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1" r:id="rId4"/>
  </p:sldMasterIdLst>
  <p:notesMasterIdLst>
    <p:notesMasterId r:id="rId20"/>
  </p:notesMasterIdLst>
  <p:sldIdLst>
    <p:sldId id="256" r:id="rId5"/>
    <p:sldId id="257" r:id="rId6"/>
    <p:sldId id="259" r:id="rId7"/>
    <p:sldId id="260" r:id="rId8"/>
    <p:sldId id="261" r:id="rId9"/>
    <p:sldId id="263" r:id="rId10"/>
    <p:sldId id="265" r:id="rId11"/>
    <p:sldId id="266" r:id="rId12"/>
    <p:sldId id="264" r:id="rId13"/>
    <p:sldId id="272" r:id="rId14"/>
    <p:sldId id="267" r:id="rId15"/>
    <p:sldId id="268" r:id="rId16"/>
    <p:sldId id="269"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7E3C9A-6DD8-4B59-B83E-53D16511D2D5}" v="439" dt="2023-12-13T16:52:37.8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63533" autoAdjust="0"/>
  </p:normalViewPr>
  <p:slideViewPr>
    <p:cSldViewPr snapToGrid="0">
      <p:cViewPr varScale="1">
        <p:scale>
          <a:sx n="40" d="100"/>
          <a:sy n="40" d="100"/>
        </p:scale>
        <p:origin x="168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34D10E7-384A-4850-ABCD-5E8057788BD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7A6EE0C-450A-464A-89B0-4F61CBDD5A7E}">
      <dgm:prSet/>
      <dgm:spPr/>
      <dgm:t>
        <a:bodyPr/>
        <a:lstStyle/>
        <a:p>
          <a:r>
            <a:rPr lang="en-GB" dirty="0"/>
            <a:t>Forced labour</a:t>
          </a:r>
          <a:endParaRPr lang="en-US" dirty="0"/>
        </a:p>
      </dgm:t>
    </dgm:pt>
    <dgm:pt modelId="{4DFFB489-B6FA-40D8-BE05-1058D21B5B7D}" type="parTrans" cxnId="{FC3826F6-01B7-4E84-802F-CBB16A85A289}">
      <dgm:prSet/>
      <dgm:spPr/>
      <dgm:t>
        <a:bodyPr/>
        <a:lstStyle/>
        <a:p>
          <a:endParaRPr lang="en-US"/>
        </a:p>
      </dgm:t>
    </dgm:pt>
    <dgm:pt modelId="{7BB448CE-7D9A-4CB3-BD9A-3D50E388F019}" type="sibTrans" cxnId="{FC3826F6-01B7-4E84-802F-CBB16A85A289}">
      <dgm:prSet/>
      <dgm:spPr/>
      <dgm:t>
        <a:bodyPr/>
        <a:lstStyle/>
        <a:p>
          <a:endParaRPr lang="en-US"/>
        </a:p>
      </dgm:t>
    </dgm:pt>
    <dgm:pt modelId="{B312466B-BFE7-4E0F-A377-05F129000C72}">
      <dgm:prSet/>
      <dgm:spPr/>
      <dgm:t>
        <a:bodyPr/>
        <a:lstStyle/>
        <a:p>
          <a:r>
            <a:rPr lang="en-GB"/>
            <a:t>Criminal exploitation</a:t>
          </a:r>
          <a:endParaRPr lang="en-US"/>
        </a:p>
      </dgm:t>
    </dgm:pt>
    <dgm:pt modelId="{515C45B6-3B6F-4C35-B7EC-D12A25B75329}" type="parTrans" cxnId="{AA70F591-E126-42D4-A829-D62DF9BAEEB6}">
      <dgm:prSet/>
      <dgm:spPr/>
      <dgm:t>
        <a:bodyPr/>
        <a:lstStyle/>
        <a:p>
          <a:endParaRPr lang="en-US"/>
        </a:p>
      </dgm:t>
    </dgm:pt>
    <dgm:pt modelId="{6379A75C-202D-408B-B4DA-4F314713E46F}" type="sibTrans" cxnId="{AA70F591-E126-42D4-A829-D62DF9BAEEB6}">
      <dgm:prSet/>
      <dgm:spPr/>
      <dgm:t>
        <a:bodyPr/>
        <a:lstStyle/>
        <a:p>
          <a:endParaRPr lang="en-US"/>
        </a:p>
      </dgm:t>
    </dgm:pt>
    <dgm:pt modelId="{92F47711-BD23-472E-ADDE-71F3A9F17015}">
      <dgm:prSet/>
      <dgm:spPr/>
      <dgm:t>
        <a:bodyPr/>
        <a:lstStyle/>
        <a:p>
          <a:r>
            <a:rPr lang="en-GB"/>
            <a:t>Sexual exploitation</a:t>
          </a:r>
          <a:endParaRPr lang="en-US"/>
        </a:p>
      </dgm:t>
    </dgm:pt>
    <dgm:pt modelId="{2FC84342-E148-4576-A419-72ABBA827944}" type="parTrans" cxnId="{982D711E-D79C-4A0E-9E99-C1BDAC51A4D2}">
      <dgm:prSet/>
      <dgm:spPr/>
      <dgm:t>
        <a:bodyPr/>
        <a:lstStyle/>
        <a:p>
          <a:endParaRPr lang="en-US"/>
        </a:p>
      </dgm:t>
    </dgm:pt>
    <dgm:pt modelId="{3AD05633-10E8-434D-AE59-B9619C35CCA8}" type="sibTrans" cxnId="{982D711E-D79C-4A0E-9E99-C1BDAC51A4D2}">
      <dgm:prSet/>
      <dgm:spPr/>
      <dgm:t>
        <a:bodyPr/>
        <a:lstStyle/>
        <a:p>
          <a:endParaRPr lang="en-US"/>
        </a:p>
      </dgm:t>
    </dgm:pt>
    <dgm:pt modelId="{59F3722E-99A7-4706-A01C-CB827F3E64DE}">
      <dgm:prSet/>
      <dgm:spPr/>
      <dgm:t>
        <a:bodyPr/>
        <a:lstStyle/>
        <a:p>
          <a:r>
            <a:rPr lang="en-GB"/>
            <a:t>Organ trafficked</a:t>
          </a:r>
          <a:endParaRPr lang="en-US"/>
        </a:p>
      </dgm:t>
    </dgm:pt>
    <dgm:pt modelId="{9EA802D0-F84D-4400-81A7-9216E04F9DA0}" type="parTrans" cxnId="{81FF9168-3D1E-4D80-B64F-3F55110A6A12}">
      <dgm:prSet/>
      <dgm:spPr/>
      <dgm:t>
        <a:bodyPr/>
        <a:lstStyle/>
        <a:p>
          <a:endParaRPr lang="en-US"/>
        </a:p>
      </dgm:t>
    </dgm:pt>
    <dgm:pt modelId="{B6021170-AF79-4E6E-B969-D08713B35EAA}" type="sibTrans" cxnId="{81FF9168-3D1E-4D80-B64F-3F55110A6A12}">
      <dgm:prSet/>
      <dgm:spPr/>
      <dgm:t>
        <a:bodyPr/>
        <a:lstStyle/>
        <a:p>
          <a:endParaRPr lang="en-US"/>
        </a:p>
      </dgm:t>
    </dgm:pt>
    <dgm:pt modelId="{B370DE85-209A-4154-8D0F-72F1E69F3254}" type="pres">
      <dgm:prSet presAssocID="{D34D10E7-384A-4850-ABCD-5E8057788BD9}" presName="hierChild1" presStyleCnt="0">
        <dgm:presLayoutVars>
          <dgm:chPref val="1"/>
          <dgm:dir/>
          <dgm:animOne val="branch"/>
          <dgm:animLvl val="lvl"/>
          <dgm:resizeHandles/>
        </dgm:presLayoutVars>
      </dgm:prSet>
      <dgm:spPr/>
    </dgm:pt>
    <dgm:pt modelId="{E6C6BD0D-A716-4729-8990-D7EAC599F5C6}" type="pres">
      <dgm:prSet presAssocID="{87A6EE0C-450A-464A-89B0-4F61CBDD5A7E}" presName="hierRoot1" presStyleCnt="0"/>
      <dgm:spPr/>
    </dgm:pt>
    <dgm:pt modelId="{2DC9BA44-A74A-4D4D-BF6B-C7C1617FE488}" type="pres">
      <dgm:prSet presAssocID="{87A6EE0C-450A-464A-89B0-4F61CBDD5A7E}" presName="composite" presStyleCnt="0"/>
      <dgm:spPr/>
    </dgm:pt>
    <dgm:pt modelId="{E0E34C94-15CE-4F20-A0ED-9B32597EBED2}" type="pres">
      <dgm:prSet presAssocID="{87A6EE0C-450A-464A-89B0-4F61CBDD5A7E}" presName="background" presStyleLbl="node0" presStyleIdx="0" presStyleCnt="4"/>
      <dgm:spPr/>
    </dgm:pt>
    <dgm:pt modelId="{575E1CD3-B5B0-4A2C-A90E-363FA1C7AA8F}" type="pres">
      <dgm:prSet presAssocID="{87A6EE0C-450A-464A-89B0-4F61CBDD5A7E}" presName="text" presStyleLbl="fgAcc0" presStyleIdx="0" presStyleCnt="4">
        <dgm:presLayoutVars>
          <dgm:chPref val="3"/>
        </dgm:presLayoutVars>
      </dgm:prSet>
      <dgm:spPr/>
    </dgm:pt>
    <dgm:pt modelId="{0EE54701-F6E5-4FF2-AE28-C0CD44E72B13}" type="pres">
      <dgm:prSet presAssocID="{87A6EE0C-450A-464A-89B0-4F61CBDD5A7E}" presName="hierChild2" presStyleCnt="0"/>
      <dgm:spPr/>
    </dgm:pt>
    <dgm:pt modelId="{0F8CB2E6-F53C-4E00-BACD-4ACDA8C6C95C}" type="pres">
      <dgm:prSet presAssocID="{B312466B-BFE7-4E0F-A377-05F129000C72}" presName="hierRoot1" presStyleCnt="0"/>
      <dgm:spPr/>
    </dgm:pt>
    <dgm:pt modelId="{8056F0D0-F1E2-46C7-9BA4-2D88783F67E6}" type="pres">
      <dgm:prSet presAssocID="{B312466B-BFE7-4E0F-A377-05F129000C72}" presName="composite" presStyleCnt="0"/>
      <dgm:spPr/>
    </dgm:pt>
    <dgm:pt modelId="{6955B998-E645-4300-A454-80D94DB3EBFC}" type="pres">
      <dgm:prSet presAssocID="{B312466B-BFE7-4E0F-A377-05F129000C72}" presName="background" presStyleLbl="node0" presStyleIdx="1" presStyleCnt="4"/>
      <dgm:spPr/>
    </dgm:pt>
    <dgm:pt modelId="{6350BAA2-F4B3-4A5D-8959-F930BE75130A}" type="pres">
      <dgm:prSet presAssocID="{B312466B-BFE7-4E0F-A377-05F129000C72}" presName="text" presStyleLbl="fgAcc0" presStyleIdx="1" presStyleCnt="4">
        <dgm:presLayoutVars>
          <dgm:chPref val="3"/>
        </dgm:presLayoutVars>
      </dgm:prSet>
      <dgm:spPr/>
    </dgm:pt>
    <dgm:pt modelId="{D3A027F4-559E-411D-98F6-0B87B22AEE36}" type="pres">
      <dgm:prSet presAssocID="{B312466B-BFE7-4E0F-A377-05F129000C72}" presName="hierChild2" presStyleCnt="0"/>
      <dgm:spPr/>
    </dgm:pt>
    <dgm:pt modelId="{CAE20DC1-CA4E-4E9A-BDF9-CFB372516F55}" type="pres">
      <dgm:prSet presAssocID="{92F47711-BD23-472E-ADDE-71F3A9F17015}" presName="hierRoot1" presStyleCnt="0"/>
      <dgm:spPr/>
    </dgm:pt>
    <dgm:pt modelId="{BAE9B285-EFED-4D2D-92D1-70525C28849E}" type="pres">
      <dgm:prSet presAssocID="{92F47711-BD23-472E-ADDE-71F3A9F17015}" presName="composite" presStyleCnt="0"/>
      <dgm:spPr/>
    </dgm:pt>
    <dgm:pt modelId="{FD61DF2F-C5DF-4B0D-B3E3-D0698E86CB68}" type="pres">
      <dgm:prSet presAssocID="{92F47711-BD23-472E-ADDE-71F3A9F17015}" presName="background" presStyleLbl="node0" presStyleIdx="2" presStyleCnt="4"/>
      <dgm:spPr/>
    </dgm:pt>
    <dgm:pt modelId="{4FD0E3F8-AE1E-45B2-9215-8647DA33E8EE}" type="pres">
      <dgm:prSet presAssocID="{92F47711-BD23-472E-ADDE-71F3A9F17015}" presName="text" presStyleLbl="fgAcc0" presStyleIdx="2" presStyleCnt="4">
        <dgm:presLayoutVars>
          <dgm:chPref val="3"/>
        </dgm:presLayoutVars>
      </dgm:prSet>
      <dgm:spPr/>
    </dgm:pt>
    <dgm:pt modelId="{B4A18309-7879-4CC6-8D49-C1E8FF0899CD}" type="pres">
      <dgm:prSet presAssocID="{92F47711-BD23-472E-ADDE-71F3A9F17015}" presName="hierChild2" presStyleCnt="0"/>
      <dgm:spPr/>
    </dgm:pt>
    <dgm:pt modelId="{20ED694E-B796-4450-8F67-647F8C9BC746}" type="pres">
      <dgm:prSet presAssocID="{59F3722E-99A7-4706-A01C-CB827F3E64DE}" presName="hierRoot1" presStyleCnt="0"/>
      <dgm:spPr/>
    </dgm:pt>
    <dgm:pt modelId="{397F6940-5D6E-4903-ACFE-D3185F779F1A}" type="pres">
      <dgm:prSet presAssocID="{59F3722E-99A7-4706-A01C-CB827F3E64DE}" presName="composite" presStyleCnt="0"/>
      <dgm:spPr/>
    </dgm:pt>
    <dgm:pt modelId="{FFE15155-1873-4C34-8A34-62BD6DC2EA86}" type="pres">
      <dgm:prSet presAssocID="{59F3722E-99A7-4706-A01C-CB827F3E64DE}" presName="background" presStyleLbl="node0" presStyleIdx="3" presStyleCnt="4"/>
      <dgm:spPr/>
    </dgm:pt>
    <dgm:pt modelId="{F90A3CAD-574A-4821-8958-C97BA4ACCDFC}" type="pres">
      <dgm:prSet presAssocID="{59F3722E-99A7-4706-A01C-CB827F3E64DE}" presName="text" presStyleLbl="fgAcc0" presStyleIdx="3" presStyleCnt="4">
        <dgm:presLayoutVars>
          <dgm:chPref val="3"/>
        </dgm:presLayoutVars>
      </dgm:prSet>
      <dgm:spPr/>
    </dgm:pt>
    <dgm:pt modelId="{80B25516-F4B8-49A9-AC24-8CECE8C7A4BA}" type="pres">
      <dgm:prSet presAssocID="{59F3722E-99A7-4706-A01C-CB827F3E64DE}" presName="hierChild2" presStyleCnt="0"/>
      <dgm:spPr/>
    </dgm:pt>
  </dgm:ptLst>
  <dgm:cxnLst>
    <dgm:cxn modelId="{A067601C-0F21-4C1A-BB05-03FCDC9FF960}" type="presOf" srcId="{92F47711-BD23-472E-ADDE-71F3A9F17015}" destId="{4FD0E3F8-AE1E-45B2-9215-8647DA33E8EE}" srcOrd="0" destOrd="0" presId="urn:microsoft.com/office/officeart/2005/8/layout/hierarchy1"/>
    <dgm:cxn modelId="{982D711E-D79C-4A0E-9E99-C1BDAC51A4D2}" srcId="{D34D10E7-384A-4850-ABCD-5E8057788BD9}" destId="{92F47711-BD23-472E-ADDE-71F3A9F17015}" srcOrd="2" destOrd="0" parTransId="{2FC84342-E148-4576-A419-72ABBA827944}" sibTransId="{3AD05633-10E8-434D-AE59-B9619C35CCA8}"/>
    <dgm:cxn modelId="{5B1E3223-C862-4659-B814-6E6E7CA174B2}" type="presOf" srcId="{59F3722E-99A7-4706-A01C-CB827F3E64DE}" destId="{F90A3CAD-574A-4821-8958-C97BA4ACCDFC}" srcOrd="0" destOrd="0" presId="urn:microsoft.com/office/officeart/2005/8/layout/hierarchy1"/>
    <dgm:cxn modelId="{37FBC729-D613-4E32-A831-BC870E3C6BF6}" type="presOf" srcId="{D34D10E7-384A-4850-ABCD-5E8057788BD9}" destId="{B370DE85-209A-4154-8D0F-72F1E69F3254}" srcOrd="0" destOrd="0" presId="urn:microsoft.com/office/officeart/2005/8/layout/hierarchy1"/>
    <dgm:cxn modelId="{579CF73D-68D6-41F3-A45F-4544904CA083}" type="presOf" srcId="{B312466B-BFE7-4E0F-A377-05F129000C72}" destId="{6350BAA2-F4B3-4A5D-8959-F930BE75130A}" srcOrd="0" destOrd="0" presId="urn:microsoft.com/office/officeart/2005/8/layout/hierarchy1"/>
    <dgm:cxn modelId="{AB99BE63-E643-4AE2-A438-20153E680191}" type="presOf" srcId="{87A6EE0C-450A-464A-89B0-4F61CBDD5A7E}" destId="{575E1CD3-B5B0-4A2C-A90E-363FA1C7AA8F}" srcOrd="0" destOrd="0" presId="urn:microsoft.com/office/officeart/2005/8/layout/hierarchy1"/>
    <dgm:cxn modelId="{81FF9168-3D1E-4D80-B64F-3F55110A6A12}" srcId="{D34D10E7-384A-4850-ABCD-5E8057788BD9}" destId="{59F3722E-99A7-4706-A01C-CB827F3E64DE}" srcOrd="3" destOrd="0" parTransId="{9EA802D0-F84D-4400-81A7-9216E04F9DA0}" sibTransId="{B6021170-AF79-4E6E-B969-D08713B35EAA}"/>
    <dgm:cxn modelId="{AA70F591-E126-42D4-A829-D62DF9BAEEB6}" srcId="{D34D10E7-384A-4850-ABCD-5E8057788BD9}" destId="{B312466B-BFE7-4E0F-A377-05F129000C72}" srcOrd="1" destOrd="0" parTransId="{515C45B6-3B6F-4C35-B7EC-D12A25B75329}" sibTransId="{6379A75C-202D-408B-B4DA-4F314713E46F}"/>
    <dgm:cxn modelId="{FC3826F6-01B7-4E84-802F-CBB16A85A289}" srcId="{D34D10E7-384A-4850-ABCD-5E8057788BD9}" destId="{87A6EE0C-450A-464A-89B0-4F61CBDD5A7E}" srcOrd="0" destOrd="0" parTransId="{4DFFB489-B6FA-40D8-BE05-1058D21B5B7D}" sibTransId="{7BB448CE-7D9A-4CB3-BD9A-3D50E388F019}"/>
    <dgm:cxn modelId="{B6190D56-7C50-4E43-B473-95BD42B68AD5}" type="presParOf" srcId="{B370DE85-209A-4154-8D0F-72F1E69F3254}" destId="{E6C6BD0D-A716-4729-8990-D7EAC599F5C6}" srcOrd="0" destOrd="0" presId="urn:microsoft.com/office/officeart/2005/8/layout/hierarchy1"/>
    <dgm:cxn modelId="{A5AD7E72-03B7-44F6-ADFC-4B939D0D6DFE}" type="presParOf" srcId="{E6C6BD0D-A716-4729-8990-D7EAC599F5C6}" destId="{2DC9BA44-A74A-4D4D-BF6B-C7C1617FE488}" srcOrd="0" destOrd="0" presId="urn:microsoft.com/office/officeart/2005/8/layout/hierarchy1"/>
    <dgm:cxn modelId="{B1C1330B-DD1D-490E-8ADA-B34821171E97}" type="presParOf" srcId="{2DC9BA44-A74A-4D4D-BF6B-C7C1617FE488}" destId="{E0E34C94-15CE-4F20-A0ED-9B32597EBED2}" srcOrd="0" destOrd="0" presId="urn:microsoft.com/office/officeart/2005/8/layout/hierarchy1"/>
    <dgm:cxn modelId="{52E45048-46BC-458C-986F-33AF6FC5AE12}" type="presParOf" srcId="{2DC9BA44-A74A-4D4D-BF6B-C7C1617FE488}" destId="{575E1CD3-B5B0-4A2C-A90E-363FA1C7AA8F}" srcOrd="1" destOrd="0" presId="urn:microsoft.com/office/officeart/2005/8/layout/hierarchy1"/>
    <dgm:cxn modelId="{4053A89F-D500-4DEA-B1E6-376B6DE4D1A4}" type="presParOf" srcId="{E6C6BD0D-A716-4729-8990-D7EAC599F5C6}" destId="{0EE54701-F6E5-4FF2-AE28-C0CD44E72B13}" srcOrd="1" destOrd="0" presId="urn:microsoft.com/office/officeart/2005/8/layout/hierarchy1"/>
    <dgm:cxn modelId="{5E0BD5D1-70AA-4F9F-B225-3D19244CF6AF}" type="presParOf" srcId="{B370DE85-209A-4154-8D0F-72F1E69F3254}" destId="{0F8CB2E6-F53C-4E00-BACD-4ACDA8C6C95C}" srcOrd="1" destOrd="0" presId="urn:microsoft.com/office/officeart/2005/8/layout/hierarchy1"/>
    <dgm:cxn modelId="{89BA8B8E-A12E-4FD6-8DE2-AA6C6F59689C}" type="presParOf" srcId="{0F8CB2E6-F53C-4E00-BACD-4ACDA8C6C95C}" destId="{8056F0D0-F1E2-46C7-9BA4-2D88783F67E6}" srcOrd="0" destOrd="0" presId="urn:microsoft.com/office/officeart/2005/8/layout/hierarchy1"/>
    <dgm:cxn modelId="{800C95D5-052D-481F-960A-54A3DAD5B2D5}" type="presParOf" srcId="{8056F0D0-F1E2-46C7-9BA4-2D88783F67E6}" destId="{6955B998-E645-4300-A454-80D94DB3EBFC}" srcOrd="0" destOrd="0" presId="urn:microsoft.com/office/officeart/2005/8/layout/hierarchy1"/>
    <dgm:cxn modelId="{F260D9DA-FB85-4869-A880-46CECE5ACA36}" type="presParOf" srcId="{8056F0D0-F1E2-46C7-9BA4-2D88783F67E6}" destId="{6350BAA2-F4B3-4A5D-8959-F930BE75130A}" srcOrd="1" destOrd="0" presId="urn:microsoft.com/office/officeart/2005/8/layout/hierarchy1"/>
    <dgm:cxn modelId="{47C4C5E3-3577-4928-9F93-3D55B423C84F}" type="presParOf" srcId="{0F8CB2E6-F53C-4E00-BACD-4ACDA8C6C95C}" destId="{D3A027F4-559E-411D-98F6-0B87B22AEE36}" srcOrd="1" destOrd="0" presId="urn:microsoft.com/office/officeart/2005/8/layout/hierarchy1"/>
    <dgm:cxn modelId="{2481D22E-E57C-4CC9-9563-BCE46AF1213B}" type="presParOf" srcId="{B370DE85-209A-4154-8D0F-72F1E69F3254}" destId="{CAE20DC1-CA4E-4E9A-BDF9-CFB372516F55}" srcOrd="2" destOrd="0" presId="urn:microsoft.com/office/officeart/2005/8/layout/hierarchy1"/>
    <dgm:cxn modelId="{B5330325-237A-4CBB-9245-D7FFB34BF4E9}" type="presParOf" srcId="{CAE20DC1-CA4E-4E9A-BDF9-CFB372516F55}" destId="{BAE9B285-EFED-4D2D-92D1-70525C28849E}" srcOrd="0" destOrd="0" presId="urn:microsoft.com/office/officeart/2005/8/layout/hierarchy1"/>
    <dgm:cxn modelId="{D9779126-117F-490F-8B2C-BB7628729140}" type="presParOf" srcId="{BAE9B285-EFED-4D2D-92D1-70525C28849E}" destId="{FD61DF2F-C5DF-4B0D-B3E3-D0698E86CB68}" srcOrd="0" destOrd="0" presId="urn:microsoft.com/office/officeart/2005/8/layout/hierarchy1"/>
    <dgm:cxn modelId="{85297999-A377-4F4D-9127-808ADEF30136}" type="presParOf" srcId="{BAE9B285-EFED-4D2D-92D1-70525C28849E}" destId="{4FD0E3F8-AE1E-45B2-9215-8647DA33E8EE}" srcOrd="1" destOrd="0" presId="urn:microsoft.com/office/officeart/2005/8/layout/hierarchy1"/>
    <dgm:cxn modelId="{FEAC5CB2-2F28-4897-B594-786CD0EE961E}" type="presParOf" srcId="{CAE20DC1-CA4E-4E9A-BDF9-CFB372516F55}" destId="{B4A18309-7879-4CC6-8D49-C1E8FF0899CD}" srcOrd="1" destOrd="0" presId="urn:microsoft.com/office/officeart/2005/8/layout/hierarchy1"/>
    <dgm:cxn modelId="{896CFFF0-461A-4F9E-AB98-8A0CD6C007CF}" type="presParOf" srcId="{B370DE85-209A-4154-8D0F-72F1E69F3254}" destId="{20ED694E-B796-4450-8F67-647F8C9BC746}" srcOrd="3" destOrd="0" presId="urn:microsoft.com/office/officeart/2005/8/layout/hierarchy1"/>
    <dgm:cxn modelId="{D393D9FA-C317-4BC8-AE66-F2CF85474296}" type="presParOf" srcId="{20ED694E-B796-4450-8F67-647F8C9BC746}" destId="{397F6940-5D6E-4903-ACFE-D3185F779F1A}" srcOrd="0" destOrd="0" presId="urn:microsoft.com/office/officeart/2005/8/layout/hierarchy1"/>
    <dgm:cxn modelId="{0C398440-8B1B-41CC-826B-A10D69122CC4}" type="presParOf" srcId="{397F6940-5D6E-4903-ACFE-D3185F779F1A}" destId="{FFE15155-1873-4C34-8A34-62BD6DC2EA86}" srcOrd="0" destOrd="0" presId="urn:microsoft.com/office/officeart/2005/8/layout/hierarchy1"/>
    <dgm:cxn modelId="{D8008780-E5FA-4701-9B45-0F7BEB5FD686}" type="presParOf" srcId="{397F6940-5D6E-4903-ACFE-D3185F779F1A}" destId="{F90A3CAD-574A-4821-8958-C97BA4ACCDFC}" srcOrd="1" destOrd="0" presId="urn:microsoft.com/office/officeart/2005/8/layout/hierarchy1"/>
    <dgm:cxn modelId="{67A3C55E-B965-459A-AA0F-C0DE7E467852}" type="presParOf" srcId="{20ED694E-B796-4450-8F67-647F8C9BC746}" destId="{80B25516-F4B8-49A9-AC24-8CECE8C7A4B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497D64-0546-4E2C-A6F6-082FE153A6B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700033C-3C22-4624-A2A0-BD3190E558B7}">
      <dgm:prSet/>
      <dgm:spPr/>
      <dgm:t>
        <a:bodyPr/>
        <a:lstStyle/>
        <a:p>
          <a:r>
            <a:rPr lang="en-GB" dirty="0"/>
            <a:t>Modern Slavery Act 2015.</a:t>
          </a:r>
        </a:p>
        <a:p>
          <a:r>
            <a:rPr lang="en-GB" dirty="0"/>
            <a:t>(Haynes, 2016)</a:t>
          </a:r>
          <a:endParaRPr lang="en-US" dirty="0"/>
        </a:p>
      </dgm:t>
    </dgm:pt>
    <dgm:pt modelId="{D2F3E61E-6BD7-4C16-979C-6B42FC4BF5EA}" type="parTrans" cxnId="{5B24DE27-AB51-4B26-A957-CEC90C3E6380}">
      <dgm:prSet/>
      <dgm:spPr/>
      <dgm:t>
        <a:bodyPr/>
        <a:lstStyle/>
        <a:p>
          <a:endParaRPr lang="en-US"/>
        </a:p>
      </dgm:t>
    </dgm:pt>
    <dgm:pt modelId="{B7098724-C585-43B3-8788-91AAEE96A9BD}" type="sibTrans" cxnId="{5B24DE27-AB51-4B26-A957-CEC90C3E6380}">
      <dgm:prSet/>
      <dgm:spPr/>
      <dgm:t>
        <a:bodyPr/>
        <a:lstStyle/>
        <a:p>
          <a:endParaRPr lang="en-US"/>
        </a:p>
      </dgm:t>
    </dgm:pt>
    <dgm:pt modelId="{13846295-B84C-4EE3-8C27-442E3E1AC94B}">
      <dgm:prSet/>
      <dgm:spPr/>
      <dgm:t>
        <a:bodyPr/>
        <a:lstStyle/>
        <a:p>
          <a:r>
            <a:rPr lang="en-GB" dirty="0"/>
            <a:t>Increased support for child victims of modern slavery 2021.</a:t>
          </a:r>
        </a:p>
        <a:p>
          <a:r>
            <a:rPr lang="en-GB" dirty="0"/>
            <a:t>(HM Government, 2021)</a:t>
          </a:r>
          <a:endParaRPr lang="en-US" dirty="0"/>
        </a:p>
      </dgm:t>
    </dgm:pt>
    <dgm:pt modelId="{5604CA44-958A-4555-9320-06958FE456EC}" type="parTrans" cxnId="{F9540CDC-25B5-4E7C-849F-708EDE51DF9F}">
      <dgm:prSet/>
      <dgm:spPr/>
      <dgm:t>
        <a:bodyPr/>
        <a:lstStyle/>
        <a:p>
          <a:endParaRPr lang="en-US"/>
        </a:p>
      </dgm:t>
    </dgm:pt>
    <dgm:pt modelId="{AE6FFE30-7928-44A0-BBEB-A26F78432DF7}" type="sibTrans" cxnId="{F9540CDC-25B5-4E7C-849F-708EDE51DF9F}">
      <dgm:prSet/>
      <dgm:spPr/>
      <dgm:t>
        <a:bodyPr/>
        <a:lstStyle/>
        <a:p>
          <a:endParaRPr lang="en-US"/>
        </a:p>
      </dgm:t>
    </dgm:pt>
    <dgm:pt modelId="{FC851A32-F5E5-424E-A4EB-A09EF3A588A6}">
      <dgm:prSet/>
      <dgm:spPr/>
      <dgm:t>
        <a:bodyPr/>
        <a:lstStyle/>
        <a:p>
          <a:r>
            <a:rPr lang="en-GB" dirty="0"/>
            <a:t>Modern Slavery Act 2015 has since been adjusted to improve its effectiveness.</a:t>
          </a:r>
        </a:p>
        <a:p>
          <a:r>
            <a:rPr lang="en-GB" dirty="0"/>
            <a:t>(Goard,2021)</a:t>
          </a:r>
          <a:endParaRPr lang="en-US" dirty="0"/>
        </a:p>
      </dgm:t>
    </dgm:pt>
    <dgm:pt modelId="{ED0D4418-E163-419F-91F1-1FE7999F4D88}" type="parTrans" cxnId="{7E3AB894-6892-4352-AE81-F4CBF5E6B6B5}">
      <dgm:prSet/>
      <dgm:spPr/>
      <dgm:t>
        <a:bodyPr/>
        <a:lstStyle/>
        <a:p>
          <a:endParaRPr lang="en-US"/>
        </a:p>
      </dgm:t>
    </dgm:pt>
    <dgm:pt modelId="{1C74E796-9682-4822-B07A-BD888EC71615}" type="sibTrans" cxnId="{7E3AB894-6892-4352-AE81-F4CBF5E6B6B5}">
      <dgm:prSet/>
      <dgm:spPr/>
      <dgm:t>
        <a:bodyPr/>
        <a:lstStyle/>
        <a:p>
          <a:endParaRPr lang="en-US"/>
        </a:p>
      </dgm:t>
    </dgm:pt>
    <dgm:pt modelId="{57BD7430-86E7-4114-BA02-1DCFE291C055}">
      <dgm:prSet/>
      <dgm:spPr/>
      <dgm:t>
        <a:bodyPr/>
        <a:lstStyle/>
        <a:p>
          <a:r>
            <a:rPr lang="en-GB" dirty="0"/>
            <a:t>Modern slavery specialist teams</a:t>
          </a:r>
        </a:p>
        <a:p>
          <a:r>
            <a:rPr lang="en-GB" dirty="0"/>
            <a:t>(</a:t>
          </a:r>
          <a:r>
            <a:rPr lang="en-GB" dirty="0" err="1"/>
            <a:t>Goard</a:t>
          </a:r>
          <a:r>
            <a:rPr lang="en-GB" dirty="0"/>
            <a:t>, 2021).</a:t>
          </a:r>
          <a:endParaRPr lang="en-US" dirty="0"/>
        </a:p>
      </dgm:t>
    </dgm:pt>
    <dgm:pt modelId="{E314DACA-3FA2-4A47-B3F2-8131132587DE}" type="parTrans" cxnId="{0890DA70-DB11-48BB-9572-AF4B3292E6AD}">
      <dgm:prSet/>
      <dgm:spPr/>
      <dgm:t>
        <a:bodyPr/>
        <a:lstStyle/>
        <a:p>
          <a:endParaRPr lang="en-US"/>
        </a:p>
      </dgm:t>
    </dgm:pt>
    <dgm:pt modelId="{58EAB22A-6C77-459F-947D-8A0913915738}" type="sibTrans" cxnId="{0890DA70-DB11-48BB-9572-AF4B3292E6AD}">
      <dgm:prSet/>
      <dgm:spPr/>
      <dgm:t>
        <a:bodyPr/>
        <a:lstStyle/>
        <a:p>
          <a:endParaRPr lang="en-US"/>
        </a:p>
      </dgm:t>
    </dgm:pt>
    <dgm:pt modelId="{D98B9AB3-A362-46BC-BE86-FDDECD9F85BC}">
      <dgm:prSet/>
      <dgm:spPr/>
      <dgm:t>
        <a:bodyPr/>
        <a:lstStyle/>
        <a:p>
          <a:r>
            <a:rPr lang="en-GB" dirty="0"/>
            <a:t>Hestia’s super complaint in 2019</a:t>
          </a:r>
        </a:p>
        <a:p>
          <a:r>
            <a:rPr lang="en-GB" dirty="0"/>
            <a:t>(College of Policing, 2022).</a:t>
          </a:r>
          <a:endParaRPr lang="en-US" dirty="0"/>
        </a:p>
      </dgm:t>
    </dgm:pt>
    <dgm:pt modelId="{0817B9A5-4BF6-4C80-B95A-A4F7EF9A2ED7}" type="parTrans" cxnId="{326414B4-14E8-4620-B6D4-D83CE77DEB02}">
      <dgm:prSet/>
      <dgm:spPr/>
      <dgm:t>
        <a:bodyPr/>
        <a:lstStyle/>
        <a:p>
          <a:endParaRPr lang="en-US"/>
        </a:p>
      </dgm:t>
    </dgm:pt>
    <dgm:pt modelId="{5613A66E-2498-4F66-BB1B-3CECF7E39CE8}" type="sibTrans" cxnId="{326414B4-14E8-4620-B6D4-D83CE77DEB02}">
      <dgm:prSet/>
      <dgm:spPr/>
      <dgm:t>
        <a:bodyPr/>
        <a:lstStyle/>
        <a:p>
          <a:endParaRPr lang="en-US"/>
        </a:p>
      </dgm:t>
    </dgm:pt>
    <dgm:pt modelId="{ECFAE3AA-9773-4D82-ABE3-48DEC9CC9DDA}" type="pres">
      <dgm:prSet presAssocID="{D1497D64-0546-4E2C-A6F6-082FE153A6B4}" presName="diagram" presStyleCnt="0">
        <dgm:presLayoutVars>
          <dgm:dir/>
          <dgm:resizeHandles val="exact"/>
        </dgm:presLayoutVars>
      </dgm:prSet>
      <dgm:spPr/>
    </dgm:pt>
    <dgm:pt modelId="{7C5682F1-C9AF-45B5-AED2-33FADF3FE76D}" type="pres">
      <dgm:prSet presAssocID="{6700033C-3C22-4624-A2A0-BD3190E558B7}" presName="node" presStyleLbl="node1" presStyleIdx="0" presStyleCnt="5">
        <dgm:presLayoutVars>
          <dgm:bulletEnabled val="1"/>
        </dgm:presLayoutVars>
      </dgm:prSet>
      <dgm:spPr/>
    </dgm:pt>
    <dgm:pt modelId="{94A5748F-9ABE-4D9E-8ACC-1BD2FC8C2073}" type="pres">
      <dgm:prSet presAssocID="{B7098724-C585-43B3-8788-91AAEE96A9BD}" presName="sibTrans" presStyleCnt="0"/>
      <dgm:spPr/>
    </dgm:pt>
    <dgm:pt modelId="{87EFA0CF-235A-44CF-9225-CF310E3D9D94}" type="pres">
      <dgm:prSet presAssocID="{13846295-B84C-4EE3-8C27-442E3E1AC94B}" presName="node" presStyleLbl="node1" presStyleIdx="1" presStyleCnt="5">
        <dgm:presLayoutVars>
          <dgm:bulletEnabled val="1"/>
        </dgm:presLayoutVars>
      </dgm:prSet>
      <dgm:spPr/>
    </dgm:pt>
    <dgm:pt modelId="{9D76BA4C-01C8-4032-A31F-3B647B303B73}" type="pres">
      <dgm:prSet presAssocID="{AE6FFE30-7928-44A0-BBEB-A26F78432DF7}" presName="sibTrans" presStyleCnt="0"/>
      <dgm:spPr/>
    </dgm:pt>
    <dgm:pt modelId="{BFF0FE37-2BBE-4B09-AD19-963457549569}" type="pres">
      <dgm:prSet presAssocID="{FC851A32-F5E5-424E-A4EB-A09EF3A588A6}" presName="node" presStyleLbl="node1" presStyleIdx="2" presStyleCnt="5">
        <dgm:presLayoutVars>
          <dgm:bulletEnabled val="1"/>
        </dgm:presLayoutVars>
      </dgm:prSet>
      <dgm:spPr/>
    </dgm:pt>
    <dgm:pt modelId="{97876DA1-2766-4DC6-A2CE-461707072DE3}" type="pres">
      <dgm:prSet presAssocID="{1C74E796-9682-4822-B07A-BD888EC71615}" presName="sibTrans" presStyleCnt="0"/>
      <dgm:spPr/>
    </dgm:pt>
    <dgm:pt modelId="{75D30230-B381-4937-A786-ADD656EF4347}" type="pres">
      <dgm:prSet presAssocID="{57BD7430-86E7-4114-BA02-1DCFE291C055}" presName="node" presStyleLbl="node1" presStyleIdx="3" presStyleCnt="5">
        <dgm:presLayoutVars>
          <dgm:bulletEnabled val="1"/>
        </dgm:presLayoutVars>
      </dgm:prSet>
      <dgm:spPr/>
    </dgm:pt>
    <dgm:pt modelId="{6D9D3484-BD57-49BA-9E91-167355BB953C}" type="pres">
      <dgm:prSet presAssocID="{58EAB22A-6C77-459F-947D-8A0913915738}" presName="sibTrans" presStyleCnt="0"/>
      <dgm:spPr/>
    </dgm:pt>
    <dgm:pt modelId="{A31B1083-5A3D-4CE1-87F5-C91CB25B2264}" type="pres">
      <dgm:prSet presAssocID="{D98B9AB3-A362-46BC-BE86-FDDECD9F85BC}" presName="node" presStyleLbl="node1" presStyleIdx="4" presStyleCnt="5">
        <dgm:presLayoutVars>
          <dgm:bulletEnabled val="1"/>
        </dgm:presLayoutVars>
      </dgm:prSet>
      <dgm:spPr/>
    </dgm:pt>
  </dgm:ptLst>
  <dgm:cxnLst>
    <dgm:cxn modelId="{35557A07-53E4-4EA4-85F1-DE1717B1814E}" type="presOf" srcId="{D1497D64-0546-4E2C-A6F6-082FE153A6B4}" destId="{ECFAE3AA-9773-4D82-ABE3-48DEC9CC9DDA}" srcOrd="0" destOrd="0" presId="urn:microsoft.com/office/officeart/2005/8/layout/default"/>
    <dgm:cxn modelId="{5B24DE27-AB51-4B26-A957-CEC90C3E6380}" srcId="{D1497D64-0546-4E2C-A6F6-082FE153A6B4}" destId="{6700033C-3C22-4624-A2A0-BD3190E558B7}" srcOrd="0" destOrd="0" parTransId="{D2F3E61E-6BD7-4C16-979C-6B42FC4BF5EA}" sibTransId="{B7098724-C585-43B3-8788-91AAEE96A9BD}"/>
    <dgm:cxn modelId="{0890DA70-DB11-48BB-9572-AF4B3292E6AD}" srcId="{D1497D64-0546-4E2C-A6F6-082FE153A6B4}" destId="{57BD7430-86E7-4114-BA02-1DCFE291C055}" srcOrd="3" destOrd="0" parTransId="{E314DACA-3FA2-4A47-B3F2-8131132587DE}" sibTransId="{58EAB22A-6C77-459F-947D-8A0913915738}"/>
    <dgm:cxn modelId="{68F22453-9C2F-4300-998C-BF7FA0620C77}" type="presOf" srcId="{FC851A32-F5E5-424E-A4EB-A09EF3A588A6}" destId="{BFF0FE37-2BBE-4B09-AD19-963457549569}" srcOrd="0" destOrd="0" presId="urn:microsoft.com/office/officeart/2005/8/layout/default"/>
    <dgm:cxn modelId="{7E3AB894-6892-4352-AE81-F4CBF5E6B6B5}" srcId="{D1497D64-0546-4E2C-A6F6-082FE153A6B4}" destId="{FC851A32-F5E5-424E-A4EB-A09EF3A588A6}" srcOrd="2" destOrd="0" parTransId="{ED0D4418-E163-419F-91F1-1FE7999F4D88}" sibTransId="{1C74E796-9682-4822-B07A-BD888EC71615}"/>
    <dgm:cxn modelId="{326414B4-14E8-4620-B6D4-D83CE77DEB02}" srcId="{D1497D64-0546-4E2C-A6F6-082FE153A6B4}" destId="{D98B9AB3-A362-46BC-BE86-FDDECD9F85BC}" srcOrd="4" destOrd="0" parTransId="{0817B9A5-4BF6-4C80-B95A-A4F7EF9A2ED7}" sibTransId="{5613A66E-2498-4F66-BB1B-3CECF7E39CE8}"/>
    <dgm:cxn modelId="{F998FDBB-21B3-440C-ACDE-CFF6060B625E}" type="presOf" srcId="{6700033C-3C22-4624-A2A0-BD3190E558B7}" destId="{7C5682F1-C9AF-45B5-AED2-33FADF3FE76D}" srcOrd="0" destOrd="0" presId="urn:microsoft.com/office/officeart/2005/8/layout/default"/>
    <dgm:cxn modelId="{F76A4DC6-F2D9-4269-B509-8F02119A4057}" type="presOf" srcId="{57BD7430-86E7-4114-BA02-1DCFE291C055}" destId="{75D30230-B381-4937-A786-ADD656EF4347}" srcOrd="0" destOrd="0" presId="urn:microsoft.com/office/officeart/2005/8/layout/default"/>
    <dgm:cxn modelId="{1AD6C2CB-5C25-4B51-B739-7603BE9AA81B}" type="presOf" srcId="{13846295-B84C-4EE3-8C27-442E3E1AC94B}" destId="{87EFA0CF-235A-44CF-9225-CF310E3D9D94}" srcOrd="0" destOrd="0" presId="urn:microsoft.com/office/officeart/2005/8/layout/default"/>
    <dgm:cxn modelId="{F9540CDC-25B5-4E7C-849F-708EDE51DF9F}" srcId="{D1497D64-0546-4E2C-A6F6-082FE153A6B4}" destId="{13846295-B84C-4EE3-8C27-442E3E1AC94B}" srcOrd="1" destOrd="0" parTransId="{5604CA44-958A-4555-9320-06958FE456EC}" sibTransId="{AE6FFE30-7928-44A0-BBEB-A26F78432DF7}"/>
    <dgm:cxn modelId="{748CB9ED-EA53-4AD7-9542-FD6899A7D494}" type="presOf" srcId="{D98B9AB3-A362-46BC-BE86-FDDECD9F85BC}" destId="{A31B1083-5A3D-4CE1-87F5-C91CB25B2264}" srcOrd="0" destOrd="0" presId="urn:microsoft.com/office/officeart/2005/8/layout/default"/>
    <dgm:cxn modelId="{19488AFE-9B24-46E7-BA5A-85BCE7FEB844}" type="presParOf" srcId="{ECFAE3AA-9773-4D82-ABE3-48DEC9CC9DDA}" destId="{7C5682F1-C9AF-45B5-AED2-33FADF3FE76D}" srcOrd="0" destOrd="0" presId="urn:microsoft.com/office/officeart/2005/8/layout/default"/>
    <dgm:cxn modelId="{2EE54449-CBF4-458A-A5BC-917C75139E11}" type="presParOf" srcId="{ECFAE3AA-9773-4D82-ABE3-48DEC9CC9DDA}" destId="{94A5748F-9ABE-4D9E-8ACC-1BD2FC8C2073}" srcOrd="1" destOrd="0" presId="urn:microsoft.com/office/officeart/2005/8/layout/default"/>
    <dgm:cxn modelId="{8E101305-AAB5-4EE0-99C5-6738A6095F9B}" type="presParOf" srcId="{ECFAE3AA-9773-4D82-ABE3-48DEC9CC9DDA}" destId="{87EFA0CF-235A-44CF-9225-CF310E3D9D94}" srcOrd="2" destOrd="0" presId="urn:microsoft.com/office/officeart/2005/8/layout/default"/>
    <dgm:cxn modelId="{5A8AAE6C-6E7C-4F51-B2D1-109CADE607F3}" type="presParOf" srcId="{ECFAE3AA-9773-4D82-ABE3-48DEC9CC9DDA}" destId="{9D76BA4C-01C8-4032-A31F-3B647B303B73}" srcOrd="3" destOrd="0" presId="urn:microsoft.com/office/officeart/2005/8/layout/default"/>
    <dgm:cxn modelId="{2051439D-567B-4750-97E8-505CBE64B452}" type="presParOf" srcId="{ECFAE3AA-9773-4D82-ABE3-48DEC9CC9DDA}" destId="{BFF0FE37-2BBE-4B09-AD19-963457549569}" srcOrd="4" destOrd="0" presId="urn:microsoft.com/office/officeart/2005/8/layout/default"/>
    <dgm:cxn modelId="{91E4B803-95E9-40E8-8E18-F199C56110E0}" type="presParOf" srcId="{ECFAE3AA-9773-4D82-ABE3-48DEC9CC9DDA}" destId="{97876DA1-2766-4DC6-A2CE-461707072DE3}" srcOrd="5" destOrd="0" presId="urn:microsoft.com/office/officeart/2005/8/layout/default"/>
    <dgm:cxn modelId="{7CA689F6-2508-47F3-A832-3B98BE98882F}" type="presParOf" srcId="{ECFAE3AA-9773-4D82-ABE3-48DEC9CC9DDA}" destId="{75D30230-B381-4937-A786-ADD656EF4347}" srcOrd="6" destOrd="0" presId="urn:microsoft.com/office/officeart/2005/8/layout/default"/>
    <dgm:cxn modelId="{8AAA5EBB-C01E-49FC-A989-9E72280EDDCB}" type="presParOf" srcId="{ECFAE3AA-9773-4D82-ABE3-48DEC9CC9DDA}" destId="{6D9D3484-BD57-49BA-9E91-167355BB953C}" srcOrd="7" destOrd="0" presId="urn:microsoft.com/office/officeart/2005/8/layout/default"/>
    <dgm:cxn modelId="{FB197C32-C142-4C34-BCAC-117126A54A91}" type="presParOf" srcId="{ECFAE3AA-9773-4D82-ABE3-48DEC9CC9DDA}" destId="{A31B1083-5A3D-4CE1-87F5-C91CB25B2264}"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DD2007-1103-47D0-8F01-504437318FFD}"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64CC410-1264-4763-9E4F-ACBB71A48589}">
      <dgm:prSet/>
      <dgm:spPr/>
      <dgm:t>
        <a:bodyPr/>
        <a:lstStyle/>
        <a:p>
          <a:r>
            <a:rPr lang="en-GB"/>
            <a:t>Modern Slavery Act 2015.</a:t>
          </a:r>
          <a:endParaRPr lang="en-US"/>
        </a:p>
      </dgm:t>
    </dgm:pt>
    <dgm:pt modelId="{534A3E73-252A-4FD5-B916-D3146B227F2E}" type="parTrans" cxnId="{6D6FE5AF-82CA-49A1-92E1-015B6F18610F}">
      <dgm:prSet/>
      <dgm:spPr/>
      <dgm:t>
        <a:bodyPr/>
        <a:lstStyle/>
        <a:p>
          <a:endParaRPr lang="en-US"/>
        </a:p>
      </dgm:t>
    </dgm:pt>
    <dgm:pt modelId="{498075D5-CCAF-4BA7-BC79-4BC6939A8E30}" type="sibTrans" cxnId="{6D6FE5AF-82CA-49A1-92E1-015B6F18610F}">
      <dgm:prSet/>
      <dgm:spPr/>
      <dgm:t>
        <a:bodyPr/>
        <a:lstStyle/>
        <a:p>
          <a:endParaRPr lang="en-US"/>
        </a:p>
      </dgm:t>
    </dgm:pt>
    <dgm:pt modelId="{36F4A5D3-5863-4EFF-9936-D5777BA461BD}">
      <dgm:prSet/>
      <dgm:spPr/>
      <dgm:t>
        <a:bodyPr/>
        <a:lstStyle/>
        <a:p>
          <a:r>
            <a:rPr lang="en-GB" dirty="0"/>
            <a:t>UK Government's modern slavery strategy and the 4Ps. (Home office, 2014).</a:t>
          </a:r>
          <a:endParaRPr lang="en-US" dirty="0"/>
        </a:p>
      </dgm:t>
    </dgm:pt>
    <dgm:pt modelId="{C572F83F-6CBF-4796-BF45-AC62B79FA772}" type="parTrans" cxnId="{4EA0ECA8-F50D-4A08-8585-0F20C1071A6C}">
      <dgm:prSet/>
      <dgm:spPr/>
      <dgm:t>
        <a:bodyPr/>
        <a:lstStyle/>
        <a:p>
          <a:endParaRPr lang="en-US"/>
        </a:p>
      </dgm:t>
    </dgm:pt>
    <dgm:pt modelId="{7E1EFE64-90DF-42A4-A793-00ACD659F800}" type="sibTrans" cxnId="{4EA0ECA8-F50D-4A08-8585-0F20C1071A6C}">
      <dgm:prSet/>
      <dgm:spPr/>
      <dgm:t>
        <a:bodyPr/>
        <a:lstStyle/>
        <a:p>
          <a:endParaRPr lang="en-US"/>
        </a:p>
      </dgm:t>
    </dgm:pt>
    <dgm:pt modelId="{11C5E66D-442C-44A3-8017-BC8216D6253D}">
      <dgm:prSet/>
      <dgm:spPr/>
      <dgm:t>
        <a:bodyPr/>
        <a:lstStyle/>
        <a:p>
          <a:r>
            <a:rPr lang="en-GB" dirty="0"/>
            <a:t>Duty to notify (Home Office, 2022)</a:t>
          </a:r>
          <a:endParaRPr lang="en-US" dirty="0"/>
        </a:p>
      </dgm:t>
    </dgm:pt>
    <dgm:pt modelId="{FBE9FD82-4BFB-4DDD-B901-A3F406054480}" type="parTrans" cxnId="{22E8D353-4AFF-4EE2-8E50-76AAF33E453C}">
      <dgm:prSet/>
      <dgm:spPr/>
      <dgm:t>
        <a:bodyPr/>
        <a:lstStyle/>
        <a:p>
          <a:endParaRPr lang="en-US"/>
        </a:p>
      </dgm:t>
    </dgm:pt>
    <dgm:pt modelId="{CEE974AD-9D05-4B2A-BCD7-7CCA528E9FD7}" type="sibTrans" cxnId="{22E8D353-4AFF-4EE2-8E50-76AAF33E453C}">
      <dgm:prSet/>
      <dgm:spPr/>
      <dgm:t>
        <a:bodyPr/>
        <a:lstStyle/>
        <a:p>
          <a:endParaRPr lang="en-US"/>
        </a:p>
      </dgm:t>
    </dgm:pt>
    <dgm:pt modelId="{D1B3EADA-CDC4-4CBF-9597-B117443A749A}">
      <dgm:prSet/>
      <dgm:spPr/>
      <dgm:t>
        <a:bodyPr/>
        <a:lstStyle/>
        <a:p>
          <a:r>
            <a:rPr lang="en-GB" dirty="0"/>
            <a:t>National referral mechanism (Ellis, Cooper and Roe, 2017)</a:t>
          </a:r>
          <a:endParaRPr lang="en-US" dirty="0"/>
        </a:p>
      </dgm:t>
    </dgm:pt>
    <dgm:pt modelId="{3F2B7D9A-BAB7-42FA-B95E-ED593CB8D95E}" type="parTrans" cxnId="{2C94BD52-D681-4725-87A2-76519F2AC80F}">
      <dgm:prSet/>
      <dgm:spPr/>
      <dgm:t>
        <a:bodyPr/>
        <a:lstStyle/>
        <a:p>
          <a:endParaRPr lang="en-US"/>
        </a:p>
      </dgm:t>
    </dgm:pt>
    <dgm:pt modelId="{64E8FD04-1F93-4EB1-8BBF-4A340DE10338}" type="sibTrans" cxnId="{2C94BD52-D681-4725-87A2-76519F2AC80F}">
      <dgm:prSet/>
      <dgm:spPr/>
      <dgm:t>
        <a:bodyPr/>
        <a:lstStyle/>
        <a:p>
          <a:endParaRPr lang="en-US"/>
        </a:p>
      </dgm:t>
    </dgm:pt>
    <dgm:pt modelId="{6B9845F9-0E9E-4903-937A-98019DE49D2C}" type="pres">
      <dgm:prSet presAssocID="{B5DD2007-1103-47D0-8F01-504437318FFD}" presName="outerComposite" presStyleCnt="0">
        <dgm:presLayoutVars>
          <dgm:chMax val="5"/>
          <dgm:dir/>
          <dgm:resizeHandles val="exact"/>
        </dgm:presLayoutVars>
      </dgm:prSet>
      <dgm:spPr/>
    </dgm:pt>
    <dgm:pt modelId="{09308AE9-D696-423E-B2EA-8E69AA7C6272}" type="pres">
      <dgm:prSet presAssocID="{B5DD2007-1103-47D0-8F01-504437318FFD}" presName="dummyMaxCanvas" presStyleCnt="0">
        <dgm:presLayoutVars/>
      </dgm:prSet>
      <dgm:spPr/>
    </dgm:pt>
    <dgm:pt modelId="{0CD2F8CF-C90A-42FC-82F8-CB42450B3D0D}" type="pres">
      <dgm:prSet presAssocID="{B5DD2007-1103-47D0-8F01-504437318FFD}" presName="FourNodes_1" presStyleLbl="node1" presStyleIdx="0" presStyleCnt="4">
        <dgm:presLayoutVars>
          <dgm:bulletEnabled val="1"/>
        </dgm:presLayoutVars>
      </dgm:prSet>
      <dgm:spPr/>
    </dgm:pt>
    <dgm:pt modelId="{9090AAF0-65CC-4ABC-AB55-33F102AEBDC6}" type="pres">
      <dgm:prSet presAssocID="{B5DD2007-1103-47D0-8F01-504437318FFD}" presName="FourNodes_2" presStyleLbl="node1" presStyleIdx="1" presStyleCnt="4">
        <dgm:presLayoutVars>
          <dgm:bulletEnabled val="1"/>
        </dgm:presLayoutVars>
      </dgm:prSet>
      <dgm:spPr/>
    </dgm:pt>
    <dgm:pt modelId="{FFF36D51-8CF8-4EDE-B7FD-D0D7F12DE252}" type="pres">
      <dgm:prSet presAssocID="{B5DD2007-1103-47D0-8F01-504437318FFD}" presName="FourNodes_3" presStyleLbl="node1" presStyleIdx="2" presStyleCnt="4">
        <dgm:presLayoutVars>
          <dgm:bulletEnabled val="1"/>
        </dgm:presLayoutVars>
      </dgm:prSet>
      <dgm:spPr/>
    </dgm:pt>
    <dgm:pt modelId="{436017B7-9774-4066-9120-220D7538627B}" type="pres">
      <dgm:prSet presAssocID="{B5DD2007-1103-47D0-8F01-504437318FFD}" presName="FourNodes_4" presStyleLbl="node1" presStyleIdx="3" presStyleCnt="4">
        <dgm:presLayoutVars>
          <dgm:bulletEnabled val="1"/>
        </dgm:presLayoutVars>
      </dgm:prSet>
      <dgm:spPr/>
    </dgm:pt>
    <dgm:pt modelId="{337597AE-9396-46B2-970A-F9E48988175A}" type="pres">
      <dgm:prSet presAssocID="{B5DD2007-1103-47D0-8F01-504437318FFD}" presName="FourConn_1-2" presStyleLbl="fgAccFollowNode1" presStyleIdx="0" presStyleCnt="3">
        <dgm:presLayoutVars>
          <dgm:bulletEnabled val="1"/>
        </dgm:presLayoutVars>
      </dgm:prSet>
      <dgm:spPr/>
    </dgm:pt>
    <dgm:pt modelId="{6DE22E4F-D8F6-4215-94DB-9EAD75659499}" type="pres">
      <dgm:prSet presAssocID="{B5DD2007-1103-47D0-8F01-504437318FFD}" presName="FourConn_2-3" presStyleLbl="fgAccFollowNode1" presStyleIdx="1" presStyleCnt="3">
        <dgm:presLayoutVars>
          <dgm:bulletEnabled val="1"/>
        </dgm:presLayoutVars>
      </dgm:prSet>
      <dgm:spPr/>
    </dgm:pt>
    <dgm:pt modelId="{8BF5BF87-9283-44EC-8AA0-F98475B5F14C}" type="pres">
      <dgm:prSet presAssocID="{B5DD2007-1103-47D0-8F01-504437318FFD}" presName="FourConn_3-4" presStyleLbl="fgAccFollowNode1" presStyleIdx="2" presStyleCnt="3">
        <dgm:presLayoutVars>
          <dgm:bulletEnabled val="1"/>
        </dgm:presLayoutVars>
      </dgm:prSet>
      <dgm:spPr/>
    </dgm:pt>
    <dgm:pt modelId="{340D39AC-A60C-48D3-AF86-C7F3E69EF8F8}" type="pres">
      <dgm:prSet presAssocID="{B5DD2007-1103-47D0-8F01-504437318FFD}" presName="FourNodes_1_text" presStyleLbl="node1" presStyleIdx="3" presStyleCnt="4">
        <dgm:presLayoutVars>
          <dgm:bulletEnabled val="1"/>
        </dgm:presLayoutVars>
      </dgm:prSet>
      <dgm:spPr/>
    </dgm:pt>
    <dgm:pt modelId="{8976CD2F-13BC-4E64-85B1-9D32F321869A}" type="pres">
      <dgm:prSet presAssocID="{B5DD2007-1103-47D0-8F01-504437318FFD}" presName="FourNodes_2_text" presStyleLbl="node1" presStyleIdx="3" presStyleCnt="4">
        <dgm:presLayoutVars>
          <dgm:bulletEnabled val="1"/>
        </dgm:presLayoutVars>
      </dgm:prSet>
      <dgm:spPr/>
    </dgm:pt>
    <dgm:pt modelId="{05A4C5A9-90BE-48E9-84CD-DF01D1EFD0C3}" type="pres">
      <dgm:prSet presAssocID="{B5DD2007-1103-47D0-8F01-504437318FFD}" presName="FourNodes_3_text" presStyleLbl="node1" presStyleIdx="3" presStyleCnt="4">
        <dgm:presLayoutVars>
          <dgm:bulletEnabled val="1"/>
        </dgm:presLayoutVars>
      </dgm:prSet>
      <dgm:spPr/>
    </dgm:pt>
    <dgm:pt modelId="{6B45FE5E-3D69-4D41-9FE2-D8D1EB936A58}" type="pres">
      <dgm:prSet presAssocID="{B5DD2007-1103-47D0-8F01-504437318FFD}" presName="FourNodes_4_text" presStyleLbl="node1" presStyleIdx="3" presStyleCnt="4">
        <dgm:presLayoutVars>
          <dgm:bulletEnabled val="1"/>
        </dgm:presLayoutVars>
      </dgm:prSet>
      <dgm:spPr/>
    </dgm:pt>
  </dgm:ptLst>
  <dgm:cxnLst>
    <dgm:cxn modelId="{6446DB35-5F85-40CC-9F6D-756678C56F2F}" type="presOf" srcId="{498075D5-CCAF-4BA7-BC79-4BC6939A8E30}" destId="{337597AE-9396-46B2-970A-F9E48988175A}" srcOrd="0" destOrd="0" presId="urn:microsoft.com/office/officeart/2005/8/layout/vProcess5"/>
    <dgm:cxn modelId="{A213815F-424E-4215-AFB1-59B69789F625}" type="presOf" srcId="{36F4A5D3-5863-4EFF-9936-D5777BA461BD}" destId="{9090AAF0-65CC-4ABC-AB55-33F102AEBDC6}" srcOrd="0" destOrd="0" presId="urn:microsoft.com/office/officeart/2005/8/layout/vProcess5"/>
    <dgm:cxn modelId="{76024843-12A9-4CDC-A308-E49D245215A9}" type="presOf" srcId="{B5DD2007-1103-47D0-8F01-504437318FFD}" destId="{6B9845F9-0E9E-4903-937A-98019DE49D2C}" srcOrd="0" destOrd="0" presId="urn:microsoft.com/office/officeart/2005/8/layout/vProcess5"/>
    <dgm:cxn modelId="{CE5A6467-7767-48C2-8219-5C3449956A04}" type="presOf" srcId="{CEE974AD-9D05-4B2A-BCD7-7CCA528E9FD7}" destId="{8BF5BF87-9283-44EC-8AA0-F98475B5F14C}" srcOrd="0" destOrd="0" presId="urn:microsoft.com/office/officeart/2005/8/layout/vProcess5"/>
    <dgm:cxn modelId="{C83C326B-7F5B-49D9-9AF9-6D44E802558D}" type="presOf" srcId="{36F4A5D3-5863-4EFF-9936-D5777BA461BD}" destId="{8976CD2F-13BC-4E64-85B1-9D32F321869A}" srcOrd="1" destOrd="0" presId="urn:microsoft.com/office/officeart/2005/8/layout/vProcess5"/>
    <dgm:cxn modelId="{02747771-358C-48BC-B575-6B874E629970}" type="presOf" srcId="{D1B3EADA-CDC4-4CBF-9597-B117443A749A}" destId="{6B45FE5E-3D69-4D41-9FE2-D8D1EB936A58}" srcOrd="1" destOrd="0" presId="urn:microsoft.com/office/officeart/2005/8/layout/vProcess5"/>
    <dgm:cxn modelId="{93804E52-C75E-48E9-899F-7A03FB7B13E1}" type="presOf" srcId="{E64CC410-1264-4763-9E4F-ACBB71A48589}" destId="{340D39AC-A60C-48D3-AF86-C7F3E69EF8F8}" srcOrd="1" destOrd="0" presId="urn:microsoft.com/office/officeart/2005/8/layout/vProcess5"/>
    <dgm:cxn modelId="{2C94BD52-D681-4725-87A2-76519F2AC80F}" srcId="{B5DD2007-1103-47D0-8F01-504437318FFD}" destId="{D1B3EADA-CDC4-4CBF-9597-B117443A749A}" srcOrd="3" destOrd="0" parTransId="{3F2B7D9A-BAB7-42FA-B95E-ED593CB8D95E}" sibTransId="{64E8FD04-1F93-4EB1-8BBF-4A340DE10338}"/>
    <dgm:cxn modelId="{22E8D353-4AFF-4EE2-8E50-76AAF33E453C}" srcId="{B5DD2007-1103-47D0-8F01-504437318FFD}" destId="{11C5E66D-442C-44A3-8017-BC8216D6253D}" srcOrd="2" destOrd="0" parTransId="{FBE9FD82-4BFB-4DDD-B901-A3F406054480}" sibTransId="{CEE974AD-9D05-4B2A-BCD7-7CCA528E9FD7}"/>
    <dgm:cxn modelId="{4EA0ECA8-F50D-4A08-8585-0F20C1071A6C}" srcId="{B5DD2007-1103-47D0-8F01-504437318FFD}" destId="{36F4A5D3-5863-4EFF-9936-D5777BA461BD}" srcOrd="1" destOrd="0" parTransId="{C572F83F-6CBF-4796-BF45-AC62B79FA772}" sibTransId="{7E1EFE64-90DF-42A4-A793-00ACD659F800}"/>
    <dgm:cxn modelId="{F11A78AD-DF56-43FD-9B8D-794DA96EEF3A}" type="presOf" srcId="{7E1EFE64-90DF-42A4-A793-00ACD659F800}" destId="{6DE22E4F-D8F6-4215-94DB-9EAD75659499}" srcOrd="0" destOrd="0" presId="urn:microsoft.com/office/officeart/2005/8/layout/vProcess5"/>
    <dgm:cxn modelId="{6D6FE5AF-82CA-49A1-92E1-015B6F18610F}" srcId="{B5DD2007-1103-47D0-8F01-504437318FFD}" destId="{E64CC410-1264-4763-9E4F-ACBB71A48589}" srcOrd="0" destOrd="0" parTransId="{534A3E73-252A-4FD5-B916-D3146B227F2E}" sibTransId="{498075D5-CCAF-4BA7-BC79-4BC6939A8E30}"/>
    <dgm:cxn modelId="{DDAB5DCA-20CD-4A12-AF84-2C8687B3B2A9}" type="presOf" srcId="{11C5E66D-442C-44A3-8017-BC8216D6253D}" destId="{FFF36D51-8CF8-4EDE-B7FD-D0D7F12DE252}" srcOrd="0" destOrd="0" presId="urn:microsoft.com/office/officeart/2005/8/layout/vProcess5"/>
    <dgm:cxn modelId="{D9166DCF-FBE3-4296-98FA-35CA26FDB98E}" type="presOf" srcId="{11C5E66D-442C-44A3-8017-BC8216D6253D}" destId="{05A4C5A9-90BE-48E9-84CD-DF01D1EFD0C3}" srcOrd="1" destOrd="0" presId="urn:microsoft.com/office/officeart/2005/8/layout/vProcess5"/>
    <dgm:cxn modelId="{F6D3FBD4-D2FD-40A9-A371-5D10DC46FE4F}" type="presOf" srcId="{D1B3EADA-CDC4-4CBF-9597-B117443A749A}" destId="{436017B7-9774-4066-9120-220D7538627B}" srcOrd="0" destOrd="0" presId="urn:microsoft.com/office/officeart/2005/8/layout/vProcess5"/>
    <dgm:cxn modelId="{7F388DFB-A53D-48A4-A819-9F72604ED26F}" type="presOf" srcId="{E64CC410-1264-4763-9E4F-ACBB71A48589}" destId="{0CD2F8CF-C90A-42FC-82F8-CB42450B3D0D}" srcOrd="0" destOrd="0" presId="urn:microsoft.com/office/officeart/2005/8/layout/vProcess5"/>
    <dgm:cxn modelId="{A2441A12-A021-406F-ABF2-2C8A38D7CC13}" type="presParOf" srcId="{6B9845F9-0E9E-4903-937A-98019DE49D2C}" destId="{09308AE9-D696-423E-B2EA-8E69AA7C6272}" srcOrd="0" destOrd="0" presId="urn:microsoft.com/office/officeart/2005/8/layout/vProcess5"/>
    <dgm:cxn modelId="{B33798D0-7BB7-45F8-8502-422F586035D7}" type="presParOf" srcId="{6B9845F9-0E9E-4903-937A-98019DE49D2C}" destId="{0CD2F8CF-C90A-42FC-82F8-CB42450B3D0D}" srcOrd="1" destOrd="0" presId="urn:microsoft.com/office/officeart/2005/8/layout/vProcess5"/>
    <dgm:cxn modelId="{193CC616-E0DE-474C-8531-8E5DE5CD407A}" type="presParOf" srcId="{6B9845F9-0E9E-4903-937A-98019DE49D2C}" destId="{9090AAF0-65CC-4ABC-AB55-33F102AEBDC6}" srcOrd="2" destOrd="0" presId="urn:microsoft.com/office/officeart/2005/8/layout/vProcess5"/>
    <dgm:cxn modelId="{92692851-DF5E-4594-877B-D27DA7C6309D}" type="presParOf" srcId="{6B9845F9-0E9E-4903-937A-98019DE49D2C}" destId="{FFF36D51-8CF8-4EDE-B7FD-D0D7F12DE252}" srcOrd="3" destOrd="0" presId="urn:microsoft.com/office/officeart/2005/8/layout/vProcess5"/>
    <dgm:cxn modelId="{8A70AE0B-2E1E-4814-8093-FBC6CCE34CE6}" type="presParOf" srcId="{6B9845F9-0E9E-4903-937A-98019DE49D2C}" destId="{436017B7-9774-4066-9120-220D7538627B}" srcOrd="4" destOrd="0" presId="urn:microsoft.com/office/officeart/2005/8/layout/vProcess5"/>
    <dgm:cxn modelId="{280AA4E6-53BB-43EB-AF67-95BCC4B256A2}" type="presParOf" srcId="{6B9845F9-0E9E-4903-937A-98019DE49D2C}" destId="{337597AE-9396-46B2-970A-F9E48988175A}" srcOrd="5" destOrd="0" presId="urn:microsoft.com/office/officeart/2005/8/layout/vProcess5"/>
    <dgm:cxn modelId="{CCECE6BC-0FF8-4F69-BF33-78407333AB59}" type="presParOf" srcId="{6B9845F9-0E9E-4903-937A-98019DE49D2C}" destId="{6DE22E4F-D8F6-4215-94DB-9EAD75659499}" srcOrd="6" destOrd="0" presId="urn:microsoft.com/office/officeart/2005/8/layout/vProcess5"/>
    <dgm:cxn modelId="{EFDD86CE-10EA-428E-A7CD-800AB6BC7F6E}" type="presParOf" srcId="{6B9845F9-0E9E-4903-937A-98019DE49D2C}" destId="{8BF5BF87-9283-44EC-8AA0-F98475B5F14C}" srcOrd="7" destOrd="0" presId="urn:microsoft.com/office/officeart/2005/8/layout/vProcess5"/>
    <dgm:cxn modelId="{58CC1F94-8EA3-47B6-A64B-A38B0235E2A1}" type="presParOf" srcId="{6B9845F9-0E9E-4903-937A-98019DE49D2C}" destId="{340D39AC-A60C-48D3-AF86-C7F3E69EF8F8}" srcOrd="8" destOrd="0" presId="urn:microsoft.com/office/officeart/2005/8/layout/vProcess5"/>
    <dgm:cxn modelId="{4C3E4818-142E-4A9A-BF79-930387222CB2}" type="presParOf" srcId="{6B9845F9-0E9E-4903-937A-98019DE49D2C}" destId="{8976CD2F-13BC-4E64-85B1-9D32F321869A}" srcOrd="9" destOrd="0" presId="urn:microsoft.com/office/officeart/2005/8/layout/vProcess5"/>
    <dgm:cxn modelId="{B4C685A1-76D0-4B1C-9F09-4A32ED3D7154}" type="presParOf" srcId="{6B9845F9-0E9E-4903-937A-98019DE49D2C}" destId="{05A4C5A9-90BE-48E9-84CD-DF01D1EFD0C3}" srcOrd="10" destOrd="0" presId="urn:microsoft.com/office/officeart/2005/8/layout/vProcess5"/>
    <dgm:cxn modelId="{5D119DFD-1BD1-4A98-A1E0-71DCCD53F01D}" type="presParOf" srcId="{6B9845F9-0E9E-4903-937A-98019DE49D2C}" destId="{6B45FE5E-3D69-4D41-9FE2-D8D1EB936A5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426A19F-BD4E-4030-AE28-5862D5B284DB}"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50CB82D-2FAE-4093-98E8-C2024BB8A8EA}">
      <dgm:prSet/>
      <dgm:spPr/>
      <dgm:t>
        <a:bodyPr/>
        <a:lstStyle/>
        <a:p>
          <a:r>
            <a:rPr lang="en-GB" dirty="0"/>
            <a:t>Build a greater understanding of the signs of modern slavery across relevant agencies.</a:t>
          </a:r>
        </a:p>
        <a:p>
          <a:r>
            <a:rPr lang="en-GB" dirty="0"/>
            <a:t>(Metcalf and Selous, 2020)</a:t>
          </a:r>
          <a:endParaRPr lang="en-US" dirty="0"/>
        </a:p>
      </dgm:t>
    </dgm:pt>
    <dgm:pt modelId="{5C14230C-524F-4253-8159-578437B0B653}" type="parTrans" cxnId="{9A429F36-E6E8-48D6-A805-FBD9AC8B7329}">
      <dgm:prSet/>
      <dgm:spPr/>
      <dgm:t>
        <a:bodyPr/>
        <a:lstStyle/>
        <a:p>
          <a:endParaRPr lang="en-US"/>
        </a:p>
      </dgm:t>
    </dgm:pt>
    <dgm:pt modelId="{601AFB2A-F725-46A9-82F3-1E977B578E93}" type="sibTrans" cxnId="{9A429F36-E6E8-48D6-A805-FBD9AC8B7329}">
      <dgm:prSet/>
      <dgm:spPr/>
      <dgm:t>
        <a:bodyPr/>
        <a:lstStyle/>
        <a:p>
          <a:endParaRPr lang="en-US"/>
        </a:p>
      </dgm:t>
    </dgm:pt>
    <dgm:pt modelId="{E52316C4-4E64-434D-9D9C-34116EE3826D}">
      <dgm:prSet/>
      <dgm:spPr/>
      <dgm:t>
        <a:bodyPr/>
        <a:lstStyle/>
        <a:p>
          <a:r>
            <a:rPr lang="en-GB" dirty="0"/>
            <a:t>Further research into prevention methods.</a:t>
          </a:r>
        </a:p>
        <a:p>
          <a:r>
            <a:rPr lang="en-GB" dirty="0"/>
            <a:t>(Modern Slavery and Human Rights Policy Centre).</a:t>
          </a:r>
          <a:endParaRPr lang="en-US" dirty="0"/>
        </a:p>
      </dgm:t>
    </dgm:pt>
    <dgm:pt modelId="{812F3ED8-5ED0-44E4-94B4-9B96D8C1B7EC}" type="parTrans" cxnId="{884BB3F8-7BAB-4073-82D6-4232E5F047E9}">
      <dgm:prSet/>
      <dgm:spPr/>
      <dgm:t>
        <a:bodyPr/>
        <a:lstStyle/>
        <a:p>
          <a:endParaRPr lang="en-US"/>
        </a:p>
      </dgm:t>
    </dgm:pt>
    <dgm:pt modelId="{D88122E1-E793-4AF2-93B1-E51EF3DDE4F6}" type="sibTrans" cxnId="{884BB3F8-7BAB-4073-82D6-4232E5F047E9}">
      <dgm:prSet/>
      <dgm:spPr/>
      <dgm:t>
        <a:bodyPr/>
        <a:lstStyle/>
        <a:p>
          <a:endParaRPr lang="en-US"/>
        </a:p>
      </dgm:t>
    </dgm:pt>
    <dgm:pt modelId="{5A11A2CC-0854-496F-B15D-1949C3080EAF}" type="pres">
      <dgm:prSet presAssocID="{0426A19F-BD4E-4030-AE28-5862D5B284DB}" presName="hierChild1" presStyleCnt="0">
        <dgm:presLayoutVars>
          <dgm:chPref val="1"/>
          <dgm:dir/>
          <dgm:animOne val="branch"/>
          <dgm:animLvl val="lvl"/>
          <dgm:resizeHandles/>
        </dgm:presLayoutVars>
      </dgm:prSet>
      <dgm:spPr/>
    </dgm:pt>
    <dgm:pt modelId="{17D26D21-5773-43CB-B54E-E9BCB9F0FD0F}" type="pres">
      <dgm:prSet presAssocID="{F50CB82D-2FAE-4093-98E8-C2024BB8A8EA}" presName="hierRoot1" presStyleCnt="0"/>
      <dgm:spPr/>
    </dgm:pt>
    <dgm:pt modelId="{66D23B53-7F4C-4A9B-B524-77AEF37A0EDB}" type="pres">
      <dgm:prSet presAssocID="{F50CB82D-2FAE-4093-98E8-C2024BB8A8EA}" presName="composite" presStyleCnt="0"/>
      <dgm:spPr/>
    </dgm:pt>
    <dgm:pt modelId="{B2CF1EE0-FA29-42CE-91A0-895686BCE356}" type="pres">
      <dgm:prSet presAssocID="{F50CB82D-2FAE-4093-98E8-C2024BB8A8EA}" presName="background" presStyleLbl="node0" presStyleIdx="0" presStyleCnt="2"/>
      <dgm:spPr/>
    </dgm:pt>
    <dgm:pt modelId="{5A3B7F0D-AD0C-4A89-B444-21E4395DCA77}" type="pres">
      <dgm:prSet presAssocID="{F50CB82D-2FAE-4093-98E8-C2024BB8A8EA}" presName="text" presStyleLbl="fgAcc0" presStyleIdx="0" presStyleCnt="2">
        <dgm:presLayoutVars>
          <dgm:chPref val="3"/>
        </dgm:presLayoutVars>
      </dgm:prSet>
      <dgm:spPr/>
    </dgm:pt>
    <dgm:pt modelId="{B01580B6-99B0-4A8F-9109-127BDCBF79B6}" type="pres">
      <dgm:prSet presAssocID="{F50CB82D-2FAE-4093-98E8-C2024BB8A8EA}" presName="hierChild2" presStyleCnt="0"/>
      <dgm:spPr/>
    </dgm:pt>
    <dgm:pt modelId="{01D90BBC-3D66-45C3-8775-EF8C597D3BA0}" type="pres">
      <dgm:prSet presAssocID="{E52316C4-4E64-434D-9D9C-34116EE3826D}" presName="hierRoot1" presStyleCnt="0"/>
      <dgm:spPr/>
    </dgm:pt>
    <dgm:pt modelId="{C10D33B3-7084-4554-928A-9B5495874487}" type="pres">
      <dgm:prSet presAssocID="{E52316C4-4E64-434D-9D9C-34116EE3826D}" presName="composite" presStyleCnt="0"/>
      <dgm:spPr/>
    </dgm:pt>
    <dgm:pt modelId="{2E5CBB69-7207-4D37-8FD7-944B3AC711FA}" type="pres">
      <dgm:prSet presAssocID="{E52316C4-4E64-434D-9D9C-34116EE3826D}" presName="background" presStyleLbl="node0" presStyleIdx="1" presStyleCnt="2"/>
      <dgm:spPr/>
    </dgm:pt>
    <dgm:pt modelId="{4B4FAD56-78D4-45E4-A708-DA0E298A0A9D}" type="pres">
      <dgm:prSet presAssocID="{E52316C4-4E64-434D-9D9C-34116EE3826D}" presName="text" presStyleLbl="fgAcc0" presStyleIdx="1" presStyleCnt="2">
        <dgm:presLayoutVars>
          <dgm:chPref val="3"/>
        </dgm:presLayoutVars>
      </dgm:prSet>
      <dgm:spPr/>
    </dgm:pt>
    <dgm:pt modelId="{E818D44F-57EA-4C97-9B52-15D9FC57EF9D}" type="pres">
      <dgm:prSet presAssocID="{E52316C4-4E64-434D-9D9C-34116EE3826D}" presName="hierChild2" presStyleCnt="0"/>
      <dgm:spPr/>
    </dgm:pt>
  </dgm:ptLst>
  <dgm:cxnLst>
    <dgm:cxn modelId="{5FD72902-A5BD-415B-B0F0-D448BFC531C2}" type="presOf" srcId="{F50CB82D-2FAE-4093-98E8-C2024BB8A8EA}" destId="{5A3B7F0D-AD0C-4A89-B444-21E4395DCA77}" srcOrd="0" destOrd="0" presId="urn:microsoft.com/office/officeart/2005/8/layout/hierarchy1"/>
    <dgm:cxn modelId="{4ABA1024-A636-4896-826F-4C630153381F}" type="presOf" srcId="{E52316C4-4E64-434D-9D9C-34116EE3826D}" destId="{4B4FAD56-78D4-45E4-A708-DA0E298A0A9D}" srcOrd="0" destOrd="0" presId="urn:microsoft.com/office/officeart/2005/8/layout/hierarchy1"/>
    <dgm:cxn modelId="{9A429F36-E6E8-48D6-A805-FBD9AC8B7329}" srcId="{0426A19F-BD4E-4030-AE28-5862D5B284DB}" destId="{F50CB82D-2FAE-4093-98E8-C2024BB8A8EA}" srcOrd="0" destOrd="0" parTransId="{5C14230C-524F-4253-8159-578437B0B653}" sibTransId="{601AFB2A-F725-46A9-82F3-1E977B578E93}"/>
    <dgm:cxn modelId="{47C3AD8E-94A9-4F00-90EE-E5273EFCD8A2}" type="presOf" srcId="{0426A19F-BD4E-4030-AE28-5862D5B284DB}" destId="{5A11A2CC-0854-496F-B15D-1949C3080EAF}" srcOrd="0" destOrd="0" presId="urn:microsoft.com/office/officeart/2005/8/layout/hierarchy1"/>
    <dgm:cxn modelId="{884BB3F8-7BAB-4073-82D6-4232E5F047E9}" srcId="{0426A19F-BD4E-4030-AE28-5862D5B284DB}" destId="{E52316C4-4E64-434D-9D9C-34116EE3826D}" srcOrd="1" destOrd="0" parTransId="{812F3ED8-5ED0-44E4-94B4-9B96D8C1B7EC}" sibTransId="{D88122E1-E793-4AF2-93B1-E51EF3DDE4F6}"/>
    <dgm:cxn modelId="{E4F1CB4C-295D-4309-8274-1DBDE1344685}" type="presParOf" srcId="{5A11A2CC-0854-496F-B15D-1949C3080EAF}" destId="{17D26D21-5773-43CB-B54E-E9BCB9F0FD0F}" srcOrd="0" destOrd="0" presId="urn:microsoft.com/office/officeart/2005/8/layout/hierarchy1"/>
    <dgm:cxn modelId="{C795896D-6808-4FF3-BE7C-0B42950089DD}" type="presParOf" srcId="{17D26D21-5773-43CB-B54E-E9BCB9F0FD0F}" destId="{66D23B53-7F4C-4A9B-B524-77AEF37A0EDB}" srcOrd="0" destOrd="0" presId="urn:microsoft.com/office/officeart/2005/8/layout/hierarchy1"/>
    <dgm:cxn modelId="{513FDB90-0E17-44C0-ACA7-C604271355AB}" type="presParOf" srcId="{66D23B53-7F4C-4A9B-B524-77AEF37A0EDB}" destId="{B2CF1EE0-FA29-42CE-91A0-895686BCE356}" srcOrd="0" destOrd="0" presId="urn:microsoft.com/office/officeart/2005/8/layout/hierarchy1"/>
    <dgm:cxn modelId="{C7A35A2C-972D-447F-B1A9-0353C46EAA51}" type="presParOf" srcId="{66D23B53-7F4C-4A9B-B524-77AEF37A0EDB}" destId="{5A3B7F0D-AD0C-4A89-B444-21E4395DCA77}" srcOrd="1" destOrd="0" presId="urn:microsoft.com/office/officeart/2005/8/layout/hierarchy1"/>
    <dgm:cxn modelId="{99793867-E00F-4A9E-BC46-8B9EEF0A1434}" type="presParOf" srcId="{17D26D21-5773-43CB-B54E-E9BCB9F0FD0F}" destId="{B01580B6-99B0-4A8F-9109-127BDCBF79B6}" srcOrd="1" destOrd="0" presId="urn:microsoft.com/office/officeart/2005/8/layout/hierarchy1"/>
    <dgm:cxn modelId="{951D8747-CEB2-46D6-9464-CA4EB3CE6B02}" type="presParOf" srcId="{5A11A2CC-0854-496F-B15D-1949C3080EAF}" destId="{01D90BBC-3D66-45C3-8775-EF8C597D3BA0}" srcOrd="1" destOrd="0" presId="urn:microsoft.com/office/officeart/2005/8/layout/hierarchy1"/>
    <dgm:cxn modelId="{FC587D18-1DBC-4C40-8211-323799A6E580}" type="presParOf" srcId="{01D90BBC-3D66-45C3-8775-EF8C597D3BA0}" destId="{C10D33B3-7084-4554-928A-9B5495874487}" srcOrd="0" destOrd="0" presId="urn:microsoft.com/office/officeart/2005/8/layout/hierarchy1"/>
    <dgm:cxn modelId="{9CC9C288-FE43-466A-8ADA-9ECDF6AF5F30}" type="presParOf" srcId="{C10D33B3-7084-4554-928A-9B5495874487}" destId="{2E5CBB69-7207-4D37-8FD7-944B3AC711FA}" srcOrd="0" destOrd="0" presId="urn:microsoft.com/office/officeart/2005/8/layout/hierarchy1"/>
    <dgm:cxn modelId="{06836401-55AC-49B4-BA0F-787D754DA4C5}" type="presParOf" srcId="{C10D33B3-7084-4554-928A-9B5495874487}" destId="{4B4FAD56-78D4-45E4-A708-DA0E298A0A9D}" srcOrd="1" destOrd="0" presId="urn:microsoft.com/office/officeart/2005/8/layout/hierarchy1"/>
    <dgm:cxn modelId="{EA227F59-F9CB-4392-93BB-B4CECC054D83}" type="presParOf" srcId="{01D90BBC-3D66-45C3-8775-EF8C597D3BA0}" destId="{E818D44F-57EA-4C97-9B52-15D9FC57EF9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DDD1257-05D0-4281-AB72-5E7D63B6FA5D}"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E919A15C-C2C8-4CC6-8504-675C08E4D2A8}">
      <dgm:prSet/>
      <dgm:spPr/>
      <dgm:t>
        <a:bodyPr/>
        <a:lstStyle/>
        <a:p>
          <a:r>
            <a:rPr lang="en-GB" dirty="0"/>
            <a:t>Overcoming emotional barriers.</a:t>
          </a:r>
          <a:endParaRPr lang="en-US" dirty="0"/>
        </a:p>
      </dgm:t>
    </dgm:pt>
    <dgm:pt modelId="{7A3DEE0C-7B98-45B6-8A2D-D6902662F224}" type="parTrans" cxnId="{0D6AD2A8-DB52-4DC9-90B1-35507BF11B01}">
      <dgm:prSet/>
      <dgm:spPr/>
      <dgm:t>
        <a:bodyPr/>
        <a:lstStyle/>
        <a:p>
          <a:endParaRPr lang="en-US"/>
        </a:p>
      </dgm:t>
    </dgm:pt>
    <dgm:pt modelId="{150399A0-C9AD-4B06-98AB-752F8F7A2D1B}" type="sibTrans" cxnId="{0D6AD2A8-DB52-4DC9-90B1-35507BF11B01}">
      <dgm:prSet/>
      <dgm:spPr/>
      <dgm:t>
        <a:bodyPr/>
        <a:lstStyle/>
        <a:p>
          <a:endParaRPr lang="en-US"/>
        </a:p>
      </dgm:t>
    </dgm:pt>
    <dgm:pt modelId="{06176283-E332-4909-9BBD-31D7757A0881}">
      <dgm:prSet/>
      <dgm:spPr/>
      <dgm:t>
        <a:bodyPr/>
        <a:lstStyle/>
        <a:p>
          <a:r>
            <a:rPr lang="en-GB" dirty="0"/>
            <a:t>Survivor led initiatives. </a:t>
          </a:r>
        </a:p>
        <a:p>
          <a:r>
            <a:rPr lang="en-GB" dirty="0"/>
            <a:t>(Modern Slavery PEC, 2022)</a:t>
          </a:r>
          <a:endParaRPr lang="en-US" dirty="0"/>
        </a:p>
      </dgm:t>
    </dgm:pt>
    <dgm:pt modelId="{449E0BEB-B5CA-4D33-B6F9-0C1AAF257FFB}" type="parTrans" cxnId="{655F9785-BDDC-4EEA-B92C-BF6FFDF7171F}">
      <dgm:prSet/>
      <dgm:spPr/>
      <dgm:t>
        <a:bodyPr/>
        <a:lstStyle/>
        <a:p>
          <a:endParaRPr lang="en-US"/>
        </a:p>
      </dgm:t>
    </dgm:pt>
    <dgm:pt modelId="{BA59AF36-E31A-4D49-87E5-841370A3CA32}" type="sibTrans" cxnId="{655F9785-BDDC-4EEA-B92C-BF6FFDF7171F}">
      <dgm:prSet/>
      <dgm:spPr/>
      <dgm:t>
        <a:bodyPr/>
        <a:lstStyle/>
        <a:p>
          <a:endParaRPr lang="en-US"/>
        </a:p>
      </dgm:t>
    </dgm:pt>
    <dgm:pt modelId="{B76B7353-0DAA-4929-ABA9-216FAE9DBDB2}">
      <dgm:prSet/>
      <dgm:spPr/>
      <dgm:t>
        <a:bodyPr/>
        <a:lstStyle/>
        <a:p>
          <a:r>
            <a:rPr lang="en-GB" dirty="0"/>
            <a:t>Additional support for mental health .</a:t>
          </a:r>
        </a:p>
        <a:p>
          <a:r>
            <a:rPr lang="en-GB" dirty="0"/>
            <a:t>(Wright, Jordan and </a:t>
          </a:r>
          <a:r>
            <a:rPr lang="en-GB" dirty="0" err="1"/>
            <a:t>Lazzarino</a:t>
          </a:r>
          <a:r>
            <a:rPr lang="en-GB" dirty="0"/>
            <a:t>, 2021)</a:t>
          </a:r>
          <a:endParaRPr lang="en-US" dirty="0"/>
        </a:p>
      </dgm:t>
    </dgm:pt>
    <dgm:pt modelId="{A3A71783-6C92-48A9-B725-B4D314325EDC}" type="parTrans" cxnId="{17BA82B8-5324-432A-883F-86A6784D1616}">
      <dgm:prSet/>
      <dgm:spPr/>
      <dgm:t>
        <a:bodyPr/>
        <a:lstStyle/>
        <a:p>
          <a:endParaRPr lang="en-US"/>
        </a:p>
      </dgm:t>
    </dgm:pt>
    <dgm:pt modelId="{EDF7A9B8-5BDB-403D-9E20-1A332DDD5F2A}" type="sibTrans" cxnId="{17BA82B8-5324-432A-883F-86A6784D1616}">
      <dgm:prSet/>
      <dgm:spPr/>
      <dgm:t>
        <a:bodyPr/>
        <a:lstStyle/>
        <a:p>
          <a:endParaRPr lang="en-US"/>
        </a:p>
      </dgm:t>
    </dgm:pt>
    <dgm:pt modelId="{E880E2F2-7DA9-4311-B693-9C18DA6FDC54}" type="pres">
      <dgm:prSet presAssocID="{BDDD1257-05D0-4281-AB72-5E7D63B6FA5D}" presName="linear" presStyleCnt="0">
        <dgm:presLayoutVars>
          <dgm:dir/>
          <dgm:animLvl val="lvl"/>
          <dgm:resizeHandles val="exact"/>
        </dgm:presLayoutVars>
      </dgm:prSet>
      <dgm:spPr/>
    </dgm:pt>
    <dgm:pt modelId="{B945F351-AB1B-43DA-90D7-B27FCB1B532C}" type="pres">
      <dgm:prSet presAssocID="{E919A15C-C2C8-4CC6-8504-675C08E4D2A8}" presName="parentLin" presStyleCnt="0"/>
      <dgm:spPr/>
    </dgm:pt>
    <dgm:pt modelId="{5267710E-0E02-45A3-BEEC-9AB84E6D8B17}" type="pres">
      <dgm:prSet presAssocID="{E919A15C-C2C8-4CC6-8504-675C08E4D2A8}" presName="parentLeftMargin" presStyleLbl="node1" presStyleIdx="0" presStyleCnt="3"/>
      <dgm:spPr/>
    </dgm:pt>
    <dgm:pt modelId="{3651375A-1148-461F-A409-05DD1E6523D5}" type="pres">
      <dgm:prSet presAssocID="{E919A15C-C2C8-4CC6-8504-675C08E4D2A8}" presName="parentText" presStyleLbl="node1" presStyleIdx="0" presStyleCnt="3">
        <dgm:presLayoutVars>
          <dgm:chMax val="0"/>
          <dgm:bulletEnabled val="1"/>
        </dgm:presLayoutVars>
      </dgm:prSet>
      <dgm:spPr/>
    </dgm:pt>
    <dgm:pt modelId="{1CF0DBA5-7198-4B39-A044-60A4E7697E92}" type="pres">
      <dgm:prSet presAssocID="{E919A15C-C2C8-4CC6-8504-675C08E4D2A8}" presName="negativeSpace" presStyleCnt="0"/>
      <dgm:spPr/>
    </dgm:pt>
    <dgm:pt modelId="{9C4A6799-38F3-4FD9-BCC6-C1E8036FE977}" type="pres">
      <dgm:prSet presAssocID="{E919A15C-C2C8-4CC6-8504-675C08E4D2A8}" presName="childText" presStyleLbl="conFgAcc1" presStyleIdx="0" presStyleCnt="3">
        <dgm:presLayoutVars>
          <dgm:bulletEnabled val="1"/>
        </dgm:presLayoutVars>
      </dgm:prSet>
      <dgm:spPr/>
    </dgm:pt>
    <dgm:pt modelId="{A75CB1DE-DC54-49E5-960B-58FE4C50BC05}" type="pres">
      <dgm:prSet presAssocID="{150399A0-C9AD-4B06-98AB-752F8F7A2D1B}" presName="spaceBetweenRectangles" presStyleCnt="0"/>
      <dgm:spPr/>
    </dgm:pt>
    <dgm:pt modelId="{6DB3256C-CBB9-4A8E-90D2-0A5674DF24AF}" type="pres">
      <dgm:prSet presAssocID="{06176283-E332-4909-9BBD-31D7757A0881}" presName="parentLin" presStyleCnt="0"/>
      <dgm:spPr/>
    </dgm:pt>
    <dgm:pt modelId="{ACD3A57D-C09B-4AA4-B395-00CA5FD39DA1}" type="pres">
      <dgm:prSet presAssocID="{06176283-E332-4909-9BBD-31D7757A0881}" presName="parentLeftMargin" presStyleLbl="node1" presStyleIdx="0" presStyleCnt="3"/>
      <dgm:spPr/>
    </dgm:pt>
    <dgm:pt modelId="{0A96D199-FA24-45C8-9BA5-2C9898739DE7}" type="pres">
      <dgm:prSet presAssocID="{06176283-E332-4909-9BBD-31D7757A0881}" presName="parentText" presStyleLbl="node1" presStyleIdx="1" presStyleCnt="3" custScaleY="120418">
        <dgm:presLayoutVars>
          <dgm:chMax val="0"/>
          <dgm:bulletEnabled val="1"/>
        </dgm:presLayoutVars>
      </dgm:prSet>
      <dgm:spPr/>
    </dgm:pt>
    <dgm:pt modelId="{EA039333-A23B-4357-B8F8-59CE2813D496}" type="pres">
      <dgm:prSet presAssocID="{06176283-E332-4909-9BBD-31D7757A0881}" presName="negativeSpace" presStyleCnt="0"/>
      <dgm:spPr/>
    </dgm:pt>
    <dgm:pt modelId="{DCA07166-C906-4919-A143-A1D4C774A81C}" type="pres">
      <dgm:prSet presAssocID="{06176283-E332-4909-9BBD-31D7757A0881}" presName="childText" presStyleLbl="conFgAcc1" presStyleIdx="1" presStyleCnt="3">
        <dgm:presLayoutVars>
          <dgm:bulletEnabled val="1"/>
        </dgm:presLayoutVars>
      </dgm:prSet>
      <dgm:spPr/>
    </dgm:pt>
    <dgm:pt modelId="{3EEE2B43-D518-4658-93A0-423BA2079CA0}" type="pres">
      <dgm:prSet presAssocID="{BA59AF36-E31A-4D49-87E5-841370A3CA32}" presName="spaceBetweenRectangles" presStyleCnt="0"/>
      <dgm:spPr/>
    </dgm:pt>
    <dgm:pt modelId="{42BAACB0-1479-445A-9C2A-26CC2937C68C}" type="pres">
      <dgm:prSet presAssocID="{B76B7353-0DAA-4929-ABA9-216FAE9DBDB2}" presName="parentLin" presStyleCnt="0"/>
      <dgm:spPr/>
    </dgm:pt>
    <dgm:pt modelId="{FB8A9B39-DE0E-4215-901E-95F72D532AEE}" type="pres">
      <dgm:prSet presAssocID="{B76B7353-0DAA-4929-ABA9-216FAE9DBDB2}" presName="parentLeftMargin" presStyleLbl="node1" presStyleIdx="1" presStyleCnt="3"/>
      <dgm:spPr/>
    </dgm:pt>
    <dgm:pt modelId="{1BEC4717-D73E-4959-BF7D-779728A88387}" type="pres">
      <dgm:prSet presAssocID="{B76B7353-0DAA-4929-ABA9-216FAE9DBDB2}" presName="parentText" presStyleLbl="node1" presStyleIdx="2" presStyleCnt="3" custScaleY="151827">
        <dgm:presLayoutVars>
          <dgm:chMax val="0"/>
          <dgm:bulletEnabled val="1"/>
        </dgm:presLayoutVars>
      </dgm:prSet>
      <dgm:spPr/>
    </dgm:pt>
    <dgm:pt modelId="{28B0AAAD-0A6D-49A4-8ABF-24DF625A35F1}" type="pres">
      <dgm:prSet presAssocID="{B76B7353-0DAA-4929-ABA9-216FAE9DBDB2}" presName="negativeSpace" presStyleCnt="0"/>
      <dgm:spPr/>
    </dgm:pt>
    <dgm:pt modelId="{73B642D6-EF5B-46A1-981D-8F84E92D572B}" type="pres">
      <dgm:prSet presAssocID="{B76B7353-0DAA-4929-ABA9-216FAE9DBDB2}" presName="childText" presStyleLbl="conFgAcc1" presStyleIdx="2" presStyleCnt="3">
        <dgm:presLayoutVars>
          <dgm:bulletEnabled val="1"/>
        </dgm:presLayoutVars>
      </dgm:prSet>
      <dgm:spPr/>
    </dgm:pt>
  </dgm:ptLst>
  <dgm:cxnLst>
    <dgm:cxn modelId="{DD63E41A-F5BF-4A4F-BE55-88F096908AD8}" type="presOf" srcId="{06176283-E332-4909-9BBD-31D7757A0881}" destId="{ACD3A57D-C09B-4AA4-B395-00CA5FD39DA1}" srcOrd="0" destOrd="0" presId="urn:microsoft.com/office/officeart/2005/8/layout/list1"/>
    <dgm:cxn modelId="{E70B5F27-21B1-4E01-9644-46D2EAB699E4}" type="presOf" srcId="{06176283-E332-4909-9BBD-31D7757A0881}" destId="{0A96D199-FA24-45C8-9BA5-2C9898739DE7}" srcOrd="1" destOrd="0" presId="urn:microsoft.com/office/officeart/2005/8/layout/list1"/>
    <dgm:cxn modelId="{D408A75C-F809-426F-9957-C793B316F6CF}" type="presOf" srcId="{E919A15C-C2C8-4CC6-8504-675C08E4D2A8}" destId="{5267710E-0E02-45A3-BEEC-9AB84E6D8B17}" srcOrd="0" destOrd="0" presId="urn:microsoft.com/office/officeart/2005/8/layout/list1"/>
    <dgm:cxn modelId="{302B5B45-54CB-4C9B-B58C-816F450A6A56}" type="presOf" srcId="{B76B7353-0DAA-4929-ABA9-216FAE9DBDB2}" destId="{1BEC4717-D73E-4959-BF7D-779728A88387}" srcOrd="1" destOrd="0" presId="urn:microsoft.com/office/officeart/2005/8/layout/list1"/>
    <dgm:cxn modelId="{D9BBAD72-2366-4837-ACF4-10E00868D447}" type="presOf" srcId="{B76B7353-0DAA-4929-ABA9-216FAE9DBDB2}" destId="{FB8A9B39-DE0E-4215-901E-95F72D532AEE}" srcOrd="0" destOrd="0" presId="urn:microsoft.com/office/officeart/2005/8/layout/list1"/>
    <dgm:cxn modelId="{655F9785-BDDC-4EEA-B92C-BF6FFDF7171F}" srcId="{BDDD1257-05D0-4281-AB72-5E7D63B6FA5D}" destId="{06176283-E332-4909-9BBD-31D7757A0881}" srcOrd="1" destOrd="0" parTransId="{449E0BEB-B5CA-4D33-B6F9-0C1AAF257FFB}" sibTransId="{BA59AF36-E31A-4D49-87E5-841370A3CA32}"/>
    <dgm:cxn modelId="{E60BA994-DF8A-4602-8FB6-E83CE20DADF0}" type="presOf" srcId="{BDDD1257-05D0-4281-AB72-5E7D63B6FA5D}" destId="{E880E2F2-7DA9-4311-B693-9C18DA6FDC54}" srcOrd="0" destOrd="0" presId="urn:microsoft.com/office/officeart/2005/8/layout/list1"/>
    <dgm:cxn modelId="{0D6AD2A8-DB52-4DC9-90B1-35507BF11B01}" srcId="{BDDD1257-05D0-4281-AB72-5E7D63B6FA5D}" destId="{E919A15C-C2C8-4CC6-8504-675C08E4D2A8}" srcOrd="0" destOrd="0" parTransId="{7A3DEE0C-7B98-45B6-8A2D-D6902662F224}" sibTransId="{150399A0-C9AD-4B06-98AB-752F8F7A2D1B}"/>
    <dgm:cxn modelId="{17BA82B8-5324-432A-883F-86A6784D1616}" srcId="{BDDD1257-05D0-4281-AB72-5E7D63B6FA5D}" destId="{B76B7353-0DAA-4929-ABA9-216FAE9DBDB2}" srcOrd="2" destOrd="0" parTransId="{A3A71783-6C92-48A9-B725-B4D314325EDC}" sibTransId="{EDF7A9B8-5BDB-403D-9E20-1A332DDD5F2A}"/>
    <dgm:cxn modelId="{F9691EFD-F6CA-4ED9-B17B-3991AEDB325C}" type="presOf" srcId="{E919A15C-C2C8-4CC6-8504-675C08E4D2A8}" destId="{3651375A-1148-461F-A409-05DD1E6523D5}" srcOrd="1" destOrd="0" presId="urn:microsoft.com/office/officeart/2005/8/layout/list1"/>
    <dgm:cxn modelId="{C525AB7D-102C-425D-887C-1C76E6BCADB6}" type="presParOf" srcId="{E880E2F2-7DA9-4311-B693-9C18DA6FDC54}" destId="{B945F351-AB1B-43DA-90D7-B27FCB1B532C}" srcOrd="0" destOrd="0" presId="urn:microsoft.com/office/officeart/2005/8/layout/list1"/>
    <dgm:cxn modelId="{D0230B7E-AD6D-43CB-8B03-666506158046}" type="presParOf" srcId="{B945F351-AB1B-43DA-90D7-B27FCB1B532C}" destId="{5267710E-0E02-45A3-BEEC-9AB84E6D8B17}" srcOrd="0" destOrd="0" presId="urn:microsoft.com/office/officeart/2005/8/layout/list1"/>
    <dgm:cxn modelId="{0C93131E-D80C-482E-830C-95D28B9B3490}" type="presParOf" srcId="{B945F351-AB1B-43DA-90D7-B27FCB1B532C}" destId="{3651375A-1148-461F-A409-05DD1E6523D5}" srcOrd="1" destOrd="0" presId="urn:microsoft.com/office/officeart/2005/8/layout/list1"/>
    <dgm:cxn modelId="{70FAA941-EA87-45EA-A2C9-D5B5ABB39387}" type="presParOf" srcId="{E880E2F2-7DA9-4311-B693-9C18DA6FDC54}" destId="{1CF0DBA5-7198-4B39-A044-60A4E7697E92}" srcOrd="1" destOrd="0" presId="urn:microsoft.com/office/officeart/2005/8/layout/list1"/>
    <dgm:cxn modelId="{5DC32CF5-D2CA-493F-8FE2-7876646614B0}" type="presParOf" srcId="{E880E2F2-7DA9-4311-B693-9C18DA6FDC54}" destId="{9C4A6799-38F3-4FD9-BCC6-C1E8036FE977}" srcOrd="2" destOrd="0" presId="urn:microsoft.com/office/officeart/2005/8/layout/list1"/>
    <dgm:cxn modelId="{38657065-9703-44BF-A3FC-33462B9CEA24}" type="presParOf" srcId="{E880E2F2-7DA9-4311-B693-9C18DA6FDC54}" destId="{A75CB1DE-DC54-49E5-960B-58FE4C50BC05}" srcOrd="3" destOrd="0" presId="urn:microsoft.com/office/officeart/2005/8/layout/list1"/>
    <dgm:cxn modelId="{35849E58-8659-4F6A-B950-F6174C6A3EA7}" type="presParOf" srcId="{E880E2F2-7DA9-4311-B693-9C18DA6FDC54}" destId="{6DB3256C-CBB9-4A8E-90D2-0A5674DF24AF}" srcOrd="4" destOrd="0" presId="urn:microsoft.com/office/officeart/2005/8/layout/list1"/>
    <dgm:cxn modelId="{4174D9DD-D779-4640-AA54-1E997D2900A3}" type="presParOf" srcId="{6DB3256C-CBB9-4A8E-90D2-0A5674DF24AF}" destId="{ACD3A57D-C09B-4AA4-B395-00CA5FD39DA1}" srcOrd="0" destOrd="0" presId="urn:microsoft.com/office/officeart/2005/8/layout/list1"/>
    <dgm:cxn modelId="{CCF1A2FD-C13E-4B19-A593-F8C3716900BD}" type="presParOf" srcId="{6DB3256C-CBB9-4A8E-90D2-0A5674DF24AF}" destId="{0A96D199-FA24-45C8-9BA5-2C9898739DE7}" srcOrd="1" destOrd="0" presId="urn:microsoft.com/office/officeart/2005/8/layout/list1"/>
    <dgm:cxn modelId="{73125B3F-F3A3-42F3-A5AF-F1F1BDA0A013}" type="presParOf" srcId="{E880E2F2-7DA9-4311-B693-9C18DA6FDC54}" destId="{EA039333-A23B-4357-B8F8-59CE2813D496}" srcOrd="5" destOrd="0" presId="urn:microsoft.com/office/officeart/2005/8/layout/list1"/>
    <dgm:cxn modelId="{73943AB1-2500-43AD-A664-FD14B9783648}" type="presParOf" srcId="{E880E2F2-7DA9-4311-B693-9C18DA6FDC54}" destId="{DCA07166-C906-4919-A143-A1D4C774A81C}" srcOrd="6" destOrd="0" presId="urn:microsoft.com/office/officeart/2005/8/layout/list1"/>
    <dgm:cxn modelId="{4D93D297-FF0A-42F7-A0AC-B5BB765D6839}" type="presParOf" srcId="{E880E2F2-7DA9-4311-B693-9C18DA6FDC54}" destId="{3EEE2B43-D518-4658-93A0-423BA2079CA0}" srcOrd="7" destOrd="0" presId="urn:microsoft.com/office/officeart/2005/8/layout/list1"/>
    <dgm:cxn modelId="{7FECB45B-9105-4269-B825-31A0EF09D6B6}" type="presParOf" srcId="{E880E2F2-7DA9-4311-B693-9C18DA6FDC54}" destId="{42BAACB0-1479-445A-9C2A-26CC2937C68C}" srcOrd="8" destOrd="0" presId="urn:microsoft.com/office/officeart/2005/8/layout/list1"/>
    <dgm:cxn modelId="{5664B095-00EB-408B-BD69-1C46AAD3B81B}" type="presParOf" srcId="{42BAACB0-1479-445A-9C2A-26CC2937C68C}" destId="{FB8A9B39-DE0E-4215-901E-95F72D532AEE}" srcOrd="0" destOrd="0" presId="urn:microsoft.com/office/officeart/2005/8/layout/list1"/>
    <dgm:cxn modelId="{3EABA538-0D36-460D-9254-8C3FF85B3393}" type="presParOf" srcId="{42BAACB0-1479-445A-9C2A-26CC2937C68C}" destId="{1BEC4717-D73E-4959-BF7D-779728A88387}" srcOrd="1" destOrd="0" presId="urn:microsoft.com/office/officeart/2005/8/layout/list1"/>
    <dgm:cxn modelId="{01504475-1CE5-4406-A6A4-1994A7422223}" type="presParOf" srcId="{E880E2F2-7DA9-4311-B693-9C18DA6FDC54}" destId="{28B0AAAD-0A6D-49A4-8ABF-24DF625A35F1}" srcOrd="9" destOrd="0" presId="urn:microsoft.com/office/officeart/2005/8/layout/list1"/>
    <dgm:cxn modelId="{B3E6528F-406D-44F2-B62C-38154B079023}" type="presParOf" srcId="{E880E2F2-7DA9-4311-B693-9C18DA6FDC54}" destId="{73B642D6-EF5B-46A1-981D-8F84E92D572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1F919C3-FE01-4BDB-A403-961507814449}" type="doc">
      <dgm:prSet loTypeId="urn:microsoft.com/office/officeart/2005/8/layout/vList2" loCatId="list" qsTypeId="urn:microsoft.com/office/officeart/2005/8/quickstyle/simple5" qsCatId="simple" csTypeId="urn:microsoft.com/office/officeart/2005/8/colors/accent2_2" csCatId="accent2" phldr="1"/>
      <dgm:spPr/>
      <dgm:t>
        <a:bodyPr/>
        <a:lstStyle/>
        <a:p>
          <a:endParaRPr lang="en-US"/>
        </a:p>
      </dgm:t>
    </dgm:pt>
    <dgm:pt modelId="{233D9027-7629-497A-A37E-083FB6C3234E}">
      <dgm:prSet/>
      <dgm:spPr/>
      <dgm:t>
        <a:bodyPr/>
        <a:lstStyle/>
        <a:p>
          <a:r>
            <a:rPr lang="en-GB" dirty="0"/>
            <a:t>How technology can be used by public agencies to address modern slavery. (</a:t>
          </a:r>
          <a:r>
            <a:rPr lang="en-GB" dirty="0" err="1"/>
            <a:t>Szablewska</a:t>
          </a:r>
          <a:r>
            <a:rPr lang="en-GB" dirty="0"/>
            <a:t> and </a:t>
          </a:r>
          <a:r>
            <a:rPr lang="en-GB" dirty="0" err="1"/>
            <a:t>Kubacki</a:t>
          </a:r>
          <a:r>
            <a:rPr lang="en-GB" dirty="0"/>
            <a:t>, 2023)</a:t>
          </a:r>
          <a:endParaRPr lang="en-US" dirty="0"/>
        </a:p>
      </dgm:t>
    </dgm:pt>
    <dgm:pt modelId="{F7231739-15B3-43C9-8188-D9811075CE14}" type="parTrans" cxnId="{49C2EE90-10CB-453F-A4A7-2F328DED1FB2}">
      <dgm:prSet/>
      <dgm:spPr/>
      <dgm:t>
        <a:bodyPr/>
        <a:lstStyle/>
        <a:p>
          <a:endParaRPr lang="en-US"/>
        </a:p>
      </dgm:t>
    </dgm:pt>
    <dgm:pt modelId="{1B287A67-C422-4075-853A-962169812BCE}" type="sibTrans" cxnId="{49C2EE90-10CB-453F-A4A7-2F328DED1FB2}">
      <dgm:prSet/>
      <dgm:spPr/>
      <dgm:t>
        <a:bodyPr/>
        <a:lstStyle/>
        <a:p>
          <a:endParaRPr lang="en-US"/>
        </a:p>
      </dgm:t>
    </dgm:pt>
    <dgm:pt modelId="{225B9212-941E-465E-AB4C-A03619AAADF5}">
      <dgm:prSet custT="1"/>
      <dgm:spPr/>
      <dgm:t>
        <a:bodyPr/>
        <a:lstStyle/>
        <a:p>
          <a:r>
            <a:rPr lang="en-GB" sz="2400" dirty="0"/>
            <a:t>Prevention methods in oppose to further victim support.</a:t>
          </a:r>
          <a:endParaRPr lang="en-US" sz="2400" dirty="0"/>
        </a:p>
      </dgm:t>
    </dgm:pt>
    <dgm:pt modelId="{AC69F2FB-8F83-4694-B1C4-894157B71568}" type="parTrans" cxnId="{6D5953FB-3043-4B71-94B9-345EE979FC16}">
      <dgm:prSet/>
      <dgm:spPr/>
      <dgm:t>
        <a:bodyPr/>
        <a:lstStyle/>
        <a:p>
          <a:endParaRPr lang="en-US"/>
        </a:p>
      </dgm:t>
    </dgm:pt>
    <dgm:pt modelId="{5ACBD0AE-5B23-4B9F-82E2-2DEDC0021F83}" type="sibTrans" cxnId="{6D5953FB-3043-4B71-94B9-345EE979FC16}">
      <dgm:prSet/>
      <dgm:spPr/>
      <dgm:t>
        <a:bodyPr/>
        <a:lstStyle/>
        <a:p>
          <a:endParaRPr lang="en-US"/>
        </a:p>
      </dgm:t>
    </dgm:pt>
    <dgm:pt modelId="{81F0B1A6-46B0-47AE-81FA-CA8051A5C004}" type="pres">
      <dgm:prSet presAssocID="{21F919C3-FE01-4BDB-A403-961507814449}" presName="linear" presStyleCnt="0">
        <dgm:presLayoutVars>
          <dgm:animLvl val="lvl"/>
          <dgm:resizeHandles val="exact"/>
        </dgm:presLayoutVars>
      </dgm:prSet>
      <dgm:spPr/>
    </dgm:pt>
    <dgm:pt modelId="{0843B306-3262-4FC4-AFD6-B8016932B19F}" type="pres">
      <dgm:prSet presAssocID="{233D9027-7629-497A-A37E-083FB6C3234E}" presName="parentText" presStyleLbl="node1" presStyleIdx="0" presStyleCnt="2" custScaleY="22028">
        <dgm:presLayoutVars>
          <dgm:chMax val="0"/>
          <dgm:bulletEnabled val="1"/>
        </dgm:presLayoutVars>
      </dgm:prSet>
      <dgm:spPr/>
    </dgm:pt>
    <dgm:pt modelId="{696CFF97-0B8B-42D4-A5E3-7503E0287781}" type="pres">
      <dgm:prSet presAssocID="{1B287A67-C422-4075-853A-962169812BCE}" presName="spacer" presStyleCnt="0"/>
      <dgm:spPr/>
    </dgm:pt>
    <dgm:pt modelId="{34A639F4-1D50-4EB8-9655-82FE390ADDD0}" type="pres">
      <dgm:prSet presAssocID="{225B9212-941E-465E-AB4C-A03619AAADF5}" presName="parentText" presStyleLbl="node1" presStyleIdx="1" presStyleCnt="2" custScaleY="17989" custLinFactY="3975" custLinFactNeighborX="-1093" custLinFactNeighborY="100000">
        <dgm:presLayoutVars>
          <dgm:chMax val="0"/>
          <dgm:bulletEnabled val="1"/>
        </dgm:presLayoutVars>
      </dgm:prSet>
      <dgm:spPr/>
    </dgm:pt>
  </dgm:ptLst>
  <dgm:cxnLst>
    <dgm:cxn modelId="{EC29D615-9092-4939-9DFC-2C66FA5E8B5D}" type="presOf" srcId="{21F919C3-FE01-4BDB-A403-961507814449}" destId="{81F0B1A6-46B0-47AE-81FA-CA8051A5C004}" srcOrd="0" destOrd="0" presId="urn:microsoft.com/office/officeart/2005/8/layout/vList2"/>
    <dgm:cxn modelId="{99E35D56-DA0A-4975-8197-C7A5A0E857AC}" type="presOf" srcId="{233D9027-7629-497A-A37E-083FB6C3234E}" destId="{0843B306-3262-4FC4-AFD6-B8016932B19F}" srcOrd="0" destOrd="0" presId="urn:microsoft.com/office/officeart/2005/8/layout/vList2"/>
    <dgm:cxn modelId="{49C2EE90-10CB-453F-A4A7-2F328DED1FB2}" srcId="{21F919C3-FE01-4BDB-A403-961507814449}" destId="{233D9027-7629-497A-A37E-083FB6C3234E}" srcOrd="0" destOrd="0" parTransId="{F7231739-15B3-43C9-8188-D9811075CE14}" sibTransId="{1B287A67-C422-4075-853A-962169812BCE}"/>
    <dgm:cxn modelId="{5993409E-E28B-4356-94AF-04EB8E84C2FB}" type="presOf" srcId="{225B9212-941E-465E-AB4C-A03619AAADF5}" destId="{34A639F4-1D50-4EB8-9655-82FE390ADDD0}" srcOrd="0" destOrd="0" presId="urn:microsoft.com/office/officeart/2005/8/layout/vList2"/>
    <dgm:cxn modelId="{6D5953FB-3043-4B71-94B9-345EE979FC16}" srcId="{21F919C3-FE01-4BDB-A403-961507814449}" destId="{225B9212-941E-465E-AB4C-A03619AAADF5}" srcOrd="1" destOrd="0" parTransId="{AC69F2FB-8F83-4694-B1C4-894157B71568}" sibTransId="{5ACBD0AE-5B23-4B9F-82E2-2DEDC0021F83}"/>
    <dgm:cxn modelId="{B8C5D5AB-D9C4-4A1F-9048-73ADCA6EB13B}" type="presParOf" srcId="{81F0B1A6-46B0-47AE-81FA-CA8051A5C004}" destId="{0843B306-3262-4FC4-AFD6-B8016932B19F}" srcOrd="0" destOrd="0" presId="urn:microsoft.com/office/officeart/2005/8/layout/vList2"/>
    <dgm:cxn modelId="{C2B5F732-A01B-48ED-96F0-1F4CD0EB6515}" type="presParOf" srcId="{81F0B1A6-46B0-47AE-81FA-CA8051A5C004}" destId="{696CFF97-0B8B-42D4-A5E3-7503E0287781}" srcOrd="1" destOrd="0" presId="urn:microsoft.com/office/officeart/2005/8/layout/vList2"/>
    <dgm:cxn modelId="{B9AF72B1-F3A8-4F70-8709-CE7D97C8F335}" type="presParOf" srcId="{81F0B1A6-46B0-47AE-81FA-CA8051A5C004}" destId="{34A639F4-1D50-4EB8-9655-82FE390ADDD0}" srcOrd="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E34C94-15CE-4F20-A0ED-9B32597EBED2}">
      <dsp:nvSpPr>
        <dsp:cNvPr id="0" name=""/>
        <dsp:cNvSpPr/>
      </dsp:nvSpPr>
      <dsp:spPr>
        <a:xfrm>
          <a:off x="3118" y="1241319"/>
          <a:ext cx="2226830" cy="14140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5E1CD3-B5B0-4A2C-A90E-363FA1C7AA8F}">
      <dsp:nvSpPr>
        <dsp:cNvPr id="0" name=""/>
        <dsp:cNvSpPr/>
      </dsp:nvSpPr>
      <dsp:spPr>
        <a:xfrm>
          <a:off x="250544" y="1476374"/>
          <a:ext cx="2226830" cy="141403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Forced labour</a:t>
          </a:r>
          <a:endParaRPr lang="en-US" sz="3000" kern="1200" dirty="0"/>
        </a:p>
      </dsp:txBody>
      <dsp:txXfrm>
        <a:off x="291960" y="1517790"/>
        <a:ext cx="2143998" cy="1331205"/>
      </dsp:txXfrm>
    </dsp:sp>
    <dsp:sp modelId="{6955B998-E645-4300-A454-80D94DB3EBFC}">
      <dsp:nvSpPr>
        <dsp:cNvPr id="0" name=""/>
        <dsp:cNvSpPr/>
      </dsp:nvSpPr>
      <dsp:spPr>
        <a:xfrm>
          <a:off x="2724801" y="1241319"/>
          <a:ext cx="2226830" cy="14140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50BAA2-F4B3-4A5D-8959-F930BE75130A}">
      <dsp:nvSpPr>
        <dsp:cNvPr id="0" name=""/>
        <dsp:cNvSpPr/>
      </dsp:nvSpPr>
      <dsp:spPr>
        <a:xfrm>
          <a:off x="2972226" y="1476374"/>
          <a:ext cx="2226830" cy="141403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Criminal exploitation</a:t>
          </a:r>
          <a:endParaRPr lang="en-US" sz="3000" kern="1200"/>
        </a:p>
      </dsp:txBody>
      <dsp:txXfrm>
        <a:off x="3013642" y="1517790"/>
        <a:ext cx="2143998" cy="1331205"/>
      </dsp:txXfrm>
    </dsp:sp>
    <dsp:sp modelId="{FD61DF2F-C5DF-4B0D-B3E3-D0698E86CB68}">
      <dsp:nvSpPr>
        <dsp:cNvPr id="0" name=""/>
        <dsp:cNvSpPr/>
      </dsp:nvSpPr>
      <dsp:spPr>
        <a:xfrm>
          <a:off x="5446483" y="1241319"/>
          <a:ext cx="2226830" cy="14140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D0E3F8-AE1E-45B2-9215-8647DA33E8EE}">
      <dsp:nvSpPr>
        <dsp:cNvPr id="0" name=""/>
        <dsp:cNvSpPr/>
      </dsp:nvSpPr>
      <dsp:spPr>
        <a:xfrm>
          <a:off x="5693908" y="1476374"/>
          <a:ext cx="2226830" cy="141403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Sexual exploitation</a:t>
          </a:r>
          <a:endParaRPr lang="en-US" sz="3000" kern="1200"/>
        </a:p>
      </dsp:txBody>
      <dsp:txXfrm>
        <a:off x="5735324" y="1517790"/>
        <a:ext cx="2143998" cy="1331205"/>
      </dsp:txXfrm>
    </dsp:sp>
    <dsp:sp modelId="{FFE15155-1873-4C34-8A34-62BD6DC2EA86}">
      <dsp:nvSpPr>
        <dsp:cNvPr id="0" name=""/>
        <dsp:cNvSpPr/>
      </dsp:nvSpPr>
      <dsp:spPr>
        <a:xfrm>
          <a:off x="8168165" y="1241319"/>
          <a:ext cx="2226830" cy="141403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0A3CAD-574A-4821-8958-C97BA4ACCDFC}">
      <dsp:nvSpPr>
        <dsp:cNvPr id="0" name=""/>
        <dsp:cNvSpPr/>
      </dsp:nvSpPr>
      <dsp:spPr>
        <a:xfrm>
          <a:off x="8415591" y="1476374"/>
          <a:ext cx="2226830" cy="141403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Organ trafficked</a:t>
          </a:r>
          <a:endParaRPr lang="en-US" sz="3000" kern="1200"/>
        </a:p>
      </dsp:txBody>
      <dsp:txXfrm>
        <a:off x="8457007" y="1517790"/>
        <a:ext cx="2143998" cy="13312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5682F1-C9AF-45B5-AED2-33FADF3FE76D}">
      <dsp:nvSpPr>
        <dsp:cNvPr id="0" name=""/>
        <dsp:cNvSpPr/>
      </dsp:nvSpPr>
      <dsp:spPr>
        <a:xfrm>
          <a:off x="377190" y="3160"/>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Modern Slavery Act 2015.</a:t>
          </a:r>
        </a:p>
        <a:p>
          <a:pPr marL="0" lvl="0" indent="0" algn="ctr" defTabSz="977900">
            <a:lnSpc>
              <a:spcPct val="90000"/>
            </a:lnSpc>
            <a:spcBef>
              <a:spcPct val="0"/>
            </a:spcBef>
            <a:spcAft>
              <a:spcPct val="35000"/>
            </a:spcAft>
            <a:buNone/>
          </a:pPr>
          <a:r>
            <a:rPr lang="en-GB" sz="2200" kern="1200" dirty="0"/>
            <a:t>(Haynes, 2016)</a:t>
          </a:r>
          <a:endParaRPr lang="en-US" sz="2200" kern="1200" dirty="0"/>
        </a:p>
      </dsp:txBody>
      <dsp:txXfrm>
        <a:off x="377190" y="3160"/>
        <a:ext cx="2907506" cy="1744503"/>
      </dsp:txXfrm>
    </dsp:sp>
    <dsp:sp modelId="{87EFA0CF-235A-44CF-9225-CF310E3D9D94}">
      <dsp:nvSpPr>
        <dsp:cNvPr id="0" name=""/>
        <dsp:cNvSpPr/>
      </dsp:nvSpPr>
      <dsp:spPr>
        <a:xfrm>
          <a:off x="3575446" y="3160"/>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Increased support for child victims of modern slavery 2021.</a:t>
          </a:r>
        </a:p>
        <a:p>
          <a:pPr marL="0" lvl="0" indent="0" algn="ctr" defTabSz="977900">
            <a:lnSpc>
              <a:spcPct val="90000"/>
            </a:lnSpc>
            <a:spcBef>
              <a:spcPct val="0"/>
            </a:spcBef>
            <a:spcAft>
              <a:spcPct val="35000"/>
            </a:spcAft>
            <a:buNone/>
          </a:pPr>
          <a:r>
            <a:rPr lang="en-GB" sz="2200" kern="1200" dirty="0"/>
            <a:t>(HM Government, 2021)</a:t>
          </a:r>
          <a:endParaRPr lang="en-US" sz="2200" kern="1200" dirty="0"/>
        </a:p>
      </dsp:txBody>
      <dsp:txXfrm>
        <a:off x="3575446" y="3160"/>
        <a:ext cx="2907506" cy="1744503"/>
      </dsp:txXfrm>
    </dsp:sp>
    <dsp:sp modelId="{BFF0FE37-2BBE-4B09-AD19-963457549569}">
      <dsp:nvSpPr>
        <dsp:cNvPr id="0" name=""/>
        <dsp:cNvSpPr/>
      </dsp:nvSpPr>
      <dsp:spPr>
        <a:xfrm>
          <a:off x="6773703" y="3160"/>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Modern Slavery Act 2015 has since been adjusted to improve its effectiveness.</a:t>
          </a:r>
        </a:p>
        <a:p>
          <a:pPr marL="0" lvl="0" indent="0" algn="ctr" defTabSz="977900">
            <a:lnSpc>
              <a:spcPct val="90000"/>
            </a:lnSpc>
            <a:spcBef>
              <a:spcPct val="0"/>
            </a:spcBef>
            <a:spcAft>
              <a:spcPct val="35000"/>
            </a:spcAft>
            <a:buNone/>
          </a:pPr>
          <a:r>
            <a:rPr lang="en-GB" sz="2200" kern="1200" dirty="0"/>
            <a:t>(Goard,2021)</a:t>
          </a:r>
          <a:endParaRPr lang="en-US" sz="2200" kern="1200" dirty="0"/>
        </a:p>
      </dsp:txBody>
      <dsp:txXfrm>
        <a:off x="6773703" y="3160"/>
        <a:ext cx="2907506" cy="1744503"/>
      </dsp:txXfrm>
    </dsp:sp>
    <dsp:sp modelId="{75D30230-B381-4937-A786-ADD656EF4347}">
      <dsp:nvSpPr>
        <dsp:cNvPr id="0" name=""/>
        <dsp:cNvSpPr/>
      </dsp:nvSpPr>
      <dsp:spPr>
        <a:xfrm>
          <a:off x="1976318" y="2038415"/>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Modern slavery specialist teams</a:t>
          </a:r>
        </a:p>
        <a:p>
          <a:pPr marL="0" lvl="0" indent="0" algn="ctr" defTabSz="977900">
            <a:lnSpc>
              <a:spcPct val="90000"/>
            </a:lnSpc>
            <a:spcBef>
              <a:spcPct val="0"/>
            </a:spcBef>
            <a:spcAft>
              <a:spcPct val="35000"/>
            </a:spcAft>
            <a:buNone/>
          </a:pPr>
          <a:r>
            <a:rPr lang="en-GB" sz="2200" kern="1200" dirty="0"/>
            <a:t>(</a:t>
          </a:r>
          <a:r>
            <a:rPr lang="en-GB" sz="2200" kern="1200" dirty="0" err="1"/>
            <a:t>Goard</a:t>
          </a:r>
          <a:r>
            <a:rPr lang="en-GB" sz="2200" kern="1200" dirty="0"/>
            <a:t>, 2021).</a:t>
          </a:r>
          <a:endParaRPr lang="en-US" sz="2200" kern="1200" dirty="0"/>
        </a:p>
      </dsp:txBody>
      <dsp:txXfrm>
        <a:off x="1976318" y="2038415"/>
        <a:ext cx="2907506" cy="1744503"/>
      </dsp:txXfrm>
    </dsp:sp>
    <dsp:sp modelId="{A31B1083-5A3D-4CE1-87F5-C91CB25B2264}">
      <dsp:nvSpPr>
        <dsp:cNvPr id="0" name=""/>
        <dsp:cNvSpPr/>
      </dsp:nvSpPr>
      <dsp:spPr>
        <a:xfrm>
          <a:off x="5174575" y="2038415"/>
          <a:ext cx="2907506" cy="1744503"/>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Hestia’s super complaint in 2019</a:t>
          </a:r>
        </a:p>
        <a:p>
          <a:pPr marL="0" lvl="0" indent="0" algn="ctr" defTabSz="977900">
            <a:lnSpc>
              <a:spcPct val="90000"/>
            </a:lnSpc>
            <a:spcBef>
              <a:spcPct val="0"/>
            </a:spcBef>
            <a:spcAft>
              <a:spcPct val="35000"/>
            </a:spcAft>
            <a:buNone/>
          </a:pPr>
          <a:r>
            <a:rPr lang="en-GB" sz="2200" kern="1200" dirty="0"/>
            <a:t>(College of Policing, 2022).</a:t>
          </a:r>
          <a:endParaRPr lang="en-US" sz="2200" kern="1200" dirty="0"/>
        </a:p>
      </dsp:txBody>
      <dsp:txXfrm>
        <a:off x="5174575" y="2038415"/>
        <a:ext cx="2907506" cy="17445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D2F8CF-C90A-42FC-82F8-CB42450B3D0D}">
      <dsp:nvSpPr>
        <dsp:cNvPr id="0" name=""/>
        <dsp:cNvSpPr/>
      </dsp:nvSpPr>
      <dsp:spPr>
        <a:xfrm>
          <a:off x="0" y="0"/>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Modern Slavery Act 2015.</a:t>
          </a:r>
          <a:endParaRPr lang="en-US" sz="2300" kern="1200"/>
        </a:p>
      </dsp:txBody>
      <dsp:txXfrm>
        <a:off x="24234" y="24234"/>
        <a:ext cx="7083979" cy="778928"/>
      </dsp:txXfrm>
    </dsp:sp>
    <dsp:sp modelId="{9090AAF0-65CC-4ABC-AB55-33F102AEBDC6}">
      <dsp:nvSpPr>
        <dsp:cNvPr id="0" name=""/>
        <dsp:cNvSpPr/>
      </dsp:nvSpPr>
      <dsp:spPr>
        <a:xfrm>
          <a:off x="673912" y="977831"/>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UK Government's modern slavery strategy and the 4Ps. (Home office, 2014).</a:t>
          </a:r>
          <a:endParaRPr lang="en-US" sz="2300" kern="1200" dirty="0"/>
        </a:p>
      </dsp:txBody>
      <dsp:txXfrm>
        <a:off x="698146" y="1002065"/>
        <a:ext cx="6786531" cy="778928"/>
      </dsp:txXfrm>
    </dsp:sp>
    <dsp:sp modelId="{FFF36D51-8CF8-4EDE-B7FD-D0D7F12DE252}">
      <dsp:nvSpPr>
        <dsp:cNvPr id="0" name=""/>
        <dsp:cNvSpPr/>
      </dsp:nvSpPr>
      <dsp:spPr>
        <a:xfrm>
          <a:off x="1337767" y="1955663"/>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Duty to notify (Home Office, 2022)</a:t>
          </a:r>
          <a:endParaRPr lang="en-US" sz="2300" kern="1200" dirty="0"/>
        </a:p>
      </dsp:txBody>
      <dsp:txXfrm>
        <a:off x="1362001" y="1979897"/>
        <a:ext cx="6796590" cy="778928"/>
      </dsp:txXfrm>
    </dsp:sp>
    <dsp:sp modelId="{436017B7-9774-4066-9120-220D7538627B}">
      <dsp:nvSpPr>
        <dsp:cNvPr id="0" name=""/>
        <dsp:cNvSpPr/>
      </dsp:nvSpPr>
      <dsp:spPr>
        <a:xfrm>
          <a:off x="2011680" y="2933494"/>
          <a:ext cx="8046720" cy="82739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National referral mechanism (Ellis, Cooper and Roe, 2017)</a:t>
          </a:r>
          <a:endParaRPr lang="en-US" sz="2300" kern="1200" dirty="0"/>
        </a:p>
      </dsp:txBody>
      <dsp:txXfrm>
        <a:off x="2035914" y="2957728"/>
        <a:ext cx="6786531" cy="778928"/>
      </dsp:txXfrm>
    </dsp:sp>
    <dsp:sp modelId="{337597AE-9396-46B2-970A-F9E48988175A}">
      <dsp:nvSpPr>
        <dsp:cNvPr id="0" name=""/>
        <dsp:cNvSpPr/>
      </dsp:nvSpPr>
      <dsp:spPr>
        <a:xfrm>
          <a:off x="7508912" y="633710"/>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629919" y="633710"/>
        <a:ext cx="295793" cy="404700"/>
      </dsp:txXfrm>
    </dsp:sp>
    <dsp:sp modelId="{6DE22E4F-D8F6-4215-94DB-9EAD75659499}">
      <dsp:nvSpPr>
        <dsp:cNvPr id="0" name=""/>
        <dsp:cNvSpPr/>
      </dsp:nvSpPr>
      <dsp:spPr>
        <a:xfrm>
          <a:off x="8182825" y="1611541"/>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303832" y="1611541"/>
        <a:ext cx="295793" cy="404700"/>
      </dsp:txXfrm>
    </dsp:sp>
    <dsp:sp modelId="{8BF5BF87-9283-44EC-8AA0-F98475B5F14C}">
      <dsp:nvSpPr>
        <dsp:cNvPr id="0" name=""/>
        <dsp:cNvSpPr/>
      </dsp:nvSpPr>
      <dsp:spPr>
        <a:xfrm>
          <a:off x="8846679" y="2589373"/>
          <a:ext cx="537807" cy="537807"/>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967686" y="2589373"/>
        <a:ext cx="295793" cy="4047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F1EE0-FA29-42CE-91A0-895686BCE356}">
      <dsp:nvSpPr>
        <dsp:cNvPr id="0" name=""/>
        <dsp:cNvSpPr/>
      </dsp:nvSpPr>
      <dsp:spPr>
        <a:xfrm>
          <a:off x="12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3B7F0D-AD0C-4A89-B444-21E4395DCA77}">
      <dsp:nvSpPr>
        <dsp:cNvPr id="0" name=""/>
        <dsp:cNvSpPr/>
      </dsp:nvSpPr>
      <dsp:spPr>
        <a:xfrm>
          <a:off x="480082"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Build a greater understanding of the signs of modern slavery across relevant agencies.</a:t>
          </a:r>
        </a:p>
        <a:p>
          <a:pPr marL="0" lvl="0" indent="0" algn="ctr" defTabSz="1244600">
            <a:lnSpc>
              <a:spcPct val="90000"/>
            </a:lnSpc>
            <a:spcBef>
              <a:spcPct val="0"/>
            </a:spcBef>
            <a:spcAft>
              <a:spcPct val="35000"/>
            </a:spcAft>
            <a:buNone/>
          </a:pPr>
          <a:r>
            <a:rPr lang="en-GB" sz="2800" kern="1200" dirty="0"/>
            <a:t>(Metcalf and Selous, 2020)</a:t>
          </a:r>
          <a:endParaRPr lang="en-US" sz="2800" kern="1200" dirty="0"/>
        </a:p>
      </dsp:txBody>
      <dsp:txXfrm>
        <a:off x="560236" y="819728"/>
        <a:ext cx="4149382" cy="2576345"/>
      </dsp:txXfrm>
    </dsp:sp>
    <dsp:sp modelId="{2E5CBB69-7207-4D37-8FD7-944B3AC711FA}">
      <dsp:nvSpPr>
        <dsp:cNvPr id="0" name=""/>
        <dsp:cNvSpPr/>
      </dsp:nvSpPr>
      <dsp:spPr>
        <a:xfrm>
          <a:off x="5268627" y="284662"/>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4FAD56-78D4-45E4-A708-DA0E298A0A9D}">
      <dsp:nvSpPr>
        <dsp:cNvPr id="0" name=""/>
        <dsp:cNvSpPr/>
      </dsp:nvSpPr>
      <dsp:spPr>
        <a:xfrm>
          <a:off x="5747481" y="739574"/>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Further research into prevention methods.</a:t>
          </a:r>
        </a:p>
        <a:p>
          <a:pPr marL="0" lvl="0" indent="0" algn="ctr" defTabSz="1244600">
            <a:lnSpc>
              <a:spcPct val="90000"/>
            </a:lnSpc>
            <a:spcBef>
              <a:spcPct val="0"/>
            </a:spcBef>
            <a:spcAft>
              <a:spcPct val="35000"/>
            </a:spcAft>
            <a:buNone/>
          </a:pPr>
          <a:r>
            <a:rPr lang="en-GB" sz="2800" kern="1200" dirty="0"/>
            <a:t>(Modern Slavery and Human Rights Policy Centre).</a:t>
          </a:r>
          <a:endParaRPr lang="en-US" sz="2800" kern="1200" dirty="0"/>
        </a:p>
      </dsp:txBody>
      <dsp:txXfrm>
        <a:off x="5827635" y="819728"/>
        <a:ext cx="4149382" cy="25763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4A6799-38F3-4FD9-BCC6-C1E8036FE977}">
      <dsp:nvSpPr>
        <dsp:cNvPr id="0" name=""/>
        <dsp:cNvSpPr/>
      </dsp:nvSpPr>
      <dsp:spPr>
        <a:xfrm>
          <a:off x="0" y="1928160"/>
          <a:ext cx="7215969" cy="579600"/>
        </a:xfrm>
        <a:prstGeom prst="rect">
          <a:avLst/>
        </a:prstGeom>
        <a:solidFill>
          <a:schemeClr val="lt1">
            <a:alpha val="90000"/>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651375A-1148-461F-A409-05DD1E6523D5}">
      <dsp:nvSpPr>
        <dsp:cNvPr id="0" name=""/>
        <dsp:cNvSpPr/>
      </dsp:nvSpPr>
      <dsp:spPr>
        <a:xfrm>
          <a:off x="360798" y="1588680"/>
          <a:ext cx="5051178" cy="67896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923" tIns="0" rIns="190923" bIns="0" numCol="1" spcCol="1270" anchor="ctr" anchorCtr="0">
          <a:noAutofit/>
        </a:bodyPr>
        <a:lstStyle/>
        <a:p>
          <a:pPr marL="0" lvl="0" indent="0" algn="l" defTabSz="977900">
            <a:lnSpc>
              <a:spcPct val="90000"/>
            </a:lnSpc>
            <a:spcBef>
              <a:spcPct val="0"/>
            </a:spcBef>
            <a:spcAft>
              <a:spcPct val="35000"/>
            </a:spcAft>
            <a:buNone/>
          </a:pPr>
          <a:r>
            <a:rPr lang="en-GB" sz="2200" kern="1200" dirty="0"/>
            <a:t>Overcoming emotional barriers.</a:t>
          </a:r>
          <a:endParaRPr lang="en-US" sz="2200" kern="1200" dirty="0"/>
        </a:p>
      </dsp:txBody>
      <dsp:txXfrm>
        <a:off x="393942" y="1621824"/>
        <a:ext cx="4984890" cy="612672"/>
      </dsp:txXfrm>
    </dsp:sp>
    <dsp:sp modelId="{DCA07166-C906-4919-A143-A1D4C774A81C}">
      <dsp:nvSpPr>
        <dsp:cNvPr id="0" name=""/>
        <dsp:cNvSpPr/>
      </dsp:nvSpPr>
      <dsp:spPr>
        <a:xfrm>
          <a:off x="0" y="3110070"/>
          <a:ext cx="7215969" cy="579600"/>
        </a:xfrm>
        <a:prstGeom prst="rect">
          <a:avLst/>
        </a:prstGeom>
        <a:solidFill>
          <a:schemeClr val="lt1">
            <a:alpha val="90000"/>
            <a:hueOff val="0"/>
            <a:satOff val="0"/>
            <a:lumOff val="0"/>
            <a:alphaOff val="0"/>
          </a:schemeClr>
        </a:solidFill>
        <a:ln w="15875" cap="flat" cmpd="sng" algn="ctr">
          <a:solidFill>
            <a:schemeClr val="accent5">
              <a:hueOff val="1178392"/>
              <a:satOff val="-5635"/>
              <a:lumOff val="6177"/>
              <a:alphaOff val="0"/>
            </a:schemeClr>
          </a:solidFill>
          <a:prstDash val="solid"/>
        </a:ln>
        <a:effectLst/>
      </dsp:spPr>
      <dsp:style>
        <a:lnRef idx="2">
          <a:scrgbClr r="0" g="0" b="0"/>
        </a:lnRef>
        <a:fillRef idx="1">
          <a:scrgbClr r="0" g="0" b="0"/>
        </a:fillRef>
        <a:effectRef idx="0">
          <a:scrgbClr r="0" g="0" b="0"/>
        </a:effectRef>
        <a:fontRef idx="minor"/>
      </dsp:style>
    </dsp:sp>
    <dsp:sp modelId="{0A96D199-FA24-45C8-9BA5-2C9898739DE7}">
      <dsp:nvSpPr>
        <dsp:cNvPr id="0" name=""/>
        <dsp:cNvSpPr/>
      </dsp:nvSpPr>
      <dsp:spPr>
        <a:xfrm>
          <a:off x="360798" y="2631960"/>
          <a:ext cx="5051178" cy="817590"/>
        </a:xfrm>
        <a:prstGeom prst="roundRect">
          <a:avLst/>
        </a:prstGeom>
        <a:solidFill>
          <a:schemeClr val="accent5">
            <a:hueOff val="1178392"/>
            <a:satOff val="-5635"/>
            <a:lumOff val="617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923" tIns="0" rIns="190923" bIns="0" numCol="1" spcCol="1270" anchor="ctr" anchorCtr="0">
          <a:noAutofit/>
        </a:bodyPr>
        <a:lstStyle/>
        <a:p>
          <a:pPr marL="0" lvl="0" indent="0" algn="l" defTabSz="977900">
            <a:lnSpc>
              <a:spcPct val="90000"/>
            </a:lnSpc>
            <a:spcBef>
              <a:spcPct val="0"/>
            </a:spcBef>
            <a:spcAft>
              <a:spcPct val="35000"/>
            </a:spcAft>
            <a:buNone/>
          </a:pPr>
          <a:r>
            <a:rPr lang="en-GB" sz="2200" kern="1200" dirty="0"/>
            <a:t>Survivor led initiatives. </a:t>
          </a:r>
        </a:p>
        <a:p>
          <a:pPr marL="0" lvl="0" indent="0" algn="l" defTabSz="977900">
            <a:lnSpc>
              <a:spcPct val="90000"/>
            </a:lnSpc>
            <a:spcBef>
              <a:spcPct val="0"/>
            </a:spcBef>
            <a:spcAft>
              <a:spcPct val="35000"/>
            </a:spcAft>
            <a:buNone/>
          </a:pPr>
          <a:r>
            <a:rPr lang="en-GB" sz="2200" kern="1200" dirty="0"/>
            <a:t>(Modern Slavery PEC, 2022)</a:t>
          </a:r>
          <a:endParaRPr lang="en-US" sz="2200" kern="1200" dirty="0"/>
        </a:p>
      </dsp:txBody>
      <dsp:txXfrm>
        <a:off x="400709" y="2671871"/>
        <a:ext cx="4971356" cy="737768"/>
      </dsp:txXfrm>
    </dsp:sp>
    <dsp:sp modelId="{73B642D6-EF5B-46A1-981D-8F84E92D572B}">
      <dsp:nvSpPr>
        <dsp:cNvPr id="0" name=""/>
        <dsp:cNvSpPr/>
      </dsp:nvSpPr>
      <dsp:spPr>
        <a:xfrm>
          <a:off x="0" y="4505235"/>
          <a:ext cx="7215969" cy="579600"/>
        </a:xfrm>
        <a:prstGeom prst="rect">
          <a:avLst/>
        </a:prstGeom>
        <a:solidFill>
          <a:schemeClr val="lt1">
            <a:alpha val="90000"/>
            <a:hueOff val="0"/>
            <a:satOff val="0"/>
            <a:lumOff val="0"/>
            <a:alphaOff val="0"/>
          </a:schemeClr>
        </a:solidFill>
        <a:ln w="15875"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0">
          <a:scrgbClr r="0" g="0" b="0"/>
        </a:effectRef>
        <a:fontRef idx="minor"/>
      </dsp:style>
    </dsp:sp>
    <dsp:sp modelId="{1BEC4717-D73E-4959-BF7D-779728A88387}">
      <dsp:nvSpPr>
        <dsp:cNvPr id="0" name=""/>
        <dsp:cNvSpPr/>
      </dsp:nvSpPr>
      <dsp:spPr>
        <a:xfrm>
          <a:off x="360798" y="3813870"/>
          <a:ext cx="5051178" cy="1030844"/>
        </a:xfrm>
        <a:prstGeom prst="roundRect">
          <a:avLst/>
        </a:prstGeom>
        <a:solidFill>
          <a:schemeClr val="accent5">
            <a:hueOff val="2356783"/>
            <a:satOff val="-11270"/>
            <a:lumOff val="12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923" tIns="0" rIns="190923" bIns="0" numCol="1" spcCol="1270" anchor="ctr" anchorCtr="0">
          <a:noAutofit/>
        </a:bodyPr>
        <a:lstStyle/>
        <a:p>
          <a:pPr marL="0" lvl="0" indent="0" algn="l" defTabSz="977900">
            <a:lnSpc>
              <a:spcPct val="90000"/>
            </a:lnSpc>
            <a:spcBef>
              <a:spcPct val="0"/>
            </a:spcBef>
            <a:spcAft>
              <a:spcPct val="35000"/>
            </a:spcAft>
            <a:buNone/>
          </a:pPr>
          <a:r>
            <a:rPr lang="en-GB" sz="2200" kern="1200" dirty="0"/>
            <a:t>Additional support for mental health .</a:t>
          </a:r>
        </a:p>
        <a:p>
          <a:pPr marL="0" lvl="0" indent="0" algn="l" defTabSz="977900">
            <a:lnSpc>
              <a:spcPct val="90000"/>
            </a:lnSpc>
            <a:spcBef>
              <a:spcPct val="0"/>
            </a:spcBef>
            <a:spcAft>
              <a:spcPct val="35000"/>
            </a:spcAft>
            <a:buNone/>
          </a:pPr>
          <a:r>
            <a:rPr lang="en-GB" sz="2200" kern="1200" dirty="0"/>
            <a:t>(Wright, Jordan and </a:t>
          </a:r>
          <a:r>
            <a:rPr lang="en-GB" sz="2200" kern="1200" dirty="0" err="1"/>
            <a:t>Lazzarino</a:t>
          </a:r>
          <a:r>
            <a:rPr lang="en-GB" sz="2200" kern="1200" dirty="0"/>
            <a:t>, 2021)</a:t>
          </a:r>
          <a:endParaRPr lang="en-US" sz="2200" kern="1200" dirty="0"/>
        </a:p>
      </dsp:txBody>
      <dsp:txXfrm>
        <a:off x="411120" y="3864192"/>
        <a:ext cx="4950534" cy="9302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43B306-3262-4FC4-AFD6-B8016932B19F}">
      <dsp:nvSpPr>
        <dsp:cNvPr id="0" name=""/>
        <dsp:cNvSpPr/>
      </dsp:nvSpPr>
      <dsp:spPr>
        <a:xfrm>
          <a:off x="0" y="21178"/>
          <a:ext cx="5575367" cy="1187093"/>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How technology can be used by public agencies to address modern slavery. (</a:t>
          </a:r>
          <a:r>
            <a:rPr lang="en-GB" sz="2300" kern="1200" dirty="0" err="1"/>
            <a:t>Szablewska</a:t>
          </a:r>
          <a:r>
            <a:rPr lang="en-GB" sz="2300" kern="1200" dirty="0"/>
            <a:t> and </a:t>
          </a:r>
          <a:r>
            <a:rPr lang="en-GB" sz="2300" kern="1200" dirty="0" err="1"/>
            <a:t>Kubacki</a:t>
          </a:r>
          <a:r>
            <a:rPr lang="en-GB" sz="2300" kern="1200" dirty="0"/>
            <a:t>, 2023)</a:t>
          </a:r>
          <a:endParaRPr lang="en-US" sz="2300" kern="1200" dirty="0"/>
        </a:p>
      </dsp:txBody>
      <dsp:txXfrm>
        <a:off x="57949" y="79127"/>
        <a:ext cx="5459469" cy="1071195"/>
      </dsp:txXfrm>
    </dsp:sp>
    <dsp:sp modelId="{34A639F4-1D50-4EB8-9655-82FE390ADDD0}">
      <dsp:nvSpPr>
        <dsp:cNvPr id="0" name=""/>
        <dsp:cNvSpPr/>
      </dsp:nvSpPr>
      <dsp:spPr>
        <a:xfrm>
          <a:off x="0" y="1370571"/>
          <a:ext cx="5575367" cy="969430"/>
        </a:xfrm>
        <a:prstGeom prst="roundRect">
          <a:avLst/>
        </a:prstGeom>
        <a:gradFill rotWithShape="0">
          <a:gsLst>
            <a:gs pos="0">
              <a:schemeClr val="accent2">
                <a:hueOff val="0"/>
                <a:satOff val="0"/>
                <a:lumOff val="0"/>
                <a:alphaOff val="0"/>
                <a:shade val="85000"/>
                <a:satMod val="130000"/>
              </a:schemeClr>
            </a:gs>
            <a:gs pos="34000">
              <a:schemeClr val="accent2">
                <a:hueOff val="0"/>
                <a:satOff val="0"/>
                <a:lumOff val="0"/>
                <a:alphaOff val="0"/>
                <a:shade val="87000"/>
                <a:satMod val="125000"/>
              </a:schemeClr>
            </a:gs>
            <a:gs pos="70000">
              <a:schemeClr val="accent2">
                <a:hueOff val="0"/>
                <a:satOff val="0"/>
                <a:lumOff val="0"/>
                <a:alphaOff val="0"/>
                <a:tint val="100000"/>
                <a:shade val="90000"/>
                <a:satMod val="130000"/>
              </a:schemeClr>
            </a:gs>
            <a:gs pos="100000">
              <a:schemeClr val="accent2">
                <a:hueOff val="0"/>
                <a:satOff val="0"/>
                <a:lumOff val="0"/>
                <a:alphaOff val="0"/>
                <a:tint val="100000"/>
                <a:shade val="100000"/>
                <a:satMod val="110000"/>
              </a:schemeClr>
            </a:gs>
          </a:gsLst>
          <a:path path="circle">
            <a:fillToRect l="100000" t="100000" r="100000" b="100000"/>
          </a:path>
        </a:gradFill>
        <a:ln>
          <a:noFill/>
        </a:ln>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dsp:spPr>
      <dsp:style>
        <a:lnRef idx="0">
          <a:scrgbClr r="0" g="0" b="0"/>
        </a:lnRef>
        <a:fillRef idx="3">
          <a:scrgbClr r="0" g="0" b="0"/>
        </a:fillRef>
        <a:effectRef idx="3">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Prevention methods in oppose to further victim support.</a:t>
          </a:r>
          <a:endParaRPr lang="en-US" sz="2400" kern="1200" dirty="0"/>
        </a:p>
      </dsp:txBody>
      <dsp:txXfrm>
        <a:off x="47324" y="1417895"/>
        <a:ext cx="5480719" cy="87478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F61170-C8DA-4F17-B17A-D47E0B4B5753}" type="datetimeFigureOut">
              <a:rPr lang="en-GB" smtClean="0"/>
              <a:t>13/12/2023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4782A8-1911-481B-9D86-AEA07F90032A}" type="slidenum">
              <a:rPr lang="en-GB" smtClean="0"/>
              <a:t>‹#›</a:t>
            </a:fld>
            <a:endParaRPr lang="en-GB"/>
          </a:p>
        </p:txBody>
      </p:sp>
    </p:spTree>
    <p:extLst>
      <p:ext uri="{BB962C8B-B14F-4D97-AF65-F5344CB8AC3E}">
        <p14:creationId xmlns:p14="http://schemas.microsoft.com/office/powerpoint/2010/main" val="1711060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 In the UK, modern slavery is defined under the Modern Slavery Act 2015 and is referred to as the recruitment, movement, harbouring or receiving of people through the use of force, coercion, abuse of vulnerability or deception in order to exploit that person (Such and </a:t>
            </a:r>
            <a:r>
              <a:rPr lang="en-GB" sz="1800" dirty="0" err="1">
                <a:effectLst/>
                <a:latin typeface="Arial" panose="020B0604020202020204" pitchFamily="34" charset="0"/>
                <a:ea typeface="Calibri" panose="020F0502020204030204" pitchFamily="34" charset="0"/>
              </a:rPr>
              <a:t>Salway</a:t>
            </a:r>
            <a:r>
              <a:rPr lang="en-GB" sz="1800" dirty="0">
                <a:effectLst/>
                <a:latin typeface="Arial" panose="020B0604020202020204" pitchFamily="34" charset="0"/>
                <a:ea typeface="Calibri" panose="020F0502020204030204" pitchFamily="34" charset="0"/>
              </a:rPr>
              <a:t>, 2017). Overall, modern slavery is an umbrella term for the activities in which one human being is being exploited by another, and this overlooks the four key types of exploitation of which are labour exploitation, domestic servitude, criminal exploitation and sexual exploitation </a:t>
            </a:r>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2</a:t>
            </a:fld>
            <a:endParaRPr lang="en-GB"/>
          </a:p>
        </p:txBody>
      </p:sp>
    </p:spTree>
    <p:extLst>
      <p:ext uri="{BB962C8B-B14F-4D97-AF65-F5344CB8AC3E}">
        <p14:creationId xmlns:p14="http://schemas.microsoft.com/office/powerpoint/2010/main" val="11745861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Calibri" panose="020F0502020204030204" pitchFamily="34" charset="0"/>
              </a:rPr>
              <a:t>Modern slavery also covers human trafficking, of which is the fastest growing form of slavery despite being prohibited by international law and criminal law of the UK and other countries.  The Palermo Protocol provided the first internationally recognised definition of human trafficking, and explains it as the recruitment, transportation or receipt of persons by threat, force, deception, forms of coercion, abduction, abuse of power or the giving or receiving of payments to achieve consensual control over a person in order to exploit them (Crown Prosecution Service, 2020).</a:t>
            </a:r>
            <a:endParaRPr lang="en-GB" dirty="0"/>
          </a:p>
          <a:p>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3</a:t>
            </a:fld>
            <a:endParaRPr lang="en-GB"/>
          </a:p>
        </p:txBody>
      </p:sp>
    </p:spTree>
    <p:extLst>
      <p:ext uri="{BB962C8B-B14F-4D97-AF65-F5344CB8AC3E}">
        <p14:creationId xmlns:p14="http://schemas.microsoft.com/office/powerpoint/2010/main" val="37151039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Offenders of modern slavery exploit their victims in numerous ways. One of which is forced labour, this is when victims are physically forced into working for the offender, often under poor conditions for long hours and for little pay.  Traditionally, forced labour referred to labour against their will without pay, although, modern understandings explain that it may involve pay, though often insufficient (Phillips and </a:t>
            </a:r>
            <a:r>
              <a:rPr lang="en-GB" sz="1800" dirty="0" err="1">
                <a:effectLst/>
                <a:latin typeface="Arial" panose="020B0604020202020204" pitchFamily="34" charset="0"/>
                <a:ea typeface="Calibri" panose="020F0502020204030204" pitchFamily="34" charset="0"/>
              </a:rPr>
              <a:t>Mieres</a:t>
            </a:r>
            <a:r>
              <a:rPr lang="en-GB" sz="1800" dirty="0">
                <a:effectLst/>
                <a:latin typeface="Arial" panose="020B0604020202020204" pitchFamily="34" charset="0"/>
                <a:ea typeface="Calibri" panose="020F0502020204030204" pitchFamily="34" charset="0"/>
              </a:rPr>
              <a:t>, 2014).  Another is criminal exploitation, which involves the victim being forced to commit crimes for the offender, this can include shoplifting and the growing and distribution of drugs including county lines.  Victims may also be sexually exploited, where they are forced into sex work or to perform sexual acts, or organ trafficked, where they are transported for the purpose of harvesting parts of their body (Metropolitan Police, 2022). </a:t>
            </a:r>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4</a:t>
            </a:fld>
            <a:endParaRPr lang="en-GB"/>
          </a:p>
        </p:txBody>
      </p:sp>
    </p:spTree>
    <p:extLst>
      <p:ext uri="{BB962C8B-B14F-4D97-AF65-F5344CB8AC3E}">
        <p14:creationId xmlns:p14="http://schemas.microsoft.com/office/powerpoint/2010/main" val="39889850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There are many way in which perpetrators are able to exploit their victims.  Firstly, they are likely to pray on vulnerable people, of whom they can take control over.  For example, in 2017 two brothers were convicted under the Modern Slavery Act 2015 for the trafficking of men from Poland to work in a Sports Direct warehouse where they were then exploited for labour, The brothers had employed someone in Poland to identify people who were vulnerable and that they could take control over (</a:t>
            </a:r>
            <a:r>
              <a:rPr lang="en-GB" sz="1800" dirty="0" err="1">
                <a:effectLst/>
                <a:latin typeface="Arial" panose="020B0604020202020204" pitchFamily="34" charset="0"/>
                <a:ea typeface="Calibri" panose="020F0502020204030204" pitchFamily="34" charset="0"/>
              </a:rPr>
              <a:t>Mantouvalou</a:t>
            </a:r>
            <a:r>
              <a:rPr lang="en-GB" sz="1800" dirty="0">
                <a:effectLst/>
                <a:latin typeface="Arial" panose="020B0604020202020204" pitchFamily="34" charset="0"/>
                <a:ea typeface="Calibri" panose="020F0502020204030204" pitchFamily="34" charset="0"/>
              </a:rPr>
              <a:t>, 2018).  Lack of opportunity, poverty, family debts, substance dependency and gender and equality issues are some of the factors that make people vulnerable and easier to exercise control over, and there is a range of methods used to do so.  A commonly used method is deception, in which the perpetrator will lure the victim in with false promises, these can include employment, a better lifestyle, a home or even love, these promises are not fulfilled, and the victim is then help captive with little or nothing in return.  A case study offender of this is Shamsul </a:t>
            </a:r>
            <a:r>
              <a:rPr lang="en-GB" sz="1800" dirty="0" err="1">
                <a:effectLst/>
                <a:latin typeface="Arial" panose="020B0604020202020204" pitchFamily="34" charset="0"/>
                <a:ea typeface="Calibri" panose="020F0502020204030204" pitchFamily="34" charset="0"/>
              </a:rPr>
              <a:t>Arefin</a:t>
            </a:r>
            <a:r>
              <a:rPr lang="en-GB" sz="1800" dirty="0">
                <a:effectLst/>
                <a:latin typeface="Arial" panose="020B0604020202020204" pitchFamily="34" charset="0"/>
                <a:ea typeface="Calibri" panose="020F0502020204030204" pitchFamily="34" charset="0"/>
              </a:rPr>
              <a:t>, who in 2015 was sentenced to three years imprisonment for trafficking workers from Bangladesh with promises of decent work and a better life, although, </a:t>
            </a:r>
            <a:r>
              <a:rPr lang="en-GB" sz="1800" dirty="0" err="1">
                <a:effectLst/>
                <a:latin typeface="Arial" panose="020B0604020202020204" pitchFamily="34" charset="0"/>
                <a:ea typeface="Calibri" panose="020F0502020204030204" pitchFamily="34" charset="0"/>
              </a:rPr>
              <a:t>Arefin</a:t>
            </a:r>
            <a:r>
              <a:rPr lang="en-GB" sz="1800" dirty="0">
                <a:effectLst/>
                <a:latin typeface="Arial" panose="020B0604020202020204" pitchFamily="34" charset="0"/>
                <a:ea typeface="Calibri" panose="020F0502020204030204" pitchFamily="34" charset="0"/>
              </a:rPr>
              <a:t> forced them to work for up to 22 hours a day to pay off the travel and migration expenses that were initially covered by </a:t>
            </a:r>
            <a:r>
              <a:rPr lang="en-GB" sz="1800" dirty="0" err="1">
                <a:effectLst/>
                <a:latin typeface="Arial" panose="020B0604020202020204" pitchFamily="34" charset="0"/>
                <a:ea typeface="Calibri" panose="020F0502020204030204" pitchFamily="34" charset="0"/>
              </a:rPr>
              <a:t>Arefin</a:t>
            </a:r>
            <a:r>
              <a:rPr lang="en-GB" sz="1800" dirty="0">
                <a:effectLst/>
                <a:latin typeface="Arial" panose="020B0604020202020204" pitchFamily="34" charset="0"/>
                <a:ea typeface="Calibri" panose="020F0502020204030204" pitchFamily="34" charset="0"/>
              </a:rPr>
              <a:t> (Armstrong and Matters, 2016).  This is also an example of how perpetrators abuse the vulnerability status of their victims.  Other methods include the use of force or threat to manipulate the victim and abduction of the victim where the victim is held captive against their will.</a:t>
            </a:r>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5</a:t>
            </a:fld>
            <a:endParaRPr lang="en-GB"/>
          </a:p>
        </p:txBody>
      </p:sp>
    </p:spTree>
    <p:extLst>
      <p:ext uri="{BB962C8B-B14F-4D97-AF65-F5344CB8AC3E}">
        <p14:creationId xmlns:p14="http://schemas.microsoft.com/office/powerpoint/2010/main" val="29866725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Over time, the responses to this crime have developed.  A major factor for which was the introduction of the Modern Slavery Act 2015, which was a globally leading piece of legislation surrounding the offence in place to improve the UKs response to modern slavery and to achieve three objectives.  To prevent modern slavery, prosecute perpetrators and to protect victims.   Some of the key points of the act regarding these objectives include that it established new offences for human trafficking, slavery and forced labour, and increased the maximum sentence for which offenders of these crimes can receive.  The act also gave new responsibility to the Secretary of State to provide assistance and support to potential victims and introduced a new statutory defence for victims who have been forced to commit crimes (Haynes, 2016).  More recently, there has been an increase in support for child victims of modern slavery, with the introduction of independent child trafficking guardians in place for the purpose of supporting child victims and providing them with advice.  In 2021 the Home Office expanded this programme, and it now covers two thirds of local authorities in England and Wales (HM Government, 2021).  However, there is great debate surrounding the success of the Modern Slavery Act and to whether the responses have improved.  For example, adjustments have since been made to the legislation to improve its effectiveness, one of which is the creation of modern slavery specialist teams which have been implemented across police forces around the country to aid in the prosecution of offenders.  Despite this, data has since found that specialist modern slavery officers make up less than 1% of all serving officers, which is arguably not sufficient to achieve a reasonable number of successful prosecutions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Goard</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2021).  In 2019, Hestia, a charity that provides care and support for victims of modern slavery, put forward a super complaint regarding police responses to modern slavery and how modern slavery crimes are investigated.  They made the claim that current responses from the police led to victims not coming forward to assist with investigations and prosecutions, which in turn leads to offenders not being brought to justice, leaving them to continue their crimes, effecting public safety.  It is believed that victims aren’t confident in reporting the crime or supporting the investigation (College of Policing, et al,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6</a:t>
            </a:fld>
            <a:endParaRPr lang="en-GB"/>
          </a:p>
        </p:txBody>
      </p:sp>
    </p:spTree>
    <p:extLst>
      <p:ext uri="{BB962C8B-B14F-4D97-AF65-F5344CB8AC3E}">
        <p14:creationId xmlns:p14="http://schemas.microsoft.com/office/powerpoint/2010/main" val="1713371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As for safeguarding measures in the UK, the Modern Slavery Act 2015 sets out a number of safeguarding measures in place to protect and provide support to victims, which stems from the UK government’s modern slavery strategy and the 4 Ps.  The strategy identifies 4 objectives in which must be met to tackle the crime, these are to prosecute those responsible for modern slavery, preventing modern slavery from occurring, protect people from being exploited via the implementation of safeguards and the increase of awareness and resilience against offenders and to prepare in order to minimise the effects caused from modern slavery by identifying victims more effectively and by improving the support available to victims (Home Office, 2014).  From this, this duty to notify policy was introduced, and since 2015 it is a requirement for public authorities in England and Wales to notify the Home Office of anyone they suspect to be a potential victim of modern slavery, of who do not consent to enter the national referral mechanism (Home Office, 2022). Since 2016, there has been an increase in referrals made from the provision, which although could highlight an increase in modern slavery victims, it could also be a sign of increased awareness and identification of the victims of modern slavery, which is a step in the right direction (Stripe, 2020).  Duty to notify is just one of the three stages of the national referral mechanism, although it is slightly different.  The first stage of the national referral mechanism involves referring potential victims into the mechanism through a first responder organisation.  The second stage involves the reasonable grounds decision, in which an authority such as the Modern Slavery Trafficking Unit in the National crime Unit or the national referral hub in UK Visas and Immigration will allow the potential victims to access support on the basis that they are suspected but not proven to be a victim of modern slavery.  The final stage is the decision as to whether that person is or is not a victim of modern slavery based on all the available evidence (Ellis, Cooper and Roe, 2017).  The statistics in 2022 show the highest number of referrals received since the programme began in 2009, where over 4000 referrals were received for the first time in a quarter (Home Office, 2022), this data can argue that the use of the programme has increased and therefore the  success of it, or that the number of victims is on the rise.  However, the mechanism has faced significant criticism.  This is because after it is decided that the person has been a victim of modern slavery under the mechanism, they only receive support for the following 45 days, which was initially 14 days but was extended in 2017 (Schwarz and Williams-Woods,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7</a:t>
            </a:fld>
            <a:endParaRPr lang="en-GB"/>
          </a:p>
        </p:txBody>
      </p:sp>
    </p:spTree>
    <p:extLst>
      <p:ext uri="{BB962C8B-B14F-4D97-AF65-F5344CB8AC3E}">
        <p14:creationId xmlns:p14="http://schemas.microsoft.com/office/powerpoint/2010/main" val="3268685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To protect victims there are a number of things that can be done.  One of which is to build a greater understanding of the signs of modern slavery across the relevant agencies in order to enhance the likelihood of victims being noticed, as there is currently a lack of confidence in this area.  For example, research has shown that health care professionals in the UK are not equipped with the appropriate knowledge and skills to identify and manage consultations regarding modern slavery (Metcalf and Selous, 2020).  In addition to this, there was a study conducted into police officers and policing students, in which they were given scenarios to identify modern slavery.  It concluded that while the police officers identified most of the scenarios, the students had in contrast failed and therefore require further training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Machura</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et al, 2019).  There must also be further research into the prevention methods used as current evidence puts a heavy emphasis on treating victims after they have been exploited in oppose to preventing it from occurring in the first place, the Modern Slavery and Human Rights Policy and Evidence Centre proposes that new prevention methods are based on clear principles, are community based and inspired by survivor led initiatives (Modern Slavery PEC, 2022).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8</a:t>
            </a:fld>
            <a:endParaRPr lang="en-GB"/>
          </a:p>
        </p:txBody>
      </p:sp>
    </p:spTree>
    <p:extLst>
      <p:ext uri="{BB962C8B-B14F-4D97-AF65-F5344CB8AC3E}">
        <p14:creationId xmlns:p14="http://schemas.microsoft.com/office/powerpoint/2010/main" val="30333246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As for the support for victims, there is an issue of victims not acquiring the support and protection they require due to the emotional barriers that prevent them from reaching out for help.  They may be fearful of their trafficker or even feel guilty asking for others to help them in a situation of their own.  Some victims often have a lack of self-belief in their abilities to defend themselves while some feel a sense of hopelessness which prevents them reaching out as they hold the belief that nothing can change their situation.  Survivor led initiatives focus on combating the offence from the victim’s perspective (Modern Slavery PEC, 2022) and can therefore allow agencies to address these barriers when tackling modern slavery.  It has also been discovered that modern slavery poses a public health concern regarding mental health, as many survivors experience complex mental health needs after being released.  Research into the interventions in place to support survivors of modern slavery found that there were gaps in addressing the mental health of victims, and limited support for those suffering from post-traumatic stress disorder (Wright, Jordan and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Lazzarino</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2021).  Therefore, it is important for enhanced support to be provided in order to maintain the welfare of victim’s mental health.</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9</a:t>
            </a:fld>
            <a:endParaRPr lang="en-GB"/>
          </a:p>
        </p:txBody>
      </p:sp>
    </p:spTree>
    <p:extLst>
      <p:ext uri="{BB962C8B-B14F-4D97-AF65-F5344CB8AC3E}">
        <p14:creationId xmlns:p14="http://schemas.microsoft.com/office/powerpoint/2010/main" val="2527919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victims may struggle to get help if they don’t speak the language native to the nation they are enslaved in</a:t>
            </a:r>
          </a:p>
          <a:p>
            <a:r>
              <a:rPr lang="en-GB" dirty="0"/>
              <a:t>Victims may fear being sent back to their home country if they report themselves to the police</a:t>
            </a:r>
          </a:p>
          <a:p>
            <a:r>
              <a:rPr lang="en-GB" dirty="0"/>
              <a:t>Some victims may be scared they will be convicted of the crimes they have committed as part of their enslavement</a:t>
            </a:r>
          </a:p>
          <a:p>
            <a:r>
              <a:rPr lang="en-GB" dirty="0"/>
              <a:t>Where victims form a psychological connection to their captors and begin to sympathise with them</a:t>
            </a:r>
          </a:p>
          <a:p>
            <a:r>
              <a:rPr lang="en-GB" dirty="0"/>
              <a:t>Many victims may not see themselves as victims</a:t>
            </a:r>
          </a:p>
          <a:p>
            <a:r>
              <a:rPr lang="en-GB" dirty="0"/>
              <a:t>Juju is common across Africa and leads victims to believe that if they reach out for help against their captive, they can become cursed</a:t>
            </a:r>
          </a:p>
          <a:p>
            <a:r>
              <a:rPr lang="en-GB" dirty="0"/>
              <a:t>Victims who are not legally supposed to be in the country may be fearful of the consequences of </a:t>
            </a:r>
            <a:r>
              <a:rPr lang="en-GB" dirty="0" err="1"/>
              <a:t>that.aa</a:t>
            </a:r>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10</a:t>
            </a:fld>
            <a:endParaRPr lang="en-GB"/>
          </a:p>
        </p:txBody>
      </p:sp>
    </p:spTree>
    <p:extLst>
      <p:ext uri="{BB962C8B-B14F-4D97-AF65-F5344CB8AC3E}">
        <p14:creationId xmlns:p14="http://schemas.microsoft.com/office/powerpoint/2010/main" val="23677564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As technology is constantly updating, perpetrators of human trafficking are taking advantage of this and use modern technology to aid their crimes.  For example, online platforms can be utilised for sexual exploitation and mobile phones can be used to access surveillance.  However,  technology can also be used to disrupt modern slavery practises.  More research is needed to understand the extent in which technology can be used by public agencies to address modern slavery practises, as well as how perpetrators utilise modern slavery to commit their crimes in order for prevention methods to be developed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Szablewska</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and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Kubacki</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2023).  As previously mentioned, current research is heavily focused on treating victims post exploitation and therefore further research into preventing the crime from occurring in the first place would be a beneficial addition to existing research in aiding the fight against modern slavery.  Further research into mental health post slavery can help victims recover from their traumatic experiences with the support they need.</a:t>
            </a:r>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11</a:t>
            </a:fld>
            <a:endParaRPr lang="en-GB"/>
          </a:p>
        </p:txBody>
      </p:sp>
    </p:spTree>
    <p:extLst>
      <p:ext uri="{BB962C8B-B14F-4D97-AF65-F5344CB8AC3E}">
        <p14:creationId xmlns:p14="http://schemas.microsoft.com/office/powerpoint/2010/main" val="20795104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12</a:t>
            </a:fld>
            <a:endParaRPr lang="en-GB"/>
          </a:p>
        </p:txBody>
      </p:sp>
    </p:spTree>
    <p:extLst>
      <p:ext uri="{BB962C8B-B14F-4D97-AF65-F5344CB8AC3E}">
        <p14:creationId xmlns:p14="http://schemas.microsoft.com/office/powerpoint/2010/main" val="40551722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F4782A8-1911-481B-9D86-AEA07F90032A}" type="slidenum">
              <a:rPr lang="en-GB" smtClean="0"/>
              <a:t>14</a:t>
            </a:fld>
            <a:endParaRPr lang="en-GB"/>
          </a:p>
        </p:txBody>
      </p:sp>
    </p:spTree>
    <p:extLst>
      <p:ext uri="{BB962C8B-B14F-4D97-AF65-F5344CB8AC3E}">
        <p14:creationId xmlns:p14="http://schemas.microsoft.com/office/powerpoint/2010/main" val="404791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12/13/2023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7536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12/13/2023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68626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12/13/2023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716941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12/13/2023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77268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12/13/2023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0272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12/13/2023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8358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12/13/2023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85973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12/13/2023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61123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12/13/2023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0536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12/13/2023</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95358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12/13/2023</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69670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12/13/2023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47136"/>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794" r:id="rId6"/>
    <p:sldLayoutId id="2147483790" r:id="rId7"/>
    <p:sldLayoutId id="2147483791" r:id="rId8"/>
    <p:sldLayoutId id="2147483792" r:id="rId9"/>
    <p:sldLayoutId id="2147483793" r:id="rId10"/>
    <p:sldLayoutId id="2147483795"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1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1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6.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antislaverycommissioner.co.uk/media/1190/a-typology-of-modern-slavery-offences.pdf" TargetMode="External"/><Relationship Id="rId2" Type="http://schemas.openxmlformats.org/officeDocument/2006/relationships/hyperlink" Target="https://www.gov.uk/government/publications/police-response-to-victims-of-modern-slavery/the-hidden-victims-report-on-hestias-super-complaint-on-the-police-response-to-victims-of-modern-slavery--2"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6194de3dd3bf7f055fce724e/2021_UK_Annual_Report_on_Modern_Slavery.pdf" TargetMode="External"/><Relationship Id="rId5" Type="http://schemas.openxmlformats.org/officeDocument/2006/relationships/hyperlink" Target="https://www.theguardian.com/business/2017/jan/23/brothers-jailed-trafficking-poland-sports-direct-shirebrook" TargetMode="External"/><Relationship Id="rId4" Type="http://schemas.openxmlformats.org/officeDocument/2006/relationships/hyperlink" Target="https://www.cps.gov.uk/legal-guidance/modern-slavery-human-trafficking-and-smugglin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statistics/national-referral-mechanism-and-duty-to-notify-statistics-uk-april-to-june-2022/modern-slavery-national-referral-mechanism-and-duty-to-notify-statistics-uk-quarter-2-2022-april-to-june"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modernslaverypec.org/resources/prevention-what-works" TargetMode="External"/><Relationship Id="rId5" Type="http://schemas.openxmlformats.org/officeDocument/2006/relationships/hyperlink" Target="https://www.met.police.uk/advice/advice-and-information/ms/modern-slavery/" TargetMode="External"/><Relationship Id="rId4" Type="http://schemas.openxmlformats.org/officeDocument/2006/relationships/hyperlink" Target="https://www.antislaverycommissioner.co.uk/media/1079/modern_slavery_strategy_final_dec2015.pdf"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s://www.gov.uk/government/publications/modern-slavery-and-public-health/modern-slavery-and-public-healt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4" name="Rectangle 1053">
            <a:extLst>
              <a:ext uri="{FF2B5EF4-FFF2-40B4-BE49-F238E27FC236}">
                <a16:creationId xmlns:a16="http://schemas.microsoft.com/office/drawing/2014/main" id="{4C869C3B-5565-4AAC-86A8-9EB0AB1C6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7CDDD0-D6FD-A432-34E4-D6142D569870}"/>
              </a:ext>
            </a:extLst>
          </p:cNvPr>
          <p:cNvSpPr>
            <a:spLocks noGrp="1"/>
          </p:cNvSpPr>
          <p:nvPr>
            <p:ph type="ctrTitle"/>
          </p:nvPr>
        </p:nvSpPr>
        <p:spPr>
          <a:xfrm>
            <a:off x="638423" y="3807725"/>
            <a:ext cx="10909073" cy="1447062"/>
          </a:xfrm>
        </p:spPr>
        <p:txBody>
          <a:bodyPr>
            <a:normAutofit/>
          </a:bodyPr>
          <a:lstStyle/>
          <a:p>
            <a:pPr algn="ctr"/>
            <a:r>
              <a:rPr lang="en-GB" sz="4700"/>
              <a:t>Modern Slavery and Human Trafficking</a:t>
            </a:r>
          </a:p>
        </p:txBody>
      </p:sp>
      <p:sp>
        <p:nvSpPr>
          <p:cNvPr id="3" name="Subtitle 2">
            <a:extLst>
              <a:ext uri="{FF2B5EF4-FFF2-40B4-BE49-F238E27FC236}">
                <a16:creationId xmlns:a16="http://schemas.microsoft.com/office/drawing/2014/main" id="{E4C712F2-EEAB-ECC9-FFA2-C833BD2C650D}"/>
              </a:ext>
            </a:extLst>
          </p:cNvPr>
          <p:cNvSpPr>
            <a:spLocks noGrp="1"/>
          </p:cNvSpPr>
          <p:nvPr>
            <p:ph type="subTitle" idx="1"/>
          </p:nvPr>
        </p:nvSpPr>
        <p:spPr>
          <a:xfrm>
            <a:off x="1281474" y="5576520"/>
            <a:ext cx="9622971" cy="691312"/>
          </a:xfrm>
        </p:spPr>
        <p:txBody>
          <a:bodyPr>
            <a:normAutofit/>
          </a:bodyPr>
          <a:lstStyle/>
          <a:p>
            <a:pPr algn="ctr"/>
            <a:r>
              <a:rPr lang="en-GB" sz="2000">
                <a:solidFill>
                  <a:schemeClr val="tx1">
                    <a:lumMod val="85000"/>
                    <a:lumOff val="15000"/>
                  </a:schemeClr>
                </a:solidFill>
              </a:rPr>
              <a:t>Jamie Parry</a:t>
            </a:r>
          </a:p>
        </p:txBody>
      </p:sp>
      <p:pic>
        <p:nvPicPr>
          <p:cNvPr id="1026" name="Picture 2" descr="Decoding the links between modern slavery and money laundering">
            <a:extLst>
              <a:ext uri="{FF2B5EF4-FFF2-40B4-BE49-F238E27FC236}">
                <a16:creationId xmlns:a16="http://schemas.microsoft.com/office/drawing/2014/main" id="{6EEC25F9-4D15-B03D-3D51-D9D16D701D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757176" y="771100"/>
            <a:ext cx="6664983" cy="2750022"/>
          </a:xfrm>
          <a:prstGeom prst="rect">
            <a:avLst/>
          </a:prstGeom>
          <a:noFill/>
          <a:extLst>
            <a:ext uri="{909E8E84-426E-40DD-AFC4-6F175D3DCCD1}">
              <a14:hiddenFill xmlns:a14="http://schemas.microsoft.com/office/drawing/2010/main">
                <a:solidFill>
                  <a:srgbClr val="FFFFFF"/>
                </a:solidFill>
              </a14:hiddenFill>
            </a:ext>
          </a:extLst>
        </p:spPr>
      </p:pic>
      <p:cxnSp>
        <p:nvCxnSpPr>
          <p:cNvPr id="1056" name="Straight Connector 1055">
            <a:extLst>
              <a:ext uri="{FF2B5EF4-FFF2-40B4-BE49-F238E27FC236}">
                <a16:creationId xmlns:a16="http://schemas.microsoft.com/office/drawing/2014/main" id="{F41136EC-EC34-4D08-B5AB-8CE5870B1C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600" y="5415653"/>
            <a:ext cx="86868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58" name="Rectangle 1057">
            <a:extLst>
              <a:ext uri="{FF2B5EF4-FFF2-40B4-BE49-F238E27FC236}">
                <a16:creationId xmlns:a16="http://schemas.microsoft.com/office/drawing/2014/main" id="{9995470A-422C-4D09-B47E-C2E326495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73914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4" name="Rectangle 2063">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1311CB8-DB6A-A22D-2E44-EDBAF5082BFD}"/>
              </a:ext>
            </a:extLst>
          </p:cNvPr>
          <p:cNvSpPr>
            <a:spLocks noGrp="1"/>
          </p:cNvSpPr>
          <p:nvPr>
            <p:ph type="title"/>
          </p:nvPr>
        </p:nvSpPr>
        <p:spPr>
          <a:xfrm>
            <a:off x="492370" y="516836"/>
            <a:ext cx="3084844" cy="1961086"/>
          </a:xfrm>
        </p:spPr>
        <p:txBody>
          <a:bodyPr>
            <a:normAutofit/>
          </a:bodyPr>
          <a:lstStyle/>
          <a:p>
            <a:r>
              <a:rPr lang="en-GB" sz="4000">
                <a:solidFill>
                  <a:srgbClr val="FFFFFF"/>
                </a:solidFill>
              </a:rPr>
              <a:t>What is modern slavery?</a:t>
            </a:r>
          </a:p>
        </p:txBody>
      </p:sp>
      <p:cxnSp>
        <p:nvCxnSpPr>
          <p:cNvPr id="2068" name="Straight Connector 2067">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63" name="Content Placeholder 2">
            <a:extLst>
              <a:ext uri="{FF2B5EF4-FFF2-40B4-BE49-F238E27FC236}">
                <a16:creationId xmlns:a16="http://schemas.microsoft.com/office/drawing/2014/main" id="{EC26F96E-3C2F-0430-225A-EC7FB46FBD67}"/>
              </a:ext>
            </a:extLst>
          </p:cNvPr>
          <p:cNvSpPr>
            <a:spLocks noGrp="1"/>
          </p:cNvSpPr>
          <p:nvPr>
            <p:ph idx="1"/>
          </p:nvPr>
        </p:nvSpPr>
        <p:spPr>
          <a:xfrm>
            <a:off x="571752" y="2799654"/>
            <a:ext cx="3084844" cy="3777607"/>
          </a:xfrm>
        </p:spPr>
        <p:txBody>
          <a:bodyPr>
            <a:normAutofit/>
          </a:bodyPr>
          <a:lstStyle/>
          <a:p>
            <a:pPr>
              <a:buFont typeface="Arial" panose="020B0604020202020204" pitchFamily="34" charset="0"/>
              <a:buChar char="•"/>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Defined in the Modern Slavery Act 2015.</a:t>
            </a:r>
          </a:p>
          <a:p>
            <a:pPr>
              <a:buFont typeface="Arial" panose="020B0604020202020204" pitchFamily="34" charset="0"/>
              <a:buChar char="•"/>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Modern slavery is an umbrella term for the activities in which one human being is being exploited by another.</a:t>
            </a:r>
          </a:p>
          <a:p>
            <a:pPr>
              <a:buFont typeface="Arial" panose="020B0604020202020204" pitchFamily="34" charset="0"/>
              <a:buChar char="•"/>
            </a:pPr>
            <a:r>
              <a:rPr lang="en-GB" sz="2000" dirty="0">
                <a:solidFill>
                  <a:srgbClr val="FFFFFF"/>
                </a:solidFill>
                <a:latin typeface="Calibri" panose="020F0502020204030204" pitchFamily="34" charset="0"/>
                <a:ea typeface="Calibri" panose="020F0502020204030204" pitchFamily="34" charset="0"/>
                <a:cs typeface="Calibri" panose="020F0502020204030204" pitchFamily="34" charset="0"/>
              </a:rPr>
              <a:t>Four key types of exploitation</a:t>
            </a:r>
            <a:r>
              <a:rPr lang="en-GB" sz="1800" dirty="0">
                <a:solidFill>
                  <a:srgbClr val="FFFFFF"/>
                </a:solidFill>
                <a:latin typeface="Calibri" panose="020F0502020204030204" pitchFamily="34" charset="0"/>
                <a:ea typeface="Calibri" panose="020F0502020204030204" pitchFamily="34" charset="0"/>
                <a:cs typeface="Calibri" panose="020F0502020204030204" pitchFamily="34" charset="0"/>
              </a:rPr>
              <a:t>.</a:t>
            </a:r>
          </a:p>
          <a:p>
            <a:pPr marL="0" indent="0">
              <a:buNone/>
            </a:pPr>
            <a:endParaRPr lang="en-GB" sz="1800" dirty="0">
              <a:solidFill>
                <a:srgbClr val="FFFFFF"/>
              </a:solidFill>
            </a:endParaRPr>
          </a:p>
        </p:txBody>
      </p:sp>
      <p:pic>
        <p:nvPicPr>
          <p:cNvPr id="2052" name="Picture 4" descr="What Is The Modern Slavery Act Defence In Criminal Proceedings? -  Stephensons Solicitors LLP">
            <a:extLst>
              <a:ext uri="{FF2B5EF4-FFF2-40B4-BE49-F238E27FC236}">
                <a16:creationId xmlns:a16="http://schemas.microsoft.com/office/drawing/2014/main" id="{74EAE84B-B1D7-ACCB-8543-A9152BC7786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33026" y="1323474"/>
            <a:ext cx="6798082" cy="324608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E4F3689-0288-2654-85E1-37AB5CB17842}"/>
              </a:ext>
            </a:extLst>
          </p:cNvPr>
          <p:cNvSpPr txBox="1"/>
          <p:nvPr/>
        </p:nvSpPr>
        <p:spPr>
          <a:xfrm>
            <a:off x="4626002" y="4805838"/>
            <a:ext cx="6798082" cy="1938992"/>
          </a:xfrm>
          <a:prstGeom prst="rect">
            <a:avLst/>
          </a:prstGeom>
          <a:noFill/>
        </p:spPr>
        <p:txBody>
          <a:bodyPr wrap="square" rtlCol="0">
            <a:spAutoFit/>
          </a:bodyPr>
          <a:lstStyle/>
          <a:p>
            <a:r>
              <a:rPr lang="en-GB" sz="2400" dirty="0">
                <a:effectLst/>
                <a:latin typeface="Arial" panose="020B0604020202020204" pitchFamily="34" charset="0"/>
                <a:ea typeface="Calibri" panose="020F0502020204030204" pitchFamily="34" charset="0"/>
              </a:rPr>
              <a:t>‘the recruitment, movement, harbouring or receiving of people through the use of force, coercion, abuse of vulnerability or deception in order to exploit that person’ (Such and </a:t>
            </a:r>
            <a:r>
              <a:rPr lang="en-GB" sz="2400" dirty="0" err="1">
                <a:effectLst/>
                <a:latin typeface="Arial" panose="020B0604020202020204" pitchFamily="34" charset="0"/>
                <a:ea typeface="Calibri" panose="020F0502020204030204" pitchFamily="34" charset="0"/>
              </a:rPr>
              <a:t>Salway</a:t>
            </a:r>
            <a:r>
              <a:rPr lang="en-GB" sz="2400" dirty="0">
                <a:effectLst/>
                <a:latin typeface="Arial" panose="020B0604020202020204" pitchFamily="34" charset="0"/>
                <a:ea typeface="Calibri" panose="020F0502020204030204" pitchFamily="34" charset="0"/>
              </a:rPr>
              <a:t>, 2017).</a:t>
            </a:r>
            <a:endParaRPr lang="en-GB" sz="2400" dirty="0"/>
          </a:p>
        </p:txBody>
      </p:sp>
    </p:spTree>
    <p:extLst>
      <p:ext uri="{BB962C8B-B14F-4D97-AF65-F5344CB8AC3E}">
        <p14:creationId xmlns:p14="http://schemas.microsoft.com/office/powerpoint/2010/main" val="3823478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433D5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3C0728-35AD-CEF7-5867-E26E33BF840C}"/>
              </a:ext>
            </a:extLst>
          </p:cNvPr>
          <p:cNvSpPr>
            <a:spLocks noGrp="1"/>
          </p:cNvSpPr>
          <p:nvPr>
            <p:ph type="title"/>
          </p:nvPr>
        </p:nvSpPr>
        <p:spPr>
          <a:xfrm>
            <a:off x="492370" y="516836"/>
            <a:ext cx="3084844" cy="1961086"/>
          </a:xfrm>
        </p:spPr>
        <p:txBody>
          <a:bodyPr>
            <a:normAutofit/>
          </a:bodyPr>
          <a:lstStyle/>
          <a:p>
            <a:r>
              <a:rPr lang="en-GB" sz="4000">
                <a:solidFill>
                  <a:srgbClr val="FFFFFF"/>
                </a:solidFill>
              </a:rPr>
              <a:t>What is human trafficking?</a:t>
            </a:r>
          </a:p>
        </p:txBody>
      </p:sp>
      <p:cxnSp>
        <p:nvCxnSpPr>
          <p:cNvPr id="4107" name="Straight Connector 4106">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C7A687-5FAF-E2C9-5A31-71DD0DCD86D1}"/>
              </a:ext>
            </a:extLst>
          </p:cNvPr>
          <p:cNvSpPr>
            <a:spLocks noGrp="1"/>
          </p:cNvSpPr>
          <p:nvPr>
            <p:ph idx="1"/>
          </p:nvPr>
        </p:nvSpPr>
        <p:spPr>
          <a:xfrm>
            <a:off x="571752" y="2799654"/>
            <a:ext cx="3005462" cy="3189665"/>
          </a:xfrm>
        </p:spPr>
        <p:txBody>
          <a:bodyPr>
            <a:normAutofit/>
          </a:bodyPr>
          <a:lstStyle/>
          <a:p>
            <a:r>
              <a:rPr lang="en-GB" sz="1800">
                <a:solidFill>
                  <a:srgbClr val="FFFFFF"/>
                </a:solidFill>
              </a:rPr>
              <a:t>Human trafficking is a form of modern slavery</a:t>
            </a:r>
          </a:p>
          <a:p>
            <a:r>
              <a:rPr lang="en-GB" sz="1800">
                <a:solidFill>
                  <a:srgbClr val="FFFFFF"/>
                </a:solidFill>
              </a:rPr>
              <a:t>It is the fastest growing form of modern slavery</a:t>
            </a:r>
            <a:endParaRPr lang="en-US" sz="1800">
              <a:solidFill>
                <a:srgbClr val="FFFFFF"/>
              </a:solidFill>
            </a:endParaRPr>
          </a:p>
          <a:p>
            <a:r>
              <a:rPr lang="en-GB" sz="1800">
                <a:solidFill>
                  <a:srgbClr val="FFFFFF"/>
                </a:solidFill>
              </a:rPr>
              <a:t>The Palermo Protocol provided the first internationally recognised definition of human trafficking</a:t>
            </a:r>
            <a:endParaRPr lang="en-US" sz="1800">
              <a:solidFill>
                <a:srgbClr val="FFFFFF"/>
              </a:solidFill>
            </a:endParaRPr>
          </a:p>
          <a:p>
            <a:endParaRPr lang="en-US" sz="1800">
              <a:solidFill>
                <a:srgbClr val="FFFFFF"/>
              </a:solidFill>
            </a:endParaRPr>
          </a:p>
          <a:p>
            <a:endParaRPr lang="en-GB" sz="1800">
              <a:solidFill>
                <a:srgbClr val="FFFFFF"/>
              </a:solidFill>
            </a:endParaRPr>
          </a:p>
        </p:txBody>
      </p:sp>
      <p:pic>
        <p:nvPicPr>
          <p:cNvPr id="4098" name="Picture 2" descr="What Can Banks Do to Stop Human Trafficking? Plenty | Feedzai">
            <a:extLst>
              <a:ext uri="{FF2B5EF4-FFF2-40B4-BE49-F238E27FC236}">
                <a16:creationId xmlns:a16="http://schemas.microsoft.com/office/drawing/2014/main" id="{8CC56206-DD2C-8DF4-0144-4B5D2A902D5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726926" y="993699"/>
            <a:ext cx="6798082" cy="34007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CC0E4B1-E98C-0BDB-644B-DCCFF6C58687}"/>
              </a:ext>
            </a:extLst>
          </p:cNvPr>
          <p:cNvSpPr txBox="1"/>
          <p:nvPr/>
        </p:nvSpPr>
        <p:spPr>
          <a:xfrm>
            <a:off x="4452325" y="4887579"/>
            <a:ext cx="7347283" cy="1477328"/>
          </a:xfrm>
          <a:prstGeom prst="rect">
            <a:avLst/>
          </a:prstGeom>
          <a:noFill/>
        </p:spPr>
        <p:txBody>
          <a:bodyPr wrap="square" rtlCol="0">
            <a:spAutoFit/>
          </a:bodyPr>
          <a:lstStyle/>
          <a:p>
            <a:r>
              <a:rPr lang="en-GB" dirty="0">
                <a:latin typeface="Arial" panose="020B0604020202020204" pitchFamily="34" charset="0"/>
                <a:ea typeface="Calibri" panose="020F0502020204030204" pitchFamily="34" charset="0"/>
              </a:rPr>
              <a:t>T</a:t>
            </a:r>
            <a:r>
              <a:rPr lang="en-GB" sz="1800" dirty="0">
                <a:effectLst/>
                <a:latin typeface="Arial" panose="020B0604020202020204" pitchFamily="34" charset="0"/>
                <a:ea typeface="Calibri" panose="020F0502020204030204" pitchFamily="34" charset="0"/>
              </a:rPr>
              <a:t>he recruitment, transportation or receipt of persons by threat, force, deception, forms of coercion, abduction, abuse of power or the giving or receiving of payments to achieve consensual control over a person in order to exploit them (Crown Prosecution Service, 2020).</a:t>
            </a:r>
            <a:endParaRPr lang="en-GB" dirty="0"/>
          </a:p>
          <a:p>
            <a:endParaRPr lang="en-GB" dirty="0"/>
          </a:p>
        </p:txBody>
      </p:sp>
    </p:spTree>
    <p:extLst>
      <p:ext uri="{BB962C8B-B14F-4D97-AF65-F5344CB8AC3E}">
        <p14:creationId xmlns:p14="http://schemas.microsoft.com/office/powerpoint/2010/main" val="155410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8FDA9-E55D-0B8C-29AE-5DFDE67D8C97}"/>
              </a:ext>
            </a:extLst>
          </p:cNvPr>
          <p:cNvSpPr>
            <a:spLocks noGrp="1"/>
          </p:cNvSpPr>
          <p:nvPr>
            <p:ph type="title"/>
          </p:nvPr>
        </p:nvSpPr>
        <p:spPr/>
        <p:txBody>
          <a:bodyPr/>
          <a:lstStyle/>
          <a:p>
            <a:r>
              <a:rPr lang="en-GB" dirty="0"/>
              <a:t>Types of exploitation</a:t>
            </a:r>
          </a:p>
        </p:txBody>
      </p:sp>
      <p:graphicFrame>
        <p:nvGraphicFramePr>
          <p:cNvPr id="6" name="Content Placeholder 2">
            <a:extLst>
              <a:ext uri="{FF2B5EF4-FFF2-40B4-BE49-F238E27FC236}">
                <a16:creationId xmlns:a16="http://schemas.microsoft.com/office/drawing/2014/main" id="{71894DA6-F689-4993-3B46-F6B5394D5667}"/>
              </a:ext>
            </a:extLst>
          </p:cNvPr>
          <p:cNvGraphicFramePr>
            <a:graphicFrameLocks noGrp="1"/>
          </p:cNvGraphicFramePr>
          <p:nvPr>
            <p:ph idx="1"/>
            <p:extLst>
              <p:ext uri="{D42A27DB-BD31-4B8C-83A1-F6EECF244321}">
                <p14:modId xmlns:p14="http://schemas.microsoft.com/office/powerpoint/2010/main" val="1841767409"/>
              </p:ext>
            </p:extLst>
          </p:nvPr>
        </p:nvGraphicFramePr>
        <p:xfrm>
          <a:off x="1097279" y="1737361"/>
          <a:ext cx="10645541" cy="41317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971B17DE-C70B-DDEF-9AC9-112DE4BA9A1E}"/>
              </a:ext>
            </a:extLst>
          </p:cNvPr>
          <p:cNvSpPr txBox="1"/>
          <p:nvPr/>
        </p:nvSpPr>
        <p:spPr>
          <a:xfrm>
            <a:off x="8662737" y="6055267"/>
            <a:ext cx="3272589" cy="369332"/>
          </a:xfrm>
          <a:prstGeom prst="rect">
            <a:avLst/>
          </a:prstGeom>
          <a:noFill/>
        </p:spPr>
        <p:txBody>
          <a:bodyPr wrap="square" rtlCol="0">
            <a:spAutoFit/>
          </a:bodyPr>
          <a:lstStyle/>
          <a:p>
            <a:r>
              <a:rPr lang="en-GB" dirty="0"/>
              <a:t>(Metropolitan Police, 2022)</a:t>
            </a:r>
          </a:p>
        </p:txBody>
      </p:sp>
    </p:spTree>
    <p:extLst>
      <p:ext uri="{BB962C8B-B14F-4D97-AF65-F5344CB8AC3E}">
        <p14:creationId xmlns:p14="http://schemas.microsoft.com/office/powerpoint/2010/main" val="278713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AE1C02D-8743-7A89-E468-4816C0B9F66D}"/>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How perpetrators exploit their victims.</a:t>
            </a:r>
          </a:p>
        </p:txBody>
      </p:sp>
      <p:sp>
        <p:nvSpPr>
          <p:cNvPr id="3" name="Content Placeholder 2">
            <a:extLst>
              <a:ext uri="{FF2B5EF4-FFF2-40B4-BE49-F238E27FC236}">
                <a16:creationId xmlns:a16="http://schemas.microsoft.com/office/drawing/2014/main" id="{74022C31-E8D5-F2AC-3343-636F5692540F}"/>
              </a:ext>
            </a:extLst>
          </p:cNvPr>
          <p:cNvSpPr>
            <a:spLocks/>
          </p:cNvSpPr>
          <p:nvPr/>
        </p:nvSpPr>
        <p:spPr>
          <a:xfrm>
            <a:off x="4741863" y="978568"/>
            <a:ext cx="6797675" cy="2738869"/>
          </a:xfrm>
          <a:prstGeom prst="rect">
            <a:avLst/>
          </a:prstGeom>
        </p:spPr>
        <p:txBody>
          <a:bodyPr>
            <a:normAutofit/>
          </a:bodyPr>
          <a:lstStyle/>
          <a:p>
            <a:pPr defTabSz="612648">
              <a:lnSpc>
                <a:spcPct val="90000"/>
              </a:lnSpc>
              <a:spcAft>
                <a:spcPts val="600"/>
              </a:spcAft>
            </a:pPr>
            <a:r>
              <a:rPr lang="en-GB" sz="2400" kern="1200" dirty="0">
                <a:solidFill>
                  <a:schemeClr val="tx1"/>
                </a:solidFill>
                <a:latin typeface="+mn-lt"/>
                <a:ea typeface="+mn-ea"/>
                <a:cs typeface="+mn-cs"/>
              </a:rPr>
              <a:t>Perpetrators commonly pray on vulnerable people: lack of opportunity, poverty, family debts, substance dependency and gender and equality issues are some of the factors that make people vulnerable and easier to exercise control over.</a:t>
            </a:r>
          </a:p>
          <a:p>
            <a:pPr defTabSz="612648">
              <a:lnSpc>
                <a:spcPct val="90000"/>
              </a:lnSpc>
              <a:spcAft>
                <a:spcPts val="600"/>
              </a:spcAft>
            </a:pPr>
            <a:endParaRPr lang="en-GB" sz="500" kern="1200" dirty="0">
              <a:solidFill>
                <a:schemeClr val="tx1"/>
              </a:solidFill>
              <a:latin typeface="+mn-lt"/>
              <a:ea typeface="+mn-ea"/>
              <a:cs typeface="+mn-cs"/>
            </a:endParaRPr>
          </a:p>
          <a:p>
            <a:pPr>
              <a:lnSpc>
                <a:spcPct val="90000"/>
              </a:lnSpc>
              <a:spcAft>
                <a:spcPts val="600"/>
              </a:spcAft>
            </a:pPr>
            <a:endParaRPr lang="en-GB" sz="500" dirty="0"/>
          </a:p>
        </p:txBody>
      </p:sp>
      <p:sp>
        <p:nvSpPr>
          <p:cNvPr id="4" name="TextBox 3">
            <a:extLst>
              <a:ext uri="{FF2B5EF4-FFF2-40B4-BE49-F238E27FC236}">
                <a16:creationId xmlns:a16="http://schemas.microsoft.com/office/drawing/2014/main" id="{938579D8-D1B8-1811-14AB-AB0ED11FD50C}"/>
              </a:ext>
            </a:extLst>
          </p:cNvPr>
          <p:cNvSpPr txBox="1"/>
          <p:nvPr/>
        </p:nvSpPr>
        <p:spPr>
          <a:xfrm>
            <a:off x="4741863" y="3425980"/>
            <a:ext cx="6797675" cy="1236108"/>
          </a:xfrm>
          <a:prstGeom prst="rect">
            <a:avLst/>
          </a:prstGeom>
          <a:noFill/>
        </p:spPr>
        <p:txBody>
          <a:bodyPr wrap="square" rtlCol="0">
            <a:spAutoFit/>
          </a:bodyPr>
          <a:lstStyle/>
          <a:p>
            <a:pPr marL="191453" indent="-191453" defTabSz="612648">
              <a:spcAft>
                <a:spcPts val="600"/>
              </a:spcAft>
              <a:buFont typeface="Arial" panose="020B0604020202020204" pitchFamily="34" charset="0"/>
              <a:buChar char="•"/>
            </a:pPr>
            <a:r>
              <a:rPr lang="en-GB" sz="2144" kern="1200" dirty="0">
                <a:solidFill>
                  <a:schemeClr val="tx1"/>
                </a:solidFill>
                <a:latin typeface="+mn-lt"/>
                <a:ea typeface="+mn-ea"/>
                <a:cs typeface="+mn-cs"/>
              </a:rPr>
              <a:t>Deception</a:t>
            </a:r>
          </a:p>
          <a:p>
            <a:pPr marL="191453" indent="-191453" defTabSz="612648">
              <a:spcAft>
                <a:spcPts val="600"/>
              </a:spcAft>
              <a:buFont typeface="Arial" panose="020B0604020202020204" pitchFamily="34" charset="0"/>
              <a:buChar char="•"/>
            </a:pPr>
            <a:r>
              <a:rPr lang="en-GB" sz="2144" kern="1200" dirty="0">
                <a:solidFill>
                  <a:schemeClr val="tx1"/>
                </a:solidFill>
                <a:latin typeface="+mn-lt"/>
                <a:ea typeface="+mn-ea"/>
                <a:cs typeface="+mn-cs"/>
              </a:rPr>
              <a:t>Force or threat</a:t>
            </a:r>
          </a:p>
          <a:p>
            <a:pPr marL="191453" indent="-191453" defTabSz="612648">
              <a:spcAft>
                <a:spcPts val="600"/>
              </a:spcAft>
              <a:buFont typeface="Arial" panose="020B0604020202020204" pitchFamily="34" charset="0"/>
              <a:buChar char="•"/>
            </a:pPr>
            <a:r>
              <a:rPr lang="en-GB" sz="2144" kern="1200" dirty="0">
                <a:solidFill>
                  <a:schemeClr val="tx1"/>
                </a:solidFill>
                <a:latin typeface="+mn-lt"/>
                <a:ea typeface="+mn-ea"/>
                <a:cs typeface="+mn-cs"/>
              </a:rPr>
              <a:t>Abduction</a:t>
            </a:r>
            <a:endParaRPr lang="en-GB" sz="3200" dirty="0"/>
          </a:p>
        </p:txBody>
      </p:sp>
      <p:pic>
        <p:nvPicPr>
          <p:cNvPr id="7" name="Picture 6">
            <a:extLst>
              <a:ext uri="{FF2B5EF4-FFF2-40B4-BE49-F238E27FC236}">
                <a16:creationId xmlns:a16="http://schemas.microsoft.com/office/drawing/2014/main" id="{48297586-AEC3-3BFC-48D1-A5D720344BED}"/>
              </a:ext>
            </a:extLst>
          </p:cNvPr>
          <p:cNvPicPr>
            <a:picLocks noChangeAspect="1"/>
          </p:cNvPicPr>
          <p:nvPr/>
        </p:nvPicPr>
        <p:blipFill>
          <a:blip r:embed="rId3"/>
          <a:stretch>
            <a:fillRect/>
          </a:stretch>
        </p:blipFill>
        <p:spPr>
          <a:xfrm>
            <a:off x="7816851" y="3029569"/>
            <a:ext cx="4048918" cy="3332872"/>
          </a:xfrm>
          <a:prstGeom prst="rect">
            <a:avLst/>
          </a:prstGeom>
        </p:spPr>
      </p:pic>
      <p:sp>
        <p:nvSpPr>
          <p:cNvPr id="8" name="TextBox 7">
            <a:extLst>
              <a:ext uri="{FF2B5EF4-FFF2-40B4-BE49-F238E27FC236}">
                <a16:creationId xmlns:a16="http://schemas.microsoft.com/office/drawing/2014/main" id="{605264B9-D2B2-686E-6746-6B68798C2BC6}"/>
              </a:ext>
            </a:extLst>
          </p:cNvPr>
          <p:cNvSpPr txBox="1"/>
          <p:nvPr/>
        </p:nvSpPr>
        <p:spPr>
          <a:xfrm>
            <a:off x="10141242" y="6434266"/>
            <a:ext cx="3449053" cy="369332"/>
          </a:xfrm>
          <a:prstGeom prst="rect">
            <a:avLst/>
          </a:prstGeom>
          <a:noFill/>
        </p:spPr>
        <p:txBody>
          <a:bodyPr wrap="square" rtlCol="0">
            <a:spAutoFit/>
          </a:bodyPr>
          <a:lstStyle/>
          <a:p>
            <a:r>
              <a:rPr lang="en-GB" dirty="0"/>
              <a:t>(Davies, 2017)</a:t>
            </a:r>
          </a:p>
        </p:txBody>
      </p:sp>
    </p:spTree>
    <p:extLst>
      <p:ext uri="{BB962C8B-B14F-4D97-AF65-F5344CB8AC3E}">
        <p14:creationId xmlns:p14="http://schemas.microsoft.com/office/powerpoint/2010/main" val="1931837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D3EC4-5A43-C319-2361-AD02829832EE}"/>
              </a:ext>
            </a:extLst>
          </p:cNvPr>
          <p:cNvSpPr>
            <a:spLocks noGrp="1"/>
          </p:cNvSpPr>
          <p:nvPr>
            <p:ph type="title"/>
          </p:nvPr>
        </p:nvSpPr>
        <p:spPr>
          <a:xfrm>
            <a:off x="1097280" y="286603"/>
            <a:ext cx="10058400" cy="1450757"/>
          </a:xfrm>
        </p:spPr>
        <p:txBody>
          <a:bodyPr>
            <a:normAutofit/>
          </a:bodyPr>
          <a:lstStyle/>
          <a:p>
            <a:r>
              <a:rPr lang="en-GB" dirty="0"/>
              <a:t>How have responses changed over time?</a:t>
            </a:r>
          </a:p>
        </p:txBody>
      </p:sp>
      <p:cxnSp>
        <p:nvCxnSpPr>
          <p:cNvPr id="11" name="Straight Connector 10">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2C75337-4B85-6E6B-D1F3-4760B2A2F9B1}"/>
              </a:ext>
            </a:extLst>
          </p:cNvPr>
          <p:cNvGraphicFramePr>
            <a:graphicFrameLocks noGrp="1"/>
          </p:cNvGraphicFramePr>
          <p:nvPr>
            <p:ph idx="1"/>
            <p:extLst>
              <p:ext uri="{D42A27DB-BD31-4B8C-83A1-F6EECF244321}">
                <p14:modId xmlns:p14="http://schemas.microsoft.com/office/powerpoint/2010/main" val="353516296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23644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D346E-8631-32D4-5B8A-89C9ED818AE2}"/>
              </a:ext>
            </a:extLst>
          </p:cNvPr>
          <p:cNvSpPr>
            <a:spLocks noGrp="1"/>
          </p:cNvSpPr>
          <p:nvPr>
            <p:ph type="title"/>
          </p:nvPr>
        </p:nvSpPr>
        <p:spPr/>
        <p:txBody>
          <a:bodyPr/>
          <a:lstStyle/>
          <a:p>
            <a:r>
              <a:rPr lang="en-GB" dirty="0"/>
              <a:t>Safeguarding measures</a:t>
            </a:r>
          </a:p>
        </p:txBody>
      </p:sp>
      <p:graphicFrame>
        <p:nvGraphicFramePr>
          <p:cNvPr id="5" name="Content Placeholder 2">
            <a:extLst>
              <a:ext uri="{FF2B5EF4-FFF2-40B4-BE49-F238E27FC236}">
                <a16:creationId xmlns:a16="http://schemas.microsoft.com/office/drawing/2014/main" id="{377D6852-0DB8-EFEB-1CC7-6BEF40B94685}"/>
              </a:ext>
            </a:extLst>
          </p:cNvPr>
          <p:cNvGraphicFramePr>
            <a:graphicFrameLocks noGrp="1"/>
          </p:cNvGraphicFramePr>
          <p:nvPr>
            <p:ph idx="1"/>
            <p:extLst>
              <p:ext uri="{D42A27DB-BD31-4B8C-83A1-F6EECF244321}">
                <p14:modId xmlns:p14="http://schemas.microsoft.com/office/powerpoint/2010/main" val="298243684"/>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3444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B610E-DB48-D220-000F-0489DC732E11}"/>
              </a:ext>
            </a:extLst>
          </p:cNvPr>
          <p:cNvSpPr>
            <a:spLocks noGrp="1"/>
          </p:cNvSpPr>
          <p:nvPr>
            <p:ph type="title"/>
          </p:nvPr>
        </p:nvSpPr>
        <p:spPr/>
        <p:txBody>
          <a:bodyPr/>
          <a:lstStyle/>
          <a:p>
            <a:r>
              <a:rPr lang="en-GB" dirty="0"/>
              <a:t>What more can be done to protect victims of modern slavery?</a:t>
            </a:r>
          </a:p>
        </p:txBody>
      </p:sp>
      <p:graphicFrame>
        <p:nvGraphicFramePr>
          <p:cNvPr id="5" name="Content Placeholder 2">
            <a:extLst>
              <a:ext uri="{FF2B5EF4-FFF2-40B4-BE49-F238E27FC236}">
                <a16:creationId xmlns:a16="http://schemas.microsoft.com/office/drawing/2014/main" id="{05A32B67-F49E-4603-1520-7B2D090CBBFE}"/>
              </a:ext>
            </a:extLst>
          </p:cNvPr>
          <p:cNvGraphicFramePr>
            <a:graphicFrameLocks noGrp="1"/>
          </p:cNvGraphicFramePr>
          <p:nvPr>
            <p:ph idx="1"/>
            <p:extLst>
              <p:ext uri="{D42A27DB-BD31-4B8C-83A1-F6EECF244321}">
                <p14:modId xmlns:p14="http://schemas.microsoft.com/office/powerpoint/2010/main" val="3191705127"/>
              </p:ext>
            </p:extLst>
          </p:nvPr>
        </p:nvGraphicFramePr>
        <p:xfrm>
          <a:off x="1097280" y="2108201"/>
          <a:ext cx="10058400" cy="37608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03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8BDBE5C-BBE9-4E89-BEE5-DEB6EAB87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B038E-1830-0745-845C-C08ED71FB183}"/>
              </a:ext>
            </a:extLst>
          </p:cNvPr>
          <p:cNvSpPr>
            <a:spLocks noGrp="1"/>
          </p:cNvSpPr>
          <p:nvPr>
            <p:ph type="title"/>
          </p:nvPr>
        </p:nvSpPr>
        <p:spPr>
          <a:xfrm>
            <a:off x="643467" y="634946"/>
            <a:ext cx="3689094" cy="5055904"/>
          </a:xfrm>
        </p:spPr>
        <p:txBody>
          <a:bodyPr anchor="ctr">
            <a:normAutofit/>
          </a:bodyPr>
          <a:lstStyle/>
          <a:p>
            <a:pPr algn="r"/>
            <a:r>
              <a:rPr lang="en-GB" dirty="0"/>
              <a:t>What more can be done to support victims of modern slavery?</a:t>
            </a:r>
            <a:endParaRPr lang="en-GB"/>
          </a:p>
        </p:txBody>
      </p:sp>
      <p:cxnSp>
        <p:nvCxnSpPr>
          <p:cNvPr id="11" name="Straight Connector 10">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FC4168B-AA75-4715-9B96-CF84B170A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166998C-8D10-2A83-2185-8DB122F433FC}"/>
              </a:ext>
            </a:extLst>
          </p:cNvPr>
          <p:cNvGraphicFramePr>
            <a:graphicFrameLocks noGrp="1"/>
          </p:cNvGraphicFramePr>
          <p:nvPr>
            <p:ph idx="1"/>
            <p:extLst>
              <p:ext uri="{D42A27DB-BD31-4B8C-83A1-F6EECF244321}">
                <p14:modId xmlns:p14="http://schemas.microsoft.com/office/powerpoint/2010/main" val="2612598240"/>
              </p:ext>
            </p:extLst>
          </p:nvPr>
        </p:nvGraphicFramePr>
        <p:xfrm>
          <a:off x="4976031" y="0"/>
          <a:ext cx="7215969" cy="66735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0872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3DD17-C4AE-47C7-AE96-DB32C707F4D0}"/>
              </a:ext>
            </a:extLst>
          </p:cNvPr>
          <p:cNvSpPr>
            <a:spLocks noGrp="1"/>
          </p:cNvSpPr>
          <p:nvPr>
            <p:ph type="title"/>
          </p:nvPr>
        </p:nvSpPr>
        <p:spPr>
          <a:xfrm>
            <a:off x="1097280" y="286603"/>
            <a:ext cx="10058400" cy="1450757"/>
          </a:xfrm>
        </p:spPr>
        <p:txBody>
          <a:bodyPr>
            <a:normAutofit/>
          </a:bodyPr>
          <a:lstStyle/>
          <a:p>
            <a:r>
              <a:rPr lang="en-GB" dirty="0"/>
              <a:t>What are the barriers?</a:t>
            </a:r>
          </a:p>
        </p:txBody>
      </p:sp>
      <p:cxnSp>
        <p:nvCxnSpPr>
          <p:cNvPr id="1044"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18E40E6-322A-05C6-D5B6-099C625CE03F}"/>
              </a:ext>
            </a:extLst>
          </p:cNvPr>
          <p:cNvSpPr>
            <a:spLocks noGrp="1"/>
          </p:cNvSpPr>
          <p:nvPr>
            <p:ph idx="1"/>
          </p:nvPr>
        </p:nvSpPr>
        <p:spPr>
          <a:xfrm>
            <a:off x="1097280" y="2108201"/>
            <a:ext cx="5575367" cy="3760891"/>
          </a:xfrm>
        </p:spPr>
        <p:txBody>
          <a:bodyPr>
            <a:normAutofit/>
          </a:bodyPr>
          <a:lstStyle/>
          <a:p>
            <a:r>
              <a:rPr lang="en-GB" dirty="0"/>
              <a:t>Language barriers</a:t>
            </a:r>
          </a:p>
          <a:p>
            <a:r>
              <a:rPr lang="en-GB" dirty="0"/>
              <a:t>Fear of being sent back to their home country</a:t>
            </a:r>
          </a:p>
          <a:p>
            <a:r>
              <a:rPr lang="en-GB" dirty="0"/>
              <a:t>Criminal involvement</a:t>
            </a:r>
          </a:p>
          <a:p>
            <a:r>
              <a:rPr lang="en-GB" dirty="0"/>
              <a:t>Stockholm Syndrome</a:t>
            </a:r>
          </a:p>
          <a:p>
            <a:r>
              <a:rPr lang="en-GB" dirty="0"/>
              <a:t>Problems identifying themselves as victims</a:t>
            </a:r>
          </a:p>
          <a:p>
            <a:r>
              <a:rPr lang="en-GB" dirty="0"/>
              <a:t>Juju</a:t>
            </a:r>
          </a:p>
          <a:p>
            <a:r>
              <a:rPr lang="en-GB" dirty="0"/>
              <a:t>Immigration status</a:t>
            </a:r>
          </a:p>
        </p:txBody>
      </p:sp>
      <p:pic>
        <p:nvPicPr>
          <p:cNvPr id="1028" name="Picture 4" descr="Introverts: How to Stop Thinking that Being Quiet is A Bad Thing | by  Evelyn Lim | ILLUMINATION | Medium">
            <a:extLst>
              <a:ext uri="{FF2B5EF4-FFF2-40B4-BE49-F238E27FC236}">
                <a16:creationId xmlns:a16="http://schemas.microsoft.com/office/drawing/2014/main" id="{EDCBAED0-562A-E488-92F2-94BF7BDD687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127" r="9511" b="1"/>
          <a:stretch/>
        </p:blipFill>
        <p:spPr bwMode="auto">
          <a:xfrm>
            <a:off x="7534656" y="2108200"/>
            <a:ext cx="3621024" cy="3600613"/>
          </a:xfrm>
          <a:prstGeom prst="rect">
            <a:avLst/>
          </a:prstGeom>
          <a:noFill/>
          <a:extLst>
            <a:ext uri="{909E8E84-426E-40DD-AFC4-6F175D3DCCD1}">
              <a14:hiddenFill xmlns:a14="http://schemas.microsoft.com/office/drawing/2010/main">
                <a:solidFill>
                  <a:srgbClr val="FFFFFF"/>
                </a:solidFill>
              </a14:hiddenFill>
            </a:ext>
          </a:extLst>
        </p:spPr>
      </p:pic>
      <p:sp>
        <p:nvSpPr>
          <p:cNvPr id="1042" name="Rectangle 1041">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613043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C304B6-5780-872C-8E5F-92B6A440CC51}"/>
              </a:ext>
            </a:extLst>
          </p:cNvPr>
          <p:cNvSpPr>
            <a:spLocks noGrp="1"/>
          </p:cNvSpPr>
          <p:nvPr>
            <p:ph type="title"/>
          </p:nvPr>
        </p:nvSpPr>
        <p:spPr>
          <a:xfrm>
            <a:off x="1097280" y="286603"/>
            <a:ext cx="10058400" cy="1450757"/>
          </a:xfrm>
        </p:spPr>
        <p:txBody>
          <a:bodyPr>
            <a:normAutofit/>
          </a:bodyPr>
          <a:lstStyle/>
          <a:p>
            <a:r>
              <a:rPr lang="en-GB"/>
              <a:t>Where is further research needed?</a:t>
            </a:r>
          </a:p>
        </p:txBody>
      </p:sp>
      <p:cxnSp>
        <p:nvCxnSpPr>
          <p:cNvPr id="1033" name="!!Straight Connector">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026" name="Picture 2" descr="Studying the Use of Research Evidence: Methods and Measures in a Complex  Field | William T. Grant Foundation">
            <a:extLst>
              <a:ext uri="{FF2B5EF4-FFF2-40B4-BE49-F238E27FC236}">
                <a16:creationId xmlns:a16="http://schemas.microsoft.com/office/drawing/2014/main" id="{2048CF92-A950-B5E2-9F6D-AEB58898C1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18" r="27355"/>
          <a:stretch/>
        </p:blipFill>
        <p:spPr bwMode="auto">
          <a:xfrm>
            <a:off x="7534656" y="2108200"/>
            <a:ext cx="3621024" cy="3600613"/>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aphicFrame>
        <p:nvGraphicFramePr>
          <p:cNvPr id="5" name="Content Placeholder 2">
            <a:extLst>
              <a:ext uri="{FF2B5EF4-FFF2-40B4-BE49-F238E27FC236}">
                <a16:creationId xmlns:a16="http://schemas.microsoft.com/office/drawing/2014/main" id="{30AB78C7-4370-CCDF-E5B8-BAC3B64B04E2}"/>
              </a:ext>
            </a:extLst>
          </p:cNvPr>
          <p:cNvGraphicFramePr>
            <a:graphicFrameLocks noGrp="1"/>
          </p:cNvGraphicFramePr>
          <p:nvPr>
            <p:ph idx="1"/>
            <p:extLst>
              <p:ext uri="{D42A27DB-BD31-4B8C-83A1-F6EECF244321}">
                <p14:modId xmlns:p14="http://schemas.microsoft.com/office/powerpoint/2010/main" val="1638967311"/>
              </p:ext>
            </p:extLst>
          </p:nvPr>
        </p:nvGraphicFramePr>
        <p:xfrm>
          <a:off x="1097280" y="1897381"/>
          <a:ext cx="5575367" cy="23400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4" name="Group 3">
            <a:extLst>
              <a:ext uri="{FF2B5EF4-FFF2-40B4-BE49-F238E27FC236}">
                <a16:creationId xmlns:a16="http://schemas.microsoft.com/office/drawing/2014/main" id="{2CAA0AB6-B67D-7D49-2A33-F889D9C3EF62}"/>
              </a:ext>
            </a:extLst>
          </p:cNvPr>
          <p:cNvGrpSpPr/>
          <p:nvPr/>
        </p:nvGrpSpPr>
        <p:grpSpPr>
          <a:xfrm>
            <a:off x="1106659" y="4397410"/>
            <a:ext cx="5652860" cy="884673"/>
            <a:chOff x="-2518611" y="2313478"/>
            <a:chExt cx="5662386" cy="1474200"/>
          </a:xfrm>
        </p:grpSpPr>
        <p:sp>
          <p:nvSpPr>
            <p:cNvPr id="6" name="Rectangle: Rounded Corners 5">
              <a:extLst>
                <a:ext uri="{FF2B5EF4-FFF2-40B4-BE49-F238E27FC236}">
                  <a16:creationId xmlns:a16="http://schemas.microsoft.com/office/drawing/2014/main" id="{5FB0FAAB-F273-5896-9F43-C092F1DF677D}"/>
                </a:ext>
              </a:extLst>
            </p:cNvPr>
            <p:cNvSpPr/>
            <p:nvPr/>
          </p:nvSpPr>
          <p:spPr>
            <a:xfrm>
              <a:off x="-2518611" y="2313478"/>
              <a:ext cx="5575367" cy="1474200"/>
            </a:xfrm>
            <a:prstGeom prst="roundRect">
              <a:avLst/>
            </a:prstGeom>
          </p:spPr>
          <p:style>
            <a:lnRef idx="0">
              <a:schemeClr val="lt1">
                <a:hueOff val="0"/>
                <a:satOff val="0"/>
                <a:lumOff val="0"/>
                <a:alphaOff val="0"/>
              </a:schemeClr>
            </a:lnRef>
            <a:fillRef idx="3">
              <a:schemeClr val="accent2">
                <a:hueOff val="0"/>
                <a:satOff val="0"/>
                <a:lumOff val="0"/>
                <a:alphaOff val="0"/>
              </a:schemeClr>
            </a:fillRef>
            <a:effectRef idx="3">
              <a:schemeClr val="accent2">
                <a:hueOff val="0"/>
                <a:satOff val="0"/>
                <a:lumOff val="0"/>
                <a:alphaOff val="0"/>
              </a:schemeClr>
            </a:effectRef>
            <a:fontRef idx="minor">
              <a:schemeClr val="lt1"/>
            </a:fontRef>
          </p:style>
          <p:txBody>
            <a:bodyPr/>
            <a:lstStyle/>
            <a:p>
              <a:endParaRPr lang="en-GB"/>
            </a:p>
          </p:txBody>
        </p:sp>
        <p:sp>
          <p:nvSpPr>
            <p:cNvPr id="7" name="Rectangle: Rounded Corners 4">
              <a:extLst>
                <a:ext uri="{FF2B5EF4-FFF2-40B4-BE49-F238E27FC236}">
                  <a16:creationId xmlns:a16="http://schemas.microsoft.com/office/drawing/2014/main" id="{E7272978-BF6A-9A65-59FF-33E173C3E49A}"/>
                </a:ext>
              </a:extLst>
            </p:cNvPr>
            <p:cNvSpPr txBox="1"/>
            <p:nvPr/>
          </p:nvSpPr>
          <p:spPr>
            <a:xfrm>
              <a:off x="-2431592" y="2385442"/>
              <a:ext cx="5575367" cy="133027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2400" kern="1200" dirty="0"/>
                <a:t>The effects of modern slavery on mental health.</a:t>
              </a:r>
              <a:endParaRPr lang="en-US" sz="2400" kern="1200" dirty="0"/>
            </a:p>
          </p:txBody>
        </p:sp>
      </p:grpSp>
    </p:spTree>
    <p:extLst>
      <p:ext uri="{BB962C8B-B14F-4D97-AF65-F5344CB8AC3E}">
        <p14:creationId xmlns:p14="http://schemas.microsoft.com/office/powerpoint/2010/main" val="1489539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A0C6E-7E4F-0937-D8F0-73970E95D467}"/>
              </a:ext>
            </a:extLst>
          </p:cNvPr>
          <p:cNvSpPr>
            <a:spLocks noGrp="1"/>
          </p:cNvSpPr>
          <p:nvPr>
            <p:ph type="ctrTitle"/>
          </p:nvPr>
        </p:nvSpPr>
        <p:spPr>
          <a:xfrm>
            <a:off x="5289754" y="639097"/>
            <a:ext cx="6253317" cy="3686015"/>
          </a:xfrm>
        </p:spPr>
        <p:txBody>
          <a:bodyPr>
            <a:normAutofit/>
          </a:bodyPr>
          <a:lstStyle/>
          <a:p>
            <a:r>
              <a:rPr lang="en-GB"/>
              <a:t>Any questions?</a:t>
            </a:r>
            <a:endParaRPr lang="en-GB" dirty="0"/>
          </a:p>
        </p:txBody>
      </p:sp>
      <p:sp>
        <p:nvSpPr>
          <p:cNvPr id="3" name="Subtitle 2">
            <a:extLst>
              <a:ext uri="{FF2B5EF4-FFF2-40B4-BE49-F238E27FC236}">
                <a16:creationId xmlns:a16="http://schemas.microsoft.com/office/drawing/2014/main" id="{67F7D02F-01CB-86F5-778C-81C0199E3ABD}"/>
              </a:ext>
            </a:extLst>
          </p:cNvPr>
          <p:cNvSpPr>
            <a:spLocks noGrp="1"/>
          </p:cNvSpPr>
          <p:nvPr>
            <p:ph type="subTitle" idx="1"/>
          </p:nvPr>
        </p:nvSpPr>
        <p:spPr>
          <a:xfrm>
            <a:off x="5289753" y="4672739"/>
            <a:ext cx="6269347" cy="1021498"/>
          </a:xfrm>
        </p:spPr>
        <p:txBody>
          <a:bodyPr>
            <a:normAutofit/>
          </a:bodyPr>
          <a:lstStyle/>
          <a:p>
            <a:endParaRPr lang="en-GB">
              <a:solidFill>
                <a:schemeClr val="tx1">
                  <a:lumMod val="85000"/>
                  <a:lumOff val="15000"/>
                </a:schemeClr>
              </a:solidFill>
            </a:endParaRPr>
          </a:p>
        </p:txBody>
      </p:sp>
      <p:pic>
        <p:nvPicPr>
          <p:cNvPr id="15" name="Picture 14" descr="Yellow question mark">
            <a:extLst>
              <a:ext uri="{FF2B5EF4-FFF2-40B4-BE49-F238E27FC236}">
                <a16:creationId xmlns:a16="http://schemas.microsoft.com/office/drawing/2014/main" id="{DCB4B01B-A73E-F9AD-C867-144550D48A27}"/>
              </a:ext>
            </a:extLst>
          </p:cNvPr>
          <p:cNvPicPr>
            <a:picLocks noChangeAspect="1"/>
          </p:cNvPicPr>
          <p:nvPr/>
        </p:nvPicPr>
        <p:blipFill rotWithShape="1">
          <a:blip r:embed="rId3"/>
          <a:srcRect l="45749" r="10800"/>
          <a:stretch/>
        </p:blipFill>
        <p:spPr>
          <a:xfrm>
            <a:off x="-1" y="2"/>
            <a:ext cx="4635315" cy="6400798"/>
          </a:xfrm>
          <a:prstGeom prst="rect">
            <a:avLst/>
          </a:prstGeom>
        </p:spPr>
      </p:pic>
      <p:cxnSp>
        <p:nvCxnSpPr>
          <p:cNvPr id="16" name="!!Straight Connector">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B0A5E7FB-1FB5-4C57-9C8C-70E550767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3146004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A0D365C-43DF-CEFE-4F96-412D39080D96}"/>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References</a:t>
            </a:r>
          </a:p>
        </p:txBody>
      </p:sp>
      <p:sp>
        <p:nvSpPr>
          <p:cNvPr id="3" name="Content Placeholder 2">
            <a:extLst>
              <a:ext uri="{FF2B5EF4-FFF2-40B4-BE49-F238E27FC236}">
                <a16:creationId xmlns:a16="http://schemas.microsoft.com/office/drawing/2014/main" id="{F270B667-1923-DE31-42CD-76AC6E759CDF}"/>
              </a:ext>
            </a:extLst>
          </p:cNvPr>
          <p:cNvSpPr>
            <a:spLocks noGrp="1"/>
          </p:cNvSpPr>
          <p:nvPr>
            <p:ph idx="1"/>
          </p:nvPr>
        </p:nvSpPr>
        <p:spPr>
          <a:xfrm>
            <a:off x="288758" y="1905001"/>
            <a:ext cx="11901701" cy="6565232"/>
          </a:xfrm>
        </p:spPr>
        <p:txBody>
          <a:bodyPr>
            <a:normAutofit/>
          </a:bodyPr>
          <a:lstStyle/>
          <a:p>
            <a:pPr marL="0" indent="0">
              <a:lnSpc>
                <a:spcPct val="100000"/>
              </a:lnSpc>
              <a:spcAft>
                <a:spcPts val="800"/>
              </a:spcAft>
              <a:buNone/>
            </a:pPr>
            <a:r>
              <a:rPr lang="en-GB" sz="1400" kern="100" dirty="0">
                <a:effectLst/>
                <a:latin typeface="Arial" panose="020B0604020202020204" pitchFamily="34" charset="0"/>
                <a:ea typeface="Calibri" panose="020F0502020204030204" pitchFamily="34" charset="0"/>
                <a:cs typeface="Arial" panose="020B0604020202020204" pitchFamily="34" charset="0"/>
              </a:rPr>
              <a:t>A</a:t>
            </a:r>
            <a:r>
              <a:rPr lang="en-GB" sz="1100" kern="100" dirty="0">
                <a:effectLst/>
                <a:latin typeface="Arial" panose="020B0604020202020204" pitchFamily="34" charset="0"/>
                <a:ea typeface="Calibri" panose="020F0502020204030204" pitchFamily="34" charset="0"/>
                <a:cs typeface="Arial" panose="020B0604020202020204" pitchFamily="34" charset="0"/>
              </a:rPr>
              <a:t>rmstrong, R. and Matters, R.T. (2016). Modern slavery: risks for the UK hospitality industry. </a:t>
            </a:r>
            <a:r>
              <a:rPr lang="en-GB" sz="1100" i="1" kern="100" dirty="0">
                <a:effectLst/>
                <a:latin typeface="Arial" panose="020B0604020202020204" pitchFamily="34" charset="0"/>
                <a:ea typeface="Calibri" panose="020F0502020204030204" pitchFamily="34" charset="0"/>
                <a:cs typeface="Arial" panose="020B0604020202020204" pitchFamily="34" charset="0"/>
              </a:rPr>
              <a:t>Progress in Responsible Tourism</a:t>
            </a:r>
            <a:r>
              <a:rPr lang="en-GB" sz="1100" kern="100" dirty="0">
                <a:effectLst/>
                <a:latin typeface="Arial" panose="020B0604020202020204" pitchFamily="34" charset="0"/>
                <a:ea typeface="Calibri" panose="020F0502020204030204" pitchFamily="34" charset="0"/>
                <a:cs typeface="Arial" panose="020B0604020202020204" pitchFamily="34" charset="0"/>
              </a:rPr>
              <a:t>, </a:t>
            </a:r>
            <a:r>
              <a:rPr lang="en-GB" sz="1100" i="1" kern="100" dirty="0">
                <a:effectLst/>
                <a:latin typeface="Arial" panose="020B0604020202020204" pitchFamily="34" charset="0"/>
                <a:ea typeface="Calibri" panose="020F0502020204030204" pitchFamily="34" charset="0"/>
                <a:cs typeface="Arial" panose="020B0604020202020204" pitchFamily="34" charset="0"/>
              </a:rPr>
              <a:t>5</a:t>
            </a:r>
            <a:r>
              <a:rPr lang="en-GB" sz="1100" kern="100" dirty="0">
                <a:effectLst/>
                <a:latin typeface="Arial" panose="020B0604020202020204" pitchFamily="34" charset="0"/>
                <a:ea typeface="Calibri" panose="020F0502020204030204" pitchFamily="34" charset="0"/>
                <a:cs typeface="Arial" panose="020B0604020202020204" pitchFamily="34" charset="0"/>
              </a:rPr>
              <a:t>(1), pp.67-78.</a:t>
            </a:r>
          </a:p>
          <a:p>
            <a:pPr marL="0" indent="0">
              <a:lnSpc>
                <a:spcPct val="100000"/>
              </a:lnSpc>
              <a:spcAft>
                <a:spcPts val="800"/>
              </a:spcAft>
              <a:buNone/>
            </a:pPr>
            <a:r>
              <a:rPr lang="en-GB" sz="1100" kern="100" dirty="0">
                <a:effectLst/>
                <a:latin typeface="Arial" panose="020B0604020202020204" pitchFamily="34" charset="0"/>
                <a:ea typeface="Calibri" panose="020F0502020204030204" pitchFamily="34" charset="0"/>
                <a:cs typeface="Arial" panose="020B0604020202020204" pitchFamily="34" charset="0"/>
              </a:rPr>
              <a:t>College of Policing, HM Inspectorate of Constabulary and Fire and Rescue Services and Independent Office for Police Conduct. (2022) </a:t>
            </a:r>
            <a:r>
              <a:rPr lang="en-GB" sz="1100" i="1" kern="100" dirty="0">
                <a:effectLst/>
                <a:latin typeface="Arial" panose="020B0604020202020204" pitchFamily="34" charset="0"/>
                <a:ea typeface="Calibri" panose="020F0502020204030204" pitchFamily="34" charset="0"/>
                <a:cs typeface="Arial" panose="020B0604020202020204" pitchFamily="34" charset="0"/>
              </a:rPr>
              <a:t>The hidden victims: report on Hestia’s super-complaint on the police response to victims of modern slavery. </a:t>
            </a:r>
            <a:r>
              <a:rPr lang="en-GB" sz="1100" kern="1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100" u="sng" kern="100" dirty="0">
                <a:effectLst/>
                <a:latin typeface="Arial" panose="020B0604020202020204" pitchFamily="34" charset="0"/>
                <a:ea typeface="Calibri" panose="020F0502020204030204" pitchFamily="34" charset="0"/>
                <a:cs typeface="Arial" panose="020B0604020202020204" pitchFamily="34" charset="0"/>
                <a:hlinkClick r:id="rId2"/>
              </a:rPr>
              <a:t>https://www.gov.uk/government/publications/police-response-to-victims-of-modern-slavery/the-hidden-victims-report-on-hestias-super-complaint-on-the-police-response-to-victims-of-modern-slavery--2</a:t>
            </a:r>
            <a:r>
              <a:rPr lang="en-GB" sz="1100" kern="100" dirty="0">
                <a:effectLst/>
                <a:latin typeface="Arial" panose="020B0604020202020204" pitchFamily="34" charset="0"/>
                <a:ea typeface="Calibri" panose="020F0502020204030204" pitchFamily="34" charset="0"/>
                <a:cs typeface="Arial" panose="020B0604020202020204" pitchFamily="34" charset="0"/>
              </a:rPr>
              <a:t> (Accessed 7th November). </a:t>
            </a:r>
          </a:p>
          <a:p>
            <a:pPr marL="0" indent="0">
              <a:lnSpc>
                <a:spcPct val="100000"/>
              </a:lnSpc>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Cooper, C. Hesketh, O. Ellis, N. and Fair, A. (2017). </a:t>
            </a:r>
            <a:r>
              <a:rPr lang="en-GB" sz="1100" i="1" dirty="0">
                <a:effectLst/>
                <a:latin typeface="Arial" panose="020B0604020202020204" pitchFamily="34" charset="0"/>
                <a:ea typeface="Times New Roman" panose="02020603050405020304" pitchFamily="18" charset="0"/>
                <a:cs typeface="Arial" panose="020B0604020202020204" pitchFamily="34" charset="0"/>
              </a:rPr>
              <a:t>A Typology of Modern Slavery Offences in the UK</a:t>
            </a:r>
            <a:r>
              <a:rPr lang="en-GB" sz="11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3"/>
              </a:rPr>
              <a:t>https://www.antislaverycommissioner.co.uk/media/1190/a-typology-of-modern-slavery-offences.pdf</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6</a:t>
            </a:r>
            <a:r>
              <a:rPr lang="en-GB" sz="11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100" dirty="0">
                <a:effectLst/>
                <a:latin typeface="Arial" panose="020B0604020202020204" pitchFamily="34" charset="0"/>
                <a:ea typeface="Times New Roman" panose="02020603050405020304" pitchFamily="18" charset="0"/>
                <a:cs typeface="Arial" panose="020B0604020202020204" pitchFamily="34" charset="0"/>
              </a:rPr>
              <a:t> November).</a:t>
            </a:r>
          </a:p>
          <a:p>
            <a:pPr marL="0" indent="0">
              <a:lnSpc>
                <a:spcPct val="100000"/>
              </a:lnSpc>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‌Crown Prosecution Service (2020). </a:t>
            </a:r>
            <a:r>
              <a:rPr lang="en-GB" sz="1100" i="1" dirty="0">
                <a:effectLst/>
                <a:latin typeface="Arial" panose="020B0604020202020204" pitchFamily="34" charset="0"/>
                <a:ea typeface="Times New Roman" panose="02020603050405020304" pitchFamily="18" charset="0"/>
                <a:cs typeface="Arial" panose="020B0604020202020204" pitchFamily="34" charset="0"/>
              </a:rPr>
              <a:t>Modern Slavery, Human Trafficking and Smuggling - The Crown Prosecution Service</a:t>
            </a:r>
            <a:r>
              <a:rPr lang="en-GB" sz="11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4"/>
              </a:rPr>
              <a:t>https://www.cps.gov.uk/legal-guidance/modern-slavery-human-trafficking-and-smuggling</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6</a:t>
            </a:r>
            <a:r>
              <a:rPr lang="en-GB" sz="11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100" dirty="0">
                <a:effectLst/>
                <a:latin typeface="Arial" panose="020B0604020202020204" pitchFamily="34" charset="0"/>
                <a:ea typeface="Times New Roman" panose="02020603050405020304" pitchFamily="18" charset="0"/>
                <a:cs typeface="Arial" panose="020B0604020202020204" pitchFamily="34" charset="0"/>
              </a:rPr>
              <a:t> November 2023)</a:t>
            </a:r>
          </a:p>
          <a:p>
            <a:pPr marL="0" indent="0">
              <a:lnSpc>
                <a:spcPct val="100000"/>
              </a:lnSpc>
              <a:buNone/>
            </a:pPr>
            <a:r>
              <a:rPr lang="en-GB" sz="1100" dirty="0">
                <a:latin typeface="Arial" panose="020B0604020202020204" pitchFamily="34" charset="0"/>
                <a:cs typeface="Arial" panose="020B0604020202020204" pitchFamily="34" charset="0"/>
              </a:rPr>
              <a:t>Davies, R. (2017)</a:t>
            </a:r>
            <a:r>
              <a:rPr lang="en-GB" sz="1100" i="1" dirty="0">
                <a:latin typeface="Arial" panose="020B0604020202020204" pitchFamily="34" charset="0"/>
                <a:cs typeface="Arial" panose="020B0604020202020204" pitchFamily="34" charset="0"/>
              </a:rPr>
              <a:t> Brothers jailed for trafficking people from Poland to work at Sports Direct</a:t>
            </a:r>
            <a:r>
              <a:rPr lang="en-GB" sz="1100" dirty="0">
                <a:latin typeface="Arial" panose="020B0604020202020204" pitchFamily="34" charset="0"/>
                <a:cs typeface="Arial" panose="020B0604020202020204" pitchFamily="34" charset="0"/>
              </a:rPr>
              <a:t> – The Guardian. (Online) available at </a:t>
            </a:r>
            <a:r>
              <a:rPr lang="en-GB" sz="1100" dirty="0">
                <a:latin typeface="Arial" panose="020B0604020202020204" pitchFamily="34" charset="0"/>
                <a:cs typeface="Arial" panose="020B0604020202020204" pitchFamily="34" charset="0"/>
                <a:hlinkClick r:id="rId5"/>
              </a:rPr>
              <a:t>https://www.theguardian.com/business/2017/jan/23/brothers-jailed-trafficking-poland-sports-direct-shirebrook</a:t>
            </a:r>
            <a:r>
              <a:rPr lang="en-GB" sz="1100" dirty="0">
                <a:latin typeface="Arial" panose="020B0604020202020204" pitchFamily="34" charset="0"/>
                <a:cs typeface="Arial" panose="020B0604020202020204" pitchFamily="34" charset="0"/>
              </a:rPr>
              <a:t>. (Accessed 13</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November 2023).</a:t>
            </a: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00000"/>
              </a:lnSpc>
              <a:spcAft>
                <a:spcPts val="800"/>
              </a:spcAft>
              <a:buNone/>
            </a:pPr>
            <a:r>
              <a:rPr lang="en-GB" sz="1100" kern="100" dirty="0">
                <a:effectLst/>
                <a:latin typeface="Arial" panose="020B0604020202020204" pitchFamily="34" charset="0"/>
                <a:ea typeface="Calibri" panose="020F0502020204030204" pitchFamily="34" charset="0"/>
                <a:cs typeface="Arial" panose="020B0604020202020204" pitchFamily="34" charset="0"/>
              </a:rPr>
              <a:t>Ellis, N., Cooper, C. and Roe, S. (2017). </a:t>
            </a:r>
            <a:r>
              <a:rPr lang="en-GB" sz="1100" i="1" kern="100" dirty="0">
                <a:effectLst/>
                <a:latin typeface="Arial" panose="020B0604020202020204" pitchFamily="34" charset="0"/>
                <a:ea typeface="Calibri" panose="020F0502020204030204" pitchFamily="34" charset="0"/>
                <a:cs typeface="Arial" panose="020B0604020202020204" pitchFamily="34" charset="0"/>
              </a:rPr>
              <a:t>An evaluation of the National Referral Mechanism pilot</a:t>
            </a:r>
            <a:r>
              <a:rPr lang="en-GB" sz="1100" kern="100" dirty="0">
                <a:effectLst/>
                <a:latin typeface="Arial" panose="020B0604020202020204" pitchFamily="34" charset="0"/>
                <a:ea typeface="Calibri" panose="020F0502020204030204" pitchFamily="34" charset="0"/>
                <a:cs typeface="Arial" panose="020B0604020202020204" pitchFamily="34" charset="0"/>
              </a:rPr>
              <a:t>. Home Office.</a:t>
            </a:r>
          </a:p>
          <a:p>
            <a:pPr marL="0" indent="0">
              <a:lnSpc>
                <a:spcPct val="100000"/>
              </a:lnSpc>
              <a:spcAft>
                <a:spcPts val="800"/>
              </a:spcAft>
              <a:buNone/>
            </a:pPr>
            <a:r>
              <a:rPr lang="en-GB" sz="1100" kern="100" dirty="0" err="1">
                <a:effectLst/>
                <a:latin typeface="Arial" panose="020B0604020202020204" pitchFamily="34" charset="0"/>
                <a:ea typeface="Calibri" panose="020F0502020204030204" pitchFamily="34" charset="0"/>
                <a:cs typeface="Arial" panose="020B0604020202020204" pitchFamily="34" charset="0"/>
              </a:rPr>
              <a:t>Goard</a:t>
            </a:r>
            <a:r>
              <a:rPr lang="en-GB" sz="1100" kern="100" dirty="0">
                <a:effectLst/>
                <a:latin typeface="Arial" panose="020B0604020202020204" pitchFamily="34" charset="0"/>
                <a:ea typeface="Calibri" panose="020F0502020204030204" pitchFamily="34" charset="0"/>
                <a:cs typeface="Arial" panose="020B0604020202020204" pitchFamily="34" charset="0"/>
              </a:rPr>
              <a:t>, C.J. (2021). </a:t>
            </a:r>
            <a:r>
              <a:rPr lang="en-GB" sz="1100" i="1" kern="100" dirty="0">
                <a:effectLst/>
                <a:latin typeface="Arial" panose="020B0604020202020204" pitchFamily="34" charset="0"/>
                <a:ea typeface="Calibri" panose="020F0502020204030204" pitchFamily="34" charset="0"/>
                <a:cs typeface="Arial" panose="020B0604020202020204" pitchFamily="34" charset="0"/>
              </a:rPr>
              <a:t>Are Victims of Modern Slavery Falling Through the Gaps in the Criminal Justice System in England &amp; Wales?: Enhanced Victim Identification, Interviewing &amp; Evidence Collection in the Criminal Justice System</a:t>
            </a:r>
            <a:r>
              <a:rPr lang="en-GB" sz="1100" kern="100" dirty="0">
                <a:effectLst/>
                <a:latin typeface="Arial" panose="020B0604020202020204" pitchFamily="34" charset="0"/>
                <a:ea typeface="Calibri" panose="020F0502020204030204" pitchFamily="34" charset="0"/>
                <a:cs typeface="Arial" panose="020B0604020202020204" pitchFamily="34" charset="0"/>
              </a:rPr>
              <a:t> (Doctoral dissertation, University of Portsmouth).</a:t>
            </a:r>
          </a:p>
          <a:p>
            <a:pPr marL="0" indent="0">
              <a:lnSpc>
                <a:spcPct val="100000"/>
              </a:lnSpc>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Haynes, J. (2016). The Modern Slavery Act (2015): A Legislative Commentary. </a:t>
            </a:r>
            <a:r>
              <a:rPr lang="en-GB" sz="1100" i="1" dirty="0">
                <a:effectLst/>
                <a:latin typeface="Arial" panose="020B0604020202020204" pitchFamily="34" charset="0"/>
                <a:ea typeface="Times New Roman" panose="02020603050405020304" pitchFamily="18" charset="0"/>
                <a:cs typeface="Arial" panose="020B0604020202020204" pitchFamily="34" charset="0"/>
              </a:rPr>
              <a:t>Statute Law Review</a:t>
            </a:r>
            <a:r>
              <a:rPr lang="en-GB" sz="1100" dirty="0">
                <a:effectLst/>
                <a:latin typeface="Arial" panose="020B0604020202020204" pitchFamily="34" charset="0"/>
                <a:ea typeface="Times New Roman" panose="02020603050405020304" pitchFamily="18" charset="0"/>
                <a:cs typeface="Arial" panose="020B0604020202020204" pitchFamily="34" charset="0"/>
              </a:rPr>
              <a:t>, </a:t>
            </a:r>
            <a:r>
              <a:rPr lang="en-GB" sz="1100" i="1" dirty="0">
                <a:effectLst/>
                <a:latin typeface="Arial" panose="020B0604020202020204" pitchFamily="34" charset="0"/>
                <a:ea typeface="Times New Roman" panose="02020603050405020304" pitchFamily="18" charset="0"/>
                <a:cs typeface="Arial" panose="020B0604020202020204" pitchFamily="34" charset="0"/>
              </a:rPr>
              <a:t>37</a:t>
            </a:r>
            <a:r>
              <a:rPr lang="en-GB" sz="1100" dirty="0">
                <a:effectLst/>
                <a:latin typeface="Arial" panose="020B0604020202020204" pitchFamily="34" charset="0"/>
                <a:ea typeface="Times New Roman" panose="02020603050405020304" pitchFamily="18" charset="0"/>
                <a:cs typeface="Arial" panose="020B0604020202020204" pitchFamily="34" charset="0"/>
              </a:rPr>
              <a:t>(1), pp.33-56.</a:t>
            </a:r>
          </a:p>
          <a:p>
            <a:pPr marL="0" indent="0">
              <a:lnSpc>
                <a:spcPct val="100000"/>
              </a:lnSpc>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HM Government. (2021) </a:t>
            </a:r>
            <a:r>
              <a:rPr lang="en-GB" sz="1100" i="1" dirty="0">
                <a:effectLst/>
                <a:latin typeface="Arial" panose="020B0604020202020204" pitchFamily="34" charset="0"/>
                <a:ea typeface="Times New Roman" panose="02020603050405020304" pitchFamily="18" charset="0"/>
                <a:cs typeface="Arial" panose="020B0604020202020204" pitchFamily="34" charset="0"/>
              </a:rPr>
              <a:t>2021 UK Annual Report on Modern Slavery </a:t>
            </a:r>
            <a:r>
              <a:rPr lang="en-GB" sz="1100" dirty="0">
                <a:effectLst/>
                <a:latin typeface="Arial" panose="020B0604020202020204" pitchFamily="34" charset="0"/>
                <a:ea typeface="Times New Roman" panose="02020603050405020304" pitchFamily="18" charset="0"/>
                <a:cs typeface="Arial" panose="020B0604020202020204" pitchFamily="34" charset="0"/>
              </a:rPr>
              <a:t>(Online)</a:t>
            </a:r>
            <a:r>
              <a:rPr lang="en-GB" sz="1100" i="1" dirty="0">
                <a:effectLst/>
                <a:latin typeface="Arial" panose="020B0604020202020204" pitchFamily="34" charset="0"/>
                <a:ea typeface="Times New Roman" panose="02020603050405020304" pitchFamily="18" charset="0"/>
                <a:cs typeface="Arial" panose="020B0604020202020204" pitchFamily="34" charset="0"/>
              </a:rPr>
              <a:t> </a:t>
            </a:r>
            <a:r>
              <a:rPr lang="en-GB" sz="110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100" u="sng" dirty="0">
                <a:effectLst/>
                <a:latin typeface="Arial" panose="020B0604020202020204" pitchFamily="34" charset="0"/>
                <a:ea typeface="Times New Roman" panose="02020603050405020304" pitchFamily="18" charset="0"/>
                <a:cs typeface="Arial" panose="020B0604020202020204" pitchFamily="34" charset="0"/>
                <a:hlinkClick r:id="rId6"/>
              </a:rPr>
              <a:t>https://assets.publishing.service.gov.uk/media/6194de3dd3bf7f055fce724e/2021_UK_Annual_Report_on_Modern_Slavery.pdf</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7th November 2023).</a:t>
            </a:r>
          </a:p>
          <a:p>
            <a:pPr marL="0" indent="0">
              <a:lnSpc>
                <a:spcPct val="100000"/>
              </a:lnSpc>
              <a:buNone/>
            </a:pPr>
            <a:endParaRPr lang="en-GB" sz="600"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483702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8A0F97C-EC64-C9E1-470E-EA64A30E5CFB}"/>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References</a:t>
            </a:r>
          </a:p>
        </p:txBody>
      </p:sp>
      <p:sp>
        <p:nvSpPr>
          <p:cNvPr id="3" name="Content Placeholder 2">
            <a:extLst>
              <a:ext uri="{FF2B5EF4-FFF2-40B4-BE49-F238E27FC236}">
                <a16:creationId xmlns:a16="http://schemas.microsoft.com/office/drawing/2014/main" id="{402F465D-25B7-6D1D-5127-BDBFFC136FE6}"/>
              </a:ext>
            </a:extLst>
          </p:cNvPr>
          <p:cNvSpPr>
            <a:spLocks noGrp="1"/>
          </p:cNvSpPr>
          <p:nvPr>
            <p:ph idx="1"/>
          </p:nvPr>
        </p:nvSpPr>
        <p:spPr>
          <a:xfrm>
            <a:off x="160421" y="2191602"/>
            <a:ext cx="11518232" cy="4209197"/>
          </a:xfrm>
        </p:spPr>
        <p:txBody>
          <a:bodyPr>
            <a:normAutofit fontScale="85000" lnSpcReduction="20000"/>
          </a:bodyPr>
          <a:lstStyle/>
          <a:p>
            <a:pPr>
              <a:lnSpc>
                <a:spcPct val="100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Home Office (2022). Modern Slavery: National Referral Mechanism and Duty to Notify statistics UK, Quarter 2 2022 – April to June. </a:t>
            </a:r>
            <a:r>
              <a:rPr lang="en-GB" sz="1400" i="1" dirty="0">
                <a:effectLst/>
                <a:latin typeface="Arial" panose="020B0604020202020204" pitchFamily="34" charset="0"/>
                <a:ea typeface="Times New Roman" panose="02020603050405020304" pitchFamily="18" charset="0"/>
                <a:cs typeface="Arial" panose="020B0604020202020204" pitchFamily="34" charset="0"/>
              </a:rPr>
              <a:t>Department of Health</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3"/>
              </a:rPr>
              <a:t>https://www.gov.uk/government/statistics/national-referral-mechanism-and-duty-to-notify-statistics-uk-april-to-june-2022/modern-slavery-national-referral-mechanism-and-duty-to-notify-statistics-uk-quarter-2-2022-april-to-june</a:t>
            </a:r>
            <a:r>
              <a:rPr lang="en-GB" sz="1400" dirty="0">
                <a:effectLst/>
                <a:latin typeface="Arial" panose="020B0604020202020204" pitchFamily="34" charset="0"/>
                <a:ea typeface="Times New Roman" panose="02020603050405020304" pitchFamily="18" charset="0"/>
                <a:cs typeface="Arial" panose="020B0604020202020204" pitchFamily="34" charset="0"/>
              </a:rPr>
              <a:t>. (Accessed 9</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November).</a:t>
            </a:r>
          </a:p>
          <a:p>
            <a:pPr>
              <a:lnSpc>
                <a:spcPct val="100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Home office. (2014).</a:t>
            </a:r>
            <a:r>
              <a:rPr lang="en-GB" sz="1400" i="1" dirty="0">
                <a:effectLst/>
                <a:latin typeface="Arial" panose="020B0604020202020204" pitchFamily="34" charset="0"/>
                <a:ea typeface="Times New Roman" panose="02020603050405020304" pitchFamily="18" charset="0"/>
                <a:cs typeface="Arial" panose="020B0604020202020204" pitchFamily="34" charset="0"/>
              </a:rPr>
              <a:t> HM Government Modern Slavery Strategy.</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4"/>
              </a:rPr>
              <a:t>https://www.antislaverycommissioner.co.uk/media/1079/modern_slavery_strategy_final_dec2015.pdf</a:t>
            </a:r>
            <a:r>
              <a:rPr lang="en-GB" sz="1400" dirty="0">
                <a:effectLst/>
                <a:latin typeface="Arial" panose="020B0604020202020204" pitchFamily="34" charset="0"/>
                <a:ea typeface="Times New Roman" panose="02020603050405020304" pitchFamily="18" charset="0"/>
                <a:cs typeface="Arial" panose="020B0604020202020204" pitchFamily="34" charset="0"/>
              </a:rPr>
              <a:t>. (Accessed 8</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November 2023).</a:t>
            </a:r>
          </a:p>
          <a:p>
            <a:pPr>
              <a:lnSpc>
                <a:spcPct val="100000"/>
              </a:lnSpc>
              <a:spcAft>
                <a:spcPts val="800"/>
              </a:spcAft>
            </a:pPr>
            <a:r>
              <a:rPr lang="en-GB" sz="1400" kern="100" dirty="0" err="1">
                <a:effectLst/>
                <a:latin typeface="Arial" panose="020B0604020202020204" pitchFamily="34" charset="0"/>
                <a:ea typeface="Calibri" panose="020F0502020204030204" pitchFamily="34" charset="0"/>
                <a:cs typeface="Arial" panose="020B0604020202020204" pitchFamily="34" charset="0"/>
              </a:rPr>
              <a:t>Machura</a:t>
            </a:r>
            <a:r>
              <a:rPr lang="en-GB" sz="1400" kern="100" dirty="0">
                <a:effectLst/>
                <a:latin typeface="Arial" panose="020B0604020202020204" pitchFamily="34" charset="0"/>
                <a:ea typeface="Calibri" panose="020F0502020204030204" pitchFamily="34" charset="0"/>
                <a:cs typeface="Arial" panose="020B0604020202020204" pitchFamily="34" charset="0"/>
              </a:rPr>
              <a:t>, S. Short, F.  Hill, V.M. Suddaby, C.R.  Goddard, F.E.  Jones, S.E. Lloyd-Astbury, E.L. Richardson, L. and Rouse, C.A. (2019). Recognizing modern slavery. </a:t>
            </a:r>
            <a:r>
              <a:rPr lang="en-GB" sz="1400" i="1" kern="100" dirty="0">
                <a:effectLst/>
                <a:latin typeface="Arial" panose="020B0604020202020204" pitchFamily="34" charset="0"/>
                <a:ea typeface="Calibri" panose="020F0502020204030204" pitchFamily="34" charset="0"/>
                <a:cs typeface="Arial" panose="020B0604020202020204" pitchFamily="34" charset="0"/>
              </a:rPr>
              <a:t>Journal of human trafficking</a:t>
            </a:r>
            <a:r>
              <a:rPr lang="en-GB" sz="1400" kern="100" dirty="0">
                <a:effectLst/>
                <a:latin typeface="Arial" panose="020B0604020202020204" pitchFamily="34" charset="0"/>
                <a:ea typeface="Calibri" panose="020F0502020204030204" pitchFamily="34" charset="0"/>
                <a:cs typeface="Arial" panose="020B0604020202020204" pitchFamily="34" charset="0"/>
              </a:rPr>
              <a:t>, </a:t>
            </a:r>
            <a:r>
              <a:rPr lang="en-GB" sz="1400" i="1" kern="100" dirty="0">
                <a:effectLst/>
                <a:latin typeface="Arial" panose="020B0604020202020204" pitchFamily="34" charset="0"/>
                <a:ea typeface="Calibri" panose="020F0502020204030204" pitchFamily="34" charset="0"/>
                <a:cs typeface="Arial" panose="020B0604020202020204" pitchFamily="34" charset="0"/>
              </a:rPr>
              <a:t>5</a:t>
            </a:r>
            <a:r>
              <a:rPr lang="en-GB" sz="1400" kern="100" dirty="0">
                <a:effectLst/>
                <a:latin typeface="Arial" panose="020B0604020202020204" pitchFamily="34" charset="0"/>
                <a:ea typeface="Calibri" panose="020F0502020204030204" pitchFamily="34" charset="0"/>
                <a:cs typeface="Arial" panose="020B0604020202020204" pitchFamily="34" charset="0"/>
              </a:rPr>
              <a:t>(3), pp.201-219.</a:t>
            </a:r>
          </a:p>
          <a:p>
            <a:pPr>
              <a:lnSpc>
                <a:spcPct val="100000"/>
              </a:lnSpc>
            </a:pPr>
            <a:r>
              <a:rPr lang="en-GB" sz="1400" dirty="0" err="1">
                <a:effectLst/>
                <a:latin typeface="Arial" panose="020B0604020202020204" pitchFamily="34" charset="0"/>
                <a:ea typeface="Times New Roman" panose="02020603050405020304" pitchFamily="18" charset="0"/>
                <a:cs typeface="Arial" panose="020B0604020202020204" pitchFamily="34" charset="0"/>
              </a:rPr>
              <a:t>Mantouvalou</a:t>
            </a:r>
            <a:r>
              <a:rPr lang="en-GB" sz="1400" dirty="0">
                <a:effectLst/>
                <a:latin typeface="Arial" panose="020B0604020202020204" pitchFamily="34" charset="0"/>
                <a:ea typeface="Times New Roman" panose="02020603050405020304" pitchFamily="18" charset="0"/>
                <a:cs typeface="Arial" panose="020B0604020202020204" pitchFamily="34" charset="0"/>
              </a:rPr>
              <a:t>, V. (2018). The UK Modern Slavery Act 2015 Three Years On. </a:t>
            </a:r>
            <a:r>
              <a:rPr lang="en-GB" sz="1400" i="1" dirty="0">
                <a:effectLst/>
                <a:latin typeface="Arial" panose="020B0604020202020204" pitchFamily="34" charset="0"/>
                <a:ea typeface="Times New Roman" panose="02020603050405020304" pitchFamily="18" charset="0"/>
                <a:cs typeface="Arial" panose="020B0604020202020204" pitchFamily="34" charset="0"/>
              </a:rPr>
              <a:t>The Modern Law Review</a:t>
            </a:r>
            <a:r>
              <a:rPr lang="en-GB" sz="1400" dirty="0">
                <a:effectLst/>
                <a:latin typeface="Arial" panose="020B0604020202020204" pitchFamily="34" charset="0"/>
                <a:ea typeface="Times New Roman" panose="02020603050405020304" pitchFamily="18" charset="0"/>
                <a:cs typeface="Arial" panose="020B0604020202020204" pitchFamily="34" charset="0"/>
              </a:rPr>
              <a:t>, 81(6), pp.1017–1045. </a:t>
            </a:r>
          </a:p>
          <a:p>
            <a:pPr>
              <a:lnSpc>
                <a:spcPct val="100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Mende, J. (2019). The concept of modern slavery: definition, critique, and the human rights frame. </a:t>
            </a:r>
            <a:r>
              <a:rPr lang="en-GB" sz="1400" i="1" kern="100" dirty="0">
                <a:effectLst/>
                <a:latin typeface="Arial" panose="020B0604020202020204" pitchFamily="34" charset="0"/>
                <a:ea typeface="Calibri" panose="020F0502020204030204" pitchFamily="34" charset="0"/>
                <a:cs typeface="Arial" panose="020B0604020202020204" pitchFamily="34" charset="0"/>
              </a:rPr>
              <a:t>Human Rights Review</a:t>
            </a:r>
            <a:r>
              <a:rPr lang="en-GB" sz="1400" kern="100" dirty="0">
                <a:effectLst/>
                <a:latin typeface="Arial" panose="020B0604020202020204" pitchFamily="34" charset="0"/>
                <a:ea typeface="Calibri" panose="020F0502020204030204" pitchFamily="34" charset="0"/>
                <a:cs typeface="Arial" panose="020B0604020202020204" pitchFamily="34" charset="0"/>
              </a:rPr>
              <a:t>, </a:t>
            </a:r>
            <a:r>
              <a:rPr lang="en-GB" sz="1400" i="1" kern="100" dirty="0">
                <a:effectLst/>
                <a:latin typeface="Arial" panose="020B0604020202020204" pitchFamily="34" charset="0"/>
                <a:ea typeface="Calibri" panose="020F0502020204030204" pitchFamily="34" charset="0"/>
                <a:cs typeface="Arial" panose="020B0604020202020204" pitchFamily="34" charset="0"/>
              </a:rPr>
              <a:t>20</a:t>
            </a:r>
            <a:r>
              <a:rPr lang="en-GB" sz="1400" kern="100" dirty="0">
                <a:effectLst/>
                <a:latin typeface="Arial" panose="020B0604020202020204" pitchFamily="34" charset="0"/>
                <a:ea typeface="Calibri" panose="020F0502020204030204" pitchFamily="34" charset="0"/>
                <a:cs typeface="Arial" panose="020B0604020202020204" pitchFamily="34" charset="0"/>
              </a:rPr>
              <a:t>, pp.229-248.</a:t>
            </a:r>
          </a:p>
          <a:p>
            <a:pPr>
              <a:lnSpc>
                <a:spcPct val="100000"/>
              </a:lnSpc>
              <a:spcAft>
                <a:spcPts val="800"/>
              </a:spcAft>
            </a:pPr>
            <a:r>
              <a:rPr lang="en-GB" sz="1400" kern="100" dirty="0">
                <a:effectLst/>
                <a:latin typeface="Arial" panose="020B0604020202020204" pitchFamily="34" charset="0"/>
                <a:ea typeface="Calibri" panose="020F0502020204030204" pitchFamily="34" charset="0"/>
                <a:cs typeface="Arial" panose="020B0604020202020204" pitchFamily="34" charset="0"/>
              </a:rPr>
              <a:t>Metcalf, E.P. and Selous, C. (2020). Modern slavery response and recognition training. </a:t>
            </a:r>
            <a:r>
              <a:rPr lang="en-GB" sz="1400" i="1" kern="100" dirty="0">
                <a:effectLst/>
                <a:latin typeface="Arial" panose="020B0604020202020204" pitchFamily="34" charset="0"/>
                <a:ea typeface="Calibri" panose="020F0502020204030204" pitchFamily="34" charset="0"/>
                <a:cs typeface="Arial" panose="020B0604020202020204" pitchFamily="34" charset="0"/>
              </a:rPr>
              <a:t>The clinical teacher</a:t>
            </a:r>
            <a:r>
              <a:rPr lang="en-GB" sz="1400" kern="100" dirty="0">
                <a:effectLst/>
                <a:latin typeface="Arial" panose="020B0604020202020204" pitchFamily="34" charset="0"/>
                <a:ea typeface="Calibri" panose="020F0502020204030204" pitchFamily="34" charset="0"/>
                <a:cs typeface="Arial" panose="020B0604020202020204" pitchFamily="34" charset="0"/>
              </a:rPr>
              <a:t>, </a:t>
            </a:r>
            <a:r>
              <a:rPr lang="en-GB" sz="1400" i="1" kern="100" dirty="0">
                <a:effectLst/>
                <a:latin typeface="Arial" panose="020B0604020202020204" pitchFamily="34" charset="0"/>
                <a:ea typeface="Calibri" panose="020F0502020204030204" pitchFamily="34" charset="0"/>
                <a:cs typeface="Arial" panose="020B0604020202020204" pitchFamily="34" charset="0"/>
              </a:rPr>
              <a:t>17</a:t>
            </a:r>
            <a:r>
              <a:rPr lang="en-GB" sz="1400" kern="100" dirty="0">
                <a:effectLst/>
                <a:latin typeface="Arial" panose="020B0604020202020204" pitchFamily="34" charset="0"/>
                <a:ea typeface="Calibri" panose="020F0502020204030204" pitchFamily="34" charset="0"/>
                <a:cs typeface="Arial" panose="020B0604020202020204" pitchFamily="34" charset="0"/>
              </a:rPr>
              <a:t>(1), pp.47-51.</a:t>
            </a:r>
          </a:p>
          <a:p>
            <a:pPr>
              <a:lnSpc>
                <a:spcPct val="100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‌Metropolitan Police (2022). </a:t>
            </a:r>
            <a:r>
              <a:rPr lang="en-GB" sz="1400" i="1" dirty="0">
                <a:effectLst/>
                <a:latin typeface="Arial" panose="020B0604020202020204" pitchFamily="34" charset="0"/>
                <a:ea typeface="Times New Roman" panose="02020603050405020304" pitchFamily="18" charset="0"/>
                <a:cs typeface="Arial" panose="020B0604020202020204" pitchFamily="34" charset="0"/>
              </a:rPr>
              <a:t>Modern slavery | The Met</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www.met.police.uk. 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5"/>
              </a:rPr>
              <a:t>https://www.met.police.uk/advice/advice-and-information/ms/modern-slavery/</a:t>
            </a:r>
            <a:r>
              <a:rPr lang="en-GB" sz="1400" dirty="0">
                <a:effectLst/>
                <a:latin typeface="Arial" panose="020B0604020202020204" pitchFamily="34" charset="0"/>
                <a:ea typeface="Times New Roman" panose="02020603050405020304" pitchFamily="18" charset="0"/>
                <a:cs typeface="Arial" panose="020B0604020202020204" pitchFamily="34" charset="0"/>
              </a:rPr>
              <a:t>. (Accessed 6</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November 2023).</a:t>
            </a:r>
          </a:p>
          <a:p>
            <a:pPr>
              <a:lnSpc>
                <a:spcPct val="100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Modern Slavery PEC. (2022). </a:t>
            </a:r>
            <a:r>
              <a:rPr lang="en-GB" sz="1400" i="1" dirty="0">
                <a:effectLst/>
                <a:latin typeface="Arial" panose="020B0604020202020204" pitchFamily="34" charset="0"/>
                <a:ea typeface="Times New Roman" panose="02020603050405020304" pitchFamily="18" charset="0"/>
                <a:cs typeface="Arial" panose="020B0604020202020204" pitchFamily="34" charset="0"/>
              </a:rPr>
              <a:t>Prevention of adult sexual and labour exploitation in the UK</a:t>
            </a:r>
            <a:r>
              <a:rPr lang="en-GB" sz="140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400" u="sng" dirty="0">
                <a:effectLst/>
                <a:latin typeface="Arial" panose="020B0604020202020204" pitchFamily="34" charset="0"/>
                <a:ea typeface="Times New Roman" panose="02020603050405020304" pitchFamily="18" charset="0"/>
                <a:cs typeface="Arial" panose="020B0604020202020204" pitchFamily="34" charset="0"/>
                <a:hlinkClick r:id="rId6"/>
              </a:rPr>
              <a:t>https://modernslaverypec.org/resources/prevention-what-works</a:t>
            </a:r>
            <a:r>
              <a:rPr lang="en-GB" sz="1400" dirty="0">
                <a:effectLst/>
                <a:latin typeface="Arial" panose="020B0604020202020204" pitchFamily="34" charset="0"/>
                <a:ea typeface="Times New Roman" panose="02020603050405020304" pitchFamily="18" charset="0"/>
                <a:cs typeface="Arial" panose="020B0604020202020204" pitchFamily="34" charset="0"/>
              </a:rPr>
              <a:t>. (accessed 11</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November 2023).</a:t>
            </a:r>
          </a:p>
          <a:p>
            <a:pPr>
              <a:lnSpc>
                <a:spcPct val="100000"/>
              </a:lnSpc>
            </a:pPr>
            <a:r>
              <a:rPr lang="en-GB" sz="1400" dirty="0">
                <a:effectLst/>
                <a:latin typeface="Arial" panose="020B0604020202020204" pitchFamily="34" charset="0"/>
                <a:ea typeface="Times New Roman" panose="02020603050405020304" pitchFamily="18" charset="0"/>
                <a:cs typeface="Arial" panose="020B0604020202020204" pitchFamily="34" charset="0"/>
              </a:rPr>
              <a:t>Phillips, N. and </a:t>
            </a:r>
            <a:r>
              <a:rPr lang="en-GB" sz="1400" dirty="0" err="1">
                <a:effectLst/>
                <a:latin typeface="Arial" panose="020B0604020202020204" pitchFamily="34" charset="0"/>
                <a:ea typeface="Times New Roman" panose="02020603050405020304" pitchFamily="18" charset="0"/>
                <a:cs typeface="Arial" panose="020B0604020202020204" pitchFamily="34" charset="0"/>
              </a:rPr>
              <a:t>Mieres</a:t>
            </a:r>
            <a:r>
              <a:rPr lang="en-GB" sz="1400" dirty="0">
                <a:effectLst/>
                <a:latin typeface="Arial" panose="020B0604020202020204" pitchFamily="34" charset="0"/>
                <a:ea typeface="Times New Roman" panose="02020603050405020304" pitchFamily="18" charset="0"/>
                <a:cs typeface="Arial" panose="020B0604020202020204" pitchFamily="34" charset="0"/>
              </a:rPr>
              <a:t>, F. (2015). The governance of forced labour in the global economy. </a:t>
            </a:r>
            <a:r>
              <a:rPr lang="en-GB" sz="1400" i="1" dirty="0">
                <a:effectLst/>
                <a:latin typeface="Arial" panose="020B0604020202020204" pitchFamily="34" charset="0"/>
                <a:ea typeface="Times New Roman" panose="02020603050405020304" pitchFamily="18" charset="0"/>
                <a:cs typeface="Arial" panose="020B0604020202020204" pitchFamily="34" charset="0"/>
              </a:rPr>
              <a:t>Globalizations</a:t>
            </a:r>
            <a:r>
              <a:rPr lang="en-GB" sz="1400" dirty="0">
                <a:effectLst/>
                <a:latin typeface="Arial" panose="020B0604020202020204" pitchFamily="34" charset="0"/>
                <a:ea typeface="Times New Roman" panose="02020603050405020304" pitchFamily="18" charset="0"/>
                <a:cs typeface="Arial" panose="020B0604020202020204" pitchFamily="34" charset="0"/>
              </a:rPr>
              <a:t>, </a:t>
            </a:r>
            <a:r>
              <a:rPr lang="en-GB" sz="1400" i="1" dirty="0">
                <a:effectLst/>
                <a:latin typeface="Arial" panose="020B0604020202020204" pitchFamily="34" charset="0"/>
                <a:ea typeface="Times New Roman" panose="02020603050405020304" pitchFamily="18" charset="0"/>
                <a:cs typeface="Arial" panose="020B0604020202020204" pitchFamily="34" charset="0"/>
              </a:rPr>
              <a:t>12</a:t>
            </a:r>
            <a:r>
              <a:rPr lang="en-GB" sz="1400" dirty="0">
                <a:effectLst/>
                <a:latin typeface="Arial" panose="020B0604020202020204" pitchFamily="34" charset="0"/>
                <a:ea typeface="Times New Roman" panose="02020603050405020304" pitchFamily="18" charset="0"/>
                <a:cs typeface="Arial" panose="020B0604020202020204" pitchFamily="34" charset="0"/>
              </a:rPr>
              <a:t>(2), pp.244-260.</a:t>
            </a:r>
          </a:p>
          <a:p>
            <a:pPr>
              <a:lnSpc>
                <a:spcPct val="100000"/>
              </a:lnSpc>
            </a:pPr>
            <a:endParaRPr lang="en-GB" sz="800" dirty="0"/>
          </a:p>
        </p:txBody>
      </p:sp>
      <p:sp>
        <p:nvSpPr>
          <p:cNvPr id="7" name="Rectangle 6">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472507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577F65A-A7F7-8526-E823-CE8D38100429}"/>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References</a:t>
            </a:r>
          </a:p>
        </p:txBody>
      </p:sp>
      <p:sp>
        <p:nvSpPr>
          <p:cNvPr id="3" name="Content Placeholder 2">
            <a:extLst>
              <a:ext uri="{FF2B5EF4-FFF2-40B4-BE49-F238E27FC236}">
                <a16:creationId xmlns:a16="http://schemas.microsoft.com/office/drawing/2014/main" id="{F195EDE1-8E71-9079-B8FC-2EBE3C1590B0}"/>
              </a:ext>
            </a:extLst>
          </p:cNvPr>
          <p:cNvSpPr>
            <a:spLocks noGrp="1"/>
          </p:cNvSpPr>
          <p:nvPr>
            <p:ph idx="1"/>
          </p:nvPr>
        </p:nvSpPr>
        <p:spPr>
          <a:xfrm>
            <a:off x="128338" y="2023963"/>
            <a:ext cx="11027026" cy="3845025"/>
          </a:xfrm>
        </p:spPr>
        <p:txBody>
          <a:bodyPr>
            <a:normAutofit/>
          </a:bodyPr>
          <a:lstStyle/>
          <a:p>
            <a:pPr>
              <a:lnSpc>
                <a:spcPct val="107000"/>
              </a:lnSpc>
              <a:spcAft>
                <a:spcPts val="800"/>
              </a:spcAft>
            </a:pPr>
            <a:r>
              <a:rPr lang="en-GB" sz="11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Schwarz, K. and Williams-Woods, A. (2022). Protection and support for survivors of modern slavery in the UK: assessing current provision and what we need to change. </a:t>
            </a:r>
            <a:r>
              <a:rPr lang="en-GB" sz="11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Journal of Poverty and Social Justice</a:t>
            </a:r>
            <a:r>
              <a:rPr lang="en-GB" sz="11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30</a:t>
            </a:r>
            <a:r>
              <a:rPr lang="en-GB" sz="11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 pp.98-119.</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GB" sz="11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Stripe, N. (2020). Modern slavery in the UK: March 2020. </a:t>
            </a:r>
            <a:r>
              <a:rPr lang="en-GB" sz="11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Retrieved December</a:t>
            </a:r>
            <a:r>
              <a:rPr lang="en-GB" sz="11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a:t>
            </a:r>
            <a:r>
              <a:rPr lang="en-GB" sz="11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p.2021.</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Such, E. </a:t>
            </a:r>
            <a:r>
              <a:rPr lang="en-GB" sz="1100" kern="100" dirty="0" err="1">
                <a:effectLst/>
                <a:latin typeface="Arial" panose="020B0604020202020204" pitchFamily="34" charset="0"/>
                <a:ea typeface="Calibri" panose="020F0502020204030204" pitchFamily="34" charset="0"/>
                <a:cs typeface="Times New Roman" panose="02020603050405020304" pitchFamily="18" charset="0"/>
              </a:rPr>
              <a:t>Salway</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S. (2017). Modern slavery and public health</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 Public Health England</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(online)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https://www.gov.uk/government/publications/modern-slavery-and-public-health/modern-slavery-and-public-health</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6th November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100" dirty="0" err="1">
                <a:solidFill>
                  <a:srgbClr val="222222"/>
                </a:solidFill>
                <a:effectLst/>
                <a:latin typeface="Arial" panose="020B0604020202020204" pitchFamily="34" charset="0"/>
                <a:ea typeface="Times New Roman" panose="02020603050405020304" pitchFamily="18" charset="0"/>
              </a:rPr>
              <a:t>Szablewska</a:t>
            </a:r>
            <a:r>
              <a:rPr lang="en-GB" sz="1100" dirty="0">
                <a:solidFill>
                  <a:srgbClr val="222222"/>
                </a:solidFill>
                <a:effectLst/>
                <a:latin typeface="Arial" panose="020B0604020202020204" pitchFamily="34" charset="0"/>
                <a:ea typeface="Times New Roman" panose="02020603050405020304" pitchFamily="18" charset="0"/>
              </a:rPr>
              <a:t>, N. and </a:t>
            </a:r>
            <a:r>
              <a:rPr lang="en-GB" sz="1100" dirty="0" err="1">
                <a:solidFill>
                  <a:srgbClr val="222222"/>
                </a:solidFill>
                <a:effectLst/>
                <a:latin typeface="Arial" panose="020B0604020202020204" pitchFamily="34" charset="0"/>
                <a:ea typeface="Times New Roman" panose="02020603050405020304" pitchFamily="18" charset="0"/>
              </a:rPr>
              <a:t>Kubacki</a:t>
            </a:r>
            <a:r>
              <a:rPr lang="en-GB" sz="1100" dirty="0">
                <a:solidFill>
                  <a:srgbClr val="222222"/>
                </a:solidFill>
                <a:effectLst/>
                <a:latin typeface="Arial" panose="020B0604020202020204" pitchFamily="34" charset="0"/>
                <a:ea typeface="Times New Roman" panose="02020603050405020304" pitchFamily="18" charset="0"/>
              </a:rPr>
              <a:t>, K. (2023). Empirical business research on modern slavery in supply chains: A systematic review. </a:t>
            </a:r>
            <a:r>
              <a:rPr lang="en-GB" sz="1100" i="1" dirty="0">
                <a:solidFill>
                  <a:srgbClr val="222222"/>
                </a:solidFill>
                <a:effectLst/>
                <a:latin typeface="Arial" panose="020B0604020202020204" pitchFamily="34" charset="0"/>
                <a:ea typeface="Times New Roman" panose="02020603050405020304" pitchFamily="18" charset="0"/>
              </a:rPr>
              <a:t>Journal of Business Research</a:t>
            </a:r>
            <a:r>
              <a:rPr lang="en-GB" sz="1100" dirty="0">
                <a:solidFill>
                  <a:srgbClr val="222222"/>
                </a:solidFill>
                <a:effectLst/>
                <a:latin typeface="Arial" panose="020B0604020202020204" pitchFamily="34" charset="0"/>
                <a:ea typeface="Times New Roman" panose="02020603050405020304" pitchFamily="18" charset="0"/>
              </a:rPr>
              <a:t>, </a:t>
            </a:r>
            <a:r>
              <a:rPr lang="en-GB" sz="1100" i="1" dirty="0">
                <a:solidFill>
                  <a:srgbClr val="222222"/>
                </a:solidFill>
                <a:effectLst/>
                <a:latin typeface="Arial" panose="020B0604020202020204" pitchFamily="34" charset="0"/>
                <a:ea typeface="Times New Roman" panose="02020603050405020304" pitchFamily="18" charset="0"/>
              </a:rPr>
              <a:t>164</a:t>
            </a:r>
            <a:r>
              <a:rPr lang="en-GB" sz="1100" dirty="0">
                <a:solidFill>
                  <a:srgbClr val="222222"/>
                </a:solidFill>
                <a:effectLst/>
                <a:latin typeface="Arial" panose="020B0604020202020204" pitchFamily="34" charset="0"/>
                <a:ea typeface="Times New Roman" panose="02020603050405020304" pitchFamily="18" charset="0"/>
              </a:rPr>
              <a:t>, p.113988.</a:t>
            </a:r>
            <a:endParaRPr lang="en-GB" sz="1100" dirty="0">
              <a:effectLst/>
              <a:latin typeface="Times New Roman" panose="02020603050405020304" pitchFamily="18" charset="0"/>
              <a:ea typeface="Times New Roman" panose="02020603050405020304" pitchFamily="18" charset="0"/>
            </a:endParaRPr>
          </a:p>
          <a:p>
            <a:r>
              <a:rPr lang="en-GB" sz="1100" dirty="0">
                <a:solidFill>
                  <a:srgbClr val="222222"/>
                </a:solidFill>
                <a:effectLst/>
                <a:latin typeface="Arial" panose="020B0604020202020204" pitchFamily="34" charset="0"/>
                <a:ea typeface="Times New Roman" panose="02020603050405020304" pitchFamily="18" charset="0"/>
              </a:rPr>
              <a:t>Wright, N. Jordan, M. and </a:t>
            </a:r>
            <a:r>
              <a:rPr lang="en-GB" sz="1100" dirty="0" err="1">
                <a:solidFill>
                  <a:srgbClr val="222222"/>
                </a:solidFill>
                <a:effectLst/>
                <a:latin typeface="Arial" panose="020B0604020202020204" pitchFamily="34" charset="0"/>
                <a:ea typeface="Times New Roman" panose="02020603050405020304" pitchFamily="18" charset="0"/>
              </a:rPr>
              <a:t>Lazzarino</a:t>
            </a:r>
            <a:r>
              <a:rPr lang="en-GB" sz="1100" dirty="0">
                <a:solidFill>
                  <a:srgbClr val="222222"/>
                </a:solidFill>
                <a:effectLst/>
                <a:latin typeface="Arial" panose="020B0604020202020204" pitchFamily="34" charset="0"/>
                <a:ea typeface="Times New Roman" panose="02020603050405020304" pitchFamily="18" charset="0"/>
              </a:rPr>
              <a:t>, R. (2021). Interventions to support the mental health of survivors of modern slavery and human trafficking: A systematic review. </a:t>
            </a:r>
            <a:r>
              <a:rPr lang="en-GB" sz="1100" i="1" dirty="0">
                <a:solidFill>
                  <a:srgbClr val="222222"/>
                </a:solidFill>
                <a:effectLst/>
                <a:latin typeface="Arial" panose="020B0604020202020204" pitchFamily="34" charset="0"/>
                <a:ea typeface="Times New Roman" panose="02020603050405020304" pitchFamily="18" charset="0"/>
              </a:rPr>
              <a:t>International journal of social psychiatry</a:t>
            </a:r>
            <a:r>
              <a:rPr lang="en-GB" sz="1100" dirty="0">
                <a:solidFill>
                  <a:srgbClr val="222222"/>
                </a:solidFill>
                <a:effectLst/>
                <a:latin typeface="Arial" panose="020B0604020202020204" pitchFamily="34" charset="0"/>
                <a:ea typeface="Times New Roman" panose="02020603050405020304" pitchFamily="18" charset="0"/>
              </a:rPr>
              <a:t>, </a:t>
            </a:r>
            <a:r>
              <a:rPr lang="en-GB" sz="1100" i="1" dirty="0">
                <a:solidFill>
                  <a:srgbClr val="222222"/>
                </a:solidFill>
                <a:effectLst/>
                <a:latin typeface="Arial" panose="020B0604020202020204" pitchFamily="34" charset="0"/>
                <a:ea typeface="Times New Roman" panose="02020603050405020304" pitchFamily="18" charset="0"/>
              </a:rPr>
              <a:t>67</a:t>
            </a:r>
            <a:r>
              <a:rPr lang="en-GB" sz="1100" dirty="0">
                <a:solidFill>
                  <a:srgbClr val="222222"/>
                </a:solidFill>
                <a:effectLst/>
                <a:latin typeface="Arial" panose="020B0604020202020204" pitchFamily="34" charset="0"/>
                <a:ea typeface="Times New Roman" panose="02020603050405020304" pitchFamily="18" charset="0"/>
              </a:rPr>
              <a:t>(8), pp.1026-1034.</a:t>
            </a:r>
            <a:endParaRPr lang="en-GB" sz="1100" dirty="0">
              <a:effectLst/>
              <a:latin typeface="Times New Roman" panose="02020603050405020304" pitchFamily="18" charset="0"/>
              <a:ea typeface="Times New Roman" panose="02020603050405020304" pitchFamily="18" charset="0"/>
            </a:endParaRPr>
          </a:p>
          <a:p>
            <a:endParaRPr lang="en-GB"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93122897"/>
      </p:ext>
    </p:extLst>
  </p:cSld>
  <p:clrMapOvr>
    <a:masterClrMapping/>
  </p:clrMapOvr>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3" ma:contentTypeDescription="Create a new document." ma:contentTypeScope="" ma:versionID="cde86fe84033d32372d6b611bcb3cc1c">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996790a259d914b3018a9ea02b14a59d"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LengthInSeconds" minOccurs="0"/>
                <xsd:element ref="ns4:SharedWithUsers" minOccurs="0"/>
                <xsd:element ref="ns4:SharedWithDetails" minOccurs="0"/>
                <xsd:element ref="ns4:SharingHintHash"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_activity" ma:index="20"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Props1.xml><?xml version="1.0" encoding="utf-8"?>
<ds:datastoreItem xmlns:ds="http://schemas.openxmlformats.org/officeDocument/2006/customXml" ds:itemID="{4E39E004-B170-4972-8B67-DAFB8FBF67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B103CD-9A83-40C0-AB22-EDAA4F425942}">
  <ds:schemaRefs>
    <ds:schemaRef ds:uri="http://schemas.microsoft.com/sharepoint/v3/contenttype/forms"/>
  </ds:schemaRefs>
</ds:datastoreItem>
</file>

<file path=customXml/itemProps3.xml><?xml version="1.0" encoding="utf-8"?>
<ds:datastoreItem xmlns:ds="http://schemas.openxmlformats.org/officeDocument/2006/customXml" ds:itemID="{18EF4F8F-4511-4D9B-9D34-A44F08CBE1C4}">
  <ds:schemaRefs>
    <ds:schemaRef ds:uri="9823f8e4-81f3-4a59-a026-c1a9717271fd"/>
    <ds:schemaRef ds:uri="http://www.w3.org/XML/1998/namespace"/>
    <ds:schemaRef ds:uri="http://purl.org/dc/dcmitype/"/>
    <ds:schemaRef ds:uri="http://purl.org/dc/elements/1.1/"/>
    <ds:schemaRef ds:uri="http://schemas.microsoft.com/office/2006/metadata/properties"/>
    <ds:schemaRef ds:uri="95817cb9-f0eb-4f4d-892c-47ab9f8957c0"/>
    <ds:schemaRef ds:uri="http://schemas.microsoft.com/office/2006/documentManagement/types"/>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363</TotalTime>
  <Words>3889</Words>
  <Application>Microsoft Office PowerPoint</Application>
  <PresentationFormat>Widescreen</PresentationFormat>
  <Paragraphs>118</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Bookman Old Style</vt:lpstr>
      <vt:lpstr>Calibri</vt:lpstr>
      <vt:lpstr>Franklin Gothic Book</vt:lpstr>
      <vt:lpstr>Times New Roman</vt:lpstr>
      <vt:lpstr>RetrospectVTI</vt:lpstr>
      <vt:lpstr>Modern Slavery and Human Trafficking</vt:lpstr>
      <vt:lpstr>What is modern slavery?</vt:lpstr>
      <vt:lpstr>What is human trafficking?</vt:lpstr>
      <vt:lpstr>Types of exploitation</vt:lpstr>
      <vt:lpstr>How perpetrators exploit their victims.</vt:lpstr>
      <vt:lpstr>How have responses changed over time?</vt:lpstr>
      <vt:lpstr>Safeguarding measures</vt:lpstr>
      <vt:lpstr>What more can be done to protect victims of modern slavery?</vt:lpstr>
      <vt:lpstr>What more can be done to support victims of modern slavery?</vt:lpstr>
      <vt:lpstr>What are the barriers?</vt:lpstr>
      <vt:lpstr>Where is further research needed?</vt:lpstr>
      <vt:lpstr>Any questions?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Jamie Parry (2104099)</dc:creator>
  <cp:lastModifiedBy>Jamie Parry (2104099)</cp:lastModifiedBy>
  <cp:revision>2</cp:revision>
  <dcterms:created xsi:type="dcterms:W3CDTF">2023-11-13T15:27:46Z</dcterms:created>
  <dcterms:modified xsi:type="dcterms:W3CDTF">2023-12-13T16:57:41Z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