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9"/>
  </p:notesMasterIdLst>
  <p:sldIdLst>
    <p:sldId id="966" r:id="rId3"/>
    <p:sldId id="736" r:id="rId4"/>
    <p:sldId id="896" r:id="rId5"/>
    <p:sldId id="746" r:id="rId6"/>
    <p:sldId id="860" r:id="rId7"/>
    <p:sldId id="803" r:id="rId8"/>
    <p:sldId id="778" r:id="rId9"/>
    <p:sldId id="905" r:id="rId10"/>
    <p:sldId id="956" r:id="rId11"/>
    <p:sldId id="487" r:id="rId12"/>
    <p:sldId id="912" r:id="rId13"/>
    <p:sldId id="882" r:id="rId14"/>
    <p:sldId id="884" r:id="rId15"/>
    <p:sldId id="910" r:id="rId16"/>
    <p:sldId id="876" r:id="rId17"/>
    <p:sldId id="519" r:id="rId18"/>
    <p:sldId id="960" r:id="rId19"/>
    <p:sldId id="796" r:id="rId20"/>
    <p:sldId id="784" r:id="rId21"/>
    <p:sldId id="789" r:id="rId22"/>
    <p:sldId id="944" r:id="rId23"/>
    <p:sldId id="961" r:id="rId24"/>
    <p:sldId id="962" r:id="rId25"/>
    <p:sldId id="907" r:id="rId26"/>
    <p:sldId id="943" r:id="rId27"/>
    <p:sldId id="955" r:id="rId28"/>
    <p:sldId id="913" r:id="rId29"/>
    <p:sldId id="571" r:id="rId30"/>
    <p:sldId id="948" r:id="rId31"/>
    <p:sldId id="953" r:id="rId32"/>
    <p:sldId id="790" r:id="rId33"/>
    <p:sldId id="946" r:id="rId34"/>
    <p:sldId id="965" r:id="rId35"/>
    <p:sldId id="868" r:id="rId36"/>
    <p:sldId id="376" r:id="rId37"/>
    <p:sldId id="767" r:id="rId38"/>
    <p:sldId id="909" r:id="rId39"/>
    <p:sldId id="908" r:id="rId40"/>
    <p:sldId id="339" r:id="rId41"/>
    <p:sldId id="793" r:id="rId42"/>
    <p:sldId id="798" r:id="rId43"/>
    <p:sldId id="797" r:id="rId44"/>
    <p:sldId id="805" r:id="rId45"/>
    <p:sldId id="804" r:id="rId46"/>
    <p:sldId id="945" r:id="rId47"/>
    <p:sldId id="610"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E93BC9-C10D-413C-B84E-E3A425340318}" v="17" dt="2026-02-25T14:37:20.0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533" autoAdjust="0"/>
  </p:normalViewPr>
  <p:slideViewPr>
    <p:cSldViewPr snapToGrid="0">
      <p:cViewPr varScale="1">
        <p:scale>
          <a:sx n="70" d="100"/>
          <a:sy n="70" d="100"/>
        </p:scale>
        <p:origin x="36" y="195"/>
      </p:cViewPr>
      <p:guideLst/>
    </p:cSldViewPr>
  </p:slideViewPr>
  <p:notesTextViewPr>
    <p:cViewPr>
      <p:scale>
        <a:sx n="1" d="1"/>
        <a:sy n="1" d="1"/>
      </p:scale>
      <p:origin x="0" y="0"/>
    </p:cViewPr>
  </p:notesTextViewPr>
  <p:sorterViewPr>
    <p:cViewPr varScale="1">
      <p:scale>
        <a:sx n="100" d="100"/>
        <a:sy n="100" d="100"/>
      </p:scale>
      <p:origin x="0" y="-13431"/>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pc:chgData name="James Williams" userId="c957a50b-491f-4d94-b4bc-52aca3e2340d" providerId="ADAL" clId="{24AD1EBB-B856-443B-9200-42FCDD6529A9}" dt="2026-02-26T11:51:52.626" v="1092" actId="15"/>
      <pc:docMkLst>
        <pc:docMk/>
      </pc:docMkLst>
      <pc:sldChg chg="modSp mod">
        <pc:chgData name="James Williams" userId="c957a50b-491f-4d94-b4bc-52aca3e2340d" providerId="ADAL" clId="{24AD1EBB-B856-443B-9200-42FCDD6529A9}" dt="2026-02-22T18:21:47.373" v="540" actId="20577"/>
        <pc:sldMkLst>
          <pc:docMk/>
          <pc:sldMk cId="3332374796" sldId="487"/>
        </pc:sldMkLst>
        <pc:spChg chg="mod">
          <ac:chgData name="James Williams" userId="c957a50b-491f-4d94-b4bc-52aca3e2340d" providerId="ADAL" clId="{24AD1EBB-B856-443B-9200-42FCDD6529A9}" dt="2026-02-22T18:18:17.287" v="481" actId="20577"/>
          <ac:spMkLst>
            <pc:docMk/>
            <pc:sldMk cId="3332374796" sldId="487"/>
            <ac:spMk id="2" creationId="{61365102-6F14-4FB7-8C3C-AB618E6179A2}"/>
          </ac:spMkLst>
        </pc:spChg>
        <pc:spChg chg="mod">
          <ac:chgData name="James Williams" userId="c957a50b-491f-4d94-b4bc-52aca3e2340d" providerId="ADAL" clId="{24AD1EBB-B856-443B-9200-42FCDD6529A9}" dt="2026-02-22T18:21:47.373" v="540" actId="20577"/>
          <ac:spMkLst>
            <pc:docMk/>
            <pc:sldMk cId="3332374796" sldId="487"/>
            <ac:spMk id="15" creationId="{005CED6A-A5A7-4341-8E5F-61ACE04CC2A1}"/>
          </ac:spMkLst>
        </pc:spChg>
      </pc:sldChg>
      <pc:sldChg chg="addSp modSp mod">
        <pc:chgData name="James Williams" userId="c957a50b-491f-4d94-b4bc-52aca3e2340d" providerId="ADAL" clId="{24AD1EBB-B856-443B-9200-42FCDD6529A9}" dt="2026-02-22T18:33:21.521" v="583" actId="1076"/>
        <pc:sldMkLst>
          <pc:docMk/>
          <pc:sldMk cId="1987737598" sldId="519"/>
        </pc:sldMkLst>
        <pc:picChg chg="add mod">
          <ac:chgData name="James Williams" userId="c957a50b-491f-4d94-b4bc-52aca3e2340d" providerId="ADAL" clId="{24AD1EBB-B856-443B-9200-42FCDD6529A9}" dt="2026-02-22T18:33:21.521" v="583" actId="1076"/>
          <ac:picMkLst>
            <pc:docMk/>
            <pc:sldMk cId="1987737598" sldId="519"/>
            <ac:picMk id="3" creationId="{B88AE359-BB64-0ED3-CB46-EDA61E5D36F6}"/>
          </ac:picMkLst>
        </pc:picChg>
      </pc:sldChg>
      <pc:sldChg chg="modSp mod">
        <pc:chgData name="James Williams" userId="c957a50b-491f-4d94-b4bc-52aca3e2340d" providerId="ADAL" clId="{24AD1EBB-B856-443B-9200-42FCDD6529A9}" dt="2026-02-22T15:51:40.329" v="400" actId="13926"/>
        <pc:sldMkLst>
          <pc:docMk/>
          <pc:sldMk cId="4228722207" sldId="571"/>
        </pc:sldMkLst>
        <pc:spChg chg="mod">
          <ac:chgData name="James Williams" userId="c957a50b-491f-4d94-b4bc-52aca3e2340d" providerId="ADAL" clId="{24AD1EBB-B856-443B-9200-42FCDD6529A9}" dt="2026-02-22T15:51:40.329" v="400" actId="13926"/>
          <ac:spMkLst>
            <pc:docMk/>
            <pc:sldMk cId="4228722207" sldId="571"/>
            <ac:spMk id="3" creationId="{F0313695-1F61-4F7D-895A-76598E994303}"/>
          </ac:spMkLst>
        </pc:spChg>
      </pc:sldChg>
      <pc:sldChg chg="addSp delSp modSp mod">
        <pc:chgData name="James Williams" userId="c957a50b-491f-4d94-b4bc-52aca3e2340d" providerId="ADAL" clId="{24AD1EBB-B856-443B-9200-42FCDD6529A9}" dt="2026-02-23T14:55:51.156" v="852" actId="14100"/>
        <pc:sldMkLst>
          <pc:docMk/>
          <pc:sldMk cId="411009942" sldId="736"/>
        </pc:sldMkLst>
        <pc:spChg chg="add mod">
          <ac:chgData name="James Williams" userId="c957a50b-491f-4d94-b4bc-52aca3e2340d" providerId="ADAL" clId="{24AD1EBB-B856-443B-9200-42FCDD6529A9}" dt="2026-02-23T14:55:51.156" v="852" actId="14100"/>
          <ac:spMkLst>
            <pc:docMk/>
            <pc:sldMk cId="411009942" sldId="736"/>
            <ac:spMk id="5" creationId="{6CF17065-33B0-3EAA-96EE-7C3B08D5012A}"/>
          </ac:spMkLst>
        </pc:spChg>
      </pc:sldChg>
      <pc:sldChg chg="modSp add mod">
        <pc:chgData name="James Williams" userId="c957a50b-491f-4d94-b4bc-52aca3e2340d" providerId="ADAL" clId="{24AD1EBB-B856-443B-9200-42FCDD6529A9}" dt="2026-02-25T14:37:36.272" v="983" actId="20577"/>
        <pc:sldMkLst>
          <pc:docMk/>
          <pc:sldMk cId="2941533234" sldId="746"/>
        </pc:sldMkLst>
        <pc:spChg chg="mod">
          <ac:chgData name="James Williams" userId="c957a50b-491f-4d94-b4bc-52aca3e2340d" providerId="ADAL" clId="{24AD1EBB-B856-443B-9200-42FCDD6529A9}" dt="2026-02-25T14:37:36.272" v="983" actId="20577"/>
          <ac:spMkLst>
            <pc:docMk/>
            <pc:sldMk cId="2941533234" sldId="746"/>
            <ac:spMk id="3" creationId="{2881C62B-3FA4-4DF6-9424-CE1D5C355D82}"/>
          </ac:spMkLst>
        </pc:spChg>
      </pc:sldChg>
      <pc:sldChg chg="modSp mod">
        <pc:chgData name="James Williams" userId="c957a50b-491f-4d94-b4bc-52aca3e2340d" providerId="ADAL" clId="{24AD1EBB-B856-443B-9200-42FCDD6529A9}" dt="2026-02-22T15:55:21.301" v="472" actId="20577"/>
        <pc:sldMkLst>
          <pc:docMk/>
          <pc:sldMk cId="3233231631" sldId="778"/>
        </pc:sldMkLst>
        <pc:spChg chg="mod">
          <ac:chgData name="James Williams" userId="c957a50b-491f-4d94-b4bc-52aca3e2340d" providerId="ADAL" clId="{24AD1EBB-B856-443B-9200-42FCDD6529A9}" dt="2026-02-22T15:55:21.301" v="472" actId="20577"/>
          <ac:spMkLst>
            <pc:docMk/>
            <pc:sldMk cId="3233231631" sldId="778"/>
            <ac:spMk id="4" creationId="{F6845F5A-B5BF-9CCC-A4DD-3DF044F6AB7D}"/>
          </ac:spMkLst>
        </pc:spChg>
      </pc:sldChg>
      <pc:sldChg chg="modSp mod">
        <pc:chgData name="James Williams" userId="c957a50b-491f-4d94-b4bc-52aca3e2340d" providerId="ADAL" clId="{24AD1EBB-B856-443B-9200-42FCDD6529A9}" dt="2026-02-22T18:58:06.492" v="699" actId="1076"/>
        <pc:sldMkLst>
          <pc:docMk/>
          <pc:sldMk cId="1508137479" sldId="790"/>
        </pc:sldMkLst>
        <pc:spChg chg="mod">
          <ac:chgData name="James Williams" userId="c957a50b-491f-4d94-b4bc-52aca3e2340d" providerId="ADAL" clId="{24AD1EBB-B856-443B-9200-42FCDD6529A9}" dt="2026-02-22T18:57:59.122" v="698" actId="20577"/>
          <ac:spMkLst>
            <pc:docMk/>
            <pc:sldMk cId="1508137479" sldId="790"/>
            <ac:spMk id="9" creationId="{1907F43D-0AA3-4886-AF0D-843268D6CDBB}"/>
          </ac:spMkLst>
        </pc:spChg>
        <pc:picChg chg="mod">
          <ac:chgData name="James Williams" userId="c957a50b-491f-4d94-b4bc-52aca3e2340d" providerId="ADAL" clId="{24AD1EBB-B856-443B-9200-42FCDD6529A9}" dt="2026-02-22T18:58:06.492" v="699" actId="1076"/>
          <ac:picMkLst>
            <pc:docMk/>
            <pc:sldMk cId="1508137479" sldId="790"/>
            <ac:picMk id="22" creationId="{8A542B57-3A8A-8510-ACCF-B165C3706DAE}"/>
          </ac:picMkLst>
        </pc:picChg>
      </pc:sldChg>
      <pc:sldChg chg="modSp mod">
        <pc:chgData name="James Williams" userId="c957a50b-491f-4d94-b4bc-52aca3e2340d" providerId="ADAL" clId="{24AD1EBB-B856-443B-9200-42FCDD6529A9}" dt="2026-02-22T18:40:26.981" v="644" actId="27636"/>
        <pc:sldMkLst>
          <pc:docMk/>
          <pc:sldMk cId="1037727464" sldId="796"/>
        </pc:sldMkLst>
        <pc:spChg chg="mod">
          <ac:chgData name="James Williams" userId="c957a50b-491f-4d94-b4bc-52aca3e2340d" providerId="ADAL" clId="{24AD1EBB-B856-443B-9200-42FCDD6529A9}" dt="2026-02-22T18:40:26.981" v="644" actId="27636"/>
          <ac:spMkLst>
            <pc:docMk/>
            <pc:sldMk cId="1037727464" sldId="796"/>
            <ac:spMk id="15" creationId="{005CED6A-A5A7-4341-8E5F-61ACE04CC2A1}"/>
          </ac:spMkLst>
        </pc:spChg>
      </pc:sldChg>
      <pc:sldChg chg="modSp mod">
        <pc:chgData name="James Williams" userId="c957a50b-491f-4d94-b4bc-52aca3e2340d" providerId="ADAL" clId="{24AD1EBB-B856-443B-9200-42FCDD6529A9}" dt="2026-02-23T14:27:11.129" v="803" actId="27636"/>
        <pc:sldMkLst>
          <pc:docMk/>
          <pc:sldMk cId="2382628096" sldId="803"/>
        </pc:sldMkLst>
        <pc:spChg chg="mod">
          <ac:chgData name="James Williams" userId="c957a50b-491f-4d94-b4bc-52aca3e2340d" providerId="ADAL" clId="{24AD1EBB-B856-443B-9200-42FCDD6529A9}" dt="2026-02-23T14:27:11.129" v="803" actId="27636"/>
          <ac:spMkLst>
            <pc:docMk/>
            <pc:sldMk cId="2382628096" sldId="803"/>
            <ac:spMk id="9" creationId="{1907F43D-0AA3-4886-AF0D-843268D6CDBB}"/>
          </ac:spMkLst>
        </pc:spChg>
        <pc:picChg chg="mod">
          <ac:chgData name="James Williams" userId="c957a50b-491f-4d94-b4bc-52aca3e2340d" providerId="ADAL" clId="{24AD1EBB-B856-443B-9200-42FCDD6529A9}" dt="2026-02-22T15:53:46.616" v="460" actId="1076"/>
          <ac:picMkLst>
            <pc:docMk/>
            <pc:sldMk cId="2382628096" sldId="803"/>
            <ac:picMk id="4" creationId="{9F72A068-DC6D-9887-99C7-AD887D6AD322}"/>
          </ac:picMkLst>
        </pc:picChg>
      </pc:sldChg>
      <pc:sldChg chg="modSp mod">
        <pc:chgData name="James Williams" userId="c957a50b-491f-4d94-b4bc-52aca3e2340d" providerId="ADAL" clId="{24AD1EBB-B856-443B-9200-42FCDD6529A9}" dt="2026-02-23T13:51:20.763" v="791" actId="1076"/>
        <pc:sldMkLst>
          <pc:docMk/>
          <pc:sldMk cId="878951179" sldId="860"/>
        </pc:sldMkLst>
        <pc:spChg chg="mod">
          <ac:chgData name="James Williams" userId="c957a50b-491f-4d94-b4bc-52aca3e2340d" providerId="ADAL" clId="{24AD1EBB-B856-443B-9200-42FCDD6529A9}" dt="2026-02-23T13:51:20.763" v="791" actId="1076"/>
          <ac:spMkLst>
            <pc:docMk/>
            <pc:sldMk cId="878951179" sldId="860"/>
            <ac:spMk id="3" creationId="{1C111E01-C8E9-E0C6-7DAF-80A208B49019}"/>
          </ac:spMkLst>
        </pc:spChg>
        <pc:spChg chg="mod">
          <ac:chgData name="James Williams" userId="c957a50b-491f-4d94-b4bc-52aca3e2340d" providerId="ADAL" clId="{24AD1EBB-B856-443B-9200-42FCDD6529A9}" dt="2026-02-23T13:51:20.763" v="791" actId="1076"/>
          <ac:spMkLst>
            <pc:docMk/>
            <pc:sldMk cId="878951179" sldId="860"/>
            <ac:spMk id="4" creationId="{8C1596FC-1A2B-D1D3-802B-E79EC1F74D45}"/>
          </ac:spMkLst>
        </pc:spChg>
      </pc:sldChg>
      <pc:sldChg chg="modSp mod">
        <pc:chgData name="James Williams" userId="c957a50b-491f-4d94-b4bc-52aca3e2340d" providerId="ADAL" clId="{24AD1EBB-B856-443B-9200-42FCDD6529A9}" dt="2026-02-22T18:58:39.737" v="704" actId="20577"/>
        <pc:sldMkLst>
          <pc:docMk/>
          <pc:sldMk cId="1700058751" sldId="868"/>
        </pc:sldMkLst>
        <pc:spChg chg="mod">
          <ac:chgData name="James Williams" userId="c957a50b-491f-4d94-b4bc-52aca3e2340d" providerId="ADAL" clId="{24AD1EBB-B856-443B-9200-42FCDD6529A9}" dt="2026-02-22T18:58:39.737" v="704" actId="20577"/>
          <ac:spMkLst>
            <pc:docMk/>
            <pc:sldMk cId="1700058751" sldId="868"/>
            <ac:spMk id="3" creationId="{6624C785-6A0E-4F79-A004-25883BFC9942}"/>
          </ac:spMkLst>
        </pc:spChg>
      </pc:sldChg>
      <pc:sldChg chg="delSp modSp add mod">
        <pc:chgData name="James Williams" userId="c957a50b-491f-4d94-b4bc-52aca3e2340d" providerId="ADAL" clId="{24AD1EBB-B856-443B-9200-42FCDD6529A9}" dt="2026-02-23T14:30:58.018" v="850" actId="14100"/>
        <pc:sldMkLst>
          <pc:docMk/>
          <pc:sldMk cId="290877277" sldId="876"/>
        </pc:sldMkLst>
        <pc:spChg chg="mod">
          <ac:chgData name="James Williams" userId="c957a50b-491f-4d94-b4bc-52aca3e2340d" providerId="ADAL" clId="{24AD1EBB-B856-443B-9200-42FCDD6529A9}" dt="2026-02-23T14:30:58.018" v="850" actId="14100"/>
          <ac:spMkLst>
            <pc:docMk/>
            <pc:sldMk cId="290877277" sldId="876"/>
            <ac:spMk id="2" creationId="{312DDD39-5764-3B4F-2BB8-094C2D28A41B}"/>
          </ac:spMkLst>
        </pc:spChg>
        <pc:spChg chg="mod">
          <ac:chgData name="James Williams" userId="c957a50b-491f-4d94-b4bc-52aca3e2340d" providerId="ADAL" clId="{24AD1EBB-B856-443B-9200-42FCDD6529A9}" dt="2026-02-23T14:30:45.468" v="849" actId="20577"/>
          <ac:spMkLst>
            <pc:docMk/>
            <pc:sldMk cId="290877277" sldId="876"/>
            <ac:spMk id="3" creationId="{C8090FC7-462D-7D19-48C0-0961B3050F84}"/>
          </ac:spMkLst>
        </pc:spChg>
      </pc:sldChg>
      <pc:sldChg chg="modSp mod">
        <pc:chgData name="James Williams" userId="c957a50b-491f-4d94-b4bc-52aca3e2340d" providerId="ADAL" clId="{24AD1EBB-B856-443B-9200-42FCDD6529A9}" dt="2026-02-22T18:24:50.231" v="562" actId="14100"/>
        <pc:sldMkLst>
          <pc:docMk/>
          <pc:sldMk cId="3376173467" sldId="882"/>
        </pc:sldMkLst>
        <pc:spChg chg="mod">
          <ac:chgData name="James Williams" userId="c957a50b-491f-4d94-b4bc-52aca3e2340d" providerId="ADAL" clId="{24AD1EBB-B856-443B-9200-42FCDD6529A9}" dt="2026-02-22T18:24:50.231" v="562" actId="14100"/>
          <ac:spMkLst>
            <pc:docMk/>
            <pc:sldMk cId="3376173467" sldId="882"/>
            <ac:spMk id="2" creationId="{41DEBB8E-5021-16D3-85CE-AC178BB685DF}"/>
          </ac:spMkLst>
        </pc:spChg>
      </pc:sldChg>
      <pc:sldChg chg="delSp modSp add mod">
        <pc:chgData name="James Williams" userId="c957a50b-491f-4d94-b4bc-52aca3e2340d" providerId="ADAL" clId="{24AD1EBB-B856-443B-9200-42FCDD6529A9}" dt="2026-02-22T15:53:19.394" v="456" actId="478"/>
        <pc:sldMkLst>
          <pc:docMk/>
          <pc:sldMk cId="1612019957" sldId="896"/>
        </pc:sldMkLst>
        <pc:spChg chg="mod">
          <ac:chgData name="James Williams" userId="c957a50b-491f-4d94-b4bc-52aca3e2340d" providerId="ADAL" clId="{24AD1EBB-B856-443B-9200-42FCDD6529A9}" dt="2026-02-22T15:53:07.361" v="455" actId="20577"/>
          <ac:spMkLst>
            <pc:docMk/>
            <pc:sldMk cId="1612019957" sldId="896"/>
            <ac:spMk id="4" creationId="{25147AAE-7C10-A7D2-362A-DBB641DA1005}"/>
          </ac:spMkLst>
        </pc:spChg>
      </pc:sldChg>
      <pc:sldChg chg="addSp delSp modSp mod ord">
        <pc:chgData name="James Williams" userId="c957a50b-491f-4d94-b4bc-52aca3e2340d" providerId="ADAL" clId="{24AD1EBB-B856-443B-9200-42FCDD6529A9}" dt="2026-02-23T16:21:43.714" v="912" actId="1076"/>
        <pc:sldMkLst>
          <pc:docMk/>
          <pc:sldMk cId="222154720" sldId="905"/>
        </pc:sldMkLst>
        <pc:spChg chg="mod">
          <ac:chgData name="James Williams" userId="c957a50b-491f-4d94-b4bc-52aca3e2340d" providerId="ADAL" clId="{24AD1EBB-B856-443B-9200-42FCDD6529A9}" dt="2026-02-23T16:19:00.539" v="877" actId="13926"/>
          <ac:spMkLst>
            <pc:docMk/>
            <pc:sldMk cId="222154720" sldId="905"/>
            <ac:spMk id="2" creationId="{61365102-6F14-4FB7-8C3C-AB618E6179A2}"/>
          </ac:spMkLst>
        </pc:spChg>
        <pc:spChg chg="mod">
          <ac:chgData name="James Williams" userId="c957a50b-491f-4d94-b4bc-52aca3e2340d" providerId="ADAL" clId="{24AD1EBB-B856-443B-9200-42FCDD6529A9}" dt="2026-02-23T16:21:28.281" v="909" actId="20577"/>
          <ac:spMkLst>
            <pc:docMk/>
            <pc:sldMk cId="222154720" sldId="905"/>
            <ac:spMk id="15" creationId="{3C22E9FF-1110-BAC0-3742-6B2DF7A08E90}"/>
          </ac:spMkLst>
        </pc:spChg>
        <pc:picChg chg="add del mod">
          <ac:chgData name="James Williams" userId="c957a50b-491f-4d94-b4bc-52aca3e2340d" providerId="ADAL" clId="{24AD1EBB-B856-443B-9200-42FCDD6529A9}" dt="2026-02-23T16:21:43.714" v="912" actId="1076"/>
          <ac:picMkLst>
            <pc:docMk/>
            <pc:sldMk cId="222154720" sldId="905"/>
            <ac:picMk id="9" creationId="{12701859-CEC9-94A3-7BD9-0E67843A3FCB}"/>
          </ac:picMkLst>
        </pc:picChg>
      </pc:sldChg>
      <pc:sldChg chg="modSp mod">
        <pc:chgData name="James Williams" userId="c957a50b-491f-4d94-b4bc-52aca3e2340d" providerId="ADAL" clId="{24AD1EBB-B856-443B-9200-42FCDD6529A9}" dt="2026-02-22T18:59:16.400" v="710" actId="403"/>
        <pc:sldMkLst>
          <pc:docMk/>
          <pc:sldMk cId="2789717338" sldId="908"/>
        </pc:sldMkLst>
        <pc:spChg chg="mod">
          <ac:chgData name="James Williams" userId="c957a50b-491f-4d94-b4bc-52aca3e2340d" providerId="ADAL" clId="{24AD1EBB-B856-443B-9200-42FCDD6529A9}" dt="2026-02-22T18:59:16.400" v="710" actId="403"/>
          <ac:spMkLst>
            <pc:docMk/>
            <pc:sldMk cId="2789717338" sldId="908"/>
            <ac:spMk id="2" creationId="{8C066FF3-4864-74F4-50AD-2BF11AB30A9C}"/>
          </ac:spMkLst>
        </pc:spChg>
      </pc:sldChg>
      <pc:sldChg chg="modSp mod">
        <pc:chgData name="James Williams" userId="c957a50b-491f-4d94-b4bc-52aca3e2340d" providerId="ADAL" clId="{24AD1EBB-B856-443B-9200-42FCDD6529A9}" dt="2026-02-22T18:58:59.557" v="708" actId="403"/>
        <pc:sldMkLst>
          <pc:docMk/>
          <pc:sldMk cId="3134703765" sldId="909"/>
        </pc:sldMkLst>
        <pc:spChg chg="mod">
          <ac:chgData name="James Williams" userId="c957a50b-491f-4d94-b4bc-52aca3e2340d" providerId="ADAL" clId="{24AD1EBB-B856-443B-9200-42FCDD6529A9}" dt="2026-02-22T18:58:59.557" v="708" actId="403"/>
          <ac:spMkLst>
            <pc:docMk/>
            <pc:sldMk cId="3134703765" sldId="909"/>
            <ac:spMk id="2" creationId="{07F15C2C-B443-E812-2EF3-69C96E70B256}"/>
          </ac:spMkLst>
        </pc:spChg>
      </pc:sldChg>
      <pc:sldChg chg="addSp delSp modSp mod">
        <pc:chgData name="James Williams" userId="c957a50b-491f-4d94-b4bc-52aca3e2340d" providerId="ADAL" clId="{24AD1EBB-B856-443B-9200-42FCDD6529A9}" dt="2026-02-23T14:29:56.807" v="826" actId="22"/>
        <pc:sldMkLst>
          <pc:docMk/>
          <pc:sldMk cId="189841614" sldId="910"/>
        </pc:sldMkLst>
        <pc:spChg chg="mod">
          <ac:chgData name="James Williams" userId="c957a50b-491f-4d94-b4bc-52aca3e2340d" providerId="ADAL" clId="{24AD1EBB-B856-443B-9200-42FCDD6529A9}" dt="2026-02-22T18:32:03.583" v="565" actId="13926"/>
          <ac:spMkLst>
            <pc:docMk/>
            <pc:sldMk cId="189841614" sldId="910"/>
            <ac:spMk id="2" creationId="{4ACEA47B-5E93-809F-D0F0-230A0E7538F8}"/>
          </ac:spMkLst>
        </pc:spChg>
        <pc:spChg chg="mod">
          <ac:chgData name="James Williams" userId="c957a50b-491f-4d94-b4bc-52aca3e2340d" providerId="ADAL" clId="{24AD1EBB-B856-443B-9200-42FCDD6529A9}" dt="2026-02-22T18:32:42.997" v="581" actId="5793"/>
          <ac:spMkLst>
            <pc:docMk/>
            <pc:sldMk cId="189841614" sldId="910"/>
            <ac:spMk id="9" creationId="{33DA6B0A-F429-B981-9EA6-1833EF2E2D33}"/>
          </ac:spMkLst>
        </pc:spChg>
      </pc:sldChg>
      <pc:sldChg chg="modSp mod">
        <pc:chgData name="James Williams" userId="c957a50b-491f-4d94-b4bc-52aca3e2340d" providerId="ADAL" clId="{24AD1EBB-B856-443B-9200-42FCDD6529A9}" dt="2026-02-23T16:04:27.551" v="856" actId="13926"/>
        <pc:sldMkLst>
          <pc:docMk/>
          <pc:sldMk cId="469917543" sldId="912"/>
        </pc:sldMkLst>
        <pc:spChg chg="mod">
          <ac:chgData name="James Williams" userId="c957a50b-491f-4d94-b4bc-52aca3e2340d" providerId="ADAL" clId="{24AD1EBB-B856-443B-9200-42FCDD6529A9}" dt="2026-02-23T14:29:35.532" v="822" actId="20577"/>
          <ac:spMkLst>
            <pc:docMk/>
            <pc:sldMk cId="469917543" sldId="912"/>
            <ac:spMk id="2" creationId="{1D6859EB-615C-4259-B320-810C6A0F4A7F}"/>
          </ac:spMkLst>
        </pc:spChg>
        <pc:spChg chg="mod">
          <ac:chgData name="James Williams" userId="c957a50b-491f-4d94-b4bc-52aca3e2340d" providerId="ADAL" clId="{24AD1EBB-B856-443B-9200-42FCDD6529A9}" dt="2026-02-23T16:04:27.551" v="856" actId="13926"/>
          <ac:spMkLst>
            <pc:docMk/>
            <pc:sldMk cId="469917543" sldId="912"/>
            <ac:spMk id="3" creationId="{4462743A-F293-4EF3-8125-4627567E572C}"/>
          </ac:spMkLst>
        </pc:spChg>
      </pc:sldChg>
      <pc:sldChg chg="modSp mod">
        <pc:chgData name="James Williams" userId="c957a50b-491f-4d94-b4bc-52aca3e2340d" providerId="ADAL" clId="{24AD1EBB-B856-443B-9200-42FCDD6529A9}" dt="2026-02-23T12:57:59.989" v="714" actId="13926"/>
        <pc:sldMkLst>
          <pc:docMk/>
          <pc:sldMk cId="65022046" sldId="943"/>
        </pc:sldMkLst>
        <pc:spChg chg="mod">
          <ac:chgData name="James Williams" userId="c957a50b-491f-4d94-b4bc-52aca3e2340d" providerId="ADAL" clId="{24AD1EBB-B856-443B-9200-42FCDD6529A9}" dt="2026-02-23T12:57:59.989" v="714" actId="13926"/>
          <ac:spMkLst>
            <pc:docMk/>
            <pc:sldMk cId="65022046" sldId="943"/>
            <ac:spMk id="6" creationId="{2C6628DD-99BC-5707-B4F6-83972F0B9E6C}"/>
          </ac:spMkLst>
        </pc:spChg>
      </pc:sldChg>
      <pc:sldChg chg="addSp delSp modSp mod">
        <pc:chgData name="James Williams" userId="c957a50b-491f-4d94-b4bc-52aca3e2340d" providerId="ADAL" clId="{24AD1EBB-B856-443B-9200-42FCDD6529A9}" dt="2026-02-23T13:01:38.399" v="789" actId="14100"/>
        <pc:sldMkLst>
          <pc:docMk/>
          <pc:sldMk cId="1896820063" sldId="948"/>
        </pc:sldMkLst>
        <pc:spChg chg="mod">
          <ac:chgData name="James Williams" userId="c957a50b-491f-4d94-b4bc-52aca3e2340d" providerId="ADAL" clId="{24AD1EBB-B856-443B-9200-42FCDD6529A9}" dt="2026-02-23T12:38:32.356" v="711"/>
          <ac:spMkLst>
            <pc:docMk/>
            <pc:sldMk cId="1896820063" sldId="948"/>
            <ac:spMk id="3" creationId="{63698D9B-F774-CEF4-9EE0-E891181F4FC0}"/>
          </ac:spMkLst>
        </pc:spChg>
        <pc:spChg chg="add mod">
          <ac:chgData name="James Williams" userId="c957a50b-491f-4d94-b4bc-52aca3e2340d" providerId="ADAL" clId="{24AD1EBB-B856-443B-9200-42FCDD6529A9}" dt="2026-02-23T13:01:38.399" v="789" actId="14100"/>
          <ac:spMkLst>
            <pc:docMk/>
            <pc:sldMk cId="1896820063" sldId="948"/>
            <ac:spMk id="5" creationId="{D08D3F9B-8F4D-F348-76E8-EC22FF9B9D30}"/>
          </ac:spMkLst>
        </pc:spChg>
      </pc:sldChg>
      <pc:sldChg chg="modSp mod">
        <pc:chgData name="James Williams" userId="c957a50b-491f-4d94-b4bc-52aca3e2340d" providerId="ADAL" clId="{24AD1EBB-B856-443B-9200-42FCDD6529A9}" dt="2026-02-22T15:50:45.614" v="398" actId="20577"/>
        <pc:sldMkLst>
          <pc:docMk/>
          <pc:sldMk cId="2634839235" sldId="953"/>
        </pc:sldMkLst>
        <pc:spChg chg="mod">
          <ac:chgData name="James Williams" userId="c957a50b-491f-4d94-b4bc-52aca3e2340d" providerId="ADAL" clId="{24AD1EBB-B856-443B-9200-42FCDD6529A9}" dt="2026-02-22T15:50:45.614" v="398" actId="20577"/>
          <ac:spMkLst>
            <pc:docMk/>
            <pc:sldMk cId="2634839235" sldId="953"/>
            <ac:spMk id="2" creationId="{E8862EA0-CF05-2680-BEE3-13CA37EBE869}"/>
          </ac:spMkLst>
        </pc:spChg>
        <pc:spChg chg="mod">
          <ac:chgData name="James Williams" userId="c957a50b-491f-4d94-b4bc-52aca3e2340d" providerId="ADAL" clId="{24AD1EBB-B856-443B-9200-42FCDD6529A9}" dt="2026-02-22T15:50:33.571" v="393" actId="20577"/>
          <ac:spMkLst>
            <pc:docMk/>
            <pc:sldMk cId="2634839235" sldId="953"/>
            <ac:spMk id="3" creationId="{5B87D9B5-DF3B-43C5-EDB7-BA4A194C4728}"/>
          </ac:spMkLst>
        </pc:spChg>
      </pc:sldChg>
      <pc:sldChg chg="add">
        <pc:chgData name="James Williams" userId="c957a50b-491f-4d94-b4bc-52aca3e2340d" providerId="ADAL" clId="{24AD1EBB-B856-443B-9200-42FCDD6529A9}" dt="2026-02-22T15:51:22.280" v="399"/>
        <pc:sldMkLst>
          <pc:docMk/>
          <pc:sldMk cId="261896491" sldId="955"/>
        </pc:sldMkLst>
      </pc:sldChg>
      <pc:sldChg chg="modSp mod">
        <pc:chgData name="James Williams" userId="c957a50b-491f-4d94-b4bc-52aca3e2340d" providerId="ADAL" clId="{24AD1EBB-B856-443B-9200-42FCDD6529A9}" dt="2026-02-22T15:55:38.819" v="478" actId="20577"/>
        <pc:sldMkLst>
          <pc:docMk/>
          <pc:sldMk cId="1183243830" sldId="956"/>
        </pc:sldMkLst>
        <pc:spChg chg="mod">
          <ac:chgData name="James Williams" userId="c957a50b-491f-4d94-b4bc-52aca3e2340d" providerId="ADAL" clId="{24AD1EBB-B856-443B-9200-42FCDD6529A9}" dt="2026-02-22T15:55:38.819" v="478" actId="20577"/>
          <ac:spMkLst>
            <pc:docMk/>
            <pc:sldMk cId="1183243830" sldId="956"/>
            <ac:spMk id="15" creationId="{4F541EC7-28E5-4C64-D106-0DA122AF70CF}"/>
          </ac:spMkLst>
        </pc:spChg>
      </pc:sldChg>
      <pc:sldChg chg="modSp mod">
        <pc:chgData name="James Williams" userId="c957a50b-491f-4d94-b4bc-52aca3e2340d" providerId="ADAL" clId="{24AD1EBB-B856-443B-9200-42FCDD6529A9}" dt="2026-02-22T18:48:48.587" v="682" actId="20577"/>
        <pc:sldMkLst>
          <pc:docMk/>
          <pc:sldMk cId="344951563" sldId="961"/>
        </pc:sldMkLst>
        <pc:spChg chg="mod">
          <ac:chgData name="James Williams" userId="c957a50b-491f-4d94-b4bc-52aca3e2340d" providerId="ADAL" clId="{24AD1EBB-B856-443B-9200-42FCDD6529A9}" dt="2026-02-22T18:42:10.549" v="664" actId="13926"/>
          <ac:spMkLst>
            <pc:docMk/>
            <pc:sldMk cId="344951563" sldId="961"/>
            <ac:spMk id="2" creationId="{60FC34B0-5717-5277-2CB2-69FE62EA9EA0}"/>
          </ac:spMkLst>
        </pc:spChg>
        <pc:graphicFrameChg chg="modGraphic">
          <ac:chgData name="James Williams" userId="c957a50b-491f-4d94-b4bc-52aca3e2340d" providerId="ADAL" clId="{24AD1EBB-B856-443B-9200-42FCDD6529A9}" dt="2026-02-22T18:48:48.587" v="682" actId="20577"/>
          <ac:graphicFrameMkLst>
            <pc:docMk/>
            <pc:sldMk cId="344951563" sldId="961"/>
            <ac:graphicFrameMk id="11" creationId="{6DA249EF-433B-428A-9D3F-6E322A1B2AB3}"/>
          </ac:graphicFrameMkLst>
        </pc:graphicFrameChg>
      </pc:sldChg>
      <pc:sldChg chg="modSp mod">
        <pc:chgData name="James Williams" userId="c957a50b-491f-4d94-b4bc-52aca3e2340d" providerId="ADAL" clId="{24AD1EBB-B856-443B-9200-42FCDD6529A9}" dt="2026-02-23T17:53:08.580" v="980" actId="20577"/>
        <pc:sldMkLst>
          <pc:docMk/>
          <pc:sldMk cId="3311375198" sldId="965"/>
        </pc:sldMkLst>
        <pc:spChg chg="mod">
          <ac:chgData name="James Williams" userId="c957a50b-491f-4d94-b4bc-52aca3e2340d" providerId="ADAL" clId="{24AD1EBB-B856-443B-9200-42FCDD6529A9}" dt="2026-02-23T17:53:08.580" v="980" actId="20577"/>
          <ac:spMkLst>
            <pc:docMk/>
            <pc:sldMk cId="3311375198" sldId="965"/>
            <ac:spMk id="2" creationId="{62499F31-9008-3191-9B27-A71F2B3F55CF}"/>
          </ac:spMkLst>
        </pc:spChg>
        <pc:spChg chg="mod">
          <ac:chgData name="James Williams" userId="c957a50b-491f-4d94-b4bc-52aca3e2340d" providerId="ADAL" clId="{24AD1EBB-B856-443B-9200-42FCDD6529A9}" dt="2026-02-23T17:52:58.957" v="979" actId="12"/>
          <ac:spMkLst>
            <pc:docMk/>
            <pc:sldMk cId="3311375198" sldId="965"/>
            <ac:spMk id="3" creationId="{709EFA67-0C42-F951-73E9-EDC32FD353BD}"/>
          </ac:spMkLst>
        </pc:spChg>
      </pc:sldChg>
      <pc:sldChg chg="modSp add mod ord">
        <pc:chgData name="James Williams" userId="c957a50b-491f-4d94-b4bc-52aca3e2340d" providerId="ADAL" clId="{24AD1EBB-B856-443B-9200-42FCDD6529A9}" dt="2026-02-26T11:51:52.626" v="1092" actId="15"/>
        <pc:sldMkLst>
          <pc:docMk/>
          <pc:sldMk cId="99817957" sldId="966"/>
        </pc:sldMkLst>
        <pc:spChg chg="mod">
          <ac:chgData name="James Williams" userId="c957a50b-491f-4d94-b4bc-52aca3e2340d" providerId="ADAL" clId="{24AD1EBB-B856-443B-9200-42FCDD6529A9}" dt="2026-02-26T11:51:52.626" v="1092" actId="15"/>
          <ac:spMkLst>
            <pc:docMk/>
            <pc:sldMk cId="99817957" sldId="966"/>
            <ac:spMk id="3" creationId="{AE24019D-2346-A00C-436B-BC2AFB9E03E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linux-bibel-oesterreich.at/tag/distributionen/" TargetMode="External"/><Relationship Id="rId1" Type="http://schemas.openxmlformats.org/officeDocument/2006/relationships/image" Target="../media/image19.jp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linux-bibel-oesterreich.at/tag/distributionen/" TargetMode="External"/><Relationship Id="rId1" Type="http://schemas.openxmlformats.org/officeDocument/2006/relationships/image" Target="../media/image19.jp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AB66E1-0252-4A4C-AB9E-49A7CE4128E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341193D-A5D4-4B75-94B9-43DCB7638F4D}">
      <dgm:prSet custT="1"/>
      <dgm:spPr/>
      <dgm:t>
        <a:bodyPr/>
        <a:lstStyle/>
        <a:p>
          <a:pPr>
            <a:lnSpc>
              <a:spcPct val="100000"/>
            </a:lnSpc>
          </a:pPr>
          <a:r>
            <a:rPr lang="en-GB" sz="3200" dirty="0"/>
            <a:t>1. </a:t>
          </a:r>
          <a:r>
            <a:rPr lang="en-GB" sz="2800" dirty="0"/>
            <a:t>Use WSL / VM / </a:t>
          </a:r>
          <a:r>
            <a:rPr lang="en-GB" sz="2800" dirty="0">
              <a:hlinkClick xmlns:r="http://schemas.openxmlformats.org/officeDocument/2006/relationships" r:id="" action="ppaction://noaction"/>
            </a:rPr>
            <a:t>Bellard Linux </a:t>
          </a:r>
          <a:r>
            <a:rPr lang="en-GB" sz="2800" dirty="0"/>
            <a:t>or </a:t>
          </a:r>
          <a:r>
            <a:rPr lang="en-GB" sz="2800" dirty="0">
              <a:hlinkClick xmlns:r="http://schemas.openxmlformats.org/officeDocument/2006/relationships" r:id="" action="ppaction://noaction"/>
            </a:rPr>
            <a:t>Google Console</a:t>
          </a:r>
          <a:r>
            <a:rPr lang="en-GB" sz="2800" dirty="0"/>
            <a:t>.</a:t>
          </a:r>
          <a:endParaRPr lang="en-GB" sz="2800" dirty="0">
            <a:highlight>
              <a:srgbClr val="FFFF00"/>
            </a:highlight>
          </a:endParaRPr>
        </a:p>
      </dgm:t>
    </dgm:pt>
    <dgm:pt modelId="{057CC448-F0FB-4C1B-B787-0596DD2B03E3}" type="parTrans" cxnId="{4F06C730-4CBC-49FA-9685-CC049D341394}">
      <dgm:prSet/>
      <dgm:spPr/>
      <dgm:t>
        <a:bodyPr/>
        <a:lstStyle/>
        <a:p>
          <a:endParaRPr lang="en-US"/>
        </a:p>
      </dgm:t>
    </dgm:pt>
    <dgm:pt modelId="{A81E8843-88BB-4554-AE66-0118533026D9}" type="sibTrans" cxnId="{4F06C730-4CBC-49FA-9685-CC049D341394}">
      <dgm:prSet/>
      <dgm:spPr/>
      <dgm:t>
        <a:bodyPr/>
        <a:lstStyle/>
        <a:p>
          <a:endParaRPr lang="en-US"/>
        </a:p>
      </dgm:t>
    </dgm:pt>
    <dgm:pt modelId="{DB6999AF-9CBA-4874-A3EA-4AC7F3C9516A}">
      <dgm:prSet custT="1"/>
      <dgm:spPr/>
      <dgm:t>
        <a:bodyPr/>
        <a:lstStyle/>
        <a:p>
          <a:r>
            <a:rPr lang="en-GB" sz="3200" dirty="0"/>
            <a:t>2</a:t>
          </a:r>
          <a:r>
            <a:rPr lang="en-GB" sz="3200" b="1" dirty="0"/>
            <a:t>. Commands:</a:t>
          </a:r>
          <a:br>
            <a:rPr lang="en-GB" sz="3200" b="1" dirty="0"/>
          </a:br>
          <a:r>
            <a:rPr lang="en-GB" sz="2800" b="1" dirty="0">
              <a:highlight>
                <a:srgbClr val="FFFF00"/>
              </a:highlight>
            </a:rPr>
            <a:t>cd /</a:t>
          </a:r>
          <a:r>
            <a:rPr lang="en-GB" sz="2800" b="1" dirty="0"/>
            <a:t> </a:t>
          </a:r>
          <a:r>
            <a:rPr lang="en-GB" sz="2800" dirty="0"/>
            <a:t>then </a:t>
          </a:r>
          <a:r>
            <a:rPr lang="en-GB" sz="2800" b="1" dirty="0">
              <a:highlight>
                <a:srgbClr val="FFFF00"/>
              </a:highlight>
            </a:rPr>
            <a:t>ls</a:t>
          </a:r>
          <a:br>
            <a:rPr lang="en-GB" sz="2800" dirty="0"/>
          </a:br>
          <a:r>
            <a:rPr lang="en-GB" sz="1400" b="1" dirty="0">
              <a:effectLst/>
              <a:latin typeface="+mn-lt"/>
              <a:ea typeface="Calibri" panose="020F0502020204030204" pitchFamily="34" charset="0"/>
              <a:cs typeface="Times New Roman" panose="02020603050405020304" pitchFamily="18" charset="0"/>
            </a:rPr>
            <a:t>cd /</a:t>
          </a:r>
          <a:r>
            <a:rPr lang="en-GB" sz="1400" dirty="0">
              <a:effectLst/>
              <a:latin typeface="+mn-lt"/>
              <a:ea typeface="Calibri" panose="020F0502020204030204" pitchFamily="34" charset="0"/>
              <a:cs typeface="Times New Roman" panose="02020603050405020304" pitchFamily="18" charset="0"/>
            </a:rPr>
            <a:t> to go to the </a:t>
          </a:r>
          <a:r>
            <a:rPr lang="en-GB" sz="1400" b="1" dirty="0">
              <a:effectLst/>
              <a:latin typeface="+mn-lt"/>
              <a:ea typeface="Calibri" panose="020F0502020204030204" pitchFamily="34" charset="0"/>
              <a:cs typeface="Times New Roman" panose="02020603050405020304" pitchFamily="18" charset="0"/>
            </a:rPr>
            <a:t>root directory</a:t>
          </a:r>
          <a:br>
            <a:rPr lang="en-GB" sz="1400" b="1" dirty="0">
              <a:effectLst/>
              <a:latin typeface="+mn-lt"/>
              <a:ea typeface="Calibri" panose="020F0502020204030204" pitchFamily="34" charset="0"/>
              <a:cs typeface="Times New Roman" panose="02020603050405020304" pitchFamily="18" charset="0"/>
            </a:rPr>
          </a:br>
          <a:r>
            <a:rPr lang="en-GB" sz="1400" dirty="0">
              <a:effectLst/>
              <a:latin typeface="+mn-lt"/>
              <a:ea typeface="Calibri" panose="020F0502020204030204" pitchFamily="34" charset="0"/>
              <a:cs typeface="Times New Roman" panose="02020603050405020304" pitchFamily="18" charset="0"/>
            </a:rPr>
            <a:t>then </a:t>
          </a:r>
          <a:r>
            <a:rPr lang="en-GB" sz="1400" b="1" dirty="0">
              <a:effectLst/>
              <a:latin typeface="+mn-lt"/>
              <a:ea typeface="Calibri" panose="020F0502020204030204" pitchFamily="34" charset="0"/>
              <a:cs typeface="Times New Roman" panose="02020603050405020304" pitchFamily="18" charset="0"/>
            </a:rPr>
            <a:t>ls</a:t>
          </a:r>
          <a:r>
            <a:rPr lang="en-GB" sz="1400" dirty="0">
              <a:effectLst/>
              <a:latin typeface="+mn-lt"/>
              <a:ea typeface="Calibri" panose="020F0502020204030204" pitchFamily="34" charset="0"/>
              <a:cs typeface="Times New Roman" panose="02020603050405020304" pitchFamily="18" charset="0"/>
            </a:rPr>
            <a:t> to list the main directories.</a:t>
          </a:r>
          <a:endParaRPr lang="en-US" sz="1400" dirty="0">
            <a:latin typeface="+mn-lt"/>
          </a:endParaRPr>
        </a:p>
      </dgm:t>
    </dgm:pt>
    <dgm:pt modelId="{A6E93D43-9C43-4AF8-85DB-3EEA80EFC500}" type="parTrans" cxnId="{61932536-E8ED-4095-BCDC-33C381DE6610}">
      <dgm:prSet/>
      <dgm:spPr/>
      <dgm:t>
        <a:bodyPr/>
        <a:lstStyle/>
        <a:p>
          <a:endParaRPr lang="en-US"/>
        </a:p>
      </dgm:t>
    </dgm:pt>
    <dgm:pt modelId="{813B2232-C89F-4748-8A42-B05BEA312ABC}" type="sibTrans" cxnId="{61932536-E8ED-4095-BCDC-33C381DE6610}">
      <dgm:prSet/>
      <dgm:spPr/>
      <dgm:t>
        <a:bodyPr/>
        <a:lstStyle/>
        <a:p>
          <a:endParaRPr lang="en-US"/>
        </a:p>
      </dgm:t>
    </dgm:pt>
    <dgm:pt modelId="{EE8DE268-7034-45C8-9E27-4EDDFD978233}" type="pres">
      <dgm:prSet presAssocID="{98AB66E1-0252-4A4C-AB9E-49A7CE4128E9}" presName="root" presStyleCnt="0">
        <dgm:presLayoutVars>
          <dgm:dir/>
          <dgm:resizeHandles val="exact"/>
        </dgm:presLayoutVars>
      </dgm:prSet>
      <dgm:spPr/>
    </dgm:pt>
    <dgm:pt modelId="{771A8F8C-9CF3-4965-9264-E677F000492C}" type="pres">
      <dgm:prSet presAssocID="{8341193D-A5D4-4B75-94B9-43DCB7638F4D}" presName="compNode" presStyleCnt="0"/>
      <dgm:spPr/>
    </dgm:pt>
    <dgm:pt modelId="{31E517C3-9884-4E8E-B256-35495386CC91}" type="pres">
      <dgm:prSet presAssocID="{8341193D-A5D4-4B75-94B9-43DCB7638F4D}" presName="iconRect" presStyleLbl="node1" presStyleIdx="0" presStyleCnt="2" custScaleX="133557" custScaleY="127917" custLinFactNeighborX="-428" custLinFactNeighborY="-13256"/>
      <dgm:spPr>
        <a:blipFill>
          <a:blip xmlns:r="http://schemas.openxmlformats.org/officeDocument/2006/relationships" r:embed="rId1">
            <a:extLst>
              <a:ext uri="{837473B0-CC2E-450A-ABE3-18F120FF3D39}">
                <a1611:picAttrSrcUrl xmlns:a1611="http://schemas.microsoft.com/office/drawing/2016/11/main" r:id="rId2"/>
              </a:ext>
            </a:extLst>
          </a:blip>
          <a:srcRect/>
          <a:stretch>
            <a:fillRect l="-2000" r="-2000"/>
          </a:stretch>
        </a:blipFill>
      </dgm:spPr>
    </dgm:pt>
    <dgm:pt modelId="{BC8DBEEC-C088-420B-8F28-52AF6974F090}" type="pres">
      <dgm:prSet presAssocID="{8341193D-A5D4-4B75-94B9-43DCB7638F4D}" presName="spaceRect" presStyleCnt="0"/>
      <dgm:spPr/>
    </dgm:pt>
    <dgm:pt modelId="{81004D0D-CE38-4FE2-92BF-EBCDDFD2E756}" type="pres">
      <dgm:prSet presAssocID="{8341193D-A5D4-4B75-94B9-43DCB7638F4D}" presName="textRect" presStyleLbl="revTx" presStyleIdx="0" presStyleCnt="2" custScaleX="120567" custLinFactNeighborX="3635" custLinFactNeighborY="-35826">
        <dgm:presLayoutVars>
          <dgm:chMax val="1"/>
          <dgm:chPref val="1"/>
        </dgm:presLayoutVars>
      </dgm:prSet>
      <dgm:spPr/>
    </dgm:pt>
    <dgm:pt modelId="{1315A111-EFD2-4DCD-912F-DA3CE609FEF7}" type="pres">
      <dgm:prSet presAssocID="{A81E8843-88BB-4554-AE66-0118533026D9}" presName="sibTrans" presStyleCnt="0"/>
      <dgm:spPr/>
    </dgm:pt>
    <dgm:pt modelId="{8C332563-E61A-4522-9F51-BF4C0B60B853}" type="pres">
      <dgm:prSet presAssocID="{DB6999AF-9CBA-4874-A3EA-4AC7F3C9516A}" presName="compNode" presStyleCnt="0"/>
      <dgm:spPr/>
    </dgm:pt>
    <dgm:pt modelId="{471B47B9-4E18-425C-AF0E-E2CCAFAAE75C}" type="pres">
      <dgm:prSet presAssocID="{DB6999AF-9CBA-4874-A3EA-4AC7F3C9516A}" presName="iconRect" presStyleLbl="node1" presStyleIdx="1" presStyleCnt="2" custAng="10800000" custScaleX="149490" custScaleY="128772" custLinFactNeighborY="-1663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ciduous tree"/>
        </a:ext>
      </dgm:extLst>
    </dgm:pt>
    <dgm:pt modelId="{23FF2EB1-5966-46A0-88AF-0F0BE5FB07BB}" type="pres">
      <dgm:prSet presAssocID="{DB6999AF-9CBA-4874-A3EA-4AC7F3C9516A}" presName="spaceRect" presStyleCnt="0"/>
      <dgm:spPr/>
    </dgm:pt>
    <dgm:pt modelId="{E76C64BD-287C-44CA-986A-9C4EAB13C0FC}" type="pres">
      <dgm:prSet presAssocID="{DB6999AF-9CBA-4874-A3EA-4AC7F3C9516A}" presName="textRect" presStyleLbl="revTx" presStyleIdx="1" presStyleCnt="2" custLinFactNeighborX="672" custLinFactNeighborY="-30228">
        <dgm:presLayoutVars>
          <dgm:chMax val="1"/>
          <dgm:chPref val="1"/>
        </dgm:presLayoutVars>
      </dgm:prSet>
      <dgm:spPr/>
    </dgm:pt>
  </dgm:ptLst>
  <dgm:cxnLst>
    <dgm:cxn modelId="{4F06C730-4CBC-49FA-9685-CC049D341394}" srcId="{98AB66E1-0252-4A4C-AB9E-49A7CE4128E9}" destId="{8341193D-A5D4-4B75-94B9-43DCB7638F4D}" srcOrd="0" destOrd="0" parTransId="{057CC448-F0FB-4C1B-B787-0596DD2B03E3}" sibTransId="{A81E8843-88BB-4554-AE66-0118533026D9}"/>
    <dgm:cxn modelId="{61932536-E8ED-4095-BCDC-33C381DE6610}" srcId="{98AB66E1-0252-4A4C-AB9E-49A7CE4128E9}" destId="{DB6999AF-9CBA-4874-A3EA-4AC7F3C9516A}" srcOrd="1" destOrd="0" parTransId="{A6E93D43-9C43-4AF8-85DB-3EEA80EFC500}" sibTransId="{813B2232-C89F-4748-8A42-B05BEA312ABC}"/>
    <dgm:cxn modelId="{E147CD52-78B3-4628-9F24-5260EFC1127B}" type="presOf" srcId="{DB6999AF-9CBA-4874-A3EA-4AC7F3C9516A}" destId="{E76C64BD-287C-44CA-986A-9C4EAB13C0FC}" srcOrd="0" destOrd="0" presId="urn:microsoft.com/office/officeart/2018/2/layout/IconLabelList"/>
    <dgm:cxn modelId="{51AA227B-612A-4C05-AF74-B56B16BA7BF0}" type="presOf" srcId="{98AB66E1-0252-4A4C-AB9E-49A7CE4128E9}" destId="{EE8DE268-7034-45C8-9E27-4EDDFD978233}" srcOrd="0" destOrd="0" presId="urn:microsoft.com/office/officeart/2018/2/layout/IconLabelList"/>
    <dgm:cxn modelId="{E5E240A4-FD7A-4F81-8397-295609320CC0}" type="presOf" srcId="{8341193D-A5D4-4B75-94B9-43DCB7638F4D}" destId="{81004D0D-CE38-4FE2-92BF-EBCDDFD2E756}" srcOrd="0" destOrd="0" presId="urn:microsoft.com/office/officeart/2018/2/layout/IconLabelList"/>
    <dgm:cxn modelId="{446271B6-F5D5-42AD-8229-5B50C49462D2}" type="presParOf" srcId="{EE8DE268-7034-45C8-9E27-4EDDFD978233}" destId="{771A8F8C-9CF3-4965-9264-E677F000492C}" srcOrd="0" destOrd="0" presId="urn:microsoft.com/office/officeart/2018/2/layout/IconLabelList"/>
    <dgm:cxn modelId="{0A9C2213-6F4C-4A67-9BCA-EAAAB2CFC2C5}" type="presParOf" srcId="{771A8F8C-9CF3-4965-9264-E677F000492C}" destId="{31E517C3-9884-4E8E-B256-35495386CC91}" srcOrd="0" destOrd="0" presId="urn:microsoft.com/office/officeart/2018/2/layout/IconLabelList"/>
    <dgm:cxn modelId="{B0AEA9CE-7607-434B-AD1F-CBB4D02F9252}" type="presParOf" srcId="{771A8F8C-9CF3-4965-9264-E677F000492C}" destId="{BC8DBEEC-C088-420B-8F28-52AF6974F090}" srcOrd="1" destOrd="0" presId="urn:microsoft.com/office/officeart/2018/2/layout/IconLabelList"/>
    <dgm:cxn modelId="{9D340E5C-EB4A-4BC4-BDDD-934D47A0727E}" type="presParOf" srcId="{771A8F8C-9CF3-4965-9264-E677F000492C}" destId="{81004D0D-CE38-4FE2-92BF-EBCDDFD2E756}" srcOrd="2" destOrd="0" presId="urn:microsoft.com/office/officeart/2018/2/layout/IconLabelList"/>
    <dgm:cxn modelId="{362D6798-8075-4D04-BE40-7E93A848209F}" type="presParOf" srcId="{EE8DE268-7034-45C8-9E27-4EDDFD978233}" destId="{1315A111-EFD2-4DCD-912F-DA3CE609FEF7}" srcOrd="1" destOrd="0" presId="urn:microsoft.com/office/officeart/2018/2/layout/IconLabelList"/>
    <dgm:cxn modelId="{74B014BA-893D-494A-A1D6-8A3425838BF1}" type="presParOf" srcId="{EE8DE268-7034-45C8-9E27-4EDDFD978233}" destId="{8C332563-E61A-4522-9F51-BF4C0B60B853}" srcOrd="2" destOrd="0" presId="urn:microsoft.com/office/officeart/2018/2/layout/IconLabelList"/>
    <dgm:cxn modelId="{1B83E121-725F-485F-91D7-00CB9B3EC636}" type="presParOf" srcId="{8C332563-E61A-4522-9F51-BF4C0B60B853}" destId="{471B47B9-4E18-425C-AF0E-E2CCAFAAE75C}" srcOrd="0" destOrd="0" presId="urn:microsoft.com/office/officeart/2018/2/layout/IconLabelList"/>
    <dgm:cxn modelId="{8FED557A-8091-42BC-8296-1897A528B5A6}" type="presParOf" srcId="{8C332563-E61A-4522-9F51-BF4C0B60B853}" destId="{23FF2EB1-5966-46A0-88AF-0F0BE5FB07BB}" srcOrd="1" destOrd="0" presId="urn:microsoft.com/office/officeart/2018/2/layout/IconLabelList"/>
    <dgm:cxn modelId="{F6FC067C-F706-4B90-AF07-F44DD08CD29A}" type="presParOf" srcId="{8C332563-E61A-4522-9F51-BF4C0B60B853}" destId="{E76C64BD-287C-44CA-986A-9C4EAB13C0F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517C3-9884-4E8E-B256-35495386CC91}">
      <dsp:nvSpPr>
        <dsp:cNvPr id="0" name=""/>
        <dsp:cNvSpPr/>
      </dsp:nvSpPr>
      <dsp:spPr>
        <a:xfrm>
          <a:off x="1929391" y="256209"/>
          <a:ext cx="2596348" cy="2486706"/>
        </a:xfrm>
        <a:prstGeom prst="rect">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04D0D-CE38-4FE2-92BF-EBCDDFD2E756}">
      <dsp:nvSpPr>
        <dsp:cNvPr id="0" name=""/>
        <dsp:cNvSpPr/>
      </dsp:nvSpPr>
      <dsp:spPr>
        <a:xfrm>
          <a:off x="788670" y="2848567"/>
          <a:ext cx="5208494" cy="1231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pPr>
          <a:r>
            <a:rPr lang="en-GB" sz="3200" kern="1200" dirty="0"/>
            <a:t>1. </a:t>
          </a:r>
          <a:r>
            <a:rPr lang="en-GB" sz="2800" kern="1200" dirty="0"/>
            <a:t>Use WSL / VM / </a:t>
          </a:r>
          <a:r>
            <a:rPr lang="en-GB" sz="2800" kern="1200" dirty="0">
              <a:hlinkClick xmlns:r="http://schemas.openxmlformats.org/officeDocument/2006/relationships" r:id="" action="ppaction://noaction"/>
            </a:rPr>
            <a:t>Bellard Linux </a:t>
          </a:r>
          <a:r>
            <a:rPr lang="en-GB" sz="2800" kern="1200" dirty="0"/>
            <a:t>or </a:t>
          </a:r>
          <a:r>
            <a:rPr lang="en-GB" sz="2800" kern="1200" dirty="0">
              <a:hlinkClick xmlns:r="http://schemas.openxmlformats.org/officeDocument/2006/relationships" r:id="" action="ppaction://noaction"/>
            </a:rPr>
            <a:t>Google Console</a:t>
          </a:r>
          <a:r>
            <a:rPr lang="en-GB" sz="2800" kern="1200" dirty="0"/>
            <a:t>.</a:t>
          </a:r>
          <a:endParaRPr lang="en-GB" sz="2800" kern="1200" dirty="0">
            <a:highlight>
              <a:srgbClr val="FFFF00"/>
            </a:highlight>
          </a:endParaRPr>
        </a:p>
      </dsp:txBody>
      <dsp:txXfrm>
        <a:off x="788670" y="2848567"/>
        <a:ext cx="5208494" cy="1231083"/>
      </dsp:txXfrm>
    </dsp:sp>
    <dsp:sp modelId="{471B47B9-4E18-425C-AF0E-E2CCAFAAE75C}">
      <dsp:nvSpPr>
        <dsp:cNvPr id="0" name=""/>
        <dsp:cNvSpPr/>
      </dsp:nvSpPr>
      <dsp:spPr>
        <a:xfrm rot="10800000">
          <a:off x="7303089" y="186444"/>
          <a:ext cx="2906085" cy="25033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C64BD-287C-44CA-986A-9C4EAB13C0FC}">
      <dsp:nvSpPr>
        <dsp:cNvPr id="0" name=""/>
        <dsp:cNvSpPr/>
      </dsp:nvSpPr>
      <dsp:spPr>
        <a:xfrm>
          <a:off x="6625163" y="2921639"/>
          <a:ext cx="4320000" cy="1231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GB" sz="3200" kern="1200" dirty="0"/>
            <a:t>2</a:t>
          </a:r>
          <a:r>
            <a:rPr lang="en-GB" sz="3200" b="1" kern="1200" dirty="0"/>
            <a:t>. Commands:</a:t>
          </a:r>
          <a:br>
            <a:rPr lang="en-GB" sz="3200" b="1" kern="1200" dirty="0"/>
          </a:br>
          <a:r>
            <a:rPr lang="en-GB" sz="2800" b="1" kern="1200" dirty="0">
              <a:highlight>
                <a:srgbClr val="FFFF00"/>
              </a:highlight>
            </a:rPr>
            <a:t>cd /</a:t>
          </a:r>
          <a:r>
            <a:rPr lang="en-GB" sz="2800" b="1" kern="1200" dirty="0"/>
            <a:t> </a:t>
          </a:r>
          <a:r>
            <a:rPr lang="en-GB" sz="2800" kern="1200" dirty="0"/>
            <a:t>then </a:t>
          </a:r>
          <a:r>
            <a:rPr lang="en-GB" sz="2800" b="1" kern="1200" dirty="0">
              <a:highlight>
                <a:srgbClr val="FFFF00"/>
              </a:highlight>
            </a:rPr>
            <a:t>ls</a:t>
          </a:r>
          <a:br>
            <a:rPr lang="en-GB" sz="2800" kern="1200" dirty="0"/>
          </a:br>
          <a:r>
            <a:rPr lang="en-GB" sz="1400" b="1" kern="1200" dirty="0">
              <a:effectLst/>
              <a:latin typeface="+mn-lt"/>
              <a:ea typeface="Calibri" panose="020F0502020204030204" pitchFamily="34" charset="0"/>
              <a:cs typeface="Times New Roman" panose="02020603050405020304" pitchFamily="18" charset="0"/>
            </a:rPr>
            <a:t>cd /</a:t>
          </a:r>
          <a:r>
            <a:rPr lang="en-GB" sz="1400" kern="1200" dirty="0">
              <a:effectLst/>
              <a:latin typeface="+mn-lt"/>
              <a:ea typeface="Calibri" panose="020F0502020204030204" pitchFamily="34" charset="0"/>
              <a:cs typeface="Times New Roman" panose="02020603050405020304" pitchFamily="18" charset="0"/>
            </a:rPr>
            <a:t> to go to the </a:t>
          </a:r>
          <a:r>
            <a:rPr lang="en-GB" sz="1400" b="1" kern="1200" dirty="0">
              <a:effectLst/>
              <a:latin typeface="+mn-lt"/>
              <a:ea typeface="Calibri" panose="020F0502020204030204" pitchFamily="34" charset="0"/>
              <a:cs typeface="Times New Roman" panose="02020603050405020304" pitchFamily="18" charset="0"/>
            </a:rPr>
            <a:t>root directory</a:t>
          </a:r>
          <a:br>
            <a:rPr lang="en-GB" sz="1400" b="1" kern="1200" dirty="0">
              <a:effectLst/>
              <a:latin typeface="+mn-lt"/>
              <a:ea typeface="Calibri" panose="020F0502020204030204" pitchFamily="34" charset="0"/>
              <a:cs typeface="Times New Roman" panose="02020603050405020304" pitchFamily="18" charset="0"/>
            </a:rPr>
          </a:br>
          <a:r>
            <a:rPr lang="en-GB" sz="1400" kern="1200" dirty="0">
              <a:effectLst/>
              <a:latin typeface="+mn-lt"/>
              <a:ea typeface="Calibri" panose="020F0502020204030204" pitchFamily="34" charset="0"/>
              <a:cs typeface="Times New Roman" panose="02020603050405020304" pitchFamily="18" charset="0"/>
            </a:rPr>
            <a:t>then </a:t>
          </a:r>
          <a:r>
            <a:rPr lang="en-GB" sz="1400" b="1" kern="1200" dirty="0">
              <a:effectLst/>
              <a:latin typeface="+mn-lt"/>
              <a:ea typeface="Calibri" panose="020F0502020204030204" pitchFamily="34" charset="0"/>
              <a:cs typeface="Times New Roman" panose="02020603050405020304" pitchFamily="18" charset="0"/>
            </a:rPr>
            <a:t>ls</a:t>
          </a:r>
          <a:r>
            <a:rPr lang="en-GB" sz="1400" kern="1200" dirty="0">
              <a:effectLst/>
              <a:latin typeface="+mn-lt"/>
              <a:ea typeface="Calibri" panose="020F0502020204030204" pitchFamily="34" charset="0"/>
              <a:cs typeface="Times New Roman" panose="02020603050405020304" pitchFamily="18" charset="0"/>
            </a:rPr>
            <a:t> to list the main directories.</a:t>
          </a:r>
          <a:endParaRPr lang="en-US" sz="1400" kern="1200" dirty="0">
            <a:latin typeface="+mn-lt"/>
          </a:endParaRPr>
        </a:p>
      </dsp:txBody>
      <dsp:txXfrm>
        <a:off x="6625163" y="2921639"/>
        <a:ext cx="4320000" cy="123108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321E90-919C-4EEC-BDBC-EBC86E117223}" type="datetimeFigureOut">
              <a:rPr lang="en-GB" smtClean="0"/>
              <a:t>26/02/2026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8113E-09B4-44A4-9D67-253385C4D68D}" type="slidenum">
              <a:rPr lang="en-GB" smtClean="0"/>
              <a:t>‹#›</a:t>
            </a:fld>
            <a:endParaRPr lang="en-GB"/>
          </a:p>
        </p:txBody>
      </p:sp>
    </p:spTree>
    <p:extLst>
      <p:ext uri="{BB962C8B-B14F-4D97-AF65-F5344CB8AC3E}">
        <p14:creationId xmlns:p14="http://schemas.microsoft.com/office/powerpoint/2010/main" val="397113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eeksforgeeks.org/touch-command-in-linux-with-examples/"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s://www.lostsaloon.com/technology/how-to-append-text-to-a-file-in-linux/" TargetMode="External"/><Relationship Id="rId4" Type="http://schemas.openxmlformats.org/officeDocument/2006/relationships/hyperlink" Target="https://www.geeksforgeeks.org/cat-command-in-linux-with-example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3555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EF420-60E6-1991-D869-534EC52994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9B24FD-B9BD-E2DE-63A1-0BEDC0E5AF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4A8716-2622-9A45-D123-2735607668FB}"/>
              </a:ext>
            </a:extLst>
          </p:cNvPr>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A7DEBD4C-08AF-C12A-6F29-7810FC8A77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0792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8275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E7197-420A-6C48-B55F-3BB3CDBDFE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30B6D3-5292-788B-767E-0E1FF78E46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F5178B-52EE-0B17-A120-29D6352E01E7}"/>
              </a:ext>
            </a:extLst>
          </p:cNvPr>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670E78EB-206B-F4DE-8ABD-AB78351CB86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0092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VM install Tip: Create a Virtual HD hard disk during install.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4944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06E24-62A0-DE7E-44F5-61256D8ABA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4C54FA-6F55-7C13-4DD3-C7D567B763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9D3708-FBDA-F663-5731-8A80F9E854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DB835E9-4D45-D4BD-9D18-E4872D1848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6115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Swap memory = Virtual memory / hard drive memory.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5848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F1F1F"/>
                </a:solidFill>
                <a:effectLst/>
                <a:latin typeface="Google Sans"/>
              </a:rPr>
              <a:t>tree </a:t>
            </a:r>
            <a:r>
              <a:rPr lang="en-US" b="0" i="0" dirty="0">
                <a:solidFill>
                  <a:srgbClr val="040C28"/>
                </a:solidFill>
                <a:effectLst/>
                <a:latin typeface="Google Sans"/>
              </a:rPr>
              <a:t>lists the files in the current directory</a:t>
            </a:r>
            <a:r>
              <a:rPr lang="en-US" b="0" i="0" dirty="0">
                <a:solidFill>
                  <a:srgbClr val="1F1F1F"/>
                </a:solidFill>
                <a:effectLst/>
                <a:latin typeface="Google Sans"/>
              </a:rPr>
              <a:t>. When directory arguments are given, tree lists all the files or directories found in the given directories </a:t>
            </a:r>
            <a:r>
              <a:rPr lang="en-GB" sz="1200" b="1" dirty="0">
                <a:effectLst/>
                <a:latin typeface="+mn-lt"/>
                <a:ea typeface="Calibri" panose="020F0502020204030204" pitchFamily="34" charset="0"/>
                <a:cs typeface="Times New Roman" panose="02020603050405020304" pitchFamily="18" charset="0"/>
              </a:rPr>
              <a:t>cd /</a:t>
            </a:r>
            <a:r>
              <a:rPr lang="en-GB" sz="1200" dirty="0">
                <a:effectLst/>
                <a:latin typeface="+mn-lt"/>
                <a:ea typeface="Calibri" panose="020F0502020204030204" pitchFamily="34" charset="0"/>
                <a:cs typeface="Times New Roman" panose="02020603050405020304" pitchFamily="18" charset="0"/>
              </a:rPr>
              <a:t> to go up to the </a:t>
            </a:r>
            <a:r>
              <a:rPr lang="en-GB" sz="1200" b="1" dirty="0">
                <a:effectLst/>
                <a:latin typeface="+mn-lt"/>
                <a:ea typeface="Calibri" panose="020F0502020204030204" pitchFamily="34" charset="0"/>
                <a:cs typeface="Times New Roman" panose="02020603050405020304" pitchFamily="18" charset="0"/>
              </a:rPr>
              <a:t>root directory</a:t>
            </a:r>
            <a:r>
              <a:rPr lang="en-GB" sz="1200" dirty="0">
                <a:effectLst/>
                <a:latin typeface="+mn-lt"/>
                <a:ea typeface="Calibri" panose="020F0502020204030204" pitchFamily="34" charset="0"/>
                <a:cs typeface="Times New Roman" panose="02020603050405020304" pitchFamily="18" charset="0"/>
              </a:rPr>
              <a:t>, </a:t>
            </a:r>
            <a:r>
              <a:rPr lang="en-GB" sz="1200" dirty="0">
                <a:latin typeface="+mn-lt"/>
              </a:rPr>
              <a:t>or: </a:t>
            </a:r>
            <a:r>
              <a:rPr lang="en-GB" sz="1200" b="1" dirty="0">
                <a:latin typeface="+mn-lt"/>
              </a:rPr>
              <a:t>tree -L 1</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7296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4B088-F8E3-0E6C-F83B-8490773751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3EB616-70A1-C0BD-999A-EEDA58DD2B5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DACB7C0-8C20-CE78-A897-C2BDF868140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F1F1F"/>
                </a:solidFill>
                <a:effectLst/>
                <a:latin typeface="Google Sans"/>
              </a:rPr>
              <a:t>tree </a:t>
            </a:r>
            <a:r>
              <a:rPr lang="en-US" b="0" i="0" dirty="0">
                <a:solidFill>
                  <a:srgbClr val="040C28"/>
                </a:solidFill>
                <a:effectLst/>
                <a:latin typeface="Google Sans"/>
              </a:rPr>
              <a:t>lists the files in the current directory</a:t>
            </a:r>
            <a:r>
              <a:rPr lang="en-US" b="0" i="0" dirty="0">
                <a:solidFill>
                  <a:srgbClr val="1F1F1F"/>
                </a:solidFill>
                <a:effectLst/>
                <a:latin typeface="Google Sans"/>
              </a:rPr>
              <a:t>. When directory arguments are given, tree lists all the files or directories found in the given directories </a:t>
            </a:r>
            <a:r>
              <a:rPr lang="en-GB" sz="1200" b="1" dirty="0">
                <a:effectLst/>
                <a:latin typeface="+mn-lt"/>
                <a:ea typeface="Calibri" panose="020F0502020204030204" pitchFamily="34" charset="0"/>
                <a:cs typeface="Times New Roman" panose="02020603050405020304" pitchFamily="18" charset="0"/>
              </a:rPr>
              <a:t>cd /</a:t>
            </a:r>
            <a:r>
              <a:rPr lang="en-GB" sz="1200" dirty="0">
                <a:effectLst/>
                <a:latin typeface="+mn-lt"/>
                <a:ea typeface="Calibri" panose="020F0502020204030204" pitchFamily="34" charset="0"/>
                <a:cs typeface="Times New Roman" panose="02020603050405020304" pitchFamily="18" charset="0"/>
              </a:rPr>
              <a:t> to go up to the </a:t>
            </a:r>
            <a:r>
              <a:rPr lang="en-GB" sz="1200" b="1" dirty="0">
                <a:effectLst/>
                <a:latin typeface="+mn-lt"/>
                <a:ea typeface="Calibri" panose="020F0502020204030204" pitchFamily="34" charset="0"/>
                <a:cs typeface="Times New Roman" panose="02020603050405020304" pitchFamily="18" charset="0"/>
              </a:rPr>
              <a:t>root directory</a:t>
            </a:r>
            <a:r>
              <a:rPr lang="en-GB" sz="1200" dirty="0">
                <a:effectLst/>
                <a:latin typeface="+mn-lt"/>
                <a:ea typeface="Calibri" panose="020F0502020204030204" pitchFamily="34" charset="0"/>
                <a:cs typeface="Times New Roman" panose="02020603050405020304" pitchFamily="18" charset="0"/>
              </a:rPr>
              <a:t>, </a:t>
            </a:r>
            <a:r>
              <a:rPr lang="en-GB" sz="1200" dirty="0">
                <a:latin typeface="+mn-lt"/>
              </a:rPr>
              <a:t>or: </a:t>
            </a:r>
            <a:r>
              <a:rPr lang="en-GB" sz="1200" b="1" dirty="0">
                <a:latin typeface="+mn-lt"/>
              </a:rPr>
              <a:t>tree -L 1</a:t>
            </a:r>
            <a:endParaRPr lang="en-GB" dirty="0"/>
          </a:p>
        </p:txBody>
      </p:sp>
      <p:sp>
        <p:nvSpPr>
          <p:cNvPr id="4" name="Slide Number Placeholder 3">
            <a:extLst>
              <a:ext uri="{FF2B5EF4-FFF2-40B4-BE49-F238E27FC236}">
                <a16:creationId xmlns:a16="http://schemas.microsoft.com/office/drawing/2014/main" id="{38A5CDDF-A098-83A0-B036-23DF1808CAE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46472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94569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Bg. </a:t>
            </a:r>
            <a:r>
              <a:rPr lang="en-GB" sz="1200" dirty="0">
                <a:effectLst/>
                <a:ea typeface="Calibri" panose="020F0502020204030204" pitchFamily="34" charset="0"/>
                <a:cs typeface="Times New Roman" panose="02020603050405020304" pitchFamily="18" charset="0"/>
              </a:rPr>
              <a:t>For more information on using </a:t>
            </a:r>
            <a:r>
              <a:rPr lang="en-GB" sz="1200" dirty="0">
                <a:effectLst/>
                <a:ea typeface="Calibri" panose="020F0502020204030204" pitchFamily="34" charset="0"/>
                <a:cs typeface="Times New Roman" panose="02020603050405020304" pitchFamily="18" charset="0"/>
                <a:hlinkClick r:id="rId3"/>
              </a:rPr>
              <a:t>touch</a:t>
            </a:r>
            <a:r>
              <a:rPr lang="en-GB" sz="1200" dirty="0">
                <a:ea typeface="Calibri" panose="020F0502020204030204" pitchFamily="34" charset="0"/>
                <a:cs typeface="Times New Roman" panose="02020603050405020304" pitchFamily="18" charset="0"/>
              </a:rPr>
              <a:t>, </a:t>
            </a:r>
            <a:r>
              <a:rPr lang="en-GB" sz="1200" dirty="0">
                <a:ea typeface="Calibri" panose="020F0502020204030204" pitchFamily="34" charset="0"/>
                <a:cs typeface="Times New Roman" panose="02020603050405020304" pitchFamily="18" charset="0"/>
                <a:hlinkClick r:id="rId4"/>
              </a:rPr>
              <a:t>cat</a:t>
            </a:r>
            <a:r>
              <a:rPr lang="en-GB" sz="1200" dirty="0">
                <a:ea typeface="Calibri" panose="020F0502020204030204" pitchFamily="34" charset="0"/>
                <a:cs typeface="Times New Roman" panose="02020603050405020304" pitchFamily="18" charset="0"/>
              </a:rPr>
              <a:t> and </a:t>
            </a:r>
            <a:r>
              <a:rPr lang="en-GB" sz="1200" dirty="0">
                <a:ea typeface="Calibri" panose="020F0502020204030204" pitchFamily="34" charset="0"/>
                <a:cs typeface="Times New Roman" panose="02020603050405020304" pitchFamily="18" charset="0"/>
                <a:hlinkClick r:id="rId5"/>
              </a:rPr>
              <a:t>adding/appending</a:t>
            </a:r>
            <a:r>
              <a:rPr lang="en-GB" sz="1200" dirty="0">
                <a:ea typeface="Calibri" panose="020F0502020204030204" pitchFamily="34" charset="0"/>
                <a:cs typeface="Times New Roman" panose="02020603050405020304" pitchFamily="18" charset="0"/>
              </a:rPr>
              <a:t> text into files, please click on these links.</a:t>
            </a:r>
            <a:endParaRPr lang="en-GB" sz="1200" dirty="0">
              <a:effectLst/>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3857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69084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E836D-18A6-BF46-78A0-C765D8AA4E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2D1F83-1076-A8ED-076B-9CFCD7A9D0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F96708-E86E-9726-CB08-A9641F22EE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617D69-4E72-C530-6FAD-F72835D906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5153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85325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D0EB1-12F9-F917-F960-74032A4B3A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594CCD-9E29-9B8C-110F-930DF2FD5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CA3D60-AF2D-B0E3-EB28-07E7F0B1FA3C}"/>
              </a:ext>
            </a:extLst>
          </p:cNvPr>
          <p:cNvSpPr>
            <a:spLocks noGrp="1"/>
          </p:cNvSpPr>
          <p:nvPr>
            <p:ph type="body" idx="1"/>
          </p:nvPr>
        </p:nvSpPr>
        <p:spPr/>
        <p:txBody>
          <a:bodyPr/>
          <a:lstStyle/>
          <a:p>
            <a:pPr>
              <a:lnSpc>
                <a:spcPct val="115000"/>
              </a:lnSpc>
              <a:spcAft>
                <a:spcPts val="800"/>
              </a:spcAft>
            </a:pPr>
            <a:r>
              <a:rPr lang="en-GB" sz="1800" b="1" kern="100" dirty="0" err="1">
                <a:effectLst/>
                <a:latin typeface="Aptos" panose="020B0004020202020204" pitchFamily="34" charset="0"/>
                <a:ea typeface="DengXian" panose="02010600030101010101" pitchFamily="2" charset="-122"/>
                <a:cs typeface="Times New Roman" panose="02020603050405020304" pitchFamily="18" charset="0"/>
              </a:rPr>
              <a:t>cmatrix</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Install:</a:t>
            </a:r>
          </a:p>
          <a:p>
            <a:pPr marL="342900" lvl="0" indent="-342900">
              <a:lnSpc>
                <a:spcPct val="115000"/>
              </a:lnSpc>
              <a:buFont typeface="Symbol" panose="05050102010706020507" pitchFamily="18" charset="2"/>
              <a:buChar char=""/>
            </a:pP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sudo</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apt-get update</a:t>
            </a:r>
          </a:p>
          <a:p>
            <a:pPr marL="342900" lvl="0" indent="-342900" fontAlgn="base">
              <a:lnSpc>
                <a:spcPct val="115000"/>
              </a:lnSpc>
              <a:spcAft>
                <a:spcPts val="800"/>
              </a:spcAft>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kern="0" dirty="0" err="1">
                <a:solidFill>
                  <a:srgbClr val="0C0D0E"/>
                </a:solidFill>
                <a:effectLst/>
                <a:latin typeface="Aptos" panose="020B0004020202020204" pitchFamily="34" charset="0"/>
                <a:ea typeface="Times New Roman" panose="02020603050405020304" pitchFamily="18" charset="0"/>
                <a:cs typeface="Courier New" panose="02070309020205020404" pitchFamily="49" charset="0"/>
              </a:rPr>
              <a:t>sudo</a:t>
            </a:r>
            <a:r>
              <a:rPr lang="en-GB" sz="1800" kern="0" dirty="0">
                <a:solidFill>
                  <a:srgbClr val="0C0D0E"/>
                </a:solidFill>
                <a:effectLst/>
                <a:latin typeface="Aptos" panose="020B0004020202020204" pitchFamily="34" charset="0"/>
                <a:ea typeface="Times New Roman" panose="02020603050405020304" pitchFamily="18" charset="0"/>
                <a:cs typeface="Courier New" panose="02070309020205020404" pitchFamily="49" charset="0"/>
              </a:rPr>
              <a:t> apt-get install </a:t>
            </a:r>
            <a:r>
              <a:rPr lang="en-GB" sz="1800" kern="0" dirty="0" err="1">
                <a:solidFill>
                  <a:srgbClr val="0C0D0E"/>
                </a:solidFill>
                <a:effectLst/>
                <a:latin typeface="Aptos" panose="020B0004020202020204" pitchFamily="34" charset="0"/>
                <a:ea typeface="Times New Roman" panose="02020603050405020304" pitchFamily="18" charset="0"/>
                <a:cs typeface="Courier New" panose="02070309020205020404" pitchFamily="49" charset="0"/>
              </a:rPr>
              <a:t>cmatrix</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Although depending on your Linux distribution, the command to install packages may vary slightly.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To install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cmatrix</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which is a terminal-based "The Matrix" effect, you can use your system's package manager depending on your OS: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On most Linux distributions use: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sudo</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apt install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cmatrix</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Debian/Ubuntu: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sudo</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yum install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cmatrix</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Fedora/CentOS: or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sudo</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pacman</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-S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cmatrix</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p>
          <a:p>
            <a:pPr marL="342900" lvl="0" indent="-342900">
              <a:lnSpc>
                <a:spcPct val="115000"/>
              </a:lnSpc>
              <a:spcAft>
                <a:spcPts val="800"/>
              </a:spcAft>
              <a:buFont typeface="Symbol" panose="05050102010706020507" pitchFamily="18" charset="2"/>
              <a:buChar cha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macOS with Homebrew: run brew install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cmatrix</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Note: If you're on macOS, ensure you have Homebrew installed before running brew install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cmatrix</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To run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cmatrix</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after installation, simply type </a:t>
            </a:r>
            <a:r>
              <a:rPr lang="en-GB" sz="1800" b="1" kern="100" dirty="0" err="1">
                <a:effectLst/>
                <a:latin typeface="Aptos" panose="020B0004020202020204" pitchFamily="34" charset="0"/>
                <a:ea typeface="DengXian" panose="02010600030101010101" pitchFamily="2" charset="-122"/>
                <a:cs typeface="Times New Roman" panose="02020603050405020304" pitchFamily="18" charset="0"/>
              </a:rPr>
              <a:t>cmatrix</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in your terminal. </a:t>
            </a:r>
          </a:p>
        </p:txBody>
      </p:sp>
      <p:sp>
        <p:nvSpPr>
          <p:cNvPr id="4" name="Slide Number Placeholder 3">
            <a:extLst>
              <a:ext uri="{FF2B5EF4-FFF2-40B4-BE49-F238E27FC236}">
                <a16:creationId xmlns:a16="http://schemas.microsoft.com/office/drawing/2014/main" id="{02542FB3-7B5A-E822-0B6C-256037374A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6433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34387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29241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EED76-0A8F-8776-3706-20164A6A0B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EC32F-171E-7ED5-D8E0-FA123C53FB1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B73773C-E490-704E-8949-FDC75EC053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37E5EA-03D6-50B5-7F51-530286501B5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34483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AB0EC-AC18-DEBD-B463-296FB0CA10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02B3B9-9C5F-2B3A-8FD5-69554D416E2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B8D5CA4-E7D0-322E-B14E-825640A5331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001D35"/>
                </a:solidFill>
              </a:rPr>
              <a:t>Note: </a:t>
            </a:r>
            <a:r>
              <a:rPr lang="en-GB" b="0" dirty="0">
                <a:solidFill>
                  <a:srgbClr val="001D35"/>
                </a:solidFill>
              </a:rPr>
              <a:t>Sometimes, some non-essential Linux tools/commands, created by Linux enthusiasts, may not work as they are no longer being maintained. These are tools that have not been created by the Linux Foundation maintainers.</a:t>
            </a:r>
            <a:endParaRPr lang="en-GB" b="0" i="0" dirty="0">
              <a:solidFill>
                <a:srgbClr val="001D35"/>
              </a:solidFill>
              <a:effectLst/>
            </a:endParaRPr>
          </a:p>
        </p:txBody>
      </p:sp>
      <p:sp>
        <p:nvSpPr>
          <p:cNvPr id="4" name="Slide Number Placeholder 3">
            <a:extLst>
              <a:ext uri="{FF2B5EF4-FFF2-40B4-BE49-F238E27FC236}">
                <a16:creationId xmlns:a16="http://schemas.microsoft.com/office/drawing/2014/main" id="{434E758B-3DE0-E48D-0CBE-46E725E2DF2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47293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Tip: You can use the ‘touch’ command (e.g. touch Hello.sh) to create a new file. After creation. ‘ls –al’ then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61943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00888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12162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47789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B7999-5F64-B3FF-9BB4-67F525225D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77C1A7-7C73-6CE0-D247-EBC56E096E7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B694947-5347-E7C3-1ACA-DF01F5CBF0F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F1E3899-845C-7BBB-7E73-71DAE29A65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35549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054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772147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985039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8930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080778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780660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168576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040092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448195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45271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58952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77303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26/02/2026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422213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26/02/2026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7779903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26/02/2026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4356419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26/02/2026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179042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26/02/2026</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2923690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26/02/2026</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0189202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26/02/2026</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596294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26/02/2026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37628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26/02/2026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3273843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26/02/2026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406955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26/02/2026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125241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41025812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26/02/2026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11265349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hyperlink" Target="https://teams.microsoft.com/meet/34205558927520?p=ZmolT5F4pNmnNMwHl7" TargetMode="External"/><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bellard.org/jslinux/"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labs.azure.com/virtualmachines" TargetMode="External"/><Relationship Id="rId4" Type="http://schemas.openxmlformats.org/officeDocument/2006/relationships/hyperlink" Target="https://console.cloud.google.co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s://codeanywhere.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webminal.org/terminal/" TargetMode="External"/><Relationship Id="rId5" Type="http://schemas.openxmlformats.org/officeDocument/2006/relationships/hyperlink" Target="https://www.tutorialspoint.com/linux_terminal_online" TargetMode="External"/><Relationship Id="rId4" Type="http://schemas.openxmlformats.org/officeDocument/2006/relationships/hyperlink" Target="https://labex.io/learn"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tinyurl.com/h7ftieuw" TargetMode="External"/><Relationship Id="rId3" Type="http://schemas.openxmlformats.org/officeDocument/2006/relationships/hyperlink" Target="https://www.youtube.com/results?search_query=how+to+install+linux+on+an+old+pc" TargetMode="External"/><Relationship Id="rId7" Type="http://schemas.openxmlformats.org/officeDocument/2006/relationships/hyperlink" Target="https://www.virtualbox.org/" TargetMode="External"/><Relationship Id="rId12" Type="http://schemas.openxmlformats.org/officeDocument/2006/relationships/hyperlink" Target="https://creativecommons.org/licenses/by-sa/3.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itsfoss.com/guide-install-linux-mint-16-dual-boot-windows/" TargetMode="External"/><Relationship Id="rId11" Type="http://schemas.openxmlformats.org/officeDocument/2006/relationships/hyperlink" Target="http://commons.wikimedia.org/wiki/file:virtualbox_logo.png" TargetMode="External"/><Relationship Id="rId5" Type="http://schemas.openxmlformats.org/officeDocument/2006/relationships/hyperlink" Target="https://www.youtube.com/results?search_query=create+a+dual+boot+windows+and+linux" TargetMode="External"/><Relationship Id="rId10" Type="http://schemas.openxmlformats.org/officeDocument/2006/relationships/image" Target="../media/image14.png"/><Relationship Id="rId4" Type="http://schemas.openxmlformats.org/officeDocument/2006/relationships/hyperlink" Target="https://www.google.com/search?q=how+to+install+linux+on+an+old+pc+or+laptop" TargetMode="External"/><Relationship Id="rId9" Type="http://schemas.openxmlformats.org/officeDocument/2006/relationships/hyperlink" Target="https://itsfoss.com/install-linux-in-virtualbox/"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wikimedia.org/wiki/File:Bash_Logo_Colored.svg" TargetMode="External"/><Relationship Id="rId7"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hyperlink" Target="http://www.pngall.com/microsoft-windows-png" TargetMode="External"/><Relationship Id="rId5" Type="http://schemas.openxmlformats.org/officeDocument/2006/relationships/image" Target="../media/image16.png"/><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hyperlink" Target="https://linuxize.com/post/how-to-use-nano-text-editor/" TargetMode="External"/><Relationship Id="rId7" Type="http://schemas.openxmlformats.org/officeDocument/2006/relationships/hyperlink" Target="https://creativecommons.org/licenses/by-sa/3.0/" TargetMode="External"/><Relationship Id="rId2" Type="http://schemas.openxmlformats.org/officeDocument/2006/relationships/hyperlink" Target="https://www.howtogeek.com/howto/42980/the-beginners-guide-to-nano-the-linux-command-line-text-editor/" TargetMode="External"/><Relationship Id="rId1" Type="http://schemas.openxmlformats.org/officeDocument/2006/relationships/slideLayout" Target="../slideLayouts/slideLayout2.xml"/><Relationship Id="rId6" Type="http://schemas.openxmlformats.org/officeDocument/2006/relationships/hyperlink" Target="https://commons.wikimedia.org/wiki/File:Bash_Logo_Colored.svg" TargetMode="External"/><Relationship Id="rId5" Type="http://schemas.openxmlformats.org/officeDocument/2006/relationships/image" Target="../media/image15.png"/><Relationship Id="rId4" Type="http://schemas.openxmlformats.org/officeDocument/2006/relationships/hyperlink" Target="https://www.howtogeek.com/102468/a-beginners-guide-to-editing-text-files-with-vi/" TargetMode="External"/><Relationship Id="rId9" Type="http://schemas.openxmlformats.org/officeDocument/2006/relationships/hyperlink" Target="http://www.pngall.com/microsoft-windows-png"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commons.wikimedia.org/wiki/File:Bash_Logo_Colored.svg" TargetMode="Externa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hyperlink" Target="http://www.pngall.com/microsoft-windows-png" TargetMode="External"/><Relationship Id="rId5" Type="http://schemas.openxmlformats.org/officeDocument/2006/relationships/image" Target="../media/image16.png"/><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uperuser.com/questions/937381/emulate-a-linux-terminal-and-shell-commands-on-windows" TargetMode="Externa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hyperlink" Target="http://www.tecmint.com/who-is-root-why-does-root-exist-in-linux/" TargetMode="External"/><Relationship Id="rId7" Type="http://schemas.openxmlformats.org/officeDocument/2006/relationships/image" Target="../media/image28.sv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svg"/><Relationship Id="rId10" Type="http://schemas.openxmlformats.org/officeDocument/2006/relationships/image" Target="../media/image11.png"/><Relationship Id="rId4" Type="http://schemas.openxmlformats.org/officeDocument/2006/relationships/image" Target="../media/image25.png"/><Relationship Id="rId9" Type="http://schemas.openxmlformats.org/officeDocument/2006/relationships/image" Target="../media/image30.svg"/></Relationships>
</file>

<file path=ppt/slides/_rels/slide22.xml.rels><?xml version="1.0" encoding="UTF-8" standalone="yes"?>
<Relationships xmlns="http://schemas.openxmlformats.org/package/2006/relationships"><Relationship Id="rId2" Type="http://schemas.openxmlformats.org/officeDocument/2006/relationships/hyperlink" Target="http://www.google.com/" TargetMode="Externa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unix.stackexchange.com/questions/116070/granting-write-permissions-to-a-group-to-a-folder" TargetMode="External"/><Relationship Id="rId7"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hyperlink" Target="https://www.redhat.com/en/blog/manage-permission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geeksforgeeks.org/chown-command-in-linux-with-examples/" TargetMode="External"/><Relationship Id="rId2" Type="http://schemas.openxmlformats.org/officeDocument/2006/relationships/hyperlink" Target="https://www.geeksforgeeks.org/chgrp-command-in-linux-with-exampl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hyperlink" Target="https://openclipart.org/detail/215827/happy-penguin" TargetMode="External"/></Relationships>
</file>

<file path=ppt/slides/_rels/slide32.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hyperlink" Target="https://openclipart.org/detail/215827/happy-penguin"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svg"/><Relationship Id="rId7" Type="http://schemas.openxmlformats.org/officeDocument/2006/relationships/image" Target="../media/image44.sv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svg"/><Relationship Id="rId4" Type="http://schemas.openxmlformats.org/officeDocument/2006/relationships/image" Target="../media/image41.png"/><Relationship Id="rId9" Type="http://schemas.openxmlformats.org/officeDocument/2006/relationships/image" Target="../media/image46.svg"/></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www.linuxuprising.com/2019/04/whats-new-in-ubuntu-1904-disco-dingo.html" TargetMode="External"/><Relationship Id="rId13" Type="http://schemas.openxmlformats.org/officeDocument/2006/relationships/image" Target="../media/image54.png"/><Relationship Id="rId3" Type="http://schemas.openxmlformats.org/officeDocument/2006/relationships/hyperlink" Target="https://www.onworks.net/" TargetMode="External"/><Relationship Id="rId7" Type="http://schemas.openxmlformats.org/officeDocument/2006/relationships/image" Target="../media/image52.png"/><Relationship Id="rId12" Type="http://schemas.openxmlformats.org/officeDocument/2006/relationships/hyperlink" Target="https://creativecommons.org/licenses/by-nc-sa/3.0/"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11" Type="http://schemas.openxmlformats.org/officeDocument/2006/relationships/hyperlink" Target="http://blog.keliweb.it/2013/09/guida-allutilizzo-base-del-comando-dhcpd-linux-fedora-avviostopriavvio/" TargetMode="External"/><Relationship Id="rId5" Type="http://schemas.openxmlformats.org/officeDocument/2006/relationships/hyperlink" Target="https://www.deviantart.com/windytheplaneh/art/with-speedvideo-Ubuntu-logo-vector-1-599350984" TargetMode="External"/><Relationship Id="rId10" Type="http://schemas.openxmlformats.org/officeDocument/2006/relationships/image" Target="../media/image53.jpg"/><Relationship Id="rId4" Type="http://schemas.openxmlformats.org/officeDocument/2006/relationships/image" Target="../media/image51.png"/><Relationship Id="rId9" Type="http://schemas.openxmlformats.org/officeDocument/2006/relationships/hyperlink" Target="https://creativecommons.org/licenses/by-sa/3.0/"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linuxize.com/post/how-to-use-nano-text-editor/" TargetMode="External"/><Relationship Id="rId7" Type="http://schemas.openxmlformats.org/officeDocument/2006/relationships/hyperlink" Target="https://commons.wikimedia.org/wiki/File:Bash_Logo_Colored.svg" TargetMode="External"/><Relationship Id="rId2" Type="http://schemas.openxmlformats.org/officeDocument/2006/relationships/hyperlink" Target="https://www.howtogeek.com/howto/42980/the-beginners-guide-to-nano-the-linux-command-line-text-editor/" TargetMode="Externa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55.png"/><Relationship Id="rId10" Type="http://schemas.openxmlformats.org/officeDocument/2006/relationships/hyperlink" Target="http://www.pngall.com/microsoft-windows-png" TargetMode="External"/><Relationship Id="rId4" Type="http://schemas.openxmlformats.org/officeDocument/2006/relationships/hyperlink" Target="https://www.howtogeek.com/102468/a-beginners-guide-to-editing-text-files-with-vi/" TargetMode="External"/><Relationship Id="rId9" Type="http://schemas.openxmlformats.org/officeDocument/2006/relationships/image" Target="../media/image16.png"/></Relationships>
</file>

<file path=ppt/slides/_rels/slide4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code.visualstudio.com/docs/terminal/shell-integration"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omglinux.com/chatgpt-command-line/"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CF9F06-CF07-F107-C717-1FD8FE282A5D}"/>
            </a:ext>
          </a:extLst>
        </p:cNvPr>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1B2151B-69FE-5ED2-D831-B54145959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828AFC-0DD4-AFAE-6E2C-FE92FCAC7EE4}"/>
              </a:ext>
            </a:extLst>
          </p:cNvPr>
          <p:cNvSpPr>
            <a:spLocks noGrp="1"/>
          </p:cNvSpPr>
          <p:nvPr>
            <p:ph type="title"/>
          </p:nvPr>
        </p:nvSpPr>
        <p:spPr>
          <a:xfrm>
            <a:off x="3699294" y="143729"/>
            <a:ext cx="6798541" cy="1045973"/>
          </a:xfrm>
        </p:spPr>
        <p:txBody>
          <a:bodyPr anchor="b">
            <a:normAutofit/>
          </a:bodyPr>
          <a:lstStyle/>
          <a:p>
            <a:r>
              <a:rPr lang="en-GB" sz="5400" b="1" u="sng" dirty="0"/>
              <a:t>Lecture re-cap:</a:t>
            </a:r>
          </a:p>
        </p:txBody>
      </p:sp>
      <p:pic>
        <p:nvPicPr>
          <p:cNvPr id="13" name="Picture 4">
            <a:extLst>
              <a:ext uri="{FF2B5EF4-FFF2-40B4-BE49-F238E27FC236}">
                <a16:creationId xmlns:a16="http://schemas.microsoft.com/office/drawing/2014/main" id="{9764A4E1-D08D-A198-CC00-E836D7FAD804}"/>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AE24019D-2346-A00C-436B-BC2AFB9E03EB}"/>
              </a:ext>
            </a:extLst>
          </p:cNvPr>
          <p:cNvSpPr>
            <a:spLocks noGrp="1"/>
          </p:cNvSpPr>
          <p:nvPr>
            <p:ph idx="1"/>
          </p:nvPr>
        </p:nvSpPr>
        <p:spPr>
          <a:xfrm>
            <a:off x="3786949" y="1395424"/>
            <a:ext cx="7705044" cy="4625159"/>
          </a:xfrm>
        </p:spPr>
        <p:txBody>
          <a:bodyPr>
            <a:normAutofit/>
          </a:bodyPr>
          <a:lstStyle/>
          <a:p>
            <a:pPr marL="514370" indent="-514370">
              <a:buFont typeface="+mj-lt"/>
              <a:buAutoNum type="arabicPeriod"/>
            </a:pPr>
            <a:r>
              <a:rPr lang="en-GB" sz="4000" dirty="0"/>
              <a:t>Superuser account: </a:t>
            </a:r>
            <a:r>
              <a:rPr lang="en-GB" sz="4000" dirty="0" err="1"/>
              <a:t>su</a:t>
            </a:r>
            <a:r>
              <a:rPr lang="en-GB" sz="4000" dirty="0"/>
              <a:t> –</a:t>
            </a:r>
          </a:p>
          <a:p>
            <a:pPr lvl="2"/>
            <a:r>
              <a:rPr lang="en-GB" sz="3200" dirty="0"/>
              <a:t>Slide: 14</a:t>
            </a:r>
          </a:p>
          <a:p>
            <a:pPr marL="514370" indent="-514370">
              <a:buFont typeface="+mj-lt"/>
              <a:buAutoNum type="arabicPeriod"/>
            </a:pPr>
            <a:r>
              <a:rPr lang="en-GB" sz="4000" dirty="0"/>
              <a:t>Adding &amp; removing Users</a:t>
            </a:r>
          </a:p>
          <a:p>
            <a:pPr lvl="2"/>
            <a:r>
              <a:rPr lang="en-GB" sz="3200" dirty="0"/>
              <a:t>Slide: 48</a:t>
            </a:r>
          </a:p>
          <a:p>
            <a:pPr marL="514370" indent="-514370">
              <a:buFont typeface="+mj-lt"/>
              <a:buAutoNum type="arabicPeriod"/>
            </a:pPr>
            <a:r>
              <a:rPr lang="en-GB" sz="4000" dirty="0"/>
              <a:t>Cronjobs</a:t>
            </a:r>
          </a:p>
          <a:p>
            <a:pPr lvl="2"/>
            <a:r>
              <a:rPr lang="en-GB" sz="3200" dirty="0"/>
              <a:t>Slide: 52</a:t>
            </a:r>
          </a:p>
          <a:p>
            <a:pPr marL="514370" indent="-514370">
              <a:buFont typeface="+mj-lt"/>
              <a:buAutoNum type="arabicPeriod"/>
            </a:pPr>
            <a:endParaRPr lang="en-GB" sz="4000" dirty="0"/>
          </a:p>
          <a:p>
            <a:pPr marL="514370" indent="-514370">
              <a:buFont typeface="+mj-lt"/>
              <a:buAutoNum type="arabicPeriod"/>
            </a:pPr>
            <a:endParaRPr lang="en-GB" sz="4000" dirty="0"/>
          </a:p>
        </p:txBody>
      </p:sp>
    </p:spTree>
    <p:extLst>
      <p:ext uri="{BB962C8B-B14F-4D97-AF65-F5344CB8AC3E}">
        <p14:creationId xmlns:p14="http://schemas.microsoft.com/office/powerpoint/2010/main" val="99817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u="sng" dirty="0">
                <a:solidFill>
                  <a:srgbClr val="FFFFFF"/>
                </a:solidFill>
              </a:rPr>
              <a:t>OS Tutorial 4</a:t>
            </a:r>
            <a:br>
              <a:rPr lang="en-GB" sz="4800" dirty="0">
                <a:solidFill>
                  <a:srgbClr val="FFFFFF"/>
                </a:solidFill>
                <a:highlight>
                  <a:srgbClr val="FF0000"/>
                </a:highlight>
              </a:rPr>
            </a:br>
            <a:r>
              <a:rPr lang="en-GB" sz="4800" dirty="0">
                <a:solidFill>
                  <a:srgbClr val="FFFFFF"/>
                </a:solidFill>
              </a:rPr>
              <a:t>Introduction to </a:t>
            </a:r>
            <a:br>
              <a:rPr lang="en-GB" sz="4800" dirty="0">
                <a:solidFill>
                  <a:srgbClr val="FFFFFF"/>
                </a:solidFill>
                <a:highlight>
                  <a:srgbClr val="FF0000"/>
                </a:highlight>
              </a:rPr>
            </a:br>
            <a:r>
              <a:rPr lang="en-GB" sz="4800" dirty="0">
                <a:solidFill>
                  <a:srgbClr val="FFFFFF"/>
                </a:solidFill>
                <a:highlight>
                  <a:srgbClr val="FF0000"/>
                </a:highlight>
              </a:rPr>
              <a:t>Linux &amp; Bash</a:t>
            </a:r>
            <a:endParaRPr lang="en-GB" sz="4800" dirty="0">
              <a:solidFill>
                <a:srgbClr val="FFFFFF"/>
              </a:solidFill>
            </a:endParaRPr>
          </a:p>
        </p:txBody>
      </p:sp>
      <p:sp>
        <p:nvSpPr>
          <p:cNvPr id="3" name="TextBox 2">
            <a:extLst>
              <a:ext uri="{FF2B5EF4-FFF2-40B4-BE49-F238E27FC236}">
                <a16:creationId xmlns:a16="http://schemas.microsoft.com/office/drawing/2014/main" id="{C3F4BDA4-E399-17EB-C9E5-843AF53EB24F}"/>
              </a:ext>
            </a:extLst>
          </p:cNvPr>
          <p:cNvSpPr txBox="1"/>
          <p:nvPr/>
        </p:nvSpPr>
        <p:spPr>
          <a:xfrm>
            <a:off x="17022" y="5705874"/>
            <a:ext cx="6540627" cy="523220"/>
          </a:xfrm>
          <a:prstGeom prst="rect">
            <a:avLst/>
          </a:prstGeom>
          <a:solidFill>
            <a:srgbClr val="FF0000"/>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Download Tutorial deck from Moodle</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a:t>
            </a:r>
            <a:endParaRPr lang="en-GB" sz="2000" dirty="0">
              <a:solidFill>
                <a:srgbClr val="FFFF00"/>
              </a:solidFill>
            </a:endParaRPr>
          </a:p>
        </p:txBody>
      </p:sp>
      <p:sp>
        <p:nvSpPr>
          <p:cNvPr id="5" name="TextBox 4">
            <a:extLst>
              <a:ext uri="{FF2B5EF4-FFF2-40B4-BE49-F238E27FC236}">
                <a16:creationId xmlns:a16="http://schemas.microsoft.com/office/drawing/2014/main" id="{6CF17065-33B0-3EAA-96EE-7C3B08D5012A}"/>
              </a:ext>
            </a:extLst>
          </p:cNvPr>
          <p:cNvSpPr txBox="1"/>
          <p:nvPr/>
        </p:nvSpPr>
        <p:spPr>
          <a:xfrm>
            <a:off x="-9142" y="6293577"/>
            <a:ext cx="3509793" cy="369332"/>
          </a:xfrm>
          <a:prstGeom prst="rect">
            <a:avLst/>
          </a:prstGeom>
          <a:noFill/>
          <a:ln>
            <a:solidFill>
              <a:schemeClr val="bg1"/>
            </a:solidFill>
          </a:ln>
        </p:spPr>
        <p:txBody>
          <a:bodyPr wrap="square">
            <a:spAutoFit/>
          </a:bodyPr>
          <a:lstStyle/>
          <a:p>
            <a:pPr>
              <a:buNone/>
            </a:pPr>
            <a:r>
              <a:rPr lang="en-US" dirty="0">
                <a:solidFill>
                  <a:srgbClr val="FF0000"/>
                </a:solidFill>
                <a:highlight>
                  <a:srgbClr val="00FFFF"/>
                </a:highlight>
                <a:latin typeface="Segoe UI" panose="020B0502040204020203" pitchFamily="34" charset="0"/>
              </a:rPr>
              <a:t>Reminder:</a:t>
            </a:r>
            <a:r>
              <a:rPr lang="en-US" b="0" i="0" dirty="0">
                <a:solidFill>
                  <a:srgbClr val="FF0000"/>
                </a:solidFill>
                <a:effectLst/>
                <a:highlight>
                  <a:srgbClr val="00FFFF"/>
                </a:highlight>
                <a:latin typeface="Segoe UI" panose="020B0502040204020203" pitchFamily="34" charset="0"/>
              </a:rPr>
              <a:t> BYOD to make notes</a:t>
            </a:r>
            <a:r>
              <a:rPr lang="en-US" dirty="0">
                <a:solidFill>
                  <a:srgbClr val="FF0000"/>
                </a:solidFill>
                <a:highlight>
                  <a:srgbClr val="00FFFF"/>
                </a:highlight>
                <a:latin typeface="Segoe UI" panose="020B0502040204020203" pitchFamily="34" charset="0"/>
              </a:rPr>
              <a:t>.</a:t>
            </a:r>
            <a:endParaRPr lang="en-US" b="0" i="0" dirty="0">
              <a:solidFill>
                <a:srgbClr val="FF0000"/>
              </a:solidFill>
              <a:effectLst/>
              <a:highlight>
                <a:srgbClr val="00FFFF"/>
              </a:highlight>
              <a:latin typeface="Segoe UI" panose="020B0502040204020203" pitchFamily="34" charset="0"/>
            </a:endParaRPr>
          </a:p>
        </p:txBody>
      </p:sp>
    </p:spTree>
    <p:extLst>
      <p:ext uri="{BB962C8B-B14F-4D97-AF65-F5344CB8AC3E}">
        <p14:creationId xmlns:p14="http://schemas.microsoft.com/office/powerpoint/2010/main" val="411009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602706" y="1222150"/>
            <a:ext cx="10636225" cy="4509415"/>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3" tooltip="Meeting join link">
                  <a:extLst>
                    <a:ext uri="{A12FA001-AC4F-418D-AE19-62706E023703}">
                      <ahyp:hlinkClr xmlns:ahyp="http://schemas.microsoft.com/office/drawing/2018/hyperlinkcolor" val="tx"/>
                    </a:ext>
                  </a:extLst>
                </a:hlinkClick>
              </a:rPr>
              <a:t>Click here to join the meeting</a:t>
            </a:r>
            <a:endPar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4" tooltip="Meeting join link">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Ask Questions in chat &amp; DM</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Request &amp; receive feedback</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Collaborate with others</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Share resources</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Optional: Bring Headphones.</a:t>
            </a:r>
          </a:p>
        </p:txBody>
      </p:sp>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11266" y="159154"/>
            <a:ext cx="5937616" cy="902512"/>
          </a:xfrm>
        </p:spPr>
        <p:txBody>
          <a:bodyPr>
            <a:normAutofit/>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7211839" y="1401763"/>
            <a:ext cx="3811313" cy="2812428"/>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860677" y="2857500"/>
              <a:ext cx="1703294" cy="1703294"/>
            </a:xfrm>
            <a:prstGeom prst="rect">
              <a:avLst/>
            </a:prstGeom>
          </p:spPr>
        </p:pic>
      </p:grpSp>
      <p:pic>
        <p:nvPicPr>
          <p:cNvPr id="3" name="Picture 2">
            <a:extLst>
              <a:ext uri="{FF2B5EF4-FFF2-40B4-BE49-F238E27FC236}">
                <a16:creationId xmlns:a16="http://schemas.microsoft.com/office/drawing/2014/main" id="{C1321F17-6701-9D21-67D6-7EE3831FB10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Tree>
    <p:extLst>
      <p:ext uri="{BB962C8B-B14F-4D97-AF65-F5344CB8AC3E}">
        <p14:creationId xmlns:p14="http://schemas.microsoft.com/office/powerpoint/2010/main" val="1612019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29"/>
            <a:ext cx="6798541" cy="1045973"/>
          </a:xfrm>
        </p:spPr>
        <p:txBody>
          <a:bodyPr anchor="b">
            <a:normAutofit/>
          </a:bodyPr>
          <a:lstStyle/>
          <a:p>
            <a:r>
              <a:rPr lang="en-GB" sz="5400" b="1" u="sng" dirty="0"/>
              <a:t>Lecture re-cap:</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786949" y="1395424"/>
            <a:ext cx="7705044" cy="4625159"/>
          </a:xfrm>
        </p:spPr>
        <p:txBody>
          <a:bodyPr>
            <a:normAutofit/>
          </a:bodyPr>
          <a:lstStyle/>
          <a:p>
            <a:pPr marL="514370" indent="-514370">
              <a:buFont typeface="+mj-lt"/>
              <a:buAutoNum type="arabicPeriod"/>
            </a:pPr>
            <a:r>
              <a:rPr lang="en-GB" sz="4000" dirty="0"/>
              <a:t>The Linux OS</a:t>
            </a:r>
          </a:p>
          <a:p>
            <a:pPr marL="514370" indent="-514370">
              <a:buFont typeface="+mj-lt"/>
              <a:buAutoNum type="arabicPeriod"/>
            </a:pPr>
            <a:r>
              <a:rPr lang="en-GB" sz="4000" dirty="0"/>
              <a:t>Linux distributions</a:t>
            </a:r>
          </a:p>
          <a:p>
            <a:pPr marL="514370" indent="-514370">
              <a:buFont typeface="+mj-lt"/>
              <a:buAutoNum type="arabicPeriod"/>
            </a:pPr>
            <a:r>
              <a:rPr lang="en-GB" sz="4000" dirty="0"/>
              <a:t>Linux File System</a:t>
            </a:r>
          </a:p>
          <a:p>
            <a:pPr marL="514370" indent="-514370">
              <a:buFont typeface="+mj-lt"/>
              <a:buAutoNum type="arabicPeriod"/>
            </a:pPr>
            <a:r>
              <a:rPr lang="en-GB" sz="4000" dirty="0"/>
              <a:t>The Linux command line (CLI)</a:t>
            </a:r>
          </a:p>
          <a:p>
            <a:pPr marL="514370" indent="-514370">
              <a:buFont typeface="+mj-lt"/>
              <a:buAutoNum type="arabicPeriod"/>
            </a:pPr>
            <a:r>
              <a:rPr lang="en-GB" sz="4000" dirty="0"/>
              <a:t>Bash Commands</a:t>
            </a:r>
          </a:p>
        </p:txBody>
      </p:sp>
    </p:spTree>
    <p:extLst>
      <p:ext uri="{BB962C8B-B14F-4D97-AF65-F5344CB8AC3E}">
        <p14:creationId xmlns:p14="http://schemas.microsoft.com/office/powerpoint/2010/main" val="2941533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5" name="Straight Connector 1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40572" y="569297"/>
            <a:ext cx="5608830" cy="5608830"/>
          </a:xfrm>
          <a:prstGeom prst="rect">
            <a:avLst/>
          </a:prstGeom>
        </p:spPr>
      </p:pic>
      <p:pic>
        <p:nvPicPr>
          <p:cNvPr id="2" name="Picture 1">
            <a:extLst>
              <a:ext uri="{FF2B5EF4-FFF2-40B4-BE49-F238E27FC236}">
                <a16:creationId xmlns:a16="http://schemas.microsoft.com/office/drawing/2014/main" id="{0C8A9C87-7EF2-DC8D-0FF7-8C6076F9A9B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208520" y="379900"/>
            <a:ext cx="6286224" cy="1035781"/>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Calibri Light" panose="020F0302020204030204"/>
                <a:ea typeface="+mj-ea"/>
                <a:cs typeface="+mj-cs"/>
              </a:rPr>
              <a:t>Tutorial Activity answers:</a:t>
            </a:r>
            <a:endParaRPr kumimoji="0" lang="en-US" sz="48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297449" y="1605078"/>
            <a:ext cx="5268059" cy="1505248"/>
          </a:xfrm>
        </p:spPr>
        <p:txBody>
          <a:bodyPr vert="horz" lIns="91440" tIns="45720" rIns="91440" bIns="45720" rtlCol="0">
            <a:normAutofit/>
          </a:bodyPr>
          <a:lstStyle/>
          <a:p>
            <a:r>
              <a:rPr lang="en-US" sz="3200" kern="1200" dirty="0">
                <a:solidFill>
                  <a:schemeClr val="tx1"/>
                </a:solidFill>
                <a:latin typeface="+mn-lt"/>
                <a:ea typeface="+mn-ea"/>
                <a:cs typeface="+mn-cs"/>
              </a:rPr>
              <a:t>Open your ‘</a:t>
            </a:r>
            <a:r>
              <a:rPr lang="en-US" sz="3200" b="1" kern="1200" dirty="0">
                <a:solidFill>
                  <a:schemeClr val="tx1"/>
                </a:solidFill>
                <a:latin typeface="+mn-lt"/>
                <a:ea typeface="+mn-ea"/>
                <a:cs typeface="+mn-cs"/>
              </a:rPr>
              <a:t>Tutorial Activity</a:t>
            </a:r>
            <a:r>
              <a:rPr lang="en-US" sz="3200" kern="1200" dirty="0">
                <a:solidFill>
                  <a:schemeClr val="tx1"/>
                </a:solidFill>
                <a:latin typeface="+mn-lt"/>
                <a:ea typeface="+mn-ea"/>
                <a:cs typeface="+mn-cs"/>
              </a:rPr>
              <a:t> </a:t>
            </a:r>
            <a:r>
              <a:rPr lang="en-US" sz="3200" b="1" kern="1200" dirty="0">
                <a:solidFill>
                  <a:schemeClr val="tx1"/>
                </a:solidFill>
                <a:latin typeface="+mn-lt"/>
                <a:ea typeface="+mn-ea"/>
                <a:cs typeface="+mn-cs"/>
              </a:rPr>
              <a:t>document’</a:t>
            </a:r>
            <a:r>
              <a:rPr lang="en-US" sz="3200" kern="1200" dirty="0">
                <a:solidFill>
                  <a:schemeClr val="tx1"/>
                </a:solidFill>
                <a:latin typeface="+mn-lt"/>
                <a:ea typeface="+mn-ea"/>
                <a:cs typeface="+mn-cs"/>
              </a:rPr>
              <a:t>, to save Activity answers.</a:t>
            </a:r>
          </a:p>
        </p:txBody>
      </p:sp>
    </p:spTree>
    <p:extLst>
      <p:ext uri="{BB962C8B-B14F-4D97-AF65-F5344CB8AC3E}">
        <p14:creationId xmlns:p14="http://schemas.microsoft.com/office/powerpoint/2010/main" val="878951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20580" y="339508"/>
            <a:ext cx="9895951" cy="1033669"/>
          </a:xfrm>
        </p:spPr>
        <p:txBody>
          <a:bodyPr>
            <a:normAutofit/>
          </a:bodyPr>
          <a:lstStyle/>
          <a:p>
            <a:r>
              <a:rPr lang="en-GB" sz="4800" b="1" dirty="0">
                <a:solidFill>
                  <a:srgbClr val="FFFFFF"/>
                </a:solidFill>
              </a:rPr>
              <a:t>OS Assignment: </a:t>
            </a:r>
            <a:r>
              <a:rPr lang="en-GB" sz="4800" b="1" dirty="0">
                <a:solidFill>
                  <a:schemeClr val="bg1"/>
                </a:solidFill>
              </a:rPr>
              <a:t>Task 3</a:t>
            </a:r>
            <a:endParaRPr lang="en-GB" sz="48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20579" y="1712685"/>
            <a:ext cx="9895951" cy="5063428"/>
          </a:xfrm>
        </p:spPr>
        <p:txBody>
          <a:bodyPr>
            <a:normAutofit fontScale="92500" lnSpcReduction="20000"/>
          </a:bodyPr>
          <a:lstStyle/>
          <a:p>
            <a:pPr marL="83185" indent="0">
              <a:lnSpc>
                <a:spcPct val="110000"/>
              </a:lnSpc>
              <a:spcBef>
                <a:spcPts val="0"/>
              </a:spcBef>
              <a:spcAft>
                <a:spcPts val="200"/>
              </a:spcAft>
              <a:buNone/>
            </a:pPr>
            <a:r>
              <a:rPr lang="en-GB" sz="3200" b="1" dirty="0">
                <a:solidFill>
                  <a:srgbClr val="201F1E"/>
                </a:solidFill>
                <a:effectLst/>
                <a:ea typeface="Calibri" panose="020F0502020204030204" pitchFamily="34" charset="0"/>
                <a:cs typeface="Times New Roman" panose="02020603050405020304" pitchFamily="18" charset="0"/>
              </a:rPr>
              <a:t>Today’s tutorial will support the completion of task 3 of the assignment:</a:t>
            </a:r>
          </a:p>
          <a:p>
            <a:pPr marL="83185" indent="0">
              <a:lnSpc>
                <a:spcPct val="110000"/>
              </a:lnSpc>
              <a:spcBef>
                <a:spcPts val="0"/>
              </a:spcBef>
              <a:spcAft>
                <a:spcPts val="200"/>
              </a:spcAft>
              <a:buNone/>
            </a:pPr>
            <a:r>
              <a:rPr lang="en-GB" sz="3200" b="1" dirty="0">
                <a:solidFill>
                  <a:srgbClr val="201F1E"/>
                </a:solidFill>
                <a:effectLst/>
                <a:ea typeface="Calibri" panose="020F0502020204030204" pitchFamily="34" charset="0"/>
                <a:cs typeface="Times New Roman" panose="02020603050405020304" pitchFamily="18" charset="0"/>
              </a:rPr>
              <a:t>3. Use of CLI commands in a Linux OS:</a:t>
            </a:r>
            <a:endParaRPr lang="en-GB" sz="3200" dirty="0">
              <a:effectLst/>
              <a:ea typeface="Calibri" panose="020F0502020204030204" pitchFamily="34" charset="0"/>
              <a:cs typeface="Times New Roman" panose="02020603050405020304" pitchFamily="18" charset="0"/>
            </a:endParaRPr>
          </a:p>
          <a:p>
            <a:pPr>
              <a:lnSpc>
                <a:spcPct val="110000"/>
              </a:lnSpc>
              <a:spcBef>
                <a:spcPts val="0"/>
              </a:spcBef>
              <a:spcAft>
                <a:spcPts val="200"/>
              </a:spcAft>
            </a:pPr>
            <a:r>
              <a:rPr lang="en-GB" dirty="0"/>
              <a:t>Document the use of approx. 10-12 different Bash commands with the use of options/switches that cover the areas listed below. Use</a:t>
            </a:r>
            <a:r>
              <a:rPr lang="en-GB" b="1" dirty="0"/>
              <a:t> screenshots</a:t>
            </a:r>
            <a:r>
              <a:rPr lang="en-GB" dirty="0"/>
              <a:t> (showing code &amp; output) and accompanying description. Approx. 350 words, cite several reference sources.</a:t>
            </a:r>
          </a:p>
          <a:p>
            <a:pPr lvl="1">
              <a:lnSpc>
                <a:spcPct val="110000"/>
              </a:lnSpc>
              <a:spcBef>
                <a:spcPts val="0"/>
              </a:spcBef>
              <a:spcAft>
                <a:spcPts val="200"/>
              </a:spcAft>
            </a:pPr>
            <a:r>
              <a:rPr lang="en-GB" sz="2600" dirty="0"/>
              <a:t>Process management</a:t>
            </a:r>
          </a:p>
          <a:p>
            <a:pPr lvl="1">
              <a:lnSpc>
                <a:spcPct val="110000"/>
              </a:lnSpc>
              <a:spcBef>
                <a:spcPts val="0"/>
              </a:spcBef>
              <a:spcAft>
                <a:spcPts val="200"/>
              </a:spcAft>
            </a:pPr>
            <a:r>
              <a:rPr lang="en-GB" sz="2600" dirty="0"/>
              <a:t>File &amp; directory management</a:t>
            </a:r>
          </a:p>
          <a:p>
            <a:pPr lvl="1">
              <a:lnSpc>
                <a:spcPct val="110000"/>
              </a:lnSpc>
              <a:spcBef>
                <a:spcPts val="0"/>
              </a:spcBef>
              <a:spcAft>
                <a:spcPts val="200"/>
              </a:spcAft>
            </a:pPr>
            <a:r>
              <a:rPr lang="en-GB" sz="2600" dirty="0"/>
              <a:t>Network testing/monitoring</a:t>
            </a:r>
          </a:p>
          <a:p>
            <a:pPr lvl="1">
              <a:lnSpc>
                <a:spcPct val="110000"/>
              </a:lnSpc>
              <a:spcBef>
                <a:spcPts val="0"/>
              </a:spcBef>
              <a:spcAft>
                <a:spcPts val="200"/>
              </a:spcAft>
            </a:pPr>
            <a:r>
              <a:rPr lang="en-GB" sz="2600" dirty="0"/>
              <a:t>User management</a:t>
            </a:r>
          </a:p>
          <a:p>
            <a:pPr lvl="1">
              <a:lnSpc>
                <a:spcPct val="110000"/>
              </a:lnSpc>
              <a:spcBef>
                <a:spcPts val="0"/>
              </a:spcBef>
              <a:spcAft>
                <a:spcPts val="200"/>
              </a:spcAft>
            </a:pPr>
            <a:r>
              <a:rPr lang="en-GB" sz="2600" dirty="0"/>
              <a:t>Task scheduling.</a:t>
            </a:r>
          </a:p>
          <a:p>
            <a:pPr marL="83175" indent="0">
              <a:lnSpc>
                <a:spcPct val="110000"/>
              </a:lnSpc>
              <a:spcBef>
                <a:spcPts val="0"/>
              </a:spcBef>
              <a:spcAft>
                <a:spcPts val="200"/>
              </a:spcAft>
              <a:buNone/>
            </a:pPr>
            <a:endParaRPr lang="en-GB" sz="3200" dirty="0"/>
          </a:p>
          <a:p>
            <a:pPr marL="311785">
              <a:lnSpc>
                <a:spcPct val="110000"/>
              </a:lnSpc>
              <a:spcBef>
                <a:spcPts val="0"/>
              </a:spcBef>
              <a:spcAft>
                <a:spcPts val="200"/>
              </a:spcAft>
            </a:pPr>
            <a:endParaRPr lang="en-GB" sz="3200" dirty="0">
              <a:effectLst/>
              <a:ea typeface="Calibri" panose="020F0502020204030204" pitchFamily="34" charset="0"/>
              <a:cs typeface="Times New Roman" panose="02020603050405020304" pitchFamily="18" charset="0"/>
            </a:endParaRPr>
          </a:p>
        </p:txBody>
      </p:sp>
      <p:pic>
        <p:nvPicPr>
          <p:cNvPr id="4" name="Picture 3" descr="Linux - Wikipedia">
            <a:extLst>
              <a:ext uri="{FF2B5EF4-FFF2-40B4-BE49-F238E27FC236}">
                <a16:creationId xmlns:a16="http://schemas.microsoft.com/office/drawing/2014/main" id="{9F72A068-DC6D-9887-99C7-AD887D6AD3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7720" y="242564"/>
            <a:ext cx="2276920" cy="2696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628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26F113-1C39-7213-A281-87F0BE5B0BF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F71B30-E7BC-E10F-4581-02BF999D4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5782384-53D9-4CE0-C3B5-634280C7F1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3C5D992-211A-431E-0211-5EC00928C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53F10A9-E071-C4FA-731A-C6BC329BC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6C95E43-9528-8D4A-6441-A8F849DFA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587E51-D61D-DDFA-7BBF-25C1A60032F1}"/>
              </a:ext>
            </a:extLst>
          </p:cNvPr>
          <p:cNvSpPr>
            <a:spLocks noGrp="1"/>
          </p:cNvSpPr>
          <p:nvPr>
            <p:ph type="title"/>
          </p:nvPr>
        </p:nvSpPr>
        <p:spPr>
          <a:xfrm>
            <a:off x="100986" y="278535"/>
            <a:ext cx="11826249" cy="1033669"/>
          </a:xfrm>
        </p:spPr>
        <p:txBody>
          <a:bodyPr>
            <a:normAutofit/>
          </a:bodyPr>
          <a:lstStyle/>
          <a:p>
            <a:r>
              <a:rPr lang="en-GB" b="1" dirty="0">
                <a:highlight>
                  <a:srgbClr val="FFFF00"/>
                </a:highlight>
              </a:rPr>
              <a:t>CLI Options: </a:t>
            </a:r>
            <a:r>
              <a:rPr lang="en-GB" b="1" dirty="0">
                <a:solidFill>
                  <a:schemeClr val="bg1"/>
                </a:solidFill>
              </a:rPr>
              <a:t>Bellard, Google Shell, Azure VM or BYOD</a:t>
            </a:r>
          </a:p>
        </p:txBody>
      </p:sp>
      <p:sp>
        <p:nvSpPr>
          <p:cNvPr id="15" name="Content Placeholder 2">
            <a:extLst>
              <a:ext uri="{FF2B5EF4-FFF2-40B4-BE49-F238E27FC236}">
                <a16:creationId xmlns:a16="http://schemas.microsoft.com/office/drawing/2014/main" id="{38651A8F-FCB6-7A8C-8370-E7F6C0C0E0D9}"/>
              </a:ext>
            </a:extLst>
          </p:cNvPr>
          <p:cNvSpPr>
            <a:spLocks noGrp="1"/>
          </p:cNvSpPr>
          <p:nvPr>
            <p:ph idx="1"/>
          </p:nvPr>
        </p:nvSpPr>
        <p:spPr>
          <a:xfrm>
            <a:off x="289865" y="1598076"/>
            <a:ext cx="11647375" cy="4591828"/>
          </a:xfrm>
        </p:spPr>
        <p:txBody>
          <a:bodyPr>
            <a:normAutofit fontScale="77500" lnSpcReduction="20000"/>
          </a:bodyPr>
          <a:lstStyle/>
          <a:p>
            <a:pPr marL="0" indent="0">
              <a:lnSpc>
                <a:spcPct val="120000"/>
              </a:lnSpc>
              <a:spcBef>
                <a:spcPts val="0"/>
              </a:spcBef>
              <a:spcAft>
                <a:spcPts val="300"/>
              </a:spcAft>
              <a:buNone/>
            </a:pPr>
            <a:r>
              <a:rPr lang="en-GB" sz="3600" dirty="0"/>
              <a:t>Use the options below to test Bash commands from the following Activity ‘</a:t>
            </a:r>
            <a:r>
              <a:rPr lang="en-GB" sz="3600" dirty="0">
                <a:highlight>
                  <a:srgbClr val="FFFF00"/>
                </a:highlight>
              </a:rPr>
              <a:t>Try</a:t>
            </a:r>
            <a:r>
              <a:rPr lang="en-GB" sz="3600" dirty="0"/>
              <a:t>’ slides:</a:t>
            </a:r>
          </a:p>
          <a:p>
            <a:pPr>
              <a:lnSpc>
                <a:spcPct val="120000"/>
              </a:lnSpc>
              <a:spcBef>
                <a:spcPts val="0"/>
              </a:spcBef>
              <a:spcAft>
                <a:spcPts val="300"/>
              </a:spcAft>
            </a:pPr>
            <a:r>
              <a:rPr lang="en-GB" sz="4000" b="1" dirty="0">
                <a:highlight>
                  <a:srgbClr val="FFFF00"/>
                </a:highlight>
              </a:rPr>
              <a:t>Bellard.org: </a:t>
            </a:r>
            <a:r>
              <a:rPr lang="en-GB" sz="4000" dirty="0">
                <a:hlinkClick r:id="rId3"/>
              </a:rPr>
              <a:t>https://bellard.org/jslinux/</a:t>
            </a:r>
            <a:r>
              <a:rPr lang="en-GB" sz="4000" dirty="0"/>
              <a:t> </a:t>
            </a:r>
          </a:p>
          <a:p>
            <a:pPr>
              <a:lnSpc>
                <a:spcPct val="120000"/>
              </a:lnSpc>
              <a:spcBef>
                <a:spcPts val="0"/>
              </a:spcBef>
              <a:spcAft>
                <a:spcPts val="300"/>
              </a:spcAft>
            </a:pPr>
            <a:r>
              <a:rPr lang="en-GB" sz="4000" b="1" dirty="0">
                <a:highlight>
                  <a:srgbClr val="FFFF00"/>
                </a:highlight>
              </a:rPr>
              <a:t>Google Cloud Console: </a:t>
            </a:r>
            <a:r>
              <a:rPr lang="en-GB" sz="4000" dirty="0">
                <a:hlinkClick r:id="rId4"/>
              </a:rPr>
              <a:t>https://console.cloud.google.com/</a:t>
            </a:r>
            <a:r>
              <a:rPr lang="en-GB" sz="4000" dirty="0"/>
              <a:t> </a:t>
            </a:r>
          </a:p>
          <a:p>
            <a:pPr lvl="1">
              <a:lnSpc>
                <a:spcPct val="120000"/>
              </a:lnSpc>
              <a:spcBef>
                <a:spcPts val="0"/>
              </a:spcBef>
              <a:spcAft>
                <a:spcPts val="300"/>
              </a:spcAft>
            </a:pPr>
            <a:r>
              <a:rPr lang="en-GB" sz="3400" dirty="0"/>
              <a:t>Open </a:t>
            </a:r>
            <a:r>
              <a:rPr lang="en-GB" sz="3400" b="1" dirty="0"/>
              <a:t>Dashboard</a:t>
            </a:r>
            <a:r>
              <a:rPr lang="en-GB" sz="3400" dirty="0"/>
              <a:t> and ‘</a:t>
            </a:r>
            <a:r>
              <a:rPr lang="en-GB" sz="3400" b="1" dirty="0"/>
              <a:t>Activate Cloud Shell</a:t>
            </a:r>
            <a:r>
              <a:rPr lang="en-GB" sz="3400" dirty="0"/>
              <a:t>’.</a:t>
            </a:r>
          </a:p>
          <a:p>
            <a:pPr>
              <a:lnSpc>
                <a:spcPct val="120000"/>
              </a:lnSpc>
              <a:spcBef>
                <a:spcPts val="0"/>
              </a:spcBef>
              <a:spcAft>
                <a:spcPts val="300"/>
              </a:spcAft>
            </a:pPr>
            <a:r>
              <a:rPr lang="en-GB" sz="4000" b="1" dirty="0">
                <a:highlight>
                  <a:srgbClr val="FFFF00"/>
                </a:highlight>
              </a:rPr>
              <a:t>MS Azure VM:</a:t>
            </a:r>
            <a:r>
              <a:rPr lang="en-GB" sz="4000" b="1" dirty="0"/>
              <a:t> </a:t>
            </a:r>
            <a:r>
              <a:rPr lang="en-GB" sz="4000" dirty="0"/>
              <a:t>Open </a:t>
            </a:r>
            <a:r>
              <a:rPr lang="en-GB" sz="4000" dirty="0" err="1"/>
              <a:t>cmd</a:t>
            </a:r>
            <a:r>
              <a:rPr lang="en-GB" sz="4000" dirty="0"/>
              <a:t>/PS and type ‘ubuntu’ in </a:t>
            </a:r>
            <a:r>
              <a:rPr lang="en-GB" sz="4000" dirty="0" err="1"/>
              <a:t>cmd</a:t>
            </a:r>
            <a:r>
              <a:rPr lang="en-GB" sz="4000" dirty="0"/>
              <a:t>/PS to open Linux. </a:t>
            </a:r>
            <a:r>
              <a:rPr kumimoji="0" lang="en-GB" sz="2900" b="0" i="0" u="none" strike="noStrike" kern="1200" cap="none" spc="0" normalizeH="0" baseline="0" noProof="0" dirty="0">
                <a:ln>
                  <a:noFill/>
                </a:ln>
                <a:solidFill>
                  <a:prstClr val="black"/>
                </a:solidFill>
                <a:effectLst/>
                <a:uLnTx/>
                <a:uFillTx/>
                <a:ea typeface="+mn-ea"/>
                <a:cs typeface="+mn-cs"/>
                <a:hlinkClick r:id="rId5"/>
              </a:rPr>
              <a:t>https://labs.azure.com/virtualmachines</a:t>
            </a:r>
            <a:r>
              <a:rPr kumimoji="0" lang="en-GB" sz="2900" b="0" i="0" u="none" strike="noStrike" kern="1200" cap="none" spc="0" normalizeH="0" baseline="0" noProof="0" dirty="0">
                <a:ln>
                  <a:noFill/>
                </a:ln>
                <a:solidFill>
                  <a:prstClr val="black"/>
                </a:solidFill>
                <a:effectLst/>
                <a:uLnTx/>
                <a:uFillTx/>
                <a:ea typeface="+mn-ea"/>
                <a:cs typeface="+mn-cs"/>
              </a:rPr>
              <a:t> </a:t>
            </a:r>
          </a:p>
          <a:p>
            <a:pPr marL="1371600" lvl="2" indent="-457200">
              <a:lnSpc>
                <a:spcPct val="120000"/>
              </a:lnSpc>
              <a:spcBef>
                <a:spcPts val="0"/>
              </a:spcBef>
              <a:spcAft>
                <a:spcPts val="300"/>
              </a:spcAft>
              <a:defRPr/>
            </a:pPr>
            <a:r>
              <a:rPr kumimoji="0" lang="en-GB" sz="2900" b="0" i="0" u="none" strike="noStrike" kern="1200" cap="none" spc="0" normalizeH="0" baseline="0" noProof="0" dirty="0">
                <a:ln>
                  <a:noFill/>
                </a:ln>
                <a:solidFill>
                  <a:prstClr val="black"/>
                </a:solidFill>
                <a:effectLst/>
                <a:uLnTx/>
                <a:uFillTx/>
                <a:ea typeface="+mn-ea"/>
                <a:cs typeface="+mn-cs"/>
              </a:rPr>
              <a:t>Remember to ‘</a:t>
            </a:r>
            <a:r>
              <a:rPr kumimoji="0" lang="en-GB" sz="2900" b="1" i="0" u="none" strike="noStrike" kern="1200" cap="none" spc="0" normalizeH="0" baseline="0" noProof="0" dirty="0">
                <a:ln>
                  <a:noFill/>
                </a:ln>
                <a:solidFill>
                  <a:prstClr val="black"/>
                </a:solidFill>
                <a:effectLst/>
                <a:uLnTx/>
                <a:uFillTx/>
                <a:ea typeface="+mn-ea"/>
                <a:cs typeface="+mn-cs"/>
              </a:rPr>
              <a:t>STOP</a:t>
            </a:r>
            <a:r>
              <a:rPr kumimoji="0" lang="en-GB" sz="2900" b="0" i="0" u="none" strike="noStrike" kern="1200" cap="none" spc="0" normalizeH="0" baseline="0" noProof="0" dirty="0">
                <a:ln>
                  <a:noFill/>
                </a:ln>
                <a:solidFill>
                  <a:prstClr val="black"/>
                </a:solidFill>
                <a:effectLst/>
                <a:uLnTx/>
                <a:uFillTx/>
                <a:ea typeface="+mn-ea"/>
                <a:cs typeface="+mn-cs"/>
              </a:rPr>
              <a:t>’ the VM after to save your hours.</a:t>
            </a:r>
          </a:p>
          <a:p>
            <a:pPr>
              <a:lnSpc>
                <a:spcPct val="120000"/>
              </a:lnSpc>
              <a:spcBef>
                <a:spcPts val="0"/>
              </a:spcBef>
              <a:spcAft>
                <a:spcPts val="300"/>
              </a:spcAft>
              <a:defRPr/>
            </a:pPr>
            <a:r>
              <a:rPr lang="en-GB" sz="3400" b="1" dirty="0">
                <a:highlight>
                  <a:srgbClr val="FFFF00"/>
                </a:highlight>
              </a:rPr>
              <a:t>BYOD:</a:t>
            </a:r>
            <a:r>
              <a:rPr lang="en-GB" sz="3400" b="1" dirty="0"/>
              <a:t> </a:t>
            </a:r>
            <a:r>
              <a:rPr lang="en-GB" sz="3400" dirty="0"/>
              <a:t>If preferred you can bring and use your own device.</a:t>
            </a:r>
          </a:p>
          <a:p>
            <a:pPr marL="1371600" lvl="2" indent="-457200">
              <a:lnSpc>
                <a:spcPct val="120000"/>
              </a:lnSpc>
              <a:spcBef>
                <a:spcPts val="0"/>
              </a:spcBef>
              <a:spcAft>
                <a:spcPts val="300"/>
              </a:spcAft>
              <a:defRPr/>
            </a:pPr>
            <a:endParaRPr kumimoji="0" lang="en-GB" sz="3200" b="0" i="0" u="none" strike="noStrike" kern="1200" cap="none" spc="0" normalizeH="0" baseline="0" noProof="0" dirty="0">
              <a:ln>
                <a:noFill/>
              </a:ln>
              <a:solidFill>
                <a:prstClr val="black"/>
              </a:solidFill>
              <a:effectLst/>
              <a:uLnTx/>
              <a:uFillTx/>
              <a:ea typeface="+mn-ea"/>
              <a:cs typeface="+mn-cs"/>
            </a:endParaRPr>
          </a:p>
          <a:p>
            <a:pPr lvl="1"/>
            <a:endParaRPr lang="en-GB" sz="2600" dirty="0"/>
          </a:p>
          <a:p>
            <a:pPr marL="971550" lvl="1" indent="-514350">
              <a:buFont typeface="+mj-lt"/>
              <a:buAutoNum type="arabicPeriod"/>
            </a:pPr>
            <a:endParaRPr lang="en-GB" dirty="0"/>
          </a:p>
          <a:p>
            <a:pPr marL="0" indent="0">
              <a:buNone/>
            </a:pPr>
            <a:endParaRPr lang="en-GB" dirty="0"/>
          </a:p>
        </p:txBody>
      </p:sp>
      <p:sp>
        <p:nvSpPr>
          <p:cNvPr id="4" name="TextBox 3">
            <a:extLst>
              <a:ext uri="{FF2B5EF4-FFF2-40B4-BE49-F238E27FC236}">
                <a16:creationId xmlns:a16="http://schemas.microsoft.com/office/drawing/2014/main" id="{F6845F5A-B5BF-9CCC-A4DD-3DF044F6AB7D}"/>
              </a:ext>
            </a:extLst>
          </p:cNvPr>
          <p:cNvSpPr txBox="1"/>
          <p:nvPr/>
        </p:nvSpPr>
        <p:spPr>
          <a:xfrm>
            <a:off x="-3" y="5873120"/>
            <a:ext cx="11682484" cy="646331"/>
          </a:xfrm>
          <a:prstGeom prst="rect">
            <a:avLst/>
          </a:prstGeom>
          <a:noFill/>
        </p:spPr>
        <p:txBody>
          <a:bodyPr wrap="square">
            <a:spAutoFit/>
          </a:bodyPr>
          <a:lstStyle/>
          <a:p>
            <a:pPr lvl="1">
              <a:lnSpc>
                <a:spcPct val="100000"/>
              </a:lnSpc>
              <a:spcBef>
                <a:spcPts val="0"/>
              </a:spcBef>
            </a:pPr>
            <a:r>
              <a:rPr lang="en-GB" dirty="0"/>
              <a:t>Use 1 or several of the above</a:t>
            </a:r>
            <a:r>
              <a:rPr lang="en-GB" sz="1800" dirty="0"/>
              <a:t> to complete the Assignment</a:t>
            </a:r>
            <a:r>
              <a:rPr lang="en-GB" dirty="0"/>
              <a:t>. Note: </a:t>
            </a:r>
            <a:r>
              <a:rPr lang="en-GB" sz="1800" dirty="0">
                <a:highlight>
                  <a:srgbClr val="FFFF00"/>
                </a:highlight>
              </a:rPr>
              <a:t>Some networking and advanced commands will not work in Bellard</a:t>
            </a:r>
            <a:r>
              <a:rPr lang="en-GB" sz="1800" dirty="0"/>
              <a:t>.</a:t>
            </a:r>
          </a:p>
        </p:txBody>
      </p:sp>
    </p:spTree>
    <p:extLst>
      <p:ext uri="{BB962C8B-B14F-4D97-AF65-F5344CB8AC3E}">
        <p14:creationId xmlns:p14="http://schemas.microsoft.com/office/powerpoint/2010/main" val="3233231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9674" y="233810"/>
            <a:ext cx="11732645" cy="1033669"/>
          </a:xfrm>
        </p:spPr>
        <p:txBody>
          <a:bodyPr>
            <a:normAutofit fontScale="90000"/>
          </a:bodyPr>
          <a:lstStyle/>
          <a:p>
            <a:r>
              <a:rPr lang="en-GB" sz="4800" b="1" dirty="0">
                <a:highlight>
                  <a:srgbClr val="FFFF00"/>
                </a:highlight>
              </a:rPr>
              <a:t>Reminder:</a:t>
            </a:r>
            <a:r>
              <a:rPr lang="en-GB" sz="4800" b="1" dirty="0"/>
              <a:t> </a:t>
            </a:r>
            <a:br>
              <a:rPr lang="en-GB" sz="4800" b="1" dirty="0"/>
            </a:br>
            <a:r>
              <a:rPr lang="en-GB" sz="4800" b="1" dirty="0">
                <a:solidFill>
                  <a:srgbClr val="FFFFFF"/>
                </a:solidFill>
              </a:rPr>
              <a:t>Azure Cloud VM</a:t>
            </a:r>
            <a:r>
              <a:rPr lang="en-GB" sz="4800" dirty="0">
                <a:solidFill>
                  <a:srgbClr val="FFFFFF"/>
                </a:solidFill>
              </a:rPr>
              <a:t>: WSL </a:t>
            </a:r>
            <a:r>
              <a:rPr lang="en-GB" sz="4800" dirty="0">
                <a:solidFill>
                  <a:srgbClr val="002060"/>
                </a:solidFill>
                <a:highlight>
                  <a:srgbClr val="FFFF00"/>
                </a:highlight>
              </a:rPr>
              <a:t>Linux Ubuntu password</a:t>
            </a:r>
            <a:endParaRPr lang="en-GB" sz="4000" dirty="0">
              <a:solidFill>
                <a:srgbClr val="002060"/>
              </a:solidFill>
              <a:highlight>
                <a:srgbClr val="FFFF00"/>
              </a:highlight>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452094" y="1758612"/>
            <a:ext cx="11287807" cy="4862870"/>
          </a:xfrm>
          <a:prstGeom prst="rect">
            <a:avLst/>
          </a:prstGeom>
          <a:solidFill>
            <a:schemeClr val="bg1">
              <a:alpha val="7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Azure Cloud VM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has been created for you with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WSL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SubSystem</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for Linux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activated and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Linux Ubuntu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installed. Other distros can be installed from MS Store such as Kali, Alpine, Debian, SUSE.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Goto: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https://labs.azure.com/virtualmachines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SHUTDOWN &amp; STOP</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every use to save your hours.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000000"/>
                </a:solidFill>
                <a:effectLst/>
                <a:uLnTx/>
                <a:uFillTx/>
                <a:latin typeface="Calibri" panose="020F0502020204030204"/>
                <a:ea typeface="+mn-ea"/>
                <a:cs typeface="+mn-cs"/>
              </a:rPr>
              <a:t>Windows login:</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err="1">
                <a:ln>
                  <a:noFill/>
                </a:ln>
                <a:solidFill>
                  <a:srgbClr val="000000"/>
                </a:solidFill>
                <a:effectLst/>
                <a:uLnTx/>
                <a:uFillTx/>
                <a:latin typeface="Calibri" panose="020F0502020204030204"/>
                <a:ea typeface="+mn-ea"/>
                <a:cs typeface="+mn-cs"/>
              </a:rPr>
              <a:t>soac</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-azure</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AzuR3L@85ErviCe5</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000000"/>
                </a:solidFill>
                <a:effectLst/>
                <a:uLnTx/>
                <a:uFillTx/>
                <a:latin typeface="Calibri" panose="020F0502020204030204"/>
                <a:ea typeface="+mn-ea"/>
                <a:cs typeface="+mn-cs"/>
              </a:rPr>
              <a:t>Ubuntu:</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 (as part of WSL)</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l4soac</a:t>
            </a:r>
            <a:endParaRPr kumimoji="0" lang="en-US" sz="3600" b="1"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highlight>
                  <a:srgbClr val="FFFF00"/>
                </a:highlight>
                <a:uLnTx/>
                <a:uFillTx/>
                <a:latin typeface="Calibri" panose="020F0502020204030204"/>
                <a:ea typeface="+mn-ea"/>
                <a:cs typeface="+mn-cs"/>
              </a:rPr>
              <a:t>5o@cUser</a:t>
            </a:r>
            <a:endParaRPr kumimoji="0" lang="en-US" sz="3600" b="0" i="0" u="none" strike="noStrike" kern="1200" cap="none" spc="0" normalizeH="0" baseline="0" noProof="0" dirty="0">
              <a:ln>
                <a:noFill/>
              </a:ln>
              <a:solidFill>
                <a:srgbClr val="242424"/>
              </a:solidFill>
              <a:effectLst/>
              <a:highlight>
                <a:srgbClr val="FFFF00"/>
              </a:highligh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009BC28-43DE-007D-A3FB-653A632E858B}"/>
              </a:ext>
            </a:extLst>
          </p:cNvPr>
          <p:cNvSpPr txBox="1"/>
          <p:nvPr/>
        </p:nvSpPr>
        <p:spPr>
          <a:xfrm>
            <a:off x="6646943" y="5108256"/>
            <a:ext cx="4812354" cy="1077218"/>
          </a:xfrm>
          <a:custGeom>
            <a:avLst/>
            <a:gdLst>
              <a:gd name="csX0" fmla="*/ 0 w 4812354"/>
              <a:gd name="csY0" fmla="*/ 0 h 1077218"/>
              <a:gd name="csX1" fmla="*/ 591232 w 4812354"/>
              <a:gd name="csY1" fmla="*/ 0 h 1077218"/>
              <a:gd name="csX2" fmla="*/ 1326835 w 4812354"/>
              <a:gd name="csY2" fmla="*/ 0 h 1077218"/>
              <a:gd name="csX3" fmla="*/ 1966190 w 4812354"/>
              <a:gd name="csY3" fmla="*/ 0 h 1077218"/>
              <a:gd name="csX4" fmla="*/ 2557422 w 4812354"/>
              <a:gd name="csY4" fmla="*/ 0 h 1077218"/>
              <a:gd name="csX5" fmla="*/ 3293025 w 4812354"/>
              <a:gd name="csY5" fmla="*/ 0 h 1077218"/>
              <a:gd name="csX6" fmla="*/ 3980504 w 4812354"/>
              <a:gd name="csY6" fmla="*/ 0 h 1077218"/>
              <a:gd name="csX7" fmla="*/ 4812354 w 4812354"/>
              <a:gd name="csY7" fmla="*/ 0 h 1077218"/>
              <a:gd name="csX8" fmla="*/ 4812354 w 4812354"/>
              <a:gd name="csY8" fmla="*/ 560153 h 1077218"/>
              <a:gd name="csX9" fmla="*/ 4812354 w 4812354"/>
              <a:gd name="csY9" fmla="*/ 1077218 h 1077218"/>
              <a:gd name="csX10" fmla="*/ 4221122 w 4812354"/>
              <a:gd name="csY10" fmla="*/ 1077218 h 1077218"/>
              <a:gd name="csX11" fmla="*/ 3678013 w 4812354"/>
              <a:gd name="csY11" fmla="*/ 1077218 h 1077218"/>
              <a:gd name="csX12" fmla="*/ 2942411 w 4812354"/>
              <a:gd name="csY12" fmla="*/ 1077218 h 1077218"/>
              <a:gd name="csX13" fmla="*/ 2351179 w 4812354"/>
              <a:gd name="csY13" fmla="*/ 1077218 h 1077218"/>
              <a:gd name="csX14" fmla="*/ 1615576 w 4812354"/>
              <a:gd name="csY14" fmla="*/ 1077218 h 1077218"/>
              <a:gd name="csX15" fmla="*/ 831850 w 4812354"/>
              <a:gd name="csY15" fmla="*/ 1077218 h 1077218"/>
              <a:gd name="csX16" fmla="*/ 0 w 4812354"/>
              <a:gd name="csY16" fmla="*/ 1077218 h 1077218"/>
              <a:gd name="csX17" fmla="*/ 0 w 4812354"/>
              <a:gd name="csY17" fmla="*/ 517065 h 1077218"/>
              <a:gd name="csX18" fmla="*/ 0 w 4812354"/>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812354" h="1077218" fill="none" extrusionOk="0">
                <a:moveTo>
                  <a:pt x="0" y="0"/>
                </a:moveTo>
                <a:cubicBezTo>
                  <a:pt x="195823" y="-27033"/>
                  <a:pt x="385073" y="3242"/>
                  <a:pt x="591232" y="0"/>
                </a:cubicBezTo>
                <a:cubicBezTo>
                  <a:pt x="797391" y="-3242"/>
                  <a:pt x="1178589" y="-27394"/>
                  <a:pt x="1326835" y="0"/>
                </a:cubicBezTo>
                <a:cubicBezTo>
                  <a:pt x="1475081" y="27394"/>
                  <a:pt x="1728772" y="-12867"/>
                  <a:pt x="1966190" y="0"/>
                </a:cubicBezTo>
                <a:cubicBezTo>
                  <a:pt x="2203608" y="12867"/>
                  <a:pt x="2266072" y="10671"/>
                  <a:pt x="2557422" y="0"/>
                </a:cubicBezTo>
                <a:cubicBezTo>
                  <a:pt x="2848772" y="-10671"/>
                  <a:pt x="2970479" y="14213"/>
                  <a:pt x="3293025" y="0"/>
                </a:cubicBezTo>
                <a:cubicBezTo>
                  <a:pt x="3615571" y="-14213"/>
                  <a:pt x="3795670" y="32304"/>
                  <a:pt x="3980504" y="0"/>
                </a:cubicBezTo>
                <a:cubicBezTo>
                  <a:pt x="4165338" y="-32304"/>
                  <a:pt x="4609819" y="-4814"/>
                  <a:pt x="4812354" y="0"/>
                </a:cubicBezTo>
                <a:cubicBezTo>
                  <a:pt x="4801907" y="227600"/>
                  <a:pt x="4805280" y="445538"/>
                  <a:pt x="4812354" y="560153"/>
                </a:cubicBezTo>
                <a:cubicBezTo>
                  <a:pt x="4819428" y="674768"/>
                  <a:pt x="4819014" y="903703"/>
                  <a:pt x="4812354" y="1077218"/>
                </a:cubicBezTo>
                <a:cubicBezTo>
                  <a:pt x="4605581" y="1062146"/>
                  <a:pt x="4425859" y="1104507"/>
                  <a:pt x="4221122" y="1077218"/>
                </a:cubicBezTo>
                <a:cubicBezTo>
                  <a:pt x="4016385" y="1049929"/>
                  <a:pt x="3938047" y="1102295"/>
                  <a:pt x="3678013" y="1077218"/>
                </a:cubicBezTo>
                <a:cubicBezTo>
                  <a:pt x="3417979" y="1052141"/>
                  <a:pt x="3226747" y="1080326"/>
                  <a:pt x="2942411" y="1077218"/>
                </a:cubicBezTo>
                <a:cubicBezTo>
                  <a:pt x="2658075" y="1074110"/>
                  <a:pt x="2563186" y="1056244"/>
                  <a:pt x="2351179" y="1077218"/>
                </a:cubicBezTo>
                <a:cubicBezTo>
                  <a:pt x="2139172" y="1098192"/>
                  <a:pt x="1878559" y="1060562"/>
                  <a:pt x="1615576" y="1077218"/>
                </a:cubicBezTo>
                <a:cubicBezTo>
                  <a:pt x="1352593" y="1093874"/>
                  <a:pt x="1178183" y="1098678"/>
                  <a:pt x="831850" y="1077218"/>
                </a:cubicBezTo>
                <a:cubicBezTo>
                  <a:pt x="485517" y="1055758"/>
                  <a:pt x="341751" y="1047295"/>
                  <a:pt x="0" y="1077218"/>
                </a:cubicBezTo>
                <a:cubicBezTo>
                  <a:pt x="14665" y="917096"/>
                  <a:pt x="5814" y="791895"/>
                  <a:pt x="0" y="517065"/>
                </a:cubicBezTo>
                <a:cubicBezTo>
                  <a:pt x="-5814" y="242235"/>
                  <a:pt x="-18612" y="189389"/>
                  <a:pt x="0" y="0"/>
                </a:cubicBezTo>
                <a:close/>
              </a:path>
              <a:path w="4812354" h="1077218" stroke="0" extrusionOk="0">
                <a:moveTo>
                  <a:pt x="0" y="0"/>
                </a:moveTo>
                <a:cubicBezTo>
                  <a:pt x="166777" y="6791"/>
                  <a:pt x="383281" y="23728"/>
                  <a:pt x="639356" y="0"/>
                </a:cubicBezTo>
                <a:cubicBezTo>
                  <a:pt x="895431" y="-23728"/>
                  <a:pt x="947810" y="-24393"/>
                  <a:pt x="1182464" y="0"/>
                </a:cubicBezTo>
                <a:cubicBezTo>
                  <a:pt x="1417118" y="24393"/>
                  <a:pt x="1666339" y="-23052"/>
                  <a:pt x="1966190" y="0"/>
                </a:cubicBezTo>
                <a:cubicBezTo>
                  <a:pt x="2266041" y="23052"/>
                  <a:pt x="2287486" y="-19400"/>
                  <a:pt x="2605546" y="0"/>
                </a:cubicBezTo>
                <a:cubicBezTo>
                  <a:pt x="2923606" y="19400"/>
                  <a:pt x="2926209" y="-9530"/>
                  <a:pt x="3244902" y="0"/>
                </a:cubicBezTo>
                <a:cubicBezTo>
                  <a:pt x="3563595" y="9530"/>
                  <a:pt x="3769030" y="-14096"/>
                  <a:pt x="4028628" y="0"/>
                </a:cubicBezTo>
                <a:cubicBezTo>
                  <a:pt x="4288226" y="14096"/>
                  <a:pt x="4494883" y="22690"/>
                  <a:pt x="4812354" y="0"/>
                </a:cubicBezTo>
                <a:cubicBezTo>
                  <a:pt x="4812305" y="208584"/>
                  <a:pt x="4814137" y="405327"/>
                  <a:pt x="4812354" y="560153"/>
                </a:cubicBezTo>
                <a:cubicBezTo>
                  <a:pt x="4810571" y="714979"/>
                  <a:pt x="4797614" y="876840"/>
                  <a:pt x="4812354" y="1077218"/>
                </a:cubicBezTo>
                <a:cubicBezTo>
                  <a:pt x="4674672" y="1050785"/>
                  <a:pt x="4496835" y="1105102"/>
                  <a:pt x="4221122" y="1077218"/>
                </a:cubicBezTo>
                <a:cubicBezTo>
                  <a:pt x="3945409" y="1049334"/>
                  <a:pt x="3863194" y="1043801"/>
                  <a:pt x="3533643" y="1077218"/>
                </a:cubicBezTo>
                <a:cubicBezTo>
                  <a:pt x="3204092" y="1110635"/>
                  <a:pt x="3073749" y="1053186"/>
                  <a:pt x="2894287" y="1077218"/>
                </a:cubicBezTo>
                <a:cubicBezTo>
                  <a:pt x="2714825" y="1101250"/>
                  <a:pt x="2321589" y="1049080"/>
                  <a:pt x="2110561" y="1077218"/>
                </a:cubicBezTo>
                <a:cubicBezTo>
                  <a:pt x="1899533" y="1105356"/>
                  <a:pt x="1641441" y="1054406"/>
                  <a:pt x="1326835" y="1077218"/>
                </a:cubicBezTo>
                <a:cubicBezTo>
                  <a:pt x="1012229" y="1100030"/>
                  <a:pt x="942468" y="1074287"/>
                  <a:pt x="735603" y="1077218"/>
                </a:cubicBezTo>
                <a:cubicBezTo>
                  <a:pt x="528738" y="1080149"/>
                  <a:pt x="175379" y="1077080"/>
                  <a:pt x="0" y="1077218"/>
                </a:cubicBezTo>
                <a:cubicBezTo>
                  <a:pt x="-612" y="870883"/>
                  <a:pt x="-830" y="772083"/>
                  <a:pt x="0" y="517065"/>
                </a:cubicBezTo>
                <a:cubicBezTo>
                  <a:pt x="830" y="262047"/>
                  <a:pt x="-23380" y="192891"/>
                  <a:pt x="0" y="0"/>
                </a:cubicBezTo>
                <a:close/>
              </a:path>
            </a:pathLst>
          </a:custGeom>
          <a:solidFill>
            <a:schemeClr val="accent5">
              <a:lumMod val="20000"/>
              <a:lumOff val="80000"/>
            </a:schemeClr>
          </a:solidFill>
          <a:ln w="63500">
            <a:solidFill>
              <a:schemeClr val="accent4"/>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Step by step instructions located on next slide.</a:t>
            </a:r>
          </a:p>
        </p:txBody>
      </p:sp>
      <p:sp>
        <p:nvSpPr>
          <p:cNvPr id="6" name="TextBox 5">
            <a:extLst>
              <a:ext uri="{FF2B5EF4-FFF2-40B4-BE49-F238E27FC236}">
                <a16:creationId xmlns:a16="http://schemas.microsoft.com/office/drawing/2014/main" id="{7F4CF886-A589-2928-A104-9F6A2DFC5727}"/>
              </a:ext>
            </a:extLst>
          </p:cNvPr>
          <p:cNvSpPr txBox="1"/>
          <p:nvPr/>
        </p:nvSpPr>
        <p:spPr>
          <a:xfrm>
            <a:off x="6540507" y="3774548"/>
            <a:ext cx="5025226" cy="1200329"/>
          </a:xfrm>
          <a:prstGeom prst="rect">
            <a:avLst/>
          </a:prstGeom>
          <a:solidFill>
            <a:srgbClr val="00206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Email Lee for more hours if needed. </a:t>
            </a:r>
            <a:b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0" i="0" u="none"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Computing technician/guru: </a:t>
            </a:r>
            <a:r>
              <a:rPr kumimoji="0" lang="en-GB" sz="2400" b="0" i="0" u="sng"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Lee.Cobley@uwtsd.ac.uk</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Back with solid fill">
            <a:extLst>
              <a:ext uri="{FF2B5EF4-FFF2-40B4-BE49-F238E27FC236}">
                <a16:creationId xmlns:a16="http://schemas.microsoft.com/office/drawing/2014/main" id="{12701859-CEC9-94A3-7BD9-0E67843A3FC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9092092">
            <a:off x="2358640" y="1807487"/>
            <a:ext cx="7934065" cy="5246061"/>
          </a:xfrm>
          <a:prstGeom prst="rect">
            <a:avLst/>
          </a:prstGeom>
        </p:spPr>
      </p:pic>
    </p:spTree>
    <p:extLst>
      <p:ext uri="{BB962C8B-B14F-4D97-AF65-F5344CB8AC3E}">
        <p14:creationId xmlns:p14="http://schemas.microsoft.com/office/powerpoint/2010/main" val="222154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1A7255-39AF-8355-1D88-804E5746524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577D726-34E6-2C2B-FCC2-7547D7D96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E850CB7-3256-5F95-8C7D-2F5BC9A29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C138AFF-CB12-9EF9-ECDC-8045E5058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0BE9CD4-BFCF-C329-9B0B-3350C3878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9787408-F7F9-9B6A-5FE7-3EAC4B15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C5B00A-0A5D-B1BB-8D0D-043135AFACA9}"/>
              </a:ext>
            </a:extLst>
          </p:cNvPr>
          <p:cNvSpPr>
            <a:spLocks noGrp="1"/>
          </p:cNvSpPr>
          <p:nvPr>
            <p:ph type="title"/>
          </p:nvPr>
        </p:nvSpPr>
        <p:spPr>
          <a:xfrm>
            <a:off x="100986" y="278535"/>
            <a:ext cx="11826249" cy="1033669"/>
          </a:xfrm>
        </p:spPr>
        <p:txBody>
          <a:bodyPr>
            <a:normAutofit fontScale="90000"/>
          </a:bodyPr>
          <a:lstStyle/>
          <a:p>
            <a:r>
              <a:rPr lang="en-GB" b="1" dirty="0">
                <a:highlight>
                  <a:srgbClr val="FFFF00"/>
                </a:highlight>
              </a:rPr>
              <a:t>More CLI Options: </a:t>
            </a:r>
            <a:r>
              <a:rPr lang="en-GB" b="1" dirty="0">
                <a:solidFill>
                  <a:schemeClr val="bg1"/>
                </a:solidFill>
              </a:rPr>
              <a:t>Codeanywhere.com, Labex.io, </a:t>
            </a:r>
            <a:r>
              <a:rPr lang="en-GB" b="1" dirty="0" err="1">
                <a:solidFill>
                  <a:schemeClr val="bg1"/>
                </a:solidFill>
              </a:rPr>
              <a:t>Tutorialspoint</a:t>
            </a:r>
            <a:r>
              <a:rPr lang="en-GB" b="1" dirty="0">
                <a:solidFill>
                  <a:schemeClr val="bg1"/>
                </a:solidFill>
              </a:rPr>
              <a:t> Terminal, or Webinal.org Online Terminal</a:t>
            </a:r>
          </a:p>
        </p:txBody>
      </p:sp>
      <p:sp>
        <p:nvSpPr>
          <p:cNvPr id="15" name="Content Placeholder 2">
            <a:extLst>
              <a:ext uri="{FF2B5EF4-FFF2-40B4-BE49-F238E27FC236}">
                <a16:creationId xmlns:a16="http://schemas.microsoft.com/office/drawing/2014/main" id="{4F541EC7-28E5-4C64-D106-0DA122AF70CF}"/>
              </a:ext>
            </a:extLst>
          </p:cNvPr>
          <p:cNvSpPr>
            <a:spLocks noGrp="1"/>
          </p:cNvSpPr>
          <p:nvPr>
            <p:ph idx="1"/>
          </p:nvPr>
        </p:nvSpPr>
        <p:spPr>
          <a:xfrm>
            <a:off x="361748" y="1597432"/>
            <a:ext cx="11468500" cy="4912550"/>
          </a:xfrm>
        </p:spPr>
        <p:txBody>
          <a:bodyPr>
            <a:normAutofit/>
          </a:bodyPr>
          <a:lstStyle/>
          <a:p>
            <a:pPr marL="0" indent="0">
              <a:lnSpc>
                <a:spcPct val="120000"/>
              </a:lnSpc>
              <a:spcBef>
                <a:spcPts val="0"/>
              </a:spcBef>
              <a:spcAft>
                <a:spcPts val="300"/>
              </a:spcAft>
              <a:buNone/>
            </a:pPr>
            <a:r>
              <a:rPr lang="en-GB" sz="3200" dirty="0"/>
              <a:t>You can also try the following options for testing Bash commands:</a:t>
            </a:r>
          </a:p>
          <a:p>
            <a:pPr>
              <a:lnSpc>
                <a:spcPct val="120000"/>
              </a:lnSpc>
              <a:spcBef>
                <a:spcPts val="0"/>
              </a:spcBef>
              <a:spcAft>
                <a:spcPts val="300"/>
              </a:spcAft>
            </a:pPr>
            <a:r>
              <a:rPr lang="en-GB" sz="3200" b="1" dirty="0">
                <a:highlight>
                  <a:srgbClr val="FFFF00"/>
                </a:highlight>
              </a:rPr>
              <a:t>Codeanywhere.com: </a:t>
            </a:r>
            <a:r>
              <a:rPr lang="it-IT" sz="3200" dirty="0">
                <a:hlinkClick r:id="rId3"/>
              </a:rPr>
              <a:t>Online Code Editor · AI Cloud IDE</a:t>
            </a:r>
            <a:endParaRPr lang="it-IT" sz="3200" dirty="0"/>
          </a:p>
          <a:p>
            <a:pPr>
              <a:lnSpc>
                <a:spcPct val="120000"/>
              </a:lnSpc>
              <a:spcBef>
                <a:spcPts val="0"/>
              </a:spcBef>
              <a:spcAft>
                <a:spcPts val="300"/>
              </a:spcAft>
            </a:pPr>
            <a:r>
              <a:rPr lang="en-GB" sz="3200" b="1" dirty="0">
                <a:highlight>
                  <a:srgbClr val="FFFF00"/>
                </a:highlight>
              </a:rPr>
              <a:t>Labex.io: </a:t>
            </a:r>
            <a:r>
              <a:rPr lang="en-GB" sz="3200" dirty="0">
                <a:hlinkClick r:id="rId4"/>
              </a:rPr>
              <a:t>Online IDEs &amp; Hands-on Labs</a:t>
            </a:r>
            <a:endParaRPr lang="en-GB" sz="3200" dirty="0"/>
          </a:p>
          <a:p>
            <a:pPr>
              <a:lnSpc>
                <a:spcPct val="120000"/>
              </a:lnSpc>
              <a:spcBef>
                <a:spcPts val="0"/>
              </a:spcBef>
              <a:spcAft>
                <a:spcPts val="300"/>
              </a:spcAft>
            </a:pPr>
            <a:r>
              <a:rPr lang="en-GB" sz="3200" b="1" dirty="0" err="1">
                <a:highlight>
                  <a:srgbClr val="FFFF00"/>
                </a:highlight>
              </a:rPr>
              <a:t>Tutorialspoint</a:t>
            </a:r>
            <a:r>
              <a:rPr lang="en-GB" sz="3200" b="1" dirty="0">
                <a:highlight>
                  <a:srgbClr val="FFFF00"/>
                </a:highlight>
              </a:rPr>
              <a:t> Online Linux Terminal:</a:t>
            </a:r>
            <a:r>
              <a:rPr lang="en-GB" sz="3200" b="1" dirty="0"/>
              <a:t> </a:t>
            </a:r>
            <a:r>
              <a:rPr lang="en-GB" sz="3200" dirty="0">
                <a:hlinkClick r:id="rId5"/>
              </a:rPr>
              <a:t>https://www.tutorialspoint.com/linux_terminal_online</a:t>
            </a:r>
            <a:r>
              <a:rPr lang="en-GB" sz="3200" dirty="0"/>
              <a:t> </a:t>
            </a:r>
          </a:p>
          <a:p>
            <a:pPr>
              <a:lnSpc>
                <a:spcPct val="120000"/>
              </a:lnSpc>
              <a:spcBef>
                <a:spcPts val="0"/>
              </a:spcBef>
              <a:spcAft>
                <a:spcPts val="300"/>
              </a:spcAft>
            </a:pPr>
            <a:r>
              <a:rPr lang="en-GB" sz="3200" b="1" dirty="0">
                <a:highlight>
                  <a:srgbClr val="FFFF00"/>
                </a:highlight>
              </a:rPr>
              <a:t>Webinal.org:</a:t>
            </a:r>
            <a:r>
              <a:rPr lang="en-GB" sz="3200" b="1" dirty="0"/>
              <a:t> </a:t>
            </a:r>
            <a:r>
              <a:rPr lang="en-GB" sz="3200" dirty="0">
                <a:hlinkClick r:id="rId6"/>
              </a:rPr>
              <a:t>Webminal Online Terminal</a:t>
            </a:r>
            <a:endParaRPr kumimoji="0" lang="en-GB" sz="3200" b="0" i="0" u="none" strike="noStrike" kern="1200" cap="none" spc="0" normalizeH="0" baseline="0" noProof="0" dirty="0">
              <a:ln>
                <a:noFill/>
              </a:ln>
              <a:solidFill>
                <a:prstClr val="black"/>
              </a:solidFill>
              <a:effectLst/>
              <a:uLnTx/>
              <a:uFillTx/>
              <a:ea typeface="+mn-ea"/>
              <a:cs typeface="+mn-cs"/>
            </a:endParaRPr>
          </a:p>
          <a:p>
            <a:pPr lvl="1"/>
            <a:endParaRPr lang="en-GB" sz="2600" dirty="0"/>
          </a:p>
          <a:p>
            <a:pPr marL="971550" lvl="1" indent="-514350">
              <a:buFont typeface="+mj-lt"/>
              <a:buAutoNum type="arabicPeriod"/>
            </a:pPr>
            <a:endParaRPr lang="en-GB" dirty="0"/>
          </a:p>
          <a:p>
            <a:pPr marL="0" indent="0">
              <a:buNone/>
            </a:pPr>
            <a:endParaRPr lang="en-GB" dirty="0"/>
          </a:p>
        </p:txBody>
      </p:sp>
    </p:spTree>
    <p:extLst>
      <p:ext uri="{BB962C8B-B14F-4D97-AF65-F5344CB8AC3E}">
        <p14:creationId xmlns:p14="http://schemas.microsoft.com/office/powerpoint/2010/main" val="1183243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3814" y="378242"/>
            <a:ext cx="9895950" cy="1033669"/>
          </a:xfrm>
        </p:spPr>
        <p:txBody>
          <a:bodyPr>
            <a:normAutofit/>
          </a:bodyPr>
          <a:lstStyle/>
          <a:p>
            <a:r>
              <a:rPr lang="en-GB" b="1" dirty="0">
                <a:solidFill>
                  <a:srgbClr val="FFFFFF"/>
                </a:solidFill>
              </a:rPr>
              <a:t>More ways of using a Linux CLI</a:t>
            </a:r>
            <a:r>
              <a:rPr lang="en-GB" sz="3600" b="1" dirty="0">
                <a:solidFill>
                  <a:schemeClr val="bg1"/>
                </a:solidFill>
              </a:rPr>
              <a:t>:</a:t>
            </a:r>
            <a:endParaRPr lang="en-GB" sz="3100" b="1" dirty="0">
              <a:solidFill>
                <a:schemeClr val="bg1"/>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6750" y="1738327"/>
            <a:ext cx="11798496" cy="4267048"/>
          </a:xfrm>
        </p:spPr>
        <p:txBody>
          <a:bodyPr>
            <a:noAutofit/>
          </a:bodyPr>
          <a:lstStyle/>
          <a:p>
            <a:pPr>
              <a:lnSpc>
                <a:spcPct val="100000"/>
              </a:lnSpc>
              <a:spcBef>
                <a:spcPts val="0"/>
              </a:spcBef>
              <a:spcAft>
                <a:spcPts val="600"/>
              </a:spcAft>
            </a:pPr>
            <a:r>
              <a:rPr lang="en-GB" sz="2400" b="1" dirty="0">
                <a:highlight>
                  <a:srgbClr val="FFFF00"/>
                </a:highlight>
              </a:rPr>
              <a:t>Revive an old Computer</a:t>
            </a:r>
            <a:r>
              <a:rPr lang="en-GB" sz="2400" dirty="0">
                <a:highlight>
                  <a:srgbClr val="FFFF00"/>
                </a:highlight>
              </a:rPr>
              <a:t>: This method will allow you to create your own Linux PC/Laptop. Download Linux and create a bootable USB stick and install Linux onto an old system. To view a step-by-step tutorial, </a:t>
            </a:r>
            <a:r>
              <a:rPr lang="en-GB" sz="2400" dirty="0">
                <a:highlight>
                  <a:srgbClr val="FFFF00"/>
                </a:highlight>
                <a:hlinkClick r:id="rId3"/>
              </a:rPr>
              <a:t>click-here</a:t>
            </a:r>
            <a:r>
              <a:rPr lang="en-GB" sz="2400" dirty="0">
                <a:highlight>
                  <a:srgbClr val="FFFF00"/>
                </a:highlight>
              </a:rPr>
              <a:t> or </a:t>
            </a:r>
            <a:r>
              <a:rPr lang="en-GB" sz="2400" dirty="0">
                <a:highlight>
                  <a:srgbClr val="FFFF00"/>
                </a:highlight>
                <a:hlinkClick r:id="rId4"/>
              </a:rPr>
              <a:t>here</a:t>
            </a:r>
            <a:r>
              <a:rPr lang="en-GB" sz="2400" dirty="0">
                <a:highlight>
                  <a:srgbClr val="FFFF00"/>
                </a:highlight>
              </a:rPr>
              <a:t>.</a:t>
            </a:r>
          </a:p>
          <a:p>
            <a:pPr>
              <a:lnSpc>
                <a:spcPct val="100000"/>
              </a:lnSpc>
              <a:spcBef>
                <a:spcPts val="0"/>
              </a:spcBef>
              <a:spcAft>
                <a:spcPts val="600"/>
              </a:spcAft>
            </a:pPr>
            <a:r>
              <a:rPr lang="en-GB" sz="2400" b="1" dirty="0"/>
              <a:t>Create a </a:t>
            </a:r>
            <a:r>
              <a:rPr lang="en-GB" sz="2400" b="1" dirty="0">
                <a:highlight>
                  <a:srgbClr val="FFFF00"/>
                </a:highlight>
              </a:rPr>
              <a:t>dual-boot system</a:t>
            </a:r>
            <a:r>
              <a:rPr lang="en-GB" sz="2400" b="1" dirty="0"/>
              <a:t>: </a:t>
            </a:r>
            <a:r>
              <a:rPr lang="en-GB" sz="2400" dirty="0"/>
              <a:t>A Dual-boot Linux &amp; Windows system allows you to have both Windows/Mac and Linux on the same system and you can choose which one to load into at start-up. For this option you will need to create a partition on your HD for Linux as it has a different file system to Windows. To view a step-by-step tutorial, </a:t>
            </a:r>
            <a:r>
              <a:rPr lang="en-GB" sz="2400" dirty="0">
                <a:hlinkClick r:id="rId5"/>
              </a:rPr>
              <a:t>click-here</a:t>
            </a:r>
            <a:r>
              <a:rPr lang="en-GB" sz="2400" dirty="0"/>
              <a:t> or </a:t>
            </a:r>
            <a:r>
              <a:rPr lang="en-GB" sz="2400" dirty="0">
                <a:hlinkClick r:id="rId6"/>
              </a:rPr>
              <a:t>here</a:t>
            </a:r>
            <a:r>
              <a:rPr lang="en-GB" sz="2400" dirty="0"/>
              <a:t>.</a:t>
            </a:r>
          </a:p>
          <a:p>
            <a:pPr>
              <a:lnSpc>
                <a:spcPct val="100000"/>
              </a:lnSpc>
              <a:spcBef>
                <a:spcPts val="0"/>
              </a:spcBef>
              <a:spcAft>
                <a:spcPts val="600"/>
              </a:spcAft>
            </a:pPr>
            <a:r>
              <a:rPr lang="en-GB" sz="2400" b="1" dirty="0"/>
              <a:t>Install Linux on your OS using a </a:t>
            </a:r>
            <a:r>
              <a:rPr lang="en-GB" sz="2400" b="1" dirty="0">
                <a:highlight>
                  <a:srgbClr val="FFFF00"/>
                </a:highlight>
              </a:rPr>
              <a:t>Virtual Machine</a:t>
            </a:r>
            <a:r>
              <a:rPr lang="en-GB" sz="2400" b="1" dirty="0"/>
              <a:t>: </a:t>
            </a:r>
            <a:r>
              <a:rPr lang="en-GB" sz="2400" dirty="0"/>
              <a:t>Using</a:t>
            </a:r>
            <a:r>
              <a:rPr lang="en-GB" sz="2400" b="1" dirty="0"/>
              <a:t> </a:t>
            </a:r>
            <a:r>
              <a:rPr lang="en-GB" sz="2400" dirty="0"/>
              <a:t>a VM such as Wine or </a:t>
            </a:r>
            <a:r>
              <a:rPr lang="en-GB" sz="2400" dirty="0">
                <a:hlinkClick r:id="rId7"/>
              </a:rPr>
              <a:t>VirtualBox</a:t>
            </a:r>
            <a:r>
              <a:rPr lang="en-GB" sz="2400" dirty="0"/>
              <a:t> for free, allows you to install Linux without making any changes to your system. It’s a great way to initially experiment and you can use Linux just like an Application within your existing OS. To view a step-by-step tutorial, </a:t>
            </a:r>
            <a:r>
              <a:rPr lang="en-GB" sz="2400" dirty="0">
                <a:hlinkClick r:id="rId8"/>
              </a:rPr>
              <a:t>click-here</a:t>
            </a:r>
            <a:r>
              <a:rPr lang="en-GB" sz="2400" dirty="0"/>
              <a:t> or </a:t>
            </a:r>
            <a:r>
              <a:rPr lang="en-GB" sz="2400" dirty="0">
                <a:hlinkClick r:id="rId9"/>
              </a:rPr>
              <a:t>here</a:t>
            </a:r>
            <a:r>
              <a:rPr lang="en-GB" sz="2400" dirty="0"/>
              <a:t>.</a:t>
            </a:r>
          </a:p>
        </p:txBody>
      </p:sp>
      <p:pic>
        <p:nvPicPr>
          <p:cNvPr id="4" name="Picture 3">
            <a:extLst>
              <a:ext uri="{FF2B5EF4-FFF2-40B4-BE49-F238E27FC236}">
                <a16:creationId xmlns:a16="http://schemas.microsoft.com/office/drawing/2014/main" id="{8E7872F0-6B68-4A2E-82FB-CFE9A2D89E59}"/>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184568" y="140897"/>
            <a:ext cx="1422816" cy="1422816"/>
          </a:xfrm>
          <a:prstGeom prst="rect">
            <a:avLst/>
          </a:prstGeom>
        </p:spPr>
      </p:pic>
      <p:sp>
        <p:nvSpPr>
          <p:cNvPr id="5" name="TextBox 4">
            <a:extLst>
              <a:ext uri="{FF2B5EF4-FFF2-40B4-BE49-F238E27FC236}">
                <a16:creationId xmlns:a16="http://schemas.microsoft.com/office/drawing/2014/main" id="{9E55EBC0-9B40-4D9E-B54F-0BDAE48BE43B}"/>
              </a:ext>
            </a:extLst>
          </p:cNvPr>
          <p:cNvSpPr txBox="1"/>
          <p:nvPr/>
        </p:nvSpPr>
        <p:spPr>
          <a:xfrm>
            <a:off x="10153649" y="1443149"/>
            <a:ext cx="1076793"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11" tooltip="http://commons.wikimedia.org/wiki/file:virtualbox_logo.pn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12"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2374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859EB-615C-4259-B320-810C6A0F4A7F}"/>
              </a:ext>
            </a:extLst>
          </p:cNvPr>
          <p:cNvSpPr>
            <a:spLocks noGrp="1"/>
          </p:cNvSpPr>
          <p:nvPr>
            <p:ph type="title"/>
          </p:nvPr>
        </p:nvSpPr>
        <p:spPr>
          <a:xfrm>
            <a:off x="216678" y="61206"/>
            <a:ext cx="11699097" cy="1009388"/>
          </a:xfrm>
          <a:solidFill>
            <a:srgbClr val="002060"/>
          </a:solidFill>
        </p:spPr>
        <p:txBody>
          <a:bodyPr anchor="ctr">
            <a:normAutofit/>
          </a:bodyPr>
          <a:lstStyle/>
          <a:p>
            <a:r>
              <a:rPr lang="en-GB" b="1" dirty="0">
                <a:highlight>
                  <a:srgbClr val="FFFF00"/>
                </a:highlight>
              </a:rPr>
              <a:t>Try at home:</a:t>
            </a:r>
            <a:r>
              <a:rPr lang="en-GB" b="1" dirty="0"/>
              <a:t> </a:t>
            </a:r>
            <a:r>
              <a:rPr lang="en-GB" b="1" dirty="0">
                <a:solidFill>
                  <a:schemeClr val="bg1"/>
                </a:solidFill>
              </a:rPr>
              <a:t>Install WSL/Linux on Windows</a:t>
            </a:r>
          </a:p>
        </p:txBody>
      </p:sp>
      <p:sp>
        <p:nvSpPr>
          <p:cNvPr id="33"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1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BD715172-5E70-4BC0-99E6-7D9ADE1D1A0A}"/>
              </a:ext>
            </a:extLst>
          </p:cNvPr>
          <p:cNvGrpSpPr/>
          <p:nvPr/>
        </p:nvGrpSpPr>
        <p:grpSpPr>
          <a:xfrm>
            <a:off x="10242670" y="128971"/>
            <a:ext cx="1949328" cy="1580222"/>
            <a:chOff x="9288494" y="-160542"/>
            <a:chExt cx="2866976" cy="2506193"/>
          </a:xfrm>
        </p:grpSpPr>
        <p:pic>
          <p:nvPicPr>
            <p:cNvPr id="11" name="Picture 10" descr="Icon&#10;&#10;Description automatically generated">
              <a:extLst>
                <a:ext uri="{FF2B5EF4-FFF2-40B4-BE49-F238E27FC236}">
                  <a16:creationId xmlns:a16="http://schemas.microsoft.com/office/drawing/2014/main" id="{9BAFC6EA-46B3-4CC6-B745-4D6BC429B4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29836" y="-160542"/>
              <a:ext cx="2506193" cy="2506193"/>
            </a:xfrm>
            <a:prstGeom prst="rect">
              <a:avLst/>
            </a:prstGeom>
          </p:spPr>
        </p:pic>
        <p:sp>
          <p:nvSpPr>
            <p:cNvPr id="12" name="TextBox 11">
              <a:extLst>
                <a:ext uri="{FF2B5EF4-FFF2-40B4-BE49-F238E27FC236}">
                  <a16:creationId xmlns:a16="http://schemas.microsoft.com/office/drawing/2014/main" id="{76264191-1C54-47D0-ADDB-8042B2550D1F}"/>
                </a:ext>
              </a:extLst>
            </p:cNvPr>
            <p:cNvSpPr txBox="1"/>
            <p:nvPr/>
          </p:nvSpPr>
          <p:spPr>
            <a:xfrm rot="19657094">
              <a:off x="10502180" y="2022689"/>
              <a:ext cx="1653290"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commons.wikimedia.org/wiki/File:Bash_Logo_Colored.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Icon&#10;&#10;Description automatically generated with medium confidence">
              <a:extLst>
                <a:ext uri="{FF2B5EF4-FFF2-40B4-BE49-F238E27FC236}">
                  <a16:creationId xmlns:a16="http://schemas.microsoft.com/office/drawing/2014/main" id="{4303DD61-DC34-4CAA-AF74-A1AA028E9F04}"/>
                </a:ext>
              </a:extLst>
            </p:cNvPr>
            <p:cNvPicPr>
              <a:picLocks noChangeAspect="1"/>
            </p:cNvPicPr>
            <p:nvPr/>
          </p:nvPicPr>
          <p:blipFill>
            <a:blip r:embed="rId5">
              <a:alphaModFix amt="70000"/>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88494" y="119921"/>
              <a:ext cx="2196932" cy="2196932"/>
            </a:xfrm>
            <a:prstGeom prst="rect">
              <a:avLst/>
            </a:prstGeom>
          </p:spPr>
        </p:pic>
      </p:grpSp>
      <p:pic>
        <p:nvPicPr>
          <p:cNvPr id="16" name="Picture 15">
            <a:extLst>
              <a:ext uri="{FF2B5EF4-FFF2-40B4-BE49-F238E27FC236}">
                <a16:creationId xmlns:a16="http://schemas.microsoft.com/office/drawing/2014/main" id="{EDECC721-E64E-9287-0EAC-FAE39E63E0A5}"/>
              </a:ext>
            </a:extLst>
          </p:cNvPr>
          <p:cNvPicPr>
            <a:picLocks noChangeAspect="1"/>
          </p:cNvPicPr>
          <p:nvPr/>
        </p:nvPicPr>
        <p:blipFill>
          <a:blip r:embed="rId7"/>
          <a:stretch>
            <a:fillRect/>
          </a:stretch>
        </p:blipFill>
        <p:spPr>
          <a:xfrm>
            <a:off x="9609912" y="2099473"/>
            <a:ext cx="2534296" cy="4283168"/>
          </a:xfrm>
          <a:prstGeom prst="rect">
            <a:avLst/>
          </a:prstGeom>
        </p:spPr>
      </p:pic>
      <p:sp>
        <p:nvSpPr>
          <p:cNvPr id="3" name="Content Placeholder 2">
            <a:extLst>
              <a:ext uri="{FF2B5EF4-FFF2-40B4-BE49-F238E27FC236}">
                <a16:creationId xmlns:a16="http://schemas.microsoft.com/office/drawing/2014/main" id="{4462743A-F293-4EF3-8125-4627567E572C}"/>
              </a:ext>
            </a:extLst>
          </p:cNvPr>
          <p:cNvSpPr>
            <a:spLocks noGrp="1"/>
          </p:cNvSpPr>
          <p:nvPr>
            <p:ph idx="1"/>
          </p:nvPr>
        </p:nvSpPr>
        <p:spPr>
          <a:xfrm>
            <a:off x="216678" y="1131800"/>
            <a:ext cx="9719612" cy="4943449"/>
          </a:xfrm>
        </p:spPr>
        <p:txBody>
          <a:bodyPr anchor="t">
            <a:noAutofit/>
          </a:bodyPr>
          <a:lstStyle/>
          <a:p>
            <a:pPr marL="0" indent="0">
              <a:lnSpc>
                <a:spcPct val="100000"/>
              </a:lnSpc>
              <a:spcBef>
                <a:spcPts val="0"/>
              </a:spcBef>
              <a:buNone/>
            </a:pPr>
            <a:r>
              <a:rPr lang="en-US" dirty="0"/>
              <a:t>To have </a:t>
            </a:r>
            <a:r>
              <a:rPr lang="en-US" b="1" dirty="0">
                <a:highlight>
                  <a:srgbClr val="FFFF00"/>
                </a:highlight>
              </a:rPr>
              <a:t>the power of both Windows and Linux </a:t>
            </a:r>
            <a:r>
              <a:rPr lang="en-US" dirty="0"/>
              <a:t>at the same time on a single Windows machine. </a:t>
            </a:r>
            <a:r>
              <a:rPr lang="en-US" b="0" i="0" dirty="0">
                <a:solidFill>
                  <a:srgbClr val="161616"/>
                </a:solidFill>
                <a:effectLst/>
              </a:rPr>
              <a:t>You can install </a:t>
            </a:r>
            <a:r>
              <a:rPr lang="en-US" b="1" i="0" dirty="0">
                <a:solidFill>
                  <a:srgbClr val="161616"/>
                </a:solidFill>
                <a:effectLst/>
              </a:rPr>
              <a:t>WSL Windows Sub-system for Linux </a:t>
            </a:r>
            <a:r>
              <a:rPr lang="en-US" b="0" i="0" dirty="0">
                <a:solidFill>
                  <a:srgbClr val="161616"/>
                </a:solidFill>
                <a:effectLst/>
              </a:rPr>
              <a:t>with a single command:</a:t>
            </a:r>
          </a:p>
          <a:p>
            <a:pPr>
              <a:lnSpc>
                <a:spcPct val="100000"/>
              </a:lnSpc>
              <a:spcBef>
                <a:spcPts val="0"/>
              </a:spcBef>
            </a:pPr>
            <a:r>
              <a:rPr lang="en-US" b="0" i="0" dirty="0">
                <a:solidFill>
                  <a:srgbClr val="161616"/>
                </a:solidFill>
                <a:effectLst/>
                <a:highlight>
                  <a:srgbClr val="FFFF00"/>
                </a:highlight>
              </a:rPr>
              <a:t>Open CMD or PowerShell in </a:t>
            </a:r>
            <a:r>
              <a:rPr lang="en-US" b="1" i="0" dirty="0">
                <a:solidFill>
                  <a:srgbClr val="161616"/>
                </a:solidFill>
                <a:effectLst/>
                <a:highlight>
                  <a:srgbClr val="FFFF00"/>
                </a:highlight>
              </a:rPr>
              <a:t>administrator</a:t>
            </a:r>
            <a:r>
              <a:rPr lang="en-US" b="0" i="0" dirty="0">
                <a:solidFill>
                  <a:srgbClr val="161616"/>
                </a:solidFill>
                <a:effectLst/>
                <a:highlight>
                  <a:srgbClr val="FFFF00"/>
                </a:highlight>
              </a:rPr>
              <a:t> mode </a:t>
            </a:r>
            <a:r>
              <a:rPr lang="en-US" b="0" i="0" dirty="0">
                <a:solidFill>
                  <a:srgbClr val="161616"/>
                </a:solidFill>
                <a:effectLst/>
              </a:rPr>
              <a:t>and enter the command: </a:t>
            </a:r>
            <a:r>
              <a:rPr lang="en-US" b="1" i="0" dirty="0" err="1">
                <a:solidFill>
                  <a:srgbClr val="161616"/>
                </a:solidFill>
                <a:effectLst/>
                <a:highlight>
                  <a:srgbClr val="FFFF00"/>
                </a:highlight>
              </a:rPr>
              <a:t>wsl</a:t>
            </a:r>
            <a:r>
              <a:rPr lang="en-US" b="1" i="0" dirty="0">
                <a:solidFill>
                  <a:srgbClr val="161616"/>
                </a:solidFill>
                <a:effectLst/>
                <a:highlight>
                  <a:srgbClr val="FFFF00"/>
                </a:highlight>
              </a:rPr>
              <a:t> --install</a:t>
            </a:r>
            <a:r>
              <a:rPr lang="en-US" b="0" i="0" dirty="0">
                <a:solidFill>
                  <a:srgbClr val="161616"/>
                </a:solidFill>
                <a:effectLst/>
              </a:rPr>
              <a:t>, then restart your machine.</a:t>
            </a:r>
          </a:p>
          <a:p>
            <a:pPr>
              <a:lnSpc>
                <a:spcPct val="100000"/>
              </a:lnSpc>
              <a:spcBef>
                <a:spcPts val="0"/>
              </a:spcBef>
            </a:pPr>
            <a:r>
              <a:rPr lang="en-US" b="1" i="0" dirty="0">
                <a:effectLst/>
                <a:highlight>
                  <a:srgbClr val="FFFF00"/>
                </a:highlight>
              </a:rPr>
              <a:t>After install: </a:t>
            </a:r>
            <a:r>
              <a:rPr lang="en-US" b="0" i="0" dirty="0">
                <a:effectLst/>
                <a:highlight>
                  <a:srgbClr val="FFFF00"/>
                </a:highlight>
              </a:rPr>
              <a:t>Type </a:t>
            </a:r>
            <a:r>
              <a:rPr lang="en-US" b="1" i="0" dirty="0">
                <a:effectLst/>
                <a:highlight>
                  <a:srgbClr val="FFFF00"/>
                </a:highlight>
              </a:rPr>
              <a:t>ubuntu </a:t>
            </a:r>
            <a:r>
              <a:rPr lang="en-US" b="0" i="0" dirty="0">
                <a:effectLst/>
                <a:highlight>
                  <a:srgbClr val="FFFF00"/>
                </a:highlight>
              </a:rPr>
              <a:t>in </a:t>
            </a:r>
            <a:r>
              <a:rPr lang="en-US" b="0" i="0" dirty="0" err="1">
                <a:effectLst/>
                <a:highlight>
                  <a:srgbClr val="FFFF00"/>
                </a:highlight>
              </a:rPr>
              <a:t>cmd</a:t>
            </a:r>
            <a:r>
              <a:rPr lang="en-US" b="0" i="0" dirty="0">
                <a:effectLst/>
                <a:highlight>
                  <a:srgbClr val="FFFF00"/>
                </a:highlight>
              </a:rPr>
              <a:t> or Search box. </a:t>
            </a:r>
          </a:p>
          <a:p>
            <a:pPr marL="0" indent="0">
              <a:lnSpc>
                <a:spcPct val="100000"/>
              </a:lnSpc>
              <a:spcBef>
                <a:spcPts val="0"/>
              </a:spcBef>
              <a:buNone/>
            </a:pPr>
            <a:r>
              <a:rPr lang="en-US" dirty="0">
                <a:solidFill>
                  <a:srgbClr val="161616"/>
                </a:solidFill>
              </a:rPr>
              <a:t>Bg.</a:t>
            </a:r>
            <a:endParaRPr lang="en-US" b="0" i="0" dirty="0">
              <a:solidFill>
                <a:srgbClr val="161616"/>
              </a:solidFill>
              <a:effectLst/>
            </a:endParaRPr>
          </a:p>
          <a:p>
            <a:pPr>
              <a:lnSpc>
                <a:spcPct val="100000"/>
              </a:lnSpc>
              <a:spcBef>
                <a:spcPts val="0"/>
              </a:spcBef>
            </a:pPr>
            <a:r>
              <a:rPr lang="en-US" sz="2000" b="1" i="0" dirty="0">
                <a:solidFill>
                  <a:srgbClr val="161616"/>
                </a:solidFill>
                <a:effectLst/>
              </a:rPr>
              <a:t>Bg. Administrator</a:t>
            </a:r>
            <a:r>
              <a:rPr lang="en-US" sz="2000" b="0" i="0" dirty="0">
                <a:solidFill>
                  <a:srgbClr val="161616"/>
                </a:solidFill>
                <a:effectLst/>
              </a:rPr>
              <a:t> </a:t>
            </a:r>
            <a:r>
              <a:rPr lang="en-US" sz="2000" b="1" i="0" dirty="0">
                <a:solidFill>
                  <a:srgbClr val="161616"/>
                </a:solidFill>
                <a:effectLst/>
              </a:rPr>
              <a:t>mode: </a:t>
            </a:r>
            <a:r>
              <a:rPr lang="en-US" sz="2000" dirty="0">
                <a:effectLst/>
              </a:rPr>
              <a:t>Right-click Windows-Start icon, right click the Command Prompt or click on PowerShell and select Run as administrator.</a:t>
            </a:r>
          </a:p>
          <a:p>
            <a:pPr>
              <a:lnSpc>
                <a:spcPct val="100000"/>
              </a:lnSpc>
              <a:spcBef>
                <a:spcPts val="0"/>
              </a:spcBef>
            </a:pPr>
            <a:r>
              <a:rPr lang="en-US" sz="2000" b="0" i="0" dirty="0">
                <a:solidFill>
                  <a:srgbClr val="161616"/>
                </a:solidFill>
                <a:effectLst/>
              </a:rPr>
              <a:t>This command will enable the features necessary to run WSL and install the </a:t>
            </a:r>
            <a:r>
              <a:rPr lang="en-US" sz="2000" b="1" i="0" dirty="0">
                <a:solidFill>
                  <a:srgbClr val="161616"/>
                </a:solidFill>
                <a:effectLst/>
              </a:rPr>
              <a:t>Ubuntu</a:t>
            </a:r>
            <a:r>
              <a:rPr lang="en-US" sz="2000" b="0" i="0" dirty="0">
                <a:solidFill>
                  <a:srgbClr val="161616"/>
                </a:solidFill>
                <a:effectLst/>
              </a:rPr>
              <a:t> distribution of Linux by default.</a:t>
            </a:r>
            <a:endParaRPr lang="en-US" sz="2000" dirty="0">
              <a:effectLst/>
            </a:endParaRPr>
          </a:p>
          <a:p>
            <a:pPr lvl="1">
              <a:lnSpc>
                <a:spcPct val="100000"/>
              </a:lnSpc>
              <a:spcBef>
                <a:spcPts val="0"/>
              </a:spcBef>
            </a:pPr>
            <a:r>
              <a:rPr lang="en-US" sz="2000" dirty="0">
                <a:effectLst/>
              </a:rPr>
              <a:t>Bg. This will automatically install WSLv2. To check what version of WSL is installed, use the command: </a:t>
            </a:r>
            <a:r>
              <a:rPr lang="en-US" sz="2000" b="1" dirty="0" err="1">
                <a:effectLst/>
              </a:rPr>
              <a:t>wsl</a:t>
            </a:r>
            <a:r>
              <a:rPr lang="en-US" sz="2000" b="1" dirty="0">
                <a:effectLst/>
              </a:rPr>
              <a:t> –v </a:t>
            </a:r>
            <a:r>
              <a:rPr lang="en-US" sz="2000" dirty="0">
                <a:effectLst/>
              </a:rPr>
              <a:t>or </a:t>
            </a:r>
            <a:r>
              <a:rPr lang="en-US" sz="2000" b="1" dirty="0" err="1">
                <a:effectLst/>
              </a:rPr>
              <a:t>wsl</a:t>
            </a:r>
            <a:r>
              <a:rPr lang="en-US" sz="2000" b="1" dirty="0">
                <a:effectLst/>
              </a:rPr>
              <a:t> --version</a:t>
            </a:r>
            <a:endParaRPr lang="en-US" sz="2000" dirty="0"/>
          </a:p>
          <a:p>
            <a:pPr>
              <a:lnSpc>
                <a:spcPct val="100000"/>
              </a:lnSpc>
              <a:spcBef>
                <a:spcPts val="0"/>
              </a:spcBef>
            </a:pPr>
            <a:endParaRPr lang="en-US" sz="2000" dirty="0">
              <a:effectLst/>
            </a:endParaRPr>
          </a:p>
          <a:p>
            <a:pPr lvl="1">
              <a:lnSpc>
                <a:spcPct val="100000"/>
              </a:lnSpc>
              <a:spcBef>
                <a:spcPts val="0"/>
              </a:spcBef>
            </a:pPr>
            <a:endParaRPr lang="en-US" sz="2000" dirty="0"/>
          </a:p>
          <a:p>
            <a:pPr marL="0" indent="0">
              <a:lnSpc>
                <a:spcPct val="100000"/>
              </a:lnSpc>
              <a:spcBef>
                <a:spcPts val="0"/>
              </a:spcBef>
              <a:buNone/>
            </a:pPr>
            <a:endParaRPr lang="en-US" dirty="0"/>
          </a:p>
        </p:txBody>
      </p:sp>
    </p:spTree>
    <p:extLst>
      <p:ext uri="{BB962C8B-B14F-4D97-AF65-F5344CB8AC3E}">
        <p14:creationId xmlns:p14="http://schemas.microsoft.com/office/powerpoint/2010/main" val="469917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DDD6B1-AAC7-82C9-F53F-117A7D1CACDF}"/>
            </a:ext>
          </a:extLst>
        </p:cNvPr>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5FA6F4CF-6525-6D7F-6AF5-0BCC4B582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DEBB8E-5021-16D3-85CE-AC178BB685DF}"/>
              </a:ext>
            </a:extLst>
          </p:cNvPr>
          <p:cNvSpPr>
            <a:spLocks noGrp="1"/>
          </p:cNvSpPr>
          <p:nvPr>
            <p:ph type="title"/>
          </p:nvPr>
        </p:nvSpPr>
        <p:spPr>
          <a:xfrm>
            <a:off x="216678" y="61206"/>
            <a:ext cx="9186629" cy="1009388"/>
          </a:xfrm>
          <a:solidFill>
            <a:srgbClr val="002060"/>
          </a:solidFill>
        </p:spPr>
        <p:txBody>
          <a:bodyPr anchor="ctr">
            <a:normAutofit fontScale="90000"/>
          </a:bodyPr>
          <a:lstStyle/>
          <a:p>
            <a:r>
              <a:rPr lang="en-GB" sz="6700" b="1" dirty="0">
                <a:solidFill>
                  <a:schemeClr val="bg1"/>
                </a:solidFill>
              </a:rPr>
              <a:t>Bg. </a:t>
            </a:r>
            <a:r>
              <a:rPr lang="en-GB" sz="5300" b="1" u="sng" dirty="0">
                <a:solidFill>
                  <a:schemeClr val="bg1"/>
                </a:solidFill>
              </a:rPr>
              <a:t>I</a:t>
            </a:r>
            <a:r>
              <a:rPr lang="en-GB" b="1" u="sng" dirty="0">
                <a:solidFill>
                  <a:schemeClr val="bg1"/>
                </a:solidFill>
              </a:rPr>
              <a:t>nstall method 2 for WSL on Windows:</a:t>
            </a:r>
          </a:p>
        </p:txBody>
      </p:sp>
      <p:sp>
        <p:nvSpPr>
          <p:cNvPr id="3" name="Content Placeholder 2">
            <a:extLst>
              <a:ext uri="{FF2B5EF4-FFF2-40B4-BE49-F238E27FC236}">
                <a16:creationId xmlns:a16="http://schemas.microsoft.com/office/drawing/2014/main" id="{4864D1DD-C4CE-D3C1-B93F-51E2292EFA5B}"/>
              </a:ext>
            </a:extLst>
          </p:cNvPr>
          <p:cNvSpPr>
            <a:spLocks noGrp="1"/>
          </p:cNvSpPr>
          <p:nvPr>
            <p:ph idx="1"/>
          </p:nvPr>
        </p:nvSpPr>
        <p:spPr>
          <a:xfrm>
            <a:off x="216679" y="1027260"/>
            <a:ext cx="11106165" cy="4943449"/>
          </a:xfrm>
        </p:spPr>
        <p:txBody>
          <a:bodyPr anchor="t">
            <a:noAutofit/>
          </a:bodyPr>
          <a:lstStyle/>
          <a:p>
            <a:pPr marL="0" indent="0">
              <a:lnSpc>
                <a:spcPct val="100000"/>
              </a:lnSpc>
              <a:spcBef>
                <a:spcPts val="0"/>
              </a:spcBef>
              <a:buNone/>
            </a:pPr>
            <a:r>
              <a:rPr lang="en-GB" sz="2400" dirty="0">
                <a:effectLst/>
              </a:rPr>
              <a:t>Original method for </a:t>
            </a:r>
            <a:r>
              <a:rPr lang="en-GB" sz="2400" b="1" dirty="0">
                <a:effectLst/>
              </a:rPr>
              <a:t>installing WSL1 on Windows.</a:t>
            </a:r>
          </a:p>
          <a:p>
            <a:pPr marL="514350" indent="-514350">
              <a:lnSpc>
                <a:spcPct val="100000"/>
              </a:lnSpc>
              <a:spcBef>
                <a:spcPts val="0"/>
              </a:spcBef>
              <a:buFont typeface="+mj-lt"/>
              <a:buAutoNum type="arabicPeriod"/>
            </a:pPr>
            <a:r>
              <a:rPr lang="en-GB" sz="2400" b="1" dirty="0">
                <a:effectLst/>
              </a:rPr>
              <a:t>Start icon &gt; Settings</a:t>
            </a:r>
            <a:r>
              <a:rPr lang="en-GB" sz="2400" b="0" dirty="0">
                <a:effectLst/>
              </a:rPr>
              <a:t> icon &gt; </a:t>
            </a:r>
            <a:r>
              <a:rPr lang="en-GB" sz="2400" b="1" dirty="0">
                <a:effectLst/>
              </a:rPr>
              <a:t>Update &amp; Security </a:t>
            </a:r>
            <a:r>
              <a:rPr lang="en-GB" sz="2400" b="0" dirty="0">
                <a:effectLst/>
              </a:rPr>
              <a:t>&gt; </a:t>
            </a:r>
            <a:r>
              <a:rPr lang="en-GB" sz="2400" b="1" dirty="0">
                <a:effectLst/>
              </a:rPr>
              <a:t>For Developers</a:t>
            </a:r>
            <a:r>
              <a:rPr lang="en-GB" sz="2400" b="0" dirty="0">
                <a:effectLst/>
              </a:rPr>
              <a:t>. </a:t>
            </a:r>
          </a:p>
          <a:p>
            <a:pPr marL="514350" indent="-514350">
              <a:lnSpc>
                <a:spcPct val="100000"/>
              </a:lnSpc>
              <a:spcBef>
                <a:spcPts val="0"/>
              </a:spcBef>
              <a:buFont typeface="+mj-lt"/>
              <a:buAutoNum type="arabicPeriod"/>
            </a:pPr>
            <a:r>
              <a:rPr lang="en-GB" sz="2400" b="0" dirty="0">
                <a:effectLst/>
              </a:rPr>
              <a:t>Check the </a:t>
            </a:r>
            <a:r>
              <a:rPr lang="en-GB" sz="2400" b="1" dirty="0">
                <a:effectLst/>
              </a:rPr>
              <a:t>Developer Mode </a:t>
            </a:r>
            <a:r>
              <a:rPr lang="en-GB" sz="2400" b="0" dirty="0">
                <a:effectLst/>
              </a:rPr>
              <a:t>radio button. </a:t>
            </a:r>
          </a:p>
          <a:p>
            <a:pPr marL="514350" indent="-514350">
              <a:lnSpc>
                <a:spcPct val="100000"/>
              </a:lnSpc>
              <a:spcBef>
                <a:spcPts val="0"/>
              </a:spcBef>
              <a:buFont typeface="+mj-lt"/>
              <a:buAutoNum type="arabicPeriod"/>
            </a:pPr>
            <a:r>
              <a:rPr lang="en-GB" sz="2400" b="0" dirty="0">
                <a:effectLst/>
              </a:rPr>
              <a:t>Search for “</a:t>
            </a:r>
            <a:r>
              <a:rPr lang="en-GB" sz="2400" b="1" dirty="0">
                <a:effectLst/>
              </a:rPr>
              <a:t>Turn</a:t>
            </a:r>
            <a:r>
              <a:rPr lang="en-GB" sz="2400" b="0" dirty="0">
                <a:effectLst/>
              </a:rPr>
              <a:t> </a:t>
            </a:r>
            <a:r>
              <a:rPr lang="en-GB" sz="2400" b="1" dirty="0">
                <a:effectLst/>
              </a:rPr>
              <a:t>Windows Features on/off</a:t>
            </a:r>
            <a:r>
              <a:rPr lang="en-GB" sz="2400" b="0" dirty="0">
                <a:effectLst/>
              </a:rPr>
              <a:t>”. </a:t>
            </a:r>
          </a:p>
          <a:p>
            <a:pPr marL="514350" indent="-514350">
              <a:lnSpc>
                <a:spcPct val="100000"/>
              </a:lnSpc>
              <a:spcBef>
                <a:spcPts val="0"/>
              </a:spcBef>
              <a:buFont typeface="+mj-lt"/>
              <a:buAutoNum type="arabicPeriod"/>
            </a:pPr>
            <a:r>
              <a:rPr lang="en-GB" sz="2400" dirty="0"/>
              <a:t>Check</a:t>
            </a:r>
            <a:r>
              <a:rPr lang="en-GB" sz="2400" b="0" dirty="0">
                <a:effectLst/>
              </a:rPr>
              <a:t> “</a:t>
            </a:r>
            <a:r>
              <a:rPr lang="en-GB" sz="2400" b="1" dirty="0">
                <a:effectLst/>
              </a:rPr>
              <a:t>Windows Subsystem for Linux</a:t>
            </a:r>
            <a:r>
              <a:rPr lang="en-GB" sz="2400" b="0" dirty="0">
                <a:effectLst/>
              </a:rPr>
              <a:t>”. </a:t>
            </a:r>
          </a:p>
          <a:p>
            <a:pPr marL="514350" indent="-514350">
              <a:lnSpc>
                <a:spcPct val="100000"/>
              </a:lnSpc>
              <a:spcBef>
                <a:spcPts val="0"/>
              </a:spcBef>
              <a:buFont typeface="+mj-lt"/>
              <a:buAutoNum type="arabicPeriod"/>
            </a:pPr>
            <a:r>
              <a:rPr lang="en-GB" sz="2400" b="0" dirty="0">
                <a:effectLst/>
              </a:rPr>
              <a:t>Press OK.</a:t>
            </a:r>
          </a:p>
          <a:p>
            <a:pPr marL="514350" indent="-514350">
              <a:lnSpc>
                <a:spcPct val="100000"/>
              </a:lnSpc>
              <a:spcBef>
                <a:spcPts val="0"/>
              </a:spcBef>
              <a:buFont typeface="+mj-lt"/>
              <a:buAutoNum type="arabicPeriod"/>
            </a:pPr>
            <a:r>
              <a:rPr lang="en-GB" sz="2400" dirty="0"/>
              <a:t>After a </a:t>
            </a:r>
            <a:r>
              <a:rPr lang="en-GB" sz="2400" b="1" dirty="0"/>
              <a:t>system restart</a:t>
            </a:r>
            <a:r>
              <a:rPr lang="en-GB" sz="2400" dirty="0"/>
              <a:t>. Goto </a:t>
            </a:r>
            <a:r>
              <a:rPr lang="en-GB" sz="2400" b="1" dirty="0"/>
              <a:t>Windows Store </a:t>
            </a:r>
            <a:r>
              <a:rPr lang="en-GB" sz="2400" dirty="0"/>
              <a:t>from the start menu </a:t>
            </a:r>
            <a:br>
              <a:rPr lang="en-GB" sz="2400" dirty="0"/>
            </a:br>
            <a:r>
              <a:rPr lang="en-GB" sz="2400" dirty="0"/>
              <a:t>and install a Linux OS such as </a:t>
            </a:r>
            <a:r>
              <a:rPr lang="en-GB" sz="2400" b="1" dirty="0"/>
              <a:t>Ubuntu</a:t>
            </a:r>
            <a:r>
              <a:rPr lang="en-GB" sz="2400" dirty="0"/>
              <a:t>, Kali, Alpine or </a:t>
            </a:r>
          </a:p>
          <a:p>
            <a:pPr lvl="1">
              <a:lnSpc>
                <a:spcPct val="100000"/>
              </a:lnSpc>
              <a:spcBef>
                <a:spcPts val="0"/>
              </a:spcBef>
            </a:pPr>
            <a:r>
              <a:rPr lang="en-GB" sz="1800" dirty="0"/>
              <a:t>After the installation you can start the WSL console/CLI by either clicking the </a:t>
            </a:r>
            <a:r>
              <a:rPr lang="en-GB" sz="1800" b="1" dirty="0"/>
              <a:t>Linux distro icon </a:t>
            </a:r>
            <a:r>
              <a:rPr lang="en-GB" sz="1800" dirty="0"/>
              <a:t>such as </a:t>
            </a:r>
            <a:r>
              <a:rPr lang="en-GB" sz="1800" dirty="0" err="1"/>
              <a:t>Ubunto</a:t>
            </a:r>
            <a:r>
              <a:rPr lang="en-GB" sz="1800" dirty="0"/>
              <a:t>/Debian in the start menu or by </a:t>
            </a:r>
            <a:r>
              <a:rPr lang="en-GB" sz="1800" b="1" dirty="0"/>
              <a:t>typing ‘</a:t>
            </a:r>
            <a:r>
              <a:rPr lang="en-GB" sz="1800" b="1" dirty="0" err="1"/>
              <a:t>wsl</a:t>
            </a:r>
            <a:r>
              <a:rPr lang="en-GB" sz="1800" b="1" dirty="0"/>
              <a:t>’ </a:t>
            </a:r>
            <a:r>
              <a:rPr lang="en-GB" sz="1800" dirty="0"/>
              <a:t>or the distro name such as </a:t>
            </a:r>
            <a:r>
              <a:rPr lang="en-GB" sz="1800" b="1" dirty="0"/>
              <a:t>‘ubuntu’ in </a:t>
            </a:r>
            <a:r>
              <a:rPr lang="en-GB" sz="1800" b="1" dirty="0" err="1"/>
              <a:t>cmd</a:t>
            </a:r>
            <a:r>
              <a:rPr lang="en-GB" sz="1800" b="1" dirty="0"/>
              <a:t> or </a:t>
            </a:r>
            <a:r>
              <a:rPr lang="en-GB" sz="1800" b="1" dirty="0" err="1"/>
              <a:t>powershell</a:t>
            </a:r>
            <a:r>
              <a:rPr lang="en-GB" sz="1800" dirty="0"/>
              <a:t>, to run Bash commands and scripts in cmd. This will take you to the user’s Ubuntu home directory) or </a:t>
            </a:r>
            <a:r>
              <a:rPr lang="en-GB" sz="1800" b="1" dirty="0"/>
              <a:t>type ‘bash’ </a:t>
            </a:r>
            <a:r>
              <a:rPr lang="en-GB" sz="1800" dirty="0"/>
              <a:t>(to go to your User home directory in the Windows file system) Type: </a:t>
            </a:r>
            <a:r>
              <a:rPr lang="en-GB" sz="1800" b="1" dirty="0">
                <a:solidFill>
                  <a:srgbClr val="FF0000"/>
                </a:solidFill>
              </a:rPr>
              <a:t>cd ~ </a:t>
            </a:r>
            <a:r>
              <a:rPr lang="en-GB" sz="1800" dirty="0"/>
              <a:t>to go to your user home directory. Here you will automatically have permission to start creating directories and files.</a:t>
            </a:r>
          </a:p>
          <a:p>
            <a:pPr marL="514350" indent="-514350">
              <a:lnSpc>
                <a:spcPct val="100000"/>
              </a:lnSpc>
              <a:spcBef>
                <a:spcPts val="0"/>
              </a:spcBef>
              <a:buFont typeface="+mj-lt"/>
              <a:buAutoNum type="arabicPeriod"/>
            </a:pPr>
            <a:r>
              <a:rPr lang="en-GB" sz="2400" dirty="0"/>
              <a:t>Try using the </a:t>
            </a:r>
            <a:r>
              <a:rPr lang="en-GB" sz="2400" b="1" dirty="0"/>
              <a:t>touch</a:t>
            </a:r>
            <a:r>
              <a:rPr lang="en-GB" sz="2400" dirty="0"/>
              <a:t> command to create a file: </a:t>
            </a:r>
            <a:r>
              <a:rPr lang="en-GB" sz="2400" b="1" dirty="0"/>
              <a:t>touch test1.sh</a:t>
            </a:r>
          </a:p>
          <a:p>
            <a:pPr marL="514350" indent="-514350">
              <a:lnSpc>
                <a:spcPct val="100000"/>
              </a:lnSpc>
              <a:spcBef>
                <a:spcPts val="0"/>
              </a:spcBef>
              <a:buFont typeface="+mj-lt"/>
              <a:buAutoNum type="arabicPeriod"/>
            </a:pPr>
            <a:r>
              <a:rPr lang="en-GB" sz="2400" dirty="0"/>
              <a:t>Then use the nano text editor to create a script file: </a:t>
            </a:r>
            <a:r>
              <a:rPr lang="en-GB" sz="2400" b="1" dirty="0"/>
              <a:t>nano test1.sh </a:t>
            </a:r>
            <a:r>
              <a:rPr lang="en-GB" sz="2400" dirty="0"/>
              <a:t>– to open the file.</a:t>
            </a:r>
          </a:p>
          <a:p>
            <a:pPr marL="0" indent="0">
              <a:lnSpc>
                <a:spcPct val="100000"/>
              </a:lnSpc>
              <a:spcBef>
                <a:spcPts val="0"/>
              </a:spcBef>
              <a:buNone/>
            </a:pPr>
            <a:r>
              <a:rPr lang="en-GB" sz="1800" dirty="0"/>
              <a:t>For more information on using the Nano text editor, please </a:t>
            </a:r>
            <a:r>
              <a:rPr lang="en-GB" sz="1800" dirty="0">
                <a:hlinkClick r:id="rId2"/>
              </a:rPr>
              <a:t>click-here</a:t>
            </a:r>
            <a:r>
              <a:rPr lang="en-GB" sz="1800" dirty="0"/>
              <a:t> &amp; </a:t>
            </a:r>
            <a:r>
              <a:rPr lang="en-GB" sz="1800" dirty="0">
                <a:hlinkClick r:id="rId3"/>
              </a:rPr>
              <a:t>here</a:t>
            </a:r>
            <a:r>
              <a:rPr lang="en-GB" sz="1800" dirty="0"/>
              <a:t>. And for the Vi text editor </a:t>
            </a:r>
            <a:r>
              <a:rPr lang="en-GB" sz="1800" dirty="0">
                <a:hlinkClick r:id="rId4"/>
              </a:rPr>
              <a:t>here</a:t>
            </a:r>
            <a:r>
              <a:rPr lang="en-GB" sz="1800" dirty="0"/>
              <a:t>.</a:t>
            </a:r>
          </a:p>
        </p:txBody>
      </p:sp>
      <p:sp>
        <p:nvSpPr>
          <p:cNvPr id="33" name="Rectangle 13">
            <a:extLst>
              <a:ext uri="{FF2B5EF4-FFF2-40B4-BE49-F238E27FC236}">
                <a16:creationId xmlns:a16="http://schemas.microsoft.com/office/drawing/2014/main" id="{8D5F0801-D143-C77D-7781-901AFF786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15">
            <a:extLst>
              <a:ext uri="{FF2B5EF4-FFF2-40B4-BE49-F238E27FC236}">
                <a16:creationId xmlns:a16="http://schemas.microsoft.com/office/drawing/2014/main" id="{EEE4BC73-5AD4-8261-3C91-84D44D8BB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D70C6C02-699D-81AC-2DC7-892E18830F31}"/>
              </a:ext>
            </a:extLst>
          </p:cNvPr>
          <p:cNvGrpSpPr/>
          <p:nvPr/>
        </p:nvGrpSpPr>
        <p:grpSpPr>
          <a:xfrm>
            <a:off x="8977664" y="829316"/>
            <a:ext cx="3079543" cy="2750343"/>
            <a:chOff x="9288494" y="-160542"/>
            <a:chExt cx="2866976" cy="2506193"/>
          </a:xfrm>
        </p:grpSpPr>
        <p:pic>
          <p:nvPicPr>
            <p:cNvPr id="11" name="Picture 10" descr="Icon&#10;&#10;Description automatically generated">
              <a:extLst>
                <a:ext uri="{FF2B5EF4-FFF2-40B4-BE49-F238E27FC236}">
                  <a16:creationId xmlns:a16="http://schemas.microsoft.com/office/drawing/2014/main" id="{CD839EC5-AFA4-8861-587A-68C5A4B6A26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29836" y="-160542"/>
              <a:ext cx="2506193" cy="2506193"/>
            </a:xfrm>
            <a:prstGeom prst="rect">
              <a:avLst/>
            </a:prstGeom>
          </p:spPr>
        </p:pic>
        <p:sp>
          <p:nvSpPr>
            <p:cNvPr id="12" name="TextBox 11">
              <a:extLst>
                <a:ext uri="{FF2B5EF4-FFF2-40B4-BE49-F238E27FC236}">
                  <a16:creationId xmlns:a16="http://schemas.microsoft.com/office/drawing/2014/main" id="{D6A88D78-67E5-4AF4-D04C-FB3C9AAA0ECA}"/>
                </a:ext>
              </a:extLst>
            </p:cNvPr>
            <p:cNvSpPr txBox="1"/>
            <p:nvPr/>
          </p:nvSpPr>
          <p:spPr>
            <a:xfrm rot="19657094">
              <a:off x="10502180" y="2022689"/>
              <a:ext cx="1653290"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ommons.wikimedia.org/wiki/File:Bash_Logo_Colored.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Icon&#10;&#10;Description automatically generated with medium confidence">
              <a:extLst>
                <a:ext uri="{FF2B5EF4-FFF2-40B4-BE49-F238E27FC236}">
                  <a16:creationId xmlns:a16="http://schemas.microsoft.com/office/drawing/2014/main" id="{A9B846DF-A56B-A1CF-088B-8B28D334ACCF}"/>
                </a:ext>
              </a:extLst>
            </p:cNvPr>
            <p:cNvPicPr>
              <a:picLocks noChangeAspect="1"/>
            </p:cNvPicPr>
            <p:nvPr/>
          </p:nvPicPr>
          <p:blipFill>
            <a:blip r:embed="rId8">
              <a:alphaModFix amt="70000"/>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288494" y="119921"/>
              <a:ext cx="2196932" cy="2196932"/>
            </a:xfrm>
            <a:prstGeom prst="rect">
              <a:avLst/>
            </a:prstGeom>
          </p:spPr>
        </p:pic>
      </p:grpSp>
    </p:spTree>
    <p:extLst>
      <p:ext uri="{BB962C8B-B14F-4D97-AF65-F5344CB8AC3E}">
        <p14:creationId xmlns:p14="http://schemas.microsoft.com/office/powerpoint/2010/main" val="3376173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73316F-D7EE-0A12-91BD-251BE0D02DCA}"/>
            </a:ext>
          </a:extLst>
        </p:cNvPr>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1FE9635F-9CA4-9060-B99E-15C0CC2F3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9C5E6D-C587-419F-00EE-6EC2209FF593}"/>
              </a:ext>
            </a:extLst>
          </p:cNvPr>
          <p:cNvSpPr>
            <a:spLocks noGrp="1"/>
          </p:cNvSpPr>
          <p:nvPr>
            <p:ph type="title"/>
          </p:nvPr>
        </p:nvSpPr>
        <p:spPr>
          <a:xfrm>
            <a:off x="216679" y="61205"/>
            <a:ext cx="8312960" cy="1126583"/>
          </a:xfrm>
          <a:solidFill>
            <a:srgbClr val="002060"/>
          </a:solidFill>
        </p:spPr>
        <p:txBody>
          <a:bodyPr anchor="ctr">
            <a:normAutofit/>
          </a:bodyPr>
          <a:lstStyle/>
          <a:p>
            <a:r>
              <a:rPr lang="en-GB" sz="5400" b="1" dirty="0">
                <a:solidFill>
                  <a:schemeClr val="bg1"/>
                </a:solidFill>
              </a:rPr>
              <a:t>Bg. </a:t>
            </a:r>
            <a:r>
              <a:rPr lang="en-GB" sz="4800" b="1" dirty="0">
                <a:solidFill>
                  <a:schemeClr val="bg1"/>
                </a:solidFill>
              </a:rPr>
              <a:t>WSL commands</a:t>
            </a:r>
          </a:p>
        </p:txBody>
      </p:sp>
      <p:sp>
        <p:nvSpPr>
          <p:cNvPr id="3" name="Content Placeholder 2">
            <a:extLst>
              <a:ext uri="{FF2B5EF4-FFF2-40B4-BE49-F238E27FC236}">
                <a16:creationId xmlns:a16="http://schemas.microsoft.com/office/drawing/2014/main" id="{D03421E5-FCFD-E020-504E-6C932B61001D}"/>
              </a:ext>
            </a:extLst>
          </p:cNvPr>
          <p:cNvSpPr>
            <a:spLocks noGrp="1"/>
          </p:cNvSpPr>
          <p:nvPr>
            <p:ph idx="1"/>
          </p:nvPr>
        </p:nvSpPr>
        <p:spPr>
          <a:xfrm>
            <a:off x="216680" y="1188216"/>
            <a:ext cx="11413345" cy="4943449"/>
          </a:xfrm>
        </p:spPr>
        <p:txBody>
          <a:bodyPr anchor="t">
            <a:noAutofit/>
          </a:bodyPr>
          <a:lstStyle/>
          <a:p>
            <a:pPr>
              <a:lnSpc>
                <a:spcPct val="100000"/>
              </a:lnSpc>
              <a:spcBef>
                <a:spcPts val="0"/>
              </a:spcBef>
            </a:pPr>
            <a:r>
              <a:rPr lang="en-US" sz="2400" dirty="0">
                <a:effectLst/>
              </a:rPr>
              <a:t>Type </a:t>
            </a:r>
            <a:r>
              <a:rPr lang="en-US" sz="2400" dirty="0" err="1">
                <a:effectLst/>
              </a:rPr>
              <a:t>wsl</a:t>
            </a:r>
            <a:r>
              <a:rPr lang="en-US" sz="2400" dirty="0">
                <a:effectLst/>
              </a:rPr>
              <a:t> in </a:t>
            </a:r>
            <a:r>
              <a:rPr lang="en-US" sz="2400" dirty="0" err="1"/>
              <a:t>c</a:t>
            </a:r>
            <a:r>
              <a:rPr lang="en-US" sz="2400" dirty="0" err="1">
                <a:effectLst/>
              </a:rPr>
              <a:t>md</a:t>
            </a:r>
            <a:r>
              <a:rPr lang="en-US" sz="2400" dirty="0">
                <a:effectLst/>
              </a:rPr>
              <a:t>/PS to open your default Linux distribution:</a:t>
            </a:r>
            <a:br>
              <a:rPr lang="en-US" sz="2400" b="1" dirty="0">
                <a:effectLst/>
              </a:rPr>
            </a:br>
            <a:r>
              <a:rPr lang="en-US" sz="2400" b="1" dirty="0" err="1">
                <a:effectLst/>
              </a:rPr>
              <a:t>wsl</a:t>
            </a:r>
            <a:endParaRPr lang="en-US" sz="2400" dirty="0">
              <a:effectLst/>
            </a:endParaRPr>
          </a:p>
          <a:p>
            <a:pPr>
              <a:lnSpc>
                <a:spcPct val="100000"/>
              </a:lnSpc>
              <a:spcBef>
                <a:spcPts val="0"/>
              </a:spcBef>
            </a:pPr>
            <a:r>
              <a:rPr lang="en-US" sz="2400" dirty="0"/>
              <a:t>Or type the distro name e.g. ubuntu</a:t>
            </a:r>
            <a:r>
              <a:rPr lang="en-US" sz="2400" dirty="0">
                <a:effectLst/>
              </a:rPr>
              <a:t> to open the Linux distribution:</a:t>
            </a:r>
            <a:br>
              <a:rPr lang="en-US" sz="2400" b="1" dirty="0">
                <a:effectLst/>
              </a:rPr>
            </a:br>
            <a:r>
              <a:rPr lang="en-US" sz="2400" b="1" dirty="0">
                <a:effectLst/>
              </a:rPr>
              <a:t>ubuntu</a:t>
            </a:r>
            <a:endParaRPr lang="en-US" sz="2400" dirty="0">
              <a:effectLst/>
            </a:endParaRPr>
          </a:p>
          <a:p>
            <a:pPr>
              <a:lnSpc>
                <a:spcPct val="100000"/>
              </a:lnSpc>
              <a:spcBef>
                <a:spcPts val="0"/>
              </a:spcBef>
            </a:pPr>
            <a:r>
              <a:rPr lang="en-US" sz="2400" dirty="0">
                <a:effectLst/>
              </a:rPr>
              <a:t>To check for available Linux distributions to download use the command: </a:t>
            </a:r>
            <a:br>
              <a:rPr lang="en-US" sz="2400" dirty="0">
                <a:effectLst/>
              </a:rPr>
            </a:br>
            <a:r>
              <a:rPr lang="en-US" sz="2400" b="1" dirty="0" err="1">
                <a:effectLst/>
              </a:rPr>
              <a:t>wsl</a:t>
            </a:r>
            <a:r>
              <a:rPr lang="en-US" sz="2400" b="1" dirty="0">
                <a:effectLst/>
              </a:rPr>
              <a:t> --list –online</a:t>
            </a:r>
          </a:p>
          <a:p>
            <a:pPr>
              <a:lnSpc>
                <a:spcPct val="100000"/>
              </a:lnSpc>
              <a:spcBef>
                <a:spcPts val="0"/>
              </a:spcBef>
            </a:pPr>
            <a:r>
              <a:rPr lang="en-US" sz="2400" dirty="0">
                <a:effectLst/>
              </a:rPr>
              <a:t>To install a specific distro, you use the command: </a:t>
            </a:r>
            <a:br>
              <a:rPr lang="en-US" sz="2400" dirty="0">
                <a:effectLst/>
              </a:rPr>
            </a:br>
            <a:r>
              <a:rPr lang="en-US" sz="2400" b="1" dirty="0" err="1">
                <a:effectLst/>
              </a:rPr>
              <a:t>wsl</a:t>
            </a:r>
            <a:r>
              <a:rPr lang="en-US" sz="2400" b="1" dirty="0">
                <a:effectLst/>
              </a:rPr>
              <a:t> --install -d &lt;</a:t>
            </a:r>
            <a:r>
              <a:rPr lang="en-US" sz="2400" b="1" dirty="0" err="1">
                <a:effectLst/>
              </a:rPr>
              <a:t>DistroName</a:t>
            </a:r>
            <a:r>
              <a:rPr lang="en-US" sz="2400" b="1" dirty="0">
                <a:effectLst/>
              </a:rPr>
              <a:t>&gt;</a:t>
            </a:r>
          </a:p>
          <a:p>
            <a:pPr>
              <a:lnSpc>
                <a:spcPct val="100000"/>
              </a:lnSpc>
              <a:spcBef>
                <a:spcPts val="0"/>
              </a:spcBef>
            </a:pPr>
            <a:r>
              <a:rPr lang="en-US" sz="2400" dirty="0"/>
              <a:t>To see </a:t>
            </a:r>
            <a:r>
              <a:rPr lang="en-US" sz="2400" b="0" i="0" dirty="0">
                <a:solidFill>
                  <a:srgbClr val="161616"/>
                </a:solidFill>
                <a:effectLst/>
              </a:rPr>
              <a:t>a list of the Linux distributions installed on your machine: </a:t>
            </a:r>
            <a:br>
              <a:rPr lang="en-US" sz="2400" b="0" i="0" dirty="0">
                <a:solidFill>
                  <a:srgbClr val="161616"/>
                </a:solidFill>
                <a:effectLst/>
              </a:rPr>
            </a:br>
            <a:r>
              <a:rPr lang="en-US" sz="2400" b="1" i="0" dirty="0" err="1">
                <a:solidFill>
                  <a:srgbClr val="161616"/>
                </a:solidFill>
                <a:effectLst/>
              </a:rPr>
              <a:t>wsl</a:t>
            </a:r>
            <a:r>
              <a:rPr lang="en-US" sz="2400" b="1" i="0" dirty="0">
                <a:solidFill>
                  <a:srgbClr val="161616"/>
                </a:solidFill>
                <a:effectLst/>
              </a:rPr>
              <a:t> --list –verbose</a:t>
            </a:r>
          </a:p>
          <a:p>
            <a:pPr>
              <a:lnSpc>
                <a:spcPct val="100000"/>
              </a:lnSpc>
              <a:spcBef>
                <a:spcPts val="0"/>
              </a:spcBef>
            </a:pPr>
            <a:r>
              <a:rPr lang="en-US" sz="2400" dirty="0">
                <a:solidFill>
                  <a:srgbClr val="161616"/>
                </a:solidFill>
              </a:rPr>
              <a:t>To</a:t>
            </a:r>
            <a:r>
              <a:rPr lang="en-US" sz="2400" b="1" dirty="0">
                <a:solidFill>
                  <a:srgbClr val="161616"/>
                </a:solidFill>
              </a:rPr>
              <a:t> </a:t>
            </a:r>
            <a:r>
              <a:rPr lang="en-GB" sz="2400" dirty="0">
                <a:solidFill>
                  <a:srgbClr val="001D35"/>
                </a:solidFill>
              </a:rPr>
              <a:t>output</a:t>
            </a:r>
            <a:r>
              <a:rPr lang="en-GB" sz="2400" b="0" i="0" dirty="0">
                <a:solidFill>
                  <a:srgbClr val="001D35"/>
                </a:solidFill>
                <a:effectLst/>
              </a:rPr>
              <a:t> the Linux distribution name and version, use:</a:t>
            </a:r>
            <a:br>
              <a:rPr lang="en-GB" sz="2400" b="0" i="0" dirty="0">
                <a:solidFill>
                  <a:srgbClr val="001D35"/>
                </a:solidFill>
                <a:effectLst/>
              </a:rPr>
            </a:br>
            <a:r>
              <a:rPr lang="en-GB" sz="2400" b="1" i="0" dirty="0">
                <a:solidFill>
                  <a:srgbClr val="001D35"/>
                </a:solidFill>
                <a:effectLst/>
              </a:rPr>
              <a:t>cat /etc/</a:t>
            </a:r>
            <a:r>
              <a:rPr lang="en-GB" sz="2400" b="1" i="0" dirty="0" err="1">
                <a:solidFill>
                  <a:srgbClr val="001D35"/>
                </a:solidFill>
                <a:effectLst/>
              </a:rPr>
              <a:t>os</a:t>
            </a:r>
            <a:r>
              <a:rPr lang="en-GB" sz="2400" b="1" i="0" dirty="0">
                <a:solidFill>
                  <a:srgbClr val="001D35"/>
                </a:solidFill>
                <a:effectLst/>
              </a:rPr>
              <a:t>-release</a:t>
            </a:r>
            <a:endParaRPr lang="en-US" sz="2400" b="1" i="0" dirty="0">
              <a:solidFill>
                <a:srgbClr val="161616"/>
              </a:solidFill>
              <a:effectLst/>
            </a:endParaRPr>
          </a:p>
          <a:p>
            <a:pPr>
              <a:lnSpc>
                <a:spcPct val="100000"/>
              </a:lnSpc>
              <a:spcBef>
                <a:spcPts val="0"/>
              </a:spcBef>
            </a:pPr>
            <a:r>
              <a:rPr lang="en-US" sz="2400" b="0" i="0" dirty="0">
                <a:solidFill>
                  <a:srgbClr val="161616"/>
                </a:solidFill>
                <a:effectLst/>
              </a:rPr>
              <a:t>To set the default Linux distribution that WSL commands will use to run</a:t>
            </a:r>
            <a:r>
              <a:rPr lang="en-US" sz="2400" b="1" dirty="0">
                <a:solidFill>
                  <a:srgbClr val="161616"/>
                </a:solidFill>
              </a:rPr>
              <a:t>: </a:t>
            </a:r>
            <a:br>
              <a:rPr lang="en-US" sz="2400" b="1" dirty="0">
                <a:solidFill>
                  <a:srgbClr val="161616"/>
                </a:solidFill>
              </a:rPr>
            </a:br>
            <a:r>
              <a:rPr lang="en-US" sz="2400" b="1" dirty="0" err="1">
                <a:solidFill>
                  <a:srgbClr val="161616"/>
                </a:solidFill>
              </a:rPr>
              <a:t>wsl</a:t>
            </a:r>
            <a:r>
              <a:rPr lang="en-US" sz="2400" b="1" dirty="0">
                <a:solidFill>
                  <a:srgbClr val="161616"/>
                </a:solidFill>
              </a:rPr>
              <a:t> --set-default &lt;Distribution Name&gt;</a:t>
            </a:r>
            <a:endParaRPr lang="en-US" sz="2400" b="1" dirty="0">
              <a:effectLst/>
            </a:endParaRPr>
          </a:p>
          <a:p>
            <a:pPr>
              <a:lnSpc>
                <a:spcPct val="100000"/>
              </a:lnSpc>
              <a:spcBef>
                <a:spcPts val="0"/>
              </a:spcBef>
            </a:pPr>
            <a:endParaRPr lang="en-US" sz="2400" dirty="0">
              <a:effectLst/>
            </a:endParaRPr>
          </a:p>
          <a:p>
            <a:pPr lvl="1">
              <a:lnSpc>
                <a:spcPct val="100000"/>
              </a:lnSpc>
              <a:spcBef>
                <a:spcPts val="0"/>
              </a:spcBef>
            </a:pPr>
            <a:endParaRPr lang="en-US" dirty="0"/>
          </a:p>
          <a:p>
            <a:pPr marL="0" indent="0">
              <a:lnSpc>
                <a:spcPct val="100000"/>
              </a:lnSpc>
              <a:spcBef>
                <a:spcPts val="0"/>
              </a:spcBef>
              <a:buNone/>
            </a:pPr>
            <a:endParaRPr lang="en-US" dirty="0"/>
          </a:p>
        </p:txBody>
      </p:sp>
      <p:sp>
        <p:nvSpPr>
          <p:cNvPr id="33" name="Rectangle 13">
            <a:extLst>
              <a:ext uri="{FF2B5EF4-FFF2-40B4-BE49-F238E27FC236}">
                <a16:creationId xmlns:a16="http://schemas.microsoft.com/office/drawing/2014/main" id="{865F536E-606F-B529-5ED2-3B2B4126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15">
            <a:extLst>
              <a:ext uri="{FF2B5EF4-FFF2-40B4-BE49-F238E27FC236}">
                <a16:creationId xmlns:a16="http://schemas.microsoft.com/office/drawing/2014/main" id="{E61C7AD0-43F2-A49E-9BD4-EA58C2291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818E73E0-761B-723C-C3A1-66C2A8434264}"/>
              </a:ext>
            </a:extLst>
          </p:cNvPr>
          <p:cNvGrpSpPr/>
          <p:nvPr/>
        </p:nvGrpSpPr>
        <p:grpSpPr>
          <a:xfrm>
            <a:off x="9244013" y="0"/>
            <a:ext cx="2833687" cy="2164556"/>
            <a:chOff x="9288494" y="-160542"/>
            <a:chExt cx="2866976" cy="2506193"/>
          </a:xfrm>
        </p:grpSpPr>
        <p:pic>
          <p:nvPicPr>
            <p:cNvPr id="11" name="Picture 10" descr="Icon&#10;&#10;Description automatically generated">
              <a:extLst>
                <a:ext uri="{FF2B5EF4-FFF2-40B4-BE49-F238E27FC236}">
                  <a16:creationId xmlns:a16="http://schemas.microsoft.com/office/drawing/2014/main" id="{C645D525-6336-3DC0-D0FB-66DD5ED06E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29836" y="-160542"/>
              <a:ext cx="2506193" cy="2506193"/>
            </a:xfrm>
            <a:prstGeom prst="rect">
              <a:avLst/>
            </a:prstGeom>
          </p:spPr>
        </p:pic>
        <p:sp>
          <p:nvSpPr>
            <p:cNvPr id="12" name="TextBox 11">
              <a:extLst>
                <a:ext uri="{FF2B5EF4-FFF2-40B4-BE49-F238E27FC236}">
                  <a16:creationId xmlns:a16="http://schemas.microsoft.com/office/drawing/2014/main" id="{E68CCEE9-5A6F-216D-A3D7-9D5F2CAF3017}"/>
                </a:ext>
              </a:extLst>
            </p:cNvPr>
            <p:cNvSpPr txBox="1"/>
            <p:nvPr/>
          </p:nvSpPr>
          <p:spPr>
            <a:xfrm rot="19657094">
              <a:off x="10502180" y="2022689"/>
              <a:ext cx="1653290"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commons.wikimedia.org/wiki/File:Bash_Logo_Colored.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Icon&#10;&#10;Description automatically generated with medium confidence">
              <a:extLst>
                <a:ext uri="{FF2B5EF4-FFF2-40B4-BE49-F238E27FC236}">
                  <a16:creationId xmlns:a16="http://schemas.microsoft.com/office/drawing/2014/main" id="{641A4D35-87E3-C708-493F-D873B0C822D4}"/>
                </a:ext>
              </a:extLst>
            </p:cNvPr>
            <p:cNvPicPr>
              <a:picLocks noChangeAspect="1"/>
            </p:cNvPicPr>
            <p:nvPr/>
          </p:nvPicPr>
          <p:blipFill>
            <a:blip r:embed="rId5">
              <a:alphaModFix amt="70000"/>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88494" y="119921"/>
              <a:ext cx="2196932" cy="2196932"/>
            </a:xfrm>
            <a:prstGeom prst="rect">
              <a:avLst/>
            </a:prstGeom>
          </p:spPr>
        </p:pic>
      </p:grpSp>
      <p:sp>
        <p:nvSpPr>
          <p:cNvPr id="5" name="TextBox 4">
            <a:extLst>
              <a:ext uri="{FF2B5EF4-FFF2-40B4-BE49-F238E27FC236}">
                <a16:creationId xmlns:a16="http://schemas.microsoft.com/office/drawing/2014/main" id="{69269DB3-546A-3654-DBB6-D6D2A2878794}"/>
              </a:ext>
            </a:extLst>
          </p:cNvPr>
          <p:cNvSpPr txBox="1"/>
          <p:nvPr/>
        </p:nvSpPr>
        <p:spPr>
          <a:xfrm>
            <a:off x="8770478" y="3246163"/>
            <a:ext cx="2644958" cy="1754326"/>
          </a:xfrm>
          <a:prstGeom prst="rect">
            <a:avLst/>
          </a:prstGeom>
          <a:noFill/>
          <a:ln w="31750">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Type </a:t>
            </a: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exit</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to exit out of Linux.</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6179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D8A337-A9B4-1E89-210E-1AFE10899BA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498136-0C4B-33C5-6704-1DFA35D51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CFA4BF8-4913-69A7-20F9-5C6CAD13B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D073DA4-014B-C4CB-89D3-A2D1A9B10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4CF42E7-7F44-0E88-3D55-B91542761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20497CB-E264-5F53-184F-828DBF52F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CEA47B-5E93-809F-D0F0-230A0E7538F8}"/>
              </a:ext>
            </a:extLst>
          </p:cNvPr>
          <p:cNvSpPr>
            <a:spLocks noGrp="1"/>
          </p:cNvSpPr>
          <p:nvPr>
            <p:ph type="title"/>
          </p:nvPr>
        </p:nvSpPr>
        <p:spPr>
          <a:xfrm>
            <a:off x="420580" y="339508"/>
            <a:ext cx="9895951" cy="1033669"/>
          </a:xfrm>
        </p:spPr>
        <p:txBody>
          <a:bodyPr>
            <a:normAutofit/>
          </a:bodyPr>
          <a:lstStyle/>
          <a:p>
            <a:r>
              <a:rPr lang="en-GB" sz="4800" b="1" dirty="0">
                <a:solidFill>
                  <a:srgbClr val="002060"/>
                </a:solidFill>
                <a:highlight>
                  <a:srgbClr val="FFFF00"/>
                </a:highlight>
              </a:rPr>
              <a:t>Tutorial Activity:</a:t>
            </a:r>
            <a:r>
              <a:rPr lang="en-GB" sz="4800" b="1" dirty="0">
                <a:solidFill>
                  <a:srgbClr val="002060"/>
                </a:solidFill>
              </a:rPr>
              <a:t> </a:t>
            </a:r>
            <a:r>
              <a:rPr lang="en-GB" sz="4800" b="1" dirty="0">
                <a:solidFill>
                  <a:srgbClr val="FFFFFF"/>
                </a:solidFill>
              </a:rPr>
              <a:t>Bash commands</a:t>
            </a:r>
          </a:p>
        </p:txBody>
      </p:sp>
      <p:sp>
        <p:nvSpPr>
          <p:cNvPr id="9" name="Content Placeholder 2">
            <a:extLst>
              <a:ext uri="{FF2B5EF4-FFF2-40B4-BE49-F238E27FC236}">
                <a16:creationId xmlns:a16="http://schemas.microsoft.com/office/drawing/2014/main" id="{33DA6B0A-F429-B981-9EA6-1833EF2E2D33}"/>
              </a:ext>
            </a:extLst>
          </p:cNvPr>
          <p:cNvSpPr>
            <a:spLocks noGrp="1"/>
          </p:cNvSpPr>
          <p:nvPr>
            <p:ph idx="1"/>
          </p:nvPr>
        </p:nvSpPr>
        <p:spPr>
          <a:xfrm>
            <a:off x="199626" y="1914044"/>
            <a:ext cx="10337857" cy="3029912"/>
          </a:xfrm>
        </p:spPr>
        <p:txBody>
          <a:bodyPr>
            <a:normAutofit/>
          </a:bodyPr>
          <a:lstStyle/>
          <a:p>
            <a:pPr marL="540385" indent="-457200">
              <a:lnSpc>
                <a:spcPct val="100000"/>
              </a:lnSpc>
              <a:spcBef>
                <a:spcPts val="600"/>
              </a:spcBef>
            </a:pPr>
            <a:r>
              <a:rPr lang="en-GB" sz="3600" b="1" dirty="0">
                <a:solidFill>
                  <a:srgbClr val="201F1E"/>
                </a:solidFill>
                <a:effectLst/>
                <a:ea typeface="Calibri" panose="020F0502020204030204" pitchFamily="34" charset="0"/>
                <a:cs typeface="Times New Roman" panose="02020603050405020304" pitchFamily="18" charset="0"/>
              </a:rPr>
              <a:t>Progress </a:t>
            </a:r>
            <a:r>
              <a:rPr lang="en-GB" sz="3600" dirty="0">
                <a:solidFill>
                  <a:srgbClr val="201F1E"/>
                </a:solidFill>
                <a:effectLst/>
                <a:ea typeface="Calibri" panose="020F0502020204030204" pitchFamily="34" charset="0"/>
                <a:cs typeface="Times New Roman" panose="02020603050405020304" pitchFamily="18" charset="0"/>
              </a:rPr>
              <a:t>through the following ‘</a:t>
            </a:r>
            <a:r>
              <a:rPr lang="en-GB" sz="3600" b="1" dirty="0">
                <a:solidFill>
                  <a:srgbClr val="201F1E"/>
                </a:solidFill>
                <a:effectLst/>
                <a:highlight>
                  <a:srgbClr val="FFFF00"/>
                </a:highlight>
                <a:ea typeface="Calibri" panose="020F0502020204030204" pitchFamily="34" charset="0"/>
                <a:cs typeface="Times New Roman" panose="02020603050405020304" pitchFamily="18" charset="0"/>
              </a:rPr>
              <a:t>Try</a:t>
            </a:r>
            <a:r>
              <a:rPr lang="en-GB" sz="3600" dirty="0">
                <a:solidFill>
                  <a:srgbClr val="201F1E"/>
                </a:solidFill>
                <a:effectLst/>
                <a:ea typeface="Calibri" panose="020F0502020204030204" pitchFamily="34" charset="0"/>
                <a:cs typeface="Times New Roman" panose="02020603050405020304" pitchFamily="18" charset="0"/>
              </a:rPr>
              <a:t>’ </a:t>
            </a:r>
            <a:r>
              <a:rPr lang="en-GB" sz="3600" b="1" dirty="0">
                <a:solidFill>
                  <a:srgbClr val="201F1E"/>
                </a:solidFill>
                <a:effectLst/>
                <a:ea typeface="Calibri" panose="020F0502020204030204" pitchFamily="34" charset="0"/>
                <a:cs typeface="Times New Roman" panose="02020603050405020304" pitchFamily="18" charset="0"/>
              </a:rPr>
              <a:t>slides </a:t>
            </a:r>
            <a:r>
              <a:rPr lang="en-GB" sz="3600" dirty="0">
                <a:solidFill>
                  <a:srgbClr val="201F1E"/>
                </a:solidFill>
                <a:effectLst/>
                <a:ea typeface="Calibri" panose="020F0502020204030204" pitchFamily="34" charset="0"/>
                <a:cs typeface="Times New Roman" panose="02020603050405020304" pitchFamily="18" charset="0"/>
              </a:rPr>
              <a:t>to try out some </a:t>
            </a:r>
            <a:r>
              <a:rPr lang="en-GB" sz="3600" b="1" dirty="0">
                <a:solidFill>
                  <a:srgbClr val="201F1E"/>
                </a:solidFill>
                <a:effectLst/>
                <a:ea typeface="Calibri" panose="020F0502020204030204" pitchFamily="34" charset="0"/>
                <a:cs typeface="Times New Roman" panose="02020603050405020304" pitchFamily="18" charset="0"/>
              </a:rPr>
              <a:t>Bash commands.</a:t>
            </a:r>
          </a:p>
          <a:p>
            <a:pPr marL="540385" indent="-457200">
              <a:lnSpc>
                <a:spcPct val="100000"/>
              </a:lnSpc>
              <a:spcBef>
                <a:spcPts val="600"/>
              </a:spcBef>
            </a:pPr>
            <a:r>
              <a:rPr lang="en-GB" sz="3600" dirty="0"/>
              <a:t>Document the use of approx. </a:t>
            </a:r>
            <a:r>
              <a:rPr lang="en-GB" sz="3600" b="1" dirty="0"/>
              <a:t>10-12 </a:t>
            </a:r>
            <a:r>
              <a:rPr lang="en-GB" sz="3600" b="1" dirty="0">
                <a:effectLst/>
                <a:ea typeface="Calibri" panose="020F0502020204030204" pitchFamily="34" charset="0"/>
                <a:cs typeface="Times New Roman" panose="02020603050405020304" pitchFamily="18" charset="0"/>
              </a:rPr>
              <a:t>different </a:t>
            </a:r>
            <a:r>
              <a:rPr lang="en-GB" sz="3600" b="1" dirty="0"/>
              <a:t>Bash commands</a:t>
            </a:r>
            <a:r>
              <a:rPr lang="en-GB" sz="3600" dirty="0"/>
              <a:t>, with screenshots and brief description.</a:t>
            </a:r>
          </a:p>
          <a:p>
            <a:pPr marL="83185" indent="0">
              <a:lnSpc>
                <a:spcPct val="100000"/>
              </a:lnSpc>
              <a:spcBef>
                <a:spcPts val="600"/>
              </a:spcBef>
              <a:buNone/>
            </a:pPr>
            <a:r>
              <a:rPr lang="en-GB" sz="3600" dirty="0">
                <a:highlight>
                  <a:srgbClr val="FFFF00"/>
                </a:highlight>
              </a:rPr>
              <a:t>Tutor:</a:t>
            </a:r>
            <a:r>
              <a:rPr lang="en-GB" sz="3600" dirty="0"/>
              <a:t> Show </a:t>
            </a:r>
            <a:r>
              <a:rPr lang="en-GB" sz="3600" dirty="0">
                <a:solidFill>
                  <a:srgbClr val="201F1E"/>
                </a:solidFill>
                <a:effectLst/>
                <a:ea typeface="Calibri" panose="020F0502020204030204" pitchFamily="34" charset="0"/>
                <a:cs typeface="Times New Roman" panose="02020603050405020304" pitchFamily="18" charset="0"/>
              </a:rPr>
              <a:t>‘</a:t>
            </a:r>
            <a:r>
              <a:rPr lang="en-GB" sz="3600" dirty="0">
                <a:solidFill>
                  <a:srgbClr val="201F1E"/>
                </a:solidFill>
                <a:effectLst/>
                <a:highlight>
                  <a:srgbClr val="FFFF00"/>
                </a:highlight>
                <a:ea typeface="Calibri" panose="020F0502020204030204" pitchFamily="34" charset="0"/>
                <a:cs typeface="Times New Roman" panose="02020603050405020304" pitchFamily="18" charset="0"/>
              </a:rPr>
              <a:t>Try</a:t>
            </a:r>
            <a:r>
              <a:rPr lang="en-GB" sz="3600" dirty="0">
                <a:solidFill>
                  <a:srgbClr val="201F1E"/>
                </a:solidFill>
                <a:effectLst/>
                <a:ea typeface="Calibri" panose="020F0502020204030204" pitchFamily="34" charset="0"/>
                <a:cs typeface="Times New Roman" panose="02020603050405020304" pitchFamily="18" charset="0"/>
              </a:rPr>
              <a:t>’ </a:t>
            </a:r>
            <a:r>
              <a:rPr lang="en-GB" sz="3600" dirty="0"/>
              <a:t>slides.</a:t>
            </a:r>
          </a:p>
          <a:p>
            <a:pPr marL="311785">
              <a:lnSpc>
                <a:spcPct val="100000"/>
              </a:lnSpc>
              <a:spcBef>
                <a:spcPts val="600"/>
              </a:spcBef>
            </a:pPr>
            <a:endParaRPr lang="en-GB" sz="3200" dirty="0">
              <a:effectLst/>
              <a:ea typeface="Calibri" panose="020F0502020204030204" pitchFamily="34" charset="0"/>
              <a:cs typeface="Times New Roman" panose="02020603050405020304" pitchFamily="18" charset="0"/>
            </a:endParaRPr>
          </a:p>
        </p:txBody>
      </p:sp>
      <p:pic>
        <p:nvPicPr>
          <p:cNvPr id="4" name="Picture 3" descr="Linux - Wikipedia">
            <a:extLst>
              <a:ext uri="{FF2B5EF4-FFF2-40B4-BE49-F238E27FC236}">
                <a16:creationId xmlns:a16="http://schemas.microsoft.com/office/drawing/2014/main" id="{493A295B-9A83-8E7D-7D73-860D4FE8B1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39615" y="-3"/>
            <a:ext cx="1878540" cy="222458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computer screen with text and images&#10;&#10;Description automatically generated">
            <a:extLst>
              <a:ext uri="{FF2B5EF4-FFF2-40B4-BE49-F238E27FC236}">
                <a16:creationId xmlns:a16="http://schemas.microsoft.com/office/drawing/2014/main" id="{0CC932CC-9FEC-F311-5B9A-527F4F53F9E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441514" y="4290706"/>
            <a:ext cx="3120930" cy="2227786"/>
          </a:xfrm>
          <a:prstGeom prst="rect">
            <a:avLst/>
          </a:prstGeom>
        </p:spPr>
      </p:pic>
      <p:sp>
        <p:nvSpPr>
          <p:cNvPr id="13" name="TextBox 12">
            <a:extLst>
              <a:ext uri="{FF2B5EF4-FFF2-40B4-BE49-F238E27FC236}">
                <a16:creationId xmlns:a16="http://schemas.microsoft.com/office/drawing/2014/main" id="{55FD80F6-7088-16B5-E24B-7931153DA54D}"/>
              </a:ext>
            </a:extLst>
          </p:cNvPr>
          <p:cNvSpPr txBox="1"/>
          <p:nvPr/>
        </p:nvSpPr>
        <p:spPr>
          <a:xfrm>
            <a:off x="8357610" y="6449411"/>
            <a:ext cx="3288738" cy="184666"/>
          </a:xfrm>
          <a:prstGeom prst="rect">
            <a:avLst/>
          </a:prstGeom>
          <a:noFill/>
        </p:spPr>
        <p:txBody>
          <a:bodyPr wrap="square" rtlCol="0">
            <a:spAutoFit/>
          </a:bodyPr>
          <a:lstStyle/>
          <a:p>
            <a:pPr algn="ctr"/>
            <a:r>
              <a:rPr lang="en-GB" sz="600" dirty="0">
                <a:hlinkClick r:id="rId5" tooltip="http://superuser.com/questions/937381/emulate-a-linux-terminal-and-shell-commands-on-windows"/>
              </a:rPr>
              <a:t>This Photo</a:t>
            </a:r>
            <a:r>
              <a:rPr lang="en-GB" sz="600" dirty="0"/>
              <a:t> by Unknown Author is licensed under </a:t>
            </a:r>
            <a:r>
              <a:rPr lang="en-GB" sz="600" dirty="0">
                <a:hlinkClick r:id="rId6" tooltip="https://creativecommons.org/licenses/by-sa/3.0/"/>
              </a:rPr>
              <a:t>CC BY-SA</a:t>
            </a:r>
            <a:endParaRPr lang="en-GB" sz="600" dirty="0"/>
          </a:p>
        </p:txBody>
      </p:sp>
    </p:spTree>
    <p:extLst>
      <p:ext uri="{BB962C8B-B14F-4D97-AF65-F5344CB8AC3E}">
        <p14:creationId xmlns:p14="http://schemas.microsoft.com/office/powerpoint/2010/main" val="189841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DDD39-5764-3B4F-2BB8-094C2D28A41B}"/>
              </a:ext>
            </a:extLst>
          </p:cNvPr>
          <p:cNvSpPr>
            <a:spLocks noGrp="1"/>
          </p:cNvSpPr>
          <p:nvPr>
            <p:ph type="title"/>
          </p:nvPr>
        </p:nvSpPr>
        <p:spPr>
          <a:xfrm>
            <a:off x="0" y="-1"/>
            <a:ext cx="12192000" cy="1214651"/>
          </a:xfrm>
          <a:solidFill>
            <a:srgbClr val="002060"/>
          </a:solidFill>
        </p:spPr>
        <p:txBody>
          <a:bodyPr/>
          <a:lstStyle/>
          <a:p>
            <a:r>
              <a:rPr lang="en-GB" b="1" dirty="0">
                <a:highlight>
                  <a:srgbClr val="FFFF00"/>
                </a:highlight>
              </a:rPr>
              <a:t>Reminder</a:t>
            </a:r>
            <a:r>
              <a:rPr lang="en-GB" sz="4400" b="1" dirty="0">
                <a:highlight>
                  <a:srgbClr val="FFFF00"/>
                </a:highlight>
              </a:rPr>
              <a:t>:</a:t>
            </a:r>
            <a:r>
              <a:rPr lang="en-GB" sz="4400" b="1" dirty="0"/>
              <a:t> </a:t>
            </a:r>
            <a:r>
              <a:rPr lang="en-GB" sz="4400" b="1" dirty="0">
                <a:solidFill>
                  <a:srgbClr val="FFFFFF"/>
                </a:solidFill>
              </a:rPr>
              <a:t>Resource Monitoring &amp; Memory usage</a:t>
            </a:r>
            <a:endParaRPr lang="en-GB" dirty="0"/>
          </a:p>
        </p:txBody>
      </p:sp>
      <p:sp>
        <p:nvSpPr>
          <p:cNvPr id="3" name="Content Placeholder 2">
            <a:extLst>
              <a:ext uri="{FF2B5EF4-FFF2-40B4-BE49-F238E27FC236}">
                <a16:creationId xmlns:a16="http://schemas.microsoft.com/office/drawing/2014/main" id="{C8090FC7-462D-7D19-48C0-0961B3050F84}"/>
              </a:ext>
            </a:extLst>
          </p:cNvPr>
          <p:cNvSpPr>
            <a:spLocks noGrp="1"/>
          </p:cNvSpPr>
          <p:nvPr>
            <p:ph idx="1"/>
          </p:nvPr>
        </p:nvSpPr>
        <p:spPr>
          <a:xfrm>
            <a:off x="230873" y="1312892"/>
            <a:ext cx="11871981" cy="5106481"/>
          </a:xfrm>
        </p:spPr>
        <p:txBody>
          <a:bodyPr>
            <a:noAutofit/>
          </a:bodyPr>
          <a:lstStyle/>
          <a:p>
            <a:pPr marL="0" indent="0">
              <a:lnSpc>
                <a:spcPct val="110000"/>
              </a:lnSpc>
              <a:spcBef>
                <a:spcPts val="0"/>
              </a:spcBef>
              <a:buNone/>
            </a:pPr>
            <a:r>
              <a:rPr lang="en-GB" sz="2200" b="1" dirty="0"/>
              <a:t>Bash commands to monitor memory &amp; performance:</a:t>
            </a:r>
            <a:endParaRPr lang="en-GB" sz="2200" dirty="0"/>
          </a:p>
          <a:p>
            <a:pPr>
              <a:lnSpc>
                <a:spcPct val="110000"/>
              </a:lnSpc>
              <a:spcBef>
                <a:spcPts val="0"/>
              </a:spcBef>
            </a:pPr>
            <a:r>
              <a:rPr lang="en-US" sz="2200" b="1" i="0" dirty="0" err="1">
                <a:solidFill>
                  <a:srgbClr val="1F1F1F"/>
                </a:solidFill>
                <a:effectLst/>
                <a:highlight>
                  <a:srgbClr val="FFFF00"/>
                </a:highlight>
              </a:rPr>
              <a:t>ps</a:t>
            </a:r>
            <a:r>
              <a:rPr lang="en-US" sz="2200" b="0" i="0" dirty="0">
                <a:solidFill>
                  <a:srgbClr val="1F1F1F"/>
                </a:solidFill>
                <a:effectLst/>
              </a:rPr>
              <a:t> - command </a:t>
            </a:r>
            <a:r>
              <a:rPr lang="en-US" sz="2200" b="0" i="0" dirty="0">
                <a:solidFill>
                  <a:srgbClr val="040C28"/>
                </a:solidFill>
                <a:effectLst/>
              </a:rPr>
              <a:t>displays technical information on all active processes</a:t>
            </a:r>
            <a:r>
              <a:rPr lang="en-US" sz="2200" dirty="0">
                <a:solidFill>
                  <a:srgbClr val="040C28"/>
                </a:solidFill>
              </a:rPr>
              <a:t>.</a:t>
            </a:r>
          </a:p>
          <a:p>
            <a:pPr>
              <a:lnSpc>
                <a:spcPct val="110000"/>
              </a:lnSpc>
              <a:spcBef>
                <a:spcPts val="0"/>
              </a:spcBef>
            </a:pPr>
            <a:r>
              <a:rPr lang="en-US" sz="2200" b="1" dirty="0" err="1">
                <a:solidFill>
                  <a:srgbClr val="201F1E"/>
                </a:solidFill>
                <a:highlight>
                  <a:srgbClr val="FFFF00"/>
                </a:highlight>
              </a:rPr>
              <a:t>ps</a:t>
            </a:r>
            <a:r>
              <a:rPr lang="en-US" sz="2200" b="1" dirty="0">
                <a:solidFill>
                  <a:srgbClr val="201F1E"/>
                </a:solidFill>
                <a:highlight>
                  <a:srgbClr val="FFFF00"/>
                </a:highlight>
              </a:rPr>
              <a:t> &gt; file.txt </a:t>
            </a:r>
            <a:r>
              <a:rPr lang="en-US" sz="2200" dirty="0">
                <a:solidFill>
                  <a:srgbClr val="201F1E"/>
                </a:solidFill>
              </a:rPr>
              <a:t>- copy all processes to a text file. &gt; </a:t>
            </a:r>
            <a:r>
              <a:rPr lang="en-US" sz="2200" dirty="0">
                <a:solidFill>
                  <a:srgbClr val="201F1E"/>
                </a:solidFill>
                <a:highlight>
                  <a:srgbClr val="FFFF00"/>
                </a:highlight>
              </a:rPr>
              <a:t>nano file.txt </a:t>
            </a:r>
            <a:r>
              <a:rPr lang="en-US" sz="2200" dirty="0">
                <a:solidFill>
                  <a:srgbClr val="201F1E"/>
                </a:solidFill>
              </a:rPr>
              <a:t>(to open) </a:t>
            </a:r>
            <a:r>
              <a:rPr lang="en-US" sz="2200" dirty="0">
                <a:solidFill>
                  <a:srgbClr val="201F1E"/>
                </a:solidFill>
                <a:highlight>
                  <a:srgbClr val="FFFF00"/>
                </a:highlight>
              </a:rPr>
              <a:t>CTRL+X to exit</a:t>
            </a:r>
          </a:p>
          <a:p>
            <a:pPr lvl="1">
              <a:lnSpc>
                <a:spcPct val="110000"/>
              </a:lnSpc>
              <a:spcBef>
                <a:spcPts val="0"/>
              </a:spcBef>
            </a:pPr>
            <a:r>
              <a:rPr lang="en-GB" sz="1800" dirty="0"/>
              <a:t>Or: </a:t>
            </a:r>
            <a:r>
              <a:rPr lang="en-GB" sz="1800" b="1" dirty="0"/>
              <a:t>cat file.txt </a:t>
            </a:r>
            <a:r>
              <a:rPr lang="en-GB" sz="1800" dirty="0"/>
              <a:t>– to output the contents of the file.</a:t>
            </a:r>
          </a:p>
          <a:p>
            <a:pPr>
              <a:lnSpc>
                <a:spcPct val="110000"/>
              </a:lnSpc>
              <a:spcBef>
                <a:spcPts val="0"/>
              </a:spcBef>
            </a:pPr>
            <a:r>
              <a:rPr lang="en-GB" sz="2200" b="1" dirty="0">
                <a:effectLst/>
                <a:highlight>
                  <a:srgbClr val="FFFF00"/>
                </a:highlight>
                <a:ea typeface="DengXian" panose="02010600030101010101" pitchFamily="2" charset="-122"/>
                <a:cs typeface="Times New Roman" panose="02020603050405020304" pitchFamily="18" charset="0"/>
              </a:rPr>
              <a:t>top</a:t>
            </a:r>
            <a:r>
              <a:rPr lang="en-GB" sz="2200" dirty="0">
                <a:effectLst/>
                <a:ea typeface="DengXian" panose="02010600030101010101" pitchFamily="2" charset="-122"/>
                <a:cs typeface="Times New Roman" panose="02020603050405020304" pitchFamily="18" charset="0"/>
              </a:rPr>
              <a:t> - shows an ordered list of running processes by CPU usage, showing processes that consume maximum CPU. (Press the ‘q’ key to exit)</a:t>
            </a:r>
            <a:endParaRPr lang="en-US" sz="2200" b="1" kern="100" dirty="0">
              <a:effectLst/>
              <a:ea typeface="DengXian" panose="02010600030101010101" pitchFamily="2" charset="-122"/>
              <a:cs typeface="Times New Roman" panose="02020603050405020304" pitchFamily="18" charset="0"/>
            </a:endParaRPr>
          </a:p>
          <a:p>
            <a:pPr>
              <a:lnSpc>
                <a:spcPct val="110000"/>
              </a:lnSpc>
              <a:spcBef>
                <a:spcPts val="0"/>
              </a:spcBef>
            </a:pPr>
            <a:r>
              <a:rPr lang="en-GB" sz="2200" b="1" dirty="0" err="1">
                <a:highlight>
                  <a:srgbClr val="FFFF00"/>
                </a:highlight>
              </a:rPr>
              <a:t>htop</a:t>
            </a:r>
            <a:r>
              <a:rPr lang="en-GB" sz="2200" dirty="0"/>
              <a:t> - opens the newer</a:t>
            </a:r>
            <a:r>
              <a:rPr lang="en-US" sz="2200" dirty="0"/>
              <a:t> version of top, an interactive process monitor (</a:t>
            </a:r>
            <a:r>
              <a:rPr lang="en-US" sz="2200" dirty="0" err="1"/>
              <a:t>iPM</a:t>
            </a:r>
            <a:r>
              <a:rPr lang="en-US" sz="2200" dirty="0"/>
              <a:t>). </a:t>
            </a:r>
          </a:p>
          <a:p>
            <a:pPr lvl="1">
              <a:lnSpc>
                <a:spcPct val="110000"/>
              </a:lnSpc>
              <a:spcBef>
                <a:spcPts val="0"/>
              </a:spcBef>
            </a:pPr>
            <a:r>
              <a:rPr lang="en-GB" sz="2200" dirty="0"/>
              <a:t>Bg. tip: To install </a:t>
            </a:r>
            <a:r>
              <a:rPr lang="en-GB" sz="2200" dirty="0" err="1"/>
              <a:t>htop</a:t>
            </a:r>
            <a:r>
              <a:rPr lang="en-GB" sz="2200" dirty="0"/>
              <a:t>: </a:t>
            </a:r>
            <a:r>
              <a:rPr lang="en-GB" sz="2200" b="1" dirty="0" err="1"/>
              <a:t>sudo</a:t>
            </a:r>
            <a:r>
              <a:rPr lang="en-GB" sz="2200" b="1" dirty="0"/>
              <a:t> apt install </a:t>
            </a:r>
            <a:r>
              <a:rPr lang="en-GB" sz="2200" b="1" dirty="0" err="1"/>
              <a:t>htop</a:t>
            </a:r>
            <a:endParaRPr lang="en-GB" sz="2200" b="1" dirty="0"/>
          </a:p>
          <a:p>
            <a:pPr lvl="1">
              <a:lnSpc>
                <a:spcPct val="110000"/>
              </a:lnSpc>
              <a:spcBef>
                <a:spcPts val="0"/>
              </a:spcBef>
            </a:pPr>
            <a:r>
              <a:rPr lang="en-GB" sz="2200" dirty="0"/>
              <a:t>Bg. tip: </a:t>
            </a:r>
            <a:r>
              <a:rPr lang="en-GB" sz="2200" b="1" dirty="0"/>
              <a:t>ubuntu</a:t>
            </a:r>
            <a:r>
              <a:rPr lang="en-GB" sz="2200" dirty="0"/>
              <a:t> &gt; </a:t>
            </a:r>
            <a:r>
              <a:rPr lang="en-GB" sz="2200" b="1" dirty="0" err="1"/>
              <a:t>htop</a:t>
            </a:r>
            <a:r>
              <a:rPr lang="en-GB" sz="2200" dirty="0"/>
              <a:t>… </a:t>
            </a:r>
            <a:r>
              <a:rPr lang="en-GB" sz="2200" b="1" dirty="0"/>
              <a:t>q</a:t>
            </a:r>
            <a:r>
              <a:rPr lang="en-GB" sz="2200" dirty="0"/>
              <a:t> to quit, </a:t>
            </a:r>
            <a:r>
              <a:rPr lang="en-GB" sz="2200" b="1" dirty="0"/>
              <a:t>exit</a:t>
            </a:r>
            <a:r>
              <a:rPr lang="en-GB" sz="2200" dirty="0"/>
              <a:t> to close WSL/ubuntu</a:t>
            </a:r>
          </a:p>
          <a:p>
            <a:pPr>
              <a:lnSpc>
                <a:spcPct val="110000"/>
              </a:lnSpc>
              <a:spcBef>
                <a:spcPts val="0"/>
              </a:spcBef>
            </a:pPr>
            <a:r>
              <a:rPr lang="en-US" sz="2600" b="1" kern="100" dirty="0">
                <a:ea typeface="DengXian" panose="02010600030101010101" pitchFamily="2" charset="-122"/>
                <a:cs typeface="Times New Roman" panose="02020603050405020304" pitchFamily="18" charset="0"/>
              </a:rPr>
              <a:t>Free</a:t>
            </a:r>
            <a:r>
              <a:rPr lang="en-US" sz="2600" kern="100" dirty="0">
                <a:ea typeface="DengXian" panose="02010600030101010101" pitchFamily="2" charset="-122"/>
                <a:cs typeface="Times New Roman" panose="02020603050405020304" pitchFamily="18" charset="0"/>
              </a:rPr>
              <a:t> - displays memory data such as: total, used and free memory available.</a:t>
            </a:r>
            <a:endParaRPr lang="en-GB" sz="2600" b="1" dirty="0"/>
          </a:p>
          <a:p>
            <a:pPr>
              <a:lnSpc>
                <a:spcPct val="110000"/>
              </a:lnSpc>
              <a:spcBef>
                <a:spcPts val="0"/>
              </a:spcBef>
            </a:pPr>
            <a:r>
              <a:rPr lang="en-GB" sz="2200" b="1" dirty="0"/>
              <a:t>kill -9 3827 </a:t>
            </a:r>
            <a:r>
              <a:rPr lang="en-GB" sz="2200" dirty="0"/>
              <a:t>or </a:t>
            </a:r>
            <a:r>
              <a:rPr lang="en-GB" sz="2200" b="1" dirty="0"/>
              <a:t>kill -9 chrome </a:t>
            </a:r>
            <a:r>
              <a:rPr lang="en-GB" sz="2200" dirty="0"/>
              <a:t>– the kill command and the terminate signal -9, followed by process id are used to kill processes in Linux. Or in </a:t>
            </a:r>
            <a:r>
              <a:rPr lang="en-GB" sz="2200" b="1" dirty="0" err="1"/>
              <a:t>htop</a:t>
            </a:r>
            <a:r>
              <a:rPr lang="en-GB" sz="2200" dirty="0"/>
              <a:t> click the process (e.g. </a:t>
            </a:r>
            <a:r>
              <a:rPr lang="en-GB" sz="2200" b="1" dirty="0" err="1"/>
              <a:t>htop</a:t>
            </a:r>
            <a:r>
              <a:rPr lang="en-GB" sz="2200" dirty="0"/>
              <a:t>), </a:t>
            </a:r>
            <a:r>
              <a:rPr lang="en-GB" sz="2200" b="1" dirty="0"/>
              <a:t>click kill/F9 </a:t>
            </a:r>
            <a:r>
              <a:rPr lang="en-GB" sz="2200" dirty="0"/>
              <a:t>and press enter.</a:t>
            </a:r>
          </a:p>
          <a:p>
            <a:pPr algn="l">
              <a:lnSpc>
                <a:spcPct val="110000"/>
              </a:lnSpc>
              <a:spcBef>
                <a:spcPts val="0"/>
              </a:spcBef>
            </a:pPr>
            <a:r>
              <a:rPr lang="en-GB" sz="2200" b="1" i="0" dirty="0">
                <a:solidFill>
                  <a:srgbClr val="202124"/>
                </a:solidFill>
                <a:effectLst/>
              </a:rPr>
              <a:t>On a Mac </a:t>
            </a:r>
            <a:r>
              <a:rPr lang="en-GB" sz="2200" i="0" dirty="0">
                <a:solidFill>
                  <a:srgbClr val="202124"/>
                </a:solidFill>
                <a:effectLst/>
              </a:rPr>
              <a:t>we</a:t>
            </a:r>
            <a:r>
              <a:rPr lang="en-GB" sz="2200" dirty="0">
                <a:solidFill>
                  <a:srgbClr val="202124"/>
                </a:solidFill>
              </a:rPr>
              <a:t> can</a:t>
            </a:r>
            <a:r>
              <a:rPr lang="en-GB" sz="2200" i="0" dirty="0">
                <a:solidFill>
                  <a:srgbClr val="202124"/>
                </a:solidFill>
                <a:effectLst/>
              </a:rPr>
              <a:t> use the ‘</a:t>
            </a:r>
            <a:r>
              <a:rPr lang="en-GB" sz="2200" b="1" i="0" dirty="0">
                <a:solidFill>
                  <a:srgbClr val="202124"/>
                </a:solidFill>
                <a:effectLst/>
              </a:rPr>
              <a:t>Activity Monitor’ </a:t>
            </a:r>
            <a:r>
              <a:rPr lang="en-GB" sz="2200" i="0" dirty="0">
                <a:solidFill>
                  <a:srgbClr val="202124"/>
                </a:solidFill>
                <a:effectLst/>
              </a:rPr>
              <a:t>in</a:t>
            </a:r>
            <a:r>
              <a:rPr lang="en-GB" sz="2200" b="0" i="0" dirty="0">
                <a:solidFill>
                  <a:srgbClr val="202124"/>
                </a:solidFill>
                <a:effectLst/>
              </a:rPr>
              <a:t> the "Utilities" folder, to view all running processes.</a:t>
            </a:r>
            <a:endParaRPr lang="en-GB" sz="2200" dirty="0"/>
          </a:p>
        </p:txBody>
      </p:sp>
    </p:spTree>
    <p:extLst>
      <p:ext uri="{BB962C8B-B14F-4D97-AF65-F5344CB8AC3E}">
        <p14:creationId xmlns:p14="http://schemas.microsoft.com/office/powerpoint/2010/main" val="290877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2033" y="178452"/>
            <a:ext cx="11224456" cy="1233834"/>
          </a:xfrm>
        </p:spPr>
        <p:txBody>
          <a:bodyPr>
            <a:normAutofit/>
          </a:bodyPr>
          <a:lstStyle/>
          <a:p>
            <a:r>
              <a:rPr lang="en-GB" b="1" dirty="0">
                <a:solidFill>
                  <a:srgbClr val="002060"/>
                </a:solidFill>
                <a:highlight>
                  <a:srgbClr val="FFFF00"/>
                </a:highlight>
              </a:rPr>
              <a:t>Try:</a:t>
            </a:r>
            <a:r>
              <a:rPr lang="en-GB" b="1" dirty="0">
                <a:solidFill>
                  <a:srgbClr val="002060"/>
                </a:solidFill>
              </a:rPr>
              <a:t> </a:t>
            </a:r>
            <a:r>
              <a:rPr lang="en-GB" b="1" dirty="0">
                <a:solidFill>
                  <a:srgbClr val="FFFFFF"/>
                </a:solidFill>
              </a:rPr>
              <a:t>View the first level of a Linux file system</a:t>
            </a:r>
            <a:endParaRPr lang="en-GB" b="1" dirty="0">
              <a:solidFill>
                <a:srgbClr val="FFFFFF"/>
              </a:solidFill>
              <a:highlight>
                <a:srgbClr val="FFFF00"/>
              </a:highlight>
            </a:endParaRPr>
          </a:p>
        </p:txBody>
      </p:sp>
      <p:graphicFrame>
        <p:nvGraphicFramePr>
          <p:cNvPr id="18" name="Content Placeholder 2">
            <a:extLst>
              <a:ext uri="{FF2B5EF4-FFF2-40B4-BE49-F238E27FC236}">
                <a16:creationId xmlns:a16="http://schemas.microsoft.com/office/drawing/2014/main" id="{4EF2BDEC-3BC4-4FF6-A3EA-FCD007E93312}"/>
              </a:ext>
            </a:extLst>
          </p:cNvPr>
          <p:cNvGraphicFramePr>
            <a:graphicFrameLocks noGrp="1"/>
          </p:cNvGraphicFramePr>
          <p:nvPr>
            <p:ph idx="1"/>
            <p:extLst>
              <p:ext uri="{D42A27DB-BD31-4B8C-83A1-F6EECF244321}">
                <p14:modId xmlns:p14="http://schemas.microsoft.com/office/powerpoint/2010/main" val="3008882825"/>
              </p:ext>
            </p:extLst>
          </p:nvPr>
        </p:nvGraphicFramePr>
        <p:xfrm>
          <a:off x="91516" y="2181420"/>
          <a:ext cx="11547771" cy="5034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052460C-9B13-333B-091B-961F11577FA2}"/>
              </a:ext>
            </a:extLst>
          </p:cNvPr>
          <p:cNvSpPr txBox="1"/>
          <p:nvPr/>
        </p:nvSpPr>
        <p:spPr>
          <a:xfrm>
            <a:off x="182033" y="1590736"/>
            <a:ext cx="7781335" cy="523220"/>
          </a:xfrm>
          <a:prstGeom prst="rect">
            <a:avLst/>
          </a:prstGeom>
          <a:noFill/>
        </p:spPr>
        <p:txBody>
          <a:bodyPr wrap="square">
            <a:spAutoFit/>
          </a:bodyPr>
          <a:lstStyle/>
          <a:p>
            <a:r>
              <a:rPr lang="en-GB" sz="2800" b="1" dirty="0"/>
              <a:t>In case you were unable to try this in the Lecture:</a:t>
            </a:r>
          </a:p>
        </p:txBody>
      </p:sp>
      <p:pic>
        <p:nvPicPr>
          <p:cNvPr id="3" name="Picture 2">
            <a:extLst>
              <a:ext uri="{FF2B5EF4-FFF2-40B4-BE49-F238E27FC236}">
                <a16:creationId xmlns:a16="http://schemas.microsoft.com/office/drawing/2014/main" id="{B88AE359-BB64-0ED3-CB46-EDA61E5D36F6}"/>
              </a:ext>
            </a:extLst>
          </p:cNvPr>
          <p:cNvPicPr>
            <a:picLocks noChangeAspect="1"/>
          </p:cNvPicPr>
          <p:nvPr/>
        </p:nvPicPr>
        <p:blipFill>
          <a:blip r:embed="rId8"/>
          <a:stretch>
            <a:fillRect/>
          </a:stretch>
        </p:blipFill>
        <p:spPr>
          <a:xfrm>
            <a:off x="1665013" y="2570367"/>
            <a:ext cx="3390900" cy="1104900"/>
          </a:xfrm>
          <a:prstGeom prst="rect">
            <a:avLst/>
          </a:prstGeom>
        </p:spPr>
      </p:pic>
    </p:spTree>
    <p:extLst>
      <p:ext uri="{BB962C8B-B14F-4D97-AF65-F5344CB8AC3E}">
        <p14:creationId xmlns:p14="http://schemas.microsoft.com/office/powerpoint/2010/main" val="1987737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8EDC82-E568-0774-536E-14559B67E25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D79255-1FE5-206B-5DA1-01A904183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5BD9B30-CA5A-41DD-496E-BF366675C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3E9E24B-806C-C1CC-E74E-BEFE6C0CD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F15A0C3-256E-5210-F055-1A760584C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AB1B09C-B7FD-CD49-5723-F5E22A9ED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A3EDA0-809A-134D-E463-8A0A9FC1EB0E}"/>
              </a:ext>
            </a:extLst>
          </p:cNvPr>
          <p:cNvSpPr>
            <a:spLocks noGrp="1"/>
          </p:cNvSpPr>
          <p:nvPr>
            <p:ph type="title"/>
          </p:nvPr>
        </p:nvSpPr>
        <p:spPr>
          <a:xfrm>
            <a:off x="182032" y="178452"/>
            <a:ext cx="11550615" cy="1233834"/>
          </a:xfrm>
        </p:spPr>
        <p:txBody>
          <a:bodyPr>
            <a:normAutofit/>
          </a:bodyPr>
          <a:lstStyle/>
          <a:p>
            <a:r>
              <a:rPr lang="en-GB" sz="5400" b="1" dirty="0">
                <a:highlight>
                  <a:srgbClr val="FFFF00"/>
                </a:highlight>
              </a:rPr>
              <a:t>Try:</a:t>
            </a:r>
            <a:r>
              <a:rPr lang="en-GB" sz="5400" b="1" dirty="0"/>
              <a:t> </a:t>
            </a:r>
            <a:r>
              <a:rPr lang="en-GB" b="1" dirty="0">
                <a:solidFill>
                  <a:srgbClr val="FFFFFF"/>
                </a:solidFill>
              </a:rPr>
              <a:t>To return to the User’s home directory</a:t>
            </a:r>
            <a:endParaRPr lang="en-GB" b="1" dirty="0">
              <a:solidFill>
                <a:srgbClr val="FFFFFF"/>
              </a:solidFill>
              <a:highlight>
                <a:srgbClr val="FFFF00"/>
              </a:highlight>
            </a:endParaRPr>
          </a:p>
        </p:txBody>
      </p:sp>
      <p:sp>
        <p:nvSpPr>
          <p:cNvPr id="5" name="Content Placeholder 4">
            <a:extLst>
              <a:ext uri="{FF2B5EF4-FFF2-40B4-BE49-F238E27FC236}">
                <a16:creationId xmlns:a16="http://schemas.microsoft.com/office/drawing/2014/main" id="{F01D044B-3AC0-2781-A9B8-85578E4E217B}"/>
              </a:ext>
            </a:extLst>
          </p:cNvPr>
          <p:cNvSpPr>
            <a:spLocks noGrp="1"/>
          </p:cNvSpPr>
          <p:nvPr>
            <p:ph idx="1"/>
          </p:nvPr>
        </p:nvSpPr>
        <p:spPr>
          <a:xfrm>
            <a:off x="459351" y="1775882"/>
            <a:ext cx="11005817" cy="4903666"/>
          </a:xfrm>
        </p:spPr>
        <p:txBody>
          <a:bodyPr>
            <a:normAutofit fontScale="92500" lnSpcReduction="20000"/>
          </a:bodyPr>
          <a:lstStyle/>
          <a:p>
            <a:r>
              <a:rPr lang="en-US" dirty="0"/>
              <a:t>After using the </a:t>
            </a:r>
            <a:r>
              <a:rPr lang="en-US" b="1" dirty="0"/>
              <a:t>cd / </a:t>
            </a:r>
            <a:r>
              <a:rPr lang="en-US" dirty="0"/>
              <a:t>command.</a:t>
            </a:r>
          </a:p>
          <a:p>
            <a:r>
              <a:rPr lang="en-US" dirty="0"/>
              <a:t>To log back into the user home directory, type:</a:t>
            </a:r>
          </a:p>
          <a:p>
            <a:pPr marL="0" indent="0">
              <a:buNone/>
            </a:pPr>
            <a:r>
              <a:rPr lang="en-US" dirty="0"/>
              <a:t>	</a:t>
            </a:r>
            <a:r>
              <a:rPr lang="en-US" b="1" dirty="0"/>
              <a:t>cd</a:t>
            </a:r>
            <a:r>
              <a:rPr lang="en-US" dirty="0"/>
              <a:t> </a:t>
            </a:r>
          </a:p>
          <a:p>
            <a:pPr marL="0" indent="0">
              <a:buNone/>
            </a:pPr>
            <a:r>
              <a:rPr lang="en-US" dirty="0"/>
              <a:t>.... or</a:t>
            </a:r>
          </a:p>
          <a:p>
            <a:pPr marL="0" indent="0">
              <a:buNone/>
            </a:pPr>
            <a:r>
              <a:rPr lang="en-US" dirty="0"/>
              <a:t>	</a:t>
            </a:r>
            <a:r>
              <a:rPr lang="en-US" b="1" dirty="0"/>
              <a:t>cd ~</a:t>
            </a:r>
          </a:p>
          <a:p>
            <a:r>
              <a:rPr lang="en-US" dirty="0"/>
              <a:t>It will take you into your home directory where you will have permissions to create new files/directories etc..</a:t>
            </a:r>
          </a:p>
          <a:p>
            <a:r>
              <a:rPr lang="en-US" dirty="0"/>
              <a:t>When you navigate to the root directory using '</a:t>
            </a:r>
            <a:r>
              <a:rPr lang="en-US" b="1" dirty="0"/>
              <a:t>cd /</a:t>
            </a:r>
            <a:r>
              <a:rPr lang="en-US" dirty="0"/>
              <a:t>' to look at the standard top-level sub-directories, you come out of your user's home directory.</a:t>
            </a:r>
          </a:p>
          <a:p>
            <a:r>
              <a:rPr lang="en-US" dirty="0"/>
              <a:t>Your user’s home directory is where you would usually be by default when you log-in/open </a:t>
            </a:r>
            <a:r>
              <a:rPr lang="en-US" dirty="0" err="1"/>
              <a:t>linux</a:t>
            </a:r>
            <a:r>
              <a:rPr lang="en-US" dirty="0"/>
              <a:t>/ubuntu.</a:t>
            </a:r>
          </a:p>
          <a:p>
            <a:r>
              <a:rPr lang="en-US" dirty="0"/>
              <a:t>Outside of your home directory </a:t>
            </a:r>
            <a:r>
              <a:rPr lang="en-US" sz="2800" b="0" i="0" dirty="0">
                <a:solidFill>
                  <a:srgbClr val="001D35"/>
                </a:solidFill>
                <a:effectLst/>
              </a:rPr>
              <a:t>you have much more limited permissions and are usually not able to create new files or directories.</a:t>
            </a:r>
          </a:p>
        </p:txBody>
      </p:sp>
      <p:pic>
        <p:nvPicPr>
          <p:cNvPr id="4" name="Picture 3">
            <a:extLst>
              <a:ext uri="{FF2B5EF4-FFF2-40B4-BE49-F238E27FC236}">
                <a16:creationId xmlns:a16="http://schemas.microsoft.com/office/drawing/2014/main" id="{33827AF5-D3C3-F666-2E42-CDC49928446F}"/>
              </a:ext>
            </a:extLst>
          </p:cNvPr>
          <p:cNvPicPr>
            <a:picLocks noChangeAspect="1"/>
          </p:cNvPicPr>
          <p:nvPr/>
        </p:nvPicPr>
        <p:blipFill>
          <a:blip r:embed="rId3"/>
          <a:stretch>
            <a:fillRect/>
          </a:stretch>
        </p:blipFill>
        <p:spPr>
          <a:xfrm>
            <a:off x="8891190" y="1263614"/>
            <a:ext cx="2937394" cy="2165386"/>
          </a:xfrm>
          <a:prstGeom prst="rect">
            <a:avLst/>
          </a:prstGeom>
        </p:spPr>
      </p:pic>
    </p:spTree>
    <p:extLst>
      <p:ext uri="{BB962C8B-B14F-4D97-AF65-F5344CB8AC3E}">
        <p14:creationId xmlns:p14="http://schemas.microsoft.com/office/powerpoint/2010/main" val="2881413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4268" y="232355"/>
            <a:ext cx="11334232" cy="1257921"/>
          </a:xfrm>
        </p:spPr>
        <p:txBody>
          <a:bodyPr>
            <a:normAutofit/>
          </a:bodyPr>
          <a:lstStyle/>
          <a:p>
            <a:r>
              <a:rPr lang="en-GB" b="1" dirty="0">
                <a:solidFill>
                  <a:srgbClr val="002060"/>
                </a:solidFill>
                <a:highlight>
                  <a:srgbClr val="FFFF00"/>
                </a:highlight>
              </a:rPr>
              <a:t>Try:</a:t>
            </a:r>
            <a:r>
              <a:rPr lang="en-GB" b="1" dirty="0">
                <a:solidFill>
                  <a:srgbClr val="002060"/>
                </a:solidFill>
              </a:rPr>
              <a:t> </a:t>
            </a:r>
            <a:r>
              <a:rPr lang="en-GB" b="1" dirty="0">
                <a:solidFill>
                  <a:schemeClr val="bg1"/>
                </a:solidFill>
              </a:rPr>
              <a:t>Basic Directory Management</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9225" y="2301708"/>
            <a:ext cx="11124317" cy="3648715"/>
          </a:xfrm>
        </p:spPr>
        <p:txBody>
          <a:bodyPr>
            <a:normAutofit fontScale="92500" lnSpcReduction="20000"/>
          </a:bodyPr>
          <a:lstStyle/>
          <a:p>
            <a:pPr marL="342900" indent="-342900">
              <a:lnSpc>
                <a:spcPct val="100000"/>
              </a:lnSpc>
              <a:spcBef>
                <a:spcPts val="0"/>
              </a:spcBef>
              <a:spcAft>
                <a:spcPts val="600"/>
              </a:spcAft>
              <a:buFont typeface="+mj-lt"/>
              <a:buAutoNum type="arabicPeriod"/>
              <a:tabLst>
                <a:tab pos="2344420" algn="l"/>
              </a:tabLst>
            </a:pPr>
            <a:r>
              <a:rPr lang="en-GB" dirty="0">
                <a:effectLst/>
                <a:ea typeface="Calibri" panose="020F0502020204030204" pitchFamily="34" charset="0"/>
                <a:cs typeface="Times New Roman" panose="02020603050405020304" pitchFamily="18" charset="0"/>
              </a:rPr>
              <a:t>Use the </a:t>
            </a:r>
            <a:r>
              <a:rPr lang="en-GB" b="1" dirty="0">
                <a:effectLst/>
                <a:highlight>
                  <a:srgbClr val="FFFF00"/>
                </a:highlight>
                <a:ea typeface="Calibri" panose="020F0502020204030204" pitchFamily="34" charset="0"/>
                <a:cs typeface="Times New Roman" panose="02020603050405020304" pitchFamily="18" charset="0"/>
              </a:rPr>
              <a:t>cd ~ </a:t>
            </a:r>
            <a:r>
              <a:rPr lang="en-GB" dirty="0">
                <a:effectLst/>
                <a:ea typeface="Calibri" panose="020F0502020204030204" pitchFamily="34" charset="0"/>
                <a:cs typeface="Times New Roman" panose="02020603050405020304" pitchFamily="18" charset="0"/>
              </a:rPr>
              <a:t>command to go home. And </a:t>
            </a:r>
            <a:r>
              <a:rPr lang="en-GB" b="1" dirty="0">
                <a:effectLst/>
                <a:highlight>
                  <a:srgbClr val="FFFF00"/>
                </a:highlight>
                <a:ea typeface="Calibri" panose="020F0502020204030204" pitchFamily="34" charset="0"/>
                <a:cs typeface="Times New Roman" panose="02020603050405020304" pitchFamily="18" charset="0"/>
              </a:rPr>
              <a:t>ls</a:t>
            </a:r>
            <a:r>
              <a:rPr lang="en-GB" dirty="0">
                <a:effectLst/>
                <a:ea typeface="Calibri" panose="020F0502020204030204" pitchFamily="34" charset="0"/>
                <a:cs typeface="Times New Roman" panose="02020603050405020304" pitchFamily="18" charset="0"/>
              </a:rPr>
              <a:t> list command to view all files.</a:t>
            </a:r>
          </a:p>
          <a:p>
            <a:pPr marL="342900" indent="-342900">
              <a:lnSpc>
                <a:spcPct val="100000"/>
              </a:lnSpc>
              <a:spcBef>
                <a:spcPts val="0"/>
              </a:spcBef>
              <a:spcAft>
                <a:spcPts val="600"/>
              </a:spcAft>
              <a:buFont typeface="+mj-lt"/>
              <a:buAutoNum type="arabicPeriod"/>
              <a:tabLst>
                <a:tab pos="2344420" algn="l"/>
              </a:tabLst>
            </a:pPr>
            <a:r>
              <a:rPr lang="en-GB" dirty="0">
                <a:ea typeface="Calibri" panose="020F0502020204030204" pitchFamily="34" charset="0"/>
                <a:cs typeface="Times New Roman" panose="02020603050405020304" pitchFamily="18" charset="0"/>
              </a:rPr>
              <a:t>Use the </a:t>
            </a:r>
            <a:r>
              <a:rPr lang="en-GB" b="1" dirty="0">
                <a:highlight>
                  <a:srgbClr val="FFFF00"/>
                </a:highlight>
                <a:ea typeface="Calibri" panose="020F0502020204030204" pitchFamily="34" charset="0"/>
                <a:cs typeface="Times New Roman" panose="02020603050405020304" pitchFamily="18" charset="0"/>
              </a:rPr>
              <a:t>touch file.txt</a:t>
            </a:r>
            <a:r>
              <a:rPr lang="en-GB" dirty="0">
                <a:highlight>
                  <a:srgbClr val="FFFF00"/>
                </a:highligh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command to </a:t>
            </a:r>
            <a:r>
              <a:rPr lang="en-GB" b="1" dirty="0">
                <a:ea typeface="Calibri" panose="020F0502020204030204" pitchFamily="34" charset="0"/>
                <a:cs typeface="Times New Roman" panose="02020603050405020304" pitchFamily="18" charset="0"/>
              </a:rPr>
              <a:t>create a new file</a:t>
            </a:r>
            <a:r>
              <a:rPr lang="en-GB" dirty="0">
                <a:ea typeface="Calibri" panose="020F0502020204030204" pitchFamily="34" charset="0"/>
                <a:cs typeface="Times New Roman" panose="02020603050405020304" pitchFamily="18" charset="0"/>
              </a:rPr>
              <a:t>.</a:t>
            </a:r>
          </a:p>
          <a:p>
            <a:pPr marL="342900" indent="-342900">
              <a:lnSpc>
                <a:spcPct val="100000"/>
              </a:lnSpc>
              <a:spcBef>
                <a:spcPts val="0"/>
              </a:spcBef>
              <a:spcAft>
                <a:spcPts val="600"/>
              </a:spcAft>
              <a:buFont typeface="+mj-lt"/>
              <a:buAutoNum type="arabicPeriod"/>
              <a:tabLst>
                <a:tab pos="2344420" algn="l"/>
              </a:tabLst>
            </a:pPr>
            <a:r>
              <a:rPr lang="en-GB" dirty="0">
                <a:ea typeface="Calibri" panose="020F0502020204030204" pitchFamily="34" charset="0"/>
                <a:cs typeface="Times New Roman" panose="02020603050405020304" pitchFamily="18" charset="0"/>
              </a:rPr>
              <a:t>Use </a:t>
            </a:r>
            <a:r>
              <a:rPr lang="en-GB" b="1" dirty="0">
                <a:highlight>
                  <a:srgbClr val="FFFF00"/>
                </a:highlight>
                <a:ea typeface="Calibri" panose="020F0502020204030204" pitchFamily="34" charset="0"/>
                <a:cs typeface="Times New Roman" panose="02020603050405020304" pitchFamily="18" charset="0"/>
              </a:rPr>
              <a:t>echo “Hello World :o)” &gt; file.txt</a:t>
            </a:r>
            <a:r>
              <a:rPr lang="en-GB" dirty="0">
                <a:highlight>
                  <a:srgbClr val="FFFF00"/>
                </a:highligh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command to </a:t>
            </a:r>
            <a:r>
              <a:rPr lang="en-GB" b="1" dirty="0">
                <a:ea typeface="Calibri" panose="020F0502020204030204" pitchFamily="34" charset="0"/>
                <a:cs typeface="Times New Roman" panose="02020603050405020304" pitchFamily="18" charset="0"/>
              </a:rPr>
              <a:t>input text into the file</a:t>
            </a:r>
            <a:r>
              <a:rPr lang="en-GB" dirty="0">
                <a:ea typeface="Calibri" panose="020F0502020204030204" pitchFamily="34" charset="0"/>
                <a:cs typeface="Times New Roman" panose="02020603050405020304" pitchFamily="18" charset="0"/>
              </a:rPr>
              <a:t>.</a:t>
            </a:r>
          </a:p>
          <a:p>
            <a:pPr marL="342900" indent="-342900">
              <a:lnSpc>
                <a:spcPct val="100000"/>
              </a:lnSpc>
              <a:spcBef>
                <a:spcPts val="0"/>
              </a:spcBef>
              <a:spcAft>
                <a:spcPts val="600"/>
              </a:spcAft>
              <a:buFont typeface="+mj-lt"/>
              <a:buAutoNum type="arabicPeriod"/>
              <a:tabLst>
                <a:tab pos="2344420" algn="l"/>
              </a:tabLst>
            </a:pPr>
            <a:r>
              <a:rPr lang="en-GB" dirty="0">
                <a:ea typeface="Calibri" panose="020F0502020204030204" pitchFamily="34" charset="0"/>
                <a:cs typeface="Times New Roman" panose="02020603050405020304" pitchFamily="18" charset="0"/>
              </a:rPr>
              <a:t>Use the </a:t>
            </a:r>
            <a:r>
              <a:rPr lang="en-GB" b="1" dirty="0">
                <a:highlight>
                  <a:srgbClr val="FFFF00"/>
                </a:highlight>
                <a:ea typeface="Calibri" panose="020F0502020204030204" pitchFamily="34" charset="0"/>
                <a:cs typeface="Times New Roman" panose="02020603050405020304" pitchFamily="18" charset="0"/>
              </a:rPr>
              <a:t>cat file.txt</a:t>
            </a:r>
            <a:r>
              <a:rPr lang="en-GB" dirty="0">
                <a:highlight>
                  <a:srgbClr val="FFFF00"/>
                </a:highligh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command to read/output the text from the file.</a:t>
            </a:r>
          </a:p>
          <a:p>
            <a:pPr marL="342900" indent="-342900">
              <a:lnSpc>
                <a:spcPct val="100000"/>
              </a:lnSpc>
              <a:spcBef>
                <a:spcPts val="0"/>
              </a:spcBef>
              <a:spcAft>
                <a:spcPts val="600"/>
              </a:spcAft>
              <a:buFont typeface="+mj-lt"/>
              <a:buAutoNum type="arabicPeriod"/>
              <a:tabLst>
                <a:tab pos="2344420" algn="l"/>
              </a:tabLst>
            </a:pPr>
            <a:r>
              <a:rPr lang="en-GB" dirty="0">
                <a:ea typeface="Calibri" panose="020F0502020204030204" pitchFamily="34" charset="0"/>
                <a:cs typeface="Times New Roman" panose="02020603050405020304" pitchFamily="18" charset="0"/>
              </a:rPr>
              <a:t>Use </a:t>
            </a:r>
            <a:r>
              <a:rPr lang="en-GB" b="1" dirty="0">
                <a:highlight>
                  <a:srgbClr val="FFFF00"/>
                </a:highlight>
                <a:ea typeface="Calibri" panose="020F0502020204030204" pitchFamily="34" charset="0"/>
                <a:cs typeface="Times New Roman" panose="02020603050405020304" pitchFamily="18" charset="0"/>
              </a:rPr>
              <a:t>nano file2.txt</a:t>
            </a:r>
            <a:r>
              <a:rPr lang="en-GB" dirty="0">
                <a:highlight>
                  <a:srgbClr val="FFFF00"/>
                </a:highligh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command </a:t>
            </a:r>
            <a:r>
              <a:rPr lang="en-GB" b="1" dirty="0">
                <a:ea typeface="Calibri" panose="020F0502020204030204" pitchFamily="34" charset="0"/>
                <a:cs typeface="Times New Roman" panose="02020603050405020304" pitchFamily="18" charset="0"/>
              </a:rPr>
              <a:t>to create a new file and edit it in the nano text editor &amp; input text in the file</a:t>
            </a:r>
            <a:r>
              <a:rPr lang="en-GB" dirty="0">
                <a:ea typeface="Calibri" panose="020F0502020204030204" pitchFamily="34" charset="0"/>
                <a:cs typeface="Times New Roman" panose="02020603050405020304" pitchFamily="18" charset="0"/>
              </a:rPr>
              <a:t>. </a:t>
            </a:r>
            <a:r>
              <a:rPr lang="en-GB" b="1" dirty="0">
                <a:ea typeface="Calibri" panose="020F0502020204030204" pitchFamily="34" charset="0"/>
                <a:cs typeface="Times New Roman" panose="02020603050405020304" pitchFamily="18" charset="0"/>
              </a:rPr>
              <a:t>CRTL+O </a:t>
            </a:r>
            <a:r>
              <a:rPr lang="en-GB" dirty="0">
                <a:ea typeface="Calibri" panose="020F0502020204030204" pitchFamily="34" charset="0"/>
                <a:cs typeface="Times New Roman" panose="02020603050405020304" pitchFamily="18" charset="0"/>
              </a:rPr>
              <a:t>(Letter O) to save and </a:t>
            </a:r>
            <a:r>
              <a:rPr lang="en-GB" b="1" dirty="0">
                <a:ea typeface="Calibri" panose="020F0502020204030204" pitchFamily="34" charset="0"/>
                <a:cs typeface="Times New Roman" panose="02020603050405020304" pitchFamily="18" charset="0"/>
              </a:rPr>
              <a:t>CTRL+X </a:t>
            </a:r>
            <a:r>
              <a:rPr lang="en-GB" dirty="0">
                <a:ea typeface="Calibri" panose="020F0502020204030204" pitchFamily="34" charset="0"/>
                <a:cs typeface="Times New Roman" panose="02020603050405020304" pitchFamily="18" charset="0"/>
              </a:rPr>
              <a:t>to exit nano.</a:t>
            </a:r>
          </a:p>
          <a:p>
            <a:pPr marL="342900" indent="-342900">
              <a:lnSpc>
                <a:spcPct val="100000"/>
              </a:lnSpc>
              <a:spcBef>
                <a:spcPts val="0"/>
              </a:spcBef>
              <a:spcAft>
                <a:spcPts val="600"/>
              </a:spcAft>
              <a:buFont typeface="+mj-lt"/>
              <a:buAutoNum type="arabicPeriod"/>
              <a:tabLst>
                <a:tab pos="2344420" algn="l"/>
              </a:tabLst>
            </a:pPr>
            <a:r>
              <a:rPr lang="en-GB" dirty="0">
                <a:solidFill>
                  <a:srgbClr val="181818"/>
                </a:solidFill>
                <a:effectLst/>
                <a:ea typeface="Times New Roman" panose="02020603050405020304" pitchFamily="18" charset="0"/>
                <a:cs typeface="Times New Roman" panose="02020603050405020304" pitchFamily="18" charset="0"/>
              </a:rPr>
              <a:t>Use the list </a:t>
            </a:r>
            <a:r>
              <a:rPr lang="en-GB" b="1" dirty="0">
                <a:solidFill>
                  <a:srgbClr val="000000"/>
                </a:solidFill>
                <a:effectLst/>
                <a:highlight>
                  <a:srgbClr val="FFFF00"/>
                </a:highlight>
                <a:ea typeface="Calibri" panose="020F0502020204030204" pitchFamily="34" charset="0"/>
                <a:cs typeface="Times New Roman" panose="02020603050405020304" pitchFamily="18" charset="0"/>
              </a:rPr>
              <a:t>ls -l</a:t>
            </a:r>
            <a:r>
              <a:rPr lang="en-GB"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dirty="0">
                <a:solidFill>
                  <a:srgbClr val="181818"/>
                </a:solidFill>
                <a:effectLst/>
                <a:ea typeface="Times New Roman" panose="02020603050405020304" pitchFamily="18" charset="0"/>
                <a:cs typeface="Times New Roman" panose="02020603050405020304" pitchFamily="18" charset="0"/>
              </a:rPr>
              <a:t>command (minus &amp; Lowercase L), to view all files and their </a:t>
            </a:r>
            <a:r>
              <a:rPr lang="en-GB" b="1" dirty="0">
                <a:solidFill>
                  <a:srgbClr val="181818"/>
                </a:solidFill>
                <a:effectLst/>
                <a:ea typeface="Times New Roman" panose="02020603050405020304" pitchFamily="18" charset="0"/>
                <a:cs typeface="Times New Roman" panose="02020603050405020304" pitchFamily="18" charset="0"/>
              </a:rPr>
              <a:t>permissions</a:t>
            </a:r>
            <a:r>
              <a:rPr lang="en-GB" dirty="0">
                <a:solidFill>
                  <a:srgbClr val="181818"/>
                </a:solidFill>
                <a:effectLst/>
                <a:ea typeface="Times New Roman" panose="02020603050405020304" pitchFamily="18" charset="0"/>
                <a:cs typeface="Times New Roman" panose="02020603050405020304" pitchFamily="18" charset="0"/>
              </a:rPr>
              <a:t> in the directory.</a:t>
            </a:r>
            <a:br>
              <a:rPr lang="en-GB" dirty="0">
                <a:solidFill>
                  <a:srgbClr val="181818"/>
                </a:solidFill>
                <a:ea typeface="Times New Roman" panose="02020603050405020304" pitchFamily="18" charset="0"/>
                <a:cs typeface="Times New Roman" panose="02020603050405020304" pitchFamily="18" charset="0"/>
              </a:rPr>
            </a:br>
            <a:endParaRPr lang="en-GB" sz="1700" b="1" dirty="0">
              <a:solidFill>
                <a:srgbClr val="181818"/>
              </a:solidFill>
              <a:effectLst/>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6A985B5-CFF4-4C8D-D25A-EB7051E5F4B8}"/>
              </a:ext>
            </a:extLst>
          </p:cNvPr>
          <p:cNvSpPr txBox="1"/>
          <p:nvPr/>
        </p:nvSpPr>
        <p:spPr>
          <a:xfrm>
            <a:off x="166982" y="1722629"/>
            <a:ext cx="7781335" cy="523220"/>
          </a:xfrm>
          <a:prstGeom prst="rect">
            <a:avLst/>
          </a:prstGeom>
          <a:noFill/>
        </p:spPr>
        <p:txBody>
          <a:bodyPr wrap="square">
            <a:spAutoFit/>
          </a:bodyPr>
          <a:lstStyle/>
          <a:p>
            <a:r>
              <a:rPr lang="en-GB" sz="2800" b="1" dirty="0"/>
              <a:t>If unable to try this in the Lecture:</a:t>
            </a:r>
          </a:p>
        </p:txBody>
      </p:sp>
    </p:spTree>
    <p:extLst>
      <p:ext uri="{BB962C8B-B14F-4D97-AF65-F5344CB8AC3E}">
        <p14:creationId xmlns:p14="http://schemas.microsoft.com/office/powerpoint/2010/main" val="1037727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9710" y="278534"/>
            <a:ext cx="11453636" cy="1033669"/>
          </a:xfrm>
        </p:spPr>
        <p:txBody>
          <a:bodyPr>
            <a:normAutofit/>
          </a:bodyPr>
          <a:lstStyle/>
          <a:p>
            <a:r>
              <a:rPr lang="en-GB" b="1" dirty="0">
                <a:solidFill>
                  <a:srgbClr val="002060"/>
                </a:solidFill>
                <a:highlight>
                  <a:srgbClr val="FFFF00"/>
                </a:highlight>
              </a:rPr>
              <a:t>Try:</a:t>
            </a:r>
            <a:r>
              <a:rPr lang="en-GB" b="1" dirty="0">
                <a:solidFill>
                  <a:srgbClr val="002060"/>
                </a:solidFill>
              </a:rPr>
              <a:t> </a:t>
            </a:r>
            <a:r>
              <a:rPr lang="en-GB" b="1" dirty="0">
                <a:solidFill>
                  <a:srgbClr val="FFFFFF"/>
                </a:solidFill>
              </a:rPr>
              <a:t>Changing file permissions (Symbolic method)</a:t>
            </a:r>
          </a:p>
        </p:txBody>
      </p:sp>
      <p:sp>
        <p:nvSpPr>
          <p:cNvPr id="6" name="Content Placeholder 5">
            <a:extLst>
              <a:ext uri="{FF2B5EF4-FFF2-40B4-BE49-F238E27FC236}">
                <a16:creationId xmlns:a16="http://schemas.microsoft.com/office/drawing/2014/main" id="{ADC6B1D5-9052-401B-AD59-F5D33D70D562}"/>
              </a:ext>
            </a:extLst>
          </p:cNvPr>
          <p:cNvSpPr>
            <a:spLocks noGrp="1"/>
          </p:cNvSpPr>
          <p:nvPr>
            <p:ph idx="1"/>
          </p:nvPr>
        </p:nvSpPr>
        <p:spPr>
          <a:xfrm>
            <a:off x="249710" y="1683486"/>
            <a:ext cx="11839137" cy="4982034"/>
          </a:xfrm>
        </p:spPr>
        <p:txBody>
          <a:bodyPr>
            <a:noAutofit/>
          </a:bodyPr>
          <a:lstStyle/>
          <a:p>
            <a:pPr marL="342900" indent="-342900">
              <a:lnSpc>
                <a:spcPct val="100000"/>
              </a:lnSpc>
              <a:spcBef>
                <a:spcPts val="0"/>
              </a:spcBef>
              <a:buFont typeface="+mj-lt"/>
              <a:buAutoNum type="arabicPeriod"/>
              <a:tabLst>
                <a:tab pos="2344420" algn="l"/>
              </a:tabLst>
            </a:pPr>
            <a:r>
              <a:rPr lang="en-GB" sz="2100" dirty="0">
                <a:effectLst/>
                <a:ea typeface="Calibri" panose="020F0502020204030204" pitchFamily="34" charset="0"/>
                <a:cs typeface="Times New Roman" panose="02020603050405020304" pitchFamily="18" charset="0"/>
              </a:rPr>
              <a:t>Use the </a:t>
            </a:r>
            <a:r>
              <a:rPr lang="en-GB" sz="2100" b="1" dirty="0" err="1">
                <a:effectLst/>
                <a:ea typeface="Calibri" panose="020F0502020204030204" pitchFamily="34" charset="0"/>
                <a:cs typeface="Times New Roman" panose="02020603050405020304" pitchFamily="18" charset="0"/>
              </a:rPr>
              <a:t>pwd</a:t>
            </a:r>
            <a:r>
              <a:rPr lang="en-GB" sz="2100" dirty="0">
                <a:effectLst/>
                <a:ea typeface="Calibri" panose="020F0502020204030204" pitchFamily="34" charset="0"/>
                <a:cs typeface="Times New Roman" panose="02020603050405020304" pitchFamily="18" charset="0"/>
              </a:rPr>
              <a:t> command to print the present working directory.</a:t>
            </a:r>
          </a:p>
          <a:p>
            <a:pPr marL="342900" indent="-342900">
              <a:lnSpc>
                <a:spcPct val="100000"/>
              </a:lnSpc>
              <a:spcBef>
                <a:spcPts val="0"/>
              </a:spcBef>
              <a:buFont typeface="+mj-lt"/>
              <a:buAutoNum type="arabicPeriod"/>
              <a:tabLst>
                <a:tab pos="2344420" algn="l"/>
              </a:tabLst>
            </a:pPr>
            <a:r>
              <a:rPr lang="en-GB" sz="2100" dirty="0">
                <a:effectLst/>
                <a:ea typeface="Calibri" panose="020F0502020204030204" pitchFamily="34" charset="0"/>
                <a:cs typeface="Times New Roman" panose="02020603050405020304" pitchFamily="18" charset="0"/>
              </a:rPr>
              <a:t>Use </a:t>
            </a:r>
            <a:r>
              <a:rPr lang="en-GB" sz="2100" b="1" dirty="0">
                <a:effectLst/>
                <a:ea typeface="Calibri" panose="020F0502020204030204" pitchFamily="34" charset="0"/>
                <a:cs typeface="Times New Roman" panose="02020603050405020304" pitchFamily="18" charset="0"/>
              </a:rPr>
              <a:t>cd / </a:t>
            </a:r>
            <a:r>
              <a:rPr lang="en-GB" sz="2100" dirty="0">
                <a:effectLst/>
                <a:ea typeface="Calibri" panose="020F0502020204030204" pitchFamily="34" charset="0"/>
                <a:cs typeface="Times New Roman" panose="02020603050405020304" pitchFamily="18" charset="0"/>
              </a:rPr>
              <a:t>change direc</a:t>
            </a:r>
            <a:r>
              <a:rPr lang="en-GB" sz="2100" dirty="0">
                <a:ea typeface="Calibri" panose="020F0502020204030204" pitchFamily="34" charset="0"/>
                <a:cs typeface="Times New Roman" panose="02020603050405020304" pitchFamily="18" charset="0"/>
              </a:rPr>
              <a:t>tory command to go to the actual / root directory.</a:t>
            </a:r>
          </a:p>
          <a:p>
            <a:pPr marL="342900" indent="-342900">
              <a:lnSpc>
                <a:spcPct val="100000"/>
              </a:lnSpc>
              <a:spcBef>
                <a:spcPts val="0"/>
              </a:spcBef>
              <a:buFont typeface="+mj-lt"/>
              <a:buAutoNum type="arabicPeriod"/>
              <a:tabLst>
                <a:tab pos="2344420" algn="l"/>
              </a:tabLst>
            </a:pPr>
            <a:r>
              <a:rPr lang="en-GB" sz="2100" dirty="0">
                <a:effectLst/>
                <a:ea typeface="Calibri" panose="020F0502020204030204" pitchFamily="34" charset="0"/>
                <a:cs typeface="Times New Roman" panose="02020603050405020304" pitchFamily="18" charset="0"/>
              </a:rPr>
              <a:t>Use the </a:t>
            </a:r>
            <a:r>
              <a:rPr lang="en-GB" sz="2100" b="1" dirty="0">
                <a:effectLst/>
                <a:ea typeface="Calibri" panose="020F0502020204030204" pitchFamily="34" charset="0"/>
                <a:cs typeface="Times New Roman" panose="02020603050405020304" pitchFamily="18" charset="0"/>
              </a:rPr>
              <a:t>ls</a:t>
            </a:r>
            <a:r>
              <a:rPr lang="en-GB" sz="2100" dirty="0">
                <a:effectLst/>
                <a:ea typeface="Calibri" panose="020F0502020204030204" pitchFamily="34" charset="0"/>
                <a:cs typeface="Times New Roman" panose="02020603050405020304" pitchFamily="18" charset="0"/>
              </a:rPr>
              <a:t> list command to view all subdirectories.</a:t>
            </a:r>
          </a:p>
          <a:p>
            <a:pPr marL="342900" indent="-342900">
              <a:lnSpc>
                <a:spcPct val="100000"/>
              </a:lnSpc>
              <a:spcBef>
                <a:spcPts val="0"/>
              </a:spcBef>
              <a:buFont typeface="+mj-lt"/>
              <a:buAutoNum type="arabicPeriod"/>
              <a:tabLst>
                <a:tab pos="2344420" algn="l"/>
              </a:tabLst>
            </a:pPr>
            <a:r>
              <a:rPr lang="en-GB" sz="2100" dirty="0">
                <a:ea typeface="Calibri" panose="020F0502020204030204" pitchFamily="34" charset="0"/>
                <a:cs typeface="Times New Roman" panose="02020603050405020304" pitchFamily="18" charset="0"/>
              </a:rPr>
              <a:t>Use the </a:t>
            </a:r>
            <a:r>
              <a:rPr lang="en-GB" sz="2100" b="1" dirty="0">
                <a:ea typeface="Calibri" panose="020F0502020204030204" pitchFamily="34" charset="0"/>
                <a:cs typeface="Times New Roman" panose="02020603050405020304" pitchFamily="18" charset="0"/>
              </a:rPr>
              <a:t>cd home</a:t>
            </a:r>
            <a:r>
              <a:rPr lang="en-GB" sz="2100" dirty="0">
                <a:ea typeface="Calibri" panose="020F0502020204030204" pitchFamily="34" charset="0"/>
                <a:cs typeface="Times New Roman" panose="02020603050405020304" pitchFamily="18" charset="0"/>
              </a:rPr>
              <a:t> command to enter the home directory.</a:t>
            </a:r>
          </a:p>
          <a:p>
            <a:pPr marL="342900" indent="-342900">
              <a:lnSpc>
                <a:spcPct val="100000"/>
              </a:lnSpc>
              <a:spcBef>
                <a:spcPts val="0"/>
              </a:spcBef>
              <a:buFont typeface="+mj-lt"/>
              <a:buAutoNum type="arabicPeriod"/>
              <a:tabLst>
                <a:tab pos="2344420" algn="l"/>
              </a:tabLst>
            </a:pPr>
            <a:r>
              <a:rPr lang="en-GB" sz="2100" dirty="0">
                <a:effectLst/>
                <a:ea typeface="Calibri" panose="020F0502020204030204" pitchFamily="34" charset="0"/>
                <a:cs typeface="Times New Roman" panose="02020603050405020304" pitchFamily="18" charset="0"/>
              </a:rPr>
              <a:t>Use the </a:t>
            </a:r>
            <a:r>
              <a:rPr lang="en-GB" sz="2100" b="1" dirty="0" err="1">
                <a:effectLst/>
                <a:ea typeface="Calibri" panose="020F0502020204030204" pitchFamily="34" charset="0"/>
                <a:cs typeface="Times New Roman" panose="02020603050405020304" pitchFamily="18" charset="0"/>
              </a:rPr>
              <a:t>mkdir</a:t>
            </a:r>
            <a:r>
              <a:rPr lang="en-GB" sz="2100" b="1" dirty="0">
                <a:effectLst/>
                <a:ea typeface="Calibri" panose="020F0502020204030204" pitchFamily="34" charset="0"/>
                <a:cs typeface="Times New Roman" panose="02020603050405020304" pitchFamily="18" charset="0"/>
              </a:rPr>
              <a:t> </a:t>
            </a:r>
            <a:r>
              <a:rPr lang="en-GB" sz="2100" b="1" dirty="0" err="1">
                <a:effectLst/>
                <a:ea typeface="Calibri" panose="020F0502020204030204" pitchFamily="34" charset="0"/>
                <a:cs typeface="Times New Roman" panose="02020603050405020304" pitchFamily="18" charset="0"/>
              </a:rPr>
              <a:t>testdir</a:t>
            </a:r>
            <a:r>
              <a:rPr lang="en-GB" sz="2100" b="1" dirty="0">
                <a:ea typeface="Calibri" panose="020F0502020204030204" pitchFamily="34" charset="0"/>
                <a:cs typeface="Times New Roman" panose="02020603050405020304" pitchFamily="18" charset="0"/>
              </a:rPr>
              <a:t> </a:t>
            </a:r>
            <a:r>
              <a:rPr lang="en-GB" sz="2100" dirty="0">
                <a:effectLst/>
                <a:ea typeface="Calibri" panose="020F0502020204030204" pitchFamily="34" charset="0"/>
                <a:cs typeface="Times New Roman" panose="02020603050405020304" pitchFamily="18" charset="0"/>
              </a:rPr>
              <a:t>command to </a:t>
            </a:r>
            <a:r>
              <a:rPr lang="en-GB" sz="2100" b="1" dirty="0">
                <a:ea typeface="Calibri" panose="020F0502020204030204" pitchFamily="34" charset="0"/>
                <a:cs typeface="Times New Roman" panose="02020603050405020304" pitchFamily="18" charset="0"/>
              </a:rPr>
              <a:t>make a new directory</a:t>
            </a:r>
            <a:r>
              <a:rPr lang="en-GB" sz="21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100" dirty="0">
                <a:ea typeface="Calibri" panose="020F0502020204030204" pitchFamily="34" charset="0"/>
                <a:cs typeface="Times New Roman" panose="02020603050405020304" pitchFamily="18" charset="0"/>
              </a:rPr>
              <a:t>Use the </a:t>
            </a:r>
            <a:r>
              <a:rPr lang="en-GB" sz="2100" b="1" dirty="0">
                <a:ea typeface="Calibri" panose="020F0502020204030204" pitchFamily="34" charset="0"/>
                <a:cs typeface="Times New Roman" panose="02020603050405020304" pitchFamily="18" charset="0"/>
              </a:rPr>
              <a:t>cd </a:t>
            </a:r>
            <a:r>
              <a:rPr lang="en-GB" sz="2100" b="1" dirty="0" err="1">
                <a:ea typeface="Calibri" panose="020F0502020204030204" pitchFamily="34" charset="0"/>
                <a:cs typeface="Times New Roman" panose="02020603050405020304" pitchFamily="18" charset="0"/>
              </a:rPr>
              <a:t>testdir</a:t>
            </a:r>
            <a:r>
              <a:rPr lang="en-GB" sz="2100" b="1" dirty="0">
                <a:ea typeface="Calibri" panose="020F0502020204030204" pitchFamily="34" charset="0"/>
                <a:cs typeface="Times New Roman" panose="02020603050405020304" pitchFamily="18" charset="0"/>
              </a:rPr>
              <a:t> </a:t>
            </a:r>
            <a:r>
              <a:rPr lang="en-GB" sz="2100" dirty="0">
                <a:ea typeface="Calibri" panose="020F0502020204030204" pitchFamily="34" charset="0"/>
                <a:cs typeface="Times New Roman" panose="02020603050405020304" pitchFamily="18" charset="0"/>
              </a:rPr>
              <a:t>command to enter the new directory.</a:t>
            </a:r>
          </a:p>
          <a:p>
            <a:pPr marL="342900" indent="-342900">
              <a:lnSpc>
                <a:spcPct val="100000"/>
              </a:lnSpc>
              <a:spcBef>
                <a:spcPts val="0"/>
              </a:spcBef>
              <a:buFont typeface="+mj-lt"/>
              <a:buAutoNum type="arabicPeriod"/>
              <a:tabLst>
                <a:tab pos="2344420" algn="l"/>
              </a:tabLst>
            </a:pPr>
            <a:r>
              <a:rPr lang="en-GB" sz="2100" dirty="0">
                <a:ea typeface="Calibri" panose="020F0502020204030204" pitchFamily="34" charset="0"/>
                <a:cs typeface="Times New Roman" panose="02020603050405020304" pitchFamily="18" charset="0"/>
              </a:rPr>
              <a:t>Use the </a:t>
            </a:r>
            <a:r>
              <a:rPr lang="en-GB" sz="2100" b="1" dirty="0">
                <a:ea typeface="Calibri" panose="020F0502020204030204" pitchFamily="34" charset="0"/>
                <a:cs typeface="Times New Roman" panose="02020603050405020304" pitchFamily="18" charset="0"/>
              </a:rPr>
              <a:t>touch file2.txt</a:t>
            </a:r>
            <a:r>
              <a:rPr lang="en-GB" sz="2100" dirty="0">
                <a:ea typeface="Calibri" panose="020F0502020204030204" pitchFamily="34" charset="0"/>
                <a:cs typeface="Times New Roman" panose="02020603050405020304" pitchFamily="18" charset="0"/>
              </a:rPr>
              <a:t> command to </a:t>
            </a:r>
            <a:r>
              <a:rPr lang="en-GB" sz="2100" b="1" dirty="0">
                <a:ea typeface="Calibri" panose="020F0502020204030204" pitchFamily="34" charset="0"/>
                <a:cs typeface="Times New Roman" panose="02020603050405020304" pitchFamily="18" charset="0"/>
              </a:rPr>
              <a:t>create a new file</a:t>
            </a:r>
            <a:r>
              <a:rPr lang="en-GB" sz="21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100" dirty="0">
                <a:ea typeface="Calibri" panose="020F0502020204030204" pitchFamily="34" charset="0"/>
                <a:cs typeface="Times New Roman" panose="02020603050405020304" pitchFamily="18" charset="0"/>
              </a:rPr>
              <a:t>Use the </a:t>
            </a:r>
            <a:r>
              <a:rPr lang="en-GB" sz="2100" b="1" i="0" dirty="0" err="1">
                <a:solidFill>
                  <a:srgbClr val="202124"/>
                </a:solidFill>
                <a:effectLst/>
                <a:highlight>
                  <a:srgbClr val="FFFF00"/>
                </a:highlight>
              </a:rPr>
              <a:t>chmod</a:t>
            </a:r>
            <a:r>
              <a:rPr lang="en-GB" sz="2100" b="0" i="0" dirty="0">
                <a:solidFill>
                  <a:srgbClr val="202124"/>
                </a:solidFill>
                <a:effectLst/>
                <a:highlight>
                  <a:srgbClr val="FFFF00"/>
                </a:highlight>
              </a:rPr>
              <a:t> </a:t>
            </a:r>
            <a:r>
              <a:rPr lang="en-GB" sz="2100" b="1" i="0" dirty="0">
                <a:solidFill>
                  <a:srgbClr val="202124"/>
                </a:solidFill>
                <a:effectLst/>
                <a:highlight>
                  <a:srgbClr val="FFFF00"/>
                </a:highlight>
              </a:rPr>
              <a:t>+</a:t>
            </a:r>
            <a:r>
              <a:rPr lang="en-GB" sz="2100" b="1" i="0" dirty="0" err="1">
                <a:solidFill>
                  <a:srgbClr val="202124"/>
                </a:solidFill>
                <a:effectLst/>
                <a:highlight>
                  <a:srgbClr val="FFFF00"/>
                </a:highlight>
              </a:rPr>
              <a:t>rwx</a:t>
            </a:r>
            <a:r>
              <a:rPr lang="en-GB" sz="2100" b="1" i="0" dirty="0">
                <a:solidFill>
                  <a:srgbClr val="202124"/>
                </a:solidFill>
                <a:effectLst/>
                <a:highlight>
                  <a:srgbClr val="FFFF00"/>
                </a:highlight>
              </a:rPr>
              <a:t> file2.txt </a:t>
            </a:r>
            <a:r>
              <a:rPr lang="en-GB" sz="2100" dirty="0">
                <a:solidFill>
                  <a:srgbClr val="202124"/>
                </a:solidFill>
              </a:rPr>
              <a:t>command</a:t>
            </a:r>
            <a:r>
              <a:rPr lang="en-GB" sz="2100" b="0" i="0" dirty="0">
                <a:solidFill>
                  <a:srgbClr val="202124"/>
                </a:solidFill>
                <a:effectLst/>
              </a:rPr>
              <a:t> to add all </a:t>
            </a:r>
            <a:r>
              <a:rPr lang="en-GB" sz="2100" i="0" dirty="0">
                <a:solidFill>
                  <a:srgbClr val="202124"/>
                </a:solidFill>
                <a:effectLst/>
              </a:rPr>
              <a:t>permissions</a:t>
            </a:r>
            <a:r>
              <a:rPr lang="en-GB" sz="2100" dirty="0">
                <a:solidFill>
                  <a:srgbClr val="202124"/>
                </a:solidFill>
              </a:rPr>
              <a:t> for the user/owner to the file.</a:t>
            </a:r>
            <a:endParaRPr lang="en-GB" sz="2100" dirty="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100" dirty="0">
                <a:ea typeface="Calibri" panose="020F0502020204030204" pitchFamily="34" charset="0"/>
                <a:cs typeface="Times New Roman" panose="02020603050405020304" pitchFamily="18" charset="0"/>
              </a:rPr>
              <a:t>Use </a:t>
            </a:r>
            <a:r>
              <a:rPr lang="en-GB" sz="2100" b="1" dirty="0">
                <a:ea typeface="Calibri" panose="020F0502020204030204" pitchFamily="34" charset="0"/>
                <a:cs typeface="Times New Roman" panose="02020603050405020304" pitchFamily="18" charset="0"/>
              </a:rPr>
              <a:t>echo “Hello World!” &gt; file2.txt</a:t>
            </a:r>
            <a:r>
              <a:rPr lang="en-GB" sz="2100" dirty="0">
                <a:ea typeface="Calibri" panose="020F0502020204030204" pitchFamily="34" charset="0"/>
                <a:cs typeface="Times New Roman" panose="02020603050405020304" pitchFamily="18" charset="0"/>
              </a:rPr>
              <a:t> command to </a:t>
            </a:r>
            <a:r>
              <a:rPr lang="en-GB" sz="2100" b="1" dirty="0">
                <a:ea typeface="Calibri" panose="020F0502020204030204" pitchFamily="34" charset="0"/>
                <a:cs typeface="Times New Roman" panose="02020603050405020304" pitchFamily="18" charset="0"/>
              </a:rPr>
              <a:t>input text into the file</a:t>
            </a:r>
            <a:r>
              <a:rPr lang="en-GB" sz="21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100" dirty="0">
                <a:ea typeface="Calibri" panose="020F0502020204030204" pitchFamily="34" charset="0"/>
                <a:cs typeface="Times New Roman" panose="02020603050405020304" pitchFamily="18" charset="0"/>
              </a:rPr>
              <a:t>Use the </a:t>
            </a:r>
            <a:r>
              <a:rPr lang="en-GB" sz="2100" b="1" dirty="0">
                <a:ea typeface="Calibri" panose="020F0502020204030204" pitchFamily="34" charset="0"/>
                <a:cs typeface="Times New Roman" panose="02020603050405020304" pitchFamily="18" charset="0"/>
              </a:rPr>
              <a:t>cat file2.txt</a:t>
            </a:r>
            <a:r>
              <a:rPr lang="en-GB" sz="2100" dirty="0">
                <a:ea typeface="Calibri" panose="020F0502020204030204" pitchFamily="34" charset="0"/>
                <a:cs typeface="Times New Roman" panose="02020603050405020304" pitchFamily="18" charset="0"/>
              </a:rPr>
              <a:t> command to read/</a:t>
            </a:r>
            <a:r>
              <a:rPr lang="en-GB" sz="2100" b="1" dirty="0">
                <a:ea typeface="Calibri" panose="020F0502020204030204" pitchFamily="34" charset="0"/>
                <a:cs typeface="Times New Roman" panose="02020603050405020304" pitchFamily="18" charset="0"/>
              </a:rPr>
              <a:t>output the text from the file</a:t>
            </a:r>
            <a:r>
              <a:rPr lang="en-GB" sz="21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100" dirty="0">
                <a:effectLst/>
                <a:ea typeface="Calibri" panose="020F0502020204030204" pitchFamily="34" charset="0"/>
                <a:cs typeface="Times New Roman" panose="02020603050405020304" pitchFamily="18" charset="0"/>
              </a:rPr>
              <a:t>Use the </a:t>
            </a:r>
            <a:r>
              <a:rPr lang="en-GB" sz="2100" b="1" dirty="0">
                <a:ea typeface="Calibri" panose="020F0502020204030204" pitchFamily="34" charset="0"/>
                <a:cs typeface="Times New Roman" panose="02020603050405020304" pitchFamily="18" charset="0"/>
              </a:rPr>
              <a:t>rm</a:t>
            </a:r>
            <a:r>
              <a:rPr lang="en-GB" sz="2100" b="1" dirty="0">
                <a:effectLst/>
                <a:ea typeface="Calibri" panose="020F0502020204030204" pitchFamily="34" charset="0"/>
                <a:cs typeface="Times New Roman" panose="02020603050405020304" pitchFamily="18" charset="0"/>
              </a:rPr>
              <a:t> –r </a:t>
            </a:r>
            <a:r>
              <a:rPr lang="en-GB" sz="2100" b="1" dirty="0" err="1">
                <a:effectLst/>
                <a:ea typeface="Calibri" panose="020F0502020204030204" pitchFamily="34" charset="0"/>
                <a:cs typeface="Times New Roman" panose="02020603050405020304" pitchFamily="18" charset="0"/>
              </a:rPr>
              <a:t>testdir</a:t>
            </a:r>
            <a:r>
              <a:rPr lang="en-GB" sz="2100" dirty="0">
                <a:effectLst/>
                <a:ea typeface="Calibri" panose="020F0502020204030204" pitchFamily="34" charset="0"/>
                <a:cs typeface="Times New Roman" panose="02020603050405020304" pitchFamily="18" charset="0"/>
              </a:rPr>
              <a:t> command to </a:t>
            </a:r>
            <a:r>
              <a:rPr lang="en-GB" sz="2100" b="1" dirty="0">
                <a:effectLst/>
                <a:ea typeface="Calibri" panose="020F0502020204030204" pitchFamily="34" charset="0"/>
                <a:cs typeface="Times New Roman" panose="02020603050405020304" pitchFamily="18" charset="0"/>
              </a:rPr>
              <a:t>remove the</a:t>
            </a:r>
            <a:r>
              <a:rPr lang="en-GB" sz="2100" b="1" dirty="0">
                <a:ea typeface="Calibri" panose="020F0502020204030204" pitchFamily="34" charset="0"/>
                <a:cs typeface="Times New Roman" panose="02020603050405020304" pitchFamily="18" charset="0"/>
              </a:rPr>
              <a:t> directory</a:t>
            </a:r>
            <a:r>
              <a:rPr lang="en-GB" sz="2100" dirty="0">
                <a:ea typeface="Calibri" panose="020F0502020204030204" pitchFamily="34" charset="0"/>
                <a:cs typeface="Times New Roman" panose="02020603050405020304" pitchFamily="18" charset="0"/>
              </a:rPr>
              <a:t>. (rm also works to remove files)</a:t>
            </a:r>
          </a:p>
          <a:p>
            <a:pPr marL="342900" indent="-342900">
              <a:lnSpc>
                <a:spcPct val="100000"/>
              </a:lnSpc>
              <a:spcBef>
                <a:spcPts val="0"/>
              </a:spcBef>
              <a:buFont typeface="+mj-lt"/>
              <a:buAutoNum type="arabicPeriod"/>
              <a:tabLst>
                <a:tab pos="2344420" algn="l"/>
              </a:tabLst>
            </a:pPr>
            <a:r>
              <a:rPr lang="en-GB" sz="2100" dirty="0">
                <a:ea typeface="Calibri" panose="020F0502020204030204" pitchFamily="34" charset="0"/>
                <a:cs typeface="Times New Roman" panose="02020603050405020304" pitchFamily="18" charset="0"/>
              </a:rPr>
              <a:t>Use the </a:t>
            </a:r>
            <a:r>
              <a:rPr lang="en-GB" sz="2100" b="1" dirty="0">
                <a:ea typeface="Calibri" panose="020F0502020204030204" pitchFamily="34" charset="0"/>
                <a:cs typeface="Times New Roman" panose="02020603050405020304" pitchFamily="18" charset="0"/>
              </a:rPr>
              <a:t>history</a:t>
            </a:r>
            <a:r>
              <a:rPr lang="en-GB" sz="2100" dirty="0">
                <a:ea typeface="Calibri" panose="020F0502020204030204" pitchFamily="34" charset="0"/>
                <a:cs typeface="Times New Roman" panose="02020603050405020304" pitchFamily="18" charset="0"/>
              </a:rPr>
              <a:t> command to output all previously used commands.</a:t>
            </a:r>
          </a:p>
          <a:p>
            <a:pPr marL="342900" indent="-342900">
              <a:lnSpc>
                <a:spcPct val="100000"/>
              </a:lnSpc>
              <a:spcBef>
                <a:spcPts val="0"/>
              </a:spcBef>
              <a:buFont typeface="+mj-lt"/>
              <a:buAutoNum type="arabicPeriod"/>
              <a:tabLst>
                <a:tab pos="2344420" algn="l"/>
              </a:tabLst>
            </a:pPr>
            <a:r>
              <a:rPr lang="en-GB" sz="2100" dirty="0">
                <a:effectLst/>
                <a:ea typeface="Calibri" panose="020F0502020204030204" pitchFamily="34" charset="0"/>
                <a:cs typeface="Times New Roman" panose="02020603050405020304" pitchFamily="18" charset="0"/>
              </a:rPr>
              <a:t>Use the </a:t>
            </a:r>
            <a:r>
              <a:rPr lang="en-GB" sz="2100" b="1" dirty="0">
                <a:effectLst/>
                <a:ea typeface="Calibri" panose="020F0502020204030204" pitchFamily="34" charset="0"/>
                <a:cs typeface="Times New Roman" panose="02020603050405020304" pitchFamily="18" charset="0"/>
              </a:rPr>
              <a:t>clear</a:t>
            </a:r>
            <a:r>
              <a:rPr lang="en-GB" sz="2100" dirty="0">
                <a:effectLst/>
                <a:ea typeface="Calibri" panose="020F0502020204030204" pitchFamily="34" charset="0"/>
                <a:cs typeface="Times New Roman" panose="02020603050405020304" pitchFamily="18" charset="0"/>
              </a:rPr>
              <a:t> command to clear the CLI.</a:t>
            </a:r>
          </a:p>
          <a:p>
            <a:pPr marL="342900" indent="-342900">
              <a:lnSpc>
                <a:spcPct val="100000"/>
              </a:lnSpc>
              <a:spcBef>
                <a:spcPts val="0"/>
              </a:spcBef>
              <a:buFont typeface="+mj-lt"/>
              <a:buAutoNum type="arabicPeriod"/>
              <a:tabLst>
                <a:tab pos="2344420" algn="l"/>
              </a:tabLst>
            </a:pPr>
            <a:r>
              <a:rPr lang="en-GB" sz="2100" dirty="0">
                <a:ea typeface="Calibri" panose="020F0502020204030204" pitchFamily="34" charset="0"/>
                <a:cs typeface="Times New Roman" panose="02020603050405020304" pitchFamily="18" charset="0"/>
              </a:rPr>
              <a:t>Use the </a:t>
            </a:r>
            <a:r>
              <a:rPr lang="en-GB" sz="2100" b="1" dirty="0">
                <a:ea typeface="Calibri" panose="020F0502020204030204" pitchFamily="34" charset="0"/>
                <a:cs typeface="Times New Roman" panose="02020603050405020304" pitchFamily="18" charset="0"/>
              </a:rPr>
              <a:t>echo “Well done me :o)” </a:t>
            </a:r>
            <a:r>
              <a:rPr lang="en-GB" sz="2100" dirty="0">
                <a:ea typeface="Calibri" panose="020F0502020204030204" pitchFamily="34" charset="0"/>
                <a:cs typeface="Times New Roman" panose="02020603050405020304" pitchFamily="18" charset="0"/>
              </a:rPr>
              <a:t>to give yourself a pat on the back for learning some Bash commands.</a:t>
            </a:r>
          </a:p>
          <a:p>
            <a:pPr marL="0" indent="0">
              <a:lnSpc>
                <a:spcPct val="100000"/>
              </a:lnSpc>
              <a:spcBef>
                <a:spcPts val="0"/>
              </a:spcBef>
              <a:buNone/>
              <a:tabLst>
                <a:tab pos="2344420" algn="l"/>
              </a:tabLst>
            </a:pPr>
            <a:r>
              <a:rPr lang="en-GB" sz="1600" dirty="0">
                <a:ea typeface="Calibri" panose="020F0502020204030204" pitchFamily="34" charset="0"/>
                <a:cs typeface="Times New Roman" panose="02020603050405020304" pitchFamily="18" charset="0"/>
              </a:rPr>
              <a:t>Tip: Press UP and Down or </a:t>
            </a:r>
            <a:r>
              <a:rPr lang="en-GB" sz="1600" b="1" dirty="0">
                <a:ea typeface="Calibri" panose="020F0502020204030204" pitchFamily="34" charset="0"/>
                <a:cs typeface="Times New Roman" panose="02020603050405020304" pitchFamily="18" charset="0"/>
              </a:rPr>
              <a:t>SHIFT UP &amp; DOWN </a:t>
            </a:r>
            <a:r>
              <a:rPr lang="en-GB" sz="1600" dirty="0">
                <a:ea typeface="Calibri" panose="020F0502020204030204" pitchFamily="34" charset="0"/>
                <a:cs typeface="Times New Roman" panose="02020603050405020304" pitchFamily="18" charset="0"/>
              </a:rPr>
              <a:t>arrow keys on the keyboard to access previously used commands.</a:t>
            </a:r>
            <a:endParaRPr lang="en-GB" sz="1600" dirty="0">
              <a:effectLst/>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D9DBAC94-1FFA-2456-4D00-5EB3BB75E936}"/>
              </a:ext>
            </a:extLst>
          </p:cNvPr>
          <p:cNvSpPr txBox="1"/>
          <p:nvPr/>
        </p:nvSpPr>
        <p:spPr>
          <a:xfrm>
            <a:off x="8152263" y="2505670"/>
            <a:ext cx="3790027" cy="923330"/>
          </a:xfrm>
          <a:prstGeom prst="rect">
            <a:avLst/>
          </a:prstGeom>
          <a:noFill/>
          <a:ln>
            <a:solidFill>
              <a:srgbClr val="002060"/>
            </a:solidFill>
          </a:ln>
        </p:spPr>
        <p:txBody>
          <a:bodyPr wrap="square" rtlCol="0">
            <a:spAutoFit/>
          </a:bodyPr>
          <a:lstStyle/>
          <a:p>
            <a:r>
              <a:rPr lang="en-US" b="1" dirty="0" err="1"/>
              <a:t>sudo</a:t>
            </a:r>
            <a:r>
              <a:rPr lang="en-US" b="1" dirty="0"/>
              <a:t>: </a:t>
            </a:r>
            <a:r>
              <a:rPr lang="en-US" dirty="0"/>
              <a:t>If some commands don't work, </a:t>
            </a:r>
            <a:br>
              <a:rPr lang="en-US" dirty="0"/>
            </a:br>
            <a:r>
              <a:rPr lang="en-US" dirty="0"/>
              <a:t>try preceding it with </a:t>
            </a:r>
            <a:r>
              <a:rPr lang="en-US" dirty="0" err="1"/>
              <a:t>sudo</a:t>
            </a:r>
            <a:r>
              <a:rPr lang="en-US" dirty="0"/>
              <a:t>, e.g.: </a:t>
            </a:r>
            <a:br>
              <a:rPr lang="en-US" dirty="0"/>
            </a:br>
            <a:r>
              <a:rPr lang="en-US" b="1" dirty="0" err="1"/>
              <a:t>sudo</a:t>
            </a:r>
            <a:r>
              <a:rPr lang="en-US" b="1" dirty="0"/>
              <a:t> </a:t>
            </a:r>
            <a:r>
              <a:rPr lang="en-US" b="1" dirty="0" err="1"/>
              <a:t>mkdir</a:t>
            </a:r>
            <a:r>
              <a:rPr lang="en-US" b="1" dirty="0"/>
              <a:t> </a:t>
            </a:r>
            <a:r>
              <a:rPr lang="en-US" b="1" dirty="0" err="1"/>
              <a:t>testdir</a:t>
            </a:r>
            <a:endParaRPr lang="en-GB" b="1" dirty="0"/>
          </a:p>
        </p:txBody>
      </p:sp>
    </p:spTree>
    <p:extLst>
      <p:ext uri="{BB962C8B-B14F-4D97-AF65-F5344CB8AC3E}">
        <p14:creationId xmlns:p14="http://schemas.microsoft.com/office/powerpoint/2010/main" val="3351535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35044" y="304362"/>
            <a:ext cx="11884167" cy="1033669"/>
          </a:xfrm>
        </p:spPr>
        <p:txBody>
          <a:bodyPr>
            <a:normAutofit/>
          </a:bodyPr>
          <a:lstStyle/>
          <a:p>
            <a:r>
              <a:rPr lang="en-GB" b="1" dirty="0">
                <a:solidFill>
                  <a:srgbClr val="002060"/>
                </a:solidFill>
                <a:highlight>
                  <a:srgbClr val="FFFF00"/>
                </a:highlight>
              </a:rPr>
              <a:t>Try:</a:t>
            </a:r>
            <a:r>
              <a:rPr lang="en-GB" b="1" dirty="0">
                <a:solidFill>
                  <a:srgbClr val="002060"/>
                </a:solidFill>
              </a:rPr>
              <a:t> </a:t>
            </a:r>
            <a:r>
              <a:rPr lang="en-GB" b="1" dirty="0">
                <a:solidFill>
                  <a:srgbClr val="FFFFFF"/>
                </a:solidFill>
              </a:rPr>
              <a:t>Changing file permissions (Octal method)</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4351" y="1821213"/>
            <a:ext cx="10917023" cy="4521922"/>
          </a:xfrm>
        </p:spPr>
        <p:txBody>
          <a:bodyPr>
            <a:normAutofit fontScale="92500" lnSpcReduction="10000"/>
          </a:bodyPr>
          <a:lstStyle/>
          <a:p>
            <a:pPr marL="342900" indent="-342900">
              <a:lnSpc>
                <a:spcPct val="100000"/>
              </a:lnSpc>
              <a:spcBef>
                <a:spcPts val="0"/>
              </a:spcBef>
              <a:buFont typeface="+mj-lt"/>
              <a:buAutoNum type="arabicPeriod"/>
              <a:tabLst>
                <a:tab pos="2344420" algn="l"/>
              </a:tabLst>
            </a:pPr>
            <a:r>
              <a:rPr lang="en-GB" sz="2800" dirty="0">
                <a:effectLst/>
                <a:ea typeface="Calibri" panose="020F0502020204030204" pitchFamily="34" charset="0"/>
                <a:cs typeface="Times New Roman" panose="02020603050405020304" pitchFamily="18" charset="0"/>
              </a:rPr>
              <a:t>Use the </a:t>
            </a:r>
            <a:r>
              <a:rPr lang="en-GB" sz="2800" b="1" dirty="0">
                <a:effectLst/>
                <a:ea typeface="Calibri" panose="020F0502020204030204" pitchFamily="34" charset="0"/>
                <a:cs typeface="Times New Roman" panose="02020603050405020304" pitchFamily="18" charset="0"/>
              </a:rPr>
              <a:t>ls</a:t>
            </a:r>
            <a:r>
              <a:rPr lang="en-GB" sz="2800" dirty="0">
                <a:effectLst/>
                <a:ea typeface="Calibri" panose="020F0502020204030204" pitchFamily="34" charset="0"/>
                <a:cs typeface="Times New Roman" panose="02020603050405020304" pitchFamily="18" charset="0"/>
              </a:rPr>
              <a:t> list command to view all subdirectories.</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cd home</a:t>
            </a:r>
            <a:r>
              <a:rPr lang="en-GB" sz="2800" dirty="0">
                <a:ea typeface="Calibri" panose="020F0502020204030204" pitchFamily="34" charset="0"/>
                <a:cs typeface="Times New Roman" panose="02020603050405020304" pitchFamily="18" charset="0"/>
              </a:rPr>
              <a:t> command to enter the home directory.</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touch file3.txt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create a new file</a:t>
            </a:r>
            <a:r>
              <a:rPr lang="en-GB" sz="28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a:t>
            </a:r>
            <a:r>
              <a:rPr lang="en-GB" sz="2800" b="1" dirty="0">
                <a:ea typeface="Calibri" panose="020F0502020204030204" pitchFamily="34" charset="0"/>
                <a:cs typeface="Times New Roman" panose="02020603050405020304" pitchFamily="18" charset="0"/>
              </a:rPr>
              <a:t>echo “Hello World” &gt; file</a:t>
            </a:r>
            <a:r>
              <a:rPr lang="en-GB" b="1" dirty="0">
                <a:ea typeface="Calibri" panose="020F0502020204030204" pitchFamily="34" charset="0"/>
                <a:cs typeface="Times New Roman" panose="02020603050405020304" pitchFamily="18" charset="0"/>
              </a:rPr>
              <a:t>3</a:t>
            </a:r>
            <a:r>
              <a:rPr lang="en-GB" sz="2800" b="1" dirty="0">
                <a:ea typeface="Calibri" panose="020F0502020204030204" pitchFamily="34" charset="0"/>
                <a:cs typeface="Times New Roman" panose="02020603050405020304" pitchFamily="18" charset="0"/>
              </a:rPr>
              <a:t>.txt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input text into the file</a:t>
            </a:r>
            <a:r>
              <a:rPr lang="en-GB" sz="2800" dirty="0">
                <a:ea typeface="Calibri" panose="020F0502020204030204" pitchFamily="34" charset="0"/>
                <a:cs typeface="Times New Roman" panose="02020603050405020304" pitchFamily="18" charset="0"/>
              </a:rPr>
              <a:t>.</a:t>
            </a:r>
          </a:p>
          <a:p>
            <a:pPr lvl="1">
              <a:lnSpc>
                <a:spcPct val="100000"/>
              </a:lnSpc>
              <a:spcBef>
                <a:spcPts val="0"/>
              </a:spcBef>
              <a:tabLst>
                <a:tab pos="2344420" algn="l"/>
              </a:tabLst>
            </a:pPr>
            <a:r>
              <a:rPr lang="en-GB" sz="2400" dirty="0">
                <a:ea typeface="Calibri" panose="020F0502020204030204" pitchFamily="34" charset="0"/>
                <a:cs typeface="Times New Roman" panose="02020603050405020304" pitchFamily="18" charset="0"/>
              </a:rPr>
              <a:t>Bg. “How are you?” &gt;&gt; file.txt … Use double &gt;&gt; to add to a file.</a:t>
            </a:r>
            <a:endParaRPr lang="en-GB" dirty="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cat file</a:t>
            </a:r>
            <a:r>
              <a:rPr lang="en-GB" b="1" dirty="0">
                <a:ea typeface="Calibri" panose="020F0502020204030204" pitchFamily="34" charset="0"/>
                <a:cs typeface="Times New Roman" panose="02020603050405020304" pitchFamily="18" charset="0"/>
              </a:rPr>
              <a:t>3</a:t>
            </a:r>
            <a:r>
              <a:rPr lang="en-GB" sz="2800" b="1" dirty="0">
                <a:ea typeface="Calibri" panose="020F0502020204030204" pitchFamily="34" charset="0"/>
                <a:cs typeface="Times New Roman" panose="02020603050405020304" pitchFamily="18" charset="0"/>
              </a:rPr>
              <a:t>.txt</a:t>
            </a:r>
            <a:r>
              <a:rPr lang="en-GB" sz="2800" dirty="0">
                <a:ea typeface="Calibri" panose="020F0502020204030204" pitchFamily="34" charset="0"/>
                <a:cs typeface="Times New Roman" panose="02020603050405020304" pitchFamily="18" charset="0"/>
              </a:rPr>
              <a:t> command to read/output the text from the file.</a:t>
            </a:r>
          </a:p>
          <a:p>
            <a:pPr marL="342900" indent="-342900">
              <a:lnSpc>
                <a:spcPct val="100000"/>
              </a:lnSpc>
              <a:spcBef>
                <a:spcPts val="0"/>
              </a:spcBef>
              <a:buFont typeface="+mj-lt"/>
              <a:buAutoNum type="arabicPeriod"/>
              <a:tabLst>
                <a:tab pos="2344420" algn="l"/>
              </a:tabLst>
            </a:pPr>
            <a:r>
              <a:rPr lang="en-GB" sz="2800" dirty="0">
                <a:solidFill>
                  <a:srgbClr val="181818"/>
                </a:solidFill>
                <a:effectLst/>
                <a:ea typeface="Times New Roman" panose="02020603050405020304" pitchFamily="18" charset="0"/>
                <a:cs typeface="Times New Roman" panose="02020603050405020304" pitchFamily="18" charset="0"/>
              </a:rPr>
              <a:t>Use the list ‘</a:t>
            </a:r>
            <a:r>
              <a:rPr lang="en-GB" sz="2800" b="1" dirty="0">
                <a:solidFill>
                  <a:srgbClr val="000000"/>
                </a:solidFill>
                <a:effectLst/>
                <a:ea typeface="Calibri" panose="020F0502020204030204" pitchFamily="34" charset="0"/>
                <a:cs typeface="Times New Roman" panose="02020603050405020304" pitchFamily="18" charset="0"/>
              </a:rPr>
              <a:t>ls -l</a:t>
            </a:r>
            <a:r>
              <a:rPr lang="en-GB" sz="2800" dirty="0">
                <a:solidFill>
                  <a:srgbClr val="000000"/>
                </a:solidFill>
                <a:effectLst/>
                <a:ea typeface="Calibri" panose="020F0502020204030204" pitchFamily="34" charset="0"/>
                <a:cs typeface="Times New Roman" panose="02020603050405020304" pitchFamily="18" charset="0"/>
              </a:rPr>
              <a:t>’</a:t>
            </a:r>
            <a:r>
              <a:rPr lang="en-GB" sz="2800" dirty="0">
                <a:solidFill>
                  <a:srgbClr val="181818"/>
                </a:solidFill>
                <a:effectLst/>
                <a:ea typeface="Times New Roman" panose="02020603050405020304" pitchFamily="18" charset="0"/>
                <a:cs typeface="Times New Roman" panose="02020603050405020304" pitchFamily="18" charset="0"/>
              </a:rPr>
              <a:t> command (minus &amp; Lowercase L), to view all files and their </a:t>
            </a:r>
            <a:r>
              <a:rPr lang="en-GB" sz="2800" b="1" dirty="0">
                <a:solidFill>
                  <a:srgbClr val="181818"/>
                </a:solidFill>
                <a:effectLst/>
                <a:ea typeface="Times New Roman" panose="02020603050405020304" pitchFamily="18" charset="0"/>
                <a:cs typeface="Times New Roman" panose="02020603050405020304" pitchFamily="18" charset="0"/>
              </a:rPr>
              <a:t>permissions</a:t>
            </a:r>
            <a:r>
              <a:rPr lang="en-GB" sz="2800" dirty="0">
                <a:solidFill>
                  <a:srgbClr val="181818"/>
                </a:solidFill>
                <a:effectLst/>
                <a:ea typeface="Times New Roman" panose="02020603050405020304" pitchFamily="18" charset="0"/>
                <a:cs typeface="Times New Roman" panose="02020603050405020304" pitchFamily="18" charset="0"/>
              </a:rPr>
              <a:t> in the directory.</a:t>
            </a:r>
          </a:p>
          <a:p>
            <a:pPr marL="342900" indent="-342900">
              <a:lnSpc>
                <a:spcPct val="100000"/>
              </a:lnSpc>
              <a:spcBef>
                <a:spcPts val="0"/>
              </a:spcBef>
              <a:buFont typeface="+mj-lt"/>
              <a:buAutoNum type="arabicPeriod"/>
              <a:tabLst>
                <a:tab pos="2344420" algn="l"/>
              </a:tabLst>
            </a:pPr>
            <a:r>
              <a:rPr lang="en-GB" dirty="0">
                <a:solidFill>
                  <a:srgbClr val="181818"/>
                </a:solidFill>
                <a:ea typeface="Times New Roman" panose="02020603050405020304" pitchFamily="18" charset="0"/>
                <a:cs typeface="Times New Roman" panose="02020603050405020304" pitchFamily="18" charset="0"/>
              </a:rPr>
              <a:t>U</a:t>
            </a:r>
            <a:r>
              <a:rPr lang="en-GB" sz="2800" dirty="0">
                <a:solidFill>
                  <a:srgbClr val="181818"/>
                </a:solidFill>
                <a:ea typeface="Times New Roman" panose="02020603050405020304" pitchFamily="18" charset="0"/>
                <a:cs typeface="Times New Roman" panose="02020603050405020304" pitchFamily="18" charset="0"/>
              </a:rPr>
              <a:t>se either the </a:t>
            </a:r>
            <a:r>
              <a:rPr lang="en-GB" b="1" i="0" dirty="0" err="1">
                <a:solidFill>
                  <a:srgbClr val="202124"/>
                </a:solidFill>
                <a:effectLst/>
                <a:highlight>
                  <a:srgbClr val="FFFF00"/>
                </a:highlight>
              </a:rPr>
              <a:t>chmod</a:t>
            </a:r>
            <a:r>
              <a:rPr lang="en-GB" b="0" i="0" dirty="0">
                <a:solidFill>
                  <a:srgbClr val="202124"/>
                </a:solidFill>
                <a:effectLst/>
                <a:highlight>
                  <a:srgbClr val="FFFF00"/>
                </a:highlight>
              </a:rPr>
              <a:t> </a:t>
            </a:r>
            <a:r>
              <a:rPr lang="en-GB" b="1" i="0" dirty="0">
                <a:solidFill>
                  <a:srgbClr val="202124"/>
                </a:solidFill>
                <a:effectLst/>
                <a:highlight>
                  <a:srgbClr val="FFFF00"/>
                </a:highlight>
              </a:rPr>
              <a:t> </a:t>
            </a:r>
            <a:r>
              <a:rPr lang="en-GB" b="1" i="0" dirty="0" err="1">
                <a:solidFill>
                  <a:srgbClr val="202124"/>
                </a:solidFill>
                <a:effectLst/>
                <a:highlight>
                  <a:srgbClr val="FFFF00"/>
                </a:highlight>
              </a:rPr>
              <a:t>u+x</a:t>
            </a:r>
            <a:r>
              <a:rPr lang="en-GB" b="1" i="0" dirty="0">
                <a:solidFill>
                  <a:srgbClr val="202124"/>
                </a:solidFill>
                <a:effectLst/>
                <a:highlight>
                  <a:srgbClr val="FFFF00"/>
                </a:highlight>
              </a:rPr>
              <a:t> file</a:t>
            </a:r>
            <a:r>
              <a:rPr lang="en-GB" b="1" dirty="0">
                <a:solidFill>
                  <a:srgbClr val="202124"/>
                </a:solidFill>
                <a:highlight>
                  <a:srgbClr val="FFFF00"/>
                </a:highlight>
              </a:rPr>
              <a:t>3</a:t>
            </a:r>
            <a:r>
              <a:rPr lang="en-GB" b="1" i="0" dirty="0">
                <a:solidFill>
                  <a:srgbClr val="202124"/>
                </a:solidFill>
                <a:effectLst/>
                <a:highlight>
                  <a:srgbClr val="FFFF00"/>
                </a:highlight>
              </a:rPr>
              <a:t>.txt</a:t>
            </a:r>
            <a:r>
              <a:rPr lang="en-GB" sz="2800" dirty="0">
                <a:solidFill>
                  <a:srgbClr val="181818"/>
                </a:solidFill>
                <a:highlight>
                  <a:srgbClr val="FFFF00"/>
                </a:highlight>
                <a:ea typeface="Times New Roman" panose="02020603050405020304" pitchFamily="18" charset="0"/>
                <a:cs typeface="Times New Roman" panose="02020603050405020304" pitchFamily="18" charset="0"/>
              </a:rPr>
              <a:t> </a:t>
            </a:r>
            <a:r>
              <a:rPr lang="en-GB" sz="2800" dirty="0">
                <a:solidFill>
                  <a:srgbClr val="181818"/>
                </a:solidFill>
                <a:ea typeface="Times New Roman" panose="02020603050405020304" pitchFamily="18" charset="0"/>
                <a:cs typeface="Times New Roman" panose="02020603050405020304" pitchFamily="18" charset="0"/>
              </a:rPr>
              <a:t>command to add execute right to the user/owner and change the permission of the file using the symbolic method.</a:t>
            </a:r>
          </a:p>
          <a:p>
            <a:pPr marL="342900" indent="-342900">
              <a:lnSpc>
                <a:spcPct val="100000"/>
              </a:lnSpc>
              <a:spcBef>
                <a:spcPts val="0"/>
              </a:spcBef>
              <a:buFont typeface="+mj-lt"/>
              <a:buAutoNum type="arabicPeriod"/>
              <a:tabLst>
                <a:tab pos="2344420" algn="l"/>
              </a:tabLst>
            </a:pPr>
            <a:r>
              <a:rPr lang="en-GB" i="0" dirty="0">
                <a:solidFill>
                  <a:srgbClr val="202124"/>
                </a:solidFill>
                <a:effectLst/>
              </a:rPr>
              <a:t>Use the </a:t>
            </a:r>
            <a:r>
              <a:rPr lang="en-GB" b="1" i="0" dirty="0" err="1">
                <a:solidFill>
                  <a:srgbClr val="202124"/>
                </a:solidFill>
                <a:effectLst/>
                <a:highlight>
                  <a:srgbClr val="FFFF00"/>
                </a:highlight>
              </a:rPr>
              <a:t>chmod</a:t>
            </a:r>
            <a:r>
              <a:rPr lang="en-GB" b="0" i="0" dirty="0">
                <a:solidFill>
                  <a:srgbClr val="202124"/>
                </a:solidFill>
                <a:effectLst/>
                <a:highlight>
                  <a:srgbClr val="FFFF00"/>
                </a:highlight>
              </a:rPr>
              <a:t> </a:t>
            </a:r>
            <a:r>
              <a:rPr lang="en-GB" b="1" i="0" dirty="0">
                <a:solidFill>
                  <a:srgbClr val="202124"/>
                </a:solidFill>
                <a:effectLst/>
                <a:highlight>
                  <a:srgbClr val="FFFF00"/>
                </a:highlight>
              </a:rPr>
              <a:t>755 file</a:t>
            </a:r>
            <a:r>
              <a:rPr lang="en-GB" b="1" dirty="0">
                <a:solidFill>
                  <a:srgbClr val="202124"/>
                </a:solidFill>
                <a:highlight>
                  <a:srgbClr val="FFFF00"/>
                </a:highlight>
              </a:rPr>
              <a:t>3</a:t>
            </a:r>
            <a:r>
              <a:rPr lang="en-GB" b="1" i="0" dirty="0">
                <a:solidFill>
                  <a:srgbClr val="202124"/>
                </a:solidFill>
                <a:effectLst/>
                <a:highlight>
                  <a:srgbClr val="FFFF00"/>
                </a:highlight>
              </a:rPr>
              <a:t>.txt</a:t>
            </a:r>
            <a:r>
              <a:rPr lang="en-GB" sz="2800" dirty="0">
                <a:solidFill>
                  <a:srgbClr val="181818"/>
                </a:solidFill>
                <a:highlight>
                  <a:srgbClr val="FFFF00"/>
                </a:highlight>
                <a:ea typeface="Times New Roman" panose="02020603050405020304" pitchFamily="18" charset="0"/>
                <a:cs typeface="Times New Roman" panose="02020603050405020304" pitchFamily="18" charset="0"/>
              </a:rPr>
              <a:t> </a:t>
            </a:r>
            <a:r>
              <a:rPr lang="en-GB" sz="2800" dirty="0">
                <a:solidFill>
                  <a:srgbClr val="181818"/>
                </a:solidFill>
                <a:ea typeface="Times New Roman" panose="02020603050405020304" pitchFamily="18" charset="0"/>
                <a:cs typeface="Times New Roman" panose="02020603050405020304" pitchFamily="18" charset="0"/>
              </a:rPr>
              <a:t>command to add execute/open right to the group and other/world using the octal method to change file permissions.</a:t>
            </a:r>
          </a:p>
          <a:p>
            <a:pPr marL="342900" indent="-342900">
              <a:lnSpc>
                <a:spcPct val="100000"/>
              </a:lnSpc>
              <a:spcBef>
                <a:spcPts val="0"/>
              </a:spcBef>
              <a:buFont typeface="+mj-lt"/>
              <a:buAutoNum type="arabicPeriod"/>
              <a:tabLst>
                <a:tab pos="2344420" algn="l"/>
              </a:tabLst>
            </a:pPr>
            <a:endParaRPr lang="en-GB" dirty="0">
              <a:highlight>
                <a:srgbClr val="FFFF00"/>
              </a:highlight>
            </a:endParaRPr>
          </a:p>
          <a:p>
            <a:pPr>
              <a:lnSpc>
                <a:spcPct val="100000"/>
              </a:lnSpc>
              <a:spcBef>
                <a:spcPts val="0"/>
              </a:spcBef>
              <a:spcAft>
                <a:spcPts val="600"/>
              </a:spcAft>
            </a:pPr>
            <a:endParaRPr lang="en-GB" sz="1700" dirty="0">
              <a:solidFill>
                <a:srgbClr val="181818"/>
              </a:solidFill>
              <a:effectLst/>
              <a:ea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433B3DA-5301-C7B5-F7F7-60FC22DA01BB}"/>
              </a:ext>
            </a:extLst>
          </p:cNvPr>
          <p:cNvSpPr txBox="1"/>
          <p:nvPr/>
        </p:nvSpPr>
        <p:spPr>
          <a:xfrm>
            <a:off x="57624" y="6211667"/>
            <a:ext cx="6090692" cy="646331"/>
          </a:xfrm>
          <a:prstGeom prst="rect">
            <a:avLst/>
          </a:prstGeom>
          <a:noFill/>
        </p:spPr>
        <p:txBody>
          <a:bodyPr wrap="square">
            <a:spAutoFit/>
          </a:bodyPr>
          <a:lstStyle/>
          <a:p>
            <a:r>
              <a:rPr lang="en-GB" dirty="0">
                <a:solidFill>
                  <a:srgbClr val="181818"/>
                </a:solidFill>
                <a:cs typeface="Times New Roman" panose="02020603050405020304" pitchFamily="18" charset="0"/>
              </a:rPr>
              <a:t>Bg. If needed, for further information on the Numeric method of changing file permissions, see the Bg. Slides end of this deck.</a:t>
            </a:r>
            <a:endParaRPr lang="en-GB" dirty="0"/>
          </a:p>
        </p:txBody>
      </p:sp>
    </p:spTree>
    <p:extLst>
      <p:ext uri="{BB962C8B-B14F-4D97-AF65-F5344CB8AC3E}">
        <p14:creationId xmlns:p14="http://schemas.microsoft.com/office/powerpoint/2010/main" val="34373117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D7DC14DB-B8F9-4B8E-BB6F-1CC0293C9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48C5EC73-3999-4CE9-A304-0A33B4311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78801A84-2105-41C4-853D-C409DF3B3F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B7C886EB-41E7-44CD-A131-CF8E6FABC0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FC41CD4A-1F07-4DBE-BFC1-121B7465D4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FC0399E4-AA22-46E2-80A1-1E28F9FE65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00E9AE7D-3B3F-45F5-9EE3-37EF10AEB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Oval 56">
              <a:extLst>
                <a:ext uri="{FF2B5EF4-FFF2-40B4-BE49-F238E27FC236}">
                  <a16:creationId xmlns:a16="http://schemas.microsoft.com/office/drawing/2014/main" id="{56DE6542-F6F9-4B7C-BD46-AE778335F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D12FBE9A-6573-4F85-8994-2F774CB2E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679030D-82AF-A0B9-FD74-A88375571433}"/>
              </a:ext>
            </a:extLst>
          </p:cNvPr>
          <p:cNvSpPr>
            <a:spLocks noGrp="1"/>
          </p:cNvSpPr>
          <p:nvPr>
            <p:ph type="title"/>
          </p:nvPr>
        </p:nvSpPr>
        <p:spPr>
          <a:xfrm>
            <a:off x="325413" y="277976"/>
            <a:ext cx="10109652" cy="2212175"/>
          </a:xfrm>
          <a:noFill/>
        </p:spPr>
        <p:txBody>
          <a:bodyPr anchor="t">
            <a:normAutofit/>
          </a:bodyPr>
          <a:lstStyle/>
          <a:p>
            <a:r>
              <a:rPr lang="en-GB" sz="4800" b="1" dirty="0">
                <a:highlight>
                  <a:srgbClr val="FFFF00"/>
                </a:highlight>
              </a:rPr>
              <a:t>Level up:</a:t>
            </a:r>
            <a:r>
              <a:rPr lang="en-GB" sz="4800" b="1" dirty="0"/>
              <a:t> </a:t>
            </a:r>
            <a:r>
              <a:rPr lang="en-GB" sz="4800" dirty="0">
                <a:solidFill>
                  <a:schemeClr val="bg1"/>
                </a:solidFill>
              </a:rPr>
              <a:t>From using to Managing Linux</a:t>
            </a:r>
          </a:p>
        </p:txBody>
      </p:sp>
      <p:sp>
        <p:nvSpPr>
          <p:cNvPr id="59" name="Rectangle 58">
            <a:extLst>
              <a:ext uri="{FF2B5EF4-FFF2-40B4-BE49-F238E27FC236}">
                <a16:creationId xmlns:a16="http://schemas.microsoft.com/office/drawing/2014/main" id="{7B15D645-CAC7-46F1-BA18-D731D0890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FDF268E0-ACCF-492F-8275-1F0AA256B3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1" name="Straight Connector 60">
              <a:extLst>
                <a:ext uri="{FF2B5EF4-FFF2-40B4-BE49-F238E27FC236}">
                  <a16:creationId xmlns:a16="http://schemas.microsoft.com/office/drawing/2014/main" id="{B11B9E42-44B3-4EBD-8F71-13C6ED3408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63748F2-877D-4C3C-8AEB-59CC1F705C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39D52DA-0AA6-474D-966F-FB4C5F5B5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D800825-8618-4241-8589-CB2AE17CF7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60D90145-55F2-594C-1D9D-C9CDF61489E1}"/>
              </a:ext>
            </a:extLst>
          </p:cNvPr>
          <p:cNvSpPr>
            <a:spLocks noGrp="1"/>
          </p:cNvSpPr>
          <p:nvPr>
            <p:ph idx="1"/>
          </p:nvPr>
        </p:nvSpPr>
        <p:spPr>
          <a:xfrm>
            <a:off x="687297" y="1198364"/>
            <a:ext cx="10790405" cy="1864063"/>
          </a:xfrm>
          <a:noFill/>
        </p:spPr>
        <p:txBody>
          <a:bodyPr anchor="t">
            <a:normAutofit fontScale="92500" lnSpcReduction="10000"/>
          </a:bodyPr>
          <a:lstStyle/>
          <a:p>
            <a:r>
              <a:rPr lang="en-GB" dirty="0">
                <a:solidFill>
                  <a:schemeClr val="bg1"/>
                </a:solidFill>
              </a:rPr>
              <a:t>The following slides introduce some system management commands, including network commands, managing users &amp; groups and scheduling automatic back-ups.</a:t>
            </a:r>
          </a:p>
          <a:p>
            <a:r>
              <a:rPr lang="en-GB" dirty="0">
                <a:solidFill>
                  <a:schemeClr val="bg1"/>
                </a:solidFill>
              </a:rPr>
              <a:t>If you are comfortable with the previous slides, jump into the next section. If not, that’s ok. Practice the previous commands for now.</a:t>
            </a:r>
          </a:p>
        </p:txBody>
      </p:sp>
      <p:sp>
        <p:nvSpPr>
          <p:cNvPr id="35" name="Rectangle 34">
            <a:extLst>
              <a:ext uri="{FF2B5EF4-FFF2-40B4-BE49-F238E27FC236}">
                <a16:creationId xmlns:a16="http://schemas.microsoft.com/office/drawing/2014/main" id="{DC953D31-C1A7-4FC4-8CDF-85E2F34A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a:extLst>
              <a:ext uri="{FF2B5EF4-FFF2-40B4-BE49-F238E27FC236}">
                <a16:creationId xmlns:a16="http://schemas.microsoft.com/office/drawing/2014/main" id="{10F141FE-87E1-4A1E-97A5-B072042E0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6" name="Straight Connector 65">
              <a:extLst>
                <a:ext uri="{FF2B5EF4-FFF2-40B4-BE49-F238E27FC236}">
                  <a16:creationId xmlns:a16="http://schemas.microsoft.com/office/drawing/2014/main" id="{4523F37A-A07A-4CAC-AFC1-3FA4FD4BFC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88A387D-82C8-40B7-BADA-6BDBD9B3B1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EB29A9F-593B-416C-AC64-DE56AE976C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A393C6-4F1D-4472-A646-B2BADD561C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43" name="Group 42">
            <a:extLst>
              <a:ext uri="{FF2B5EF4-FFF2-40B4-BE49-F238E27FC236}">
                <a16:creationId xmlns:a16="http://schemas.microsoft.com/office/drawing/2014/main" id="{9179F18E-58CC-4A89-979E-34AC693B2D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3069202"/>
            <a:ext cx="304800" cy="429768"/>
            <a:chOff x="215328" y="-46937"/>
            <a:chExt cx="304800" cy="2773841"/>
          </a:xfrm>
        </p:grpSpPr>
        <p:cxnSp>
          <p:nvCxnSpPr>
            <p:cNvPr id="44" name="Straight Connector 43">
              <a:extLst>
                <a:ext uri="{FF2B5EF4-FFF2-40B4-BE49-F238E27FC236}">
                  <a16:creationId xmlns:a16="http://schemas.microsoft.com/office/drawing/2014/main" id="{9D07F5E0-56E3-4C0B-87D3-3C1C03DD11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FEA19CE-000C-4F9C-9DF4-D1E8A03F9A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A5452EE-DDDB-4EEF-8570-B0FA6C98B7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48CC4D6-CE8A-4006-834E-52FCCF7406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10" name="Picture 9" descr="A picture containing text&#10;&#10;Description automatically generated">
            <a:extLst>
              <a:ext uri="{FF2B5EF4-FFF2-40B4-BE49-F238E27FC236}">
                <a16:creationId xmlns:a16="http://schemas.microsoft.com/office/drawing/2014/main" id="{5B19E4BF-84B3-1B69-FF7D-68AC595416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64576" y="3334886"/>
            <a:ext cx="2873066" cy="3218180"/>
          </a:xfrm>
          <a:prstGeom prst="rect">
            <a:avLst/>
          </a:pr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grpSp>
        <p:nvGrpSpPr>
          <p:cNvPr id="49" name="Group 48">
            <a:extLst>
              <a:ext uri="{FF2B5EF4-FFF2-40B4-BE49-F238E27FC236}">
                <a16:creationId xmlns:a16="http://schemas.microsoft.com/office/drawing/2014/main" id="{9F695AEB-A42E-4CE8-81DB-7E702CA9B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76800" y="2931742"/>
            <a:ext cx="304800" cy="429768"/>
            <a:chOff x="215328" y="-46937"/>
            <a:chExt cx="304800" cy="2773841"/>
          </a:xfrm>
        </p:grpSpPr>
        <p:cxnSp>
          <p:nvCxnSpPr>
            <p:cNvPr id="50" name="Straight Connector 49">
              <a:extLst>
                <a:ext uri="{FF2B5EF4-FFF2-40B4-BE49-F238E27FC236}">
                  <a16:creationId xmlns:a16="http://schemas.microsoft.com/office/drawing/2014/main" id="{0D81CDE5-5823-4B9F-BD9B-08DD09A729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A10BC7A-57E3-48A0-BA34-96CB71B37A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C97B18E-4365-4E43-A028-D9A7BC3E1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ACCC25D0-76CC-47AE-93E2-6DCE87DC33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7F7DDE85-62A7-3495-0A86-E17EF3E2225A}"/>
              </a:ext>
            </a:extLst>
          </p:cNvPr>
          <p:cNvGrpSpPr/>
          <p:nvPr/>
        </p:nvGrpSpPr>
        <p:grpSpPr>
          <a:xfrm>
            <a:off x="6038180" y="4040041"/>
            <a:ext cx="3225032" cy="2069398"/>
            <a:chOff x="6876487" y="567639"/>
            <a:chExt cx="4832928" cy="3062732"/>
          </a:xfrm>
        </p:grpSpPr>
        <p:pic>
          <p:nvPicPr>
            <p:cNvPr id="6" name="Graphic 5" descr="Programmer male with solid fill">
              <a:extLst>
                <a:ext uri="{FF2B5EF4-FFF2-40B4-BE49-F238E27FC236}">
                  <a16:creationId xmlns:a16="http://schemas.microsoft.com/office/drawing/2014/main" id="{8E06EF61-ACF6-5C41-F38D-389B21385DC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876487" y="1453871"/>
              <a:ext cx="2176500" cy="2176500"/>
            </a:xfrm>
            <a:prstGeom prst="rect">
              <a:avLst/>
            </a:prstGeom>
          </p:spPr>
        </p:pic>
        <p:pic>
          <p:nvPicPr>
            <p:cNvPr id="7" name="Graphic 6" descr="Programmer female with solid fill">
              <a:extLst>
                <a:ext uri="{FF2B5EF4-FFF2-40B4-BE49-F238E27FC236}">
                  <a16:creationId xmlns:a16="http://schemas.microsoft.com/office/drawing/2014/main" id="{93A62F8E-4B1A-8093-1A71-1C744B55A0B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532915" y="1453871"/>
              <a:ext cx="2176500" cy="2176500"/>
            </a:xfrm>
            <a:prstGeom prst="rect">
              <a:avLst/>
            </a:prstGeom>
          </p:spPr>
        </p:pic>
        <p:pic>
          <p:nvPicPr>
            <p:cNvPr id="8" name="Graphic 7" descr="Cloud Computing with solid fill">
              <a:extLst>
                <a:ext uri="{FF2B5EF4-FFF2-40B4-BE49-F238E27FC236}">
                  <a16:creationId xmlns:a16="http://schemas.microsoft.com/office/drawing/2014/main" id="{AB7FE14C-2E84-3039-7876-FFEEAD91274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444665" y="567639"/>
              <a:ext cx="2176500" cy="2176500"/>
            </a:xfrm>
            <a:prstGeom prst="rect">
              <a:avLst/>
            </a:prstGeom>
          </p:spPr>
        </p:pic>
      </p:grpSp>
      <p:pic>
        <p:nvPicPr>
          <p:cNvPr id="4" name="Picture 3" descr="Linux - Wikipedia">
            <a:extLst>
              <a:ext uri="{FF2B5EF4-FFF2-40B4-BE49-F238E27FC236}">
                <a16:creationId xmlns:a16="http://schemas.microsoft.com/office/drawing/2014/main" id="{384DE4FE-4380-E4F0-9EDE-AE6F6DBE402B}"/>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2531676" y="3321188"/>
            <a:ext cx="2719361" cy="3218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7320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6DA249EF-433B-428A-9D3F-6E322A1B2AB3}"/>
              </a:ext>
            </a:extLst>
          </p:cNvPr>
          <p:cNvGraphicFramePr/>
          <p:nvPr>
            <p:extLst>
              <p:ext uri="{D42A27DB-BD31-4B8C-83A1-F6EECF244321}">
                <p14:modId xmlns:p14="http://schemas.microsoft.com/office/powerpoint/2010/main" val="600221195"/>
              </p:ext>
            </p:extLst>
          </p:nvPr>
        </p:nvGraphicFramePr>
        <p:xfrm>
          <a:off x="348009" y="1026991"/>
          <a:ext cx="11368185" cy="5738816"/>
        </p:xfrm>
        <a:graphic>
          <a:graphicData uri="http://schemas.openxmlformats.org/drawingml/2006/table">
            <a:tbl>
              <a:tblPr firstRow="1" firstCol="1" bandRow="1">
                <a:tableStyleId>{5C22544A-7EE6-4342-B048-85BDC9FD1C3A}</a:tableStyleId>
              </a:tblPr>
              <a:tblGrid>
                <a:gridCol w="2554972">
                  <a:extLst>
                    <a:ext uri="{9D8B030D-6E8A-4147-A177-3AD203B41FA5}">
                      <a16:colId xmlns:a16="http://schemas.microsoft.com/office/drawing/2014/main" val="3653721053"/>
                    </a:ext>
                  </a:extLst>
                </a:gridCol>
                <a:gridCol w="8813213">
                  <a:extLst>
                    <a:ext uri="{9D8B030D-6E8A-4147-A177-3AD203B41FA5}">
                      <a16:colId xmlns:a16="http://schemas.microsoft.com/office/drawing/2014/main" val="3486481153"/>
                    </a:ext>
                  </a:extLst>
                </a:gridCol>
              </a:tblGrid>
              <a:tr h="0">
                <a:tc>
                  <a:txBody>
                    <a:bodyPr/>
                    <a:lstStyle/>
                    <a:p>
                      <a:pPr algn="l" fontAlgn="base">
                        <a:lnSpc>
                          <a:spcPct val="100000"/>
                        </a:lnSpc>
                        <a:spcBef>
                          <a:spcPts val="0"/>
                        </a:spcBef>
                        <a:spcAft>
                          <a:spcPts val="0"/>
                        </a:spcAft>
                      </a:pPr>
                      <a:r>
                        <a:rPr lang="en-GB" sz="1800" u="none" strike="noStrike" dirty="0" err="1">
                          <a:solidFill>
                            <a:schemeClr val="tx1"/>
                          </a:solidFill>
                          <a:effectLst/>
                          <a:highlight>
                            <a:srgbClr val="FFFF00"/>
                          </a:highlight>
                          <a:latin typeface="+mn-lt"/>
                        </a:rPr>
                        <a:t>ifconfig</a:t>
                      </a:r>
                      <a:endParaRPr lang="en-GB" sz="1800" b="0" i="0" u="none" strike="noStrike" dirty="0">
                        <a:solidFill>
                          <a:schemeClr val="tx1"/>
                        </a:solidFill>
                        <a:effectLst/>
                        <a:highlight>
                          <a:srgbClr val="FFFF00"/>
                        </a:highlight>
                        <a:latin typeface="+mn-lt"/>
                      </a:endParaRPr>
                    </a:p>
                  </a:txBody>
                  <a:tcPr marL="4763" marR="4763" marT="4763" marB="0">
                    <a:solidFill>
                      <a:schemeClr val="bg1">
                        <a:lumMod val="95000"/>
                      </a:schemeClr>
                    </a:solidFill>
                  </a:tcPr>
                </a:tc>
                <a:tc>
                  <a:txBody>
                    <a:bodyPr/>
                    <a:lstStyle/>
                    <a:p>
                      <a:pPr algn="l" fontAlgn="base">
                        <a:lnSpc>
                          <a:spcPct val="100000"/>
                        </a:lnSpc>
                        <a:spcBef>
                          <a:spcPts val="0"/>
                        </a:spcBef>
                        <a:spcAft>
                          <a:spcPts val="0"/>
                        </a:spcAft>
                      </a:pPr>
                      <a:r>
                        <a:rPr lang="en-GB" sz="1800" b="0" dirty="0">
                          <a:solidFill>
                            <a:schemeClr val="tx1"/>
                          </a:solidFill>
                          <a:highlight>
                            <a:srgbClr val="FFFF00"/>
                          </a:highlight>
                          <a:latin typeface="+mn-lt"/>
                        </a:rPr>
                        <a:t>short for ‘</a:t>
                      </a:r>
                      <a:r>
                        <a:rPr lang="en-GB" sz="1800" b="1" dirty="0">
                          <a:solidFill>
                            <a:schemeClr val="tx1"/>
                          </a:solidFill>
                          <a:highlight>
                            <a:srgbClr val="FFFF00"/>
                          </a:highlight>
                          <a:latin typeface="+mn-lt"/>
                        </a:rPr>
                        <a:t>i</a:t>
                      </a:r>
                      <a:r>
                        <a:rPr lang="en-GB" sz="1800" b="0" dirty="0">
                          <a:solidFill>
                            <a:schemeClr val="tx1"/>
                          </a:solidFill>
                          <a:highlight>
                            <a:srgbClr val="FFFF00"/>
                          </a:highlight>
                          <a:latin typeface="+mn-lt"/>
                        </a:rPr>
                        <a:t>nter</a:t>
                      </a:r>
                      <a:r>
                        <a:rPr lang="en-GB" sz="1800" b="1" dirty="0">
                          <a:solidFill>
                            <a:schemeClr val="tx1"/>
                          </a:solidFill>
                          <a:highlight>
                            <a:srgbClr val="FFFF00"/>
                          </a:highlight>
                          <a:latin typeface="+mn-lt"/>
                        </a:rPr>
                        <a:t>f</a:t>
                      </a:r>
                      <a:r>
                        <a:rPr lang="en-GB" sz="1800" b="0" dirty="0">
                          <a:solidFill>
                            <a:schemeClr val="tx1"/>
                          </a:solidFill>
                          <a:highlight>
                            <a:srgbClr val="FFFF00"/>
                          </a:highlight>
                          <a:latin typeface="+mn-lt"/>
                        </a:rPr>
                        <a:t>ace </a:t>
                      </a:r>
                      <a:r>
                        <a:rPr lang="en-GB" sz="1800" b="1" dirty="0">
                          <a:solidFill>
                            <a:schemeClr val="tx1"/>
                          </a:solidFill>
                          <a:highlight>
                            <a:srgbClr val="FFFF00"/>
                          </a:highlight>
                          <a:latin typeface="+mn-lt"/>
                        </a:rPr>
                        <a:t>config</a:t>
                      </a:r>
                      <a:r>
                        <a:rPr lang="en-GB" sz="1800" b="0" dirty="0">
                          <a:solidFill>
                            <a:schemeClr val="tx1"/>
                          </a:solidFill>
                          <a:highlight>
                            <a:srgbClr val="FFFF00"/>
                          </a:highlight>
                          <a:latin typeface="+mn-lt"/>
                        </a:rPr>
                        <a:t>uration. Displays </a:t>
                      </a:r>
                      <a:r>
                        <a:rPr lang="en-GB" sz="1800" b="0" u="none" strike="noStrike" dirty="0">
                          <a:solidFill>
                            <a:schemeClr val="tx1"/>
                          </a:solidFill>
                          <a:effectLst/>
                          <a:highlight>
                            <a:srgbClr val="FFFF00"/>
                          </a:highlight>
                          <a:latin typeface="+mn-lt"/>
                        </a:rPr>
                        <a:t>and allows you to manage your IP address and network interfaces</a:t>
                      </a:r>
                      <a:r>
                        <a:rPr lang="en-GB" sz="1800" b="0" u="none" strike="noStrike" dirty="0">
                          <a:solidFill>
                            <a:schemeClr val="tx1"/>
                          </a:solidFill>
                          <a:effectLst/>
                          <a:latin typeface="+mn-lt"/>
                        </a:rPr>
                        <a:t>.</a:t>
                      </a:r>
                      <a:br>
                        <a:rPr lang="en-GB" sz="1800" b="0" u="none" strike="noStrike" dirty="0">
                          <a:solidFill>
                            <a:schemeClr val="tx1"/>
                          </a:solidFill>
                          <a:effectLst/>
                          <a:latin typeface="+mn-lt"/>
                        </a:rPr>
                      </a:br>
                      <a:endParaRPr lang="en-GB" sz="1800" b="0" i="0" u="none" strike="noStrike" dirty="0">
                        <a:solidFill>
                          <a:schemeClr val="tx1"/>
                        </a:solidFill>
                        <a:effectLst/>
                        <a:latin typeface="+mn-lt"/>
                      </a:endParaRPr>
                    </a:p>
                  </a:txBody>
                  <a:tcPr marL="4763" marR="4763" marT="4763" marB="0">
                    <a:solidFill>
                      <a:schemeClr val="bg1">
                        <a:lumMod val="95000"/>
                      </a:schemeClr>
                    </a:solidFill>
                  </a:tcPr>
                </a:tc>
                <a:extLst>
                  <a:ext uri="{0D108BD9-81ED-4DB2-BD59-A6C34878D82A}">
                    <a16:rowId xmlns:a16="http://schemas.microsoft.com/office/drawing/2014/main" val="4276711537"/>
                  </a:ext>
                </a:extLst>
              </a:tr>
              <a:tr h="0">
                <a:tc>
                  <a:txBody>
                    <a:bodyPr/>
                    <a:lstStyle/>
                    <a:p>
                      <a:pPr algn="l" fontAlgn="base">
                        <a:lnSpc>
                          <a:spcPct val="100000"/>
                        </a:lnSpc>
                        <a:spcBef>
                          <a:spcPts val="0"/>
                        </a:spcBef>
                        <a:spcAft>
                          <a:spcPts val="0"/>
                        </a:spcAft>
                      </a:pPr>
                      <a:r>
                        <a:rPr lang="en-GB" sz="1800" u="none" strike="noStrike" dirty="0">
                          <a:solidFill>
                            <a:schemeClr val="tx1"/>
                          </a:solidFill>
                          <a:effectLst/>
                          <a:highlight>
                            <a:srgbClr val="FFFF00"/>
                          </a:highlight>
                          <a:latin typeface="+mn-lt"/>
                        </a:rPr>
                        <a:t>ping</a:t>
                      </a:r>
                      <a:r>
                        <a:rPr lang="en-GB" sz="1800" u="none" strike="noStrike" dirty="0">
                          <a:solidFill>
                            <a:schemeClr val="tx1"/>
                          </a:solidFill>
                          <a:effectLst/>
                          <a:latin typeface="+mn-lt"/>
                        </a:rPr>
                        <a:t> &lt;host&gt;</a:t>
                      </a:r>
                      <a:br>
                        <a:rPr lang="en-GB" sz="1800" u="none" strike="noStrike" dirty="0">
                          <a:solidFill>
                            <a:schemeClr val="tx1"/>
                          </a:solidFill>
                          <a:effectLst/>
                          <a:latin typeface="+mn-lt"/>
                        </a:rPr>
                      </a:br>
                      <a:r>
                        <a:rPr lang="en-GB" sz="1800" b="0" u="none" strike="noStrike" dirty="0">
                          <a:solidFill>
                            <a:schemeClr val="tx1"/>
                          </a:solidFill>
                          <a:effectLst/>
                          <a:latin typeface="+mn-lt"/>
                        </a:rPr>
                        <a:t>E.g. ping www.google.com</a:t>
                      </a:r>
                      <a:endParaRPr lang="en-GB" sz="1800" b="0" i="0" u="none" strike="noStrike" dirty="0">
                        <a:solidFill>
                          <a:schemeClr val="tx1"/>
                        </a:solidFill>
                        <a:effectLst/>
                        <a:latin typeface="+mn-lt"/>
                      </a:endParaRPr>
                    </a:p>
                  </a:txBody>
                  <a:tcPr marL="4763" marR="4763" marT="4763" marB="0">
                    <a:solidFill>
                      <a:schemeClr val="bg1">
                        <a:lumMod val="95000"/>
                      </a:schemeClr>
                    </a:solidFill>
                  </a:tcPr>
                </a:tc>
                <a:tc>
                  <a:txBody>
                    <a:bodyPr/>
                    <a:lstStyle/>
                    <a:p>
                      <a:pPr algn="l" fontAlgn="base">
                        <a:lnSpc>
                          <a:spcPct val="100000"/>
                        </a:lnSpc>
                        <a:spcBef>
                          <a:spcPts val="0"/>
                        </a:spcBef>
                        <a:spcAft>
                          <a:spcPts val="0"/>
                        </a:spcAft>
                      </a:pPr>
                      <a:r>
                        <a:rPr lang="en-GB" sz="1800" u="none" strike="noStrike" dirty="0">
                          <a:solidFill>
                            <a:schemeClr val="tx1"/>
                          </a:solidFill>
                          <a:effectLst/>
                          <a:highlight>
                            <a:srgbClr val="FFFF00"/>
                          </a:highlight>
                          <a:latin typeface="+mn-lt"/>
                        </a:rPr>
                        <a:t>Test whether you can make a connection to another device</a:t>
                      </a:r>
                      <a:r>
                        <a:rPr lang="en-GB" sz="1800" u="none" strike="noStrike" dirty="0">
                          <a:solidFill>
                            <a:schemeClr val="tx1"/>
                          </a:solidFill>
                          <a:effectLst/>
                          <a:latin typeface="+mn-lt"/>
                        </a:rPr>
                        <a:t>. Replace ‘host’ with the IP address of the device connected to your network / web domain. CTRL+C to exit.</a:t>
                      </a:r>
                      <a:br>
                        <a:rPr lang="en-GB" sz="1800" u="none" strike="noStrike" dirty="0">
                          <a:solidFill>
                            <a:schemeClr val="tx1"/>
                          </a:solidFill>
                          <a:effectLst/>
                          <a:latin typeface="+mn-lt"/>
                        </a:rPr>
                      </a:br>
                      <a:endParaRPr lang="en-GB" sz="1800" b="0" i="0" u="none" strike="noStrike" dirty="0">
                        <a:solidFill>
                          <a:schemeClr val="tx1"/>
                        </a:solidFill>
                        <a:effectLst/>
                        <a:latin typeface="+mn-lt"/>
                      </a:endParaRPr>
                    </a:p>
                  </a:txBody>
                  <a:tcPr marL="4763" marR="4763" marT="4763" marB="0">
                    <a:solidFill>
                      <a:schemeClr val="bg1">
                        <a:lumMod val="95000"/>
                      </a:schemeClr>
                    </a:solidFill>
                  </a:tcPr>
                </a:tc>
                <a:extLst>
                  <a:ext uri="{0D108BD9-81ED-4DB2-BD59-A6C34878D82A}">
                    <a16:rowId xmlns:a16="http://schemas.microsoft.com/office/drawing/2014/main" val="4049655339"/>
                  </a:ext>
                </a:extLst>
              </a:tr>
              <a:tr h="0">
                <a:tc>
                  <a:txBody>
                    <a:bodyPr/>
                    <a:lstStyle/>
                    <a:p>
                      <a:pPr algn="l" fontAlgn="base">
                        <a:lnSpc>
                          <a:spcPct val="100000"/>
                        </a:lnSpc>
                        <a:spcBef>
                          <a:spcPts val="0"/>
                        </a:spcBef>
                        <a:spcAft>
                          <a:spcPts val="0"/>
                        </a:spcAft>
                      </a:pPr>
                      <a:r>
                        <a:rPr lang="en-GB" sz="1800" u="none" strike="noStrike" dirty="0">
                          <a:solidFill>
                            <a:schemeClr val="tx1"/>
                          </a:solidFill>
                          <a:effectLst/>
                          <a:highlight>
                            <a:srgbClr val="FFFF00"/>
                          </a:highlight>
                          <a:latin typeface="+mn-lt"/>
                        </a:rPr>
                        <a:t>netstat</a:t>
                      </a:r>
                      <a:endParaRPr lang="en-GB" sz="1800" b="0" i="0" u="none" strike="noStrike" dirty="0">
                        <a:solidFill>
                          <a:schemeClr val="tx1"/>
                        </a:solidFill>
                        <a:effectLst/>
                        <a:highlight>
                          <a:srgbClr val="FFFF00"/>
                        </a:highlight>
                        <a:latin typeface="+mn-lt"/>
                      </a:endParaRPr>
                    </a:p>
                  </a:txBody>
                  <a:tcPr marL="4763" marR="4763" marT="4763" marB="0">
                    <a:solidFill>
                      <a:schemeClr val="bg1">
                        <a:lumMod val="95000"/>
                      </a:schemeClr>
                    </a:solidFill>
                  </a:tcPr>
                </a:tc>
                <a:tc>
                  <a:txBody>
                    <a:bodyPr/>
                    <a:lstStyle/>
                    <a:p>
                      <a:pPr marL="0" marR="0" lvl="0" indent="0" algn="l" defTabSz="914434" rtl="0" eaLnBrk="1" fontAlgn="base"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From the words </a:t>
                      </a:r>
                      <a:r>
                        <a:rPr lang="en-GB" sz="1800" b="1" i="1" kern="1200" dirty="0">
                          <a:solidFill>
                            <a:schemeClr val="dk1"/>
                          </a:solidFill>
                          <a:effectLst/>
                          <a:latin typeface="+mn-lt"/>
                          <a:ea typeface="+mn-ea"/>
                          <a:cs typeface="+mn-cs"/>
                        </a:rPr>
                        <a:t>net</a:t>
                      </a:r>
                      <a:r>
                        <a:rPr lang="en-GB" sz="1800" b="0" i="1" kern="1200" dirty="0">
                          <a:solidFill>
                            <a:schemeClr val="dk1"/>
                          </a:solidFill>
                          <a:effectLst/>
                          <a:latin typeface="+mn-lt"/>
                          <a:ea typeface="+mn-ea"/>
                          <a:cs typeface="+mn-cs"/>
                        </a:rPr>
                        <a:t>work</a:t>
                      </a:r>
                      <a:r>
                        <a:rPr lang="en-GB" sz="1800" b="0" i="0" kern="1200" dirty="0">
                          <a:solidFill>
                            <a:schemeClr val="dk1"/>
                          </a:solidFill>
                          <a:effectLst/>
                          <a:latin typeface="+mn-lt"/>
                          <a:ea typeface="+mn-ea"/>
                          <a:cs typeface="+mn-cs"/>
                        </a:rPr>
                        <a:t> and </a:t>
                      </a:r>
                      <a:r>
                        <a:rPr lang="en-GB" sz="1800" b="1" i="1" kern="1200" dirty="0">
                          <a:solidFill>
                            <a:schemeClr val="dk1"/>
                          </a:solidFill>
                          <a:effectLst/>
                          <a:latin typeface="+mn-lt"/>
                          <a:ea typeface="+mn-ea"/>
                          <a:cs typeface="+mn-cs"/>
                        </a:rPr>
                        <a:t>stat</a:t>
                      </a:r>
                      <a:r>
                        <a:rPr lang="en-GB" sz="1800" b="0" i="1" kern="1200" dirty="0">
                          <a:solidFill>
                            <a:schemeClr val="dk1"/>
                          </a:solidFill>
                          <a:effectLst/>
                          <a:latin typeface="+mn-lt"/>
                          <a:ea typeface="+mn-ea"/>
                          <a:cs typeface="+mn-cs"/>
                        </a:rPr>
                        <a:t>istics, </a:t>
                      </a:r>
                      <a:r>
                        <a:rPr lang="en-GB" sz="1800" b="0" i="0" kern="1200" dirty="0">
                          <a:solidFill>
                            <a:schemeClr val="dk1"/>
                          </a:solidFill>
                          <a:effectLst/>
                          <a:highlight>
                            <a:srgbClr val="FFFF00"/>
                          </a:highlight>
                          <a:latin typeface="+mn-lt"/>
                          <a:ea typeface="+mn-ea"/>
                          <a:cs typeface="+mn-cs"/>
                        </a:rPr>
                        <a:t>provides basic statistics on all network connections, routing tables, interface statistics</a:t>
                      </a:r>
                      <a:r>
                        <a:rPr lang="en-GB" sz="1800" b="0" i="0" kern="1200" dirty="0">
                          <a:solidFill>
                            <a:schemeClr val="dk1"/>
                          </a:solidFill>
                          <a:effectLst/>
                          <a:latin typeface="+mn-lt"/>
                          <a:ea typeface="+mn-ea"/>
                          <a:cs typeface="+mn-cs"/>
                        </a:rPr>
                        <a:t>.</a:t>
                      </a:r>
                      <a:br>
                        <a:rPr lang="en-GB" sz="1800" b="0" i="0" kern="1200" dirty="0">
                          <a:solidFill>
                            <a:schemeClr val="dk1"/>
                          </a:solidFill>
                          <a:effectLst/>
                          <a:latin typeface="+mn-lt"/>
                          <a:ea typeface="+mn-ea"/>
                          <a:cs typeface="+mn-cs"/>
                        </a:rPr>
                      </a:br>
                      <a:endParaRPr lang="en-GB" sz="1800" b="0" i="0" u="none" strike="noStrike" dirty="0">
                        <a:solidFill>
                          <a:schemeClr val="tx1"/>
                        </a:solidFill>
                        <a:effectLst/>
                        <a:latin typeface="+mn-lt"/>
                      </a:endParaRPr>
                    </a:p>
                  </a:txBody>
                  <a:tcPr marL="4763" marR="4763" marT="4763" marB="0">
                    <a:solidFill>
                      <a:schemeClr val="bg1">
                        <a:lumMod val="95000"/>
                      </a:schemeClr>
                    </a:solidFill>
                  </a:tcPr>
                </a:tc>
                <a:extLst>
                  <a:ext uri="{0D108BD9-81ED-4DB2-BD59-A6C34878D82A}">
                    <a16:rowId xmlns:a16="http://schemas.microsoft.com/office/drawing/2014/main" val="2309337835"/>
                  </a:ext>
                </a:extLst>
              </a:tr>
              <a:tr h="0">
                <a:tc>
                  <a:txBody>
                    <a:bodyPr/>
                    <a:lstStyle/>
                    <a:p>
                      <a:pPr algn="l" fontAlgn="base">
                        <a:lnSpc>
                          <a:spcPct val="100000"/>
                        </a:lnSpc>
                        <a:spcBef>
                          <a:spcPts val="0"/>
                        </a:spcBef>
                        <a:spcAft>
                          <a:spcPts val="0"/>
                        </a:spcAft>
                      </a:pPr>
                      <a:r>
                        <a:rPr lang="en-GB" sz="1800" u="none" strike="noStrike" dirty="0" err="1">
                          <a:solidFill>
                            <a:schemeClr val="tx1"/>
                          </a:solidFill>
                          <a:effectLst/>
                          <a:highlight>
                            <a:srgbClr val="FFFF00"/>
                          </a:highlight>
                          <a:latin typeface="+mn-lt"/>
                        </a:rPr>
                        <a:t>whois</a:t>
                      </a:r>
                      <a:r>
                        <a:rPr lang="en-GB" sz="1800" u="none" strike="noStrike" dirty="0">
                          <a:solidFill>
                            <a:schemeClr val="tx1"/>
                          </a:solidFill>
                          <a:effectLst/>
                          <a:latin typeface="+mn-lt"/>
                        </a:rPr>
                        <a:t> &lt;domain&gt;</a:t>
                      </a:r>
                      <a:endParaRPr lang="en-GB" sz="1800" b="0" i="0" u="none" strike="noStrike" dirty="0">
                        <a:solidFill>
                          <a:schemeClr val="tx1"/>
                        </a:solidFill>
                        <a:effectLst/>
                        <a:latin typeface="+mn-lt"/>
                      </a:endParaRPr>
                    </a:p>
                  </a:txBody>
                  <a:tcPr marL="4763" marR="4763" marT="4763" marB="0">
                    <a:solidFill>
                      <a:schemeClr val="bg1">
                        <a:lumMod val="95000"/>
                      </a:schemeClr>
                    </a:solidFill>
                  </a:tcPr>
                </a:tc>
                <a:tc>
                  <a:txBody>
                    <a:bodyPr/>
                    <a:lstStyle/>
                    <a:p>
                      <a:pPr algn="l" fontAlgn="base">
                        <a:lnSpc>
                          <a:spcPct val="100000"/>
                        </a:lnSpc>
                        <a:spcBef>
                          <a:spcPts val="0"/>
                        </a:spcBef>
                        <a:spcAft>
                          <a:spcPts val="0"/>
                        </a:spcAft>
                      </a:pPr>
                      <a:r>
                        <a:rPr lang="en-GB" sz="1800" u="none" strike="noStrike" dirty="0" err="1">
                          <a:solidFill>
                            <a:schemeClr val="tx1"/>
                          </a:solidFill>
                          <a:effectLst/>
                          <a:highlight>
                            <a:srgbClr val="FFFF00"/>
                          </a:highlight>
                          <a:latin typeface="+mn-lt"/>
                        </a:rPr>
                        <a:t>whois</a:t>
                      </a:r>
                      <a:r>
                        <a:rPr lang="en-GB" sz="1800" u="none" strike="noStrike" dirty="0">
                          <a:solidFill>
                            <a:schemeClr val="tx1"/>
                          </a:solidFill>
                          <a:effectLst/>
                          <a:highlight>
                            <a:srgbClr val="FFFF00"/>
                          </a:highlight>
                          <a:latin typeface="+mn-lt"/>
                        </a:rPr>
                        <a:t> will output domain information </a:t>
                      </a:r>
                      <a:r>
                        <a:rPr lang="en-GB" sz="1800" u="none" strike="noStrike" dirty="0">
                          <a:solidFill>
                            <a:schemeClr val="tx1"/>
                          </a:solidFill>
                          <a:effectLst/>
                          <a:latin typeface="+mn-lt"/>
                        </a:rPr>
                        <a:t>e.g. basic contact details, Name Servers etc…</a:t>
                      </a:r>
                      <a:br>
                        <a:rPr lang="en-GB" sz="1800" u="none" strike="noStrike" dirty="0">
                          <a:solidFill>
                            <a:schemeClr val="tx1"/>
                          </a:solidFill>
                          <a:effectLst/>
                          <a:latin typeface="+mn-lt"/>
                        </a:rPr>
                      </a:br>
                      <a:endParaRPr lang="en-GB" sz="1800" b="0" i="0" u="none" strike="noStrike" dirty="0">
                        <a:solidFill>
                          <a:schemeClr val="tx1"/>
                        </a:solidFill>
                        <a:effectLst/>
                        <a:latin typeface="+mn-lt"/>
                      </a:endParaRPr>
                    </a:p>
                  </a:txBody>
                  <a:tcPr marL="4763" marR="4763" marT="4763" marB="0">
                    <a:solidFill>
                      <a:schemeClr val="bg1">
                        <a:lumMod val="95000"/>
                      </a:schemeClr>
                    </a:solidFill>
                  </a:tcPr>
                </a:tc>
                <a:extLst>
                  <a:ext uri="{0D108BD9-81ED-4DB2-BD59-A6C34878D82A}">
                    <a16:rowId xmlns:a16="http://schemas.microsoft.com/office/drawing/2014/main" val="1810066695"/>
                  </a:ext>
                </a:extLst>
              </a:tr>
              <a:tr h="0">
                <a:tc>
                  <a:txBody>
                    <a:bodyPr/>
                    <a:lstStyle/>
                    <a:p>
                      <a:pPr algn="l" fontAlgn="base">
                        <a:lnSpc>
                          <a:spcPct val="100000"/>
                        </a:lnSpc>
                        <a:spcBef>
                          <a:spcPts val="0"/>
                        </a:spcBef>
                        <a:spcAft>
                          <a:spcPts val="0"/>
                        </a:spcAft>
                      </a:pPr>
                      <a:r>
                        <a:rPr lang="en-GB" sz="1800" u="none" strike="noStrike" dirty="0" err="1">
                          <a:solidFill>
                            <a:schemeClr val="tx1"/>
                          </a:solidFill>
                          <a:effectLst/>
                          <a:highlight>
                            <a:srgbClr val="FFFF00"/>
                          </a:highlight>
                          <a:latin typeface="+mn-lt"/>
                        </a:rPr>
                        <a:t>arp</a:t>
                      </a:r>
                      <a:r>
                        <a:rPr lang="en-GB" sz="1800" u="none" strike="noStrike" dirty="0">
                          <a:solidFill>
                            <a:schemeClr val="tx1"/>
                          </a:solidFill>
                          <a:effectLst/>
                          <a:latin typeface="+mn-lt"/>
                        </a:rPr>
                        <a:t> -a</a:t>
                      </a:r>
                      <a:endParaRPr lang="en-GB" sz="1800" b="0" i="0" u="none" strike="noStrike" dirty="0">
                        <a:solidFill>
                          <a:schemeClr val="tx1"/>
                        </a:solidFill>
                        <a:effectLst/>
                        <a:latin typeface="+mn-lt"/>
                      </a:endParaRPr>
                    </a:p>
                  </a:txBody>
                  <a:tcPr marL="4763" marR="4763" marT="4763" marB="0">
                    <a:solidFill>
                      <a:schemeClr val="bg1">
                        <a:lumMod val="95000"/>
                      </a:schemeClr>
                    </a:solidFill>
                  </a:tcPr>
                </a:tc>
                <a:tc>
                  <a:txBody>
                    <a:bodyPr/>
                    <a:lstStyle/>
                    <a:p>
                      <a:pPr algn="l" fontAlgn="base">
                        <a:lnSpc>
                          <a:spcPct val="100000"/>
                        </a:lnSpc>
                        <a:spcBef>
                          <a:spcPts val="0"/>
                        </a:spcBef>
                        <a:spcAft>
                          <a:spcPts val="0"/>
                        </a:spcAft>
                      </a:pPr>
                      <a:r>
                        <a:rPr lang="en-GB" sz="1800" u="none" strike="noStrike" dirty="0">
                          <a:solidFill>
                            <a:schemeClr val="tx1"/>
                          </a:solidFill>
                          <a:effectLst/>
                          <a:highlight>
                            <a:srgbClr val="FFFF00"/>
                          </a:highlight>
                          <a:latin typeface="+mn-lt"/>
                        </a:rPr>
                        <a:t>View all active devices on your network including their IP and MAC addresses</a:t>
                      </a:r>
                      <a:r>
                        <a:rPr lang="en-GB" sz="1800" u="none" strike="noStrike" dirty="0">
                          <a:solidFill>
                            <a:schemeClr val="tx1"/>
                          </a:solidFill>
                          <a:effectLst/>
                          <a:latin typeface="+mn-lt"/>
                        </a:rPr>
                        <a:t>.</a:t>
                      </a:r>
                      <a:br>
                        <a:rPr lang="en-GB" sz="1800" u="none" strike="noStrike" dirty="0">
                          <a:solidFill>
                            <a:schemeClr val="tx1"/>
                          </a:solidFill>
                          <a:effectLst/>
                          <a:latin typeface="+mn-lt"/>
                        </a:rPr>
                      </a:br>
                      <a:endParaRPr lang="en-GB" sz="1800" b="0" i="0" u="none" strike="noStrike" dirty="0">
                        <a:solidFill>
                          <a:schemeClr val="tx1"/>
                        </a:solidFill>
                        <a:effectLst/>
                        <a:latin typeface="+mn-lt"/>
                      </a:endParaRPr>
                    </a:p>
                  </a:txBody>
                  <a:tcPr marL="4763" marR="4763" marT="4763" marB="0">
                    <a:solidFill>
                      <a:schemeClr val="bg1">
                        <a:lumMod val="95000"/>
                      </a:schemeClr>
                    </a:solidFill>
                  </a:tcPr>
                </a:tc>
                <a:extLst>
                  <a:ext uri="{0D108BD9-81ED-4DB2-BD59-A6C34878D82A}">
                    <a16:rowId xmlns:a16="http://schemas.microsoft.com/office/drawing/2014/main" val="3634162642"/>
                  </a:ext>
                </a:extLst>
              </a:tr>
              <a:tr h="0">
                <a:tc>
                  <a:txBody>
                    <a:bodyPr/>
                    <a:lstStyle/>
                    <a:p>
                      <a:pPr algn="l" fontAlgn="base">
                        <a:lnSpc>
                          <a:spcPct val="100000"/>
                        </a:lnSpc>
                        <a:spcBef>
                          <a:spcPts val="0"/>
                        </a:spcBef>
                        <a:spcAft>
                          <a:spcPts val="0"/>
                        </a:spcAft>
                      </a:pPr>
                      <a:r>
                        <a:rPr lang="en-GB" sz="1800" u="none" strike="noStrike" dirty="0">
                          <a:solidFill>
                            <a:schemeClr val="tx1"/>
                          </a:solidFill>
                          <a:effectLst/>
                          <a:highlight>
                            <a:srgbClr val="FFFF00"/>
                          </a:highlight>
                          <a:latin typeface="+mn-lt"/>
                        </a:rPr>
                        <a:t>traceroute</a:t>
                      </a:r>
                      <a:r>
                        <a:rPr lang="en-GB" sz="1800" u="none" strike="noStrike" dirty="0">
                          <a:solidFill>
                            <a:schemeClr val="tx1"/>
                          </a:solidFill>
                          <a:effectLst/>
                          <a:latin typeface="+mn-lt"/>
                        </a:rPr>
                        <a:t> &lt;host&gt;</a:t>
                      </a:r>
                      <a:endParaRPr lang="en-GB" sz="1800" b="0" i="0" u="none" strike="noStrike" dirty="0">
                        <a:solidFill>
                          <a:schemeClr val="tx1"/>
                        </a:solidFill>
                        <a:effectLst/>
                        <a:latin typeface="+mn-lt"/>
                      </a:endParaRPr>
                    </a:p>
                  </a:txBody>
                  <a:tcPr marL="4763" marR="4763" marT="4763" marB="0">
                    <a:solidFill>
                      <a:schemeClr val="bg1">
                        <a:lumMod val="95000"/>
                      </a:schemeClr>
                    </a:solidFill>
                  </a:tcPr>
                </a:tc>
                <a:tc>
                  <a:txBody>
                    <a:bodyPr/>
                    <a:lstStyle/>
                    <a:p>
                      <a:pPr algn="l" fontAlgn="base">
                        <a:lnSpc>
                          <a:spcPct val="100000"/>
                        </a:lnSpc>
                        <a:spcBef>
                          <a:spcPts val="0"/>
                        </a:spcBef>
                        <a:spcAft>
                          <a:spcPts val="0"/>
                        </a:spcAft>
                      </a:pPr>
                      <a:r>
                        <a:rPr lang="en-GB" sz="1800" u="none" strike="noStrike" dirty="0">
                          <a:solidFill>
                            <a:schemeClr val="tx1"/>
                          </a:solidFill>
                          <a:effectLst/>
                          <a:highlight>
                            <a:srgbClr val="FFFF00"/>
                          </a:highlight>
                          <a:latin typeface="+mn-lt"/>
                        </a:rPr>
                        <a:t>Trace the path packets go through from one device to another over a network</a:t>
                      </a:r>
                      <a:r>
                        <a:rPr lang="en-GB" sz="1800" u="none" strike="noStrike" dirty="0">
                          <a:solidFill>
                            <a:schemeClr val="tx1"/>
                          </a:solidFill>
                          <a:effectLst/>
                          <a:latin typeface="+mn-lt"/>
                        </a:rPr>
                        <a:t>. Very useful for network troubleshooting. If your connection with a client/host is not established, you can identify the location at which the packets do not pass. </a:t>
                      </a:r>
                      <a:r>
                        <a:rPr lang="en-GB" sz="1800" b="0" u="none" strike="noStrike" dirty="0">
                          <a:solidFill>
                            <a:schemeClr val="tx1"/>
                          </a:solidFill>
                          <a:effectLst/>
                          <a:latin typeface="+mn-lt"/>
                        </a:rPr>
                        <a:t>E.g. traceroute </a:t>
                      </a:r>
                      <a:r>
                        <a:rPr lang="en-GB" sz="1800" b="0" u="none" strike="noStrike" dirty="0">
                          <a:solidFill>
                            <a:schemeClr val="tx1"/>
                          </a:solidFill>
                          <a:effectLst/>
                          <a:latin typeface="+mn-lt"/>
                          <a:hlinkClick r:id="rId2"/>
                        </a:rPr>
                        <a:t>www.google.com</a:t>
                      </a:r>
                      <a:endParaRPr lang="en-GB" sz="1800" b="0" i="0" u="none" strike="noStrike" dirty="0">
                        <a:solidFill>
                          <a:schemeClr val="tx1"/>
                        </a:solidFill>
                        <a:effectLst/>
                        <a:latin typeface="+mn-lt"/>
                      </a:endParaRPr>
                    </a:p>
                  </a:txBody>
                  <a:tcPr marL="4763" marR="4763" marT="4763" marB="0">
                    <a:solidFill>
                      <a:schemeClr val="bg1">
                        <a:lumMod val="95000"/>
                      </a:schemeClr>
                    </a:solidFill>
                  </a:tcPr>
                </a:tc>
                <a:extLst>
                  <a:ext uri="{0D108BD9-81ED-4DB2-BD59-A6C34878D82A}">
                    <a16:rowId xmlns:a16="http://schemas.microsoft.com/office/drawing/2014/main" val="1706398901"/>
                  </a:ext>
                </a:extLst>
              </a:tr>
              <a:tr h="0">
                <a:tc>
                  <a:txBody>
                    <a:bodyPr/>
                    <a:lstStyle/>
                    <a:p>
                      <a:pPr algn="l" fontAlgn="base">
                        <a:lnSpc>
                          <a:spcPct val="100000"/>
                        </a:lnSpc>
                        <a:spcBef>
                          <a:spcPts val="0"/>
                        </a:spcBef>
                        <a:spcAft>
                          <a:spcPts val="0"/>
                        </a:spcAft>
                      </a:pPr>
                      <a:r>
                        <a:rPr lang="en-GB" sz="1800" u="none" strike="noStrike" dirty="0">
                          <a:solidFill>
                            <a:schemeClr val="tx1"/>
                          </a:solidFill>
                          <a:effectLst/>
                          <a:latin typeface="+mn-lt"/>
                        </a:rPr>
                        <a:t>curl -O &lt;</a:t>
                      </a:r>
                      <a:r>
                        <a:rPr lang="en-GB" sz="1800" u="none" strike="noStrike" dirty="0" err="1">
                          <a:solidFill>
                            <a:schemeClr val="tx1"/>
                          </a:solidFill>
                          <a:effectLst/>
                          <a:latin typeface="+mn-lt"/>
                        </a:rPr>
                        <a:t>url</a:t>
                      </a:r>
                      <a:r>
                        <a:rPr lang="en-GB" sz="1800" u="none" strike="noStrike" dirty="0">
                          <a:solidFill>
                            <a:schemeClr val="tx1"/>
                          </a:solidFill>
                          <a:effectLst/>
                          <a:latin typeface="+mn-lt"/>
                        </a:rPr>
                        <a:t> to file&gt;</a:t>
                      </a:r>
                      <a:endParaRPr lang="en-GB" sz="1800" b="0" i="0" u="none" strike="noStrike" dirty="0">
                        <a:solidFill>
                          <a:schemeClr val="tx1"/>
                        </a:solidFill>
                        <a:effectLst/>
                        <a:latin typeface="+mn-lt"/>
                      </a:endParaRPr>
                    </a:p>
                  </a:txBody>
                  <a:tcPr marL="4763" marR="4763" marT="4763" marB="0">
                    <a:solidFill>
                      <a:schemeClr val="bg1">
                        <a:lumMod val="95000"/>
                      </a:schemeClr>
                    </a:solidFill>
                  </a:tcPr>
                </a:tc>
                <a:tc>
                  <a:txBody>
                    <a:bodyPr/>
                    <a:lstStyle/>
                    <a:p>
                      <a:pPr algn="l" fontAlgn="base">
                        <a:lnSpc>
                          <a:spcPct val="100000"/>
                        </a:lnSpc>
                        <a:spcBef>
                          <a:spcPts val="0"/>
                        </a:spcBef>
                        <a:spcAft>
                          <a:spcPts val="0"/>
                        </a:spcAft>
                      </a:pPr>
                      <a:r>
                        <a:rPr lang="en-GB" sz="1800" u="none" strike="noStrike" dirty="0">
                          <a:solidFill>
                            <a:schemeClr val="tx1"/>
                          </a:solidFill>
                          <a:effectLst/>
                          <a:latin typeface="+mn-lt"/>
                        </a:rPr>
                        <a:t>curl allows you to download a file from the internet.</a:t>
                      </a:r>
                      <a:br>
                        <a:rPr lang="en-GB" sz="1800" u="none" strike="noStrike" dirty="0">
                          <a:solidFill>
                            <a:schemeClr val="tx1"/>
                          </a:solidFill>
                          <a:effectLst/>
                          <a:latin typeface="+mn-lt"/>
                        </a:rPr>
                      </a:br>
                      <a:endParaRPr lang="en-GB" sz="1800" b="0" i="0" u="none" strike="noStrike" dirty="0">
                        <a:solidFill>
                          <a:schemeClr val="tx1"/>
                        </a:solidFill>
                        <a:effectLst/>
                        <a:latin typeface="+mn-lt"/>
                      </a:endParaRPr>
                    </a:p>
                  </a:txBody>
                  <a:tcPr marL="4763" marR="4763" marT="4763" marB="0">
                    <a:solidFill>
                      <a:schemeClr val="bg1">
                        <a:lumMod val="95000"/>
                      </a:schemeClr>
                    </a:solidFill>
                  </a:tcPr>
                </a:tc>
                <a:extLst>
                  <a:ext uri="{0D108BD9-81ED-4DB2-BD59-A6C34878D82A}">
                    <a16:rowId xmlns:a16="http://schemas.microsoft.com/office/drawing/2014/main" val="7723870"/>
                  </a:ext>
                </a:extLst>
              </a:tr>
              <a:tr h="0">
                <a:tc>
                  <a:txBody>
                    <a:bodyPr/>
                    <a:lstStyle/>
                    <a:p>
                      <a:pPr algn="l" fontAlgn="base">
                        <a:lnSpc>
                          <a:spcPct val="100000"/>
                        </a:lnSpc>
                        <a:spcBef>
                          <a:spcPts val="0"/>
                        </a:spcBef>
                        <a:spcAft>
                          <a:spcPts val="0"/>
                        </a:spcAft>
                      </a:pPr>
                      <a:r>
                        <a:rPr lang="en-GB" sz="1800" b="1" u="none" strike="noStrike" dirty="0" err="1">
                          <a:solidFill>
                            <a:schemeClr val="tx1"/>
                          </a:solidFill>
                          <a:effectLst/>
                          <a:latin typeface="+mn-lt"/>
                        </a:rPr>
                        <a:t>iwconfig</a:t>
                      </a:r>
                      <a:endParaRPr lang="en-GB" sz="1800" b="1" i="0" u="none" strike="noStrike" dirty="0">
                        <a:solidFill>
                          <a:schemeClr val="tx1"/>
                        </a:solidFill>
                        <a:effectLst/>
                        <a:latin typeface="+mn-lt"/>
                      </a:endParaRPr>
                    </a:p>
                  </a:txBody>
                  <a:tcPr marL="4763" marR="4763" marT="4763" marB="0">
                    <a:solidFill>
                      <a:schemeClr val="bg1">
                        <a:lumMod val="95000"/>
                      </a:schemeClr>
                    </a:solidFill>
                  </a:tcPr>
                </a:tc>
                <a:tc>
                  <a:txBody>
                    <a:bodyPr/>
                    <a:lstStyle/>
                    <a:p>
                      <a:pPr marL="0" marR="0" lvl="0" indent="0" algn="l" defTabSz="914400" rtl="0" eaLnBrk="1" fontAlgn="t" latinLnBrk="0" hangingPunct="1">
                        <a:lnSpc>
                          <a:spcPts val="1500"/>
                        </a:lnSpc>
                        <a:spcBef>
                          <a:spcPts val="0"/>
                        </a:spcBef>
                        <a:spcAft>
                          <a:spcPts val="0"/>
                        </a:spcAft>
                        <a:buClrTx/>
                        <a:buSzTx/>
                        <a:buFontTx/>
                        <a:buNone/>
                        <a:tabLst/>
                        <a:defRPr/>
                      </a:pPr>
                      <a:r>
                        <a:rPr lang="en-US" b="0" i="0" dirty="0">
                          <a:effectLst/>
                          <a:latin typeface="Segoe UI" panose="020B0502040204020203" pitchFamily="34" charset="0"/>
                        </a:rPr>
                        <a:t>Used to </a:t>
                      </a:r>
                      <a:r>
                        <a:rPr lang="en-US" b="1" i="0" dirty="0">
                          <a:effectLst/>
                          <a:latin typeface="Segoe UI" panose="020B0502040204020203" pitchFamily="34" charset="0"/>
                        </a:rPr>
                        <a:t>configure and display wireless network interfaces</a:t>
                      </a:r>
                      <a:r>
                        <a:rPr lang="en-US" b="0" i="0" dirty="0">
                          <a:effectLst/>
                          <a:latin typeface="Segoe UI" panose="020B0502040204020203" pitchFamily="34" charset="0"/>
                        </a:rPr>
                        <a:t>. Shows details about wireless interfaces (SSID, mode, frequency, signal strength, etc.)</a:t>
                      </a:r>
                    </a:p>
                  </a:txBody>
                  <a:tcPr>
                    <a:solidFill>
                      <a:schemeClr val="bg1">
                        <a:lumMod val="95000"/>
                      </a:schemeClr>
                    </a:solidFill>
                  </a:tcPr>
                </a:tc>
                <a:extLst>
                  <a:ext uri="{0D108BD9-81ED-4DB2-BD59-A6C34878D82A}">
                    <a16:rowId xmlns:a16="http://schemas.microsoft.com/office/drawing/2014/main" val="2611961815"/>
                  </a:ext>
                </a:extLst>
              </a:tr>
            </a:tbl>
          </a:graphicData>
        </a:graphic>
      </p:graphicFrame>
      <p:sp>
        <p:nvSpPr>
          <p:cNvPr id="2" name="Title 1">
            <a:extLst>
              <a:ext uri="{FF2B5EF4-FFF2-40B4-BE49-F238E27FC236}">
                <a16:creationId xmlns:a16="http://schemas.microsoft.com/office/drawing/2014/main" id="{60FC34B0-5717-5277-2CB2-69FE62EA9EA0}"/>
              </a:ext>
            </a:extLst>
          </p:cNvPr>
          <p:cNvSpPr txBox="1">
            <a:spLocks/>
          </p:cNvSpPr>
          <p:nvPr/>
        </p:nvSpPr>
        <p:spPr>
          <a:xfrm>
            <a:off x="348009" y="74190"/>
            <a:ext cx="10699844" cy="879967"/>
          </a:xfrm>
          <a:prstGeom prst="rect">
            <a:avLst/>
          </a:prstGeom>
          <a:solidFill>
            <a:srgbClr val="002060"/>
          </a:solidFill>
        </p:spPr>
        <p:txBody>
          <a:bodyPr>
            <a:normAutofit fontScale="6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6200" dirty="0">
                <a:solidFill>
                  <a:srgbClr val="002060"/>
                </a:solidFill>
                <a:highlight>
                  <a:srgbClr val="FFFF00"/>
                </a:highlight>
              </a:rPr>
              <a:t>Try 1/2:</a:t>
            </a:r>
            <a:r>
              <a:rPr lang="en-GB" sz="6200" dirty="0">
                <a:solidFill>
                  <a:srgbClr val="002060"/>
                </a:solidFill>
              </a:rPr>
              <a:t> </a:t>
            </a:r>
            <a:r>
              <a:rPr lang="en-GB" sz="6200" dirty="0">
                <a:solidFill>
                  <a:schemeClr val="bg1"/>
                </a:solidFill>
              </a:rPr>
              <a:t>Network commands</a:t>
            </a:r>
            <a:br>
              <a:rPr lang="en-GB" sz="4000" dirty="0">
                <a:solidFill>
                  <a:schemeClr val="bg1"/>
                </a:solidFill>
              </a:rPr>
            </a:br>
            <a:r>
              <a:rPr lang="en-GB" sz="4000" dirty="0">
                <a:solidFill>
                  <a:schemeClr val="bg1"/>
                </a:solidFill>
                <a:latin typeface="Calibri" panose="020F0502020204030204" pitchFamily="34" charset="0"/>
                <a:ea typeface="Times New Roman" panose="02020603050405020304" pitchFamily="18" charset="0"/>
                <a:cs typeface="Calibri" panose="020F0502020204030204" pitchFamily="34" charset="0"/>
              </a:rPr>
              <a:t>Configure and gain information about your network using:</a:t>
            </a:r>
            <a:endParaRPr lang="en-GB"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l"/>
            <a:endParaRPr lang="en-GB" sz="4000" dirty="0">
              <a:solidFill>
                <a:schemeClr val="bg1"/>
              </a:solidFill>
            </a:endParaRPr>
          </a:p>
        </p:txBody>
      </p:sp>
    </p:spTree>
    <p:extLst>
      <p:ext uri="{BB962C8B-B14F-4D97-AF65-F5344CB8AC3E}">
        <p14:creationId xmlns:p14="http://schemas.microsoft.com/office/powerpoint/2010/main" val="3449515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0FA3D4A-0EC9-0187-7C31-49C992B0B2A8}"/>
              </a:ext>
            </a:extLst>
          </p:cNvPr>
          <p:cNvGraphicFramePr>
            <a:graphicFrameLocks noGrp="1"/>
          </p:cNvGraphicFramePr>
          <p:nvPr>
            <p:extLst>
              <p:ext uri="{D42A27DB-BD31-4B8C-83A1-F6EECF244321}">
                <p14:modId xmlns:p14="http://schemas.microsoft.com/office/powerpoint/2010/main" val="1353106159"/>
              </p:ext>
            </p:extLst>
          </p:nvPr>
        </p:nvGraphicFramePr>
        <p:xfrm>
          <a:off x="418769" y="1316230"/>
          <a:ext cx="10972800" cy="4448175"/>
        </p:xfrm>
        <a:graphic>
          <a:graphicData uri="http://schemas.openxmlformats.org/drawingml/2006/table">
            <a:tbl>
              <a:tblPr/>
              <a:tblGrid>
                <a:gridCol w="10972800">
                  <a:extLst>
                    <a:ext uri="{9D8B030D-6E8A-4147-A177-3AD203B41FA5}">
                      <a16:colId xmlns:a16="http://schemas.microsoft.com/office/drawing/2014/main" val="759310695"/>
                    </a:ext>
                  </a:extLst>
                </a:gridCol>
              </a:tblGrid>
              <a:tr h="0">
                <a:tc>
                  <a:txBody>
                    <a:bodyPr/>
                    <a:lstStyle/>
                    <a:p>
                      <a:pPr marL="0" indent="0" fontAlgn="t">
                        <a:lnSpc>
                          <a:spcPts val="1500"/>
                        </a:lnSpc>
                        <a:buFont typeface="Arial" panose="020B0604020202020204" pitchFamily="34" charset="0"/>
                        <a:buNone/>
                      </a:pPr>
                      <a:r>
                        <a:rPr lang="en-US" b="1" i="0" dirty="0" err="1">
                          <a:effectLst/>
                          <a:latin typeface="+mn-lt"/>
                        </a:rPr>
                        <a:t>iwconfig</a:t>
                      </a:r>
                      <a:r>
                        <a:rPr lang="en-US" b="0" i="0" dirty="0">
                          <a:effectLst/>
                          <a:latin typeface="+mn-lt"/>
                        </a:rPr>
                        <a:t> is considered </a:t>
                      </a:r>
                      <a:r>
                        <a:rPr lang="en-US" b="1" i="0" dirty="0">
                          <a:effectLst/>
                          <a:latin typeface="+mn-lt"/>
                        </a:rPr>
                        <a:t>deprecated</a:t>
                      </a:r>
                      <a:r>
                        <a:rPr lang="en-US" b="0" i="0" dirty="0">
                          <a:effectLst/>
                          <a:latin typeface="+mn-lt"/>
                        </a:rPr>
                        <a:t> in modern Linux systems. Most distributions now use </a:t>
                      </a:r>
                      <a:r>
                        <a:rPr lang="en-US" b="1" i="0" dirty="0" err="1">
                          <a:effectLst/>
                          <a:latin typeface="+mn-lt"/>
                        </a:rPr>
                        <a:t>iw</a:t>
                      </a:r>
                      <a:r>
                        <a:rPr lang="en-US" b="0" i="0" dirty="0">
                          <a:effectLst/>
                          <a:latin typeface="+mn-lt"/>
                        </a:rPr>
                        <a:t> or </a:t>
                      </a:r>
                      <a:r>
                        <a:rPr lang="en-US" b="1" i="0" dirty="0" err="1">
                          <a:effectLst/>
                          <a:latin typeface="+mn-lt"/>
                        </a:rPr>
                        <a:t>NetworkManager</a:t>
                      </a:r>
                      <a:r>
                        <a:rPr lang="en-US" b="0" i="0" dirty="0">
                          <a:effectLst/>
                          <a:latin typeface="+mn-lt"/>
                        </a:rPr>
                        <a:t> for wireless configuration because they support newer standards like WPA/WPA2.</a:t>
                      </a:r>
                    </a:p>
                    <a:p>
                      <a:pPr marL="0" indent="0" fontAlgn="t">
                        <a:lnSpc>
                          <a:spcPts val="1500"/>
                        </a:lnSpc>
                        <a:buFont typeface="Arial" panose="020B0604020202020204" pitchFamily="34" charset="0"/>
                        <a:buNone/>
                      </a:pPr>
                      <a:endParaRPr lang="en-US" b="0" i="0" dirty="0">
                        <a:effectLst/>
                        <a:latin typeface="+mn-lt"/>
                      </a:endParaRPr>
                    </a:p>
                    <a:p>
                      <a:pPr marL="0" indent="0" fontAlgn="t">
                        <a:lnSpc>
                          <a:spcPts val="1500"/>
                        </a:lnSpc>
                        <a:buFont typeface="Arial" panose="020B0604020202020204" pitchFamily="34" charset="0"/>
                        <a:buNone/>
                      </a:pPr>
                      <a:r>
                        <a:rPr lang="en-US" b="1" i="0" dirty="0" err="1">
                          <a:effectLst/>
                          <a:latin typeface="+mn-lt"/>
                        </a:rPr>
                        <a:t>iw</a:t>
                      </a:r>
                      <a:r>
                        <a:rPr lang="en-US" b="0" i="0" dirty="0">
                          <a:effectLst/>
                          <a:latin typeface="+mn-lt"/>
                        </a:rPr>
                        <a:t> is the modern command-line utility for managing wireless interfaces on Linux, replacing the older </a:t>
                      </a:r>
                      <a:r>
                        <a:rPr lang="en-US" b="0" i="0" dirty="0" err="1">
                          <a:effectLst/>
                          <a:latin typeface="+mn-lt"/>
                        </a:rPr>
                        <a:t>iwconfig</a:t>
                      </a:r>
                      <a:r>
                        <a:rPr lang="en-US" b="0" i="0" dirty="0">
                          <a:effectLst/>
                          <a:latin typeface="+mn-lt"/>
                        </a:rPr>
                        <a:t>. It works with the </a:t>
                      </a:r>
                      <a:r>
                        <a:rPr lang="en-US" b="1" i="0" dirty="0">
                          <a:effectLst/>
                          <a:latin typeface="+mn-lt"/>
                        </a:rPr>
                        <a:t>nl80211 kernel interface</a:t>
                      </a:r>
                      <a:r>
                        <a:rPr lang="en-US" b="0" i="0" dirty="0">
                          <a:effectLst/>
                          <a:latin typeface="+mn-lt"/>
                        </a:rPr>
                        <a:t>, which supports advanced wireless features.</a:t>
                      </a: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315933628"/>
                  </a:ext>
                </a:extLst>
              </a:tr>
              <a:tr h="0">
                <a:tc>
                  <a:txBody>
                    <a:bodyPr/>
                    <a:lstStyle/>
                    <a:p>
                      <a:pPr marL="285750" indent="-285750">
                        <a:buFont typeface="Arial" panose="020B0604020202020204" pitchFamily="34" charset="0"/>
                        <a:buChar char="•"/>
                      </a:pPr>
                      <a:r>
                        <a:rPr lang="en-US" dirty="0">
                          <a:latin typeface="+mn-lt"/>
                        </a:rPr>
                        <a:t>The </a:t>
                      </a:r>
                      <a:r>
                        <a:rPr lang="en-US" b="1" dirty="0">
                          <a:latin typeface="+mn-lt"/>
                        </a:rPr>
                        <a:t>nl80211 kernel interface </a:t>
                      </a:r>
                      <a:r>
                        <a:rPr lang="en-US" dirty="0">
                          <a:latin typeface="+mn-lt"/>
                        </a:rPr>
                        <a:t>is the modern Linux API for configuring and managing wireless devices. It replaced the older Wireless Extensions interface (used by </a:t>
                      </a:r>
                      <a:r>
                        <a:rPr lang="en-US" dirty="0" err="1">
                          <a:latin typeface="+mn-lt"/>
                        </a:rPr>
                        <a:t>iwconfig</a:t>
                      </a:r>
                      <a:r>
                        <a:rPr lang="en-US" dirty="0">
                          <a:latin typeface="+mn-lt"/>
                        </a:rPr>
                        <a:t>) because Wireless Extensions lacked support for newer Wi-Fi standards and advanced features.</a:t>
                      </a:r>
                    </a:p>
                    <a:p>
                      <a:pPr marL="285750" indent="-285750">
                        <a:buFont typeface="Arial" panose="020B0604020202020204" pitchFamily="34" charset="0"/>
                        <a:buChar char="•"/>
                      </a:pPr>
                      <a:r>
                        <a:rPr lang="en-GB" dirty="0">
                          <a:latin typeface="+mn-lt"/>
                        </a:rPr>
                        <a:t>Similar to </a:t>
                      </a:r>
                      <a:r>
                        <a:rPr lang="en-GB" dirty="0" err="1">
                          <a:latin typeface="+mn-lt"/>
                        </a:rPr>
                        <a:t>iwconfig</a:t>
                      </a:r>
                      <a:r>
                        <a:rPr lang="en-GB" dirty="0">
                          <a:latin typeface="+mn-lt"/>
                        </a:rPr>
                        <a:t>, </a:t>
                      </a:r>
                      <a:r>
                        <a:rPr lang="en-GB" b="1" dirty="0" err="1">
                          <a:latin typeface="+mn-lt"/>
                        </a:rPr>
                        <a:t>iw</a:t>
                      </a:r>
                      <a:r>
                        <a:rPr lang="en-GB" b="1" dirty="0">
                          <a:latin typeface="+mn-lt"/>
                        </a:rPr>
                        <a:t> d</a:t>
                      </a:r>
                      <a:r>
                        <a:rPr lang="en-US" b="1" dirty="0" err="1">
                          <a:latin typeface="+mn-lt"/>
                        </a:rPr>
                        <a:t>isplays</a:t>
                      </a:r>
                      <a:r>
                        <a:rPr lang="en-US" b="1" dirty="0">
                          <a:latin typeface="+mn-lt"/>
                        </a:rPr>
                        <a:t> detailed wireless interface information </a:t>
                      </a:r>
                      <a:r>
                        <a:rPr lang="en-US" dirty="0">
                          <a:latin typeface="+mn-lt"/>
                        </a:rPr>
                        <a:t>such as SSID (network name), Channel and frequency, Mode (Managed, Monitor, etc.) and Transmit power.</a:t>
                      </a:r>
                    </a:p>
                    <a:p>
                      <a:pPr marL="285750" indent="-285750">
                        <a:buFont typeface="Arial" panose="020B0604020202020204" pitchFamily="34" charset="0"/>
                        <a:buChar char="•"/>
                      </a:pPr>
                      <a:r>
                        <a:rPr lang="en-US" b="1" dirty="0">
                          <a:latin typeface="+mn-lt"/>
                        </a:rPr>
                        <a:t>Command commands include</a:t>
                      </a:r>
                      <a:br>
                        <a:rPr lang="en-US" dirty="0">
                          <a:latin typeface="+mn-lt"/>
                        </a:rPr>
                      </a:br>
                      <a:r>
                        <a:rPr lang="en-US" dirty="0">
                          <a:latin typeface="+mn-lt"/>
                        </a:rPr>
                        <a:t>*</a:t>
                      </a:r>
                      <a:r>
                        <a:rPr lang="en-US" dirty="0">
                          <a:highlight>
                            <a:srgbClr val="FFFF00"/>
                          </a:highlight>
                          <a:latin typeface="+mn-lt"/>
                        </a:rPr>
                        <a:t> </a:t>
                      </a:r>
                      <a:r>
                        <a:rPr lang="en-GB" b="1" dirty="0" err="1">
                          <a:highlight>
                            <a:srgbClr val="FFFF00"/>
                          </a:highlight>
                          <a:latin typeface="+mn-lt"/>
                        </a:rPr>
                        <a:t>iw</a:t>
                      </a:r>
                      <a:r>
                        <a:rPr lang="en-GB" b="1" dirty="0">
                          <a:highlight>
                            <a:srgbClr val="FFFF00"/>
                          </a:highlight>
                          <a:latin typeface="+mn-lt"/>
                        </a:rPr>
                        <a:t> dev </a:t>
                      </a:r>
                      <a:r>
                        <a:rPr lang="en-GB" dirty="0">
                          <a:latin typeface="+mn-lt"/>
                        </a:rPr>
                        <a:t>- </a:t>
                      </a:r>
                      <a:r>
                        <a:rPr lang="en-US" dirty="0">
                          <a:latin typeface="+mn-lt"/>
                        </a:rPr>
                        <a:t>show wireless interfaces and their status. </a:t>
                      </a:r>
                      <a:r>
                        <a:rPr lang="en-US" dirty="0" err="1">
                          <a:latin typeface="+mn-lt"/>
                        </a:rPr>
                        <a:t>iw</a:t>
                      </a:r>
                      <a:r>
                        <a:rPr lang="en-US" dirty="0">
                          <a:latin typeface="+mn-lt"/>
                        </a:rPr>
                        <a:t> is a command-line utility for configuring wireless devices. dev is a subcommand that lists all wireless network interfaces on your system.</a:t>
                      </a:r>
                      <a:br>
                        <a:rPr lang="en-GB" dirty="0">
                          <a:latin typeface="+mn-lt"/>
                        </a:rPr>
                      </a:br>
                      <a:r>
                        <a:rPr lang="en-GB" dirty="0">
                          <a:latin typeface="+mn-lt"/>
                        </a:rPr>
                        <a:t>* </a:t>
                      </a:r>
                      <a:r>
                        <a:rPr lang="en-GB" b="1" dirty="0" err="1">
                          <a:latin typeface="+mn-lt"/>
                        </a:rPr>
                        <a:t>iw</a:t>
                      </a:r>
                      <a:r>
                        <a:rPr lang="en-GB" b="1" dirty="0">
                          <a:latin typeface="+mn-lt"/>
                        </a:rPr>
                        <a:t> dev wlan0 link </a:t>
                      </a:r>
                      <a:r>
                        <a:rPr lang="en-GB" dirty="0">
                          <a:latin typeface="+mn-lt"/>
                        </a:rPr>
                        <a:t>- l</a:t>
                      </a:r>
                      <a:r>
                        <a:rPr lang="en-US" dirty="0" err="1">
                          <a:latin typeface="+mn-lt"/>
                        </a:rPr>
                        <a:t>ists</a:t>
                      </a:r>
                      <a:r>
                        <a:rPr lang="en-US" dirty="0">
                          <a:latin typeface="+mn-lt"/>
                        </a:rPr>
                        <a:t> all wireless devices and their properties.</a:t>
                      </a:r>
                      <a:br>
                        <a:rPr lang="en-US" dirty="0">
                          <a:latin typeface="+mn-lt"/>
                        </a:rPr>
                      </a:br>
                      <a:r>
                        <a:rPr lang="en-US" dirty="0">
                          <a:latin typeface="+mn-lt"/>
                        </a:rPr>
                        <a:t>* </a:t>
                      </a:r>
                      <a:r>
                        <a:rPr lang="en-GB" b="1" dirty="0" err="1">
                          <a:latin typeface="+mn-lt"/>
                        </a:rPr>
                        <a:t>iw</a:t>
                      </a:r>
                      <a:r>
                        <a:rPr lang="en-GB" b="1" dirty="0">
                          <a:latin typeface="+mn-lt"/>
                        </a:rPr>
                        <a:t> dev wlan0 scan </a:t>
                      </a:r>
                      <a:r>
                        <a:rPr lang="en-GB" dirty="0">
                          <a:latin typeface="+mn-lt"/>
                        </a:rPr>
                        <a:t>- s</a:t>
                      </a:r>
                      <a:r>
                        <a:rPr lang="en-US" dirty="0" err="1">
                          <a:latin typeface="+mn-lt"/>
                        </a:rPr>
                        <a:t>hows</a:t>
                      </a:r>
                      <a:r>
                        <a:rPr lang="en-US" dirty="0">
                          <a:latin typeface="+mn-lt"/>
                        </a:rPr>
                        <a:t> the current connection status for wlan0.</a:t>
                      </a:r>
                      <a:br>
                        <a:rPr lang="en-US" dirty="0">
                          <a:latin typeface="+mn-lt"/>
                        </a:rPr>
                      </a:br>
                      <a:r>
                        <a:rPr lang="en-US" dirty="0">
                          <a:latin typeface="+mn-lt"/>
                        </a:rPr>
                        <a:t>* </a:t>
                      </a:r>
                      <a:r>
                        <a:rPr lang="en-GB" b="1" dirty="0" err="1">
                          <a:latin typeface="+mn-lt"/>
                        </a:rPr>
                        <a:t>iw</a:t>
                      </a:r>
                      <a:r>
                        <a:rPr lang="en-GB" b="1" dirty="0">
                          <a:latin typeface="+mn-lt"/>
                        </a:rPr>
                        <a:t> dev wlan0 set type monitor </a:t>
                      </a:r>
                      <a:r>
                        <a:rPr lang="en-GB" dirty="0">
                          <a:latin typeface="+mn-lt"/>
                        </a:rPr>
                        <a:t>– </a:t>
                      </a:r>
                      <a:r>
                        <a:rPr lang="en-US" dirty="0">
                          <a:latin typeface="+mn-lt"/>
                        </a:rPr>
                        <a:t>Scans for available wireless networks.</a:t>
                      </a:r>
                      <a:br>
                        <a:rPr lang="en-GB" dirty="0">
                          <a:latin typeface="+mn-lt"/>
                        </a:rPr>
                      </a:br>
                      <a:endParaRPr lang="en-GB" dirty="0">
                        <a:latin typeface="+mn-lt"/>
                      </a:endParaRPr>
                    </a:p>
                  </a:txBody>
                  <a:tcPr>
                    <a:lnT w="4763" cap="flat" cmpd="sng" algn="ctr">
                      <a:solidFill>
                        <a:srgbClr val="E6E6E6"/>
                      </a:solidFill>
                      <a:prstDash val="solid"/>
                      <a:round/>
                      <a:headEnd type="none" w="med" len="med"/>
                      <a:tailEnd type="none" w="med" len="med"/>
                    </a:lnT>
                    <a:noFill/>
                  </a:tcPr>
                </a:tc>
                <a:extLst>
                  <a:ext uri="{0D108BD9-81ED-4DB2-BD59-A6C34878D82A}">
                    <a16:rowId xmlns:a16="http://schemas.microsoft.com/office/drawing/2014/main" val="2362635429"/>
                  </a:ext>
                </a:extLst>
              </a:tr>
            </a:tbl>
          </a:graphicData>
        </a:graphic>
      </p:graphicFrame>
      <p:sp>
        <p:nvSpPr>
          <p:cNvPr id="4" name="Title 1">
            <a:extLst>
              <a:ext uri="{FF2B5EF4-FFF2-40B4-BE49-F238E27FC236}">
                <a16:creationId xmlns:a16="http://schemas.microsoft.com/office/drawing/2014/main" id="{7688157E-91A4-A08C-EF05-A80203207AE4}"/>
              </a:ext>
            </a:extLst>
          </p:cNvPr>
          <p:cNvSpPr txBox="1">
            <a:spLocks/>
          </p:cNvSpPr>
          <p:nvPr/>
        </p:nvSpPr>
        <p:spPr>
          <a:xfrm>
            <a:off x="348009" y="74190"/>
            <a:ext cx="11043560" cy="1130722"/>
          </a:xfrm>
          <a:prstGeom prst="rect">
            <a:avLst/>
          </a:prstGeom>
          <a:solidFill>
            <a:srgbClr val="002060"/>
          </a:solidFill>
        </p:spPr>
        <p:txBody>
          <a:bodyP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7300" dirty="0">
                <a:solidFill>
                  <a:schemeClr val="bg1"/>
                </a:solidFill>
              </a:rPr>
              <a:t>Bg. </a:t>
            </a:r>
            <a:r>
              <a:rPr lang="en-GB" sz="6200" dirty="0" err="1">
                <a:solidFill>
                  <a:schemeClr val="bg1"/>
                </a:solidFill>
              </a:rPr>
              <a:t>iwconfig</a:t>
            </a:r>
            <a:r>
              <a:rPr lang="en-GB" sz="6200" dirty="0">
                <a:solidFill>
                  <a:schemeClr val="bg1"/>
                </a:solidFill>
              </a:rPr>
              <a:t> v </a:t>
            </a:r>
            <a:r>
              <a:rPr lang="en-GB" sz="6200" dirty="0" err="1">
                <a:solidFill>
                  <a:schemeClr val="bg1"/>
                </a:solidFill>
              </a:rPr>
              <a:t>iw</a:t>
            </a:r>
            <a:r>
              <a:rPr lang="en-GB" sz="6200" dirty="0">
                <a:solidFill>
                  <a:schemeClr val="bg1"/>
                </a:solidFill>
              </a:rPr>
              <a:t> commands</a:t>
            </a:r>
            <a:br>
              <a:rPr lang="en-GB" sz="4000" dirty="0">
                <a:solidFill>
                  <a:schemeClr val="bg1"/>
                </a:solidFill>
              </a:rPr>
            </a:br>
            <a:r>
              <a:rPr lang="en-GB" sz="4000" dirty="0">
                <a:solidFill>
                  <a:schemeClr val="bg1"/>
                </a:solidFill>
                <a:latin typeface="Calibri" panose="020F0502020204030204" pitchFamily="34" charset="0"/>
                <a:ea typeface="Times New Roman" panose="02020603050405020304" pitchFamily="18" charset="0"/>
                <a:cs typeface="Calibri" panose="020F0502020204030204" pitchFamily="34" charset="0"/>
              </a:rPr>
              <a:t>Configure and gain information about your </a:t>
            </a:r>
            <a:r>
              <a:rPr lang="en-GB" sz="4000" dirty="0">
                <a:solidFill>
                  <a:schemeClr val="tx2"/>
                </a:solidFill>
                <a:highlight>
                  <a:srgbClr val="FFFF00"/>
                </a:highlight>
                <a:latin typeface="Calibri" panose="020F0502020204030204" pitchFamily="34" charset="0"/>
                <a:ea typeface="Times New Roman" panose="02020603050405020304" pitchFamily="18" charset="0"/>
                <a:cs typeface="Calibri" panose="020F0502020204030204" pitchFamily="34" charset="0"/>
              </a:rPr>
              <a:t>wireless network </a:t>
            </a:r>
            <a:r>
              <a:rPr lang="en-GB" sz="4000" dirty="0">
                <a:solidFill>
                  <a:schemeClr val="bg1"/>
                </a:solidFill>
                <a:latin typeface="Calibri" panose="020F0502020204030204" pitchFamily="34" charset="0"/>
                <a:ea typeface="Times New Roman" panose="02020603050405020304" pitchFamily="18" charset="0"/>
                <a:cs typeface="Calibri" panose="020F0502020204030204" pitchFamily="34" charset="0"/>
              </a:rPr>
              <a:t>using:</a:t>
            </a:r>
            <a:endParaRPr lang="en-GB" sz="4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107130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D40F9-3E4B-4BF8-8BE7-390BD21BFDB5}"/>
              </a:ext>
            </a:extLst>
          </p:cNvPr>
          <p:cNvSpPr>
            <a:spLocks noGrp="1"/>
          </p:cNvSpPr>
          <p:nvPr>
            <p:ph type="title"/>
          </p:nvPr>
        </p:nvSpPr>
        <p:spPr>
          <a:xfrm>
            <a:off x="340057" y="249119"/>
            <a:ext cx="10699844" cy="1325563"/>
          </a:xfrm>
          <a:solidFill>
            <a:srgbClr val="002060"/>
          </a:solidFill>
        </p:spPr>
        <p:txBody>
          <a:bodyPr>
            <a:normAutofit fontScale="90000"/>
          </a:bodyPr>
          <a:lstStyle/>
          <a:p>
            <a:r>
              <a:rPr lang="en-US" sz="6000" b="1" i="0" dirty="0">
                <a:solidFill>
                  <a:schemeClr val="bg1"/>
                </a:solidFill>
                <a:effectLst/>
              </a:rPr>
              <a:t>Bg. </a:t>
            </a:r>
            <a:r>
              <a:rPr lang="en-US" sz="5400" b="1" i="0" dirty="0">
                <a:solidFill>
                  <a:schemeClr val="bg1"/>
                </a:solidFill>
                <a:effectLst/>
              </a:rPr>
              <a:t>Installing new tools:</a:t>
            </a:r>
            <a:br>
              <a:rPr lang="en-US" sz="5400" b="1" i="0" dirty="0">
                <a:solidFill>
                  <a:schemeClr val="bg1"/>
                </a:solidFill>
                <a:effectLst/>
              </a:rPr>
            </a:br>
            <a:r>
              <a:rPr lang="en-US" sz="5400" b="1" i="0" dirty="0" err="1">
                <a:solidFill>
                  <a:schemeClr val="bg1"/>
                </a:solidFill>
                <a:effectLst/>
              </a:rPr>
              <a:t>sudo</a:t>
            </a:r>
            <a:r>
              <a:rPr lang="en-US" sz="5400" b="1" i="0" dirty="0">
                <a:solidFill>
                  <a:schemeClr val="bg1"/>
                </a:solidFill>
                <a:effectLst/>
              </a:rPr>
              <a:t> apt update &amp; </a:t>
            </a:r>
            <a:r>
              <a:rPr lang="en-US" sz="5400" b="1" dirty="0" err="1">
                <a:solidFill>
                  <a:schemeClr val="bg1"/>
                </a:solidFill>
              </a:rPr>
              <a:t>sudo</a:t>
            </a:r>
            <a:r>
              <a:rPr lang="en-US" sz="5400" b="1" dirty="0">
                <a:solidFill>
                  <a:schemeClr val="bg1"/>
                </a:solidFill>
              </a:rPr>
              <a:t> apt install </a:t>
            </a:r>
            <a:endParaRPr lang="en-GB" sz="5400" dirty="0">
              <a:solidFill>
                <a:schemeClr val="bg1"/>
              </a:solidFill>
            </a:endParaRPr>
          </a:p>
        </p:txBody>
      </p:sp>
      <p:sp>
        <p:nvSpPr>
          <p:cNvPr id="3" name="Content Placeholder 2">
            <a:extLst>
              <a:ext uri="{FF2B5EF4-FFF2-40B4-BE49-F238E27FC236}">
                <a16:creationId xmlns:a16="http://schemas.microsoft.com/office/drawing/2014/main" id="{17A529C8-E0AF-EA62-025B-9DA3080D1728}"/>
              </a:ext>
            </a:extLst>
          </p:cNvPr>
          <p:cNvSpPr>
            <a:spLocks noGrp="1"/>
          </p:cNvSpPr>
          <p:nvPr>
            <p:ph idx="1"/>
          </p:nvPr>
        </p:nvSpPr>
        <p:spPr>
          <a:xfrm>
            <a:off x="524301" y="1750562"/>
            <a:ext cx="10515600" cy="4351338"/>
          </a:xfrm>
        </p:spPr>
        <p:txBody>
          <a:bodyPr>
            <a:normAutofit fontScale="77500" lnSpcReduction="20000"/>
          </a:bodyPr>
          <a:lstStyle/>
          <a:p>
            <a:r>
              <a:rPr lang="en-US" dirty="0"/>
              <a:t>If a command does not work because it is not installed, try using:</a:t>
            </a:r>
            <a:br>
              <a:rPr lang="en-US" dirty="0"/>
            </a:br>
            <a:r>
              <a:rPr lang="en-US" b="1" dirty="0" err="1"/>
              <a:t>sudo</a:t>
            </a:r>
            <a:r>
              <a:rPr lang="en-US" b="1" dirty="0"/>
              <a:t> apt update </a:t>
            </a:r>
            <a:r>
              <a:rPr lang="en-US" dirty="0"/>
              <a:t>– refreshes/updates the local packages on the system.</a:t>
            </a:r>
            <a:br>
              <a:rPr lang="en-US" b="1" dirty="0"/>
            </a:br>
            <a:r>
              <a:rPr lang="en-US" b="1" dirty="0" err="1">
                <a:highlight>
                  <a:srgbClr val="FFFF00"/>
                </a:highlight>
              </a:rPr>
              <a:t>sudo</a:t>
            </a:r>
            <a:r>
              <a:rPr lang="en-US" b="1" dirty="0">
                <a:highlight>
                  <a:srgbClr val="FFFF00"/>
                </a:highlight>
              </a:rPr>
              <a:t> apt install </a:t>
            </a:r>
            <a:r>
              <a:rPr lang="en-US" dirty="0">
                <a:highlight>
                  <a:srgbClr val="FFFF00"/>
                </a:highlight>
              </a:rPr>
              <a:t>&lt;&lt;command&gt;&gt;</a:t>
            </a:r>
          </a:p>
          <a:p>
            <a:r>
              <a:rPr lang="en-US" dirty="0"/>
              <a:t>The commands </a:t>
            </a:r>
            <a:r>
              <a:rPr lang="en-US" b="1" dirty="0" err="1"/>
              <a:t>sudo</a:t>
            </a:r>
            <a:r>
              <a:rPr lang="en-US" b="1" dirty="0"/>
              <a:t> apt update and </a:t>
            </a:r>
            <a:r>
              <a:rPr lang="en-US" b="1" dirty="0" err="1"/>
              <a:t>sudo</a:t>
            </a:r>
            <a:r>
              <a:rPr lang="en-US" b="1" dirty="0"/>
              <a:t> apt install </a:t>
            </a:r>
            <a:r>
              <a:rPr lang="en-US" dirty="0"/>
              <a:t>updates &amp; installs the package information on a Linux system. </a:t>
            </a:r>
          </a:p>
          <a:p>
            <a:r>
              <a:rPr lang="en-US" dirty="0"/>
              <a:t>It does this by retrieving the latest package lists from the </a:t>
            </a:r>
            <a:r>
              <a:rPr lang="en-US" b="1" dirty="0"/>
              <a:t>package repositories</a:t>
            </a:r>
            <a:r>
              <a:rPr lang="en-US" dirty="0"/>
              <a:t>.</a:t>
            </a:r>
          </a:p>
          <a:p>
            <a:r>
              <a:rPr lang="en-US" b="1" i="0" dirty="0" err="1">
                <a:solidFill>
                  <a:srgbClr val="001D35"/>
                </a:solidFill>
                <a:effectLst/>
                <a:latin typeface="Google Sans"/>
              </a:rPr>
              <a:t>sudo</a:t>
            </a:r>
            <a:r>
              <a:rPr lang="en-US" b="1" i="0" dirty="0">
                <a:solidFill>
                  <a:srgbClr val="001D35"/>
                </a:solidFill>
                <a:effectLst/>
                <a:latin typeface="Google Sans"/>
              </a:rPr>
              <a:t> apt update</a:t>
            </a:r>
            <a:r>
              <a:rPr lang="en-US" b="0" i="0" dirty="0">
                <a:solidFill>
                  <a:srgbClr val="001D35"/>
                </a:solidFill>
                <a:effectLst/>
                <a:latin typeface="Google Sans"/>
              </a:rPr>
              <a:t> only refreshes the list of available packages on your system from the repositories, while </a:t>
            </a:r>
            <a:r>
              <a:rPr lang="en-US" b="1" i="0" dirty="0" err="1">
                <a:solidFill>
                  <a:srgbClr val="001D35"/>
                </a:solidFill>
                <a:effectLst/>
                <a:latin typeface="Google Sans"/>
              </a:rPr>
              <a:t>sudo</a:t>
            </a:r>
            <a:r>
              <a:rPr lang="en-US" b="1" i="0" dirty="0">
                <a:solidFill>
                  <a:srgbClr val="001D35"/>
                </a:solidFill>
                <a:effectLst/>
                <a:latin typeface="Google Sans"/>
              </a:rPr>
              <a:t> apt install </a:t>
            </a:r>
            <a:r>
              <a:rPr lang="en-US" b="0" i="0" dirty="0">
                <a:solidFill>
                  <a:srgbClr val="001D35"/>
                </a:solidFill>
                <a:effectLst/>
                <a:latin typeface="Google Sans"/>
              </a:rPr>
              <a:t>actually downloads and installs packages from that updated list; essentially, </a:t>
            </a:r>
            <a:r>
              <a:rPr lang="en-US" b="1" i="0" dirty="0">
                <a:solidFill>
                  <a:srgbClr val="001D35"/>
                </a:solidFill>
                <a:effectLst/>
                <a:latin typeface="Google Sans"/>
              </a:rPr>
              <a:t>update</a:t>
            </a:r>
            <a:r>
              <a:rPr lang="en-US" b="0" i="0" dirty="0">
                <a:solidFill>
                  <a:srgbClr val="001D35"/>
                </a:solidFill>
                <a:effectLst/>
                <a:latin typeface="Google Sans"/>
              </a:rPr>
              <a:t> is like checking for new software versions, while </a:t>
            </a:r>
            <a:r>
              <a:rPr lang="en-US" b="1" i="0" dirty="0">
                <a:solidFill>
                  <a:srgbClr val="001D35"/>
                </a:solidFill>
                <a:effectLst/>
                <a:latin typeface="Google Sans"/>
              </a:rPr>
              <a:t>install</a:t>
            </a:r>
            <a:r>
              <a:rPr lang="en-US" b="0" i="0" dirty="0">
                <a:solidFill>
                  <a:srgbClr val="001D35"/>
                </a:solidFill>
                <a:effectLst/>
                <a:latin typeface="Google Sans"/>
              </a:rPr>
              <a:t> is the action of downloading and putting that new software on your system.</a:t>
            </a:r>
            <a:endParaRPr lang="en-US" dirty="0"/>
          </a:p>
          <a:p>
            <a:r>
              <a:rPr lang="en-US" dirty="0"/>
              <a:t>Running </a:t>
            </a:r>
            <a:r>
              <a:rPr lang="en-US" dirty="0" err="1"/>
              <a:t>sudo</a:t>
            </a:r>
            <a:r>
              <a:rPr lang="en-US" dirty="0"/>
              <a:t> apt update </a:t>
            </a:r>
            <a:r>
              <a:rPr lang="en-US" b="1" dirty="0"/>
              <a:t>before installing or upgrading packages </a:t>
            </a:r>
            <a:r>
              <a:rPr lang="en-US" dirty="0"/>
              <a:t>ensures that the system has the latest information on available packages. This helps to avoid version conflicts when installing programs/commands.</a:t>
            </a:r>
          </a:p>
          <a:p>
            <a:r>
              <a:rPr lang="en-US" dirty="0"/>
              <a:t>After running </a:t>
            </a:r>
            <a:r>
              <a:rPr lang="en-US" b="1" dirty="0" err="1"/>
              <a:t>sudo</a:t>
            </a:r>
            <a:r>
              <a:rPr lang="en-US" b="1" dirty="0"/>
              <a:t> apt update</a:t>
            </a:r>
            <a:r>
              <a:rPr lang="en-US" dirty="0"/>
              <a:t>, you can use the </a:t>
            </a:r>
            <a:r>
              <a:rPr lang="en-US" b="1" dirty="0" err="1"/>
              <a:t>sudo</a:t>
            </a:r>
            <a:r>
              <a:rPr lang="en-US" b="1" dirty="0"/>
              <a:t> apt install </a:t>
            </a:r>
            <a:r>
              <a:rPr lang="en-US" dirty="0"/>
              <a:t>command to install or upgrade any or all of the available packages.</a:t>
            </a:r>
            <a:endParaRPr lang="en-GB" dirty="0"/>
          </a:p>
        </p:txBody>
      </p:sp>
    </p:spTree>
    <p:extLst>
      <p:ext uri="{BB962C8B-B14F-4D97-AF65-F5344CB8AC3E}">
        <p14:creationId xmlns:p14="http://schemas.microsoft.com/office/powerpoint/2010/main" val="824774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958883-F2B1-B23F-565E-236846D23D9D}"/>
              </a:ext>
            </a:extLst>
          </p:cNvPr>
          <p:cNvSpPr txBox="1"/>
          <p:nvPr/>
        </p:nvSpPr>
        <p:spPr>
          <a:xfrm>
            <a:off x="0" y="0"/>
            <a:ext cx="12192000" cy="1138773"/>
          </a:xfrm>
          <a:prstGeom prst="rect">
            <a:avLst/>
          </a:prstGeom>
          <a:solidFill>
            <a:srgbClr val="00206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effectLst/>
                <a:highlight>
                  <a:srgbClr val="FFFF00"/>
                </a:highlight>
                <a:uLnTx/>
                <a:uFillTx/>
                <a:latin typeface="Calibri Light" panose="020F0302020204030204"/>
                <a:ea typeface="DengXian" panose="02010600030101010101" pitchFamily="2" charset="-122"/>
                <a:cs typeface="Times New Roman" panose="02020603050405020304" pitchFamily="18" charset="0"/>
              </a:rPr>
              <a:t>When you have time - Try:</a:t>
            </a:r>
            <a:r>
              <a:rPr kumimoji="0" lang="en-GB" sz="4400" b="0" i="0" u="none" strike="noStrike" kern="1200" cap="none" spc="0" normalizeH="0" baseline="0" noProof="0" dirty="0">
                <a:ln>
                  <a:noFill/>
                </a:ln>
                <a:effectLst/>
                <a:uLnTx/>
                <a:uFillTx/>
                <a:latin typeface="Calibri Light" panose="020F0302020204030204"/>
                <a:ea typeface="DengXian" panose="02010600030101010101" pitchFamily="2" charset="-122"/>
                <a:cs typeface="Times New Roman" panose="02020603050405020304" pitchFamily="18" charset="0"/>
              </a:rPr>
              <a:t> </a:t>
            </a:r>
            <a:r>
              <a:rPr kumimoji="0" lang="en-GB" sz="4400" b="0" i="0" u="none" strike="noStrike" kern="1200" cap="none" spc="0" normalizeH="0" baseline="0" noProof="0" dirty="0">
                <a:ln>
                  <a:noFill/>
                </a:ln>
                <a:solidFill>
                  <a:prstClr val="white"/>
                </a:solidFill>
                <a:effectLst/>
                <a:uLnTx/>
                <a:uFillTx/>
                <a:latin typeface="Calibri Light" panose="020F0302020204030204"/>
                <a:ea typeface="DengXian" panose="02010600030101010101" pitchFamily="2" charset="-122"/>
                <a:cs typeface="Times New Roman" panose="02020603050405020304" pitchFamily="18" charset="0"/>
              </a:rPr>
              <a:t>Managing Users &amp; Groups</a:t>
            </a:r>
            <a:br>
              <a:rPr kumimoji="0" lang="en-GB" sz="2400" b="1" i="0" u="none" strike="noStrike" kern="1200" cap="none" spc="0" normalizeH="0" baseline="0" noProof="0" dirty="0">
                <a:ln>
                  <a:noFill/>
                </a:ln>
                <a:solidFill>
                  <a:srgbClr val="FFFFFF"/>
                </a:solidFill>
                <a:effectLst/>
                <a:uLnTx/>
                <a:uFillTx/>
                <a:latin typeface="Calibri Light" panose="020F0302020204030204"/>
                <a:ea typeface="+mn-ea"/>
                <a:cs typeface="+mn-cs"/>
              </a:rPr>
            </a:br>
            <a:r>
              <a:rPr kumimoji="0" lang="en-GB" sz="2400" b="1" i="0" u="none" strike="noStrike" kern="1200" cap="none" spc="0" normalizeH="0" baseline="0" noProof="0" dirty="0">
                <a:ln>
                  <a:noFill/>
                </a:ln>
                <a:solidFill>
                  <a:srgbClr val="FFFF00"/>
                </a:solidFill>
                <a:effectLst/>
                <a:uLnTx/>
                <a:uFillTx/>
                <a:latin typeface="Calibri Light" panose="020F0302020204030204"/>
                <a:ea typeface="+mn-ea"/>
                <a:cs typeface="+mn-cs"/>
              </a:rPr>
              <a:t>Use either VM, Google Console or own WSL.</a:t>
            </a:r>
            <a:endParaRPr kumimoji="0" lang="en-GB" sz="24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
        <p:nvSpPr>
          <p:cNvPr id="6" name="Content Placeholder 5">
            <a:extLst>
              <a:ext uri="{FF2B5EF4-FFF2-40B4-BE49-F238E27FC236}">
                <a16:creationId xmlns:a16="http://schemas.microsoft.com/office/drawing/2014/main" id="{2C6628DD-99BC-5707-B4F6-83972F0B9E6C}"/>
              </a:ext>
            </a:extLst>
          </p:cNvPr>
          <p:cNvSpPr>
            <a:spLocks noGrp="1"/>
          </p:cNvSpPr>
          <p:nvPr>
            <p:ph idx="1"/>
          </p:nvPr>
        </p:nvSpPr>
        <p:spPr>
          <a:xfrm>
            <a:off x="0" y="1138773"/>
            <a:ext cx="11930063" cy="4351338"/>
          </a:xfrm>
        </p:spPr>
        <p:txBody>
          <a:bodyPr>
            <a:noAutofit/>
          </a:bodyPr>
          <a:lstStyle/>
          <a:p>
            <a:pPr marL="0" indent="0">
              <a:lnSpc>
                <a:spcPct val="100000"/>
              </a:lnSpc>
              <a:spcBef>
                <a:spcPts val="0"/>
              </a:spcBef>
              <a:spcAft>
                <a:spcPts val="300"/>
              </a:spcAft>
              <a:buNone/>
              <a:tabLst>
                <a:tab pos="234442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Note: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If you are #root (Super user)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there is no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need</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to input the ‘</a:t>
            </a:r>
            <a:r>
              <a:rPr lang="en-GB" sz="1800" kern="100" dirty="0" err="1">
                <a:effectLst/>
                <a:latin typeface="Calibri" panose="020F0502020204030204" pitchFamily="34" charset="0"/>
                <a:ea typeface="DengXian" panose="02010600030101010101" pitchFamily="2" charset="-122"/>
                <a:cs typeface="Times New Roman" panose="02020603050405020304" pitchFamily="18" charset="0"/>
              </a:rPr>
              <a:t>sudo</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commands below. But it will start work if you do.</a:t>
            </a:r>
          </a:p>
          <a:p>
            <a:pPr marL="342900" indent="-342900">
              <a:lnSpc>
                <a:spcPct val="100000"/>
              </a:lnSpc>
              <a:spcBef>
                <a:spcPts val="0"/>
              </a:spcBef>
              <a:spcAft>
                <a:spcPts val="300"/>
              </a:spcAft>
              <a:buFont typeface="Symbol" panose="05050102010706020507" pitchFamily="18" charset="2"/>
              <a:buChar char=""/>
            </a:pPr>
            <a:r>
              <a:rPr lang="en-GB" sz="2000" b="1" kern="100" dirty="0" err="1">
                <a:effectLst/>
                <a:highlight>
                  <a:srgbClr val="FFFF00"/>
                </a:highlight>
                <a:ea typeface="DengXian" panose="02010600030101010101" pitchFamily="2" charset="-122"/>
                <a:cs typeface="Times New Roman" panose="02020603050405020304" pitchFamily="18" charset="0"/>
              </a:rPr>
              <a:t>sudo</a:t>
            </a:r>
            <a:r>
              <a:rPr lang="en-GB" sz="2000" b="1" kern="100" dirty="0">
                <a:effectLst/>
                <a:highlight>
                  <a:srgbClr val="FFFF00"/>
                </a:highlight>
                <a:ea typeface="DengXian" panose="02010600030101010101" pitchFamily="2" charset="-122"/>
                <a:cs typeface="Times New Roman" panose="02020603050405020304" pitchFamily="18" charset="0"/>
              </a:rPr>
              <a:t> </a:t>
            </a:r>
            <a:r>
              <a:rPr lang="en-GB" sz="2000" b="1" kern="100" dirty="0" err="1">
                <a:effectLst/>
                <a:highlight>
                  <a:srgbClr val="FFFF00"/>
                </a:highlight>
                <a:ea typeface="DengXian" panose="02010600030101010101" pitchFamily="2" charset="-122"/>
                <a:cs typeface="Times New Roman" panose="02020603050405020304" pitchFamily="18" charset="0"/>
              </a:rPr>
              <a:t>adduser</a:t>
            </a:r>
            <a:r>
              <a:rPr lang="en-GB" sz="2000" kern="100" dirty="0">
                <a:effectLst/>
                <a:highlight>
                  <a:srgbClr val="FFFF00"/>
                </a:highlight>
                <a:ea typeface="DengXian" panose="02010600030101010101" pitchFamily="2" charset="-122"/>
                <a:cs typeface="Times New Roman" panose="02020603050405020304" pitchFamily="18" charset="0"/>
              </a:rPr>
              <a:t> </a:t>
            </a:r>
            <a:r>
              <a:rPr lang="en-GB" sz="2000" b="1" kern="100" dirty="0">
                <a:effectLst/>
                <a:highlight>
                  <a:srgbClr val="FFFF00"/>
                </a:highlight>
                <a:ea typeface="DengXian" panose="02010600030101010101" pitchFamily="2" charset="-122"/>
                <a:cs typeface="Times New Roman" panose="02020603050405020304" pitchFamily="18" charset="0"/>
              </a:rPr>
              <a:t>username</a:t>
            </a:r>
            <a:r>
              <a:rPr lang="en-GB" sz="2000" b="1" kern="100" dirty="0">
                <a:ea typeface="DengXian" panose="02010600030101010101" pitchFamily="2" charset="-122"/>
                <a:cs typeface="Times New Roman" panose="02020603050405020304" pitchFamily="18" charset="0"/>
              </a:rPr>
              <a:t>:</a:t>
            </a:r>
            <a:r>
              <a:rPr lang="en-GB" sz="2000" dirty="0">
                <a:effectLst/>
                <a:ea typeface="Calibri" panose="020F0502020204030204" pitchFamily="34" charset="0"/>
                <a:cs typeface="Times New Roman" panose="02020603050405020304" pitchFamily="18" charset="0"/>
              </a:rPr>
              <a:t> </a:t>
            </a:r>
            <a:r>
              <a:rPr lang="en-GB" sz="2000" dirty="0">
                <a:effectLst/>
                <a:ea typeface="DengXian" panose="02010600030101010101" pitchFamily="2" charset="-122"/>
                <a:cs typeface="Times New Roman" panose="02020603050405020304" pitchFamily="18" charset="0"/>
              </a:rPr>
              <a:t> Adds a user to the system.</a:t>
            </a:r>
            <a:endParaRPr lang="en-GB" sz="2000" b="1" kern="1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300"/>
              </a:spcAft>
              <a:buFont typeface="Symbol" panose="05050102010706020507" pitchFamily="18" charset="2"/>
              <a:buChar char=""/>
            </a:pPr>
            <a:r>
              <a:rPr lang="en-GB" sz="2000" b="1" kern="100" dirty="0">
                <a:effectLst/>
                <a:highlight>
                  <a:srgbClr val="FFFF00"/>
                </a:highlight>
                <a:ea typeface="DengXian" panose="02010600030101010101" pitchFamily="2" charset="-122"/>
                <a:cs typeface="Times New Roman" panose="02020603050405020304" pitchFamily="18" charset="0"/>
              </a:rPr>
              <a:t>cat /etc/passwd</a:t>
            </a:r>
            <a:r>
              <a:rPr lang="en-GB" sz="2000" kern="100" dirty="0">
                <a:effectLst/>
                <a:highlight>
                  <a:srgbClr val="FFFF00"/>
                </a:highlight>
                <a:ea typeface="DengXian" panose="02010600030101010101" pitchFamily="2" charset="-122"/>
                <a:cs typeface="Times New Roman" panose="02020603050405020304" pitchFamily="18" charset="0"/>
              </a:rPr>
              <a:t> </a:t>
            </a:r>
            <a:r>
              <a:rPr lang="en-GB" sz="2000" kern="100" dirty="0">
                <a:effectLst/>
                <a:ea typeface="DengXian" panose="02010600030101010101" pitchFamily="2" charset="-122"/>
                <a:cs typeface="Times New Roman" panose="02020603050405020304" pitchFamily="18" charset="0"/>
              </a:rPr>
              <a:t>Or </a:t>
            </a:r>
            <a:r>
              <a:rPr lang="en-GB" sz="2000" b="1" kern="100" dirty="0" err="1">
                <a:effectLst/>
                <a:ea typeface="DengXian" panose="02010600030101010101" pitchFamily="2" charset="-122"/>
                <a:cs typeface="Times New Roman" panose="02020603050405020304" pitchFamily="18" charset="0"/>
              </a:rPr>
              <a:t>getent</a:t>
            </a:r>
            <a:r>
              <a:rPr lang="en-GB" sz="2000" b="1" kern="100" dirty="0">
                <a:effectLst/>
                <a:ea typeface="DengXian" panose="02010600030101010101" pitchFamily="2" charset="-122"/>
                <a:cs typeface="Times New Roman" panose="02020603050405020304" pitchFamily="18" charset="0"/>
              </a:rPr>
              <a:t> passwd:</a:t>
            </a:r>
            <a:r>
              <a:rPr lang="en-GB" sz="2000" kern="100" dirty="0">
                <a:effectLst/>
                <a:ea typeface="DengXian" panose="02010600030101010101" pitchFamily="2" charset="-122"/>
                <a:cs typeface="Times New Roman" panose="02020603050405020304" pitchFamily="18" charset="0"/>
              </a:rPr>
              <a:t> to view all users on the system.</a:t>
            </a:r>
          </a:p>
          <a:p>
            <a:pPr marL="342900" indent="-342900">
              <a:lnSpc>
                <a:spcPct val="100000"/>
              </a:lnSpc>
              <a:spcBef>
                <a:spcPts val="0"/>
              </a:spcBef>
              <a:spcAft>
                <a:spcPts val="300"/>
              </a:spcAft>
              <a:buFont typeface="Symbol" panose="05050102010706020507" pitchFamily="18" charset="2"/>
              <a:buChar char=""/>
            </a:pPr>
            <a:r>
              <a:rPr lang="en-GB" sz="2000" b="1" kern="100" dirty="0" err="1">
                <a:effectLst/>
                <a:ea typeface="DengXian" panose="02010600030101010101" pitchFamily="2" charset="-122"/>
                <a:cs typeface="Times New Roman" panose="02020603050405020304" pitchFamily="18" charset="0"/>
              </a:rPr>
              <a:t>sudo</a:t>
            </a:r>
            <a:r>
              <a:rPr lang="en-GB" sz="2000" b="1" kern="100" dirty="0">
                <a:ea typeface="DengXian" panose="02010600030101010101" pitchFamily="2" charset="-122"/>
                <a:cs typeface="Times New Roman" panose="02020603050405020304" pitchFamily="18" charset="0"/>
              </a:rPr>
              <a:t> </a:t>
            </a:r>
            <a:r>
              <a:rPr lang="en-GB" sz="2000" b="1" kern="100" dirty="0" err="1">
                <a:effectLst/>
                <a:ea typeface="DengXian" panose="02010600030101010101" pitchFamily="2" charset="-122"/>
                <a:cs typeface="Times New Roman" panose="02020603050405020304" pitchFamily="18" charset="0"/>
              </a:rPr>
              <a:t>addgroup</a:t>
            </a:r>
            <a:r>
              <a:rPr lang="en-GB" sz="2000" kern="100" dirty="0">
                <a:effectLst/>
                <a:ea typeface="DengXian" panose="02010600030101010101" pitchFamily="2" charset="-122"/>
                <a:cs typeface="Times New Roman" panose="02020603050405020304" pitchFamily="18" charset="0"/>
              </a:rPr>
              <a:t> </a:t>
            </a:r>
            <a:r>
              <a:rPr lang="en-GB" sz="2000" b="1" kern="100" dirty="0">
                <a:ea typeface="DengXian" panose="02010600030101010101" pitchFamily="2" charset="-122"/>
                <a:cs typeface="Times New Roman" panose="02020603050405020304" pitchFamily="18" charset="0"/>
              </a:rPr>
              <a:t>staff</a:t>
            </a:r>
            <a:r>
              <a:rPr lang="en-GB" sz="2000" kern="100" dirty="0">
                <a:effectLst/>
                <a:ea typeface="DengXian" panose="02010600030101010101" pitchFamily="2" charset="-122"/>
                <a:cs typeface="Times New Roman" panose="02020603050405020304" pitchFamily="18" charset="0"/>
              </a:rPr>
              <a:t> or </a:t>
            </a:r>
            <a:r>
              <a:rPr lang="en-GB" sz="2000" b="1" kern="100" dirty="0" err="1">
                <a:effectLst/>
                <a:ea typeface="DengXian" panose="02010600030101010101" pitchFamily="2" charset="-122"/>
                <a:cs typeface="Times New Roman" panose="02020603050405020304" pitchFamily="18" charset="0"/>
              </a:rPr>
              <a:t>sudo</a:t>
            </a:r>
            <a:r>
              <a:rPr lang="en-GB" sz="2000" b="1" kern="100" dirty="0">
                <a:ea typeface="DengXian" panose="02010600030101010101" pitchFamily="2" charset="-122"/>
                <a:cs typeface="Times New Roman" panose="02020603050405020304" pitchFamily="18" charset="0"/>
              </a:rPr>
              <a:t> </a:t>
            </a:r>
            <a:r>
              <a:rPr lang="en-GB" sz="2000" b="1" kern="100" dirty="0" err="1">
                <a:effectLst/>
                <a:ea typeface="DengXian" panose="02010600030101010101" pitchFamily="2" charset="-122"/>
                <a:cs typeface="Times New Roman" panose="02020603050405020304" pitchFamily="18" charset="0"/>
              </a:rPr>
              <a:t>groupadd</a:t>
            </a:r>
            <a:r>
              <a:rPr lang="en-GB" sz="2000" kern="100" dirty="0">
                <a:effectLst/>
                <a:ea typeface="DengXian" panose="02010600030101010101" pitchFamily="2" charset="-122"/>
                <a:cs typeface="Times New Roman" panose="02020603050405020304" pitchFamily="18" charset="0"/>
              </a:rPr>
              <a:t> </a:t>
            </a:r>
            <a:r>
              <a:rPr lang="en-GB" sz="2000" b="1" kern="100" dirty="0">
                <a:ea typeface="DengXian" panose="02010600030101010101" pitchFamily="2" charset="-122"/>
                <a:cs typeface="Times New Roman" panose="02020603050405020304" pitchFamily="18" charset="0"/>
              </a:rPr>
              <a:t>staff:</a:t>
            </a:r>
            <a:r>
              <a:rPr lang="en-GB" sz="2000" kern="100" dirty="0">
                <a:effectLst/>
                <a:ea typeface="DengXian" panose="02010600030101010101" pitchFamily="2" charset="-122"/>
                <a:cs typeface="Times New Roman" panose="02020603050405020304" pitchFamily="18" charset="0"/>
              </a:rPr>
              <a:t> to create a staff group.</a:t>
            </a:r>
          </a:p>
          <a:p>
            <a:pPr marL="342900" indent="-342900">
              <a:lnSpc>
                <a:spcPct val="100000"/>
              </a:lnSpc>
              <a:spcBef>
                <a:spcPts val="0"/>
              </a:spcBef>
              <a:spcAft>
                <a:spcPts val="300"/>
              </a:spcAft>
              <a:buFont typeface="Symbol" panose="05050102010706020507" pitchFamily="18" charset="2"/>
              <a:buChar char=""/>
            </a:pPr>
            <a:r>
              <a:rPr lang="en-GB" sz="2000" b="1" kern="100" dirty="0">
                <a:effectLst/>
                <a:ea typeface="DengXian" panose="02010600030101010101" pitchFamily="2" charset="-122"/>
                <a:cs typeface="Times New Roman" panose="02020603050405020304" pitchFamily="18" charset="0"/>
              </a:rPr>
              <a:t>cat /etc/group</a:t>
            </a:r>
            <a:r>
              <a:rPr lang="en-GB" sz="2000" b="1" kern="100" dirty="0">
                <a:ea typeface="DengXian" panose="02010600030101010101" pitchFamily="2" charset="-122"/>
                <a:cs typeface="Times New Roman" panose="02020603050405020304" pitchFamily="18" charset="0"/>
              </a:rPr>
              <a:t>:</a:t>
            </a:r>
            <a:r>
              <a:rPr lang="en-GB" sz="2000" kern="100" dirty="0">
                <a:effectLst/>
                <a:ea typeface="DengXian" panose="02010600030101010101" pitchFamily="2" charset="-122"/>
                <a:cs typeface="Times New Roman" panose="02020603050405020304" pitchFamily="18" charset="0"/>
              </a:rPr>
              <a:t> to view all groups on the system.</a:t>
            </a:r>
          </a:p>
          <a:p>
            <a:pPr marL="342900" indent="-342900">
              <a:lnSpc>
                <a:spcPct val="100000"/>
              </a:lnSpc>
              <a:spcBef>
                <a:spcPts val="0"/>
              </a:spcBef>
              <a:spcAft>
                <a:spcPts val="300"/>
              </a:spcAft>
              <a:buFont typeface="Symbol" panose="05050102010706020507" pitchFamily="18" charset="2"/>
              <a:buChar char=""/>
            </a:pPr>
            <a:r>
              <a:rPr lang="en-GB" sz="2000" b="1" dirty="0" err="1">
                <a:ea typeface="DengXian" panose="02010600030101010101" pitchFamily="2" charset="-122"/>
                <a:cs typeface="Times New Roman" panose="02020603050405020304" pitchFamily="18" charset="0"/>
              </a:rPr>
              <a:t>s</a:t>
            </a:r>
            <a:r>
              <a:rPr lang="en-GB" sz="2000" b="1" dirty="0" err="1">
                <a:effectLst/>
                <a:ea typeface="DengXian" panose="02010600030101010101" pitchFamily="2" charset="-122"/>
                <a:cs typeface="Times New Roman" panose="02020603050405020304" pitchFamily="18" charset="0"/>
              </a:rPr>
              <a:t>udo</a:t>
            </a:r>
            <a:r>
              <a:rPr lang="en-GB" sz="2000" b="1" dirty="0">
                <a:effectLst/>
                <a:ea typeface="DengXian" panose="02010600030101010101" pitchFamily="2" charset="-122"/>
                <a:cs typeface="Times New Roman" panose="02020603050405020304" pitchFamily="18" charset="0"/>
              </a:rPr>
              <a:t> </a:t>
            </a:r>
            <a:r>
              <a:rPr lang="en-GB" sz="2000" b="1" dirty="0" err="1">
                <a:effectLst/>
                <a:ea typeface="DengXian" panose="02010600030101010101" pitchFamily="2" charset="-122"/>
                <a:cs typeface="Times New Roman" panose="02020603050405020304" pitchFamily="18" charset="0"/>
              </a:rPr>
              <a:t>adduser</a:t>
            </a:r>
            <a:r>
              <a:rPr lang="en-GB" sz="2000" b="1" dirty="0">
                <a:effectLst/>
                <a:ea typeface="DengXian" panose="02010600030101010101" pitchFamily="2" charset="-122"/>
                <a:cs typeface="Times New Roman" panose="02020603050405020304" pitchFamily="18" charset="0"/>
              </a:rPr>
              <a:t> username </a:t>
            </a:r>
            <a:r>
              <a:rPr lang="en-GB" sz="2000" b="1" dirty="0" err="1">
                <a:effectLst/>
                <a:ea typeface="DengXian" panose="02010600030101010101" pitchFamily="2" charset="-122"/>
                <a:cs typeface="Times New Roman" panose="02020603050405020304" pitchFamily="18" charset="0"/>
              </a:rPr>
              <a:t>groupname</a:t>
            </a:r>
            <a:r>
              <a:rPr lang="en-GB" sz="2000" dirty="0">
                <a:effectLst/>
                <a:ea typeface="DengXian" panose="02010600030101010101" pitchFamily="2" charset="-122"/>
                <a:cs typeface="Times New Roman" panose="02020603050405020304" pitchFamily="18" charset="0"/>
              </a:rPr>
              <a:t>: to add a user to a group. </a:t>
            </a:r>
          </a:p>
          <a:p>
            <a:pPr marL="800115" lvl="1" indent="-342900">
              <a:lnSpc>
                <a:spcPct val="100000"/>
              </a:lnSpc>
              <a:spcBef>
                <a:spcPts val="0"/>
              </a:spcBef>
              <a:spcAft>
                <a:spcPts val="300"/>
              </a:spcAft>
              <a:buFont typeface="Symbol" panose="05050102010706020507" pitchFamily="18" charset="2"/>
              <a:buChar char=""/>
            </a:pPr>
            <a:r>
              <a:rPr lang="en-GB" sz="2000" dirty="0">
                <a:effectLst/>
                <a:ea typeface="DengXian" panose="02010600030101010101" pitchFamily="2" charset="-122"/>
                <a:cs typeface="Times New Roman" panose="02020603050405020304" pitchFamily="18" charset="0"/>
              </a:rPr>
              <a:t>Or: </a:t>
            </a:r>
            <a:r>
              <a:rPr lang="en-GB" sz="2000" b="1" dirty="0" err="1">
                <a:effectLst/>
                <a:ea typeface="DengXian" panose="02010600030101010101" pitchFamily="2" charset="-122"/>
                <a:cs typeface="Times New Roman" panose="02020603050405020304" pitchFamily="18" charset="0"/>
              </a:rPr>
              <a:t>adduser</a:t>
            </a:r>
            <a:r>
              <a:rPr lang="en-GB" sz="2000" b="1" dirty="0">
                <a:effectLst/>
                <a:ea typeface="DengXian" panose="02010600030101010101" pitchFamily="2" charset="-122"/>
                <a:cs typeface="Times New Roman" panose="02020603050405020304" pitchFamily="18" charset="0"/>
              </a:rPr>
              <a:t> </a:t>
            </a:r>
            <a:r>
              <a:rPr lang="en-GB" sz="2000" b="1" dirty="0" err="1">
                <a:effectLst/>
                <a:ea typeface="DengXian" panose="02010600030101010101" pitchFamily="2" charset="-122"/>
                <a:cs typeface="Times New Roman" panose="02020603050405020304" pitchFamily="18" charset="0"/>
              </a:rPr>
              <a:t>groupname</a:t>
            </a:r>
            <a:r>
              <a:rPr lang="en-GB" sz="2000" b="1" dirty="0">
                <a:ea typeface="DengXian" panose="02010600030101010101" pitchFamily="2" charset="-122"/>
                <a:cs typeface="Times New Roman" panose="02020603050405020304" pitchFamily="18" charset="0"/>
              </a:rPr>
              <a:t> </a:t>
            </a:r>
            <a:r>
              <a:rPr lang="en-GB" sz="2000" b="1" dirty="0">
                <a:effectLst/>
                <a:ea typeface="DengXian" panose="02010600030101010101" pitchFamily="2" charset="-122"/>
                <a:cs typeface="Times New Roman" panose="02020603050405020304" pitchFamily="18" charset="0"/>
              </a:rPr>
              <a:t>username </a:t>
            </a:r>
            <a:r>
              <a:rPr lang="en-GB" sz="2000" dirty="0">
                <a:effectLst/>
                <a:ea typeface="DengXian" panose="02010600030101010101" pitchFamily="2" charset="-122"/>
                <a:cs typeface="Times New Roman" panose="02020603050405020304" pitchFamily="18" charset="0"/>
              </a:rPr>
              <a:t>Or: </a:t>
            </a:r>
            <a:r>
              <a:rPr lang="en-GB" sz="2000" b="1" dirty="0" err="1">
                <a:effectLst/>
                <a:ea typeface="DengXian" panose="02010600030101010101" pitchFamily="2" charset="-122"/>
                <a:cs typeface="Times New Roman" panose="02020603050405020304" pitchFamily="18" charset="0"/>
              </a:rPr>
              <a:t>usermod</a:t>
            </a:r>
            <a:r>
              <a:rPr lang="en-GB" sz="2000" b="1" dirty="0">
                <a:effectLst/>
                <a:ea typeface="DengXian" panose="02010600030101010101" pitchFamily="2" charset="-122"/>
                <a:cs typeface="Times New Roman" panose="02020603050405020304" pitchFamily="18" charset="0"/>
              </a:rPr>
              <a:t> –a -G </a:t>
            </a:r>
            <a:r>
              <a:rPr lang="en-GB" sz="2000" dirty="0">
                <a:effectLst/>
                <a:ea typeface="DengXian" panose="02010600030101010101" pitchFamily="2" charset="-122"/>
                <a:cs typeface="Times New Roman" panose="02020603050405020304" pitchFamily="18" charset="0"/>
              </a:rPr>
              <a:t>username </a:t>
            </a:r>
            <a:r>
              <a:rPr lang="en-GB" sz="2000" dirty="0" err="1">
                <a:effectLst/>
                <a:ea typeface="DengXian" panose="02010600030101010101" pitchFamily="2" charset="-122"/>
                <a:cs typeface="Times New Roman" panose="02020603050405020304" pitchFamily="18" charset="0"/>
              </a:rPr>
              <a:t>groupname</a:t>
            </a:r>
            <a:endParaRPr lang="en-GB" sz="2000" dirty="0">
              <a:effectLst/>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r>
              <a:rPr lang="en-GB" sz="2000" b="1" kern="100" dirty="0">
                <a:ea typeface="DengXian" panose="02010600030101010101" pitchFamily="2" charset="-122"/>
                <a:cs typeface="Times New Roman" panose="02020603050405020304" pitchFamily="18" charset="0"/>
              </a:rPr>
              <a:t>groups username: </a:t>
            </a:r>
            <a:r>
              <a:rPr lang="en-US" sz="2000" b="0" i="0" dirty="0">
                <a:solidFill>
                  <a:srgbClr val="001D35"/>
                </a:solidFill>
                <a:effectLst/>
              </a:rPr>
              <a:t>To see which groups the user </a:t>
            </a:r>
            <a:r>
              <a:rPr lang="en-US" sz="2000" dirty="0">
                <a:solidFill>
                  <a:srgbClr val="001D35"/>
                </a:solidFill>
              </a:rPr>
              <a:t>belongs to.</a:t>
            </a:r>
          </a:p>
          <a:p>
            <a:pPr marL="342900" indent="-342900">
              <a:lnSpc>
                <a:spcPct val="100000"/>
              </a:lnSpc>
              <a:spcBef>
                <a:spcPts val="0"/>
              </a:spcBef>
              <a:spcAft>
                <a:spcPts val="300"/>
              </a:spcAft>
              <a:buFont typeface="Symbol" panose="05050102010706020507" pitchFamily="18" charset="2"/>
              <a:buChar char=""/>
            </a:pPr>
            <a:r>
              <a:rPr lang="en-US" sz="2000" b="1" kern="100" dirty="0" err="1">
                <a:solidFill>
                  <a:srgbClr val="001D35"/>
                </a:solidFill>
                <a:ea typeface="DengXian" panose="02010600030101010101" pitchFamily="2" charset="-122"/>
                <a:cs typeface="Times New Roman" panose="02020603050405020304" pitchFamily="18" charset="0"/>
              </a:rPr>
              <a:t>s</a:t>
            </a:r>
            <a:r>
              <a:rPr lang="en-US" sz="2000" b="1" kern="100" dirty="0" err="1">
                <a:solidFill>
                  <a:srgbClr val="001D35"/>
                </a:solidFill>
                <a:effectLst/>
                <a:ea typeface="DengXian" panose="02010600030101010101" pitchFamily="2" charset="-122"/>
                <a:cs typeface="Times New Roman" panose="02020603050405020304" pitchFamily="18" charset="0"/>
              </a:rPr>
              <a:t>udo</a:t>
            </a:r>
            <a:r>
              <a:rPr lang="en-US" sz="2000" b="1" kern="100" dirty="0">
                <a:solidFill>
                  <a:srgbClr val="001D35"/>
                </a:solidFill>
                <a:effectLst/>
                <a:ea typeface="DengXian" panose="02010600030101010101" pitchFamily="2" charset="-122"/>
                <a:cs typeface="Times New Roman" panose="02020603050405020304" pitchFamily="18" charset="0"/>
              </a:rPr>
              <a:t> </a:t>
            </a:r>
            <a:r>
              <a:rPr lang="en-US" sz="2000" b="1" kern="100" dirty="0" err="1">
                <a:solidFill>
                  <a:srgbClr val="001D35"/>
                </a:solidFill>
                <a:effectLst/>
                <a:ea typeface="DengXian" panose="02010600030101010101" pitchFamily="2" charset="-122"/>
                <a:cs typeface="Times New Roman" panose="02020603050405020304" pitchFamily="18" charset="0"/>
              </a:rPr>
              <a:t>gpasswd</a:t>
            </a:r>
            <a:r>
              <a:rPr lang="en-US" sz="2000" b="1" kern="100" dirty="0">
                <a:solidFill>
                  <a:srgbClr val="001D35"/>
                </a:solidFill>
                <a:effectLst/>
                <a:ea typeface="DengXian" panose="02010600030101010101" pitchFamily="2" charset="-122"/>
                <a:cs typeface="Times New Roman" panose="02020603050405020304" pitchFamily="18" charset="0"/>
              </a:rPr>
              <a:t> –d username </a:t>
            </a:r>
            <a:r>
              <a:rPr lang="en-US" sz="2000" b="1" kern="100" dirty="0" err="1">
                <a:solidFill>
                  <a:srgbClr val="001D35"/>
                </a:solidFill>
                <a:effectLst/>
                <a:ea typeface="DengXian" panose="02010600030101010101" pitchFamily="2" charset="-122"/>
                <a:cs typeface="Times New Roman" panose="02020603050405020304" pitchFamily="18" charset="0"/>
              </a:rPr>
              <a:t>groupname</a:t>
            </a:r>
            <a:r>
              <a:rPr lang="en-US" sz="2000" kern="100" dirty="0">
                <a:solidFill>
                  <a:srgbClr val="001D35"/>
                </a:solidFill>
                <a:effectLst/>
                <a:ea typeface="DengXian" panose="02010600030101010101" pitchFamily="2" charset="-122"/>
                <a:cs typeface="Times New Roman" panose="02020603050405020304" pitchFamily="18" charset="0"/>
              </a:rPr>
              <a:t>: To remove a user from a group.</a:t>
            </a:r>
          </a:p>
          <a:p>
            <a:pPr marL="800115" lvl="1" indent="-342900">
              <a:lnSpc>
                <a:spcPct val="100000"/>
              </a:lnSpc>
              <a:spcBef>
                <a:spcPts val="0"/>
              </a:spcBef>
              <a:spcAft>
                <a:spcPts val="300"/>
              </a:spcAft>
              <a:buFont typeface="Symbol" panose="05050102010706020507" pitchFamily="18" charset="2"/>
              <a:buChar char=""/>
            </a:pPr>
            <a:r>
              <a:rPr lang="en-US" sz="2000" kern="100" dirty="0">
                <a:solidFill>
                  <a:srgbClr val="001D35"/>
                </a:solidFill>
                <a:ea typeface="DengXian" panose="02010600030101010101" pitchFamily="2" charset="-122"/>
                <a:cs typeface="Times New Roman" panose="02020603050405020304" pitchFamily="18" charset="0"/>
              </a:rPr>
              <a:t>Or: </a:t>
            </a:r>
            <a:r>
              <a:rPr lang="en-US" sz="2000" b="1" kern="100" dirty="0" err="1">
                <a:solidFill>
                  <a:srgbClr val="001D35"/>
                </a:solidFill>
                <a:ea typeface="DengXian" panose="02010600030101010101" pitchFamily="2" charset="-122"/>
                <a:cs typeface="Times New Roman" panose="02020603050405020304" pitchFamily="18" charset="0"/>
              </a:rPr>
              <a:t>sudo</a:t>
            </a:r>
            <a:r>
              <a:rPr lang="en-US" sz="2000" b="1" kern="100" dirty="0">
                <a:solidFill>
                  <a:srgbClr val="001D35"/>
                </a:solidFill>
                <a:ea typeface="DengXian" panose="02010600030101010101" pitchFamily="2" charset="-122"/>
                <a:cs typeface="Times New Roman" panose="02020603050405020304" pitchFamily="18" charset="0"/>
              </a:rPr>
              <a:t> </a:t>
            </a:r>
            <a:r>
              <a:rPr lang="en-US" sz="2000" b="1" kern="100" dirty="0" err="1">
                <a:solidFill>
                  <a:srgbClr val="001D35"/>
                </a:solidFill>
                <a:ea typeface="DengXian" panose="02010600030101010101" pitchFamily="2" charset="-122"/>
                <a:cs typeface="Times New Roman" panose="02020603050405020304" pitchFamily="18" charset="0"/>
              </a:rPr>
              <a:t>deluser</a:t>
            </a:r>
            <a:r>
              <a:rPr lang="en-US" sz="2000" b="1" kern="100" dirty="0">
                <a:solidFill>
                  <a:srgbClr val="001D35"/>
                </a:solidFill>
                <a:ea typeface="DengXian" panose="02010600030101010101" pitchFamily="2" charset="-122"/>
                <a:cs typeface="Times New Roman" panose="02020603050405020304" pitchFamily="18" charset="0"/>
              </a:rPr>
              <a:t> username </a:t>
            </a:r>
            <a:r>
              <a:rPr lang="en-US" sz="2000" b="1" kern="100" dirty="0" err="1">
                <a:solidFill>
                  <a:srgbClr val="001D35"/>
                </a:solidFill>
                <a:ea typeface="DengXian" panose="02010600030101010101" pitchFamily="2" charset="-122"/>
                <a:cs typeface="Times New Roman" panose="02020603050405020304" pitchFamily="18" charset="0"/>
              </a:rPr>
              <a:t>groupname</a:t>
            </a:r>
            <a:r>
              <a:rPr lang="en-US" sz="2000" b="1" kern="100" dirty="0">
                <a:solidFill>
                  <a:srgbClr val="001D35"/>
                </a:solidFill>
                <a:ea typeface="DengXian" panose="02010600030101010101" pitchFamily="2" charset="-122"/>
                <a:cs typeface="Times New Roman" panose="02020603050405020304" pitchFamily="18" charset="0"/>
              </a:rPr>
              <a:t> </a:t>
            </a:r>
            <a:r>
              <a:rPr lang="en-US" sz="2000" kern="100" dirty="0">
                <a:solidFill>
                  <a:srgbClr val="001D35"/>
                </a:solidFill>
                <a:effectLst/>
                <a:ea typeface="DengXian" panose="02010600030101010101" pitchFamily="2" charset="-122"/>
                <a:cs typeface="Times New Roman" panose="02020603050405020304" pitchFamily="18" charset="0"/>
              </a:rPr>
              <a:t>Or: </a:t>
            </a:r>
            <a:r>
              <a:rPr lang="pt-BR" sz="2000" b="1" kern="100" dirty="0">
                <a:solidFill>
                  <a:srgbClr val="001D35"/>
                </a:solidFill>
                <a:effectLst/>
                <a:ea typeface="DengXian" panose="02010600030101010101" pitchFamily="2" charset="-122"/>
                <a:cs typeface="Times New Roman" panose="02020603050405020304" pitchFamily="18" charset="0"/>
              </a:rPr>
              <a:t>sudo usermod </a:t>
            </a:r>
            <a:r>
              <a:rPr lang="pt-BR" sz="2000" kern="100" dirty="0">
                <a:solidFill>
                  <a:srgbClr val="001D35"/>
                </a:solidFill>
                <a:effectLst/>
                <a:ea typeface="DengXian" panose="02010600030101010101" pitchFamily="2" charset="-122"/>
                <a:cs typeface="Times New Roman" panose="02020603050405020304" pitchFamily="18" charset="0"/>
              </a:rPr>
              <a:t>-r -G groupname username</a:t>
            </a:r>
            <a:endParaRPr lang="en-US" sz="2000" kern="100" dirty="0">
              <a:solidFill>
                <a:srgbClr val="001D35"/>
              </a:solidFill>
              <a:effectLst/>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r>
              <a:rPr lang="en-GB" sz="2000" b="1" dirty="0" err="1">
                <a:ea typeface="DengXian" panose="02010600030101010101" pitchFamily="2" charset="-122"/>
                <a:cs typeface="Times New Roman" panose="02020603050405020304" pitchFamily="18" charset="0"/>
              </a:rPr>
              <a:t>s</a:t>
            </a:r>
            <a:r>
              <a:rPr lang="en-GB" sz="2000" b="1" dirty="0" err="1">
                <a:effectLst/>
                <a:ea typeface="DengXian" panose="02010600030101010101" pitchFamily="2" charset="-122"/>
                <a:cs typeface="Times New Roman" panose="02020603050405020304" pitchFamily="18" charset="0"/>
              </a:rPr>
              <a:t>udo</a:t>
            </a:r>
            <a:r>
              <a:rPr lang="en-GB" sz="2000" b="1" dirty="0">
                <a:effectLst/>
                <a:ea typeface="DengXian" panose="02010600030101010101" pitchFamily="2" charset="-122"/>
                <a:cs typeface="Times New Roman" panose="02020603050405020304" pitchFamily="18" charset="0"/>
              </a:rPr>
              <a:t> </a:t>
            </a:r>
            <a:r>
              <a:rPr lang="en-GB" sz="2000" b="1" dirty="0" err="1">
                <a:effectLst/>
                <a:ea typeface="DengXian" panose="02010600030101010101" pitchFamily="2" charset="-122"/>
                <a:cs typeface="Times New Roman" panose="02020603050405020304" pitchFamily="18" charset="0"/>
              </a:rPr>
              <a:t>groupdel</a:t>
            </a:r>
            <a:r>
              <a:rPr lang="en-GB" sz="2000" b="1" dirty="0">
                <a:effectLst/>
                <a:ea typeface="DengXian" panose="02010600030101010101" pitchFamily="2" charset="-122"/>
                <a:cs typeface="Times New Roman" panose="02020603050405020304" pitchFamily="18" charset="0"/>
              </a:rPr>
              <a:t> </a:t>
            </a:r>
            <a:r>
              <a:rPr lang="en-GB" sz="2000" b="1" dirty="0" err="1">
                <a:effectLst/>
                <a:ea typeface="DengXian" panose="02010600030101010101" pitchFamily="2" charset="-122"/>
                <a:cs typeface="Times New Roman" panose="02020603050405020304" pitchFamily="18" charset="0"/>
              </a:rPr>
              <a:t>groupname</a:t>
            </a:r>
            <a:r>
              <a:rPr lang="en-GB" sz="2000" dirty="0">
                <a:effectLst/>
                <a:ea typeface="DengXian" panose="02010600030101010101" pitchFamily="2" charset="-122"/>
                <a:cs typeface="Times New Roman" panose="02020603050405020304" pitchFamily="18" charset="0"/>
              </a:rPr>
              <a:t>:</a:t>
            </a:r>
            <a:r>
              <a:rPr lang="en-GB" sz="2000" b="1" dirty="0">
                <a:effectLst/>
                <a:ea typeface="DengXian" panose="02010600030101010101" pitchFamily="2" charset="-122"/>
                <a:cs typeface="Times New Roman" panose="02020603050405020304" pitchFamily="18" charset="0"/>
              </a:rPr>
              <a:t> </a:t>
            </a:r>
            <a:r>
              <a:rPr lang="en-GB" sz="2000" dirty="0">
                <a:effectLst/>
                <a:ea typeface="DengXian" panose="02010600030101010101" pitchFamily="2" charset="-122"/>
                <a:cs typeface="Times New Roman" panose="02020603050405020304" pitchFamily="18" charset="0"/>
              </a:rPr>
              <a:t>to delete a group from the system. </a:t>
            </a:r>
            <a:endParaRPr lang="en-GB" sz="2000" kern="100" dirty="0">
              <a:effectLst/>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r>
              <a:rPr lang="en-GB" sz="2000" b="1" kern="100" dirty="0">
                <a:effectLst/>
                <a:ea typeface="DengXian" panose="02010600030101010101" pitchFamily="2" charset="-122"/>
                <a:cs typeface="Times New Roman" panose="02020603050405020304" pitchFamily="18" charset="0"/>
              </a:rPr>
              <a:t>Su</a:t>
            </a:r>
            <a:r>
              <a:rPr lang="en-GB" sz="2000" kern="100" dirty="0">
                <a:effectLst/>
                <a:ea typeface="DengXian" panose="02010600030101010101" pitchFamily="2" charset="-122"/>
                <a:cs typeface="Times New Roman" panose="02020603050405020304" pitchFamily="18" charset="0"/>
              </a:rPr>
              <a:t> </a:t>
            </a:r>
            <a:r>
              <a:rPr lang="en-GB" sz="2000" b="1" kern="100" dirty="0">
                <a:effectLst/>
                <a:ea typeface="DengXian" panose="02010600030101010101" pitchFamily="2" charset="-122"/>
                <a:cs typeface="Times New Roman" panose="02020603050405020304" pitchFamily="18" charset="0"/>
              </a:rPr>
              <a:t>–</a:t>
            </a:r>
            <a:r>
              <a:rPr lang="en-GB" sz="2000" kern="100" dirty="0">
                <a:effectLst/>
                <a:ea typeface="DengXian" panose="02010600030101010101" pitchFamily="2" charset="-122"/>
                <a:cs typeface="Times New Roman" panose="02020603050405020304" pitchFamily="18" charset="0"/>
              </a:rPr>
              <a:t> </a:t>
            </a:r>
            <a:r>
              <a:rPr lang="en-GB" sz="2000" b="1" kern="100" dirty="0">
                <a:effectLst/>
                <a:ea typeface="DengXian" panose="02010600030101010101" pitchFamily="2" charset="-122"/>
                <a:cs typeface="Times New Roman" panose="02020603050405020304" pitchFamily="18" charset="0"/>
              </a:rPr>
              <a:t>username:</a:t>
            </a:r>
            <a:r>
              <a:rPr lang="en-GB" sz="2000" kern="100" dirty="0">
                <a:effectLst/>
                <a:ea typeface="DengXian" panose="02010600030101010101" pitchFamily="2" charset="-122"/>
                <a:cs typeface="Times New Roman" panose="02020603050405020304" pitchFamily="18" charset="0"/>
              </a:rPr>
              <a:t> command allows use to switch into another user account. </a:t>
            </a:r>
          </a:p>
          <a:p>
            <a:pPr marL="800115" lvl="1" indent="-342900">
              <a:lnSpc>
                <a:spcPct val="100000"/>
              </a:lnSpc>
              <a:spcBef>
                <a:spcPts val="0"/>
              </a:spcBef>
              <a:spcAft>
                <a:spcPts val="300"/>
              </a:spcAft>
              <a:buFont typeface="Symbol" panose="05050102010706020507" pitchFamily="18" charset="2"/>
              <a:buChar char=""/>
            </a:pPr>
            <a:r>
              <a:rPr lang="en-GB" sz="1800" kern="100" dirty="0">
                <a:effectLst/>
                <a:ea typeface="DengXian" panose="02010600030101010101" pitchFamily="2" charset="-122"/>
                <a:cs typeface="Times New Roman" panose="02020603050405020304" pitchFamily="18" charset="0"/>
              </a:rPr>
              <a:t>You normally need to know the user’s password to login to their account. Unless you’re root.</a:t>
            </a:r>
            <a:endParaRPr lang="en-GB" sz="2000" b="1" dirty="0">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r>
              <a:rPr lang="en-GB" sz="2000" b="1" dirty="0">
                <a:ea typeface="DengXian" panose="02010600030101010101" pitchFamily="2" charset="-122"/>
                <a:cs typeface="Times New Roman" panose="02020603050405020304" pitchFamily="18" charset="0"/>
              </a:rPr>
              <a:t>l</a:t>
            </a:r>
            <a:r>
              <a:rPr lang="en-GB" sz="2000" b="1" dirty="0">
                <a:effectLst/>
                <a:ea typeface="DengXian" panose="02010600030101010101" pitchFamily="2" charset="-122"/>
                <a:cs typeface="Times New Roman" panose="02020603050405020304" pitchFamily="18" charset="0"/>
              </a:rPr>
              <a:t>ogout</a:t>
            </a:r>
            <a:r>
              <a:rPr lang="en-GB" sz="2000" b="1" kern="100" dirty="0">
                <a:effectLst/>
                <a:ea typeface="DengXian" panose="02010600030101010101" pitchFamily="2" charset="-122"/>
                <a:cs typeface="Times New Roman" panose="02020603050405020304" pitchFamily="18" charset="0"/>
              </a:rPr>
              <a:t> </a:t>
            </a:r>
            <a:r>
              <a:rPr lang="en-GB" sz="2000" kern="100" dirty="0">
                <a:effectLst/>
                <a:ea typeface="DengXian" panose="02010600030101010101" pitchFamily="2" charset="-122"/>
                <a:cs typeface="Times New Roman" panose="02020603050405020304" pitchFamily="18" charset="0"/>
              </a:rPr>
              <a:t>or </a:t>
            </a:r>
            <a:r>
              <a:rPr lang="en-GB" sz="2000" b="1" kern="100" dirty="0">
                <a:effectLst/>
                <a:ea typeface="DengXian" panose="02010600030101010101" pitchFamily="2" charset="-122"/>
                <a:cs typeface="Times New Roman" panose="02020603050405020304" pitchFamily="18" charset="0"/>
              </a:rPr>
              <a:t>exit: </a:t>
            </a:r>
            <a:r>
              <a:rPr lang="en-GB" sz="2000" kern="100" dirty="0">
                <a:effectLst/>
                <a:ea typeface="DengXian" panose="02010600030101010101" pitchFamily="2" charset="-122"/>
                <a:cs typeface="Times New Roman" panose="02020603050405020304" pitchFamily="18" charset="0"/>
              </a:rPr>
              <a:t>to log out of a</a:t>
            </a:r>
            <a:r>
              <a:rPr lang="en-GB" sz="2000" b="1" kern="100" dirty="0">
                <a:effectLst/>
                <a:ea typeface="DengXian" panose="02010600030101010101" pitchFamily="2" charset="-122"/>
                <a:cs typeface="Times New Roman" panose="02020603050405020304" pitchFamily="18" charset="0"/>
              </a:rPr>
              <a:t> </a:t>
            </a:r>
            <a:r>
              <a:rPr lang="en-GB" sz="2000" kern="100" dirty="0">
                <a:effectLst/>
                <a:ea typeface="DengXian" panose="02010600030101010101" pitchFamily="2" charset="-122"/>
                <a:cs typeface="Times New Roman" panose="02020603050405020304" pitchFamily="18" charset="0"/>
              </a:rPr>
              <a:t>users account and return to root.</a:t>
            </a:r>
          </a:p>
          <a:p>
            <a:pPr marL="342900" indent="-342900">
              <a:lnSpc>
                <a:spcPct val="100000"/>
              </a:lnSpc>
              <a:spcBef>
                <a:spcPts val="0"/>
              </a:spcBef>
              <a:spcAft>
                <a:spcPts val="300"/>
              </a:spcAft>
              <a:buFont typeface="Symbol" panose="05050102010706020507" pitchFamily="18" charset="2"/>
              <a:buChar char=""/>
            </a:pPr>
            <a:r>
              <a:rPr lang="en-GB" sz="2000" b="1" kern="100" dirty="0" err="1">
                <a:effectLst/>
                <a:ea typeface="DengXian" panose="02010600030101010101" pitchFamily="2" charset="-122"/>
                <a:cs typeface="Times New Roman" panose="02020603050405020304" pitchFamily="18" charset="0"/>
              </a:rPr>
              <a:t>Whoami</a:t>
            </a:r>
            <a:r>
              <a:rPr lang="en-GB" sz="2000" b="1" kern="100" dirty="0">
                <a:effectLst/>
                <a:ea typeface="DengXian" panose="02010600030101010101" pitchFamily="2" charset="-122"/>
                <a:cs typeface="Times New Roman" panose="02020603050405020304" pitchFamily="18" charset="0"/>
              </a:rPr>
              <a:t>:</a:t>
            </a:r>
            <a:r>
              <a:rPr lang="en-GB" sz="2000" kern="100" dirty="0">
                <a:effectLst/>
                <a:ea typeface="DengXian" panose="02010600030101010101" pitchFamily="2" charset="-122"/>
                <a:cs typeface="Times New Roman" panose="02020603050405020304" pitchFamily="18" charset="0"/>
              </a:rPr>
              <a:t> to view your username.</a:t>
            </a:r>
          </a:p>
          <a:p>
            <a:pPr marL="342900" indent="-342900">
              <a:lnSpc>
                <a:spcPct val="100000"/>
              </a:lnSpc>
              <a:spcBef>
                <a:spcPts val="0"/>
              </a:spcBef>
              <a:spcAft>
                <a:spcPts val="300"/>
              </a:spcAft>
              <a:buFont typeface="Symbol" panose="05050102010706020507" pitchFamily="18" charset="2"/>
              <a:buChar char=""/>
            </a:pPr>
            <a:r>
              <a:rPr lang="en-GB" sz="2000" b="1" kern="100" dirty="0" err="1">
                <a:effectLst/>
                <a:highlight>
                  <a:srgbClr val="FFFF00"/>
                </a:highlight>
                <a:ea typeface="DengXian" panose="02010600030101010101" pitchFamily="2" charset="-122"/>
                <a:cs typeface="Times New Roman" panose="02020603050405020304" pitchFamily="18" charset="0"/>
              </a:rPr>
              <a:t>sudo</a:t>
            </a:r>
            <a:r>
              <a:rPr lang="en-GB" sz="2000" kern="100" dirty="0">
                <a:effectLst/>
                <a:highlight>
                  <a:srgbClr val="FFFF00"/>
                </a:highlight>
                <a:ea typeface="DengXian" panose="02010600030101010101" pitchFamily="2" charset="-122"/>
                <a:cs typeface="Times New Roman" panose="02020603050405020304" pitchFamily="18" charset="0"/>
              </a:rPr>
              <a:t> </a:t>
            </a:r>
            <a:r>
              <a:rPr lang="en-GB" sz="2000" b="1" kern="100" dirty="0" err="1">
                <a:effectLst/>
                <a:highlight>
                  <a:srgbClr val="FFFF00"/>
                </a:highlight>
                <a:ea typeface="DengXian" panose="02010600030101010101" pitchFamily="2" charset="-122"/>
                <a:cs typeface="Times New Roman" panose="02020603050405020304" pitchFamily="18" charset="0"/>
              </a:rPr>
              <a:t>userdel</a:t>
            </a:r>
            <a:r>
              <a:rPr lang="en-GB" sz="2000" kern="100" dirty="0">
                <a:effectLst/>
                <a:highlight>
                  <a:srgbClr val="FFFF00"/>
                </a:highlight>
                <a:ea typeface="DengXian" panose="02010600030101010101" pitchFamily="2" charset="-122"/>
                <a:cs typeface="Times New Roman" panose="02020603050405020304" pitchFamily="18" charset="0"/>
              </a:rPr>
              <a:t> </a:t>
            </a:r>
            <a:r>
              <a:rPr lang="en-GB" sz="2000" b="1" kern="100" dirty="0">
                <a:effectLst/>
                <a:highlight>
                  <a:srgbClr val="FFFF00"/>
                </a:highlight>
                <a:ea typeface="DengXian" panose="02010600030101010101" pitchFamily="2" charset="-122"/>
                <a:cs typeface="Times New Roman" panose="02020603050405020304" pitchFamily="18" charset="0"/>
              </a:rPr>
              <a:t>username</a:t>
            </a:r>
            <a:r>
              <a:rPr lang="en-GB" sz="2000" kern="100" dirty="0">
                <a:effectLst/>
                <a:highlight>
                  <a:srgbClr val="FFFF00"/>
                </a:highlight>
                <a:ea typeface="DengXian" panose="02010600030101010101" pitchFamily="2" charset="-122"/>
                <a:cs typeface="Times New Roman" panose="02020603050405020304" pitchFamily="18" charset="0"/>
              </a:rPr>
              <a:t>: to delete a user.</a:t>
            </a:r>
          </a:p>
          <a:p>
            <a:pPr marL="0" indent="0">
              <a:lnSpc>
                <a:spcPct val="100000"/>
              </a:lnSpc>
              <a:spcBef>
                <a:spcPts val="0"/>
              </a:spcBef>
              <a:spcAft>
                <a:spcPts val="300"/>
              </a:spcAft>
              <a:buNone/>
            </a:pPr>
            <a:r>
              <a:rPr lang="en-GB" sz="1600" kern="100" dirty="0">
                <a:effectLst/>
                <a:ea typeface="DengXian" panose="02010600030101010101" pitchFamily="2" charset="-122"/>
                <a:cs typeface="Times New Roman" panose="02020603050405020304" pitchFamily="18" charset="0"/>
              </a:rPr>
              <a:t>For further information on managing users, see the handout on Moodle titled: </a:t>
            </a:r>
            <a:r>
              <a:rPr lang="en-US" sz="1600" b="1" kern="100" dirty="0">
                <a:effectLst/>
                <a:ea typeface="DengXian" panose="02010600030101010101" pitchFamily="2" charset="-122"/>
                <a:cs typeface="Times New Roman" panose="02020603050405020304" pitchFamily="18" charset="0"/>
              </a:rPr>
              <a:t>OS 4 - Handout - Managing Users and Groups</a:t>
            </a:r>
            <a:r>
              <a:rPr lang="en-US" sz="1600" kern="100" dirty="0">
                <a:effectLst/>
                <a:ea typeface="DengXian" panose="02010600030101010101" pitchFamily="2" charset="-122"/>
                <a:cs typeface="Times New Roman" panose="02020603050405020304" pitchFamily="18" charset="0"/>
              </a:rPr>
              <a:t>.</a:t>
            </a:r>
            <a:endParaRPr lang="en-GB" sz="1600" kern="100" dirty="0">
              <a:effectLst/>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300"/>
              </a:spcAft>
              <a:buFont typeface="Symbol" panose="05050102010706020507" pitchFamily="18" charset="2"/>
              <a:buChar char=""/>
            </a:pPr>
            <a:endParaRPr lang="en-GB" sz="2400" dirty="0">
              <a:effectLst/>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6E502688-6624-6D97-5B76-6AC386366D01}"/>
              </a:ext>
            </a:extLst>
          </p:cNvPr>
          <p:cNvSpPr txBox="1"/>
          <p:nvPr/>
        </p:nvSpPr>
        <p:spPr>
          <a:xfrm>
            <a:off x="7949348" y="1538626"/>
            <a:ext cx="4111683" cy="1015663"/>
          </a:xfrm>
          <a:prstGeom prst="rect">
            <a:avLst/>
          </a:prstGeom>
          <a:noFill/>
          <a:ln>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No colon needed: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Do not input the ‘:’ colon as part of the command. Used for illustration purposes only.</a:t>
            </a:r>
          </a:p>
        </p:txBody>
      </p:sp>
      <p:sp>
        <p:nvSpPr>
          <p:cNvPr id="3" name="TextBox 2">
            <a:extLst>
              <a:ext uri="{FF2B5EF4-FFF2-40B4-BE49-F238E27FC236}">
                <a16:creationId xmlns:a16="http://schemas.microsoft.com/office/drawing/2014/main" id="{6EBF9B77-40A8-5EF6-0DBB-EF3F096A4D0C}"/>
              </a:ext>
            </a:extLst>
          </p:cNvPr>
          <p:cNvSpPr txBox="1"/>
          <p:nvPr/>
        </p:nvSpPr>
        <p:spPr>
          <a:xfrm>
            <a:off x="8844198" y="2575778"/>
            <a:ext cx="3216834" cy="1477328"/>
          </a:xfrm>
          <a:prstGeom prst="rect">
            <a:avLst/>
          </a:prstGeom>
          <a:noFill/>
          <a:ln>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Bellard Linux: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Nearly all commands work. Except to remove a user from a group. Browser-based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bellard</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is useful for testing but has limitations.</a:t>
            </a:r>
          </a:p>
        </p:txBody>
      </p:sp>
    </p:spTree>
    <p:extLst>
      <p:ext uri="{BB962C8B-B14F-4D97-AF65-F5344CB8AC3E}">
        <p14:creationId xmlns:p14="http://schemas.microsoft.com/office/powerpoint/2010/main" val="650220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F2CF-1794-28E8-AEB5-9B0EE6BBC28F}"/>
              </a:ext>
            </a:extLst>
          </p:cNvPr>
          <p:cNvSpPr>
            <a:spLocks noGrp="1"/>
          </p:cNvSpPr>
          <p:nvPr>
            <p:ph type="title"/>
          </p:nvPr>
        </p:nvSpPr>
        <p:spPr>
          <a:xfrm>
            <a:off x="0" y="0"/>
            <a:ext cx="10515600" cy="1325563"/>
          </a:xfrm>
          <a:solidFill>
            <a:srgbClr val="002060"/>
          </a:solidFill>
          <a:ln>
            <a:solidFill>
              <a:srgbClr val="002060"/>
            </a:solidFill>
          </a:ln>
        </p:spPr>
        <p:txBody>
          <a:bodyPr>
            <a:normAutofit/>
          </a:bodyPr>
          <a:lstStyle/>
          <a:p>
            <a:r>
              <a:rPr lang="en-GB" sz="4800" dirty="0">
                <a:solidFill>
                  <a:schemeClr val="bg1"/>
                </a:solidFill>
              </a:rPr>
              <a:t>Bg. Standard format for New Usernames:</a:t>
            </a:r>
          </a:p>
        </p:txBody>
      </p:sp>
      <p:sp>
        <p:nvSpPr>
          <p:cNvPr id="3" name="Content Placeholder 2">
            <a:extLst>
              <a:ext uri="{FF2B5EF4-FFF2-40B4-BE49-F238E27FC236}">
                <a16:creationId xmlns:a16="http://schemas.microsoft.com/office/drawing/2014/main" id="{1A16E854-2B19-F5E4-8161-573EA58E10E2}"/>
              </a:ext>
            </a:extLst>
          </p:cNvPr>
          <p:cNvSpPr>
            <a:spLocks noGrp="1"/>
          </p:cNvSpPr>
          <p:nvPr>
            <p:ph idx="1"/>
          </p:nvPr>
        </p:nvSpPr>
        <p:spPr>
          <a:xfrm>
            <a:off x="583758" y="1674551"/>
            <a:ext cx="10515600" cy="4351338"/>
          </a:xfrm>
        </p:spPr>
        <p:txBody>
          <a:bodyPr/>
          <a:lstStyle/>
          <a:p>
            <a:r>
              <a:rPr lang="en-US" dirty="0"/>
              <a:t>A standard Linux new user username typically consists of lowercase letters, numbers, and hyphens, usually following the format of "</a:t>
            </a:r>
            <a:r>
              <a:rPr lang="en-US" dirty="0" err="1"/>
              <a:t>firstname_lastname</a:t>
            </a:r>
            <a:r>
              <a:rPr lang="en-US" dirty="0"/>
              <a:t>" or "</a:t>
            </a:r>
            <a:r>
              <a:rPr lang="en-US" dirty="0" err="1"/>
              <a:t>initials_department</a:t>
            </a:r>
            <a:r>
              <a:rPr lang="en-US" dirty="0"/>
              <a:t>“</a:t>
            </a:r>
          </a:p>
          <a:p>
            <a:r>
              <a:rPr lang="en-US" dirty="0"/>
              <a:t>For example: "</a:t>
            </a:r>
            <a:r>
              <a:rPr lang="en-US" b="1" dirty="0" err="1"/>
              <a:t>john_doe</a:t>
            </a:r>
            <a:r>
              <a:rPr lang="en-US" dirty="0"/>
              <a:t>" or "</a:t>
            </a:r>
            <a:r>
              <a:rPr lang="en-US" b="1" dirty="0" err="1"/>
              <a:t>jd_it</a:t>
            </a:r>
            <a:r>
              <a:rPr lang="en-US" dirty="0"/>
              <a:t>" </a:t>
            </a:r>
          </a:p>
          <a:p>
            <a:r>
              <a:rPr lang="en-US" dirty="0"/>
              <a:t>While adhering to length limitations (usually around 30 characters) and avoiding spaces or special characters other than hyphens.</a:t>
            </a:r>
            <a:endParaRPr lang="en-GB" dirty="0"/>
          </a:p>
          <a:p>
            <a:r>
              <a:rPr lang="en-GB" dirty="0"/>
              <a:t>If you encounter a problem when adding a user due to a naming restriction. </a:t>
            </a:r>
            <a:r>
              <a:rPr lang="en-US" dirty="0"/>
              <a:t>To create a user anyway, you can use the:</a:t>
            </a:r>
            <a:br>
              <a:rPr lang="en-US" dirty="0"/>
            </a:br>
            <a:r>
              <a:rPr lang="en-US" dirty="0"/>
              <a:t> </a:t>
            </a:r>
            <a:r>
              <a:rPr lang="en-US" b="1" dirty="0"/>
              <a:t>--force-</a:t>
            </a:r>
            <a:r>
              <a:rPr lang="en-US" b="1" dirty="0" err="1"/>
              <a:t>badname</a:t>
            </a:r>
            <a:r>
              <a:rPr lang="en-US" b="1" dirty="0"/>
              <a:t> </a:t>
            </a:r>
            <a:r>
              <a:rPr lang="en-US" dirty="0"/>
              <a:t>option with the </a:t>
            </a:r>
            <a:r>
              <a:rPr lang="en-US" dirty="0" err="1"/>
              <a:t>adduser</a:t>
            </a:r>
            <a:r>
              <a:rPr lang="en-US" dirty="0"/>
              <a:t> command.</a:t>
            </a:r>
          </a:p>
          <a:p>
            <a:endParaRPr lang="en-GB" dirty="0"/>
          </a:p>
          <a:p>
            <a:endParaRPr lang="en-GB" dirty="0"/>
          </a:p>
        </p:txBody>
      </p:sp>
    </p:spTree>
    <p:extLst>
      <p:ext uri="{BB962C8B-B14F-4D97-AF65-F5344CB8AC3E}">
        <p14:creationId xmlns:p14="http://schemas.microsoft.com/office/powerpoint/2010/main" val="2618964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C1C074-2169-6114-699C-36EEFF223C7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1EFDBE-DCEC-F5C4-D3C7-A6A646A38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FD2B08E-7742-3715-FFC3-04CDF4577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11B8190-1BAC-09D2-DC52-27757444A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3A89C13-5480-2BC7-16FE-58CA38CD6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F7F8705-FF89-DF3E-2EB4-4D8240076A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D683D4-B4D3-9A18-DAA1-14B25C91ADE7}"/>
              </a:ext>
            </a:extLst>
          </p:cNvPr>
          <p:cNvSpPr>
            <a:spLocks noGrp="1"/>
          </p:cNvSpPr>
          <p:nvPr>
            <p:ph type="title"/>
          </p:nvPr>
        </p:nvSpPr>
        <p:spPr>
          <a:xfrm>
            <a:off x="329192" y="330206"/>
            <a:ext cx="9895951" cy="1033669"/>
          </a:xfrm>
        </p:spPr>
        <p:txBody>
          <a:bodyPr>
            <a:normAutofit fontScale="90000"/>
          </a:bodyPr>
          <a:lstStyle/>
          <a:p>
            <a:r>
              <a:rPr lang="en-GB" sz="5300" b="1" dirty="0">
                <a:solidFill>
                  <a:schemeClr val="bg1"/>
                </a:solidFill>
              </a:rPr>
              <a:t>Bg. </a:t>
            </a:r>
            <a:r>
              <a:rPr lang="en-GB" b="1" dirty="0">
                <a:solidFill>
                  <a:schemeClr val="bg1"/>
                </a:solidFill>
              </a:rPr>
              <a:t>Example Use case: </a:t>
            </a:r>
            <a:br>
              <a:rPr lang="en-GB" b="1" dirty="0">
                <a:solidFill>
                  <a:srgbClr val="002060"/>
                </a:solidFill>
              </a:rPr>
            </a:br>
            <a:r>
              <a:rPr lang="en-GB" dirty="0">
                <a:solidFill>
                  <a:schemeClr val="bg1"/>
                </a:solidFill>
              </a:rPr>
              <a:t>Users, Groups &amp; file permissions</a:t>
            </a:r>
            <a:endParaRPr lang="en-GB" b="1" dirty="0">
              <a:solidFill>
                <a:schemeClr val="bg1"/>
              </a:solidFill>
            </a:endParaRPr>
          </a:p>
        </p:txBody>
      </p:sp>
      <p:sp>
        <p:nvSpPr>
          <p:cNvPr id="5" name="Content Placeholder 2">
            <a:extLst>
              <a:ext uri="{FF2B5EF4-FFF2-40B4-BE49-F238E27FC236}">
                <a16:creationId xmlns:a16="http://schemas.microsoft.com/office/drawing/2014/main" id="{0F77D168-128E-8FD3-0F78-040A84025BA0}"/>
              </a:ext>
            </a:extLst>
          </p:cNvPr>
          <p:cNvSpPr txBox="1">
            <a:spLocks/>
          </p:cNvSpPr>
          <p:nvPr/>
        </p:nvSpPr>
        <p:spPr>
          <a:xfrm>
            <a:off x="5709791" y="4128929"/>
            <a:ext cx="5318896" cy="41534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3185" indent="0">
              <a:lnSpc>
                <a:spcPct val="100000"/>
              </a:lnSpc>
              <a:spcBef>
                <a:spcPts val="600"/>
              </a:spcBef>
              <a:buFont typeface="Arial" panose="020B0604020202020204" pitchFamily="34" charset="0"/>
              <a:buNone/>
            </a:pPr>
            <a:endParaRPr lang="en-GB" dirty="0">
              <a:ea typeface="Calibri" panose="020F0502020204030204" pitchFamily="34" charset="0"/>
              <a:cs typeface="Times New Roman" panose="02020603050405020304" pitchFamily="18" charset="0"/>
            </a:endParaRPr>
          </a:p>
        </p:txBody>
      </p:sp>
      <p:sp>
        <p:nvSpPr>
          <p:cNvPr id="7" name="Rectangle 1">
            <a:extLst>
              <a:ext uri="{FF2B5EF4-FFF2-40B4-BE49-F238E27FC236}">
                <a16:creationId xmlns:a16="http://schemas.microsoft.com/office/drawing/2014/main" id="{70CF11EA-270E-9F5E-168C-DA49DA5324F7}"/>
              </a:ext>
            </a:extLst>
          </p:cNvPr>
          <p:cNvSpPr>
            <a:spLocks noChangeArrowheads="1"/>
          </p:cNvSpPr>
          <p:nvPr/>
        </p:nvSpPr>
        <p:spPr bwMode="auto">
          <a:xfrm>
            <a:off x="0" y="9010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11" name="Table 10">
            <a:extLst>
              <a:ext uri="{FF2B5EF4-FFF2-40B4-BE49-F238E27FC236}">
                <a16:creationId xmlns:a16="http://schemas.microsoft.com/office/drawing/2014/main" id="{781867C4-5B91-AADC-1BF1-5BBBB8282DD4}"/>
              </a:ext>
            </a:extLst>
          </p:cNvPr>
          <p:cNvGraphicFramePr>
            <a:graphicFrameLocks noGrp="1"/>
          </p:cNvGraphicFramePr>
          <p:nvPr>
            <p:extLst>
              <p:ext uri="{D42A27DB-BD31-4B8C-83A1-F6EECF244321}">
                <p14:modId xmlns:p14="http://schemas.microsoft.com/office/powerpoint/2010/main" val="3089526554"/>
              </p:ext>
            </p:extLst>
          </p:nvPr>
        </p:nvGraphicFramePr>
        <p:xfrm>
          <a:off x="512143" y="1655709"/>
          <a:ext cx="10892932" cy="4236720"/>
        </p:xfrm>
        <a:graphic>
          <a:graphicData uri="http://schemas.openxmlformats.org/drawingml/2006/table">
            <a:tbl>
              <a:tblPr firstRow="1" bandRow="1">
                <a:tableStyleId>{5C22544A-7EE6-4342-B048-85BDC9FD1C3A}</a:tableStyleId>
              </a:tblPr>
              <a:tblGrid>
                <a:gridCol w="5446466">
                  <a:extLst>
                    <a:ext uri="{9D8B030D-6E8A-4147-A177-3AD203B41FA5}">
                      <a16:colId xmlns:a16="http://schemas.microsoft.com/office/drawing/2014/main" val="2663723690"/>
                    </a:ext>
                  </a:extLst>
                </a:gridCol>
                <a:gridCol w="5446466">
                  <a:extLst>
                    <a:ext uri="{9D8B030D-6E8A-4147-A177-3AD203B41FA5}">
                      <a16:colId xmlns:a16="http://schemas.microsoft.com/office/drawing/2014/main" val="296164772"/>
                    </a:ext>
                  </a:extLst>
                </a:gridCol>
              </a:tblGrid>
              <a:tr h="370840">
                <a:tc>
                  <a:txBody>
                    <a:bodyPr/>
                    <a:lstStyle/>
                    <a:p>
                      <a:pPr algn="ctr"/>
                      <a:r>
                        <a:rPr lang="en-GB" sz="2800" dirty="0"/>
                        <a:t>Problem</a:t>
                      </a:r>
                    </a:p>
                  </a:txBody>
                  <a:tcPr/>
                </a:tc>
                <a:tc>
                  <a:txBody>
                    <a:bodyPr/>
                    <a:lstStyle/>
                    <a:p>
                      <a:pPr algn="ctr"/>
                      <a:r>
                        <a:rPr lang="en-GB" sz="2800" dirty="0"/>
                        <a:t>Solution</a:t>
                      </a:r>
                    </a:p>
                  </a:txBody>
                  <a:tcPr/>
                </a:tc>
                <a:extLst>
                  <a:ext uri="{0D108BD9-81ED-4DB2-BD59-A6C34878D82A}">
                    <a16:rowId xmlns:a16="http://schemas.microsoft.com/office/drawing/2014/main" val="1461450992"/>
                  </a:ext>
                </a:extLst>
              </a:tr>
              <a:tr h="1134079">
                <a:tc>
                  <a:txBody>
                    <a:bodyPr/>
                    <a:lstStyle/>
                    <a:p>
                      <a:pPr marL="285750" indent="-285750" algn="l" fontAlgn="base">
                        <a:buFont typeface="Arial" panose="020B0604020202020204" pitchFamily="34" charset="0"/>
                        <a:buChar char="•"/>
                      </a:pPr>
                      <a:r>
                        <a:rPr lang="en-US" sz="2000" b="0" i="0" dirty="0">
                          <a:solidFill>
                            <a:srgbClr val="0C0D0E"/>
                          </a:solidFill>
                          <a:effectLst/>
                          <a:latin typeface="+mn-lt"/>
                        </a:rPr>
                        <a:t>The system has 2 users, </a:t>
                      </a:r>
                      <a:r>
                        <a:rPr lang="en-US" sz="2000" b="1" i="0" dirty="0">
                          <a:solidFill>
                            <a:srgbClr val="0C0D0E"/>
                          </a:solidFill>
                          <a:effectLst/>
                          <a:latin typeface="+mn-lt"/>
                        </a:rPr>
                        <a:t>user1</a:t>
                      </a:r>
                      <a:r>
                        <a:rPr lang="en-US" sz="2000" b="0" i="0" dirty="0">
                          <a:solidFill>
                            <a:srgbClr val="0C0D0E"/>
                          </a:solidFill>
                          <a:effectLst/>
                          <a:latin typeface="+mn-lt"/>
                        </a:rPr>
                        <a:t> and </a:t>
                      </a:r>
                      <a:r>
                        <a:rPr lang="en-US" sz="2000" b="1" i="0" dirty="0">
                          <a:solidFill>
                            <a:srgbClr val="0C0D0E"/>
                          </a:solidFill>
                          <a:effectLst/>
                          <a:latin typeface="+mn-lt"/>
                        </a:rPr>
                        <a:t>user2</a:t>
                      </a:r>
                      <a:r>
                        <a:rPr lang="en-US" sz="2000" b="0" i="0" dirty="0">
                          <a:solidFill>
                            <a:srgbClr val="0C0D0E"/>
                          </a:solidFill>
                          <a:effectLst/>
                          <a:latin typeface="+mn-lt"/>
                        </a:rPr>
                        <a:t>, they are both members of </a:t>
                      </a:r>
                      <a:r>
                        <a:rPr lang="en-US" sz="2000" b="1" i="0" dirty="0">
                          <a:solidFill>
                            <a:srgbClr val="0C0D0E"/>
                          </a:solidFill>
                          <a:effectLst/>
                          <a:latin typeface="+mn-lt"/>
                        </a:rPr>
                        <a:t>groupA</a:t>
                      </a:r>
                      <a:r>
                        <a:rPr lang="en-US" sz="2000" b="0" i="0" dirty="0">
                          <a:solidFill>
                            <a:srgbClr val="0C0D0E"/>
                          </a:solidFill>
                          <a:effectLst/>
                          <a:latin typeface="+mn-lt"/>
                        </a:rPr>
                        <a:t>.</a:t>
                      </a:r>
                    </a:p>
                    <a:p>
                      <a:pPr marL="285750" indent="-285750" algn="l" fontAlgn="base">
                        <a:buFont typeface="Arial" panose="020B0604020202020204" pitchFamily="34" charset="0"/>
                        <a:buChar char="•"/>
                      </a:pPr>
                      <a:r>
                        <a:rPr lang="en-US" sz="2000" dirty="0">
                          <a:solidFill>
                            <a:srgbClr val="0C0D0E"/>
                          </a:solidFill>
                          <a:latin typeface="+mn-lt"/>
                        </a:rPr>
                        <a:t>U</a:t>
                      </a:r>
                      <a:r>
                        <a:rPr lang="en-US" sz="2000" b="0" i="0" dirty="0">
                          <a:solidFill>
                            <a:srgbClr val="0C0D0E"/>
                          </a:solidFill>
                          <a:effectLst/>
                          <a:latin typeface="+mn-lt"/>
                        </a:rPr>
                        <a:t>ser2 has a folder in their home directory called </a:t>
                      </a:r>
                      <a:r>
                        <a:rPr lang="en-US" sz="2000" b="1" i="0" dirty="0">
                          <a:solidFill>
                            <a:srgbClr val="0C0D0E"/>
                          </a:solidFill>
                          <a:effectLst/>
                          <a:latin typeface="+mn-lt"/>
                        </a:rPr>
                        <a:t>folderA</a:t>
                      </a:r>
                      <a:r>
                        <a:rPr lang="en-US" sz="2000" b="0" i="0" dirty="0">
                          <a:solidFill>
                            <a:srgbClr val="0C0D0E"/>
                          </a:solidFill>
                          <a:effectLst/>
                          <a:latin typeface="+mn-lt"/>
                        </a:rPr>
                        <a:t>.</a:t>
                      </a:r>
                    </a:p>
                    <a:p>
                      <a:pPr marL="285750" indent="-285750" algn="l" fontAlgn="base">
                        <a:buFont typeface="Arial" panose="020B0604020202020204" pitchFamily="34" charset="0"/>
                        <a:buChar char="•"/>
                      </a:pPr>
                      <a:r>
                        <a:rPr lang="en-US" sz="2000" b="0" i="0" dirty="0">
                          <a:solidFill>
                            <a:srgbClr val="0C0D0E"/>
                          </a:solidFill>
                          <a:effectLst/>
                          <a:latin typeface="+mn-lt"/>
                        </a:rPr>
                        <a:t>We want to allow read-write-execute permissions to folderA for all members of groupA</a:t>
                      </a:r>
                      <a:r>
                        <a:rPr lang="en-US" sz="2000" dirty="0">
                          <a:solidFill>
                            <a:srgbClr val="0C0D0E"/>
                          </a:solidFill>
                          <a:latin typeface="+mn-lt"/>
                        </a:rPr>
                        <a:t>.</a:t>
                      </a:r>
                    </a:p>
                    <a:p>
                      <a:pPr marL="285750" indent="-285750" algn="l" fontAlgn="base">
                        <a:buFont typeface="Arial" panose="020B0604020202020204" pitchFamily="34" charset="0"/>
                        <a:buChar char="•"/>
                      </a:pPr>
                      <a:r>
                        <a:rPr lang="en-US" sz="2000" b="0" i="0" dirty="0">
                          <a:solidFill>
                            <a:srgbClr val="0C0D0E"/>
                          </a:solidFill>
                          <a:effectLst/>
                          <a:latin typeface="+mn-lt"/>
                        </a:rPr>
                        <a:t>FolderA contains many files and sub-directories that also need to have read-write-execute permission.</a:t>
                      </a:r>
                    </a:p>
                    <a:p>
                      <a:pPr marL="285750" indent="-285750" algn="l" fontAlgn="base">
                        <a:buFont typeface="Arial" panose="020B0604020202020204" pitchFamily="34" charset="0"/>
                        <a:buChar char="•"/>
                      </a:pPr>
                      <a:r>
                        <a:rPr lang="en-US" sz="2000" b="0" i="0" dirty="0">
                          <a:solidFill>
                            <a:srgbClr val="0C0D0E"/>
                          </a:solidFill>
                          <a:effectLst/>
                          <a:latin typeface="+mn-lt"/>
                        </a:rPr>
                        <a:t>How do we do this?.</a:t>
                      </a:r>
                    </a:p>
                    <a:p>
                      <a:endParaRPr lang="en-GB" dirty="0"/>
                    </a:p>
                  </a:txBody>
                  <a:tcPr/>
                </a:tc>
                <a:tc>
                  <a:txBody>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rgbClr val="0C0D0E"/>
                          </a:solidFill>
                          <a:effectLst/>
                          <a:latin typeface="+mn-lt"/>
                          <a:ea typeface="inherit"/>
                        </a:rPr>
                        <a:t>FolderA</a:t>
                      </a:r>
                      <a:r>
                        <a:rPr kumimoji="0" lang="en-US" altLang="en-US" sz="2000" b="0" i="0" u="none" strike="noStrike" cap="none" normalizeH="0" baseline="0" dirty="0">
                          <a:ln>
                            <a:noFill/>
                          </a:ln>
                          <a:solidFill>
                            <a:srgbClr val="0C0D0E"/>
                          </a:solidFill>
                          <a:effectLst/>
                          <a:latin typeface="+mn-lt"/>
                          <a:ea typeface="-apple-system"/>
                        </a:rPr>
                        <a:t> will first need to be part of </a:t>
                      </a:r>
                      <a:r>
                        <a:rPr kumimoji="0" lang="en-US" altLang="en-US" sz="2000" b="1" i="0" u="none" strike="noStrike" cap="none" normalizeH="0" baseline="0" dirty="0">
                          <a:ln>
                            <a:noFill/>
                          </a:ln>
                          <a:solidFill>
                            <a:srgbClr val="0C0D0E"/>
                          </a:solidFill>
                          <a:effectLst/>
                          <a:latin typeface="+mn-lt"/>
                          <a:ea typeface="inherit"/>
                        </a:rPr>
                        <a:t>groupA</a:t>
                      </a:r>
                      <a:r>
                        <a:rPr kumimoji="0" lang="en-US" altLang="en-US" sz="2000" b="0" i="0" u="none" strike="noStrike" cap="none" normalizeH="0" baseline="0" dirty="0">
                          <a:ln>
                            <a:noFill/>
                          </a:ln>
                          <a:solidFill>
                            <a:srgbClr val="0C0D0E"/>
                          </a:solidFill>
                          <a:effectLst/>
                          <a:latin typeface="+mn-lt"/>
                          <a:ea typeface="-apple-system"/>
                        </a:rPr>
                        <a:t> - the folder's owner or root can perform this operation, using the </a:t>
                      </a:r>
                      <a:r>
                        <a:rPr kumimoji="0" lang="en-US" altLang="en-US" sz="2000" b="1" i="0" u="none" strike="noStrike" cap="none" normalizeH="0" baseline="0" dirty="0" err="1">
                          <a:ln>
                            <a:noFill/>
                          </a:ln>
                          <a:solidFill>
                            <a:srgbClr val="0C0D0E"/>
                          </a:solidFill>
                          <a:effectLst/>
                          <a:latin typeface="+mn-lt"/>
                          <a:ea typeface="-apple-system"/>
                        </a:rPr>
                        <a:t>chgrp</a:t>
                      </a:r>
                      <a:r>
                        <a:rPr kumimoji="0" lang="en-US" altLang="en-US" sz="2000" b="1" i="0" u="none" strike="noStrike" cap="none" normalizeH="0" baseline="0" dirty="0">
                          <a:ln>
                            <a:noFill/>
                          </a:ln>
                          <a:solidFill>
                            <a:srgbClr val="0C0D0E"/>
                          </a:solidFill>
                          <a:effectLst/>
                          <a:latin typeface="+mn-lt"/>
                          <a:ea typeface="-apple-system"/>
                        </a:rPr>
                        <a:t> command</a:t>
                      </a:r>
                      <a:r>
                        <a:rPr kumimoji="0" lang="en-US" altLang="en-US" sz="2000" b="0" i="0" u="none" strike="noStrike" cap="none" normalizeH="0" baseline="0" dirty="0">
                          <a:ln>
                            <a:noFill/>
                          </a:ln>
                          <a:solidFill>
                            <a:srgbClr val="0C0D0E"/>
                          </a:solidFill>
                          <a:effectLst/>
                          <a:latin typeface="+mn-lt"/>
                          <a:ea typeface="-apple-system"/>
                        </a:rPr>
                        <a:t>.</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err="1">
                          <a:ln>
                            <a:noFill/>
                          </a:ln>
                          <a:solidFill>
                            <a:srgbClr val="0C0D0E"/>
                          </a:solidFill>
                          <a:effectLst/>
                          <a:latin typeface="+mn-lt"/>
                          <a:ea typeface="var(--ff-mono)"/>
                        </a:rPr>
                        <a:t>chgrp</a:t>
                      </a:r>
                      <a:r>
                        <a:rPr kumimoji="0" lang="en-US" altLang="en-US" sz="2000" b="0" i="0" u="none" strike="noStrike" cap="none" normalizeH="0" baseline="0" dirty="0">
                          <a:ln>
                            <a:noFill/>
                          </a:ln>
                          <a:solidFill>
                            <a:srgbClr val="0C0D0E"/>
                          </a:solidFill>
                          <a:effectLst/>
                          <a:latin typeface="+mn-lt"/>
                          <a:ea typeface="var(--ff-mono)"/>
                        </a:rPr>
                        <a:t> groupA ./folderA</a:t>
                      </a:r>
                      <a:endParaRPr kumimoji="0" lang="en-US" altLang="en-US" sz="2000" b="0" i="0" u="none" strike="noStrike" cap="none" normalizeH="0" baseline="0" dirty="0">
                        <a:ln>
                          <a:noFill/>
                        </a:ln>
                        <a:solidFill>
                          <a:schemeClr val="tx1"/>
                        </a:solidFill>
                        <a:effectLst/>
                        <a:latin typeface="+mn-lt"/>
                        <a:ea typeface="+mn-ea"/>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0C0D0E"/>
                          </a:solidFill>
                          <a:effectLst/>
                          <a:latin typeface="+mn-lt"/>
                          <a:ea typeface="-apple-system"/>
                        </a:rPr>
                        <a:t>Then </a:t>
                      </a:r>
                      <a:r>
                        <a:rPr kumimoji="0" lang="en-US" altLang="en-US" sz="2000" b="1" i="0" u="none" strike="noStrike" cap="none" normalizeH="0" baseline="0" dirty="0">
                          <a:ln>
                            <a:noFill/>
                          </a:ln>
                          <a:solidFill>
                            <a:srgbClr val="0C0D0E"/>
                          </a:solidFill>
                          <a:effectLst/>
                          <a:latin typeface="+mn-lt"/>
                          <a:ea typeface="inherit"/>
                        </a:rPr>
                        <a:t>groupA</a:t>
                      </a:r>
                      <a:r>
                        <a:rPr kumimoji="0" lang="en-US" altLang="en-US" sz="2000" b="0" i="0" u="none" strike="noStrike" cap="none" normalizeH="0" baseline="0" dirty="0">
                          <a:ln>
                            <a:noFill/>
                          </a:ln>
                          <a:solidFill>
                            <a:srgbClr val="0C0D0E"/>
                          </a:solidFill>
                          <a:effectLst/>
                          <a:latin typeface="+mn-lt"/>
                          <a:ea typeface="-apple-system"/>
                        </a:rPr>
                        <a:t> will need </a:t>
                      </a:r>
                      <a:r>
                        <a:rPr kumimoji="0" lang="en-US" altLang="en-US" sz="2000" b="0" i="0" u="none" strike="noStrike" cap="none" normalizeH="0" baseline="0" dirty="0" err="1">
                          <a:ln>
                            <a:noFill/>
                          </a:ln>
                          <a:solidFill>
                            <a:srgbClr val="0C0D0E"/>
                          </a:solidFill>
                          <a:effectLst/>
                          <a:latin typeface="+mn-lt"/>
                          <a:ea typeface="-apple-system"/>
                        </a:rPr>
                        <a:t>rwx</a:t>
                      </a:r>
                      <a:r>
                        <a:rPr kumimoji="0" lang="en-US" altLang="en-US" sz="2000" b="0" i="0" u="none" strike="noStrike" cap="none" normalizeH="0" baseline="0" dirty="0">
                          <a:ln>
                            <a:noFill/>
                          </a:ln>
                          <a:solidFill>
                            <a:srgbClr val="0C0D0E"/>
                          </a:solidFill>
                          <a:effectLst/>
                          <a:latin typeface="+mn-lt"/>
                          <a:ea typeface="-apple-system"/>
                        </a:rPr>
                        <a:t> permissions of the folder:</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err="1">
                          <a:ln>
                            <a:noFill/>
                          </a:ln>
                          <a:solidFill>
                            <a:srgbClr val="0C0D0E"/>
                          </a:solidFill>
                          <a:effectLst/>
                          <a:latin typeface="+mn-lt"/>
                          <a:ea typeface="var(--ff-mono)"/>
                        </a:rPr>
                        <a:t>chmod</a:t>
                      </a:r>
                      <a:r>
                        <a:rPr kumimoji="0" lang="en-US" altLang="en-US" sz="2000" b="0" i="0" u="none" strike="noStrike" cap="none" normalizeH="0" baseline="0" dirty="0">
                          <a:ln>
                            <a:noFill/>
                          </a:ln>
                          <a:solidFill>
                            <a:srgbClr val="0C0D0E"/>
                          </a:solidFill>
                          <a:effectLst/>
                          <a:latin typeface="+mn-lt"/>
                          <a:ea typeface="var(--ff-mono)"/>
                        </a:rPr>
                        <a:t> </a:t>
                      </a:r>
                      <a:r>
                        <a:rPr kumimoji="0" lang="en-US" altLang="en-US" sz="2000" b="0" i="0" u="none" strike="noStrike" cap="none" normalizeH="0" baseline="0" dirty="0" err="1">
                          <a:ln>
                            <a:noFill/>
                          </a:ln>
                          <a:solidFill>
                            <a:srgbClr val="0C0D0E"/>
                          </a:solidFill>
                          <a:effectLst/>
                          <a:latin typeface="+mn-lt"/>
                          <a:ea typeface="var(--ff-mono)"/>
                        </a:rPr>
                        <a:t>g+rwx</a:t>
                      </a:r>
                      <a:r>
                        <a:rPr kumimoji="0" lang="en-US" altLang="en-US" sz="2000" b="0" i="0" u="none" strike="noStrike" cap="none" normalizeH="0" baseline="0" dirty="0">
                          <a:ln>
                            <a:noFill/>
                          </a:ln>
                          <a:solidFill>
                            <a:srgbClr val="0C0D0E"/>
                          </a:solidFill>
                          <a:effectLst/>
                          <a:latin typeface="+mn-lt"/>
                          <a:ea typeface="var(--ff-mono)"/>
                        </a:rPr>
                        <a:t> ./folderA</a:t>
                      </a:r>
                      <a:r>
                        <a:rPr kumimoji="0" lang="en-US" altLang="en-US" sz="2000" b="0" i="0" u="none" strike="noStrike" cap="none" normalizeH="0" baseline="0" dirty="0">
                          <a:ln>
                            <a:noFill/>
                          </a:ln>
                          <a:solidFill>
                            <a:schemeClr val="tx1"/>
                          </a:solidFill>
                          <a:effectLst/>
                          <a:latin typeface="+mn-lt"/>
                        </a:rPr>
                        <a:t> </a:t>
                      </a:r>
                    </a:p>
                    <a:p>
                      <a:endParaRPr lang="en-GB" dirty="0"/>
                    </a:p>
                  </a:txBody>
                  <a:tcPr/>
                </a:tc>
                <a:extLst>
                  <a:ext uri="{0D108BD9-81ED-4DB2-BD59-A6C34878D82A}">
                    <a16:rowId xmlns:a16="http://schemas.microsoft.com/office/drawing/2014/main" val="2079065318"/>
                  </a:ext>
                </a:extLst>
              </a:tr>
            </a:tbl>
          </a:graphicData>
        </a:graphic>
      </p:graphicFrame>
      <p:sp>
        <p:nvSpPr>
          <p:cNvPr id="17" name="TextBox 16">
            <a:extLst>
              <a:ext uri="{FF2B5EF4-FFF2-40B4-BE49-F238E27FC236}">
                <a16:creationId xmlns:a16="http://schemas.microsoft.com/office/drawing/2014/main" id="{AD8C7A9C-374B-B80F-E626-7B24E644DD8A}"/>
              </a:ext>
            </a:extLst>
          </p:cNvPr>
          <p:cNvSpPr txBox="1"/>
          <p:nvPr/>
        </p:nvSpPr>
        <p:spPr>
          <a:xfrm>
            <a:off x="459350" y="5892429"/>
            <a:ext cx="6535632" cy="923330"/>
          </a:xfrm>
          <a:prstGeom prst="rect">
            <a:avLst/>
          </a:prstGeom>
          <a:noFill/>
        </p:spPr>
        <p:txBody>
          <a:bodyPr wrap="square" rtlCol="0">
            <a:spAutoFit/>
          </a:bodyPr>
          <a:lstStyle/>
          <a:p>
            <a:r>
              <a:rPr lang="en-GB" dirty="0"/>
              <a:t>Further examples can be found here: </a:t>
            </a:r>
          </a:p>
          <a:p>
            <a:pPr marL="285750" indent="-285750">
              <a:buFont typeface="Arial" panose="020B0604020202020204" pitchFamily="34" charset="0"/>
              <a:buChar char="•"/>
            </a:pPr>
            <a:r>
              <a:rPr lang="en-US" dirty="0">
                <a:hlinkClick r:id="rId3"/>
              </a:rPr>
              <a:t>Granting write permissions to a group to a folder</a:t>
            </a:r>
            <a:endParaRPr lang="en-US" dirty="0"/>
          </a:p>
          <a:p>
            <a:pPr marL="285750" indent="-285750">
              <a:buFont typeface="Arial" panose="020B0604020202020204" pitchFamily="34" charset="0"/>
              <a:buChar char="•"/>
            </a:pPr>
            <a:r>
              <a:rPr lang="en-US" dirty="0">
                <a:hlinkClick r:id="rId4"/>
              </a:rPr>
              <a:t>How to manage Linux permissions for users, groups, and others</a:t>
            </a:r>
            <a:endParaRPr lang="en-GB" dirty="0"/>
          </a:p>
        </p:txBody>
      </p:sp>
      <p:grpSp>
        <p:nvGrpSpPr>
          <p:cNvPr id="6" name="Group 5">
            <a:extLst>
              <a:ext uri="{FF2B5EF4-FFF2-40B4-BE49-F238E27FC236}">
                <a16:creationId xmlns:a16="http://schemas.microsoft.com/office/drawing/2014/main" id="{54FB85AA-35B8-0379-7FC2-CA98205FEFCD}"/>
              </a:ext>
            </a:extLst>
          </p:cNvPr>
          <p:cNvGrpSpPr/>
          <p:nvPr/>
        </p:nvGrpSpPr>
        <p:grpSpPr>
          <a:xfrm>
            <a:off x="9241618" y="-275748"/>
            <a:ext cx="2679506" cy="2705049"/>
            <a:chOff x="5932348" y="3908581"/>
            <a:chExt cx="2986463" cy="2986463"/>
          </a:xfrm>
        </p:grpSpPr>
        <p:pic>
          <p:nvPicPr>
            <p:cNvPr id="4" name="Graphic 3" descr="Social network outline">
              <a:extLst>
                <a:ext uri="{FF2B5EF4-FFF2-40B4-BE49-F238E27FC236}">
                  <a16:creationId xmlns:a16="http://schemas.microsoft.com/office/drawing/2014/main" id="{56465E8C-D47D-2249-E12D-7943073CB08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932348" y="3908581"/>
              <a:ext cx="2986463" cy="2986463"/>
            </a:xfrm>
            <a:prstGeom prst="rect">
              <a:avLst/>
            </a:prstGeom>
          </p:spPr>
        </p:pic>
        <p:pic>
          <p:nvPicPr>
            <p:cNvPr id="3" name="Picture 2" descr="Linux - Wikipedia">
              <a:extLst>
                <a:ext uri="{FF2B5EF4-FFF2-40B4-BE49-F238E27FC236}">
                  <a16:creationId xmlns:a16="http://schemas.microsoft.com/office/drawing/2014/main" id="{FA0E8CF0-2C6E-2E9D-D0DA-DBF283CCE1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16771" y="4824484"/>
              <a:ext cx="1107367" cy="1311356"/>
            </a:xfrm>
            <a:prstGeom prst="rect">
              <a:avLst/>
            </a:prstGeom>
            <a:noFill/>
            <a:ln>
              <a:solidFill>
                <a:srgbClr val="FFFF00"/>
              </a:solidFill>
            </a:ln>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5430231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B9CC-56AC-42DC-BC5E-08217544A5B5}"/>
              </a:ext>
            </a:extLst>
          </p:cNvPr>
          <p:cNvSpPr>
            <a:spLocks noGrp="1"/>
          </p:cNvSpPr>
          <p:nvPr>
            <p:ph type="title"/>
          </p:nvPr>
        </p:nvSpPr>
        <p:spPr>
          <a:xfrm>
            <a:off x="523880" y="350838"/>
            <a:ext cx="10963270" cy="1325563"/>
          </a:xfrm>
          <a:solidFill>
            <a:schemeClr val="bg1">
              <a:lumMod val="65000"/>
            </a:schemeClr>
          </a:solidFill>
        </p:spPr>
        <p:txBody>
          <a:bodyPr>
            <a:normAutofit/>
          </a:bodyPr>
          <a:lstStyle/>
          <a:p>
            <a:r>
              <a:rPr lang="en-GB" b="1" dirty="0">
                <a:solidFill>
                  <a:schemeClr val="bg1"/>
                </a:solidFill>
              </a:rPr>
              <a:t>Bg. Change Ownership with </a:t>
            </a:r>
            <a:r>
              <a:rPr lang="en-GB" b="1" dirty="0" err="1">
                <a:solidFill>
                  <a:schemeClr val="bg1"/>
                </a:solidFill>
              </a:rPr>
              <a:t>chgrp</a:t>
            </a:r>
            <a:r>
              <a:rPr lang="en-GB" b="1" dirty="0">
                <a:solidFill>
                  <a:schemeClr val="bg1"/>
                </a:solidFill>
              </a:rPr>
              <a:t> &amp; </a:t>
            </a:r>
            <a:r>
              <a:rPr lang="en-GB" b="1" dirty="0" err="1">
                <a:solidFill>
                  <a:schemeClr val="bg1"/>
                </a:solidFill>
              </a:rPr>
              <a:t>chown</a:t>
            </a:r>
            <a:endParaRPr lang="en-GB" b="1" dirty="0">
              <a:solidFill>
                <a:schemeClr val="bg1"/>
              </a:solidFill>
            </a:endParaRPr>
          </a:p>
        </p:txBody>
      </p:sp>
      <p:sp>
        <p:nvSpPr>
          <p:cNvPr id="3" name="Content Placeholder 2">
            <a:extLst>
              <a:ext uri="{FF2B5EF4-FFF2-40B4-BE49-F238E27FC236}">
                <a16:creationId xmlns:a16="http://schemas.microsoft.com/office/drawing/2014/main" id="{F0313695-1F61-4F7D-895A-76598E994303}"/>
              </a:ext>
            </a:extLst>
          </p:cNvPr>
          <p:cNvSpPr>
            <a:spLocks noGrp="1"/>
          </p:cNvSpPr>
          <p:nvPr>
            <p:ph idx="1"/>
          </p:nvPr>
        </p:nvSpPr>
        <p:spPr>
          <a:xfrm>
            <a:off x="523880" y="1839913"/>
            <a:ext cx="10515600" cy="4351338"/>
          </a:xfrm>
          <a:ln w="28575">
            <a:solidFill>
              <a:schemeClr val="bg1">
                <a:lumMod val="75000"/>
              </a:schemeClr>
            </a:solidFill>
          </a:ln>
        </p:spPr>
        <p:txBody>
          <a:bodyPr>
            <a:normAutofit fontScale="92500" lnSpcReduction="20000"/>
          </a:bodyPr>
          <a:lstStyle/>
          <a:p>
            <a:r>
              <a:rPr lang="en-GB" b="0" i="0" dirty="0">
                <a:solidFill>
                  <a:srgbClr val="111111"/>
                </a:solidFill>
                <a:effectLst/>
                <a:latin typeface="Inter"/>
              </a:rPr>
              <a:t>The term ‘</a:t>
            </a:r>
            <a:r>
              <a:rPr lang="en-GB" b="1" i="0" dirty="0">
                <a:solidFill>
                  <a:srgbClr val="111111"/>
                </a:solidFill>
                <a:effectLst/>
                <a:latin typeface="Inter"/>
              </a:rPr>
              <a:t>Ownership’</a:t>
            </a:r>
            <a:r>
              <a:rPr lang="en-GB" b="0" i="0" dirty="0">
                <a:solidFill>
                  <a:srgbClr val="111111"/>
                </a:solidFill>
                <a:effectLst/>
                <a:latin typeface="Inter"/>
              </a:rPr>
              <a:t> refers to who owns a file. </a:t>
            </a:r>
          </a:p>
          <a:p>
            <a:r>
              <a:rPr lang="en-GB" b="1" dirty="0"/>
              <a:t>The user who creates </a:t>
            </a:r>
            <a:r>
              <a:rPr lang="en-GB" dirty="0"/>
              <a:t>a file and directory </a:t>
            </a:r>
            <a:r>
              <a:rPr lang="en-GB" b="1" dirty="0"/>
              <a:t>is by default the owner </a:t>
            </a:r>
            <a:r>
              <a:rPr lang="en-GB" dirty="0"/>
              <a:t>of that file or directory.</a:t>
            </a:r>
          </a:p>
          <a:p>
            <a:r>
              <a:rPr lang="en-GB" dirty="0"/>
              <a:t>The</a:t>
            </a:r>
            <a:r>
              <a:rPr lang="en-GB" b="1" dirty="0"/>
              <a:t> User/owner</a:t>
            </a:r>
            <a:r>
              <a:rPr lang="en-GB" dirty="0"/>
              <a:t> of a file </a:t>
            </a:r>
            <a:r>
              <a:rPr lang="en-GB" b="1" dirty="0"/>
              <a:t>can change the group that owns a file </a:t>
            </a:r>
            <a:r>
              <a:rPr lang="en-GB" dirty="0"/>
              <a:t>using the ‘</a:t>
            </a:r>
            <a:r>
              <a:rPr lang="en-GB" b="1" dirty="0" err="1"/>
              <a:t>chgrp</a:t>
            </a:r>
            <a:r>
              <a:rPr lang="en-GB" b="1" dirty="0"/>
              <a:t>’</a:t>
            </a:r>
            <a:r>
              <a:rPr lang="en-GB" dirty="0"/>
              <a:t> command. </a:t>
            </a:r>
            <a:br>
              <a:rPr lang="en-GB" dirty="0"/>
            </a:br>
            <a:r>
              <a:rPr lang="en-GB" dirty="0"/>
              <a:t>Use: </a:t>
            </a:r>
            <a:r>
              <a:rPr lang="en-GB" b="1" dirty="0" err="1"/>
              <a:t>chgrp</a:t>
            </a:r>
            <a:r>
              <a:rPr lang="en-GB" b="1" dirty="0"/>
              <a:t> </a:t>
            </a:r>
            <a:r>
              <a:rPr lang="en-GB" b="1" dirty="0" err="1"/>
              <a:t>groupname</a:t>
            </a:r>
            <a:r>
              <a:rPr lang="en-GB" b="1" dirty="0"/>
              <a:t> filename </a:t>
            </a:r>
            <a:r>
              <a:rPr lang="en-GB" dirty="0"/>
              <a:t>or </a:t>
            </a:r>
            <a:r>
              <a:rPr lang="en-GB" b="1" dirty="0" err="1"/>
              <a:t>chgrp</a:t>
            </a:r>
            <a:r>
              <a:rPr lang="en-GB" b="1" dirty="0"/>
              <a:t> </a:t>
            </a:r>
            <a:r>
              <a:rPr lang="en-GB" b="1" dirty="0" err="1"/>
              <a:t>groupname</a:t>
            </a:r>
            <a:r>
              <a:rPr lang="en-GB" b="1" dirty="0"/>
              <a:t> </a:t>
            </a:r>
            <a:r>
              <a:rPr lang="en-GB" b="1" dirty="0" err="1"/>
              <a:t>foldername</a:t>
            </a:r>
            <a:r>
              <a:rPr lang="en-GB" b="1" dirty="0"/>
              <a:t>.</a:t>
            </a:r>
            <a:r>
              <a:rPr lang="en-GB" dirty="0"/>
              <a:t> </a:t>
            </a:r>
          </a:p>
          <a:p>
            <a:r>
              <a:rPr lang="en-GB" b="1" dirty="0"/>
              <a:t>Only root can change the user who owns a file </a:t>
            </a:r>
            <a:r>
              <a:rPr lang="en-GB" dirty="0"/>
              <a:t>or directory, using the ‘</a:t>
            </a:r>
            <a:r>
              <a:rPr lang="en-GB" b="1" dirty="0" err="1"/>
              <a:t>chown</a:t>
            </a:r>
            <a:r>
              <a:rPr lang="en-GB" b="1" dirty="0"/>
              <a:t>’ </a:t>
            </a:r>
            <a:r>
              <a:rPr lang="en-GB" dirty="0"/>
              <a:t>command. </a:t>
            </a:r>
            <a:br>
              <a:rPr lang="en-GB" dirty="0"/>
            </a:br>
            <a:r>
              <a:rPr lang="en-GB" dirty="0"/>
              <a:t>Use: </a:t>
            </a:r>
            <a:r>
              <a:rPr lang="en-GB" b="1" dirty="0" err="1"/>
              <a:t>chown</a:t>
            </a:r>
            <a:r>
              <a:rPr lang="en-GB" b="1" dirty="0"/>
              <a:t> name filename </a:t>
            </a:r>
            <a:r>
              <a:rPr lang="en-GB" dirty="0"/>
              <a:t>or </a:t>
            </a:r>
            <a:r>
              <a:rPr lang="en-GB" b="1" dirty="0" err="1"/>
              <a:t>chown</a:t>
            </a:r>
            <a:r>
              <a:rPr lang="en-GB" b="1" dirty="0"/>
              <a:t> name </a:t>
            </a:r>
            <a:r>
              <a:rPr lang="en-GB" b="1" dirty="0" err="1"/>
              <a:t>foldername</a:t>
            </a:r>
            <a:r>
              <a:rPr lang="en-GB" dirty="0"/>
              <a:t>.</a:t>
            </a:r>
          </a:p>
          <a:p>
            <a:pPr marL="0" indent="0">
              <a:buNone/>
            </a:pPr>
            <a:r>
              <a:rPr lang="en-GB" dirty="0"/>
              <a:t>For more information about the </a:t>
            </a:r>
            <a:r>
              <a:rPr lang="en-GB" b="1" dirty="0" err="1"/>
              <a:t>chgrp</a:t>
            </a:r>
            <a:r>
              <a:rPr lang="en-GB" dirty="0"/>
              <a:t> (change group) command please </a:t>
            </a:r>
            <a:r>
              <a:rPr lang="en-GB" dirty="0">
                <a:hlinkClick r:id="rId2"/>
              </a:rPr>
              <a:t>click-here</a:t>
            </a:r>
            <a:r>
              <a:rPr lang="en-GB" dirty="0"/>
              <a:t>, and for more information about the </a:t>
            </a:r>
            <a:r>
              <a:rPr lang="en-GB" b="1" dirty="0" err="1"/>
              <a:t>chown</a:t>
            </a:r>
            <a:r>
              <a:rPr lang="en-GB" dirty="0"/>
              <a:t> (change </a:t>
            </a:r>
            <a:r>
              <a:rPr lang="en-GB" dirty="0" err="1"/>
              <a:t>owernership</a:t>
            </a:r>
            <a:r>
              <a:rPr lang="en-GB" dirty="0"/>
              <a:t>) command please </a:t>
            </a:r>
            <a:r>
              <a:rPr lang="en-GB" dirty="0">
                <a:hlinkClick r:id="rId3"/>
              </a:rPr>
              <a:t>click-here</a:t>
            </a:r>
            <a:r>
              <a:rPr lang="en-GB" dirty="0"/>
              <a:t>.</a:t>
            </a:r>
          </a:p>
        </p:txBody>
      </p:sp>
    </p:spTree>
    <p:extLst>
      <p:ext uri="{BB962C8B-B14F-4D97-AF65-F5344CB8AC3E}">
        <p14:creationId xmlns:p14="http://schemas.microsoft.com/office/powerpoint/2010/main" val="42287222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B9FB4B-3863-6C1A-A760-2D4F1744B4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B83642-8FF3-4656-EE40-AF28A5CBEDD3}"/>
              </a:ext>
            </a:extLst>
          </p:cNvPr>
          <p:cNvSpPr>
            <a:spLocks noGrp="1"/>
          </p:cNvSpPr>
          <p:nvPr>
            <p:ph type="title"/>
          </p:nvPr>
        </p:nvSpPr>
        <p:spPr>
          <a:xfrm>
            <a:off x="0" y="0"/>
            <a:ext cx="12192000" cy="991772"/>
          </a:xfrm>
          <a:solidFill>
            <a:srgbClr val="002060"/>
          </a:solidFill>
        </p:spPr>
        <p:txBody>
          <a:bodyPr>
            <a:normAutofit/>
          </a:bodyPr>
          <a:lstStyle/>
          <a:p>
            <a:r>
              <a:rPr lang="en-GB" sz="4400" dirty="0">
                <a:solidFill>
                  <a:schemeClr val="bg1"/>
                </a:solidFill>
                <a:effectLst/>
                <a:latin typeface="+mn-lt"/>
                <a:ea typeface="DengXian" panose="02010600030101010101" pitchFamily="2" charset="-122"/>
                <a:cs typeface="Times New Roman" panose="02020603050405020304" pitchFamily="18" charset="0"/>
              </a:rPr>
              <a:t> </a:t>
            </a:r>
            <a:r>
              <a:rPr kumimoji="0" lang="en-GB" sz="4400" b="0" i="0" u="none" strike="noStrike" kern="1200" cap="none" spc="0" normalizeH="0" baseline="0" noProof="0" dirty="0">
                <a:ln>
                  <a:noFill/>
                </a:ln>
                <a:effectLst/>
                <a:highlight>
                  <a:srgbClr val="FFFF00"/>
                </a:highlight>
                <a:uLnTx/>
                <a:uFillTx/>
                <a:latin typeface="Calibri Light" panose="020F0302020204030204"/>
                <a:ea typeface="DengXian" panose="02010600030101010101" pitchFamily="2" charset="-122"/>
                <a:cs typeface="Times New Roman" panose="02020603050405020304" pitchFamily="18" charset="0"/>
              </a:rPr>
              <a:t>When you have time - Try:</a:t>
            </a:r>
            <a:r>
              <a:rPr kumimoji="0" lang="en-GB" sz="4400" b="0" i="0" u="none" strike="noStrike" kern="1200" cap="none" spc="0" normalizeH="0" baseline="0" noProof="0" dirty="0">
                <a:ln>
                  <a:noFill/>
                </a:ln>
                <a:effectLst/>
                <a:uLnTx/>
                <a:uFillTx/>
                <a:latin typeface="Calibri Light" panose="020F0302020204030204"/>
                <a:ea typeface="DengXian" panose="02010600030101010101" pitchFamily="2" charset="-122"/>
                <a:cs typeface="Times New Roman" panose="02020603050405020304" pitchFamily="18" charset="0"/>
              </a:rPr>
              <a:t> </a:t>
            </a:r>
            <a:r>
              <a:rPr lang="en-GB" sz="4400" dirty="0">
                <a:solidFill>
                  <a:schemeClr val="bg1"/>
                </a:solidFill>
                <a:effectLst/>
                <a:latin typeface="+mn-lt"/>
                <a:ea typeface="DengXian" panose="02010600030101010101" pitchFamily="2" charset="-122"/>
                <a:cs typeface="Times New Roman" panose="02020603050405020304" pitchFamily="18" charset="0"/>
              </a:rPr>
              <a:t>The </a:t>
            </a:r>
            <a:r>
              <a:rPr lang="en-GB" dirty="0">
                <a:highlight>
                  <a:srgbClr val="FFFF00"/>
                </a:highlight>
                <a:latin typeface="+mn-lt"/>
              </a:rPr>
              <a:t>Crontab command</a:t>
            </a:r>
          </a:p>
        </p:txBody>
      </p:sp>
      <p:sp>
        <p:nvSpPr>
          <p:cNvPr id="3" name="Content Placeholder 2">
            <a:extLst>
              <a:ext uri="{FF2B5EF4-FFF2-40B4-BE49-F238E27FC236}">
                <a16:creationId xmlns:a16="http://schemas.microsoft.com/office/drawing/2014/main" id="{63698D9B-F774-CEF4-9EE0-E891181F4FC0}"/>
              </a:ext>
            </a:extLst>
          </p:cNvPr>
          <p:cNvSpPr>
            <a:spLocks noGrp="1"/>
          </p:cNvSpPr>
          <p:nvPr>
            <p:ph idx="1"/>
          </p:nvPr>
        </p:nvSpPr>
        <p:spPr>
          <a:xfrm>
            <a:off x="158266" y="1107463"/>
            <a:ext cx="12033734" cy="5648179"/>
          </a:xfrm>
        </p:spPr>
        <p:txBody>
          <a:bodyPr>
            <a:normAutofit fontScale="85000" lnSpcReduction="10000"/>
          </a:bodyPr>
          <a:lstStyle/>
          <a:p>
            <a:r>
              <a:rPr lang="en-GB" sz="2600" b="1" dirty="0">
                <a:highlight>
                  <a:srgbClr val="FFFF00"/>
                </a:highlight>
              </a:rPr>
              <a:t>cat /etc/crontab</a:t>
            </a:r>
            <a:r>
              <a:rPr lang="en-GB" sz="2600" b="1" dirty="0"/>
              <a:t>:</a:t>
            </a:r>
            <a:r>
              <a:rPr lang="en-GB" sz="2600" dirty="0"/>
              <a:t> to view the crontab file</a:t>
            </a:r>
          </a:p>
          <a:p>
            <a:pPr lvl="1"/>
            <a:r>
              <a:rPr lang="en-GB" sz="1900" dirty="0"/>
              <a:t>Each # line in the output is a comment with guidance.</a:t>
            </a:r>
          </a:p>
          <a:p>
            <a:pPr lvl="1"/>
            <a:r>
              <a:rPr lang="en-GB" sz="1900" dirty="0"/>
              <a:t>Each line that is not commented will be a cronjob.</a:t>
            </a:r>
          </a:p>
          <a:p>
            <a:r>
              <a:rPr lang="en-GB" sz="2600" b="1" dirty="0">
                <a:highlight>
                  <a:srgbClr val="FFFF00"/>
                </a:highlight>
              </a:rPr>
              <a:t>crontab –l</a:t>
            </a:r>
            <a:r>
              <a:rPr lang="en-GB" sz="2600" b="1" dirty="0"/>
              <a:t>:</a:t>
            </a:r>
            <a:r>
              <a:rPr lang="en-GB" sz="2600" dirty="0"/>
              <a:t> ‘lowercase L’, to view the cronjobs for the user we are logged in as.</a:t>
            </a:r>
          </a:p>
          <a:p>
            <a:r>
              <a:rPr lang="en-GB" sz="2600" dirty="0"/>
              <a:t>We can schedule a cronjob to run at a very specific time.</a:t>
            </a:r>
          </a:p>
          <a:p>
            <a:r>
              <a:rPr lang="en-GB" sz="2600" b="1" dirty="0">
                <a:highlight>
                  <a:srgbClr val="FFFF00"/>
                </a:highlight>
              </a:rPr>
              <a:t>crontab –e</a:t>
            </a:r>
            <a:r>
              <a:rPr lang="en-GB" sz="2600" dirty="0"/>
              <a:t>: allows us to </a:t>
            </a:r>
            <a:r>
              <a:rPr lang="en-GB" sz="2600" b="1" dirty="0"/>
              <a:t>e</a:t>
            </a:r>
            <a:r>
              <a:rPr lang="en-GB" sz="2600" dirty="0"/>
              <a:t>dit the crontab to create a cronjob</a:t>
            </a:r>
          </a:p>
          <a:p>
            <a:pPr lvl="1"/>
            <a:r>
              <a:rPr lang="en-GB" sz="1900" dirty="0"/>
              <a:t>Crontab with the –e option, creates a temporary (temp) crontab file that will save it to the crontab file when it is saved.</a:t>
            </a:r>
          </a:p>
          <a:p>
            <a:pPr lvl="1"/>
            <a:r>
              <a:rPr lang="en-GB" sz="1900" dirty="0"/>
              <a:t>The OS will ask you which text editor you would like to use to edit the crontab file with. This will set the default editor for future edits.</a:t>
            </a:r>
          </a:p>
          <a:p>
            <a:pPr lvl="1"/>
            <a:r>
              <a:rPr lang="en-GB" sz="1900" dirty="0"/>
              <a:t>Tip: To use the nano editor, use the curser keys to move around, and for the options listed at the bottom, use the </a:t>
            </a:r>
            <a:r>
              <a:rPr lang="en-GB" sz="1900" dirty="0" err="1"/>
              <a:t>ctrl+letter</a:t>
            </a:r>
            <a:r>
              <a:rPr lang="en-GB" sz="1900" dirty="0"/>
              <a:t> key. E.g. CTRL+O to save/write-out, enter, CTRL+X to exit.</a:t>
            </a:r>
          </a:p>
          <a:p>
            <a:r>
              <a:rPr lang="en-GB" sz="2600" b="1" dirty="0">
                <a:highlight>
                  <a:srgbClr val="FFFF00"/>
                </a:highlight>
              </a:rPr>
              <a:t>Example 1: </a:t>
            </a:r>
            <a:r>
              <a:rPr lang="en-US" sz="2600" dirty="0">
                <a:highlight>
                  <a:srgbClr val="FFFF00"/>
                </a:highlight>
              </a:rPr>
              <a:t>30 10 * * * echo "Cronjob test" &gt; /home/username/cron-test-file.txt</a:t>
            </a:r>
          </a:p>
          <a:p>
            <a:r>
              <a:rPr lang="en-GB" sz="2600" b="1" dirty="0">
                <a:highlight>
                  <a:srgbClr val="FFFF00"/>
                </a:highlight>
              </a:rPr>
              <a:t>Or Example 2: </a:t>
            </a:r>
            <a:r>
              <a:rPr lang="en-US" sz="2600" dirty="0">
                <a:highlight>
                  <a:srgbClr val="FFFF00"/>
                </a:highlight>
              </a:rPr>
              <a:t>@daily echo "Cronjob test" &gt; /home/username/cron-test-file.txt</a:t>
            </a:r>
          </a:p>
          <a:p>
            <a:r>
              <a:rPr lang="en-US" sz="2600" b="1" dirty="0">
                <a:highlight>
                  <a:srgbClr val="FFFF00"/>
                </a:highlight>
              </a:rPr>
              <a:t>Or Example 3: </a:t>
            </a:r>
            <a:r>
              <a:rPr lang="en-US" sz="2600" dirty="0">
                <a:highlight>
                  <a:srgbClr val="FFFF00"/>
                </a:highlight>
              </a:rPr>
              <a:t>@daily /path/to/script/scriptfile.sh</a:t>
            </a:r>
          </a:p>
          <a:p>
            <a:pPr lvl="1"/>
            <a:r>
              <a:rPr lang="en-US" sz="1900" b="1" dirty="0"/>
              <a:t>1. </a:t>
            </a:r>
            <a:r>
              <a:rPr lang="en-US" sz="1900" dirty="0"/>
              <a:t>This will set a new job to run at </a:t>
            </a:r>
            <a:r>
              <a:rPr lang="en-US" sz="1900" b="1" dirty="0">
                <a:highlight>
                  <a:srgbClr val="FFFF00"/>
                </a:highlight>
              </a:rPr>
              <a:t>10:30am</a:t>
            </a:r>
            <a:r>
              <a:rPr lang="en-US" sz="1900" dirty="0"/>
              <a:t> and will </a:t>
            </a:r>
            <a:r>
              <a:rPr lang="en-US" sz="1900" b="1" dirty="0"/>
              <a:t>create a new file ‘</a:t>
            </a:r>
            <a:r>
              <a:rPr lang="en-US" sz="1900" dirty="0"/>
              <a:t>cron-text-file.txt’ with the data “Test Cronjob" included.</a:t>
            </a:r>
          </a:p>
          <a:p>
            <a:pPr lvl="1"/>
            <a:r>
              <a:rPr lang="en-US" sz="1900" b="1" i="0" dirty="0">
                <a:effectLst/>
              </a:rPr>
              <a:t>Or 2: </a:t>
            </a:r>
            <a:r>
              <a:rPr lang="en-US" sz="1900" b="0" i="0" dirty="0">
                <a:effectLst/>
              </a:rPr>
              <a:t>@daily = runs typically at midnight (00:00 hours). </a:t>
            </a:r>
            <a:r>
              <a:rPr lang="en-US" sz="1900" dirty="0"/>
              <a:t>@daily </a:t>
            </a:r>
            <a:r>
              <a:rPr lang="en-US" sz="1900" b="0" i="0" dirty="0">
                <a:effectLst/>
              </a:rPr>
              <a:t>is the same as writing "0 0 * * *" in a crontab entry, which means run the task at minute 0, hour 0, on any day of the month, any month, and any day of the week.  </a:t>
            </a:r>
          </a:p>
          <a:p>
            <a:pPr lvl="1"/>
            <a:r>
              <a:rPr lang="en-US" sz="1900" dirty="0"/>
              <a:t>@weekly</a:t>
            </a:r>
            <a:r>
              <a:rPr lang="en-US" sz="1900" b="0" i="0" dirty="0">
                <a:effectLst/>
              </a:rPr>
              <a:t> will usually run at midnight on Sunday. @monthly will automatically run usually midnight on the first day of the month. @yearly will run once a year at midnight on January 1</a:t>
            </a:r>
            <a:r>
              <a:rPr lang="en-US" sz="1900" b="0" i="0" baseline="30000" dirty="0">
                <a:effectLst/>
              </a:rPr>
              <a:t>st</a:t>
            </a:r>
            <a:r>
              <a:rPr lang="en-US" sz="1900" b="0" i="0" dirty="0">
                <a:effectLst/>
              </a:rPr>
              <a:t>.</a:t>
            </a:r>
          </a:p>
          <a:p>
            <a:pPr lvl="1"/>
            <a:r>
              <a:rPr lang="en-US" sz="1900" b="1" dirty="0"/>
              <a:t>Or 3: </a:t>
            </a:r>
            <a:r>
              <a:rPr lang="en-US" sz="1900" dirty="0"/>
              <a:t>includes an </a:t>
            </a:r>
            <a:r>
              <a:rPr lang="en-US" sz="1900" b="0" i="0" dirty="0">
                <a:effectLst/>
              </a:rPr>
              <a:t>absolute path to a script file we want to execute. </a:t>
            </a:r>
            <a:endParaRPr lang="en-US" sz="1900" dirty="0"/>
          </a:p>
          <a:p>
            <a:pPr lvl="1"/>
            <a:endParaRPr lang="en-GB" sz="1800" dirty="0"/>
          </a:p>
        </p:txBody>
      </p:sp>
      <p:sp>
        <p:nvSpPr>
          <p:cNvPr id="5" name="TextBox 4">
            <a:extLst>
              <a:ext uri="{FF2B5EF4-FFF2-40B4-BE49-F238E27FC236}">
                <a16:creationId xmlns:a16="http://schemas.microsoft.com/office/drawing/2014/main" id="{D08D3F9B-8F4D-F348-76E8-EC22FF9B9D30}"/>
              </a:ext>
            </a:extLst>
          </p:cNvPr>
          <p:cNvSpPr txBox="1"/>
          <p:nvPr/>
        </p:nvSpPr>
        <p:spPr>
          <a:xfrm>
            <a:off x="5716138" y="1061690"/>
            <a:ext cx="3045726" cy="730577"/>
          </a:xfrm>
          <a:prstGeom prst="rect">
            <a:avLst/>
          </a:prstGeom>
          <a:solidFill>
            <a:srgbClr val="002060"/>
          </a:solidFill>
          <a:ln w="57150">
            <a:solidFill>
              <a:srgbClr val="FFFF00"/>
            </a:solidFill>
            <a:prstDash val="sysDash"/>
          </a:ln>
        </p:spPr>
        <p:txBody>
          <a:bodyPr wrap="square">
            <a:spAutoFit/>
          </a:bodyPr>
          <a:lstStyle/>
          <a:p>
            <a:r>
              <a:rPr kumimoji="0" lang="en-GB" sz="2000" b="1" i="0" u="none" strike="noStrike" kern="1200" cap="none" spc="0" normalizeH="0" baseline="0" noProof="0" dirty="0">
                <a:ln>
                  <a:noFill/>
                </a:ln>
                <a:solidFill>
                  <a:srgbClr val="FFFF00"/>
                </a:solidFill>
                <a:effectLst/>
                <a:uLnTx/>
                <a:uFillTx/>
                <a:latin typeface="Calibri Light" panose="020F0302020204030204"/>
                <a:ea typeface="+mn-ea"/>
                <a:cs typeface="+mn-cs"/>
              </a:rPr>
              <a:t>Use the VM or your own </a:t>
            </a:r>
            <a:r>
              <a:rPr kumimoji="0" lang="en-GB" sz="2000" b="1" i="0" u="none" strike="noStrike" kern="1200" cap="none" spc="0" normalizeH="0" baseline="0" noProof="0" dirty="0" err="1">
                <a:ln>
                  <a:noFill/>
                </a:ln>
                <a:solidFill>
                  <a:srgbClr val="FFFF00"/>
                </a:solidFill>
                <a:effectLst/>
                <a:uLnTx/>
                <a:uFillTx/>
                <a:latin typeface="Calibri Light" panose="020F0302020204030204"/>
                <a:ea typeface="+mn-ea"/>
                <a:cs typeface="+mn-cs"/>
              </a:rPr>
              <a:t>device+WSL</a:t>
            </a:r>
            <a:r>
              <a:rPr lang="en-GB" sz="2000" b="1" dirty="0">
                <a:solidFill>
                  <a:srgbClr val="FFFF00"/>
                </a:solidFill>
                <a:latin typeface="Calibri Light" panose="020F0302020204030204"/>
              </a:rPr>
              <a:t> for this activity</a:t>
            </a:r>
            <a:r>
              <a:rPr lang="en-GB" b="1" dirty="0">
                <a:solidFill>
                  <a:srgbClr val="FFFF00"/>
                </a:solidFill>
                <a:latin typeface="Calibri Light" panose="020F0302020204030204"/>
              </a:rPr>
              <a:t>.</a:t>
            </a:r>
            <a:endParaRPr lang="en-GB" dirty="0"/>
          </a:p>
        </p:txBody>
      </p:sp>
    </p:spTree>
    <p:extLst>
      <p:ext uri="{BB962C8B-B14F-4D97-AF65-F5344CB8AC3E}">
        <p14:creationId xmlns:p14="http://schemas.microsoft.com/office/powerpoint/2010/main" val="18968200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CAF9B-2B8F-C96B-72C0-1BC3F0494F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862EA0-CF05-2680-BEE3-13CA37EBE869}"/>
              </a:ext>
            </a:extLst>
          </p:cNvPr>
          <p:cNvSpPr>
            <a:spLocks noGrp="1"/>
          </p:cNvSpPr>
          <p:nvPr>
            <p:ph type="title"/>
          </p:nvPr>
        </p:nvSpPr>
        <p:spPr>
          <a:xfrm>
            <a:off x="0" y="-1"/>
            <a:ext cx="12192000" cy="1209821"/>
          </a:xfrm>
          <a:solidFill>
            <a:srgbClr val="002060"/>
          </a:solidFill>
        </p:spPr>
        <p:txBody>
          <a:bodyPr>
            <a:normAutofit/>
          </a:bodyPr>
          <a:lstStyle/>
          <a:p>
            <a:r>
              <a:rPr lang="en-GB" sz="4400" dirty="0">
                <a:solidFill>
                  <a:schemeClr val="bg1"/>
                </a:solidFill>
                <a:effectLst/>
                <a:latin typeface="+mn-lt"/>
                <a:ea typeface="DengXian" panose="02010600030101010101" pitchFamily="2" charset="-122"/>
                <a:cs typeface="Times New Roman" panose="02020603050405020304" pitchFamily="18" charset="0"/>
              </a:rPr>
              <a:t>Creating back-ups with: </a:t>
            </a:r>
            <a:r>
              <a:rPr lang="en-GB" dirty="0">
                <a:highlight>
                  <a:srgbClr val="FFFF00"/>
                </a:highlight>
                <a:latin typeface="+mn-lt"/>
              </a:rPr>
              <a:t>Crontab &amp; Tar command</a:t>
            </a:r>
          </a:p>
        </p:txBody>
      </p:sp>
      <p:sp>
        <p:nvSpPr>
          <p:cNvPr id="3" name="Content Placeholder 2">
            <a:extLst>
              <a:ext uri="{FF2B5EF4-FFF2-40B4-BE49-F238E27FC236}">
                <a16:creationId xmlns:a16="http://schemas.microsoft.com/office/drawing/2014/main" id="{5B87D9B5-DF3B-43C5-EDB7-BA4A194C4728}"/>
              </a:ext>
            </a:extLst>
          </p:cNvPr>
          <p:cNvSpPr>
            <a:spLocks noGrp="1"/>
          </p:cNvSpPr>
          <p:nvPr>
            <p:ph idx="1"/>
          </p:nvPr>
        </p:nvSpPr>
        <p:spPr>
          <a:xfrm>
            <a:off x="79133" y="1312180"/>
            <a:ext cx="12033734" cy="4651892"/>
          </a:xfrm>
        </p:spPr>
        <p:txBody>
          <a:bodyPr>
            <a:normAutofit/>
          </a:bodyPr>
          <a:lstStyle/>
          <a:p>
            <a:pPr marL="342900" lvl="0" indent="-342900">
              <a:lnSpc>
                <a:spcPct val="100000"/>
              </a:lnSpc>
              <a:spcBef>
                <a:spcPts val="0"/>
              </a:spcBef>
              <a:spcAft>
                <a:spcPts val="600"/>
              </a:spcAft>
              <a:buFont typeface="Arial" panose="020B0604020202020204" pitchFamily="34" charset="0"/>
              <a:buChar char="•"/>
              <a:tabLst>
                <a:tab pos="457200" algn="l"/>
              </a:tabLst>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tar</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stands for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tape archive</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and is a command to create, view, and extract archive files.</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It bundles multiple files and can compress them into a single archive file and is often used for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backup purposes</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Like zip files in windows.</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sz="2400" kern="100" dirty="0">
                <a:latin typeface="Aptos" panose="020B0004020202020204" pitchFamily="34" charset="0"/>
                <a:ea typeface="DengXian" panose="02010600030101010101" pitchFamily="2" charset="-122"/>
                <a:cs typeface="Times New Roman" panose="02020603050405020304" pitchFamily="18" charset="0"/>
              </a:rPr>
              <a:t>We can use the crontab and tar commands together to schedule automatic back-ups. For example:</a:t>
            </a:r>
          </a:p>
          <a:p>
            <a:pPr marL="342900" indent="-342900">
              <a:lnSpc>
                <a:spcPct val="100000"/>
              </a:lnSpc>
              <a:spcBef>
                <a:spcPts val="0"/>
              </a:spcBef>
              <a:spcAft>
                <a:spcPts val="600"/>
              </a:spcAft>
              <a:tabLst>
                <a:tab pos="457200" algn="l"/>
              </a:tabLst>
            </a:pP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The cronjob below scheduled a tar back-up to occur at 30minutes passed 10pm, and compressed (-</a:t>
            </a:r>
            <a:r>
              <a:rPr lang="en-GB"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cvf</a:t>
            </a: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all files &amp; directories in the /home/</a:t>
            </a:r>
            <a:r>
              <a:rPr lang="en-GB"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jamesxw</a:t>
            </a: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400"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directory into the backup1.tgz file.</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600"/>
              </a:spcAft>
              <a:buFont typeface="Arial" panose="020B0604020202020204" pitchFamily="34" charset="0"/>
              <a:buChar char="•"/>
              <a:tabLst>
                <a:tab pos="457200" algn="l"/>
              </a:tabLst>
            </a:pPr>
            <a:r>
              <a:rPr lang="en-GB" sz="2400" kern="100" dirty="0">
                <a:latin typeface="Aptos" panose="020B0004020202020204" pitchFamily="34" charset="0"/>
                <a:ea typeface="DengXian" panose="02010600030101010101" pitchFamily="2" charset="-122"/>
                <a:cs typeface="Times New Roman" panose="02020603050405020304" pitchFamily="18" charset="0"/>
              </a:rPr>
              <a:t>Use </a:t>
            </a:r>
            <a:r>
              <a:rPr lang="en-GB" sz="24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crontab –e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to create a crontab entry. And add a cronjob using the tar command:</a:t>
            </a:r>
            <a:br>
              <a:rPr lang="en-GB" sz="2400" b="1" kern="100" dirty="0">
                <a:latin typeface="Aptos" panose="020B0004020202020204" pitchFamily="34" charset="0"/>
                <a:ea typeface="DengXian" panose="02010600030101010101" pitchFamily="2" charset="-122"/>
                <a:cs typeface="Times New Roman" panose="02020603050405020304" pitchFamily="18" charset="0"/>
              </a:rPr>
            </a:br>
            <a:r>
              <a:rPr lang="en-US" sz="2400"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30</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22 * * * </a:t>
            </a:r>
            <a:r>
              <a:rPr lang="en-US" sz="24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tar</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US"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cvf</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/home/username/backup1.tgz /home/</a:t>
            </a:r>
            <a:r>
              <a:rPr lang="en-US"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jamesxw</a:t>
            </a:r>
            <a:endPar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600"/>
              </a:spcAft>
              <a:buFont typeface="Arial" panose="020B0604020202020204" pitchFamily="34"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To check the files &amp; directories in the archive, use: </a:t>
            </a:r>
            <a:r>
              <a:rPr lang="en-US" sz="24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tar</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US"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tvf</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backup1.tgz</a:t>
            </a:r>
          </a:p>
          <a:p>
            <a:pPr lvl="1">
              <a:lnSpc>
                <a:spcPct val="100000"/>
              </a:lnSpc>
              <a:spcBef>
                <a:spcPts val="0"/>
              </a:spcBef>
              <a:spcAft>
                <a:spcPts val="600"/>
              </a:spcAft>
            </a:pPr>
            <a:endParaRPr lang="en-GB" sz="1800" dirty="0"/>
          </a:p>
        </p:txBody>
      </p:sp>
    </p:spTree>
    <p:extLst>
      <p:ext uri="{BB962C8B-B14F-4D97-AF65-F5344CB8AC3E}">
        <p14:creationId xmlns:p14="http://schemas.microsoft.com/office/powerpoint/2010/main" val="26348392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Oval 79">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383"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Oval 80">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196"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screenshot of a computer screen&#10;&#10;Description automatically generated">
            <a:extLst>
              <a:ext uri="{FF2B5EF4-FFF2-40B4-BE49-F238E27FC236}">
                <a16:creationId xmlns:a16="http://schemas.microsoft.com/office/drawing/2014/main" id="{36D62084-C214-709B-750B-687C7D1BC7CD}"/>
              </a:ext>
            </a:extLst>
          </p:cNvPr>
          <p:cNvPicPr>
            <a:picLocks noChangeAspect="1"/>
          </p:cNvPicPr>
          <p:nvPr/>
        </p:nvPicPr>
        <p:blipFill rotWithShape="1">
          <a:blip r:embed="rId3"/>
          <a:srcRect l="43500"/>
          <a:stretch/>
        </p:blipFill>
        <p:spPr>
          <a:xfrm>
            <a:off x="6743332" y="3113380"/>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3" name="Picture 12" descr="A computer screen with white text&#10;&#10;Description automatically generated">
            <a:extLst>
              <a:ext uri="{FF2B5EF4-FFF2-40B4-BE49-F238E27FC236}">
                <a16:creationId xmlns:a16="http://schemas.microsoft.com/office/drawing/2014/main" id="{2C42F34E-6313-61BA-D0D3-0D55D7ED812D}"/>
              </a:ext>
            </a:extLst>
          </p:cNvPr>
          <p:cNvPicPr>
            <a:picLocks noChangeAspect="1"/>
          </p:cNvPicPr>
          <p:nvPr/>
        </p:nvPicPr>
        <p:blipFill rotWithShape="1">
          <a:blip r:embed="rId4"/>
          <a:srcRect l="27123" r="12354" b="-2"/>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83" name="Freeform: Shape 82">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0930"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0640CCAE-325C-4DD0-BB26-38BF690F3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0935"/>
            <a:ext cx="1732108" cy="2175118"/>
          </a:xfrm>
          <a:custGeom>
            <a:avLst/>
            <a:gdLst>
              <a:gd name="connsiteX0" fmla="*/ 644549 w 1732108"/>
              <a:gd name="connsiteY0" fmla="*/ 0 h 2175118"/>
              <a:gd name="connsiteX1" fmla="*/ 1732108 w 1732108"/>
              <a:gd name="connsiteY1" fmla="*/ 1087559 h 2175118"/>
              <a:gd name="connsiteX2" fmla="*/ 644549 w 1732108"/>
              <a:gd name="connsiteY2" fmla="*/ 2175118 h 2175118"/>
              <a:gd name="connsiteX3" fmla="*/ 36485 w 1732108"/>
              <a:gd name="connsiteY3" fmla="*/ 1989380 h 2175118"/>
              <a:gd name="connsiteX4" fmla="*/ 0 w 1732108"/>
              <a:gd name="connsiteY4" fmla="*/ 1959278 h 2175118"/>
              <a:gd name="connsiteX5" fmla="*/ 0 w 1732108"/>
              <a:gd name="connsiteY5" fmla="*/ 215841 h 2175118"/>
              <a:gd name="connsiteX6" fmla="*/ 36485 w 1732108"/>
              <a:gd name="connsiteY6" fmla="*/ 185738 h 2175118"/>
              <a:gd name="connsiteX7" fmla="*/ 644549 w 1732108"/>
              <a:gd name="connsiteY7" fmla="*/ 0 h 2175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2108" h="2175118">
                <a:moveTo>
                  <a:pt x="644549" y="0"/>
                </a:moveTo>
                <a:cubicBezTo>
                  <a:pt x="1245191" y="0"/>
                  <a:pt x="1732108" y="486917"/>
                  <a:pt x="1732108" y="1087559"/>
                </a:cubicBezTo>
                <a:cubicBezTo>
                  <a:pt x="1732108" y="1688201"/>
                  <a:pt x="1245191" y="2175118"/>
                  <a:pt x="644549" y="2175118"/>
                </a:cubicBezTo>
                <a:cubicBezTo>
                  <a:pt x="419308" y="2175118"/>
                  <a:pt x="210060" y="2106646"/>
                  <a:pt x="36485" y="1989380"/>
                </a:cubicBezTo>
                <a:lnTo>
                  <a:pt x="0" y="1959278"/>
                </a:lnTo>
                <a:lnTo>
                  <a:pt x="0" y="215841"/>
                </a:lnTo>
                <a:lnTo>
                  <a:pt x="36485" y="185738"/>
                </a:lnTo>
                <a:cubicBezTo>
                  <a:pt x="210060" y="68473"/>
                  <a:pt x="419308" y="0"/>
                  <a:pt x="644549"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A black background with white text&#10;&#10;Description automatically generated">
            <a:extLst>
              <a:ext uri="{FF2B5EF4-FFF2-40B4-BE49-F238E27FC236}">
                <a16:creationId xmlns:a16="http://schemas.microsoft.com/office/drawing/2014/main" id="{378D085D-0ABD-C010-D689-37474E4E65FE}"/>
              </a:ext>
            </a:extLst>
          </p:cNvPr>
          <p:cNvPicPr>
            <a:picLocks noChangeAspect="1"/>
          </p:cNvPicPr>
          <p:nvPr/>
        </p:nvPicPr>
        <p:blipFill rotWithShape="1">
          <a:blip r:embed="rId5"/>
          <a:srcRect l="39578" r="44292" b="1"/>
          <a:stretch/>
        </p:blipFill>
        <p:spPr>
          <a:xfrm>
            <a:off x="-32594" y="4956504"/>
            <a:ext cx="1568072" cy="1847088"/>
          </a:xfrm>
          <a:custGeom>
            <a:avLst/>
            <a:gdLst/>
            <a:ahLst/>
            <a:cxnLst/>
            <a:rect l="l" t="t" r="r" b="b"/>
            <a:pathLst>
              <a:path w="1568092" h="1847088">
                <a:moveTo>
                  <a:pt x="644548" y="0"/>
                </a:moveTo>
                <a:cubicBezTo>
                  <a:pt x="1154607" y="0"/>
                  <a:pt x="1568092" y="413485"/>
                  <a:pt x="1568092" y="923544"/>
                </a:cubicBezTo>
                <a:cubicBezTo>
                  <a:pt x="1568092" y="1433603"/>
                  <a:pt x="1154607" y="1847088"/>
                  <a:pt x="644548" y="1847088"/>
                </a:cubicBezTo>
                <a:cubicBezTo>
                  <a:pt x="453276" y="1847088"/>
                  <a:pt x="275584" y="1788942"/>
                  <a:pt x="128186" y="1689361"/>
                </a:cubicBezTo>
                <a:lnTo>
                  <a:pt x="0" y="1583598"/>
                </a:lnTo>
                <a:lnTo>
                  <a:pt x="0" y="263490"/>
                </a:lnTo>
                <a:lnTo>
                  <a:pt x="128186" y="157727"/>
                </a:lnTo>
                <a:cubicBezTo>
                  <a:pt x="275584" y="58147"/>
                  <a:pt x="453276" y="0"/>
                  <a:pt x="644548" y="0"/>
                </a:cubicBezTo>
                <a:close/>
              </a:path>
            </a:pathLst>
          </a:custGeom>
        </p:spPr>
      </p:pic>
      <p:pic>
        <p:nvPicPr>
          <p:cNvPr id="17" name="Picture 16" descr="A computer screen with text&#10;&#10;Description automatically generated">
            <a:extLst>
              <a:ext uri="{FF2B5EF4-FFF2-40B4-BE49-F238E27FC236}">
                <a16:creationId xmlns:a16="http://schemas.microsoft.com/office/drawing/2014/main" id="{DCDE1C6A-DB3B-93A2-DA87-1E9AA6528972}"/>
              </a:ext>
            </a:extLst>
          </p:cNvPr>
          <p:cNvPicPr>
            <a:picLocks noChangeAspect="1"/>
          </p:cNvPicPr>
          <p:nvPr/>
        </p:nvPicPr>
        <p:blipFill rotWithShape="1">
          <a:blip r:embed="rId6"/>
          <a:srcRect r="22454" b="4"/>
          <a:stretch/>
        </p:blipFill>
        <p:spPr>
          <a:xfrm>
            <a:off x="1866382"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87" name="Freeform: Shape 86">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black and white screen shot of a train&#10;&#10;Description automatically generated">
            <a:extLst>
              <a:ext uri="{FF2B5EF4-FFF2-40B4-BE49-F238E27FC236}">
                <a16:creationId xmlns:a16="http://schemas.microsoft.com/office/drawing/2014/main" id="{B7C06395-C3E7-E58F-2986-9F2ECEC6C0C4}"/>
              </a:ext>
            </a:extLst>
          </p:cNvPr>
          <p:cNvPicPr>
            <a:picLocks noChangeAspect="1"/>
          </p:cNvPicPr>
          <p:nvPr/>
        </p:nvPicPr>
        <p:blipFill rotWithShape="1">
          <a:blip r:embed="rId7"/>
          <a:srcRect l="12971" r="36891" b="-3"/>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167455" y="962397"/>
            <a:ext cx="10195495" cy="4660732"/>
          </a:xfrm>
          <a:solidFill>
            <a:schemeClr val="bg1">
              <a:alpha val="80000"/>
            </a:schemeClr>
          </a:solidFill>
        </p:spPr>
        <p:txBody>
          <a:bodyPr anchor="t">
            <a:noAutofit/>
          </a:bodyPr>
          <a:lstStyle/>
          <a:p>
            <a:pPr>
              <a:lnSpc>
                <a:spcPct val="100000"/>
              </a:lnSpc>
              <a:spcBef>
                <a:spcPts val="0"/>
              </a:spcBef>
              <a:spcAft>
                <a:spcPts val="300"/>
              </a:spcAft>
            </a:pPr>
            <a:r>
              <a:rPr lang="en-US" sz="2400" b="1" dirty="0" err="1">
                <a:highlight>
                  <a:srgbClr val="FFFF00"/>
                </a:highlight>
              </a:rPr>
              <a:t>s</a:t>
            </a:r>
            <a:r>
              <a:rPr lang="en-US" sz="2400" b="1" i="0" dirty="0" err="1">
                <a:effectLst/>
                <a:highlight>
                  <a:srgbClr val="FFFF00"/>
                </a:highlight>
              </a:rPr>
              <a:t>l</a:t>
            </a:r>
            <a:r>
              <a:rPr lang="en-US" sz="2400" dirty="0"/>
              <a:t> – is an e</a:t>
            </a:r>
            <a:r>
              <a:rPr lang="en-US" sz="2400" b="0" i="0" dirty="0">
                <a:effectLst/>
              </a:rPr>
              <a:t>aster egg that creates a fun and amusing </a:t>
            </a:r>
            <a:r>
              <a:rPr lang="en-US" sz="2400" b="1" i="0" dirty="0">
                <a:effectLst/>
                <a:highlight>
                  <a:srgbClr val="FFFF00"/>
                </a:highlight>
              </a:rPr>
              <a:t>train animation</a:t>
            </a:r>
            <a:r>
              <a:rPr lang="en-US" sz="2400" b="0" i="0" dirty="0">
                <a:effectLst/>
              </a:rPr>
              <a:t>. CTRL+Z</a:t>
            </a:r>
          </a:p>
          <a:p>
            <a:pPr>
              <a:lnSpc>
                <a:spcPct val="100000"/>
              </a:lnSpc>
              <a:spcBef>
                <a:spcPts val="0"/>
              </a:spcBef>
              <a:spcAft>
                <a:spcPts val="300"/>
              </a:spcAft>
            </a:pPr>
            <a:r>
              <a:rPr lang="en-US" sz="2400" b="1" dirty="0">
                <a:highlight>
                  <a:srgbClr val="FFFF00"/>
                </a:highlight>
              </a:rPr>
              <a:t>fortune</a:t>
            </a:r>
            <a:r>
              <a:rPr lang="en-US" sz="2400" dirty="0"/>
              <a:t> - displays </a:t>
            </a:r>
            <a:r>
              <a:rPr lang="en-US" sz="2400" b="1" dirty="0">
                <a:highlight>
                  <a:srgbClr val="FFFF00"/>
                </a:highlight>
              </a:rPr>
              <a:t>random quotes and jokes</a:t>
            </a:r>
            <a:r>
              <a:rPr lang="en-US" sz="2400" dirty="0"/>
              <a:t>.</a:t>
            </a:r>
          </a:p>
          <a:p>
            <a:pPr>
              <a:lnSpc>
                <a:spcPct val="100000"/>
              </a:lnSpc>
              <a:spcBef>
                <a:spcPts val="0"/>
              </a:spcBef>
              <a:spcAft>
                <a:spcPts val="300"/>
              </a:spcAft>
            </a:pPr>
            <a:r>
              <a:rPr lang="en-US" sz="2400" b="1" i="0" dirty="0" err="1">
                <a:effectLst/>
                <a:highlight>
                  <a:srgbClr val="FFFF00"/>
                </a:highlight>
              </a:rPr>
              <a:t>Cmatrix</a:t>
            </a:r>
            <a:r>
              <a:rPr lang="en-US" sz="2400" b="0" i="0" dirty="0">
                <a:effectLst/>
              </a:rPr>
              <a:t> - simulates the </a:t>
            </a:r>
            <a:r>
              <a:rPr lang="en-US" sz="2400" b="1" i="0" dirty="0">
                <a:effectLst/>
                <a:highlight>
                  <a:srgbClr val="FFFF00"/>
                </a:highlight>
              </a:rPr>
              <a:t>Matrix animation</a:t>
            </a:r>
            <a:r>
              <a:rPr lang="en-US" sz="2400" b="0" i="0" dirty="0">
                <a:effectLst/>
              </a:rPr>
              <a:t>.</a:t>
            </a:r>
          </a:p>
          <a:p>
            <a:pPr>
              <a:lnSpc>
                <a:spcPct val="100000"/>
              </a:lnSpc>
              <a:spcBef>
                <a:spcPts val="0"/>
              </a:spcBef>
              <a:spcAft>
                <a:spcPts val="300"/>
              </a:spcAft>
            </a:pPr>
            <a:r>
              <a:rPr lang="en-US" sz="2000" b="1" i="0" dirty="0" err="1">
                <a:effectLst/>
              </a:rPr>
              <a:t>Aafire</a:t>
            </a:r>
            <a:r>
              <a:rPr lang="en-US" sz="2000" b="0" i="0" dirty="0">
                <a:effectLst/>
              </a:rPr>
              <a:t> - creates a mesmerizing, ASCII art-style </a:t>
            </a:r>
            <a:r>
              <a:rPr lang="en-US" sz="2000" b="1" i="0" dirty="0">
                <a:effectLst/>
                <a:highlight>
                  <a:srgbClr val="FFFF00"/>
                </a:highlight>
              </a:rPr>
              <a:t>fire animation</a:t>
            </a:r>
            <a:r>
              <a:rPr lang="en-US" sz="2000" b="0" i="0" dirty="0">
                <a:effectLst/>
              </a:rPr>
              <a:t>.</a:t>
            </a:r>
          </a:p>
          <a:p>
            <a:pPr>
              <a:lnSpc>
                <a:spcPct val="100000"/>
              </a:lnSpc>
              <a:spcBef>
                <a:spcPts val="0"/>
              </a:spcBef>
              <a:spcAft>
                <a:spcPts val="300"/>
              </a:spcAft>
            </a:pPr>
            <a:r>
              <a:rPr lang="en-US" sz="2000" b="1" i="0" dirty="0" err="1">
                <a:effectLst/>
              </a:rPr>
              <a:t>Cowsay</a:t>
            </a:r>
            <a:r>
              <a:rPr lang="en-US" sz="2000" b="0" i="0" dirty="0">
                <a:effectLst/>
              </a:rPr>
              <a:t> - takes text input and outputs it in the form of a </a:t>
            </a:r>
            <a:r>
              <a:rPr lang="en-US" sz="2000" b="1" i="0" dirty="0">
                <a:effectLst/>
                <a:highlight>
                  <a:srgbClr val="FFFF00"/>
                </a:highlight>
              </a:rPr>
              <a:t>talking cow</a:t>
            </a:r>
            <a:r>
              <a:rPr lang="en-US" sz="2000" b="0" i="0" dirty="0">
                <a:effectLst/>
              </a:rPr>
              <a:t>.</a:t>
            </a:r>
          </a:p>
          <a:p>
            <a:pPr lvl="1">
              <a:lnSpc>
                <a:spcPct val="100000"/>
              </a:lnSpc>
              <a:spcBef>
                <a:spcPts val="0"/>
              </a:spcBef>
              <a:spcAft>
                <a:spcPts val="300"/>
              </a:spcAft>
            </a:pPr>
            <a:r>
              <a:rPr lang="en-GB" sz="1800" b="1" i="0" dirty="0" err="1">
                <a:effectLst/>
              </a:rPr>
              <a:t>cowsay</a:t>
            </a:r>
            <a:r>
              <a:rPr lang="en-GB" sz="1800" i="0" dirty="0">
                <a:effectLst/>
              </a:rPr>
              <a:t> </a:t>
            </a:r>
            <a:r>
              <a:rPr lang="en-GB" sz="1800" b="1" i="0" dirty="0">
                <a:effectLst/>
              </a:rPr>
              <a:t>| fortune | lolcat command - </a:t>
            </a:r>
            <a:r>
              <a:rPr lang="en-US" sz="1800" b="0" i="0" dirty="0">
                <a:effectLst/>
              </a:rPr>
              <a:t>combines three fun commands. The lolcat command adds rainbow </a:t>
            </a:r>
            <a:r>
              <a:rPr lang="en-US" sz="1800" b="0" i="0" dirty="0" err="1">
                <a:effectLst/>
              </a:rPr>
              <a:t>colours</a:t>
            </a:r>
            <a:r>
              <a:rPr lang="en-US" sz="1800" b="0" i="0" dirty="0">
                <a:effectLst/>
              </a:rPr>
              <a:t> to the output.</a:t>
            </a:r>
          </a:p>
          <a:p>
            <a:pPr>
              <a:lnSpc>
                <a:spcPct val="100000"/>
              </a:lnSpc>
              <a:spcBef>
                <a:spcPts val="0"/>
              </a:spcBef>
              <a:spcAft>
                <a:spcPts val="300"/>
              </a:spcAft>
            </a:pPr>
            <a:r>
              <a:rPr lang="en-US" sz="2000" b="1" i="0" dirty="0" err="1">
                <a:effectLst/>
              </a:rPr>
              <a:t>Figlet</a:t>
            </a:r>
            <a:r>
              <a:rPr lang="en-US" sz="2000" b="0" i="0" dirty="0">
                <a:effectLst/>
              </a:rPr>
              <a:t> - is a text formatting tool that transforms ordinary text into large stylized ASCII art.</a:t>
            </a:r>
          </a:p>
          <a:p>
            <a:pPr>
              <a:lnSpc>
                <a:spcPct val="100000"/>
              </a:lnSpc>
              <a:spcBef>
                <a:spcPts val="0"/>
              </a:spcBef>
              <a:spcAft>
                <a:spcPts val="300"/>
              </a:spcAft>
            </a:pPr>
            <a:r>
              <a:rPr lang="en-US" sz="2000" b="1" dirty="0"/>
              <a:t>toilet</a:t>
            </a:r>
            <a:r>
              <a:rPr lang="en-US" sz="2000" b="0" i="0" dirty="0">
                <a:effectLst/>
              </a:rPr>
              <a:t> – </a:t>
            </a:r>
            <a:r>
              <a:rPr lang="en-US" sz="2000" dirty="0"/>
              <a:t>Similar to </a:t>
            </a:r>
            <a:r>
              <a:rPr lang="en-US" sz="2000" dirty="0" err="1"/>
              <a:t>figlet</a:t>
            </a:r>
            <a:r>
              <a:rPr lang="en-US" sz="2000" dirty="0"/>
              <a:t>, toilet</a:t>
            </a:r>
            <a:r>
              <a:rPr lang="en-US" sz="2000" b="0" i="0" dirty="0">
                <a:effectLst/>
              </a:rPr>
              <a:t> </a:t>
            </a:r>
            <a:r>
              <a:rPr lang="en-US" sz="2000" b="0" i="0" dirty="0">
                <a:solidFill>
                  <a:srgbClr val="001D35"/>
                </a:solidFill>
                <a:effectLst/>
              </a:rPr>
              <a:t>displays text in large </a:t>
            </a:r>
            <a:r>
              <a:rPr lang="en-US" sz="2000" b="0" i="0" dirty="0" err="1">
                <a:solidFill>
                  <a:srgbClr val="001D35"/>
                </a:solidFill>
                <a:effectLst/>
              </a:rPr>
              <a:t>colourful</a:t>
            </a:r>
            <a:r>
              <a:rPr lang="en-US" sz="2000" b="0" i="0" dirty="0">
                <a:solidFill>
                  <a:srgbClr val="001D35"/>
                </a:solidFill>
                <a:effectLst/>
              </a:rPr>
              <a:t> characters</a:t>
            </a:r>
            <a:r>
              <a:rPr lang="en-US" sz="2000" dirty="0">
                <a:solidFill>
                  <a:srgbClr val="001D35"/>
                </a:solidFill>
              </a:rPr>
              <a:t> &amp;</a:t>
            </a:r>
            <a:r>
              <a:rPr lang="en-US" sz="2000" b="0" i="0" dirty="0">
                <a:solidFill>
                  <a:srgbClr val="001D35"/>
                </a:solidFill>
                <a:effectLst/>
              </a:rPr>
              <a:t> has more features. </a:t>
            </a:r>
            <a:endParaRPr lang="en-US" sz="2000" b="1" i="0" dirty="0">
              <a:effectLst/>
            </a:endParaRPr>
          </a:p>
          <a:p>
            <a:pPr>
              <a:lnSpc>
                <a:spcPct val="100000"/>
              </a:lnSpc>
              <a:spcBef>
                <a:spcPts val="0"/>
              </a:spcBef>
              <a:spcAft>
                <a:spcPts val="300"/>
              </a:spcAft>
            </a:pPr>
            <a:r>
              <a:rPr lang="en-US" sz="2000" b="1" i="0" dirty="0" err="1">
                <a:effectLst/>
              </a:rPr>
              <a:t>espeak</a:t>
            </a:r>
            <a:r>
              <a:rPr lang="en-US" sz="2000" b="0" i="0" dirty="0">
                <a:effectLst/>
              </a:rPr>
              <a:t> </a:t>
            </a:r>
            <a:r>
              <a:rPr lang="en-US" sz="2000" dirty="0"/>
              <a:t>- </a:t>
            </a:r>
            <a:r>
              <a:rPr lang="en-US" sz="2000" b="0" i="0" dirty="0">
                <a:effectLst/>
              </a:rPr>
              <a:t>converts text into speech and is often used for accessibility purposes.</a:t>
            </a:r>
          </a:p>
          <a:p>
            <a:pPr>
              <a:lnSpc>
                <a:spcPct val="100000"/>
              </a:lnSpc>
              <a:spcBef>
                <a:spcPts val="0"/>
              </a:spcBef>
              <a:spcAft>
                <a:spcPts val="300"/>
              </a:spcAft>
            </a:pPr>
            <a:r>
              <a:rPr lang="en-US" sz="2000" b="1" dirty="0"/>
              <a:t>r</a:t>
            </a:r>
            <a:r>
              <a:rPr lang="en-US" sz="2000" b="1" i="0" dirty="0">
                <a:effectLst/>
              </a:rPr>
              <a:t>ig</a:t>
            </a:r>
            <a:r>
              <a:rPr lang="en-US" sz="2000" b="0" i="0" dirty="0">
                <a:effectLst/>
              </a:rPr>
              <a:t> - rig simulates the creation of fictitious users, often with humorous or absurd names, providing a fun and humorous way to generate user data for testing.</a:t>
            </a:r>
            <a:endParaRPr lang="en-GB" sz="2000" b="1" dirty="0"/>
          </a:p>
          <a:p>
            <a:pPr>
              <a:lnSpc>
                <a:spcPct val="100000"/>
              </a:lnSpc>
              <a:spcBef>
                <a:spcPts val="0"/>
              </a:spcBef>
              <a:spcAft>
                <a:spcPts val="300"/>
              </a:spcAft>
            </a:pPr>
            <a:r>
              <a:rPr lang="en-US" sz="2000" b="1" dirty="0"/>
              <a:t>Note: </a:t>
            </a:r>
            <a:r>
              <a:rPr lang="en-US" sz="2000" dirty="0"/>
              <a:t>Use</a:t>
            </a:r>
            <a:r>
              <a:rPr lang="en-US" sz="2000" dirty="0">
                <a:highlight>
                  <a:srgbClr val="FFFF00"/>
                </a:highlight>
              </a:rPr>
              <a:t> admin privileges to install</a:t>
            </a:r>
            <a:r>
              <a:rPr lang="en-US" sz="2000" dirty="0"/>
              <a:t> these programs. Use: </a:t>
            </a:r>
          </a:p>
          <a:p>
            <a:pPr marL="342900" lvl="0" indent="-342900">
              <a:lnSpc>
                <a:spcPct val="100000"/>
              </a:lnSpc>
              <a:spcBef>
                <a:spcPts val="0"/>
              </a:spcBef>
              <a:spcAft>
                <a:spcPts val="300"/>
              </a:spcAft>
              <a:buFont typeface="Symbol" panose="05050102010706020507" pitchFamily="18" charset="2"/>
              <a:buChar char=""/>
            </a:pPr>
            <a:r>
              <a:rPr lang="en-GB" sz="18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sudo</a:t>
            </a: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apt-get update</a:t>
            </a:r>
          </a:p>
          <a:p>
            <a:pPr marL="342900" lvl="0" indent="-342900" fontAlgn="base">
              <a:lnSpc>
                <a:spcPct val="100000"/>
              </a:lnSpc>
              <a:spcBef>
                <a:spcPts val="0"/>
              </a:spcBef>
              <a:spcAft>
                <a:spcPts val="300"/>
              </a:spcAft>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kern="0" dirty="0" err="1">
                <a:solidFill>
                  <a:srgbClr val="0C0D0E"/>
                </a:solidFill>
                <a:effectLst/>
                <a:highlight>
                  <a:srgbClr val="FFFF00"/>
                </a:highlight>
                <a:latin typeface="Aptos" panose="020B0004020202020204" pitchFamily="34" charset="0"/>
                <a:ea typeface="Times New Roman" panose="02020603050405020304" pitchFamily="18" charset="0"/>
                <a:cs typeface="Courier New" panose="02070309020205020404" pitchFamily="49" charset="0"/>
              </a:rPr>
              <a:t>sudo</a:t>
            </a:r>
            <a:r>
              <a:rPr lang="en-GB" sz="1800" kern="0" dirty="0">
                <a:solidFill>
                  <a:srgbClr val="0C0D0E"/>
                </a:solidFill>
                <a:effectLst/>
                <a:highlight>
                  <a:srgbClr val="FFFF00"/>
                </a:highlight>
                <a:latin typeface="Aptos" panose="020B0004020202020204" pitchFamily="34" charset="0"/>
                <a:ea typeface="Times New Roman" panose="02020603050405020304" pitchFamily="18" charset="0"/>
                <a:cs typeface="Courier New" panose="02070309020205020404" pitchFamily="49" charset="0"/>
              </a:rPr>
              <a:t> apt-get install </a:t>
            </a:r>
            <a:r>
              <a:rPr lang="en-GB" sz="1800" kern="0" dirty="0" err="1">
                <a:solidFill>
                  <a:srgbClr val="0C0D0E"/>
                </a:solidFill>
                <a:effectLst/>
                <a:highlight>
                  <a:srgbClr val="FFFF00"/>
                </a:highlight>
                <a:latin typeface="Aptos" panose="020B0004020202020204" pitchFamily="34" charset="0"/>
                <a:ea typeface="Times New Roman" panose="02020603050405020304" pitchFamily="18" charset="0"/>
                <a:cs typeface="Courier New" panose="02070309020205020404" pitchFamily="49" charset="0"/>
              </a:rPr>
              <a:t>cmatrix</a:t>
            </a:r>
            <a:endPar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0" indent="0">
              <a:lnSpc>
                <a:spcPct val="100000"/>
              </a:lnSpc>
              <a:spcBef>
                <a:spcPts val="0"/>
              </a:spcBef>
              <a:spcAft>
                <a:spcPts val="300"/>
              </a:spcAft>
              <a:buNone/>
            </a:pPr>
            <a:endParaRPr lang="en-GB" sz="2000" dirty="0"/>
          </a:p>
        </p:txBody>
      </p:sp>
      <p:pic>
        <p:nvPicPr>
          <p:cNvPr id="22" name="Picture 21" descr="A cartoon bird with a yellow beak&#10;&#10;Description automatically generated">
            <a:extLst>
              <a:ext uri="{FF2B5EF4-FFF2-40B4-BE49-F238E27FC236}">
                <a16:creationId xmlns:a16="http://schemas.microsoft.com/office/drawing/2014/main" id="{8A542B57-3A8A-8510-ACCF-B165C3706DAE}"/>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r="-2" b="-2"/>
          <a:stretch/>
        </p:blipFill>
        <p:spPr>
          <a:xfrm>
            <a:off x="9743617" y="728946"/>
            <a:ext cx="2510886" cy="2510886"/>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96366" y="145519"/>
            <a:ext cx="6127013" cy="893528"/>
          </a:xfrm>
        </p:spPr>
        <p:txBody>
          <a:bodyPr anchor="t">
            <a:normAutofit/>
          </a:bodyPr>
          <a:lstStyle/>
          <a:p>
            <a:r>
              <a:rPr lang="en-US" sz="5400" b="1" dirty="0">
                <a:solidFill>
                  <a:schemeClr val="bg1"/>
                </a:solidFill>
                <a:highlight>
                  <a:srgbClr val="800080"/>
                </a:highlight>
              </a:rPr>
              <a:t>Fun Linux Commands</a:t>
            </a:r>
            <a:endParaRPr lang="en-GB" sz="5400" b="1" dirty="0">
              <a:solidFill>
                <a:schemeClr val="bg1"/>
              </a:solidFill>
              <a:highlight>
                <a:srgbClr val="800080"/>
              </a:highlight>
            </a:endParaRPr>
          </a:p>
        </p:txBody>
      </p:sp>
    </p:spTree>
    <p:extLst>
      <p:ext uri="{BB962C8B-B14F-4D97-AF65-F5344CB8AC3E}">
        <p14:creationId xmlns:p14="http://schemas.microsoft.com/office/powerpoint/2010/main" val="15081374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4503B9-4C3A-3790-4D5A-C739EF711BD8}"/>
            </a:ext>
          </a:extLst>
        </p:cNvPr>
        <p:cNvGrpSpPr/>
        <p:nvPr/>
      </p:nvGrpSpPr>
      <p:grpSpPr>
        <a:xfrm>
          <a:off x="0" y="0"/>
          <a:ext cx="0" cy="0"/>
          <a:chOff x="0" y="0"/>
          <a:chExt cx="0" cy="0"/>
        </a:xfrm>
      </p:grpSpPr>
      <p:sp>
        <p:nvSpPr>
          <p:cNvPr id="80" name="Oval 79">
            <a:extLst>
              <a:ext uri="{FF2B5EF4-FFF2-40B4-BE49-F238E27FC236}">
                <a16:creationId xmlns:a16="http://schemas.microsoft.com/office/drawing/2014/main" id="{FFB931E3-51E2-FB26-1BD8-3AF4DB1761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383"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D3DB31AB-2063-B21B-95DC-23C14A201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Oval 80">
            <a:extLst>
              <a:ext uri="{FF2B5EF4-FFF2-40B4-BE49-F238E27FC236}">
                <a16:creationId xmlns:a16="http://schemas.microsoft.com/office/drawing/2014/main" id="{9D0EDD27-44E3-7147-CA1E-E5F3B53D04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196"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screenshot of a computer screen&#10;&#10;Description automatically generated">
            <a:extLst>
              <a:ext uri="{FF2B5EF4-FFF2-40B4-BE49-F238E27FC236}">
                <a16:creationId xmlns:a16="http://schemas.microsoft.com/office/drawing/2014/main" id="{51FCF0C5-66F7-DEC7-94B4-D819973B4AE7}"/>
              </a:ext>
            </a:extLst>
          </p:cNvPr>
          <p:cNvPicPr>
            <a:picLocks noChangeAspect="1"/>
          </p:cNvPicPr>
          <p:nvPr/>
        </p:nvPicPr>
        <p:blipFill rotWithShape="1">
          <a:blip r:embed="rId3"/>
          <a:srcRect l="43500"/>
          <a:stretch/>
        </p:blipFill>
        <p:spPr>
          <a:xfrm>
            <a:off x="6743332" y="3113380"/>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3" name="Picture 12" descr="A computer screen with white text&#10;&#10;Description automatically generated">
            <a:extLst>
              <a:ext uri="{FF2B5EF4-FFF2-40B4-BE49-F238E27FC236}">
                <a16:creationId xmlns:a16="http://schemas.microsoft.com/office/drawing/2014/main" id="{DF3722F2-0E93-6B6C-5E68-D6E7BBF016FD}"/>
              </a:ext>
            </a:extLst>
          </p:cNvPr>
          <p:cNvPicPr>
            <a:picLocks noChangeAspect="1"/>
          </p:cNvPicPr>
          <p:nvPr/>
        </p:nvPicPr>
        <p:blipFill rotWithShape="1">
          <a:blip r:embed="rId4"/>
          <a:srcRect l="27123" r="12354" b="-2"/>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83" name="Freeform: Shape 82">
            <a:extLst>
              <a:ext uri="{FF2B5EF4-FFF2-40B4-BE49-F238E27FC236}">
                <a16:creationId xmlns:a16="http://schemas.microsoft.com/office/drawing/2014/main" id="{A5CD8C24-A70D-C2D6-075C-A85C5AB1C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0930"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8395D805-B879-087E-D12B-B73785EE3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0935"/>
            <a:ext cx="1732108" cy="2175118"/>
          </a:xfrm>
          <a:custGeom>
            <a:avLst/>
            <a:gdLst>
              <a:gd name="connsiteX0" fmla="*/ 644549 w 1732108"/>
              <a:gd name="connsiteY0" fmla="*/ 0 h 2175118"/>
              <a:gd name="connsiteX1" fmla="*/ 1732108 w 1732108"/>
              <a:gd name="connsiteY1" fmla="*/ 1087559 h 2175118"/>
              <a:gd name="connsiteX2" fmla="*/ 644549 w 1732108"/>
              <a:gd name="connsiteY2" fmla="*/ 2175118 h 2175118"/>
              <a:gd name="connsiteX3" fmla="*/ 36485 w 1732108"/>
              <a:gd name="connsiteY3" fmla="*/ 1989380 h 2175118"/>
              <a:gd name="connsiteX4" fmla="*/ 0 w 1732108"/>
              <a:gd name="connsiteY4" fmla="*/ 1959278 h 2175118"/>
              <a:gd name="connsiteX5" fmla="*/ 0 w 1732108"/>
              <a:gd name="connsiteY5" fmla="*/ 215841 h 2175118"/>
              <a:gd name="connsiteX6" fmla="*/ 36485 w 1732108"/>
              <a:gd name="connsiteY6" fmla="*/ 185738 h 2175118"/>
              <a:gd name="connsiteX7" fmla="*/ 644549 w 1732108"/>
              <a:gd name="connsiteY7" fmla="*/ 0 h 2175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2108" h="2175118">
                <a:moveTo>
                  <a:pt x="644549" y="0"/>
                </a:moveTo>
                <a:cubicBezTo>
                  <a:pt x="1245191" y="0"/>
                  <a:pt x="1732108" y="486917"/>
                  <a:pt x="1732108" y="1087559"/>
                </a:cubicBezTo>
                <a:cubicBezTo>
                  <a:pt x="1732108" y="1688201"/>
                  <a:pt x="1245191" y="2175118"/>
                  <a:pt x="644549" y="2175118"/>
                </a:cubicBezTo>
                <a:cubicBezTo>
                  <a:pt x="419308" y="2175118"/>
                  <a:pt x="210060" y="2106646"/>
                  <a:pt x="36485" y="1989380"/>
                </a:cubicBezTo>
                <a:lnTo>
                  <a:pt x="0" y="1959278"/>
                </a:lnTo>
                <a:lnTo>
                  <a:pt x="0" y="215841"/>
                </a:lnTo>
                <a:lnTo>
                  <a:pt x="36485" y="185738"/>
                </a:lnTo>
                <a:cubicBezTo>
                  <a:pt x="210060" y="68473"/>
                  <a:pt x="419308" y="0"/>
                  <a:pt x="644549"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A black background with white text&#10;&#10;Description automatically generated">
            <a:extLst>
              <a:ext uri="{FF2B5EF4-FFF2-40B4-BE49-F238E27FC236}">
                <a16:creationId xmlns:a16="http://schemas.microsoft.com/office/drawing/2014/main" id="{1EB46486-8E9D-D1AA-4CB3-A5B984FFA0F0}"/>
              </a:ext>
            </a:extLst>
          </p:cNvPr>
          <p:cNvPicPr>
            <a:picLocks noChangeAspect="1"/>
          </p:cNvPicPr>
          <p:nvPr/>
        </p:nvPicPr>
        <p:blipFill rotWithShape="1">
          <a:blip r:embed="rId5"/>
          <a:srcRect l="39578" r="44292" b="1"/>
          <a:stretch/>
        </p:blipFill>
        <p:spPr>
          <a:xfrm>
            <a:off x="-32594" y="4956504"/>
            <a:ext cx="1568072" cy="1847088"/>
          </a:xfrm>
          <a:custGeom>
            <a:avLst/>
            <a:gdLst/>
            <a:ahLst/>
            <a:cxnLst/>
            <a:rect l="l" t="t" r="r" b="b"/>
            <a:pathLst>
              <a:path w="1568092" h="1847088">
                <a:moveTo>
                  <a:pt x="644548" y="0"/>
                </a:moveTo>
                <a:cubicBezTo>
                  <a:pt x="1154607" y="0"/>
                  <a:pt x="1568092" y="413485"/>
                  <a:pt x="1568092" y="923544"/>
                </a:cubicBezTo>
                <a:cubicBezTo>
                  <a:pt x="1568092" y="1433603"/>
                  <a:pt x="1154607" y="1847088"/>
                  <a:pt x="644548" y="1847088"/>
                </a:cubicBezTo>
                <a:cubicBezTo>
                  <a:pt x="453276" y="1847088"/>
                  <a:pt x="275584" y="1788942"/>
                  <a:pt x="128186" y="1689361"/>
                </a:cubicBezTo>
                <a:lnTo>
                  <a:pt x="0" y="1583598"/>
                </a:lnTo>
                <a:lnTo>
                  <a:pt x="0" y="263490"/>
                </a:lnTo>
                <a:lnTo>
                  <a:pt x="128186" y="157727"/>
                </a:lnTo>
                <a:cubicBezTo>
                  <a:pt x="275584" y="58147"/>
                  <a:pt x="453276" y="0"/>
                  <a:pt x="644548" y="0"/>
                </a:cubicBezTo>
                <a:close/>
              </a:path>
            </a:pathLst>
          </a:custGeom>
        </p:spPr>
      </p:pic>
      <p:pic>
        <p:nvPicPr>
          <p:cNvPr id="17" name="Picture 16" descr="A computer screen with text&#10;&#10;Description automatically generated">
            <a:extLst>
              <a:ext uri="{FF2B5EF4-FFF2-40B4-BE49-F238E27FC236}">
                <a16:creationId xmlns:a16="http://schemas.microsoft.com/office/drawing/2014/main" id="{E2DE75D4-535F-4765-9D52-E097F9915F6F}"/>
              </a:ext>
            </a:extLst>
          </p:cNvPr>
          <p:cNvPicPr>
            <a:picLocks noChangeAspect="1"/>
          </p:cNvPicPr>
          <p:nvPr/>
        </p:nvPicPr>
        <p:blipFill rotWithShape="1">
          <a:blip r:embed="rId6"/>
          <a:srcRect r="22454" b="4"/>
          <a:stretch/>
        </p:blipFill>
        <p:spPr>
          <a:xfrm>
            <a:off x="1866382"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87" name="Freeform: Shape 86">
            <a:extLst>
              <a:ext uri="{FF2B5EF4-FFF2-40B4-BE49-F238E27FC236}">
                <a16:creationId xmlns:a16="http://schemas.microsoft.com/office/drawing/2014/main" id="{55240C13-CADE-EC73-E780-36E07CF75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black and white screen shot of a train&#10;&#10;Description automatically generated">
            <a:extLst>
              <a:ext uri="{FF2B5EF4-FFF2-40B4-BE49-F238E27FC236}">
                <a16:creationId xmlns:a16="http://schemas.microsoft.com/office/drawing/2014/main" id="{0FA823BD-9123-F9E9-5E5E-96D834271089}"/>
              </a:ext>
            </a:extLst>
          </p:cNvPr>
          <p:cNvPicPr>
            <a:picLocks noChangeAspect="1"/>
          </p:cNvPicPr>
          <p:nvPr/>
        </p:nvPicPr>
        <p:blipFill rotWithShape="1">
          <a:blip r:embed="rId7"/>
          <a:srcRect l="12971" r="36891" b="-3"/>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9" name="Content Placeholder 2">
            <a:extLst>
              <a:ext uri="{FF2B5EF4-FFF2-40B4-BE49-F238E27FC236}">
                <a16:creationId xmlns:a16="http://schemas.microsoft.com/office/drawing/2014/main" id="{0202C8A5-2D20-39F9-5D3C-323BAAB8630A}"/>
              </a:ext>
            </a:extLst>
          </p:cNvPr>
          <p:cNvSpPr>
            <a:spLocks noGrp="1"/>
          </p:cNvSpPr>
          <p:nvPr>
            <p:ph idx="1"/>
          </p:nvPr>
        </p:nvSpPr>
        <p:spPr>
          <a:xfrm>
            <a:off x="215222" y="1718821"/>
            <a:ext cx="10195495" cy="4660732"/>
          </a:xfrm>
          <a:solidFill>
            <a:schemeClr val="bg1">
              <a:alpha val="80000"/>
            </a:schemeClr>
          </a:solidFill>
        </p:spPr>
        <p:txBody>
          <a:bodyPr anchor="t">
            <a:noAutofit/>
          </a:bodyPr>
          <a:lstStyle/>
          <a:p>
            <a:pPr marL="457200" indent="-457200">
              <a:lnSpc>
                <a:spcPct val="100000"/>
              </a:lnSpc>
              <a:spcBef>
                <a:spcPts val="0"/>
              </a:spcBef>
              <a:spcAft>
                <a:spcPts val="300"/>
              </a:spcAft>
              <a:buFont typeface="+mj-lt"/>
              <a:buAutoNum type="arabicPeriod"/>
            </a:pPr>
            <a:r>
              <a:rPr lang="en-US" sz="3600" dirty="0"/>
              <a:t>To </a:t>
            </a:r>
            <a:r>
              <a:rPr lang="en-US" sz="3600" b="1" dirty="0"/>
              <a:t>install</a:t>
            </a:r>
            <a:r>
              <a:rPr lang="en-US" sz="3600" dirty="0"/>
              <a:t>, use both: </a:t>
            </a:r>
          </a:p>
          <a:p>
            <a:pPr marL="342900" lvl="0" indent="-342900">
              <a:lnSpc>
                <a:spcPct val="100000"/>
              </a:lnSpc>
              <a:spcBef>
                <a:spcPts val="0"/>
              </a:spcBef>
              <a:spcAft>
                <a:spcPts val="300"/>
              </a:spcAft>
              <a:buFont typeface="Symbol" panose="05050102010706020507" pitchFamily="18" charset="2"/>
              <a:buChar char=""/>
            </a:pPr>
            <a:r>
              <a:rPr lang="en-GB" sz="3600" kern="100" dirty="0" err="1">
                <a:effectLst/>
                <a:ea typeface="DengXian" panose="02010600030101010101" pitchFamily="2" charset="-122"/>
                <a:cs typeface="Times New Roman" panose="02020603050405020304" pitchFamily="18" charset="0"/>
              </a:rPr>
              <a:t>sudo</a:t>
            </a:r>
            <a:r>
              <a:rPr lang="en-GB" sz="3600" kern="100" dirty="0">
                <a:effectLst/>
                <a:ea typeface="DengXian" panose="02010600030101010101" pitchFamily="2" charset="-122"/>
                <a:cs typeface="Times New Roman" panose="02020603050405020304" pitchFamily="18" charset="0"/>
              </a:rPr>
              <a:t> apt-get update</a:t>
            </a:r>
          </a:p>
          <a:p>
            <a:pPr marL="342900" lvl="0" indent="-342900" fontAlgn="base">
              <a:lnSpc>
                <a:spcPct val="100000"/>
              </a:lnSpc>
              <a:spcBef>
                <a:spcPts val="0"/>
              </a:spcBef>
              <a:spcAft>
                <a:spcPts val="300"/>
              </a:spcAft>
              <a:buFont typeface="Symbol" panose="05050102010706020507" pitchFamily="18" charset="2"/>
              <a:buChar char=""/>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3600" kern="0" dirty="0" err="1">
                <a:solidFill>
                  <a:srgbClr val="0C0D0E"/>
                </a:solidFill>
                <a:effectLst/>
                <a:ea typeface="Times New Roman" panose="02020603050405020304" pitchFamily="18" charset="0"/>
                <a:cs typeface="Courier New" panose="02070309020205020404" pitchFamily="49" charset="0"/>
              </a:rPr>
              <a:t>sudo</a:t>
            </a:r>
            <a:r>
              <a:rPr lang="en-GB" sz="3600" kern="0" dirty="0">
                <a:solidFill>
                  <a:srgbClr val="0C0D0E"/>
                </a:solidFill>
                <a:effectLst/>
                <a:ea typeface="Times New Roman" panose="02020603050405020304" pitchFamily="18" charset="0"/>
                <a:cs typeface="Courier New" panose="02070309020205020404" pitchFamily="49" charset="0"/>
              </a:rPr>
              <a:t> apt-get install </a:t>
            </a:r>
            <a:r>
              <a:rPr lang="en-GB" sz="3600" kern="0" dirty="0" err="1">
                <a:solidFill>
                  <a:srgbClr val="0C0D0E"/>
                </a:solidFill>
                <a:effectLst/>
                <a:ea typeface="Times New Roman" panose="02020603050405020304" pitchFamily="18" charset="0"/>
                <a:cs typeface="Courier New" panose="02070309020205020404" pitchFamily="49" charset="0"/>
              </a:rPr>
              <a:t>cmatrix</a:t>
            </a:r>
            <a:endParaRPr lang="en-GB" sz="3600" kern="0" dirty="0">
              <a:solidFill>
                <a:srgbClr val="0C0D0E"/>
              </a:solidFill>
              <a:effectLst/>
              <a:ea typeface="Times New Roman" panose="02020603050405020304" pitchFamily="18" charset="0"/>
              <a:cs typeface="Courier New" panose="02070309020205020404" pitchFamily="49" charset="0"/>
            </a:endParaRPr>
          </a:p>
          <a:p>
            <a:pPr marL="342900" lvl="0" indent="-342900" fontAlgn="base">
              <a:lnSpc>
                <a:spcPct val="100000"/>
              </a:lnSpc>
              <a:spcBef>
                <a:spcPts val="0"/>
              </a:spcBef>
              <a:spcAft>
                <a:spcPts val="300"/>
              </a:spcAft>
              <a:buFont typeface="+mj-lt"/>
              <a:buAutoNum type="arabicPeriod" startAt="2"/>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3600" b="1" kern="0" dirty="0">
                <a:solidFill>
                  <a:srgbClr val="0C0D0E"/>
                </a:solidFill>
                <a:ea typeface="DengXian" panose="02010600030101010101" pitchFamily="2" charset="-122"/>
                <a:cs typeface="Courier New" panose="02070309020205020404" pitchFamily="49" charset="0"/>
              </a:rPr>
              <a:t>Run</a:t>
            </a:r>
            <a:r>
              <a:rPr lang="en-GB" sz="3600" kern="0" dirty="0">
                <a:solidFill>
                  <a:srgbClr val="0C0D0E"/>
                </a:solidFill>
                <a:ea typeface="DengXian" panose="02010600030101010101" pitchFamily="2" charset="-122"/>
                <a:cs typeface="Courier New" panose="02070309020205020404" pitchFamily="49" charset="0"/>
              </a:rPr>
              <a:t> command: </a:t>
            </a:r>
            <a:r>
              <a:rPr lang="en-GB" sz="3600" kern="0" dirty="0" err="1">
                <a:solidFill>
                  <a:srgbClr val="0C0D0E"/>
                </a:solidFill>
                <a:ea typeface="DengXian" panose="02010600030101010101" pitchFamily="2" charset="-122"/>
                <a:cs typeface="Courier New" panose="02070309020205020404" pitchFamily="49" charset="0"/>
              </a:rPr>
              <a:t>cmatrix</a:t>
            </a:r>
            <a:endParaRPr lang="en-GB" sz="3600" kern="0" dirty="0">
              <a:solidFill>
                <a:srgbClr val="0C0D0E"/>
              </a:solidFill>
              <a:ea typeface="DengXian" panose="02010600030101010101" pitchFamily="2" charset="-122"/>
              <a:cs typeface="Courier New" panose="02070309020205020404" pitchFamily="49" charset="0"/>
            </a:endParaRPr>
          </a:p>
          <a:p>
            <a:pPr marL="342900" lvl="0" indent="-342900" fontAlgn="base">
              <a:lnSpc>
                <a:spcPct val="100000"/>
              </a:lnSpc>
              <a:spcBef>
                <a:spcPts val="0"/>
              </a:spcBef>
              <a:spcAft>
                <a:spcPts val="300"/>
              </a:spcAft>
              <a:buFont typeface="+mj-lt"/>
              <a:buAutoNum type="arabicPeriod" startAt="2"/>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3600" kern="0" dirty="0">
                <a:solidFill>
                  <a:srgbClr val="0C0D0E"/>
                </a:solidFill>
                <a:effectLst/>
                <a:ea typeface="DengXian" panose="02010600030101010101" pitchFamily="2" charset="-122"/>
                <a:cs typeface="Courier New" panose="02070309020205020404" pitchFamily="49" charset="0"/>
              </a:rPr>
              <a:t>Right click on </a:t>
            </a:r>
            <a:r>
              <a:rPr lang="en-GB" sz="3600" b="1" kern="0" dirty="0" err="1">
                <a:solidFill>
                  <a:srgbClr val="0C0D0E"/>
                </a:solidFill>
                <a:effectLst/>
                <a:ea typeface="DengXian" panose="02010600030101010101" pitchFamily="2" charset="-122"/>
                <a:cs typeface="Courier New" panose="02070309020205020404" pitchFamily="49" charset="0"/>
              </a:rPr>
              <a:t>cmd</a:t>
            </a:r>
            <a:r>
              <a:rPr lang="en-GB" sz="3600" kern="0" dirty="0">
                <a:solidFill>
                  <a:srgbClr val="0C0D0E"/>
                </a:solidFill>
                <a:effectLst/>
                <a:ea typeface="DengXian" panose="02010600030101010101" pitchFamily="2" charset="-122"/>
                <a:cs typeface="Courier New" panose="02070309020205020404" pitchFamily="49" charset="0"/>
              </a:rPr>
              <a:t> tit</a:t>
            </a:r>
            <a:r>
              <a:rPr lang="en-GB" sz="3600" kern="0" dirty="0">
                <a:solidFill>
                  <a:srgbClr val="0C0D0E"/>
                </a:solidFill>
                <a:ea typeface="DengXian" panose="02010600030101010101" pitchFamily="2" charset="-122"/>
                <a:cs typeface="Courier New" panose="02070309020205020404" pitchFamily="49" charset="0"/>
              </a:rPr>
              <a:t>le-bar and select </a:t>
            </a:r>
            <a:r>
              <a:rPr lang="en-GB" sz="3600" b="1" kern="0" dirty="0">
                <a:solidFill>
                  <a:srgbClr val="0C0D0E"/>
                </a:solidFill>
                <a:ea typeface="DengXian" panose="02010600030101010101" pitchFamily="2" charset="-122"/>
                <a:cs typeface="Courier New" panose="02070309020205020404" pitchFamily="49" charset="0"/>
              </a:rPr>
              <a:t>properties</a:t>
            </a:r>
          </a:p>
          <a:p>
            <a:pPr marL="342900" lvl="0" indent="-342900" fontAlgn="base">
              <a:lnSpc>
                <a:spcPct val="100000"/>
              </a:lnSpc>
              <a:spcBef>
                <a:spcPts val="0"/>
              </a:spcBef>
              <a:spcAft>
                <a:spcPts val="300"/>
              </a:spcAft>
              <a:buFont typeface="+mj-lt"/>
              <a:buAutoNum type="arabicPeriod" startAt="2"/>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3600" kern="0" dirty="0">
                <a:solidFill>
                  <a:srgbClr val="0C0D0E"/>
                </a:solidFill>
                <a:ea typeface="DengXian" panose="02010600030101010101" pitchFamily="2" charset="-122"/>
                <a:cs typeface="Courier New" panose="02070309020205020404" pitchFamily="49" charset="0"/>
              </a:rPr>
              <a:t>Goto</a:t>
            </a:r>
            <a:r>
              <a:rPr lang="en-GB" sz="3600" b="1" kern="0" dirty="0">
                <a:solidFill>
                  <a:srgbClr val="0C0D0E"/>
                </a:solidFill>
                <a:ea typeface="DengXian" panose="02010600030101010101" pitchFamily="2" charset="-122"/>
                <a:cs typeface="Courier New" panose="02070309020205020404" pitchFamily="49" charset="0"/>
              </a:rPr>
              <a:t> </a:t>
            </a:r>
            <a:r>
              <a:rPr lang="en-GB" sz="3600" b="1" kern="0" dirty="0" err="1">
                <a:solidFill>
                  <a:srgbClr val="0C0D0E"/>
                </a:solidFill>
                <a:ea typeface="DengXian" panose="02010600030101010101" pitchFamily="2" charset="-122"/>
                <a:cs typeface="Courier New" panose="02070309020205020404" pitchFamily="49" charset="0"/>
              </a:rPr>
              <a:t>Colors</a:t>
            </a:r>
            <a:r>
              <a:rPr lang="en-GB" sz="3600" b="1" kern="0" dirty="0">
                <a:solidFill>
                  <a:srgbClr val="0C0D0E"/>
                </a:solidFill>
                <a:ea typeface="DengXian" panose="02010600030101010101" pitchFamily="2" charset="-122"/>
                <a:cs typeface="Courier New" panose="02070309020205020404" pitchFamily="49" charset="0"/>
              </a:rPr>
              <a:t> </a:t>
            </a:r>
            <a:r>
              <a:rPr lang="en-GB" sz="3600" kern="0" dirty="0">
                <a:solidFill>
                  <a:srgbClr val="0C0D0E"/>
                </a:solidFill>
                <a:ea typeface="DengXian" panose="02010600030101010101" pitchFamily="2" charset="-122"/>
                <a:cs typeface="Courier New" panose="02070309020205020404" pitchFamily="49" charset="0"/>
              </a:rPr>
              <a:t>tab</a:t>
            </a:r>
          </a:p>
          <a:p>
            <a:pPr marL="342900" lvl="0" indent="-342900" fontAlgn="base">
              <a:lnSpc>
                <a:spcPct val="100000"/>
              </a:lnSpc>
              <a:spcBef>
                <a:spcPts val="0"/>
              </a:spcBef>
              <a:spcAft>
                <a:spcPts val="300"/>
              </a:spcAft>
              <a:buFont typeface="+mj-lt"/>
              <a:buAutoNum type="arabicPeriod" startAt="2"/>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3600" kern="0" dirty="0">
                <a:solidFill>
                  <a:srgbClr val="0C0D0E"/>
                </a:solidFill>
                <a:ea typeface="DengXian" panose="02010600030101010101" pitchFamily="2" charset="-122"/>
                <a:cs typeface="Courier New" panose="02070309020205020404" pitchFamily="49" charset="0"/>
              </a:rPr>
              <a:t>Reduce</a:t>
            </a:r>
            <a:r>
              <a:rPr lang="en-GB" sz="3600" b="1" kern="0" dirty="0">
                <a:solidFill>
                  <a:srgbClr val="0C0D0E"/>
                </a:solidFill>
                <a:ea typeface="DengXian" panose="02010600030101010101" pitchFamily="2" charset="-122"/>
                <a:cs typeface="Courier New" panose="02070309020205020404" pitchFamily="49" charset="0"/>
              </a:rPr>
              <a:t> Transparency </a:t>
            </a:r>
            <a:r>
              <a:rPr lang="en-GB" sz="3600" kern="0" dirty="0">
                <a:solidFill>
                  <a:srgbClr val="0C0D0E"/>
                </a:solidFill>
                <a:ea typeface="DengXian" panose="02010600030101010101" pitchFamily="2" charset="-122"/>
                <a:cs typeface="Courier New" panose="02070309020205020404" pitchFamily="49" charset="0"/>
              </a:rPr>
              <a:t>to approx. 50%</a:t>
            </a:r>
          </a:p>
          <a:p>
            <a:pPr marL="342900" lvl="0" indent="-342900" fontAlgn="base">
              <a:lnSpc>
                <a:spcPct val="100000"/>
              </a:lnSpc>
              <a:spcBef>
                <a:spcPts val="0"/>
              </a:spcBef>
              <a:spcAft>
                <a:spcPts val="300"/>
              </a:spcAft>
              <a:buFont typeface="+mj-lt"/>
              <a:buAutoNum type="arabicPeriod" startAt="2"/>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3600" b="1" kern="0" dirty="0">
                <a:solidFill>
                  <a:srgbClr val="0C0D0E"/>
                </a:solidFill>
                <a:ea typeface="DengXian" panose="02010600030101010101" pitchFamily="2" charset="-122"/>
                <a:cs typeface="Courier New" panose="02070309020205020404" pitchFamily="49" charset="0"/>
              </a:rPr>
              <a:t>Maximise Window.</a:t>
            </a:r>
          </a:p>
          <a:p>
            <a:pPr marL="342900" lvl="0" indent="-342900" fontAlgn="base">
              <a:lnSpc>
                <a:spcPct val="100000"/>
              </a:lnSpc>
              <a:spcBef>
                <a:spcPts val="0"/>
              </a:spcBef>
              <a:spcAft>
                <a:spcPts val="300"/>
              </a:spcAft>
              <a:buFont typeface="+mj-lt"/>
              <a:buAutoNum type="arabicPeriod" startAt="2"/>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00000"/>
              </a:lnSpc>
              <a:spcBef>
                <a:spcPts val="0"/>
              </a:spcBef>
              <a:spcAft>
                <a:spcPts val="300"/>
              </a:spcAft>
              <a:buNone/>
            </a:pPr>
            <a:endParaRPr lang="en-GB" sz="2000" dirty="0"/>
          </a:p>
        </p:txBody>
      </p:sp>
      <p:pic>
        <p:nvPicPr>
          <p:cNvPr id="22" name="Picture 21" descr="A cartoon bird with a yellow beak&#10;&#10;Description automatically generated">
            <a:extLst>
              <a:ext uri="{FF2B5EF4-FFF2-40B4-BE49-F238E27FC236}">
                <a16:creationId xmlns:a16="http://schemas.microsoft.com/office/drawing/2014/main" id="{3E26C45B-384C-58A2-1C7B-1B2FEB3F124D}"/>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r="-2" b="-2"/>
          <a:stretch/>
        </p:blipFill>
        <p:spPr>
          <a:xfrm>
            <a:off x="7604876" y="425452"/>
            <a:ext cx="2510886" cy="2510886"/>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2" name="Title 1">
            <a:extLst>
              <a:ext uri="{FF2B5EF4-FFF2-40B4-BE49-F238E27FC236}">
                <a16:creationId xmlns:a16="http://schemas.microsoft.com/office/drawing/2014/main" id="{EF7F8D68-79D5-2741-DD8E-605E9643DFFA}"/>
              </a:ext>
            </a:extLst>
          </p:cNvPr>
          <p:cNvSpPr>
            <a:spLocks noGrp="1"/>
          </p:cNvSpPr>
          <p:nvPr>
            <p:ph type="title"/>
          </p:nvPr>
        </p:nvSpPr>
        <p:spPr>
          <a:xfrm>
            <a:off x="96366" y="145519"/>
            <a:ext cx="8913050" cy="893528"/>
          </a:xfrm>
        </p:spPr>
        <p:txBody>
          <a:bodyPr anchor="t">
            <a:normAutofit fontScale="90000"/>
          </a:bodyPr>
          <a:lstStyle/>
          <a:p>
            <a:r>
              <a:rPr lang="en-US" sz="5400" b="1" dirty="0">
                <a:solidFill>
                  <a:schemeClr val="bg1"/>
                </a:solidFill>
                <a:highlight>
                  <a:srgbClr val="800080"/>
                </a:highlight>
              </a:rPr>
              <a:t>Fun Command example: </a:t>
            </a:r>
            <a:br>
              <a:rPr lang="en-US" sz="5400" b="1" dirty="0">
                <a:solidFill>
                  <a:schemeClr val="bg1"/>
                </a:solidFill>
                <a:highlight>
                  <a:srgbClr val="800080"/>
                </a:highlight>
              </a:rPr>
            </a:br>
            <a:r>
              <a:rPr lang="en-US" sz="5400" b="1" dirty="0" err="1">
                <a:solidFill>
                  <a:schemeClr val="bg1"/>
                </a:solidFill>
                <a:highlight>
                  <a:srgbClr val="800080"/>
                </a:highlight>
              </a:rPr>
              <a:t>cmatrix</a:t>
            </a:r>
            <a:r>
              <a:rPr lang="en-US" sz="5400" b="1" dirty="0">
                <a:solidFill>
                  <a:schemeClr val="bg1"/>
                </a:solidFill>
                <a:highlight>
                  <a:srgbClr val="800080"/>
                </a:highlight>
              </a:rPr>
              <a:t> in </a:t>
            </a:r>
            <a:r>
              <a:rPr lang="en-US" sz="5400" b="1" dirty="0" err="1">
                <a:solidFill>
                  <a:schemeClr val="bg1"/>
                </a:solidFill>
                <a:highlight>
                  <a:srgbClr val="800080"/>
                </a:highlight>
              </a:rPr>
              <a:t>cmd</a:t>
            </a:r>
            <a:r>
              <a:rPr lang="en-US" sz="5400" b="1" dirty="0">
                <a:solidFill>
                  <a:schemeClr val="bg1"/>
                </a:solidFill>
                <a:highlight>
                  <a:srgbClr val="800080"/>
                </a:highlight>
              </a:rPr>
              <a:t> with transparency</a:t>
            </a:r>
            <a:endParaRPr lang="en-GB" sz="5400" b="1" dirty="0">
              <a:solidFill>
                <a:schemeClr val="bg1"/>
              </a:solidFill>
              <a:highlight>
                <a:srgbClr val="800080"/>
              </a:highlight>
            </a:endParaRPr>
          </a:p>
        </p:txBody>
      </p:sp>
    </p:spTree>
    <p:extLst>
      <p:ext uri="{BB962C8B-B14F-4D97-AF65-F5344CB8AC3E}">
        <p14:creationId xmlns:p14="http://schemas.microsoft.com/office/powerpoint/2010/main" val="37507993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99F31-9008-3191-9B27-A71F2B3F55CF}"/>
              </a:ext>
            </a:extLst>
          </p:cNvPr>
          <p:cNvSpPr>
            <a:spLocks noGrp="1"/>
          </p:cNvSpPr>
          <p:nvPr>
            <p:ph type="title"/>
          </p:nvPr>
        </p:nvSpPr>
        <p:spPr>
          <a:xfrm>
            <a:off x="755216" y="273810"/>
            <a:ext cx="10515600" cy="1649717"/>
          </a:xfrm>
          <a:solidFill>
            <a:srgbClr val="002060"/>
          </a:solidFill>
        </p:spPr>
        <p:txBody>
          <a:bodyPr>
            <a:normAutofit/>
          </a:bodyPr>
          <a:lstStyle/>
          <a:p>
            <a:r>
              <a:rPr lang="en-GB" sz="6600" dirty="0">
                <a:solidFill>
                  <a:schemeClr val="bg1"/>
                </a:solidFill>
              </a:rPr>
              <a:t>Bg. </a:t>
            </a:r>
            <a:r>
              <a:rPr lang="en-GB" sz="5400" dirty="0">
                <a:solidFill>
                  <a:schemeClr val="bg1"/>
                </a:solidFill>
              </a:rPr>
              <a:t>Level-up handouts: </a:t>
            </a:r>
            <a:br>
              <a:rPr lang="en-GB" dirty="0">
                <a:solidFill>
                  <a:schemeClr val="bg1"/>
                </a:solidFill>
              </a:rPr>
            </a:br>
            <a:r>
              <a:rPr lang="en-GB" dirty="0">
                <a:solidFill>
                  <a:schemeClr val="bg1"/>
                </a:solidFill>
              </a:rPr>
              <a:t>Linux OS </a:t>
            </a:r>
            <a:r>
              <a:rPr lang="en-GB" dirty="0" err="1">
                <a:solidFill>
                  <a:schemeClr val="bg1"/>
                </a:solidFill>
              </a:rPr>
              <a:t>CyberSecurity</a:t>
            </a:r>
            <a:endParaRPr lang="en-GB" dirty="0">
              <a:solidFill>
                <a:schemeClr val="bg1"/>
              </a:solidFill>
            </a:endParaRPr>
          </a:p>
        </p:txBody>
      </p:sp>
      <p:sp>
        <p:nvSpPr>
          <p:cNvPr id="3" name="Content Placeholder 2">
            <a:extLst>
              <a:ext uri="{FF2B5EF4-FFF2-40B4-BE49-F238E27FC236}">
                <a16:creationId xmlns:a16="http://schemas.microsoft.com/office/drawing/2014/main" id="{709EFA67-0C42-F951-73E9-EDC32FD353BD}"/>
              </a:ext>
            </a:extLst>
          </p:cNvPr>
          <p:cNvSpPr>
            <a:spLocks noGrp="1"/>
          </p:cNvSpPr>
          <p:nvPr>
            <p:ph idx="1"/>
          </p:nvPr>
        </p:nvSpPr>
        <p:spPr>
          <a:xfrm>
            <a:off x="838200" y="2020389"/>
            <a:ext cx="10515600" cy="4156574"/>
          </a:xfrm>
        </p:spPr>
        <p:txBody>
          <a:bodyPr>
            <a:normAutofit/>
          </a:bodyPr>
          <a:lstStyle/>
          <a:p>
            <a:pPr marL="0" indent="0">
              <a:buNone/>
            </a:pPr>
            <a:r>
              <a:rPr lang="en-GB" sz="3200" dirty="0"/>
              <a:t>Optional additional reading on Moodle: </a:t>
            </a:r>
          </a:p>
          <a:p>
            <a:r>
              <a:rPr lang="en-US" sz="3200" dirty="0">
                <a:solidFill>
                  <a:srgbClr val="201F1E"/>
                </a:solidFill>
                <a:cs typeface="Times New Roman" panose="02020603050405020304" pitchFamily="18" charset="0"/>
              </a:rPr>
              <a:t>For some additional Bash commands with more options/switches, view the handout:</a:t>
            </a:r>
          </a:p>
          <a:p>
            <a:pPr lvl="1"/>
            <a:r>
              <a:rPr lang="en-US" sz="3600" b="1" dirty="0">
                <a:highlight>
                  <a:srgbClr val="FFFF00"/>
                </a:highlight>
              </a:rPr>
              <a:t>OS 4 - Bg Handout – Additional Bash commands</a:t>
            </a:r>
            <a:endParaRPr lang="en-GB" sz="3200" dirty="0"/>
          </a:p>
          <a:p>
            <a:r>
              <a:rPr lang="en-GB" sz="3200" dirty="0"/>
              <a:t>Introduction to Linux OS </a:t>
            </a:r>
            <a:r>
              <a:rPr lang="en-GB" sz="3200" dirty="0" err="1"/>
              <a:t>CyberSecurity</a:t>
            </a:r>
            <a:r>
              <a:rPr lang="en-GB" sz="3200" dirty="0"/>
              <a:t>, read the handout: </a:t>
            </a:r>
          </a:p>
          <a:p>
            <a:pPr lvl="1"/>
            <a:r>
              <a:rPr lang="pt-BR" sz="3200" b="1" dirty="0">
                <a:highlight>
                  <a:srgbClr val="FFFF00"/>
                </a:highlight>
              </a:rPr>
              <a:t>OS 4 - Bg Handout - Linux OS &amp; CyberSecurity introduction</a:t>
            </a:r>
            <a:endParaRPr lang="pt-BR" sz="3200" dirty="0"/>
          </a:p>
          <a:p>
            <a:endParaRPr lang="en-GB" sz="3200" dirty="0"/>
          </a:p>
        </p:txBody>
      </p:sp>
      <p:grpSp>
        <p:nvGrpSpPr>
          <p:cNvPr id="14" name="Group 13">
            <a:extLst>
              <a:ext uri="{FF2B5EF4-FFF2-40B4-BE49-F238E27FC236}">
                <a16:creationId xmlns:a16="http://schemas.microsoft.com/office/drawing/2014/main" id="{D8DBCFB3-FAF1-18F7-3A93-B85154DB2F81}"/>
              </a:ext>
            </a:extLst>
          </p:cNvPr>
          <p:cNvGrpSpPr/>
          <p:nvPr/>
        </p:nvGrpSpPr>
        <p:grpSpPr>
          <a:xfrm>
            <a:off x="8357287" y="136904"/>
            <a:ext cx="2913529" cy="1923527"/>
            <a:chOff x="1596042" y="3527125"/>
            <a:chExt cx="3733465" cy="2420297"/>
          </a:xfrm>
        </p:grpSpPr>
        <p:pic>
          <p:nvPicPr>
            <p:cNvPr id="5" name="Graphic 4" descr="Computer with solid fill">
              <a:extLst>
                <a:ext uri="{FF2B5EF4-FFF2-40B4-BE49-F238E27FC236}">
                  <a16:creationId xmlns:a16="http://schemas.microsoft.com/office/drawing/2014/main" id="{3F72C43A-EF23-72E7-531F-C4C6AC84DB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96042" y="4163673"/>
              <a:ext cx="1783749" cy="1783749"/>
            </a:xfrm>
            <a:prstGeom prst="rect">
              <a:avLst/>
            </a:prstGeom>
          </p:spPr>
        </p:pic>
        <p:pic>
          <p:nvPicPr>
            <p:cNvPr id="7" name="Graphic 6" descr="Key outline">
              <a:extLst>
                <a:ext uri="{FF2B5EF4-FFF2-40B4-BE49-F238E27FC236}">
                  <a16:creationId xmlns:a16="http://schemas.microsoft.com/office/drawing/2014/main" id="{144E50CD-D06B-1D5C-B13E-E755C08369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53461" y="4528458"/>
              <a:ext cx="881624" cy="881624"/>
            </a:xfrm>
            <a:prstGeom prst="rect">
              <a:avLst/>
            </a:prstGeom>
          </p:spPr>
        </p:pic>
        <p:pic>
          <p:nvPicPr>
            <p:cNvPr id="13" name="Graphic 12" descr="Safe with solid fill">
              <a:extLst>
                <a:ext uri="{FF2B5EF4-FFF2-40B4-BE49-F238E27FC236}">
                  <a16:creationId xmlns:a16="http://schemas.microsoft.com/office/drawing/2014/main" id="{D071DDCC-7677-51FD-3282-ADE3D4A9270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9790" y="4197305"/>
              <a:ext cx="1649717" cy="1649717"/>
            </a:xfrm>
            <a:prstGeom prst="rect">
              <a:avLst/>
            </a:prstGeom>
          </p:spPr>
        </p:pic>
        <p:pic>
          <p:nvPicPr>
            <p:cNvPr id="9" name="Graphic 8" descr="Shield Tick with solid fill">
              <a:extLst>
                <a:ext uri="{FF2B5EF4-FFF2-40B4-BE49-F238E27FC236}">
                  <a16:creationId xmlns:a16="http://schemas.microsoft.com/office/drawing/2014/main" id="{B6AEBD72-A4F4-B9E2-D6C3-BF4EDDE4340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35085" y="3527125"/>
              <a:ext cx="2002665" cy="2002665"/>
            </a:xfrm>
            <a:prstGeom prst="rect">
              <a:avLst/>
            </a:prstGeom>
          </p:spPr>
        </p:pic>
      </p:grpSp>
    </p:spTree>
    <p:extLst>
      <p:ext uri="{BB962C8B-B14F-4D97-AF65-F5344CB8AC3E}">
        <p14:creationId xmlns:p14="http://schemas.microsoft.com/office/powerpoint/2010/main" val="33113751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Q&amp;A &amp; Register reminder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81401" y="453282"/>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27856" y="2829630"/>
            <a:ext cx="1330413" cy="1330413"/>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dirty="0">
                <a:solidFill>
                  <a:schemeClr val="bg1"/>
                </a:solidFill>
              </a:rPr>
              <a:t>Study &amp; learning time</a:t>
            </a:r>
          </a:p>
        </p:txBody>
      </p:sp>
      <p:sp>
        <p:nvSpPr>
          <p:cNvPr id="3" name="TextBox 2">
            <a:extLst>
              <a:ext uri="{FF2B5EF4-FFF2-40B4-BE49-F238E27FC236}">
                <a16:creationId xmlns:a16="http://schemas.microsoft.com/office/drawing/2014/main" id="{2FD8FA0A-BEC7-4BE6-AADB-138B1CDBBC60}"/>
              </a:ext>
            </a:extLst>
          </p:cNvPr>
          <p:cNvSpPr txBox="1"/>
          <p:nvPr/>
        </p:nvSpPr>
        <p:spPr>
          <a:xfrm>
            <a:off x="459346" y="1629145"/>
            <a:ext cx="10846664"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Study time typical for a University 20c module, where three quarters of the learning is done independently outside of the scheduled lecture/tutorial time.</a:t>
            </a:r>
          </a:p>
        </p:txBody>
      </p:sp>
      <p:graphicFrame>
        <p:nvGraphicFramePr>
          <p:cNvPr id="11" name="Table 10">
            <a:extLst>
              <a:ext uri="{FF2B5EF4-FFF2-40B4-BE49-F238E27FC236}">
                <a16:creationId xmlns:a16="http://schemas.microsoft.com/office/drawing/2014/main" id="{D47B7B7E-3B9F-431E-9750-68D6EF596A05}"/>
              </a:ext>
            </a:extLst>
          </p:cNvPr>
          <p:cNvGraphicFramePr>
            <a:graphicFrameLocks noGrp="1"/>
          </p:cNvGraphicFramePr>
          <p:nvPr/>
        </p:nvGraphicFramePr>
        <p:xfrm>
          <a:off x="1828801" y="3045853"/>
          <a:ext cx="7368208" cy="3533612"/>
        </p:xfrm>
        <a:graphic>
          <a:graphicData uri="http://schemas.openxmlformats.org/drawingml/2006/table">
            <a:tbl>
              <a:tblPr firstRow="1" firstCol="1" bandRow="1">
                <a:tableStyleId>{5C22544A-7EE6-4342-B048-85BDC9FD1C3A}</a:tableStyleId>
              </a:tblPr>
              <a:tblGrid>
                <a:gridCol w="3606196">
                  <a:extLst>
                    <a:ext uri="{9D8B030D-6E8A-4147-A177-3AD203B41FA5}">
                      <a16:colId xmlns:a16="http://schemas.microsoft.com/office/drawing/2014/main" val="3640470972"/>
                    </a:ext>
                  </a:extLst>
                </a:gridCol>
                <a:gridCol w="3762012">
                  <a:extLst>
                    <a:ext uri="{9D8B030D-6E8A-4147-A177-3AD203B41FA5}">
                      <a16:colId xmlns:a16="http://schemas.microsoft.com/office/drawing/2014/main" val="769931126"/>
                    </a:ext>
                  </a:extLst>
                </a:gridCol>
              </a:tblGrid>
              <a:tr h="785247">
                <a:tc>
                  <a:txBody>
                    <a:bodyPr/>
                    <a:lstStyle/>
                    <a:p>
                      <a:pPr algn="just" fontAlgn="base" hangingPunct="0"/>
                      <a:r>
                        <a:rPr lang="en-GB" sz="2400" dirty="0">
                          <a:effectLst/>
                        </a:rPr>
                        <a:t>Activity type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Percentage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58386305"/>
                  </a:ext>
                </a:extLst>
              </a:tr>
              <a:tr h="785247">
                <a:tc>
                  <a:txBody>
                    <a:bodyPr/>
                    <a:lstStyle/>
                    <a:p>
                      <a:pPr algn="just" fontAlgn="base" hangingPunct="0"/>
                      <a:r>
                        <a:rPr lang="en-GB" sz="2400">
                          <a:effectLst/>
                        </a:rPr>
                        <a:t>Scheduled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24%</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8493420"/>
                  </a:ext>
                </a:extLst>
              </a:tr>
              <a:tr h="785247">
                <a:tc>
                  <a:txBody>
                    <a:bodyPr/>
                    <a:lstStyle/>
                    <a:p>
                      <a:pPr algn="just" fontAlgn="base" hangingPunct="0"/>
                      <a:r>
                        <a:rPr lang="en-GB" sz="2400">
                          <a:effectLst/>
                        </a:rPr>
                        <a:t>Independent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highlight>
                            <a:srgbClr val="FFFF00"/>
                          </a:highlight>
                        </a:rPr>
                        <a:t>76%</a:t>
                      </a:r>
                      <a:endParaRPr lang="en-GB" sz="24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07779189"/>
                  </a:ext>
                </a:extLst>
              </a:tr>
              <a:tr h="785247">
                <a:tc>
                  <a:txBody>
                    <a:bodyPr/>
                    <a:lstStyle/>
                    <a:p>
                      <a:pPr algn="just" fontAlgn="base" hangingPunct="0"/>
                      <a:r>
                        <a:rPr lang="en-GB" sz="2400">
                          <a:effectLst/>
                        </a:rPr>
                        <a:t>Placement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65106948"/>
                  </a:ext>
                </a:extLst>
              </a:tr>
              <a:tr h="392624">
                <a:tc>
                  <a:txBody>
                    <a:bodyPr/>
                    <a:lstStyle/>
                    <a:p>
                      <a:pPr algn="just" fontAlgn="base" hangingPunct="0"/>
                      <a:r>
                        <a:rPr lang="en-GB" sz="2400">
                          <a:effectLst/>
                        </a:rPr>
                        <a:t>TOTAL</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100%</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0360736"/>
                  </a:ext>
                </a:extLst>
              </a:tr>
            </a:tbl>
          </a:graphicData>
        </a:graphic>
      </p:graphicFrame>
    </p:spTree>
    <p:extLst>
      <p:ext uri="{BB962C8B-B14F-4D97-AF65-F5344CB8AC3E}">
        <p14:creationId xmlns:p14="http://schemas.microsoft.com/office/powerpoint/2010/main" val="9851249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17138212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26CD8DB-0934-31B4-909D-F713ACC31A6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81863D-260F-363D-4F8A-C60CD127D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ED3C157-BCD1-ECBE-F489-6939C5F7C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3EE8F25-9776-4702-AB73-CC7D6E9C2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DF86126-A21F-66FF-97A1-DC870BB3F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06BF76A-E73E-742F-99AA-9D9335833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F15C2C-B443-E812-2EF3-69C96E70B256}"/>
              </a:ext>
            </a:extLst>
          </p:cNvPr>
          <p:cNvSpPr>
            <a:spLocks noGrp="1"/>
          </p:cNvSpPr>
          <p:nvPr>
            <p:ph type="title"/>
          </p:nvPr>
        </p:nvSpPr>
        <p:spPr>
          <a:xfrm>
            <a:off x="352730" y="278534"/>
            <a:ext cx="11725539" cy="1033669"/>
          </a:xfrm>
        </p:spPr>
        <p:txBody>
          <a:bodyPr>
            <a:normAutofit fontScale="90000"/>
          </a:bodyPr>
          <a:lstStyle/>
          <a:p>
            <a:r>
              <a:rPr lang="en-GB" sz="6700" b="1" dirty="0">
                <a:solidFill>
                  <a:srgbClr val="FFFFFF"/>
                </a:solidFill>
              </a:rPr>
              <a:t>Bg. </a:t>
            </a:r>
            <a:r>
              <a:rPr lang="en-GB" sz="4800" b="1" dirty="0">
                <a:solidFill>
                  <a:srgbClr val="FFFFFF"/>
                </a:solidFill>
              </a:rPr>
              <a:t>Use VM or WSL to install another Linux distro</a:t>
            </a:r>
            <a:endParaRPr lang="en-GB" sz="48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A93035AC-CD63-057E-7F14-03E47D98D6B0}"/>
              </a:ext>
            </a:extLst>
          </p:cNvPr>
          <p:cNvSpPr>
            <a:spLocks noGrp="1"/>
          </p:cNvSpPr>
          <p:nvPr>
            <p:ph idx="1"/>
          </p:nvPr>
        </p:nvSpPr>
        <p:spPr>
          <a:xfrm>
            <a:off x="470867" y="1740007"/>
            <a:ext cx="11489263" cy="4962036"/>
          </a:xfrm>
        </p:spPr>
        <p:txBody>
          <a:bodyPr>
            <a:normAutofit fontScale="70000" lnSpcReduction="20000"/>
          </a:bodyPr>
          <a:lstStyle/>
          <a:p>
            <a:pPr marL="742950" indent="-742950">
              <a:lnSpc>
                <a:spcPct val="120000"/>
              </a:lnSpc>
              <a:spcBef>
                <a:spcPts val="0"/>
              </a:spcBef>
              <a:spcAft>
                <a:spcPts val="300"/>
              </a:spcAft>
              <a:buFont typeface="+mj-lt"/>
              <a:buAutoNum type="arabicPeriod"/>
            </a:pPr>
            <a:r>
              <a:rPr lang="en-GB" sz="4100" b="1" dirty="0"/>
              <a:t>Open your MS Azure VM</a:t>
            </a:r>
          </a:p>
          <a:p>
            <a:pPr lvl="1">
              <a:lnSpc>
                <a:spcPct val="120000"/>
              </a:lnSpc>
              <a:spcBef>
                <a:spcPts val="0"/>
              </a:spcBef>
              <a:spcAft>
                <a:spcPts val="300"/>
              </a:spcAft>
            </a:pPr>
            <a:r>
              <a:rPr kumimoji="0" lang="en-GB" sz="2800" b="0" i="0" u="none" strike="noStrike" kern="1200" cap="none" spc="0" normalizeH="0" baseline="0" noProof="0" dirty="0">
                <a:ln>
                  <a:noFill/>
                </a:ln>
                <a:solidFill>
                  <a:prstClr val="black"/>
                </a:solidFill>
                <a:effectLst/>
                <a:uLnTx/>
                <a:uFillTx/>
                <a:ea typeface="+mn-ea"/>
                <a:cs typeface="+mn-cs"/>
                <a:hlinkClick r:id="rId3"/>
              </a:rPr>
              <a:t>https://labs.azure.com/virtualmachines</a:t>
            </a:r>
            <a:r>
              <a:rPr kumimoji="0" lang="en-GB" sz="2800" b="0" i="0" u="none" strike="noStrike" kern="1200" cap="none" spc="0" normalizeH="0" baseline="0" noProof="0" dirty="0">
                <a:ln>
                  <a:noFill/>
                </a:ln>
                <a:solidFill>
                  <a:prstClr val="black"/>
                </a:solidFill>
                <a:effectLst/>
                <a:uLnTx/>
                <a:uFillTx/>
                <a:ea typeface="+mn-ea"/>
                <a:cs typeface="+mn-cs"/>
              </a:rPr>
              <a:t> </a:t>
            </a:r>
          </a:p>
          <a:p>
            <a:pPr lvl="1">
              <a:lnSpc>
                <a:spcPct val="120000"/>
              </a:lnSpc>
              <a:spcBef>
                <a:spcPts val="0"/>
              </a:spcBef>
              <a:spcAft>
                <a:spcPts val="300"/>
              </a:spcAft>
            </a:pPr>
            <a:r>
              <a:rPr lang="en-GB" sz="3200" dirty="0"/>
              <a:t>Instructions on previous slide.</a:t>
            </a:r>
          </a:p>
          <a:p>
            <a:pPr marL="742950" indent="-742950">
              <a:lnSpc>
                <a:spcPct val="120000"/>
              </a:lnSpc>
              <a:spcBef>
                <a:spcPts val="0"/>
              </a:spcBef>
              <a:spcAft>
                <a:spcPts val="300"/>
              </a:spcAft>
              <a:buFont typeface="+mj-lt"/>
              <a:buAutoNum type="arabicPeriod"/>
            </a:pPr>
            <a:r>
              <a:rPr lang="en-GB" sz="4100" b="1" dirty="0"/>
              <a:t>Open </a:t>
            </a:r>
            <a:r>
              <a:rPr lang="en-GB" sz="4100" b="1" dirty="0" err="1"/>
              <a:t>Microstoft</a:t>
            </a:r>
            <a:r>
              <a:rPr lang="en-GB" sz="4100" b="1" dirty="0"/>
              <a:t> Store and download e.g. Debian</a:t>
            </a:r>
          </a:p>
          <a:p>
            <a:pPr marL="742950" indent="-742950">
              <a:lnSpc>
                <a:spcPct val="120000"/>
              </a:lnSpc>
              <a:spcBef>
                <a:spcPts val="0"/>
              </a:spcBef>
              <a:spcAft>
                <a:spcPts val="300"/>
              </a:spcAft>
              <a:buFont typeface="+mj-lt"/>
              <a:buAutoNum type="arabicPeriod"/>
            </a:pPr>
            <a:r>
              <a:rPr lang="en-GB" sz="4100" b="1" kern="100" dirty="0">
                <a:ea typeface="Garamond" panose="02020404030301010803" pitchFamily="18" charset="0"/>
                <a:cs typeface="Times New Roman" panose="02020603050405020304" pitchFamily="18" charset="0"/>
              </a:rPr>
              <a:t>After install, set your username and password</a:t>
            </a:r>
          </a:p>
          <a:p>
            <a:pPr marL="742950" indent="-742950">
              <a:lnSpc>
                <a:spcPct val="120000"/>
              </a:lnSpc>
              <a:spcBef>
                <a:spcPts val="0"/>
              </a:spcBef>
              <a:spcAft>
                <a:spcPts val="300"/>
              </a:spcAft>
              <a:buFont typeface="+mj-lt"/>
              <a:buAutoNum type="arabicPeriod"/>
            </a:pPr>
            <a:r>
              <a:rPr lang="en-GB" sz="4100" b="1" kern="100" dirty="0">
                <a:ea typeface="Garamond" panose="02020404030301010803" pitchFamily="18" charset="0"/>
                <a:cs typeface="Times New Roman" panose="02020603050405020304" pitchFamily="18" charset="0"/>
              </a:rPr>
              <a:t>Try running some commands, or installing new tools e.g.:</a:t>
            </a:r>
          </a:p>
          <a:p>
            <a:pPr lvl="1">
              <a:lnSpc>
                <a:spcPct val="120000"/>
              </a:lnSpc>
              <a:spcBef>
                <a:spcPts val="0"/>
              </a:spcBef>
              <a:spcAft>
                <a:spcPts val="300"/>
              </a:spcAft>
            </a:pPr>
            <a:r>
              <a:rPr lang="en-US" sz="2900" i="0" dirty="0" err="1">
                <a:solidFill>
                  <a:srgbClr val="001D35"/>
                </a:solidFill>
                <a:effectLst/>
              </a:rPr>
              <a:t>sudo</a:t>
            </a:r>
            <a:r>
              <a:rPr lang="en-US" sz="2900" i="0" dirty="0">
                <a:solidFill>
                  <a:srgbClr val="001D35"/>
                </a:solidFill>
                <a:effectLst/>
              </a:rPr>
              <a:t> apt-get update</a:t>
            </a:r>
            <a:endParaRPr lang="en-GB" sz="2900" kern="100" dirty="0">
              <a:ea typeface="Garamond" panose="02020404030301010803" pitchFamily="18" charset="0"/>
              <a:cs typeface="Times New Roman" panose="02020603050405020304" pitchFamily="18" charset="0"/>
            </a:endParaRPr>
          </a:p>
          <a:p>
            <a:pPr lvl="1">
              <a:lnSpc>
                <a:spcPct val="110000"/>
              </a:lnSpc>
              <a:spcBef>
                <a:spcPts val="0"/>
              </a:spcBef>
              <a:spcAft>
                <a:spcPts val="300"/>
              </a:spcAft>
            </a:pPr>
            <a:r>
              <a:rPr lang="en-US" sz="2900" i="0" dirty="0" err="1">
                <a:solidFill>
                  <a:srgbClr val="001D35"/>
                </a:solidFill>
                <a:effectLst/>
              </a:rPr>
              <a:t>sudo</a:t>
            </a:r>
            <a:r>
              <a:rPr lang="en-US" sz="2900" i="0" dirty="0">
                <a:solidFill>
                  <a:srgbClr val="001D35"/>
                </a:solidFill>
                <a:effectLst/>
              </a:rPr>
              <a:t> apt-get install </a:t>
            </a:r>
            <a:r>
              <a:rPr lang="en-US" sz="2900" i="0" dirty="0" err="1">
                <a:solidFill>
                  <a:srgbClr val="001D35"/>
                </a:solidFill>
                <a:effectLst/>
              </a:rPr>
              <a:t>neofetch</a:t>
            </a:r>
            <a:endParaRPr lang="en-US" sz="2900" i="0" dirty="0">
              <a:solidFill>
                <a:srgbClr val="001D35"/>
              </a:solidFill>
              <a:effectLst/>
            </a:endParaRPr>
          </a:p>
          <a:p>
            <a:pPr lvl="1">
              <a:lnSpc>
                <a:spcPct val="110000"/>
              </a:lnSpc>
              <a:spcBef>
                <a:spcPts val="0"/>
              </a:spcBef>
              <a:spcAft>
                <a:spcPts val="300"/>
              </a:spcAft>
            </a:pPr>
            <a:r>
              <a:rPr lang="en-US" sz="2900" b="1" dirty="0" err="1">
                <a:solidFill>
                  <a:srgbClr val="001D35"/>
                </a:solidFill>
              </a:rPr>
              <a:t>neofetch</a:t>
            </a:r>
            <a:endParaRPr lang="en-US" sz="2900" b="1" dirty="0">
              <a:solidFill>
                <a:srgbClr val="001D35"/>
              </a:solidFill>
            </a:endParaRPr>
          </a:p>
          <a:p>
            <a:pPr lvl="1">
              <a:lnSpc>
                <a:spcPct val="110000"/>
              </a:lnSpc>
              <a:spcBef>
                <a:spcPts val="0"/>
              </a:spcBef>
              <a:spcAft>
                <a:spcPts val="300"/>
              </a:spcAft>
            </a:pPr>
            <a:r>
              <a:rPr lang="en-US" sz="2900" dirty="0" err="1">
                <a:solidFill>
                  <a:srgbClr val="001D35"/>
                </a:solidFill>
              </a:rPr>
              <a:t>n</a:t>
            </a:r>
            <a:r>
              <a:rPr lang="en-US" sz="2900" i="0" dirty="0" err="1">
                <a:solidFill>
                  <a:srgbClr val="001D35"/>
                </a:solidFill>
                <a:effectLst/>
              </a:rPr>
              <a:t>eofetch</a:t>
            </a:r>
            <a:r>
              <a:rPr lang="en-US" sz="2900" i="0" dirty="0">
                <a:solidFill>
                  <a:srgbClr val="001D35"/>
                </a:solidFill>
                <a:effectLst/>
              </a:rPr>
              <a:t> --</a:t>
            </a:r>
            <a:r>
              <a:rPr lang="en-US" sz="2900" i="0" dirty="0" err="1">
                <a:solidFill>
                  <a:srgbClr val="001D35"/>
                </a:solidFill>
                <a:effectLst/>
              </a:rPr>
              <a:t>ascii_distro</a:t>
            </a:r>
            <a:r>
              <a:rPr lang="en-US" sz="2900" i="0" dirty="0">
                <a:solidFill>
                  <a:srgbClr val="001D35"/>
                </a:solidFill>
                <a:effectLst/>
              </a:rPr>
              <a:t> alpine</a:t>
            </a:r>
          </a:p>
          <a:p>
            <a:pPr lvl="1">
              <a:lnSpc>
                <a:spcPct val="110000"/>
              </a:lnSpc>
              <a:spcBef>
                <a:spcPts val="0"/>
              </a:spcBef>
              <a:spcAft>
                <a:spcPts val="300"/>
              </a:spcAft>
            </a:pPr>
            <a:r>
              <a:rPr lang="en-US" sz="2900" dirty="0" err="1">
                <a:solidFill>
                  <a:srgbClr val="001D35"/>
                </a:solidFill>
              </a:rPr>
              <a:t>n</a:t>
            </a:r>
            <a:r>
              <a:rPr lang="en-US" sz="2900" i="0" dirty="0" err="1">
                <a:solidFill>
                  <a:srgbClr val="001D35"/>
                </a:solidFill>
                <a:effectLst/>
              </a:rPr>
              <a:t>eofetch</a:t>
            </a:r>
            <a:r>
              <a:rPr lang="en-US" sz="2900" i="0" dirty="0">
                <a:solidFill>
                  <a:srgbClr val="001D35"/>
                </a:solidFill>
                <a:effectLst/>
              </a:rPr>
              <a:t> --</a:t>
            </a:r>
            <a:r>
              <a:rPr lang="en-US" sz="2900" i="0" dirty="0" err="1">
                <a:solidFill>
                  <a:srgbClr val="001D35"/>
                </a:solidFill>
                <a:effectLst/>
              </a:rPr>
              <a:t>ascii_distro</a:t>
            </a:r>
            <a:r>
              <a:rPr lang="en-US" sz="2900" i="0" dirty="0">
                <a:solidFill>
                  <a:srgbClr val="001D35"/>
                </a:solidFill>
                <a:effectLst/>
              </a:rPr>
              <a:t> </a:t>
            </a:r>
            <a:r>
              <a:rPr lang="en-US" sz="2900" i="0" dirty="0" err="1">
                <a:solidFill>
                  <a:srgbClr val="001D35"/>
                </a:solidFill>
                <a:effectLst/>
              </a:rPr>
              <a:t>ubunto</a:t>
            </a:r>
            <a:endParaRPr lang="en-US" sz="2900" i="0" dirty="0">
              <a:solidFill>
                <a:srgbClr val="001D35"/>
              </a:solidFill>
              <a:effectLst/>
            </a:endParaRPr>
          </a:p>
          <a:p>
            <a:pPr lvl="1">
              <a:lnSpc>
                <a:spcPct val="110000"/>
              </a:lnSpc>
              <a:spcBef>
                <a:spcPts val="0"/>
              </a:spcBef>
              <a:spcAft>
                <a:spcPts val="300"/>
              </a:spcAft>
            </a:pPr>
            <a:r>
              <a:rPr lang="en-US" sz="2900" dirty="0" err="1">
                <a:solidFill>
                  <a:srgbClr val="001D35"/>
                </a:solidFill>
              </a:rPr>
              <a:t>n</a:t>
            </a:r>
            <a:r>
              <a:rPr lang="en-US" sz="2900" i="0" dirty="0" err="1">
                <a:solidFill>
                  <a:srgbClr val="001D35"/>
                </a:solidFill>
                <a:effectLst/>
              </a:rPr>
              <a:t>eofetch</a:t>
            </a:r>
            <a:r>
              <a:rPr lang="en-US" sz="2900" i="0" dirty="0">
                <a:solidFill>
                  <a:srgbClr val="001D35"/>
                </a:solidFill>
                <a:effectLst/>
              </a:rPr>
              <a:t> --</a:t>
            </a:r>
            <a:r>
              <a:rPr lang="en-US" sz="2900" i="0" dirty="0" err="1">
                <a:solidFill>
                  <a:srgbClr val="001D35"/>
                </a:solidFill>
                <a:effectLst/>
              </a:rPr>
              <a:t>ascii_distro</a:t>
            </a:r>
            <a:r>
              <a:rPr lang="en-US" sz="2900" i="0" dirty="0">
                <a:solidFill>
                  <a:srgbClr val="001D35"/>
                </a:solidFill>
                <a:effectLst/>
              </a:rPr>
              <a:t> penguin</a:t>
            </a:r>
            <a:endParaRPr lang="en-GB" sz="2900" i="0" dirty="0">
              <a:solidFill>
                <a:srgbClr val="001D35"/>
              </a:solidFill>
              <a:effectLst/>
            </a:endParaRPr>
          </a:p>
          <a:p>
            <a:pPr>
              <a:lnSpc>
                <a:spcPct val="110000"/>
              </a:lnSpc>
              <a:spcBef>
                <a:spcPts val="0"/>
              </a:spcBef>
              <a:spcAft>
                <a:spcPts val="300"/>
              </a:spcAft>
            </a:pPr>
            <a:endParaRPr lang="en-GB" b="1" i="0" dirty="0">
              <a:solidFill>
                <a:srgbClr val="001D35"/>
              </a:solidFill>
              <a:effectLst/>
              <a:highlight>
                <a:srgbClr val="FFFF00"/>
              </a:highlight>
            </a:endParaRPr>
          </a:p>
        </p:txBody>
      </p:sp>
      <p:sp>
        <p:nvSpPr>
          <p:cNvPr id="4" name="TextBox 3">
            <a:extLst>
              <a:ext uri="{FF2B5EF4-FFF2-40B4-BE49-F238E27FC236}">
                <a16:creationId xmlns:a16="http://schemas.microsoft.com/office/drawing/2014/main" id="{9D36DFA3-B98C-26B2-7739-FF8A0E60B2D1}"/>
              </a:ext>
            </a:extLst>
          </p:cNvPr>
          <p:cNvSpPr txBox="1"/>
          <p:nvPr/>
        </p:nvSpPr>
        <p:spPr>
          <a:xfrm>
            <a:off x="5635513" y="4597034"/>
            <a:ext cx="6097136" cy="1754326"/>
          </a:xfrm>
          <a:prstGeom prst="rect">
            <a:avLst/>
          </a:prstGeom>
          <a:noFill/>
          <a:ln>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srgbClr val="040C28"/>
                </a:solidFill>
                <a:effectLst/>
                <a:uLnTx/>
                <a:uFillTx/>
                <a:latin typeface="Google Sans"/>
                <a:ea typeface="+mn-ea"/>
                <a:cs typeface="+mn-cs"/>
              </a:rPr>
              <a:t>Neofetch</a:t>
            </a:r>
            <a:r>
              <a:rPr kumimoji="0" lang="en-US" sz="1800" b="0" i="0" u="none" strike="noStrike" kern="1200" cap="none" spc="0" normalizeH="0" baseline="0" noProof="0" dirty="0">
                <a:ln>
                  <a:noFill/>
                </a:ln>
                <a:solidFill>
                  <a:srgbClr val="040C28"/>
                </a:solidFill>
                <a:effectLst/>
                <a:uLnTx/>
                <a:uFillTx/>
                <a:latin typeface="Google Sans"/>
                <a:ea typeface="+mn-ea"/>
                <a:cs typeface="+mn-cs"/>
              </a:rPr>
              <a:t> displays</a:t>
            </a:r>
            <a:r>
              <a:rPr kumimoji="0" lang="en-US" sz="1800" b="0" i="0" u="none" strike="noStrike" kern="1200" cap="none" spc="0" normalizeH="0" baseline="0" noProof="0" dirty="0">
                <a:ln>
                  <a:noFill/>
                </a:ln>
                <a:solidFill>
                  <a:srgbClr val="001D35"/>
                </a:solidFill>
                <a:effectLst/>
                <a:uLnTx/>
                <a:uFillTx/>
                <a:latin typeface="Google Sans"/>
                <a:ea typeface="+mn-ea"/>
                <a:cs typeface="+mn-cs"/>
              </a:rPr>
              <a:t> information about the OS version, kernel, processor, memory </a:t>
            </a:r>
            <a:r>
              <a:rPr kumimoji="0" lang="en-US" sz="1800" b="0" i="0" u="none" strike="noStrike" kern="1200" cap="none" spc="0" normalizeH="0" baseline="0" noProof="0" dirty="0">
                <a:ln>
                  <a:noFill/>
                </a:ln>
                <a:solidFill>
                  <a:srgbClr val="040C28"/>
                </a:solidFill>
                <a:effectLst/>
                <a:uLnTx/>
                <a:uFillTx/>
                <a:latin typeface="Google Sans"/>
                <a:ea typeface="+mn-ea"/>
                <a:cs typeface="+mn-cs"/>
              </a:rPr>
              <a:t>and hardware. It also d</a:t>
            </a:r>
            <a:r>
              <a:rPr kumimoji="0" lang="en-US" sz="1800" b="0" i="0" u="none" strike="noStrike" kern="1200" cap="none" spc="0" normalizeH="0" baseline="0" noProof="0" dirty="0">
                <a:ln>
                  <a:noFill/>
                </a:ln>
                <a:solidFill>
                  <a:srgbClr val="001D35"/>
                </a:solidFill>
                <a:effectLst/>
                <a:uLnTx/>
                <a:uFillTx/>
                <a:latin typeface="Google Sans"/>
                <a:ea typeface="+mn-ea"/>
                <a:cs typeface="+mn-cs"/>
              </a:rPr>
              <a:t>isplays an ASCII logo of the OS distribution. And other distributions if you ask it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40C28"/>
                </a:solidFill>
                <a:effectLst/>
                <a:uLnTx/>
                <a:uFillTx/>
                <a:latin typeface="Google Sans"/>
                <a:ea typeface="+mn-ea"/>
                <a:cs typeface="+mn-cs"/>
              </a:rPr>
              <a:t>Update: </a:t>
            </a:r>
            <a:r>
              <a:rPr kumimoji="0" lang="en-US" sz="1800" b="0" i="0" u="none" strike="noStrike" kern="1200" cap="none" spc="0" normalizeH="0" baseline="0" noProof="0" dirty="0">
                <a:ln>
                  <a:noFill/>
                </a:ln>
                <a:solidFill>
                  <a:srgbClr val="040C28"/>
                </a:solidFill>
                <a:effectLst/>
                <a:uLnTx/>
                <a:uFillTx/>
                <a:latin typeface="Google Sans"/>
                <a:ea typeface="+mn-ea"/>
                <a:cs typeface="+mn-cs"/>
              </a:rPr>
              <a:t>From 2024, </a:t>
            </a:r>
            <a:r>
              <a:rPr kumimoji="0" lang="en-US" sz="1800" b="0" i="0" u="none" strike="noStrike" kern="1200" cap="none" spc="0" normalizeH="0" baseline="0" noProof="0" dirty="0" err="1">
                <a:ln>
                  <a:noFill/>
                </a:ln>
                <a:solidFill>
                  <a:srgbClr val="001D35"/>
                </a:solidFill>
                <a:effectLst/>
                <a:uLnTx/>
                <a:uFillTx/>
                <a:latin typeface="Google Sans"/>
                <a:ea typeface="+mn-ea"/>
                <a:cs typeface="+mn-cs"/>
              </a:rPr>
              <a:t>Neofetch</a:t>
            </a:r>
            <a:r>
              <a:rPr kumimoji="0" lang="en-US" sz="1800" b="0" i="0" u="none" strike="noStrike" kern="1200" cap="none" spc="0" normalizeH="0" baseline="0" noProof="0" dirty="0">
                <a:ln>
                  <a:noFill/>
                </a:ln>
                <a:solidFill>
                  <a:srgbClr val="001D35"/>
                </a:solidFill>
                <a:effectLst/>
                <a:uLnTx/>
                <a:uFillTx/>
                <a:latin typeface="Google Sans"/>
                <a:ea typeface="+mn-ea"/>
                <a:cs typeface="+mn-cs"/>
              </a:rPr>
              <a:t> is no longer maintained by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its developer and the project has been archived. It may no longer work.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47037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13276A-82E8-D1F4-B596-AF985D63F4D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CF22EF5-28BD-E527-FA3C-98B697AAF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E55B84E-70B5-BB66-6968-18E9C4496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070F750-376C-3B2F-86A4-915FF775A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CF07583-5A64-F701-3AD4-48390582D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0D6B1DE-3A3E-46F5-2DB8-40F868DF9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066FF3-4864-74F4-50AD-2BF11AB30A9C}"/>
              </a:ext>
            </a:extLst>
          </p:cNvPr>
          <p:cNvSpPr>
            <a:spLocks noGrp="1"/>
          </p:cNvSpPr>
          <p:nvPr>
            <p:ph type="title"/>
          </p:nvPr>
        </p:nvSpPr>
        <p:spPr>
          <a:xfrm>
            <a:off x="352730" y="278534"/>
            <a:ext cx="10886033" cy="1033669"/>
          </a:xfrm>
        </p:spPr>
        <p:txBody>
          <a:bodyPr>
            <a:normAutofit/>
          </a:bodyPr>
          <a:lstStyle/>
          <a:p>
            <a:r>
              <a:rPr lang="en-GB" sz="6000" b="1" dirty="0">
                <a:solidFill>
                  <a:srgbClr val="FFFFFF"/>
                </a:solidFill>
              </a:rPr>
              <a:t>Bg. </a:t>
            </a:r>
            <a:r>
              <a:rPr lang="en-GB" sz="4800" b="1" dirty="0">
                <a:solidFill>
                  <a:srgbClr val="FFFFFF"/>
                </a:solidFill>
              </a:rPr>
              <a:t>Try the </a:t>
            </a:r>
            <a:r>
              <a:rPr lang="en-GB" sz="4800" b="1" dirty="0" err="1">
                <a:solidFill>
                  <a:srgbClr val="FFFFFF"/>
                </a:solidFill>
              </a:rPr>
              <a:t>Lshw</a:t>
            </a:r>
            <a:r>
              <a:rPr lang="en-GB" sz="4800" b="1" dirty="0">
                <a:solidFill>
                  <a:srgbClr val="FFFFFF"/>
                </a:solidFill>
              </a:rPr>
              <a:t> command</a:t>
            </a:r>
            <a:endParaRPr lang="en-GB" sz="48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4232636F-6CA8-E86F-B0A2-D8219D2FF07B}"/>
              </a:ext>
            </a:extLst>
          </p:cNvPr>
          <p:cNvSpPr>
            <a:spLocks noGrp="1"/>
          </p:cNvSpPr>
          <p:nvPr>
            <p:ph idx="1"/>
          </p:nvPr>
        </p:nvSpPr>
        <p:spPr>
          <a:xfrm>
            <a:off x="459352" y="1841373"/>
            <a:ext cx="11243832" cy="4299500"/>
          </a:xfrm>
        </p:spPr>
        <p:txBody>
          <a:bodyPr>
            <a:normAutofit/>
          </a:bodyPr>
          <a:lstStyle/>
          <a:p>
            <a:pPr>
              <a:lnSpc>
                <a:spcPct val="110000"/>
              </a:lnSpc>
              <a:spcBef>
                <a:spcPts val="0"/>
              </a:spcBef>
              <a:spcAft>
                <a:spcPts val="300"/>
              </a:spcAft>
            </a:pPr>
            <a:r>
              <a:rPr lang="en-US" sz="3200" b="1" dirty="0" err="1">
                <a:effectLst/>
                <a:ea typeface="SimSun" panose="02010600030101010101" pitchFamily="2" charset="-122"/>
                <a:cs typeface="Times New Roman" panose="02020603050405020304" pitchFamily="18" charset="0"/>
              </a:rPr>
              <a:t>Lshw</a:t>
            </a:r>
            <a:r>
              <a:rPr lang="en-US" sz="3200" b="1" i="1" dirty="0">
                <a:solidFill>
                  <a:srgbClr val="0F4761"/>
                </a:solidFill>
                <a:effectLst/>
                <a:ea typeface="SimSun" panose="02010600030101010101" pitchFamily="2" charset="-122"/>
                <a:cs typeface="Times New Roman" panose="02020603050405020304" pitchFamily="18" charset="0"/>
              </a:rPr>
              <a:t> - </a:t>
            </a:r>
            <a:r>
              <a:rPr lang="en-US" sz="3200" dirty="0">
                <a:effectLst/>
                <a:ea typeface="SimSun" panose="02010600030101010101" pitchFamily="2" charset="-122"/>
                <a:cs typeface="Times New Roman" panose="02020603050405020304" pitchFamily="18" charset="0"/>
              </a:rPr>
              <a:t>This command allows the user to display the systems hardware in an easy to read format.</a:t>
            </a:r>
            <a:endParaRPr lang="en-GB" sz="3200" kern="100" dirty="0">
              <a:ea typeface="SimSun" panose="02010600030101010101" pitchFamily="2" charset="-122"/>
              <a:cs typeface="Times New Roman" panose="02020603050405020304" pitchFamily="18" charset="0"/>
            </a:endParaRPr>
          </a:p>
          <a:p>
            <a:pPr lvl="1">
              <a:lnSpc>
                <a:spcPct val="110000"/>
              </a:lnSpc>
              <a:spcBef>
                <a:spcPts val="0"/>
              </a:spcBef>
              <a:spcAft>
                <a:spcPts val="300"/>
              </a:spcAft>
            </a:pPr>
            <a:r>
              <a:rPr lang="en-GB" sz="2800" kern="100" dirty="0">
                <a:effectLst/>
                <a:ea typeface="Garamond" panose="02020404030301010803" pitchFamily="18" charset="0"/>
                <a:cs typeface="Times New Roman" panose="02020603050405020304" pitchFamily="18" charset="0"/>
              </a:rPr>
              <a:t>In case a command does not work, install it using the </a:t>
            </a:r>
            <a:r>
              <a:rPr lang="en-GB" sz="2800" b="1" kern="100" dirty="0">
                <a:effectLst/>
                <a:ea typeface="Garamond" panose="02020404030301010803" pitchFamily="18" charset="0"/>
                <a:cs typeface="Times New Roman" panose="02020603050405020304" pitchFamily="18" charset="0"/>
              </a:rPr>
              <a:t>apt</a:t>
            </a:r>
            <a:r>
              <a:rPr lang="en-GB" sz="2800" kern="100" dirty="0">
                <a:effectLst/>
                <a:ea typeface="Garamond" panose="02020404030301010803" pitchFamily="18" charset="0"/>
                <a:cs typeface="Times New Roman" panose="02020603050405020304" pitchFamily="18" charset="0"/>
              </a:rPr>
              <a:t> command e.g. Using Google Cloud Console: </a:t>
            </a:r>
            <a:r>
              <a:rPr lang="en-GB" sz="2800" b="1" i="0" dirty="0" err="1">
                <a:solidFill>
                  <a:srgbClr val="001D35"/>
                </a:solidFill>
                <a:effectLst/>
              </a:rPr>
              <a:t>sudo</a:t>
            </a:r>
            <a:r>
              <a:rPr lang="en-GB" sz="2800" b="1" i="0" dirty="0">
                <a:solidFill>
                  <a:srgbClr val="001D35"/>
                </a:solidFill>
                <a:effectLst/>
              </a:rPr>
              <a:t> apt-get install </a:t>
            </a:r>
            <a:r>
              <a:rPr lang="en-GB" sz="2800" b="1" i="0" dirty="0" err="1">
                <a:solidFill>
                  <a:srgbClr val="001D35"/>
                </a:solidFill>
                <a:effectLst/>
              </a:rPr>
              <a:t>lshw</a:t>
            </a:r>
            <a:endParaRPr lang="en-GB" sz="2800" b="1" i="0" dirty="0">
              <a:solidFill>
                <a:srgbClr val="001D35"/>
              </a:solidFill>
              <a:effectLst/>
            </a:endParaRPr>
          </a:p>
          <a:p>
            <a:pPr lvl="1">
              <a:lnSpc>
                <a:spcPct val="110000"/>
              </a:lnSpc>
              <a:spcBef>
                <a:spcPts val="0"/>
              </a:spcBef>
              <a:spcAft>
                <a:spcPts val="300"/>
              </a:spcAft>
            </a:pPr>
            <a:r>
              <a:rPr lang="en-GB" sz="2800" b="1" dirty="0">
                <a:solidFill>
                  <a:srgbClr val="001D35"/>
                </a:solidFill>
              </a:rPr>
              <a:t>If using Fedora: </a:t>
            </a:r>
            <a:r>
              <a:rPr lang="en-GB" sz="2800" dirty="0" err="1">
                <a:solidFill>
                  <a:srgbClr val="001D35"/>
                </a:solidFill>
              </a:rPr>
              <a:t>sudo</a:t>
            </a:r>
            <a:r>
              <a:rPr lang="en-GB" sz="2800" dirty="0">
                <a:solidFill>
                  <a:srgbClr val="001D35"/>
                </a:solidFill>
              </a:rPr>
              <a:t> yum install </a:t>
            </a:r>
            <a:r>
              <a:rPr lang="en-GB" sz="2800" dirty="0" err="1">
                <a:solidFill>
                  <a:srgbClr val="001D35"/>
                </a:solidFill>
              </a:rPr>
              <a:t>lshw</a:t>
            </a:r>
            <a:endParaRPr lang="en-GB" sz="2800" b="1" dirty="0">
              <a:solidFill>
                <a:srgbClr val="001D35"/>
              </a:solidFill>
            </a:endParaRPr>
          </a:p>
          <a:p>
            <a:pPr lvl="1">
              <a:lnSpc>
                <a:spcPct val="110000"/>
              </a:lnSpc>
              <a:spcBef>
                <a:spcPts val="0"/>
              </a:spcBef>
              <a:spcAft>
                <a:spcPts val="300"/>
              </a:spcAft>
            </a:pPr>
            <a:r>
              <a:rPr lang="en-GB" sz="2800" b="1" dirty="0">
                <a:solidFill>
                  <a:srgbClr val="001D35"/>
                </a:solidFill>
              </a:rPr>
              <a:t>If using SUSE: </a:t>
            </a:r>
            <a:r>
              <a:rPr lang="en-GB" sz="2800" dirty="0">
                <a:solidFill>
                  <a:srgbClr val="001D35"/>
                </a:solidFill>
              </a:rPr>
              <a:t>zipper install </a:t>
            </a:r>
            <a:r>
              <a:rPr lang="en-GB" sz="2800" dirty="0" err="1">
                <a:solidFill>
                  <a:srgbClr val="001D35"/>
                </a:solidFill>
              </a:rPr>
              <a:t>lshw</a:t>
            </a:r>
            <a:endParaRPr lang="en-GB" sz="2800" b="1" i="0" dirty="0">
              <a:solidFill>
                <a:srgbClr val="001D35"/>
              </a:solidFill>
              <a:effectLst/>
              <a:highlight>
                <a:srgbClr val="FFFF00"/>
              </a:highlight>
            </a:endParaRPr>
          </a:p>
          <a:p>
            <a:pPr marL="0" indent="0">
              <a:lnSpc>
                <a:spcPct val="110000"/>
              </a:lnSpc>
              <a:spcBef>
                <a:spcPts val="0"/>
              </a:spcBef>
              <a:spcAft>
                <a:spcPts val="300"/>
              </a:spcAft>
              <a:buNone/>
            </a:pPr>
            <a:endParaRPr lang="en-GB" b="1" i="0" dirty="0">
              <a:solidFill>
                <a:srgbClr val="001D35"/>
              </a:solidFill>
              <a:effectLst/>
              <a:highlight>
                <a:srgbClr val="FFFF00"/>
              </a:highlight>
            </a:endParaRPr>
          </a:p>
        </p:txBody>
      </p:sp>
    </p:spTree>
    <p:extLst>
      <p:ext uri="{BB962C8B-B14F-4D97-AF65-F5344CB8AC3E}">
        <p14:creationId xmlns:p14="http://schemas.microsoft.com/office/powerpoint/2010/main" val="27897173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DBF4-1D54-4B21-8CFC-2442A1CB246C}"/>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37193705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8777" y="305394"/>
            <a:ext cx="7013557" cy="1033669"/>
          </a:xfrm>
        </p:spPr>
        <p:txBody>
          <a:bodyPr>
            <a:normAutofit/>
          </a:bodyPr>
          <a:lstStyle/>
          <a:p>
            <a:r>
              <a:rPr lang="en-GB" sz="4800" b="1" dirty="0">
                <a:solidFill>
                  <a:srgbClr val="FFFFFF"/>
                </a:solidFill>
              </a:rPr>
              <a:t>Bg. </a:t>
            </a:r>
            <a:r>
              <a:rPr lang="en-GB" sz="4000" b="1" dirty="0">
                <a:solidFill>
                  <a:srgbClr val="FFFFFF"/>
                </a:solidFill>
              </a:rPr>
              <a:t>Use Ubuntu or Fedora online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5281" y="1769795"/>
            <a:ext cx="11547771" cy="4614200"/>
          </a:xfrm>
        </p:spPr>
        <p:txBody>
          <a:bodyPr>
            <a:normAutofit/>
          </a:bodyPr>
          <a:lstStyle/>
          <a:p>
            <a:pPr>
              <a:lnSpc>
                <a:spcPct val="120000"/>
              </a:lnSpc>
              <a:spcBef>
                <a:spcPts val="0"/>
              </a:spcBef>
              <a:spcAft>
                <a:spcPts val="600"/>
              </a:spcAft>
              <a:tabLst>
                <a:tab pos="457200" algn="l"/>
              </a:tabLst>
            </a:pPr>
            <a:r>
              <a:rPr lang="en-GB" dirty="0"/>
              <a:t>Open Linux distros such as Ubuntu, Fedora, </a:t>
            </a:r>
            <a:r>
              <a:rPr lang="en-GB" dirty="0" err="1"/>
              <a:t>Zorin</a:t>
            </a:r>
            <a:r>
              <a:rPr lang="en-GB" dirty="0"/>
              <a:t>, </a:t>
            </a:r>
            <a:br>
              <a:rPr lang="en-GB" dirty="0"/>
            </a:br>
            <a:r>
              <a:rPr lang="en-GB" dirty="0" err="1"/>
              <a:t>ChaletOS</a:t>
            </a:r>
            <a:r>
              <a:rPr lang="en-GB" dirty="0"/>
              <a:t>, Elementary and Parrot in the browser.</a:t>
            </a:r>
          </a:p>
          <a:p>
            <a:pPr>
              <a:lnSpc>
                <a:spcPct val="120000"/>
              </a:lnSpc>
              <a:spcBef>
                <a:spcPts val="0"/>
              </a:spcBef>
              <a:spcAft>
                <a:spcPts val="600"/>
              </a:spcAft>
              <a:tabLst>
                <a:tab pos="457200" algn="l"/>
              </a:tabLst>
            </a:pPr>
            <a:r>
              <a:rPr lang="en-GB" dirty="0"/>
              <a:t>Provided by </a:t>
            </a:r>
            <a:r>
              <a:rPr lang="en-GB" b="1" dirty="0" err="1"/>
              <a:t>OnWorks</a:t>
            </a:r>
            <a:r>
              <a:rPr lang="en-GB" dirty="0"/>
              <a:t> Cloud Hosting Provider.</a:t>
            </a:r>
          </a:p>
          <a:p>
            <a:pPr>
              <a:lnSpc>
                <a:spcPct val="120000"/>
              </a:lnSpc>
              <a:spcBef>
                <a:spcPts val="0"/>
              </a:spcBef>
              <a:spcAft>
                <a:spcPts val="600"/>
              </a:spcAft>
              <a:tabLst>
                <a:tab pos="457200" algn="l"/>
              </a:tabLst>
            </a:pPr>
            <a:r>
              <a:rPr lang="en-GB" dirty="0"/>
              <a:t>Click here: </a:t>
            </a:r>
            <a:r>
              <a:rPr lang="en-US" dirty="0">
                <a:hlinkClick r:id="rId3"/>
              </a:rPr>
              <a:t>https://www.onworks.net</a:t>
            </a:r>
            <a:endParaRPr lang="en-US" dirty="0"/>
          </a:p>
          <a:p>
            <a:pPr>
              <a:lnSpc>
                <a:spcPct val="120000"/>
              </a:lnSpc>
              <a:spcBef>
                <a:spcPts val="0"/>
              </a:spcBef>
              <a:spcAft>
                <a:spcPts val="600"/>
              </a:spcAft>
              <a:tabLst>
                <a:tab pos="457200" algn="l"/>
              </a:tabLst>
            </a:pPr>
            <a:r>
              <a:rPr lang="en-US" dirty="0"/>
              <a:t>To open the Bash Terminal shell CLI in Ubuntu:</a:t>
            </a:r>
          </a:p>
          <a:p>
            <a:pPr lvl="1"/>
            <a:r>
              <a:rPr lang="en-US" dirty="0"/>
              <a:t>Right click on the desktop and click on Terminal</a:t>
            </a:r>
          </a:p>
          <a:p>
            <a:pPr lvl="1"/>
            <a:r>
              <a:rPr lang="en-US" dirty="0"/>
              <a:t>Or click the "Dash" icon, and then type Terminal </a:t>
            </a:r>
            <a:br>
              <a:rPr lang="en-US" dirty="0"/>
            </a:br>
            <a:r>
              <a:rPr lang="en-US" dirty="0"/>
              <a:t>in the search box. Click the Terminal icon to open </a:t>
            </a:r>
            <a:br>
              <a:rPr lang="en-US" dirty="0"/>
            </a:br>
            <a:r>
              <a:rPr lang="en-US" dirty="0"/>
              <a:t>the bash shell.</a:t>
            </a:r>
          </a:p>
          <a:p>
            <a:pPr marL="0" indent="0">
              <a:lnSpc>
                <a:spcPct val="120000"/>
              </a:lnSpc>
              <a:spcBef>
                <a:spcPts val="0"/>
              </a:spcBef>
              <a:spcAft>
                <a:spcPts val="600"/>
              </a:spcAft>
              <a:buNone/>
              <a:tabLst>
                <a:tab pos="457200" algn="l"/>
              </a:tabLst>
            </a:pPr>
            <a:endParaRPr lang="en-GB" sz="3200" dirty="0"/>
          </a:p>
        </p:txBody>
      </p:sp>
      <p:pic>
        <p:nvPicPr>
          <p:cNvPr id="7" name="Picture 6" descr="Icon&#10;&#10;Description automatically generated">
            <a:extLst>
              <a:ext uri="{FF2B5EF4-FFF2-40B4-BE49-F238E27FC236}">
                <a16:creationId xmlns:a16="http://schemas.microsoft.com/office/drawing/2014/main" id="{CF404FAD-8CE7-C8F9-2298-BEA73182FBD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33599"/>
          <a:stretch/>
        </p:blipFill>
        <p:spPr>
          <a:xfrm>
            <a:off x="8115295" y="204675"/>
            <a:ext cx="2169138" cy="1193819"/>
          </a:xfrm>
          <a:prstGeom prst="rect">
            <a:avLst/>
          </a:prstGeom>
        </p:spPr>
      </p:pic>
      <p:sp>
        <p:nvSpPr>
          <p:cNvPr id="11" name="TextBox 10">
            <a:extLst>
              <a:ext uri="{FF2B5EF4-FFF2-40B4-BE49-F238E27FC236}">
                <a16:creationId xmlns:a16="http://schemas.microsoft.com/office/drawing/2014/main" id="{5F66A371-FCBC-A550-B2BE-FA099D86F51D}"/>
              </a:ext>
            </a:extLst>
          </p:cNvPr>
          <p:cNvSpPr txBox="1"/>
          <p:nvPr/>
        </p:nvSpPr>
        <p:spPr>
          <a:xfrm>
            <a:off x="1958927" y="6858000"/>
            <a:ext cx="827414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www.deviantart.com/windytheplaneh/art/with-speedvideo-Ubuntu-logo-vector-1-599350984"/>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6" tooltip="https://creativecommons.org/licenses/by-nc-nd/3.0/"/>
              </a:rPr>
              <a:t>CC BY-NC-ND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Picture 16" descr="Graphical user interface, application&#10;&#10;Description automatically generated">
            <a:extLst>
              <a:ext uri="{FF2B5EF4-FFF2-40B4-BE49-F238E27FC236}">
                <a16:creationId xmlns:a16="http://schemas.microsoft.com/office/drawing/2014/main" id="{79C08158-A019-CE8D-CBB4-93F0092D36E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293202" y="1744120"/>
            <a:ext cx="3566889" cy="2006375"/>
          </a:xfrm>
          <a:prstGeom prst="rect">
            <a:avLst/>
          </a:prstGeom>
        </p:spPr>
      </p:pic>
      <p:sp>
        <p:nvSpPr>
          <p:cNvPr id="18" name="TextBox 17">
            <a:extLst>
              <a:ext uri="{FF2B5EF4-FFF2-40B4-BE49-F238E27FC236}">
                <a16:creationId xmlns:a16="http://schemas.microsoft.com/office/drawing/2014/main" id="{719FA1C1-10BC-CAC3-627F-63CCCB283CC2}"/>
              </a:ext>
            </a:extLst>
          </p:cNvPr>
          <p:cNvSpPr txBox="1"/>
          <p:nvPr/>
        </p:nvSpPr>
        <p:spPr>
          <a:xfrm>
            <a:off x="4057648" y="6828945"/>
            <a:ext cx="7385415" cy="2308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8" tooltip="https://www.linuxuprising.com/2019/04/whats-new-in-ubuntu-1904-disco-dingo.html"/>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9" tooltip="https://creativecommons.org/licenses/by-sa/3.0/"/>
              </a:rPr>
              <a:t>CC BY-SA</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 name="Picture 19" descr="A picture containing graphical user interface&#10;&#10;Description automatically generated">
            <a:extLst>
              <a:ext uri="{FF2B5EF4-FFF2-40B4-BE49-F238E27FC236}">
                <a16:creationId xmlns:a16="http://schemas.microsoft.com/office/drawing/2014/main" id="{31EAE73F-DDAB-1918-01DF-2D2E6BE89702}"/>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239682" y="3954664"/>
            <a:ext cx="3566889" cy="2229306"/>
          </a:xfrm>
          <a:prstGeom prst="rect">
            <a:avLst/>
          </a:prstGeom>
        </p:spPr>
      </p:pic>
      <p:sp>
        <p:nvSpPr>
          <p:cNvPr id="21" name="TextBox 20">
            <a:extLst>
              <a:ext uri="{FF2B5EF4-FFF2-40B4-BE49-F238E27FC236}">
                <a16:creationId xmlns:a16="http://schemas.microsoft.com/office/drawing/2014/main" id="{750B784A-65B4-EB83-3803-60C386665B54}"/>
              </a:ext>
            </a:extLst>
          </p:cNvPr>
          <p:cNvSpPr txBox="1"/>
          <p:nvPr/>
        </p:nvSpPr>
        <p:spPr>
          <a:xfrm>
            <a:off x="8643805" y="6525205"/>
            <a:ext cx="3467101"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11" tooltip="http://blog.keliweb.it/2013/09/guida-allutilizzo-base-del-comando-dhcpd-linux-fedora-avviostopriavvio/"/>
              </a:rPr>
              <a:t>This Photo</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12" tooltip="https://creativecommons.org/licenses/by-nc-sa/3.0/"/>
              </a:rPr>
              <a:t>CC BY-SA-NC</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Zorin OS Logo">
            <a:extLst>
              <a:ext uri="{FF2B5EF4-FFF2-40B4-BE49-F238E27FC236}">
                <a16:creationId xmlns:a16="http://schemas.microsoft.com/office/drawing/2014/main" id="{835D2552-AED2-01F1-C220-FF2786CDD2D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217576" y="307828"/>
            <a:ext cx="1100785" cy="948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3137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462743A-F293-4EF3-8125-4627567E572C}"/>
              </a:ext>
            </a:extLst>
          </p:cNvPr>
          <p:cNvSpPr>
            <a:spLocks noGrp="1"/>
          </p:cNvSpPr>
          <p:nvPr>
            <p:ph idx="1"/>
          </p:nvPr>
        </p:nvSpPr>
        <p:spPr>
          <a:xfrm>
            <a:off x="216680" y="1188216"/>
            <a:ext cx="11316069" cy="4943449"/>
          </a:xfrm>
        </p:spPr>
        <p:txBody>
          <a:bodyPr anchor="t">
            <a:noAutofit/>
          </a:bodyPr>
          <a:lstStyle/>
          <a:p>
            <a:pPr marL="514350" indent="-514350">
              <a:lnSpc>
                <a:spcPct val="100000"/>
              </a:lnSpc>
              <a:spcBef>
                <a:spcPts val="0"/>
              </a:spcBef>
              <a:buFont typeface="+mj-lt"/>
              <a:buAutoNum type="arabicPeriod"/>
            </a:pPr>
            <a:r>
              <a:rPr lang="en-GB" sz="2000" b="1" dirty="0">
                <a:effectLst/>
              </a:rPr>
              <a:t>Start icon &gt; Settings</a:t>
            </a:r>
            <a:r>
              <a:rPr lang="en-GB" sz="2000" b="0" dirty="0">
                <a:effectLst/>
              </a:rPr>
              <a:t> icon &gt; </a:t>
            </a:r>
            <a:r>
              <a:rPr lang="en-GB" sz="2000" b="1" dirty="0">
                <a:effectLst/>
              </a:rPr>
              <a:t>Update &amp; Security </a:t>
            </a:r>
            <a:r>
              <a:rPr lang="en-GB" sz="2000" b="0" dirty="0">
                <a:effectLst/>
              </a:rPr>
              <a:t>&gt; </a:t>
            </a:r>
            <a:r>
              <a:rPr lang="en-GB" sz="2000" b="1" dirty="0">
                <a:effectLst/>
              </a:rPr>
              <a:t>For Developers</a:t>
            </a:r>
            <a:r>
              <a:rPr lang="en-GB" sz="2000" b="0" dirty="0">
                <a:effectLst/>
              </a:rPr>
              <a:t>. </a:t>
            </a:r>
          </a:p>
          <a:p>
            <a:pPr marL="514350" indent="-514350">
              <a:lnSpc>
                <a:spcPct val="100000"/>
              </a:lnSpc>
              <a:spcBef>
                <a:spcPts val="0"/>
              </a:spcBef>
              <a:buFont typeface="+mj-lt"/>
              <a:buAutoNum type="arabicPeriod"/>
            </a:pPr>
            <a:r>
              <a:rPr lang="en-GB" sz="2000" b="0" dirty="0">
                <a:effectLst/>
              </a:rPr>
              <a:t>Check the </a:t>
            </a:r>
            <a:r>
              <a:rPr lang="en-GB" sz="2000" b="1" dirty="0">
                <a:effectLst/>
              </a:rPr>
              <a:t>Developer Mode </a:t>
            </a:r>
            <a:r>
              <a:rPr lang="en-GB" sz="2000" b="0" dirty="0">
                <a:effectLst/>
              </a:rPr>
              <a:t>radio button. </a:t>
            </a:r>
          </a:p>
          <a:p>
            <a:pPr marL="514350" indent="-514350">
              <a:lnSpc>
                <a:spcPct val="100000"/>
              </a:lnSpc>
              <a:spcBef>
                <a:spcPts val="0"/>
              </a:spcBef>
              <a:buFont typeface="+mj-lt"/>
              <a:buAutoNum type="arabicPeriod"/>
            </a:pPr>
            <a:r>
              <a:rPr lang="en-GB" sz="2000" b="0" dirty="0">
                <a:effectLst/>
              </a:rPr>
              <a:t>Search for “</a:t>
            </a:r>
            <a:r>
              <a:rPr lang="en-GB" sz="2000" b="1" dirty="0">
                <a:effectLst/>
              </a:rPr>
              <a:t>Turn</a:t>
            </a:r>
            <a:r>
              <a:rPr lang="en-GB" sz="2000" b="0" dirty="0">
                <a:effectLst/>
              </a:rPr>
              <a:t> </a:t>
            </a:r>
            <a:r>
              <a:rPr lang="en-GB" sz="2000" b="1" dirty="0">
                <a:effectLst/>
              </a:rPr>
              <a:t>Windows Features on/off</a:t>
            </a:r>
            <a:r>
              <a:rPr lang="en-GB" sz="2000" b="0" dirty="0">
                <a:effectLst/>
              </a:rPr>
              <a:t>”. </a:t>
            </a:r>
          </a:p>
          <a:p>
            <a:pPr marL="514350" indent="-514350">
              <a:lnSpc>
                <a:spcPct val="100000"/>
              </a:lnSpc>
              <a:spcBef>
                <a:spcPts val="0"/>
              </a:spcBef>
              <a:buFont typeface="+mj-lt"/>
              <a:buAutoNum type="arabicPeriod"/>
            </a:pPr>
            <a:r>
              <a:rPr lang="en-GB" sz="2000" dirty="0"/>
              <a:t>Check</a:t>
            </a:r>
            <a:r>
              <a:rPr lang="en-GB" sz="2000" b="0" dirty="0">
                <a:effectLst/>
              </a:rPr>
              <a:t> “</a:t>
            </a:r>
            <a:r>
              <a:rPr lang="en-GB" sz="2000" b="1" u="sng" dirty="0">
                <a:effectLst/>
              </a:rPr>
              <a:t>Windows Subsystem for Linux</a:t>
            </a:r>
            <a:r>
              <a:rPr lang="en-GB" sz="2000" b="0" dirty="0">
                <a:effectLst/>
              </a:rPr>
              <a:t>”. </a:t>
            </a:r>
          </a:p>
          <a:p>
            <a:pPr marL="514350" indent="-514350">
              <a:lnSpc>
                <a:spcPct val="100000"/>
              </a:lnSpc>
              <a:spcBef>
                <a:spcPts val="0"/>
              </a:spcBef>
              <a:buFont typeface="+mj-lt"/>
              <a:buAutoNum type="arabicPeriod"/>
            </a:pPr>
            <a:r>
              <a:rPr lang="en-GB" sz="2000" b="0" dirty="0">
                <a:effectLst/>
              </a:rPr>
              <a:t>Press OK.</a:t>
            </a:r>
          </a:p>
          <a:p>
            <a:pPr marL="514350" indent="-514350">
              <a:lnSpc>
                <a:spcPct val="100000"/>
              </a:lnSpc>
              <a:spcBef>
                <a:spcPts val="0"/>
              </a:spcBef>
              <a:buFont typeface="+mj-lt"/>
              <a:buAutoNum type="arabicPeriod"/>
            </a:pPr>
            <a:r>
              <a:rPr lang="en-GB" sz="2000" dirty="0"/>
              <a:t>After a </a:t>
            </a:r>
            <a:r>
              <a:rPr lang="en-GB" sz="2000" b="1" dirty="0"/>
              <a:t>system restart</a:t>
            </a:r>
            <a:r>
              <a:rPr lang="en-GB" sz="2000" dirty="0"/>
              <a:t>. </a:t>
            </a:r>
            <a:r>
              <a:rPr lang="en-GB" sz="2000" dirty="0" err="1"/>
              <a:t>Goto</a:t>
            </a:r>
            <a:r>
              <a:rPr lang="en-GB" sz="2000" dirty="0"/>
              <a:t> </a:t>
            </a:r>
            <a:r>
              <a:rPr lang="en-GB" sz="2000" b="1" dirty="0"/>
              <a:t>Windows Store </a:t>
            </a:r>
            <a:r>
              <a:rPr lang="en-GB" sz="2000" dirty="0"/>
              <a:t>from the start menu </a:t>
            </a:r>
            <a:br>
              <a:rPr lang="en-GB" sz="2000" dirty="0"/>
            </a:br>
            <a:r>
              <a:rPr lang="en-GB" sz="2000" dirty="0"/>
              <a:t>and install a Linux OS such as Ubuntu, Kali, alpine or </a:t>
            </a:r>
          </a:p>
          <a:p>
            <a:pPr marL="514350" indent="-514350">
              <a:lnSpc>
                <a:spcPct val="100000"/>
              </a:lnSpc>
              <a:spcBef>
                <a:spcPts val="0"/>
              </a:spcBef>
              <a:buFont typeface="+mj-lt"/>
              <a:buAutoNum type="arabicPeriod"/>
            </a:pPr>
            <a:r>
              <a:rPr lang="en-GB" sz="2000" dirty="0"/>
              <a:t>After the installation you can start the WSL console/CLI by either clicking the Linux distro icon such as </a:t>
            </a:r>
            <a:r>
              <a:rPr lang="en-GB" sz="2000" dirty="0" err="1"/>
              <a:t>Ubunto</a:t>
            </a:r>
            <a:r>
              <a:rPr lang="en-GB" sz="2000" dirty="0"/>
              <a:t>/Debian in the start menu or by typing the distro name such as ‘</a:t>
            </a:r>
            <a:r>
              <a:rPr lang="en-GB" sz="2000" dirty="0" err="1"/>
              <a:t>ubunto</a:t>
            </a:r>
            <a:r>
              <a:rPr lang="en-GB" sz="2000" dirty="0"/>
              <a:t>’ (to go to you user’s Ubuntu home directory) or ‘bash’ (to go to your User home directory in the Windows file system) </a:t>
            </a:r>
            <a:r>
              <a:rPr lang="en-GB" sz="2000" dirty="0">
                <a:highlight>
                  <a:srgbClr val="FFFF00"/>
                </a:highlight>
              </a:rPr>
              <a:t>in </a:t>
            </a:r>
            <a:r>
              <a:rPr lang="en-GB" sz="2000" dirty="0" err="1">
                <a:highlight>
                  <a:srgbClr val="FFFF00"/>
                </a:highlight>
              </a:rPr>
              <a:t>cmd</a:t>
            </a:r>
            <a:r>
              <a:rPr lang="en-GB" sz="2000" dirty="0">
                <a:highlight>
                  <a:srgbClr val="FFFF00"/>
                </a:highlight>
              </a:rPr>
              <a:t> or </a:t>
            </a:r>
            <a:r>
              <a:rPr lang="en-GB" sz="2000" dirty="0" err="1">
                <a:highlight>
                  <a:srgbClr val="FFFF00"/>
                </a:highlight>
              </a:rPr>
              <a:t>powershell</a:t>
            </a:r>
            <a:r>
              <a:rPr lang="en-GB" sz="2000" dirty="0">
                <a:highlight>
                  <a:srgbClr val="FFFF00"/>
                </a:highlight>
              </a:rPr>
              <a:t>, to run Bash commands and scripts in cmd</a:t>
            </a:r>
            <a:r>
              <a:rPr lang="en-GB" sz="2000" dirty="0"/>
              <a:t>.</a:t>
            </a:r>
          </a:p>
          <a:p>
            <a:pPr marL="514350" indent="-514350">
              <a:lnSpc>
                <a:spcPct val="100000"/>
              </a:lnSpc>
              <a:spcBef>
                <a:spcPts val="0"/>
              </a:spcBef>
              <a:buFont typeface="+mj-lt"/>
              <a:buAutoNum type="arabicPeriod"/>
            </a:pPr>
            <a:r>
              <a:rPr lang="en-GB" sz="2000" dirty="0"/>
              <a:t>Type: </a:t>
            </a:r>
            <a:r>
              <a:rPr lang="en-GB" sz="2000" b="1" dirty="0">
                <a:solidFill>
                  <a:srgbClr val="FF0000"/>
                </a:solidFill>
                <a:highlight>
                  <a:srgbClr val="FFFF00"/>
                </a:highlight>
              </a:rPr>
              <a:t>cd ~ </a:t>
            </a:r>
            <a:r>
              <a:rPr lang="en-GB" sz="2000" dirty="0"/>
              <a:t>to go to your user home directory. Here you will automatically have permission to start creating directories and files.</a:t>
            </a:r>
          </a:p>
          <a:p>
            <a:pPr marL="514350" indent="-514350">
              <a:lnSpc>
                <a:spcPct val="100000"/>
              </a:lnSpc>
              <a:spcBef>
                <a:spcPts val="0"/>
              </a:spcBef>
              <a:buFont typeface="+mj-lt"/>
              <a:buAutoNum type="arabicPeriod"/>
            </a:pPr>
            <a:r>
              <a:rPr lang="en-GB" sz="2000" dirty="0"/>
              <a:t>Try using the </a:t>
            </a:r>
            <a:r>
              <a:rPr lang="en-GB" sz="2000" b="1" dirty="0">
                <a:highlight>
                  <a:srgbClr val="FFFF00"/>
                </a:highlight>
              </a:rPr>
              <a:t>touch</a:t>
            </a:r>
            <a:r>
              <a:rPr lang="en-GB" sz="2000" dirty="0"/>
              <a:t> command to create a file: </a:t>
            </a:r>
            <a:r>
              <a:rPr lang="en-GB" sz="2000" b="1" dirty="0"/>
              <a:t>touch </a:t>
            </a:r>
            <a:r>
              <a:rPr lang="en-GB" sz="2000" b="1" dirty="0">
                <a:highlight>
                  <a:srgbClr val="FFFF00"/>
                </a:highlight>
              </a:rPr>
              <a:t>test1.sh</a:t>
            </a:r>
          </a:p>
          <a:p>
            <a:pPr marL="514350" indent="-514350">
              <a:lnSpc>
                <a:spcPct val="100000"/>
              </a:lnSpc>
              <a:spcBef>
                <a:spcPts val="0"/>
              </a:spcBef>
              <a:buFont typeface="+mj-lt"/>
              <a:buAutoNum type="arabicPeriod"/>
            </a:pPr>
            <a:r>
              <a:rPr lang="en-GB" sz="2000" dirty="0"/>
              <a:t>Then use the </a:t>
            </a:r>
            <a:r>
              <a:rPr lang="en-GB" sz="2000" dirty="0">
                <a:highlight>
                  <a:srgbClr val="FFFF00"/>
                </a:highlight>
              </a:rPr>
              <a:t>nano text editor</a:t>
            </a:r>
            <a:r>
              <a:rPr lang="en-GB" sz="2000" dirty="0"/>
              <a:t> to create a script file: </a:t>
            </a:r>
            <a:r>
              <a:rPr lang="en-GB" sz="2000" b="1" dirty="0">
                <a:highlight>
                  <a:srgbClr val="FFFF00"/>
                </a:highlight>
              </a:rPr>
              <a:t>nano test1.sh </a:t>
            </a:r>
            <a:r>
              <a:rPr lang="en-GB" sz="2000" dirty="0"/>
              <a:t>– to open the file.</a:t>
            </a:r>
          </a:p>
          <a:p>
            <a:pPr marL="0" indent="0">
              <a:lnSpc>
                <a:spcPct val="100000"/>
              </a:lnSpc>
              <a:spcBef>
                <a:spcPts val="0"/>
              </a:spcBef>
              <a:buNone/>
            </a:pPr>
            <a:r>
              <a:rPr lang="en-GB" sz="1800" dirty="0"/>
              <a:t>For more information on using the Nano text editor, please </a:t>
            </a:r>
            <a:r>
              <a:rPr lang="en-GB" sz="1800" dirty="0">
                <a:hlinkClick r:id="rId2"/>
              </a:rPr>
              <a:t>click-here</a:t>
            </a:r>
            <a:r>
              <a:rPr lang="en-GB" sz="1800" dirty="0"/>
              <a:t> &amp; </a:t>
            </a:r>
            <a:r>
              <a:rPr lang="en-GB" sz="1800" dirty="0">
                <a:hlinkClick r:id="rId3"/>
              </a:rPr>
              <a:t>here</a:t>
            </a:r>
            <a:r>
              <a:rPr lang="en-GB" sz="1800" dirty="0"/>
              <a:t>. And for the Vi text editor </a:t>
            </a:r>
            <a:r>
              <a:rPr lang="en-GB" sz="1800" dirty="0">
                <a:hlinkClick r:id="rId4"/>
              </a:rPr>
              <a:t>here</a:t>
            </a:r>
            <a:r>
              <a:rPr lang="en-GB" sz="1800" dirty="0"/>
              <a:t>.</a:t>
            </a:r>
          </a:p>
        </p:txBody>
      </p:sp>
      <p:sp>
        <p:nvSpPr>
          <p:cNvPr id="33"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1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A736AF37-D248-4DDB-BD52-E416AD85B7A9}"/>
              </a:ext>
            </a:extLst>
          </p:cNvPr>
          <p:cNvGrpSpPr/>
          <p:nvPr/>
        </p:nvGrpSpPr>
        <p:grpSpPr>
          <a:xfrm>
            <a:off x="7931669" y="630797"/>
            <a:ext cx="3817760" cy="2693325"/>
            <a:chOff x="1267709" y="0"/>
            <a:chExt cx="9656582" cy="6858000"/>
          </a:xfrm>
        </p:grpSpPr>
        <p:pic>
          <p:nvPicPr>
            <p:cNvPr id="5" name="Picture 4" descr="Graphical user interface, text, application&#10;&#10;Description automatically generated">
              <a:extLst>
                <a:ext uri="{FF2B5EF4-FFF2-40B4-BE49-F238E27FC236}">
                  <a16:creationId xmlns:a16="http://schemas.microsoft.com/office/drawing/2014/main" id="{BA75BB97-0AA7-4470-BBB4-ADE838DC3A1A}"/>
                </a:ext>
              </a:extLst>
            </p:cNvPr>
            <p:cNvPicPr>
              <a:picLocks noChangeAspect="1"/>
            </p:cNvPicPr>
            <p:nvPr/>
          </p:nvPicPr>
          <p:blipFill>
            <a:blip r:embed="rId5"/>
            <a:stretch>
              <a:fillRect/>
            </a:stretch>
          </p:blipFill>
          <p:spPr>
            <a:xfrm>
              <a:off x="1267709" y="0"/>
              <a:ext cx="9656582" cy="6858000"/>
            </a:xfrm>
            <a:prstGeom prst="rect">
              <a:avLst/>
            </a:prstGeom>
          </p:spPr>
        </p:pic>
        <p:sp>
          <p:nvSpPr>
            <p:cNvPr id="6" name="Oval 5">
              <a:extLst>
                <a:ext uri="{FF2B5EF4-FFF2-40B4-BE49-F238E27FC236}">
                  <a16:creationId xmlns:a16="http://schemas.microsoft.com/office/drawing/2014/main" id="{FD562157-59D9-4885-8B81-4BED6D574D0C}"/>
                </a:ext>
              </a:extLst>
            </p:cNvPr>
            <p:cNvSpPr/>
            <p:nvPr/>
          </p:nvSpPr>
          <p:spPr>
            <a:xfrm>
              <a:off x="4771505" y="5228705"/>
              <a:ext cx="3175462" cy="39069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BD715172-5E70-4BC0-99E6-7D9ADE1D1A0A}"/>
              </a:ext>
            </a:extLst>
          </p:cNvPr>
          <p:cNvGrpSpPr/>
          <p:nvPr/>
        </p:nvGrpSpPr>
        <p:grpSpPr>
          <a:xfrm>
            <a:off x="10170019" y="828433"/>
            <a:ext cx="2130321" cy="1797009"/>
            <a:chOff x="9288494" y="-160542"/>
            <a:chExt cx="2866976" cy="2506193"/>
          </a:xfrm>
        </p:grpSpPr>
        <p:pic>
          <p:nvPicPr>
            <p:cNvPr id="11" name="Picture 10" descr="Icon&#10;&#10;Description automatically generated">
              <a:extLst>
                <a:ext uri="{FF2B5EF4-FFF2-40B4-BE49-F238E27FC236}">
                  <a16:creationId xmlns:a16="http://schemas.microsoft.com/office/drawing/2014/main" id="{9BAFC6EA-46B3-4CC6-B745-4D6BC429B40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429836" y="-160542"/>
              <a:ext cx="2506193" cy="2506193"/>
            </a:xfrm>
            <a:prstGeom prst="rect">
              <a:avLst/>
            </a:prstGeom>
          </p:spPr>
        </p:pic>
        <p:sp>
          <p:nvSpPr>
            <p:cNvPr id="12" name="TextBox 11">
              <a:extLst>
                <a:ext uri="{FF2B5EF4-FFF2-40B4-BE49-F238E27FC236}">
                  <a16:creationId xmlns:a16="http://schemas.microsoft.com/office/drawing/2014/main" id="{76264191-1C54-47D0-ADDB-8042B2550D1F}"/>
                </a:ext>
              </a:extLst>
            </p:cNvPr>
            <p:cNvSpPr txBox="1"/>
            <p:nvPr/>
          </p:nvSpPr>
          <p:spPr>
            <a:xfrm rot="19657094">
              <a:off x="10502180" y="2022689"/>
              <a:ext cx="1653290"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ommons.wikimedia.org/wiki/File:Bash_Logo_Colored.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Icon&#10;&#10;Description automatically generated with medium confidence">
              <a:extLst>
                <a:ext uri="{FF2B5EF4-FFF2-40B4-BE49-F238E27FC236}">
                  <a16:creationId xmlns:a16="http://schemas.microsoft.com/office/drawing/2014/main" id="{4303DD61-DC34-4CAA-AF74-A1AA028E9F04}"/>
                </a:ext>
              </a:extLst>
            </p:cNvPr>
            <p:cNvPicPr>
              <a:picLocks noChangeAspect="1"/>
            </p:cNvPicPr>
            <p:nvPr/>
          </p:nvPicPr>
          <p:blipFill>
            <a:blip r:embed="rId9">
              <a:alphaModFix amt="70000"/>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288494" y="119921"/>
              <a:ext cx="2196932" cy="2196932"/>
            </a:xfrm>
            <a:prstGeom prst="rect">
              <a:avLst/>
            </a:prstGeom>
          </p:spPr>
        </p:pic>
      </p:grpSp>
      <p:sp>
        <p:nvSpPr>
          <p:cNvPr id="2" name="Title 1">
            <a:extLst>
              <a:ext uri="{FF2B5EF4-FFF2-40B4-BE49-F238E27FC236}">
                <a16:creationId xmlns:a16="http://schemas.microsoft.com/office/drawing/2014/main" id="{1D6859EB-615C-4259-B320-810C6A0F4A7F}"/>
              </a:ext>
            </a:extLst>
          </p:cNvPr>
          <p:cNvSpPr>
            <a:spLocks noGrp="1"/>
          </p:cNvSpPr>
          <p:nvPr>
            <p:ph type="title"/>
          </p:nvPr>
        </p:nvSpPr>
        <p:spPr>
          <a:xfrm>
            <a:off x="216678" y="61206"/>
            <a:ext cx="9330975" cy="1009388"/>
          </a:xfrm>
          <a:solidFill>
            <a:srgbClr val="002060"/>
          </a:solidFill>
        </p:spPr>
        <p:txBody>
          <a:bodyPr anchor="ctr">
            <a:normAutofit/>
          </a:bodyPr>
          <a:lstStyle/>
          <a:p>
            <a:r>
              <a:rPr lang="en-GB" sz="5300" b="1" dirty="0">
                <a:solidFill>
                  <a:schemeClr val="bg1"/>
                </a:solidFill>
              </a:rPr>
              <a:t>Bg. </a:t>
            </a:r>
            <a:r>
              <a:rPr lang="en-GB" u="sng" dirty="0">
                <a:solidFill>
                  <a:schemeClr val="bg1"/>
                </a:solidFill>
              </a:rPr>
              <a:t>I</a:t>
            </a:r>
            <a:r>
              <a:rPr lang="en-GB" b="1" u="sng" dirty="0">
                <a:solidFill>
                  <a:schemeClr val="bg1"/>
                </a:solidFill>
              </a:rPr>
              <a:t>nstall WSL/Linux on Windows:</a:t>
            </a:r>
          </a:p>
        </p:txBody>
      </p:sp>
    </p:spTree>
    <p:extLst>
      <p:ext uri="{BB962C8B-B14F-4D97-AF65-F5344CB8AC3E}">
        <p14:creationId xmlns:p14="http://schemas.microsoft.com/office/powerpoint/2010/main" val="5177892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35251"/>
            <a:ext cx="10581233" cy="1033669"/>
          </a:xfrm>
        </p:spPr>
        <p:txBody>
          <a:bodyPr>
            <a:normAutofit/>
          </a:bodyPr>
          <a:lstStyle/>
          <a:p>
            <a:r>
              <a:rPr lang="en-GB" sz="4000" b="1" dirty="0">
                <a:solidFill>
                  <a:srgbClr val="FFFFFF"/>
                </a:solidFill>
              </a:rPr>
              <a:t>Windows Sub-system for Linux &amp; Visual Studio Code</a:t>
            </a:r>
          </a:p>
        </p:txBody>
      </p:sp>
      <p:pic>
        <p:nvPicPr>
          <p:cNvPr id="4" name="Picture 3">
            <a:extLst>
              <a:ext uri="{FF2B5EF4-FFF2-40B4-BE49-F238E27FC236}">
                <a16:creationId xmlns:a16="http://schemas.microsoft.com/office/drawing/2014/main" id="{139A12F5-6CAF-3647-BBB8-5BF042FA24F8}"/>
              </a:ext>
            </a:extLst>
          </p:cNvPr>
          <p:cNvPicPr>
            <a:picLocks noChangeAspect="1"/>
          </p:cNvPicPr>
          <p:nvPr/>
        </p:nvPicPr>
        <p:blipFill>
          <a:blip r:embed="rId3"/>
          <a:stretch>
            <a:fillRect/>
          </a:stretch>
        </p:blipFill>
        <p:spPr>
          <a:xfrm>
            <a:off x="4438926" y="1647967"/>
            <a:ext cx="7703647" cy="4685020"/>
          </a:xfrm>
          <a:prstGeom prst="rect">
            <a:avLst/>
          </a:prstGeom>
        </p:spPr>
      </p:pic>
      <p:sp>
        <p:nvSpPr>
          <p:cNvPr id="6" name="TextBox 5">
            <a:extLst>
              <a:ext uri="{FF2B5EF4-FFF2-40B4-BE49-F238E27FC236}">
                <a16:creationId xmlns:a16="http://schemas.microsoft.com/office/drawing/2014/main" id="{63E8C968-5719-41C1-6885-59E4073423FD}"/>
              </a:ext>
            </a:extLst>
          </p:cNvPr>
          <p:cNvSpPr txBox="1"/>
          <p:nvPr/>
        </p:nvSpPr>
        <p:spPr>
          <a:xfrm>
            <a:off x="49427" y="1704169"/>
            <a:ext cx="4389499" cy="449353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Today, we can use Bash and the Linux Terminal/Shell in Visual Studio Code.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We only need to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Activate WSL Windows Sub-System for Linux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and VSC should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automatically integrate the Linux Bash Shell</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Further information is available here: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Terminal Shell Integration in Visual Studio Code</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63772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6047" y="372462"/>
            <a:ext cx="10385322" cy="1033669"/>
          </a:xfrm>
        </p:spPr>
        <p:txBody>
          <a:bodyPr>
            <a:normAutofit fontScale="90000"/>
          </a:bodyPr>
          <a:lstStyle/>
          <a:p>
            <a:r>
              <a:rPr lang="en-GB" sz="5300" b="1" dirty="0">
                <a:solidFill>
                  <a:srgbClr val="FFFFFF"/>
                </a:solidFill>
              </a:rPr>
              <a:t>Bg. </a:t>
            </a:r>
            <a:r>
              <a:rPr lang="en-GB" sz="4000" b="1" dirty="0">
                <a:solidFill>
                  <a:srgbClr val="FFFFFF"/>
                </a:solidFill>
              </a:rPr>
              <a:t>Changing File Permissions: Absolute/Octal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139902" cy="5034606"/>
          </a:xfrm>
        </p:spPr>
        <p:txBody>
          <a:bodyPr>
            <a:normAutofit lnSpcReduction="10000"/>
          </a:bodyPr>
          <a:lstStyle/>
          <a:p>
            <a:r>
              <a:rPr lang="en-GB" b="0" i="0" dirty="0">
                <a:solidFill>
                  <a:srgbClr val="111111"/>
                </a:solidFill>
                <a:effectLst/>
                <a:latin typeface="Inter"/>
              </a:rPr>
              <a:t>The octal method is represented by three numbers from 0 – 7, one for each permission group.</a:t>
            </a:r>
          </a:p>
          <a:p>
            <a:r>
              <a:rPr lang="en-GB" sz="2800" dirty="0">
                <a:effectLst/>
                <a:ea typeface="Calibri" panose="020F0502020204030204" pitchFamily="34" charset="0"/>
                <a:cs typeface="Times New Roman" panose="02020603050405020304" pitchFamily="18" charset="0"/>
              </a:rPr>
              <a:t>The numbers are: </a:t>
            </a:r>
            <a:r>
              <a:rPr lang="en-GB" b="1" dirty="0">
                <a:effectLst/>
                <a:highlight>
                  <a:srgbClr val="FFFF00"/>
                </a:highlight>
                <a:ea typeface="Calibri" panose="020F0502020204030204" pitchFamily="34" charset="0"/>
                <a:cs typeface="Times New Roman" panose="02020603050405020304" pitchFamily="18" charset="0"/>
              </a:rPr>
              <a:t>4 for </a:t>
            </a:r>
            <a:r>
              <a:rPr lang="en-GB" b="1" dirty="0">
                <a:effectLst/>
                <a:highlight>
                  <a:srgbClr val="FFFF00"/>
                </a:highlight>
                <a:ea typeface="Times New Roman" panose="02020603050405020304" pitchFamily="18" charset="0"/>
                <a:cs typeface="Times New Roman" panose="02020603050405020304" pitchFamily="18" charset="0"/>
              </a:rPr>
              <a:t>(r) read</a:t>
            </a:r>
            <a:r>
              <a:rPr lang="en-GB" b="1" dirty="0">
                <a:effectLst/>
                <a:ea typeface="Times New Roman" panose="02020603050405020304" pitchFamily="18" charset="0"/>
                <a:cs typeface="Times New Roman" panose="02020603050405020304" pitchFamily="18" charset="0"/>
              </a:rPr>
              <a:t>, </a:t>
            </a:r>
            <a:r>
              <a:rPr lang="en-GB" b="1" dirty="0">
                <a:effectLst/>
                <a:highlight>
                  <a:srgbClr val="FFFF00"/>
                </a:highlight>
                <a:ea typeface="Times New Roman" panose="02020603050405020304" pitchFamily="18" charset="0"/>
                <a:cs typeface="Times New Roman" panose="02020603050405020304" pitchFamily="18" charset="0"/>
              </a:rPr>
              <a:t>2 for (w) write </a:t>
            </a:r>
            <a:r>
              <a:rPr lang="en-GB" b="1" dirty="0">
                <a:effectLst/>
                <a:ea typeface="Times New Roman" panose="02020603050405020304" pitchFamily="18" charset="0"/>
                <a:cs typeface="Times New Roman" panose="02020603050405020304" pitchFamily="18" charset="0"/>
              </a:rPr>
              <a:t>and </a:t>
            </a:r>
            <a:r>
              <a:rPr lang="en-GB" b="1" dirty="0">
                <a:effectLst/>
                <a:highlight>
                  <a:srgbClr val="FFFF00"/>
                </a:highlight>
                <a:ea typeface="Times New Roman" panose="02020603050405020304" pitchFamily="18" charset="0"/>
                <a:cs typeface="Times New Roman" panose="02020603050405020304" pitchFamily="18" charset="0"/>
              </a:rPr>
              <a:t>1 for execute (x)</a:t>
            </a:r>
            <a:r>
              <a:rPr lang="en-GB" dirty="0">
                <a:effectLst/>
                <a:highlight>
                  <a:srgbClr val="FFFF00"/>
                </a:highlight>
                <a:ea typeface="Times New Roman" panose="02020603050405020304" pitchFamily="18" charset="0"/>
                <a:cs typeface="Times New Roman" panose="02020603050405020304" pitchFamily="18" charset="0"/>
              </a:rPr>
              <a:t>.</a:t>
            </a:r>
            <a:endParaRPr lang="en-GB" b="0" i="0" dirty="0">
              <a:solidFill>
                <a:srgbClr val="111111"/>
              </a:solidFill>
              <a:effectLst/>
              <a:latin typeface="Inter"/>
            </a:endParaRPr>
          </a:p>
          <a:p>
            <a:r>
              <a:rPr lang="en-GB" sz="2800" dirty="0">
                <a:effectLst/>
                <a:ea typeface="Calibri" panose="020F0502020204030204" pitchFamily="34" charset="0"/>
                <a:cs typeface="Times New Roman" panose="02020603050405020304" pitchFamily="18" charset="0"/>
              </a:rPr>
              <a:t>We specify the numbers in the order of: </a:t>
            </a:r>
            <a:r>
              <a:rPr lang="en-GB" sz="2800" b="1" dirty="0">
                <a:effectLst/>
                <a:ea typeface="Calibri" panose="020F0502020204030204" pitchFamily="34" charset="0"/>
                <a:cs typeface="Times New Roman" panose="02020603050405020304" pitchFamily="18" charset="0"/>
              </a:rPr>
              <a:t>user</a:t>
            </a:r>
            <a:r>
              <a:rPr lang="en-GB" sz="2800" dirty="0">
                <a:effectLst/>
                <a:ea typeface="Calibri" panose="020F0502020204030204" pitchFamily="34" charset="0"/>
                <a:cs typeface="Times New Roman" panose="02020603050405020304" pitchFamily="18" charset="0"/>
              </a:rPr>
              <a:t> (owner), </a:t>
            </a:r>
            <a:r>
              <a:rPr lang="en-GB" sz="2800" b="1" dirty="0">
                <a:effectLst/>
                <a:ea typeface="Calibri" panose="020F0502020204030204" pitchFamily="34" charset="0"/>
                <a:cs typeface="Times New Roman" panose="02020603050405020304" pitchFamily="18" charset="0"/>
              </a:rPr>
              <a:t>group</a:t>
            </a:r>
            <a:r>
              <a:rPr lang="en-GB" sz="2800" dirty="0">
                <a:effectLst/>
                <a:ea typeface="Calibri" panose="020F0502020204030204" pitchFamily="34" charset="0"/>
                <a:cs typeface="Times New Roman" panose="02020603050405020304" pitchFamily="18" charset="0"/>
              </a:rPr>
              <a:t>, and </a:t>
            </a:r>
            <a:r>
              <a:rPr lang="en-GB" sz="2800" b="1" dirty="0">
                <a:effectLst/>
                <a:ea typeface="Calibri" panose="020F0502020204030204" pitchFamily="34" charset="0"/>
                <a:cs typeface="Times New Roman" panose="02020603050405020304" pitchFamily="18" charset="0"/>
              </a:rPr>
              <a:t>other</a:t>
            </a:r>
            <a:r>
              <a:rPr lang="en-GB" sz="2800" dirty="0">
                <a:effectLst/>
                <a:ea typeface="Calibri" panose="020F0502020204030204" pitchFamily="34" charset="0"/>
                <a:cs typeface="Times New Roman" panose="02020603050405020304" pitchFamily="18" charset="0"/>
              </a:rPr>
              <a:t>.</a:t>
            </a:r>
            <a:endParaRPr lang="en-GB" b="0" i="0" dirty="0">
              <a:solidFill>
                <a:srgbClr val="111111"/>
              </a:solidFill>
              <a:effectLst/>
              <a:latin typeface="Inter"/>
            </a:endParaRPr>
          </a:p>
          <a:p>
            <a:r>
              <a:rPr lang="en-GB" dirty="0">
                <a:solidFill>
                  <a:srgbClr val="111111"/>
                </a:solidFill>
                <a:latin typeface="Inter"/>
              </a:rPr>
              <a:t>When we</a:t>
            </a:r>
            <a:r>
              <a:rPr lang="en-GB" b="0" i="0" dirty="0">
                <a:solidFill>
                  <a:srgbClr val="111111"/>
                </a:solidFill>
                <a:effectLst/>
                <a:latin typeface="Inter"/>
              </a:rPr>
              <a:t> use the </a:t>
            </a:r>
            <a:r>
              <a:rPr lang="en-GB" b="1" i="0" dirty="0">
                <a:solidFill>
                  <a:srgbClr val="111111"/>
                </a:solidFill>
                <a:effectLst/>
                <a:latin typeface="Inter"/>
              </a:rPr>
              <a:t>octal method</a:t>
            </a:r>
            <a:r>
              <a:rPr lang="en-GB" b="0" i="0" dirty="0">
                <a:solidFill>
                  <a:srgbClr val="111111"/>
                </a:solidFill>
                <a:effectLst/>
                <a:latin typeface="Inter"/>
              </a:rPr>
              <a:t>, we add the permission numbers for each permission-group (User, Group, Other) and then arrange them as a three-digit number</a:t>
            </a:r>
            <a:r>
              <a:rPr lang="en-GB" dirty="0">
                <a:solidFill>
                  <a:srgbClr val="111111"/>
                </a:solidFill>
                <a:latin typeface="Inter"/>
              </a:rPr>
              <a:t>.</a:t>
            </a:r>
          </a:p>
          <a:p>
            <a:r>
              <a:rPr lang="en-GB" sz="2800" b="1" dirty="0">
                <a:effectLst/>
                <a:highlight>
                  <a:srgbClr val="FFFF00"/>
                </a:highlight>
                <a:ea typeface="Calibri" panose="020F0502020204030204" pitchFamily="34" charset="0"/>
                <a:cs typeface="Times New Roman" panose="02020603050405020304" pitchFamily="18" charset="0"/>
              </a:rPr>
              <a:t>Each number is the sum of the values we specify for read, write, and execute. </a:t>
            </a:r>
            <a:r>
              <a:rPr lang="en-GB" sz="2800" dirty="0">
                <a:effectLst/>
                <a:ea typeface="Calibri" panose="020F0502020204030204" pitchFamily="34" charset="0"/>
                <a:cs typeface="Times New Roman" panose="02020603050405020304" pitchFamily="18" charset="0"/>
              </a:rPr>
              <a:t>E.g. 4+2+1 = 7. 777 Gives all groups read, write &amp; execute permission.</a:t>
            </a:r>
            <a:endParaRPr lang="en-GB" i="0" dirty="0">
              <a:solidFill>
                <a:srgbClr val="111111"/>
              </a:solidFill>
              <a:effectLst/>
              <a:latin typeface="Inter"/>
            </a:endParaRPr>
          </a:p>
          <a:p>
            <a:r>
              <a:rPr lang="en-GB" sz="2800" dirty="0">
                <a:effectLst/>
                <a:ea typeface="Calibri" panose="020F0502020204030204" pitchFamily="34" charset="0"/>
                <a:cs typeface="Times New Roman" panose="02020603050405020304" pitchFamily="18" charset="0"/>
              </a:rPr>
              <a:t>We use the </a:t>
            </a:r>
            <a:r>
              <a:rPr lang="en-GB" sz="2800" b="1" dirty="0" err="1">
                <a:effectLst/>
                <a:highlight>
                  <a:srgbClr val="FFFF00"/>
                </a:highlight>
                <a:ea typeface="Calibri" panose="020F0502020204030204" pitchFamily="34" charset="0"/>
                <a:cs typeface="Times New Roman" panose="02020603050405020304" pitchFamily="18" charset="0"/>
              </a:rPr>
              <a:t>chmod</a:t>
            </a:r>
            <a:r>
              <a:rPr lang="en-GB" sz="2800" b="1" dirty="0">
                <a:effectLst/>
                <a:highlight>
                  <a:srgbClr val="FFFF00"/>
                </a:highlight>
                <a:ea typeface="Calibri" panose="020F0502020204030204" pitchFamily="34" charset="0"/>
                <a:cs typeface="Times New Roman" panose="02020603050405020304" pitchFamily="18" charset="0"/>
              </a:rPr>
              <a:t> command</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and </a:t>
            </a:r>
            <a:r>
              <a:rPr lang="en-GB" sz="2800" b="1" dirty="0">
                <a:effectLst/>
                <a:highlight>
                  <a:srgbClr val="FFFF00"/>
                </a:highlight>
                <a:ea typeface="Calibri" panose="020F0502020204030204" pitchFamily="34" charset="0"/>
                <a:cs typeface="Times New Roman" panose="02020603050405020304" pitchFamily="18" charset="0"/>
              </a:rPr>
              <a:t>specify a set of three numbers</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to set permissions. E.g. </a:t>
            </a:r>
            <a:r>
              <a:rPr lang="en-GB" sz="2800" b="1" dirty="0" err="1"/>
              <a:t>chmod</a:t>
            </a:r>
            <a:r>
              <a:rPr lang="en-GB" sz="2800" b="1" dirty="0"/>
              <a:t> 777 newfile.txt</a:t>
            </a:r>
            <a:r>
              <a:rPr lang="en-GB" sz="2800" dirty="0"/>
              <a:t>.</a:t>
            </a:r>
          </a:p>
          <a:p>
            <a:endParaRPr lang="en-GB" sz="2800" dirty="0">
              <a:effectLst/>
              <a:ea typeface="Calibri" panose="020F0502020204030204" pitchFamily="34" charset="0"/>
              <a:cs typeface="Times New Roman" panose="02020603050405020304" pitchFamily="18" charset="0"/>
            </a:endParaRPr>
          </a:p>
          <a:p>
            <a:endParaRPr lang="en-GB" dirty="0"/>
          </a:p>
          <a:p>
            <a:pPr>
              <a:lnSpc>
                <a:spcPct val="100000"/>
              </a:lnSpc>
              <a:spcBef>
                <a:spcPts val="600"/>
              </a:spcBef>
            </a:pPr>
            <a:endParaRPr lang="en-GB" sz="2800" dirty="0"/>
          </a:p>
          <a:p>
            <a:pPr marL="342912" indent="-342912">
              <a:lnSpc>
                <a:spcPct val="110000"/>
              </a:lnSpc>
              <a:spcBef>
                <a:spcPts val="0"/>
              </a:spcBef>
              <a:spcAft>
                <a:spcPts val="600"/>
              </a:spcAft>
              <a:tabLst>
                <a:tab pos="457217" algn="l"/>
              </a:tabLst>
            </a:pPr>
            <a:endParaRPr lang="en-GB" dirty="0"/>
          </a:p>
        </p:txBody>
      </p:sp>
    </p:spTree>
    <p:extLst>
      <p:ext uri="{BB962C8B-B14F-4D97-AF65-F5344CB8AC3E}">
        <p14:creationId xmlns:p14="http://schemas.microsoft.com/office/powerpoint/2010/main" val="5395317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35045" y="304362"/>
            <a:ext cx="11495634" cy="1033669"/>
          </a:xfrm>
        </p:spPr>
        <p:txBody>
          <a:bodyPr>
            <a:normAutofit/>
          </a:bodyPr>
          <a:lstStyle/>
          <a:p>
            <a:r>
              <a:rPr lang="en-GB" b="1" dirty="0">
                <a:solidFill>
                  <a:srgbClr val="FFFFFF"/>
                </a:solidFill>
              </a:rPr>
              <a:t>Bg. 755 and 644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9747" y="1901792"/>
            <a:ext cx="11492502" cy="4521922"/>
          </a:xfrm>
        </p:spPr>
        <p:txBody>
          <a:bodyPr>
            <a:noAutofit/>
          </a:bodyPr>
          <a:lstStyle/>
          <a:p>
            <a:pPr>
              <a:lnSpc>
                <a:spcPct val="100000"/>
              </a:lnSpc>
              <a:spcBef>
                <a:spcPts val="0"/>
              </a:spcBef>
              <a:spcAft>
                <a:spcPts val="600"/>
              </a:spcAft>
            </a:pPr>
            <a:r>
              <a:rPr lang="en-GB" b="1" kern="100" dirty="0">
                <a:effectLst/>
                <a:ea typeface="DengXian" panose="02010600030101010101" pitchFamily="2" charset="-122"/>
                <a:cs typeface="Times New Roman" panose="02020603050405020304" pitchFamily="18" charset="0"/>
              </a:rPr>
              <a:t>755</a:t>
            </a:r>
            <a:r>
              <a:rPr lang="en-GB" kern="100" dirty="0">
                <a:effectLst/>
                <a:ea typeface="DengXian" panose="02010600030101010101" pitchFamily="2" charset="-122"/>
                <a:cs typeface="Times New Roman" panose="02020603050405020304" pitchFamily="18" charset="0"/>
              </a:rPr>
              <a:t> allows you/the owner of the file to do anything with the file/directory, and other users can only read and execute it but not edit it. </a:t>
            </a:r>
            <a:r>
              <a:rPr lang="en-GB" kern="100" dirty="0">
                <a:effectLst/>
                <a:highlight>
                  <a:srgbClr val="FFFF00"/>
                </a:highlight>
                <a:ea typeface="DengXian" panose="02010600030101010101" pitchFamily="2" charset="-122"/>
                <a:cs typeface="Times New Roman" panose="02020603050405020304" pitchFamily="18" charset="0"/>
              </a:rPr>
              <a:t>755 is suitable for programs and directories you want to make publicly available. </a:t>
            </a:r>
          </a:p>
          <a:p>
            <a:pPr>
              <a:lnSpc>
                <a:spcPct val="100000"/>
              </a:lnSpc>
              <a:spcBef>
                <a:spcPts val="0"/>
              </a:spcBef>
              <a:spcAft>
                <a:spcPts val="600"/>
              </a:spcAft>
            </a:pPr>
            <a:r>
              <a:rPr lang="en-GB" b="1" kern="100" dirty="0">
                <a:effectLst/>
                <a:ea typeface="DengXian" panose="02010600030101010101" pitchFamily="2" charset="-122"/>
                <a:cs typeface="Times New Roman" panose="02020603050405020304" pitchFamily="18" charset="0"/>
              </a:rPr>
              <a:t>644</a:t>
            </a:r>
            <a:r>
              <a:rPr lang="en-GB" kern="100" dirty="0">
                <a:effectLst/>
                <a:ea typeface="DengXian" panose="02010600030101010101" pitchFamily="2" charset="-122"/>
                <a:cs typeface="Times New Roman" panose="02020603050405020304" pitchFamily="18" charset="0"/>
              </a:rPr>
              <a:t> you/the owner to read and write the file/directory and other users can only read it. </a:t>
            </a:r>
            <a:r>
              <a:rPr lang="en-GB" kern="100" dirty="0">
                <a:effectLst/>
                <a:highlight>
                  <a:srgbClr val="FFFF00"/>
                </a:highlight>
                <a:ea typeface="DengXian" panose="02010600030101010101" pitchFamily="2" charset="-122"/>
                <a:cs typeface="Times New Roman" panose="02020603050405020304" pitchFamily="18" charset="0"/>
              </a:rPr>
              <a:t>Suitable for public text files.</a:t>
            </a:r>
          </a:p>
          <a:p>
            <a:pPr>
              <a:lnSpc>
                <a:spcPct val="100000"/>
              </a:lnSpc>
              <a:spcBef>
                <a:spcPts val="0"/>
              </a:spcBef>
              <a:spcAft>
                <a:spcPts val="600"/>
              </a:spcAft>
            </a:pPr>
            <a:r>
              <a:rPr lang="en-GB" b="1" kern="100" dirty="0">
                <a:effectLst/>
                <a:ea typeface="DengXian" panose="02010600030101010101" pitchFamily="2" charset="-122"/>
                <a:cs typeface="Times New Roman" panose="02020603050405020304" pitchFamily="18" charset="0"/>
              </a:rPr>
              <a:t>In summary: </a:t>
            </a:r>
            <a:r>
              <a:rPr lang="en-GB" kern="100" dirty="0">
                <a:effectLst/>
                <a:ea typeface="DengXian" panose="02010600030101010101" pitchFamily="2" charset="-122"/>
                <a:cs typeface="Times New Roman" panose="02020603050405020304" pitchFamily="18" charset="0"/>
              </a:rPr>
              <a:t>755 allows the owner to read/write/execute, group/others can read/execute. 644 allows the owner to read/write, group/others can read only.</a:t>
            </a:r>
          </a:p>
        </p:txBody>
      </p:sp>
    </p:spTree>
    <p:extLst>
      <p:ext uri="{BB962C8B-B14F-4D97-AF65-F5344CB8AC3E}">
        <p14:creationId xmlns:p14="http://schemas.microsoft.com/office/powerpoint/2010/main" val="11794051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27A5CD-DE39-6F4B-0D3C-BFCDF29CCD9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CFCBAE-093C-EB2A-8E3C-4F1705416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90C06E6-7F51-946C-E825-9327C531B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DBC9F19-73AD-6000-7EA3-1DF52EED6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8D909B1-72E1-A5E7-C7D9-E08274F4D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428709F-5371-21E4-75B0-E3949C972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98249F-A6F8-ACC7-CF03-452362AD6DC5}"/>
              </a:ext>
            </a:extLst>
          </p:cNvPr>
          <p:cNvSpPr>
            <a:spLocks noGrp="1"/>
          </p:cNvSpPr>
          <p:nvPr>
            <p:ph type="title"/>
          </p:nvPr>
        </p:nvSpPr>
        <p:spPr>
          <a:xfrm>
            <a:off x="235045" y="304362"/>
            <a:ext cx="11495634" cy="1033669"/>
          </a:xfrm>
        </p:spPr>
        <p:txBody>
          <a:bodyPr>
            <a:normAutofit/>
          </a:bodyPr>
          <a:lstStyle/>
          <a:p>
            <a:r>
              <a:rPr lang="en-GB" b="1" dirty="0">
                <a:solidFill>
                  <a:srgbClr val="FFFFFF"/>
                </a:solidFill>
              </a:rPr>
              <a:t>Bg. Apache HTML files: 755 &amp; 644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96FCAAEB-BA21-E616-5AEA-4B16EAC96876}"/>
              </a:ext>
            </a:extLst>
          </p:cNvPr>
          <p:cNvSpPr>
            <a:spLocks noGrp="1"/>
          </p:cNvSpPr>
          <p:nvPr>
            <p:ph idx="1"/>
          </p:nvPr>
        </p:nvSpPr>
        <p:spPr>
          <a:xfrm>
            <a:off x="319635" y="1705207"/>
            <a:ext cx="11492502" cy="4521922"/>
          </a:xfrm>
        </p:spPr>
        <p:txBody>
          <a:bodyPr>
            <a:noAutofit/>
          </a:bodyPr>
          <a:lstStyle/>
          <a:p>
            <a:pPr>
              <a:lnSpc>
                <a:spcPct val="100000"/>
              </a:lnSpc>
              <a:spcBef>
                <a:spcPts val="0"/>
              </a:spcBef>
              <a:spcAft>
                <a:spcPts val="600"/>
              </a:spcAft>
            </a:pPr>
            <a:r>
              <a:rPr lang="en-US" b="1" i="0" dirty="0">
                <a:solidFill>
                  <a:srgbClr val="1F1F1F"/>
                </a:solidFill>
                <a:effectLst/>
                <a:highlight>
                  <a:srgbClr val="FFFF00"/>
                </a:highlight>
                <a:latin typeface="Google Sans"/>
              </a:rPr>
              <a:t>Use 755 for directories and </a:t>
            </a:r>
            <a:r>
              <a:rPr lang="en-US" b="1" i="0" dirty="0">
                <a:solidFill>
                  <a:srgbClr val="040C28"/>
                </a:solidFill>
                <a:effectLst/>
                <a:highlight>
                  <a:srgbClr val="FFFF00"/>
                </a:highlight>
                <a:latin typeface="Google Sans"/>
              </a:rPr>
              <a:t>644 for files</a:t>
            </a:r>
            <a:r>
              <a:rPr lang="en-US" b="1" i="0" dirty="0">
                <a:solidFill>
                  <a:srgbClr val="1F1F1F"/>
                </a:solidFill>
                <a:effectLst/>
                <a:highlight>
                  <a:srgbClr val="FFFF00"/>
                </a:highlight>
                <a:latin typeface="Google Sans"/>
              </a:rPr>
              <a:t>.</a:t>
            </a:r>
            <a:endParaRPr lang="en-US" b="1" i="0" dirty="0">
              <a:solidFill>
                <a:srgbClr val="001D35"/>
              </a:solidFill>
              <a:effectLst/>
              <a:highlight>
                <a:srgbClr val="FFFF00"/>
              </a:highlight>
              <a:latin typeface="Google Sans"/>
            </a:endParaRPr>
          </a:p>
          <a:p>
            <a:pPr>
              <a:lnSpc>
                <a:spcPct val="100000"/>
              </a:lnSpc>
              <a:spcBef>
                <a:spcPts val="0"/>
              </a:spcBef>
              <a:spcAft>
                <a:spcPts val="600"/>
              </a:spcAft>
            </a:pPr>
            <a:r>
              <a:rPr lang="en-US" b="0" i="0" dirty="0">
                <a:solidFill>
                  <a:srgbClr val="001D35"/>
                </a:solidFill>
                <a:effectLst/>
                <a:latin typeface="Google Sans"/>
              </a:rPr>
              <a:t>For an Apache </a:t>
            </a:r>
            <a:r>
              <a:rPr lang="en-US" b="1" i="0" dirty="0">
                <a:solidFill>
                  <a:srgbClr val="001D35"/>
                </a:solidFill>
                <a:effectLst/>
                <a:latin typeface="Google Sans"/>
              </a:rPr>
              <a:t>HTML file</a:t>
            </a:r>
            <a:r>
              <a:rPr lang="en-US" b="0" i="0" dirty="0">
                <a:solidFill>
                  <a:srgbClr val="001D35"/>
                </a:solidFill>
                <a:effectLst/>
                <a:latin typeface="Google Sans"/>
              </a:rPr>
              <a:t>, the best permission setting is typically ‘644’. This allows the owner to read and write to the file, while everyone else can only read it, which is considered the most secure option for static web files. </a:t>
            </a:r>
          </a:p>
          <a:p>
            <a:pPr algn="l">
              <a:spcBef>
                <a:spcPts val="750"/>
              </a:spcBef>
              <a:spcAft>
                <a:spcPts val="600"/>
              </a:spcAft>
              <a:buFont typeface="Arial" panose="020B0604020202020204" pitchFamily="34" charset="0"/>
              <a:buChar char="•"/>
            </a:pPr>
            <a:r>
              <a:rPr lang="en-US" b="1" i="0" dirty="0">
                <a:solidFill>
                  <a:srgbClr val="001D35"/>
                </a:solidFill>
                <a:effectLst/>
                <a:latin typeface="Google Sans"/>
              </a:rPr>
              <a:t>File Security: </a:t>
            </a:r>
            <a:r>
              <a:rPr lang="en-US" b="0" i="0" dirty="0">
                <a:solidFill>
                  <a:srgbClr val="001D35"/>
                </a:solidFill>
                <a:effectLst/>
                <a:latin typeface="Google Sans"/>
              </a:rPr>
              <a:t>While ‘755’ might seem secure, giving everyone execute access to HTML files is generally not necessary and could potentially pose a security risk. Stick with ‘644’.</a:t>
            </a:r>
          </a:p>
          <a:p>
            <a:pPr algn="l">
              <a:spcBef>
                <a:spcPts val="750"/>
              </a:spcBef>
              <a:spcAft>
                <a:spcPts val="1500"/>
              </a:spcAft>
              <a:buFont typeface="Arial" panose="020B0604020202020204" pitchFamily="34" charset="0"/>
              <a:buChar char="•"/>
            </a:pPr>
            <a:r>
              <a:rPr lang="en-US" b="1" i="0" dirty="0">
                <a:solidFill>
                  <a:srgbClr val="001D35"/>
                </a:solidFill>
                <a:effectLst/>
                <a:latin typeface="Google Sans"/>
              </a:rPr>
              <a:t>Directory permissions: </a:t>
            </a:r>
            <a:r>
              <a:rPr lang="en-US" b="0" i="0" dirty="0">
                <a:solidFill>
                  <a:srgbClr val="001D35"/>
                </a:solidFill>
                <a:effectLst/>
                <a:latin typeface="Google Sans"/>
              </a:rPr>
              <a:t>For directories containing HTML files, most experts recommend using </a:t>
            </a:r>
            <a:r>
              <a:rPr lang="en-US" dirty="0">
                <a:solidFill>
                  <a:srgbClr val="001D35"/>
                </a:solidFill>
                <a:latin typeface="Google Sans"/>
              </a:rPr>
              <a:t>‘</a:t>
            </a:r>
            <a:r>
              <a:rPr lang="en-US" b="0" i="0" dirty="0">
                <a:solidFill>
                  <a:srgbClr val="001D35"/>
                </a:solidFill>
                <a:effectLst/>
                <a:latin typeface="Google Sans"/>
              </a:rPr>
              <a:t>755’ which allows anyone to access the directory listing but not modify files within it. </a:t>
            </a:r>
          </a:p>
          <a:p>
            <a:pPr>
              <a:lnSpc>
                <a:spcPct val="100000"/>
              </a:lnSpc>
              <a:spcBef>
                <a:spcPts val="0"/>
              </a:spcBef>
              <a:spcAft>
                <a:spcPts val="600"/>
              </a:spcAft>
            </a:pPr>
            <a:endParaRPr lang="en-GB" dirty="0">
              <a:highlight>
                <a:srgbClr val="FFFF00"/>
              </a:highlight>
            </a:endParaRPr>
          </a:p>
          <a:p>
            <a:pPr>
              <a:lnSpc>
                <a:spcPct val="100000"/>
              </a:lnSpc>
              <a:spcBef>
                <a:spcPts val="0"/>
              </a:spcBef>
              <a:spcAft>
                <a:spcPts val="600"/>
              </a:spcAft>
            </a:pPr>
            <a:endParaRPr lang="en-GB"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80024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61454" y="221118"/>
            <a:ext cx="10513454" cy="1033669"/>
          </a:xfrm>
        </p:spPr>
        <p:txBody>
          <a:bodyPr>
            <a:normAutofit fontScale="90000"/>
          </a:bodyPr>
          <a:lstStyle/>
          <a:p>
            <a:r>
              <a:rPr lang="en-US" sz="5300" b="1" dirty="0">
                <a:solidFill>
                  <a:schemeClr val="bg1"/>
                </a:solidFill>
              </a:rPr>
              <a:t>Bg. </a:t>
            </a:r>
            <a:r>
              <a:rPr lang="en-US" b="1" dirty="0">
                <a:solidFill>
                  <a:schemeClr val="bg1"/>
                </a:solidFill>
              </a:rPr>
              <a:t>Use ChatGPT from the Command Line in Linux</a:t>
            </a:r>
            <a:endParaRPr lang="en-GB" b="1" dirty="0">
              <a:solidFill>
                <a:schemeClr val="bg1"/>
              </a:solidFill>
            </a:endParaRPr>
          </a:p>
        </p:txBody>
      </p:sp>
      <p:pic>
        <p:nvPicPr>
          <p:cNvPr id="1026" name="Picture 2">
            <a:hlinkClick r:id="rId3"/>
            <a:extLst>
              <a:ext uri="{FF2B5EF4-FFF2-40B4-BE49-F238E27FC236}">
                <a16:creationId xmlns:a16="http://schemas.microsoft.com/office/drawing/2014/main" id="{BF5267BF-E93E-4AC7-D697-9939DC2C23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978" y="1373178"/>
            <a:ext cx="9895952" cy="5193396"/>
          </a:xfrm>
          <a:prstGeom prst="rect">
            <a:avLst/>
          </a:prstGeom>
          <a:noFill/>
          <a:extLst>
            <a:ext uri="{909E8E84-426E-40DD-AFC4-6F175D3DCCD1}">
              <a14:hiddenFill xmlns:a14="http://schemas.microsoft.com/office/drawing/2010/main">
                <a:solidFill>
                  <a:srgbClr val="FFFFFF"/>
                </a:solidFill>
              </a14:hiddenFill>
            </a:ext>
          </a:extLst>
        </p:spPr>
      </p:pic>
      <p:pic>
        <p:nvPicPr>
          <p:cNvPr id="6" name="Graphic 5" descr="Cursor with solid fill">
            <a:extLst>
              <a:ext uri="{FF2B5EF4-FFF2-40B4-BE49-F238E27FC236}">
                <a16:creationId xmlns:a16="http://schemas.microsoft.com/office/drawing/2014/main" id="{63E797CD-2EE5-8FA5-9D4A-4B72CC209E3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217454" y="3243648"/>
            <a:ext cx="2974548" cy="2974548"/>
          </a:xfrm>
          <a:prstGeom prst="rect">
            <a:avLst/>
          </a:prstGeom>
        </p:spPr>
      </p:pic>
    </p:spTree>
    <p:extLst>
      <p:ext uri="{BB962C8B-B14F-4D97-AF65-F5344CB8AC3E}">
        <p14:creationId xmlns:p14="http://schemas.microsoft.com/office/powerpoint/2010/main" val="40361880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4416</TotalTime>
  <Words>6772</Words>
  <Application>Microsoft Office PowerPoint</Application>
  <PresentationFormat>Widescreen</PresentationFormat>
  <Paragraphs>479</Paragraphs>
  <Slides>46</Slides>
  <Notes>28</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46</vt:i4>
      </vt:variant>
    </vt:vector>
  </HeadingPairs>
  <TitlesOfParts>
    <vt:vector size="62" baseType="lpstr">
      <vt:lpstr>DengXian</vt:lpstr>
      <vt:lpstr>Google Sans</vt:lpstr>
      <vt:lpstr>Inter</vt:lpstr>
      <vt:lpstr>Myriad Pro</vt:lpstr>
      <vt:lpstr>SimSun</vt:lpstr>
      <vt:lpstr>Aptos</vt:lpstr>
      <vt:lpstr>Arial</vt:lpstr>
      <vt:lpstr>Arial</vt:lpstr>
      <vt:lpstr>Calibri</vt:lpstr>
      <vt:lpstr>Calibri Light</vt:lpstr>
      <vt:lpstr>Garamond</vt:lpstr>
      <vt:lpstr>Segoe UI</vt:lpstr>
      <vt:lpstr>Symbol</vt:lpstr>
      <vt:lpstr>Times New Roman</vt:lpstr>
      <vt:lpstr>1_Office Theme</vt:lpstr>
      <vt:lpstr>UWTSD Theme1</vt:lpstr>
      <vt:lpstr>Lecture re-cap:</vt:lpstr>
      <vt:lpstr>OS Tutorial 4 Introduction to  Linux &amp; Bash</vt:lpstr>
      <vt:lpstr>Log-in to MS-Teams</vt:lpstr>
      <vt:lpstr>Lecture re-cap:</vt:lpstr>
      <vt:lpstr>PowerPoint Presentation</vt:lpstr>
      <vt:lpstr>OS Assignment: Task 3</vt:lpstr>
      <vt:lpstr>CLI Options: Bellard, Google Shell, Azure VM or BYOD</vt:lpstr>
      <vt:lpstr>Reminder:  Azure Cloud VM: WSL Linux Ubuntu password</vt:lpstr>
      <vt:lpstr>More CLI Options: Codeanywhere.com, Labex.io, Tutorialspoint Terminal, or Webinal.org Online Terminal</vt:lpstr>
      <vt:lpstr>More ways of using a Linux CLI:</vt:lpstr>
      <vt:lpstr>Try at home: Install WSL/Linux on Windows</vt:lpstr>
      <vt:lpstr>Bg. Install method 2 for WSL on Windows:</vt:lpstr>
      <vt:lpstr>Bg. WSL commands</vt:lpstr>
      <vt:lpstr>Tutorial Activity: Bash commands</vt:lpstr>
      <vt:lpstr>Reminder: Resource Monitoring &amp; Memory usage</vt:lpstr>
      <vt:lpstr>Try: View the first level of a Linux file system</vt:lpstr>
      <vt:lpstr>Try: To return to the User’s home directory</vt:lpstr>
      <vt:lpstr>Try: Basic Directory Management</vt:lpstr>
      <vt:lpstr>Try: Changing file permissions (Symbolic method)</vt:lpstr>
      <vt:lpstr>Try: Changing file permissions (Octal method)</vt:lpstr>
      <vt:lpstr>Level up: From using to Managing Linux</vt:lpstr>
      <vt:lpstr>PowerPoint Presentation</vt:lpstr>
      <vt:lpstr>PowerPoint Presentation</vt:lpstr>
      <vt:lpstr>Bg. Installing new tools: sudo apt update &amp; sudo apt install </vt:lpstr>
      <vt:lpstr>PowerPoint Presentation</vt:lpstr>
      <vt:lpstr>Bg. Standard format for New Usernames:</vt:lpstr>
      <vt:lpstr>Bg. Example Use case:  Users, Groups &amp; file permissions</vt:lpstr>
      <vt:lpstr>Bg. Change Ownership with chgrp &amp; chown</vt:lpstr>
      <vt:lpstr> When you have time - Try: The Crontab command</vt:lpstr>
      <vt:lpstr>Creating back-ups with: Crontab &amp; Tar command</vt:lpstr>
      <vt:lpstr>Fun Linux Commands</vt:lpstr>
      <vt:lpstr>Fun Command example:  cmatrix in cmd with transparency</vt:lpstr>
      <vt:lpstr>Bg. Level-up handouts:  Linux OS CyberSecurity</vt:lpstr>
      <vt:lpstr>Q&amp;A &amp; Register reminder</vt:lpstr>
      <vt:lpstr>Study &amp; learning time</vt:lpstr>
      <vt:lpstr>The End.</vt:lpstr>
      <vt:lpstr>Bg. Use VM or WSL to install another Linux distro</vt:lpstr>
      <vt:lpstr>Bg. Try the Lshw command</vt:lpstr>
      <vt:lpstr>Archive slides.</vt:lpstr>
      <vt:lpstr>Bg. Use Ubuntu or Fedora online</vt:lpstr>
      <vt:lpstr>Bg. Install WSL/Linux on Windows:</vt:lpstr>
      <vt:lpstr>Windows Sub-system for Linux &amp; Visual Studio Code</vt:lpstr>
      <vt:lpstr>Bg. Changing File Permissions: Absolute/Octal method</vt:lpstr>
      <vt:lpstr>Bg. 755 and 644 file permissions</vt:lpstr>
      <vt:lpstr>Bg. Apache HTML files: 755 &amp; 644 permissions</vt:lpstr>
      <vt:lpstr>Bg. Use ChatGPT from the Command Line in Linux</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Williams</dc:creator>
  <cp:lastModifiedBy>James Williams</cp:lastModifiedBy>
  <cp:revision>2</cp:revision>
  <dcterms:created xsi:type="dcterms:W3CDTF">2025-01-17T11:21:44Z</dcterms:created>
  <dcterms:modified xsi:type="dcterms:W3CDTF">2026-02-26T11:51:55Z</dcterms:modified>
</cp:coreProperties>
</file>