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5" r:id="rId3"/>
    <p:sldId id="257" r:id="rId4"/>
    <p:sldId id="259" r:id="rId5"/>
    <p:sldId id="261" r:id="rId6"/>
    <p:sldId id="262" r:id="rId7"/>
    <p:sldId id="263" r:id="rId8"/>
    <p:sldId id="264" r:id="rId9"/>
    <p:sldId id="26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222" autoAdjust="0"/>
    <p:restoredTop sz="94660"/>
  </p:normalViewPr>
  <p:slideViewPr>
    <p:cSldViewPr snapToGrid="0">
      <p:cViewPr varScale="1">
        <p:scale>
          <a:sx n="38" d="100"/>
          <a:sy n="38" d="100"/>
        </p:scale>
        <p:origin x="84" y="6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09E4F-AF5E-1449-7586-11F1E2C116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B0799D6-966A-CCA5-F72A-6F4ED8BC73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642A23E-D542-6298-02F7-A0C201D1E9DA}"/>
              </a:ext>
            </a:extLst>
          </p:cNvPr>
          <p:cNvSpPr>
            <a:spLocks noGrp="1"/>
          </p:cNvSpPr>
          <p:nvPr>
            <p:ph type="dt" sz="half" idx="10"/>
          </p:nvPr>
        </p:nvSpPr>
        <p:spPr/>
        <p:txBody>
          <a:bodyPr/>
          <a:lstStyle/>
          <a:p>
            <a:fld id="{3FBF959C-C7C5-4DA5-A760-5BF477BCE89D}" type="datetimeFigureOut">
              <a:rPr lang="en-GB" smtClean="0"/>
              <a:t>16/02/2026</a:t>
            </a:fld>
            <a:endParaRPr lang="en-GB"/>
          </a:p>
        </p:txBody>
      </p:sp>
      <p:sp>
        <p:nvSpPr>
          <p:cNvPr id="5" name="Footer Placeholder 4">
            <a:extLst>
              <a:ext uri="{FF2B5EF4-FFF2-40B4-BE49-F238E27FC236}">
                <a16:creationId xmlns:a16="http://schemas.microsoft.com/office/drawing/2014/main" id="{B379040C-C5B7-A1DA-E371-7DF575D8A4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3F3896-F57F-910E-1D1D-290EB5F2691C}"/>
              </a:ext>
            </a:extLst>
          </p:cNvPr>
          <p:cNvSpPr>
            <a:spLocks noGrp="1"/>
          </p:cNvSpPr>
          <p:nvPr>
            <p:ph type="sldNum" sz="quarter" idx="12"/>
          </p:nvPr>
        </p:nvSpPr>
        <p:spPr/>
        <p:txBody>
          <a:bodyPr/>
          <a:lstStyle/>
          <a:p>
            <a:fld id="{FF18DFFF-8951-43C2-9885-BBE6F4D33BAB}" type="slidenum">
              <a:rPr lang="en-GB" smtClean="0"/>
              <a:t>‹#›</a:t>
            </a:fld>
            <a:endParaRPr lang="en-GB"/>
          </a:p>
        </p:txBody>
      </p:sp>
    </p:spTree>
    <p:extLst>
      <p:ext uri="{BB962C8B-B14F-4D97-AF65-F5344CB8AC3E}">
        <p14:creationId xmlns:p14="http://schemas.microsoft.com/office/powerpoint/2010/main" val="3983512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45A4B-4F1F-D8A5-0E5D-C66ED96D117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857998-4885-E1AB-1C53-D101BBB928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FF07A6-A2F6-CB30-50D7-F61608C558FC}"/>
              </a:ext>
            </a:extLst>
          </p:cNvPr>
          <p:cNvSpPr>
            <a:spLocks noGrp="1"/>
          </p:cNvSpPr>
          <p:nvPr>
            <p:ph type="dt" sz="half" idx="10"/>
          </p:nvPr>
        </p:nvSpPr>
        <p:spPr/>
        <p:txBody>
          <a:bodyPr/>
          <a:lstStyle/>
          <a:p>
            <a:fld id="{3FBF959C-C7C5-4DA5-A760-5BF477BCE89D}" type="datetimeFigureOut">
              <a:rPr lang="en-GB" smtClean="0"/>
              <a:t>16/02/2026</a:t>
            </a:fld>
            <a:endParaRPr lang="en-GB"/>
          </a:p>
        </p:txBody>
      </p:sp>
      <p:sp>
        <p:nvSpPr>
          <p:cNvPr id="5" name="Footer Placeholder 4">
            <a:extLst>
              <a:ext uri="{FF2B5EF4-FFF2-40B4-BE49-F238E27FC236}">
                <a16:creationId xmlns:a16="http://schemas.microsoft.com/office/drawing/2014/main" id="{4894302C-0B02-9B3F-A9A5-DC2F482F13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BF11E4-6392-FE92-D927-28993614AF20}"/>
              </a:ext>
            </a:extLst>
          </p:cNvPr>
          <p:cNvSpPr>
            <a:spLocks noGrp="1"/>
          </p:cNvSpPr>
          <p:nvPr>
            <p:ph type="sldNum" sz="quarter" idx="12"/>
          </p:nvPr>
        </p:nvSpPr>
        <p:spPr/>
        <p:txBody>
          <a:bodyPr/>
          <a:lstStyle/>
          <a:p>
            <a:fld id="{FF18DFFF-8951-43C2-9885-BBE6F4D33BAB}" type="slidenum">
              <a:rPr lang="en-GB" smtClean="0"/>
              <a:t>‹#›</a:t>
            </a:fld>
            <a:endParaRPr lang="en-GB"/>
          </a:p>
        </p:txBody>
      </p:sp>
    </p:spTree>
    <p:extLst>
      <p:ext uri="{BB962C8B-B14F-4D97-AF65-F5344CB8AC3E}">
        <p14:creationId xmlns:p14="http://schemas.microsoft.com/office/powerpoint/2010/main" val="22152760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70220-2E94-ED2F-7B70-2FA5ACCA7C9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573018B-F31E-CF59-5C1B-17F236D14FF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E0144D6-D681-C17C-E611-2470A5D92C69}"/>
              </a:ext>
            </a:extLst>
          </p:cNvPr>
          <p:cNvSpPr>
            <a:spLocks noGrp="1"/>
          </p:cNvSpPr>
          <p:nvPr>
            <p:ph type="dt" sz="half" idx="10"/>
          </p:nvPr>
        </p:nvSpPr>
        <p:spPr/>
        <p:txBody>
          <a:bodyPr/>
          <a:lstStyle/>
          <a:p>
            <a:fld id="{3FBF959C-C7C5-4DA5-A760-5BF477BCE89D}" type="datetimeFigureOut">
              <a:rPr lang="en-GB" smtClean="0"/>
              <a:t>16/02/2026</a:t>
            </a:fld>
            <a:endParaRPr lang="en-GB"/>
          </a:p>
        </p:txBody>
      </p:sp>
      <p:sp>
        <p:nvSpPr>
          <p:cNvPr id="5" name="Footer Placeholder 4">
            <a:extLst>
              <a:ext uri="{FF2B5EF4-FFF2-40B4-BE49-F238E27FC236}">
                <a16:creationId xmlns:a16="http://schemas.microsoft.com/office/drawing/2014/main" id="{ED27CE21-8680-9B95-E672-4D9D03A148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A7EEFD-8134-5E68-6841-C7CAB13CE33D}"/>
              </a:ext>
            </a:extLst>
          </p:cNvPr>
          <p:cNvSpPr>
            <a:spLocks noGrp="1"/>
          </p:cNvSpPr>
          <p:nvPr>
            <p:ph type="sldNum" sz="quarter" idx="12"/>
          </p:nvPr>
        </p:nvSpPr>
        <p:spPr/>
        <p:txBody>
          <a:bodyPr/>
          <a:lstStyle/>
          <a:p>
            <a:fld id="{FF18DFFF-8951-43C2-9885-BBE6F4D33BAB}" type="slidenum">
              <a:rPr lang="en-GB" smtClean="0"/>
              <a:t>‹#›</a:t>
            </a:fld>
            <a:endParaRPr lang="en-GB"/>
          </a:p>
        </p:txBody>
      </p:sp>
    </p:spTree>
    <p:extLst>
      <p:ext uri="{BB962C8B-B14F-4D97-AF65-F5344CB8AC3E}">
        <p14:creationId xmlns:p14="http://schemas.microsoft.com/office/powerpoint/2010/main" val="41165778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16298-CC7D-DFDA-E26B-275A45EB84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6264B9-E746-DEA5-C566-5A30AF02B21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612D553-DC83-129A-DCB6-BFA71836DA9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B08EABD-415D-03FB-E24E-CE8AB192B5D7}"/>
              </a:ext>
            </a:extLst>
          </p:cNvPr>
          <p:cNvSpPr>
            <a:spLocks noGrp="1"/>
          </p:cNvSpPr>
          <p:nvPr>
            <p:ph type="dt" sz="half" idx="10"/>
          </p:nvPr>
        </p:nvSpPr>
        <p:spPr/>
        <p:txBody>
          <a:bodyPr/>
          <a:lstStyle/>
          <a:p>
            <a:fld id="{3FBF959C-C7C5-4DA5-A760-5BF477BCE89D}" type="datetimeFigureOut">
              <a:rPr lang="en-GB" smtClean="0"/>
              <a:t>16/02/2026</a:t>
            </a:fld>
            <a:endParaRPr lang="en-GB"/>
          </a:p>
        </p:txBody>
      </p:sp>
      <p:sp>
        <p:nvSpPr>
          <p:cNvPr id="6" name="Footer Placeholder 5">
            <a:extLst>
              <a:ext uri="{FF2B5EF4-FFF2-40B4-BE49-F238E27FC236}">
                <a16:creationId xmlns:a16="http://schemas.microsoft.com/office/drawing/2014/main" id="{A94FEBE7-3EC3-BD63-7F3E-38C66EEB2E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8F628A-F4F7-F3FF-0013-44E68E245452}"/>
              </a:ext>
            </a:extLst>
          </p:cNvPr>
          <p:cNvSpPr>
            <a:spLocks noGrp="1"/>
          </p:cNvSpPr>
          <p:nvPr>
            <p:ph type="sldNum" sz="quarter" idx="12"/>
          </p:nvPr>
        </p:nvSpPr>
        <p:spPr/>
        <p:txBody>
          <a:bodyPr/>
          <a:lstStyle/>
          <a:p>
            <a:fld id="{FF18DFFF-8951-43C2-9885-BBE6F4D33BAB}" type="slidenum">
              <a:rPr lang="en-GB" smtClean="0"/>
              <a:t>‹#›</a:t>
            </a:fld>
            <a:endParaRPr lang="en-GB"/>
          </a:p>
        </p:txBody>
      </p:sp>
    </p:spTree>
    <p:extLst>
      <p:ext uri="{BB962C8B-B14F-4D97-AF65-F5344CB8AC3E}">
        <p14:creationId xmlns:p14="http://schemas.microsoft.com/office/powerpoint/2010/main" val="11893322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C7A59-A6AF-2CF6-DDB8-2AB5E1AC532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B14525E-A5FE-FECE-B122-C1E5A45363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977BA9-9560-9D41-4FE6-783A804B03C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B246BEC-74A1-2539-D322-B94A246A89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3763DF2-1101-0394-C7DE-84E431D8410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4CD21E7-78E2-E08E-8218-CC69FF518C9A}"/>
              </a:ext>
            </a:extLst>
          </p:cNvPr>
          <p:cNvSpPr>
            <a:spLocks noGrp="1"/>
          </p:cNvSpPr>
          <p:nvPr>
            <p:ph type="dt" sz="half" idx="10"/>
          </p:nvPr>
        </p:nvSpPr>
        <p:spPr/>
        <p:txBody>
          <a:bodyPr/>
          <a:lstStyle/>
          <a:p>
            <a:fld id="{3FBF959C-C7C5-4DA5-A760-5BF477BCE89D}" type="datetimeFigureOut">
              <a:rPr lang="en-GB" smtClean="0"/>
              <a:t>16/02/2026</a:t>
            </a:fld>
            <a:endParaRPr lang="en-GB"/>
          </a:p>
        </p:txBody>
      </p:sp>
      <p:sp>
        <p:nvSpPr>
          <p:cNvPr id="8" name="Footer Placeholder 7">
            <a:extLst>
              <a:ext uri="{FF2B5EF4-FFF2-40B4-BE49-F238E27FC236}">
                <a16:creationId xmlns:a16="http://schemas.microsoft.com/office/drawing/2014/main" id="{8D6FECCF-7507-3682-ADD1-BC33BC9A1D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93DDA37-5B4E-851B-745A-43E1E2C1F131}"/>
              </a:ext>
            </a:extLst>
          </p:cNvPr>
          <p:cNvSpPr>
            <a:spLocks noGrp="1"/>
          </p:cNvSpPr>
          <p:nvPr>
            <p:ph type="sldNum" sz="quarter" idx="12"/>
          </p:nvPr>
        </p:nvSpPr>
        <p:spPr/>
        <p:txBody>
          <a:bodyPr/>
          <a:lstStyle/>
          <a:p>
            <a:fld id="{FF18DFFF-8951-43C2-9885-BBE6F4D33BAB}" type="slidenum">
              <a:rPr lang="en-GB" smtClean="0"/>
              <a:t>‹#›</a:t>
            </a:fld>
            <a:endParaRPr lang="en-GB"/>
          </a:p>
        </p:txBody>
      </p:sp>
    </p:spTree>
    <p:extLst>
      <p:ext uri="{BB962C8B-B14F-4D97-AF65-F5344CB8AC3E}">
        <p14:creationId xmlns:p14="http://schemas.microsoft.com/office/powerpoint/2010/main" val="1154050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ACCC7-1E7C-5B46-E472-678CF133B9D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4A13185-7957-1788-BBAA-34BED881A539}"/>
              </a:ext>
            </a:extLst>
          </p:cNvPr>
          <p:cNvSpPr>
            <a:spLocks noGrp="1"/>
          </p:cNvSpPr>
          <p:nvPr>
            <p:ph type="dt" sz="half" idx="10"/>
          </p:nvPr>
        </p:nvSpPr>
        <p:spPr/>
        <p:txBody>
          <a:bodyPr/>
          <a:lstStyle/>
          <a:p>
            <a:fld id="{3FBF959C-C7C5-4DA5-A760-5BF477BCE89D}" type="datetimeFigureOut">
              <a:rPr lang="en-GB" smtClean="0"/>
              <a:t>16/02/2026</a:t>
            </a:fld>
            <a:endParaRPr lang="en-GB"/>
          </a:p>
        </p:txBody>
      </p:sp>
      <p:sp>
        <p:nvSpPr>
          <p:cNvPr id="4" name="Footer Placeholder 3">
            <a:extLst>
              <a:ext uri="{FF2B5EF4-FFF2-40B4-BE49-F238E27FC236}">
                <a16:creationId xmlns:a16="http://schemas.microsoft.com/office/drawing/2014/main" id="{7ABF3486-6DA5-E437-C02A-21004957DD1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4524006-94AA-372E-A7BA-6DD5B67B25AD}"/>
              </a:ext>
            </a:extLst>
          </p:cNvPr>
          <p:cNvSpPr>
            <a:spLocks noGrp="1"/>
          </p:cNvSpPr>
          <p:nvPr>
            <p:ph type="sldNum" sz="quarter" idx="12"/>
          </p:nvPr>
        </p:nvSpPr>
        <p:spPr/>
        <p:txBody>
          <a:bodyPr/>
          <a:lstStyle/>
          <a:p>
            <a:fld id="{FF18DFFF-8951-43C2-9885-BBE6F4D33BAB}" type="slidenum">
              <a:rPr lang="en-GB" smtClean="0"/>
              <a:t>‹#›</a:t>
            </a:fld>
            <a:endParaRPr lang="en-GB"/>
          </a:p>
        </p:txBody>
      </p:sp>
    </p:spTree>
    <p:extLst>
      <p:ext uri="{BB962C8B-B14F-4D97-AF65-F5344CB8AC3E}">
        <p14:creationId xmlns:p14="http://schemas.microsoft.com/office/powerpoint/2010/main" val="183952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70F90C-C267-B97C-FA3D-E9AAF4DB7476}"/>
              </a:ext>
            </a:extLst>
          </p:cNvPr>
          <p:cNvSpPr>
            <a:spLocks noGrp="1"/>
          </p:cNvSpPr>
          <p:nvPr>
            <p:ph type="dt" sz="half" idx="10"/>
          </p:nvPr>
        </p:nvSpPr>
        <p:spPr/>
        <p:txBody>
          <a:bodyPr/>
          <a:lstStyle/>
          <a:p>
            <a:fld id="{3FBF959C-C7C5-4DA5-A760-5BF477BCE89D}" type="datetimeFigureOut">
              <a:rPr lang="en-GB" smtClean="0"/>
              <a:t>16/02/2026</a:t>
            </a:fld>
            <a:endParaRPr lang="en-GB"/>
          </a:p>
        </p:txBody>
      </p:sp>
      <p:sp>
        <p:nvSpPr>
          <p:cNvPr id="3" name="Footer Placeholder 2">
            <a:extLst>
              <a:ext uri="{FF2B5EF4-FFF2-40B4-BE49-F238E27FC236}">
                <a16:creationId xmlns:a16="http://schemas.microsoft.com/office/drawing/2014/main" id="{E3BAB0A6-3BD0-08F7-3A91-50FD47A8A5A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EE38F78-B0D0-3A93-56F3-19D240708F90}"/>
              </a:ext>
            </a:extLst>
          </p:cNvPr>
          <p:cNvSpPr>
            <a:spLocks noGrp="1"/>
          </p:cNvSpPr>
          <p:nvPr>
            <p:ph type="sldNum" sz="quarter" idx="12"/>
          </p:nvPr>
        </p:nvSpPr>
        <p:spPr/>
        <p:txBody>
          <a:bodyPr/>
          <a:lstStyle/>
          <a:p>
            <a:fld id="{FF18DFFF-8951-43C2-9885-BBE6F4D33BAB}" type="slidenum">
              <a:rPr lang="en-GB" smtClean="0"/>
              <a:t>‹#›</a:t>
            </a:fld>
            <a:endParaRPr lang="en-GB"/>
          </a:p>
        </p:txBody>
      </p:sp>
    </p:spTree>
    <p:extLst>
      <p:ext uri="{BB962C8B-B14F-4D97-AF65-F5344CB8AC3E}">
        <p14:creationId xmlns:p14="http://schemas.microsoft.com/office/powerpoint/2010/main" val="15977378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B4D66-64C7-9829-736C-C3FFB02EE7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BA578CA-BF32-9F43-F046-DD36CCD0F6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2A5141E-B55F-3CBD-D384-B41D86970E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9AAFA9-7346-BCF5-B091-95C2BB4B9587}"/>
              </a:ext>
            </a:extLst>
          </p:cNvPr>
          <p:cNvSpPr>
            <a:spLocks noGrp="1"/>
          </p:cNvSpPr>
          <p:nvPr>
            <p:ph type="dt" sz="half" idx="10"/>
          </p:nvPr>
        </p:nvSpPr>
        <p:spPr/>
        <p:txBody>
          <a:bodyPr/>
          <a:lstStyle/>
          <a:p>
            <a:fld id="{3FBF959C-C7C5-4DA5-A760-5BF477BCE89D}" type="datetimeFigureOut">
              <a:rPr lang="en-GB" smtClean="0"/>
              <a:t>16/02/2026</a:t>
            </a:fld>
            <a:endParaRPr lang="en-GB"/>
          </a:p>
        </p:txBody>
      </p:sp>
      <p:sp>
        <p:nvSpPr>
          <p:cNvPr id="6" name="Footer Placeholder 5">
            <a:extLst>
              <a:ext uri="{FF2B5EF4-FFF2-40B4-BE49-F238E27FC236}">
                <a16:creationId xmlns:a16="http://schemas.microsoft.com/office/drawing/2014/main" id="{0743915F-5C9F-B98E-BCCC-2C310F0F98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9B820E-643C-3D0D-8014-46588D9F41BB}"/>
              </a:ext>
            </a:extLst>
          </p:cNvPr>
          <p:cNvSpPr>
            <a:spLocks noGrp="1"/>
          </p:cNvSpPr>
          <p:nvPr>
            <p:ph type="sldNum" sz="quarter" idx="12"/>
          </p:nvPr>
        </p:nvSpPr>
        <p:spPr/>
        <p:txBody>
          <a:bodyPr/>
          <a:lstStyle/>
          <a:p>
            <a:fld id="{FF18DFFF-8951-43C2-9885-BBE6F4D33BAB}" type="slidenum">
              <a:rPr lang="en-GB" smtClean="0"/>
              <a:t>‹#›</a:t>
            </a:fld>
            <a:endParaRPr lang="en-GB"/>
          </a:p>
        </p:txBody>
      </p:sp>
    </p:spTree>
    <p:extLst>
      <p:ext uri="{BB962C8B-B14F-4D97-AF65-F5344CB8AC3E}">
        <p14:creationId xmlns:p14="http://schemas.microsoft.com/office/powerpoint/2010/main" val="27282241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D925-D268-432C-C407-8E006096D4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2A887E0-3D3C-92AA-28E2-E5BF125C51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3D694FF-26AB-C59A-055F-4716996FE4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1D89679-7D30-5050-F79F-4E44EB51E63D}"/>
              </a:ext>
            </a:extLst>
          </p:cNvPr>
          <p:cNvSpPr>
            <a:spLocks noGrp="1"/>
          </p:cNvSpPr>
          <p:nvPr>
            <p:ph type="dt" sz="half" idx="10"/>
          </p:nvPr>
        </p:nvSpPr>
        <p:spPr/>
        <p:txBody>
          <a:bodyPr/>
          <a:lstStyle/>
          <a:p>
            <a:fld id="{3FBF959C-C7C5-4DA5-A760-5BF477BCE89D}" type="datetimeFigureOut">
              <a:rPr lang="en-GB" smtClean="0"/>
              <a:t>16/02/2026</a:t>
            </a:fld>
            <a:endParaRPr lang="en-GB"/>
          </a:p>
        </p:txBody>
      </p:sp>
      <p:sp>
        <p:nvSpPr>
          <p:cNvPr id="6" name="Footer Placeholder 5">
            <a:extLst>
              <a:ext uri="{FF2B5EF4-FFF2-40B4-BE49-F238E27FC236}">
                <a16:creationId xmlns:a16="http://schemas.microsoft.com/office/drawing/2014/main" id="{029C5BF1-FB2A-BEB9-781F-D1E7917377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9B996B-7D13-8258-C51A-3B7C55CD2CDC}"/>
              </a:ext>
            </a:extLst>
          </p:cNvPr>
          <p:cNvSpPr>
            <a:spLocks noGrp="1"/>
          </p:cNvSpPr>
          <p:nvPr>
            <p:ph type="sldNum" sz="quarter" idx="12"/>
          </p:nvPr>
        </p:nvSpPr>
        <p:spPr/>
        <p:txBody>
          <a:bodyPr/>
          <a:lstStyle/>
          <a:p>
            <a:fld id="{FF18DFFF-8951-43C2-9885-BBE6F4D33BAB}" type="slidenum">
              <a:rPr lang="en-GB" smtClean="0"/>
              <a:t>‹#›</a:t>
            </a:fld>
            <a:endParaRPr lang="en-GB"/>
          </a:p>
        </p:txBody>
      </p:sp>
    </p:spTree>
    <p:extLst>
      <p:ext uri="{BB962C8B-B14F-4D97-AF65-F5344CB8AC3E}">
        <p14:creationId xmlns:p14="http://schemas.microsoft.com/office/powerpoint/2010/main" val="2374726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C9569-EE5B-E45E-ED55-AFF27BB696B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0E83F1-B3FD-6A83-FB79-0C89B73CE2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9D0B91-4EAC-FB74-E1F1-A40A19919461}"/>
              </a:ext>
            </a:extLst>
          </p:cNvPr>
          <p:cNvSpPr>
            <a:spLocks noGrp="1"/>
          </p:cNvSpPr>
          <p:nvPr>
            <p:ph type="dt" sz="half" idx="10"/>
          </p:nvPr>
        </p:nvSpPr>
        <p:spPr/>
        <p:txBody>
          <a:bodyPr/>
          <a:lstStyle/>
          <a:p>
            <a:fld id="{3FBF959C-C7C5-4DA5-A760-5BF477BCE89D}" type="datetimeFigureOut">
              <a:rPr lang="en-GB" smtClean="0"/>
              <a:t>16/02/2026</a:t>
            </a:fld>
            <a:endParaRPr lang="en-GB"/>
          </a:p>
        </p:txBody>
      </p:sp>
      <p:sp>
        <p:nvSpPr>
          <p:cNvPr id="5" name="Footer Placeholder 4">
            <a:extLst>
              <a:ext uri="{FF2B5EF4-FFF2-40B4-BE49-F238E27FC236}">
                <a16:creationId xmlns:a16="http://schemas.microsoft.com/office/drawing/2014/main" id="{7C8B09D0-EC4B-1F27-D118-91BBD6C030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910892-14F9-9607-5970-19CD11B5D520}"/>
              </a:ext>
            </a:extLst>
          </p:cNvPr>
          <p:cNvSpPr>
            <a:spLocks noGrp="1"/>
          </p:cNvSpPr>
          <p:nvPr>
            <p:ph type="sldNum" sz="quarter" idx="12"/>
          </p:nvPr>
        </p:nvSpPr>
        <p:spPr/>
        <p:txBody>
          <a:bodyPr/>
          <a:lstStyle/>
          <a:p>
            <a:fld id="{FF18DFFF-8951-43C2-9885-BBE6F4D33BAB}" type="slidenum">
              <a:rPr lang="en-GB" smtClean="0"/>
              <a:t>‹#›</a:t>
            </a:fld>
            <a:endParaRPr lang="en-GB"/>
          </a:p>
        </p:txBody>
      </p:sp>
    </p:spTree>
    <p:extLst>
      <p:ext uri="{BB962C8B-B14F-4D97-AF65-F5344CB8AC3E}">
        <p14:creationId xmlns:p14="http://schemas.microsoft.com/office/powerpoint/2010/main" val="15903608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AD87634-6127-D6E3-6617-089E5B9A572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A5AEB89-50EC-981F-FA23-CA572E31897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1CC1E4-E528-1CBE-0962-286B1EA045E0}"/>
              </a:ext>
            </a:extLst>
          </p:cNvPr>
          <p:cNvSpPr>
            <a:spLocks noGrp="1"/>
          </p:cNvSpPr>
          <p:nvPr>
            <p:ph type="dt" sz="half" idx="10"/>
          </p:nvPr>
        </p:nvSpPr>
        <p:spPr/>
        <p:txBody>
          <a:bodyPr/>
          <a:lstStyle/>
          <a:p>
            <a:fld id="{3FBF959C-C7C5-4DA5-A760-5BF477BCE89D}" type="datetimeFigureOut">
              <a:rPr lang="en-GB" smtClean="0"/>
              <a:t>16/02/2026</a:t>
            </a:fld>
            <a:endParaRPr lang="en-GB"/>
          </a:p>
        </p:txBody>
      </p:sp>
      <p:sp>
        <p:nvSpPr>
          <p:cNvPr id="5" name="Footer Placeholder 4">
            <a:extLst>
              <a:ext uri="{FF2B5EF4-FFF2-40B4-BE49-F238E27FC236}">
                <a16:creationId xmlns:a16="http://schemas.microsoft.com/office/drawing/2014/main" id="{929368BE-EC84-28E1-6644-ACB9250416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E1ED02-1F6B-EAB1-73F4-73822537C638}"/>
              </a:ext>
            </a:extLst>
          </p:cNvPr>
          <p:cNvSpPr>
            <a:spLocks noGrp="1"/>
          </p:cNvSpPr>
          <p:nvPr>
            <p:ph type="sldNum" sz="quarter" idx="12"/>
          </p:nvPr>
        </p:nvSpPr>
        <p:spPr/>
        <p:txBody>
          <a:bodyPr/>
          <a:lstStyle/>
          <a:p>
            <a:fld id="{FF18DFFF-8951-43C2-9885-BBE6F4D33BAB}" type="slidenum">
              <a:rPr lang="en-GB" smtClean="0"/>
              <a:t>‹#›</a:t>
            </a:fld>
            <a:endParaRPr lang="en-GB"/>
          </a:p>
        </p:txBody>
      </p:sp>
    </p:spTree>
    <p:extLst>
      <p:ext uri="{BB962C8B-B14F-4D97-AF65-F5344CB8AC3E}">
        <p14:creationId xmlns:p14="http://schemas.microsoft.com/office/powerpoint/2010/main" val="39523565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2B2F9A-5370-8F4A-CA22-B3FF79CBEB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C70D82D-B2A5-8C67-6493-18B1E586059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FDA568-1C0D-0C5A-6BC4-C625710FF79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FBF959C-C7C5-4DA5-A760-5BF477BCE89D}" type="datetimeFigureOut">
              <a:rPr lang="en-GB" smtClean="0"/>
              <a:t>16/02/2026</a:t>
            </a:fld>
            <a:endParaRPr lang="en-GB"/>
          </a:p>
        </p:txBody>
      </p:sp>
      <p:sp>
        <p:nvSpPr>
          <p:cNvPr id="5" name="Footer Placeholder 4">
            <a:extLst>
              <a:ext uri="{FF2B5EF4-FFF2-40B4-BE49-F238E27FC236}">
                <a16:creationId xmlns:a16="http://schemas.microsoft.com/office/drawing/2014/main" id="{40FAB516-3C72-98AD-AF17-43E7FE20234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CAAE181-901E-4B29-4B8F-1B8F00C7F07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F18DFFF-8951-43C2-9885-BBE6F4D33BAB}" type="slidenum">
              <a:rPr lang="en-GB" smtClean="0"/>
              <a:t>‹#›</a:t>
            </a:fld>
            <a:endParaRPr lang="en-GB"/>
          </a:p>
        </p:txBody>
      </p:sp>
    </p:spTree>
    <p:extLst>
      <p:ext uri="{BB962C8B-B14F-4D97-AF65-F5344CB8AC3E}">
        <p14:creationId xmlns:p14="http://schemas.microsoft.com/office/powerpoint/2010/main" val="38200613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7168D-F9DF-6E4D-F49E-73B1E2C7E0C5}"/>
              </a:ext>
            </a:extLst>
          </p:cNvPr>
          <p:cNvSpPr>
            <a:spLocks noGrp="1"/>
          </p:cNvSpPr>
          <p:nvPr>
            <p:ph type="ctrTitle"/>
          </p:nvPr>
        </p:nvSpPr>
        <p:spPr>
          <a:xfrm>
            <a:off x="1524000" y="6692900"/>
            <a:ext cx="9144000" cy="2387600"/>
          </a:xfrm>
        </p:spPr>
        <p:txBody>
          <a:bodyPr>
            <a:normAutofit fontScale="90000"/>
          </a:bodyPr>
          <a:lstStyle/>
          <a:p>
            <a:r>
              <a:rPr lang="en-US" sz="5300" dirty="0"/>
              <a:t>Iqra Ali</a:t>
            </a:r>
            <a:br>
              <a:rPr lang="en-US" sz="5300" dirty="0"/>
            </a:br>
            <a:r>
              <a:rPr lang="en-US" sz="5300" dirty="0"/>
              <a:t>Student Number:2433750</a:t>
            </a:r>
            <a:br>
              <a:rPr lang="en-US" sz="5300" dirty="0"/>
            </a:br>
            <a:r>
              <a:rPr lang="en-US" sz="5300" dirty="0"/>
              <a:t>Module Code: LCHS4009</a:t>
            </a:r>
            <a:br>
              <a:rPr lang="en-US" sz="5300" dirty="0"/>
            </a:br>
            <a:r>
              <a:rPr lang="en-US" sz="5300" dirty="0"/>
              <a:t>	Title: Professional development within health and social care </a:t>
            </a:r>
            <a:br>
              <a:rPr lang="en-US" sz="5300" dirty="0"/>
            </a:br>
            <a:r>
              <a:rPr lang="en-US" sz="5300" dirty="0"/>
              <a:t>Lecturer: Bernice Ejogu</a:t>
            </a:r>
            <a:br>
              <a:rPr lang="en-US" sz="5300" dirty="0"/>
            </a:br>
            <a:r>
              <a:rPr lang="en-US" sz="5300" dirty="0"/>
              <a:t>Assignment Title: Self-awareness presentation</a:t>
            </a:r>
            <a:br>
              <a:rPr lang="en-US" sz="5300" dirty="0"/>
            </a:br>
            <a:br>
              <a:rPr lang="en-US" dirty="0"/>
            </a:br>
            <a:br>
              <a:rPr lang="en-US" dirty="0"/>
            </a:br>
            <a:r>
              <a:rPr lang="en-US" dirty="0"/>
              <a:t> </a:t>
            </a:r>
            <a:br>
              <a:rPr lang="en-US" dirty="0"/>
            </a:br>
            <a:endParaRPr lang="en-GB" dirty="0"/>
          </a:p>
        </p:txBody>
      </p:sp>
    </p:spTree>
    <p:extLst>
      <p:ext uri="{BB962C8B-B14F-4D97-AF65-F5344CB8AC3E}">
        <p14:creationId xmlns:p14="http://schemas.microsoft.com/office/powerpoint/2010/main" val="42106470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EC871-02B7-72C7-B169-3B9A6C91F497}"/>
              </a:ext>
            </a:extLst>
          </p:cNvPr>
          <p:cNvSpPr>
            <a:spLocks noGrp="1"/>
          </p:cNvSpPr>
          <p:nvPr>
            <p:ph type="title"/>
          </p:nvPr>
        </p:nvSpPr>
        <p:spPr>
          <a:xfrm>
            <a:off x="838200" y="1387101"/>
            <a:ext cx="10515600" cy="1325563"/>
          </a:xfrm>
        </p:spPr>
        <p:txBody>
          <a:bodyPr>
            <a:normAutofit fontScale="90000"/>
          </a:bodyPr>
          <a:lstStyle/>
          <a:p>
            <a:r>
              <a:rPr lang="en-US" dirty="0"/>
              <a:t>Today I’ll be talking about communication as a key skill in health and social care, why it’s important, and how it’s used in real practice.</a:t>
            </a:r>
            <a:br>
              <a:rPr lang="en-US" dirty="0"/>
            </a:br>
            <a:endParaRPr lang="en-GB" dirty="0"/>
          </a:p>
        </p:txBody>
      </p:sp>
    </p:spTree>
    <p:extLst>
      <p:ext uri="{BB962C8B-B14F-4D97-AF65-F5344CB8AC3E}">
        <p14:creationId xmlns:p14="http://schemas.microsoft.com/office/powerpoint/2010/main" val="6884862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0C83D-4878-2548-594D-24F01E89C702}"/>
              </a:ext>
            </a:extLst>
          </p:cNvPr>
          <p:cNvSpPr>
            <a:spLocks noGrp="1"/>
          </p:cNvSpPr>
          <p:nvPr>
            <p:ph type="title"/>
          </p:nvPr>
        </p:nvSpPr>
        <p:spPr/>
        <p:txBody>
          <a:bodyPr>
            <a:normAutofit/>
          </a:bodyPr>
          <a:lstStyle/>
          <a:p>
            <a:pPr algn="ctr"/>
            <a:r>
              <a:rPr lang="en-US" sz="3600" dirty="0"/>
              <a:t>What is communication?</a:t>
            </a:r>
            <a:endParaRPr lang="en-GB" sz="3600" dirty="0"/>
          </a:p>
        </p:txBody>
      </p:sp>
      <p:sp>
        <p:nvSpPr>
          <p:cNvPr id="3" name="Content Placeholder 2">
            <a:extLst>
              <a:ext uri="{FF2B5EF4-FFF2-40B4-BE49-F238E27FC236}">
                <a16:creationId xmlns:a16="http://schemas.microsoft.com/office/drawing/2014/main" id="{0571E4A2-F9B9-9B82-FF63-8B003760438D}"/>
              </a:ext>
            </a:extLst>
          </p:cNvPr>
          <p:cNvSpPr>
            <a:spLocks noGrp="1"/>
          </p:cNvSpPr>
          <p:nvPr>
            <p:ph idx="4294967295"/>
          </p:nvPr>
        </p:nvSpPr>
        <p:spPr>
          <a:xfrm>
            <a:off x="838200" y="1690688"/>
            <a:ext cx="10515600" cy="4351337"/>
          </a:xfrm>
        </p:spPr>
        <p:txBody>
          <a:bodyPr>
            <a:normAutofit/>
          </a:bodyPr>
          <a:lstStyle/>
          <a:p>
            <a:pPr marL="0" indent="0">
              <a:buNone/>
            </a:pPr>
            <a:r>
              <a:rPr lang="en-US" sz="2400" dirty="0"/>
              <a:t>Communication is the process </a:t>
            </a:r>
            <a:r>
              <a:rPr lang="en-GB" sz="2400" dirty="0"/>
              <a:t>of sharing information, ideas, thoughts or feelings between people.  It can happen through speaking, writing, gestures, facial expressions, or even body language. </a:t>
            </a:r>
            <a:endParaRPr lang="en-US" sz="2400" dirty="0"/>
          </a:p>
        </p:txBody>
      </p:sp>
    </p:spTree>
    <p:extLst>
      <p:ext uri="{BB962C8B-B14F-4D97-AF65-F5344CB8AC3E}">
        <p14:creationId xmlns:p14="http://schemas.microsoft.com/office/powerpoint/2010/main" val="3979082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D58D1-559D-0095-E995-7AE4DB52280B}"/>
              </a:ext>
            </a:extLst>
          </p:cNvPr>
          <p:cNvSpPr>
            <a:spLocks noGrp="1"/>
          </p:cNvSpPr>
          <p:nvPr>
            <p:ph type="title"/>
          </p:nvPr>
        </p:nvSpPr>
        <p:spPr/>
        <p:txBody>
          <a:bodyPr>
            <a:normAutofit/>
          </a:bodyPr>
          <a:lstStyle/>
          <a:p>
            <a:pPr algn="ctr"/>
            <a:r>
              <a:rPr lang="en-US" dirty="0"/>
              <a:t>Why communication is important?</a:t>
            </a:r>
            <a:endParaRPr lang="en-GB" dirty="0"/>
          </a:p>
        </p:txBody>
      </p:sp>
      <p:sp>
        <p:nvSpPr>
          <p:cNvPr id="7" name="Content Placeholder 6">
            <a:extLst>
              <a:ext uri="{FF2B5EF4-FFF2-40B4-BE49-F238E27FC236}">
                <a16:creationId xmlns:a16="http://schemas.microsoft.com/office/drawing/2014/main" id="{B1D1036E-3BC9-0C78-C144-BE5478A30182}"/>
              </a:ext>
            </a:extLst>
          </p:cNvPr>
          <p:cNvSpPr>
            <a:spLocks noGrp="1"/>
          </p:cNvSpPr>
          <p:nvPr>
            <p:ph idx="1"/>
          </p:nvPr>
        </p:nvSpPr>
        <p:spPr/>
        <p:txBody>
          <a:bodyPr/>
          <a:lstStyle/>
          <a:p>
            <a:pPr marL="0" indent="0">
              <a:buNone/>
            </a:pPr>
            <a:r>
              <a:rPr lang="en-US" dirty="0"/>
              <a:t>Communication is important because it helps people understand each other clearly and work effectively together. In health and social care, good communication is especially important because it directly affects people’s well being, safety and quality of care.</a:t>
            </a:r>
            <a:endParaRPr lang="en-GB" dirty="0"/>
          </a:p>
        </p:txBody>
      </p:sp>
    </p:spTree>
    <p:extLst>
      <p:ext uri="{BB962C8B-B14F-4D97-AF65-F5344CB8AC3E}">
        <p14:creationId xmlns:p14="http://schemas.microsoft.com/office/powerpoint/2010/main" val="32712852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ED9F3-2FC4-9D2E-F390-F44CCE7F9E27}"/>
              </a:ext>
            </a:extLst>
          </p:cNvPr>
          <p:cNvSpPr>
            <a:spLocks noGrp="1"/>
          </p:cNvSpPr>
          <p:nvPr>
            <p:ph type="title"/>
          </p:nvPr>
        </p:nvSpPr>
        <p:spPr/>
        <p:txBody>
          <a:bodyPr/>
          <a:lstStyle/>
          <a:p>
            <a:r>
              <a:rPr lang="en-US" dirty="0"/>
              <a:t>Types of Communication </a:t>
            </a:r>
            <a:endParaRPr lang="en-GB" dirty="0"/>
          </a:p>
        </p:txBody>
      </p:sp>
      <p:sp>
        <p:nvSpPr>
          <p:cNvPr id="4" name="Content Placeholder 3">
            <a:extLst>
              <a:ext uri="{FF2B5EF4-FFF2-40B4-BE49-F238E27FC236}">
                <a16:creationId xmlns:a16="http://schemas.microsoft.com/office/drawing/2014/main" id="{31F749AD-8D36-49C2-AB46-9A3E51D8BEDD}"/>
              </a:ext>
            </a:extLst>
          </p:cNvPr>
          <p:cNvSpPr txBox="1">
            <a:spLocks noGrp="1"/>
          </p:cNvSpPr>
          <p:nvPr>
            <p:ph idx="1"/>
          </p:nvPr>
        </p:nvSpPr>
        <p:spPr>
          <a:xfrm>
            <a:off x="838200" y="1825625"/>
            <a:ext cx="10515600" cy="2546787"/>
          </a:xfrm>
          <a:prstGeom prst="rect">
            <a:avLst/>
          </a:prstGeom>
          <a:noFill/>
        </p:spPr>
        <p:txBody>
          <a:bodyPr wrap="square" rtlCol="0">
            <a:spAutoFit/>
          </a:bodyPr>
          <a:lstStyle/>
          <a:p>
            <a:r>
              <a:rPr lang="en-US" sz="2800" dirty="0"/>
              <a:t>Verbal communication</a:t>
            </a:r>
          </a:p>
          <a:p>
            <a:r>
              <a:rPr lang="en-US" dirty="0"/>
              <a:t>Non – verbal communication</a:t>
            </a:r>
          </a:p>
          <a:p>
            <a:r>
              <a:rPr lang="en-US" sz="2800" dirty="0"/>
              <a:t>Written communication</a:t>
            </a:r>
            <a:endParaRPr lang="en-US" dirty="0"/>
          </a:p>
          <a:p>
            <a:r>
              <a:rPr lang="en-US" sz="2800" dirty="0"/>
              <a:t>Visual communication </a:t>
            </a:r>
          </a:p>
          <a:p>
            <a:pPr marL="0" indent="0">
              <a:buNone/>
            </a:pPr>
            <a:endParaRPr lang="en-US" sz="2800" dirty="0"/>
          </a:p>
        </p:txBody>
      </p:sp>
    </p:spTree>
    <p:extLst>
      <p:ext uri="{BB962C8B-B14F-4D97-AF65-F5344CB8AC3E}">
        <p14:creationId xmlns:p14="http://schemas.microsoft.com/office/powerpoint/2010/main" val="37260833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80001-63AE-A737-051F-4A86C86C26BA}"/>
              </a:ext>
            </a:extLst>
          </p:cNvPr>
          <p:cNvSpPr>
            <a:spLocks noGrp="1"/>
          </p:cNvSpPr>
          <p:nvPr>
            <p:ph type="title"/>
          </p:nvPr>
        </p:nvSpPr>
        <p:spPr/>
        <p:txBody>
          <a:bodyPr/>
          <a:lstStyle/>
          <a:p>
            <a:r>
              <a:rPr lang="en-US" dirty="0"/>
              <a:t>Relevance to professional practice</a:t>
            </a:r>
            <a:endParaRPr lang="en-GB" dirty="0"/>
          </a:p>
        </p:txBody>
      </p:sp>
      <p:sp>
        <p:nvSpPr>
          <p:cNvPr id="3" name="Content Placeholder 2">
            <a:extLst>
              <a:ext uri="{FF2B5EF4-FFF2-40B4-BE49-F238E27FC236}">
                <a16:creationId xmlns:a16="http://schemas.microsoft.com/office/drawing/2014/main" id="{638ECB78-FD4A-4069-A9E3-25B01D1F564D}"/>
              </a:ext>
            </a:extLst>
          </p:cNvPr>
          <p:cNvSpPr>
            <a:spLocks noGrp="1"/>
          </p:cNvSpPr>
          <p:nvPr>
            <p:ph idx="1"/>
          </p:nvPr>
        </p:nvSpPr>
        <p:spPr/>
        <p:txBody>
          <a:bodyPr/>
          <a:lstStyle/>
          <a:p>
            <a:r>
              <a:rPr lang="en-US" dirty="0"/>
              <a:t>Helps professionals follow policies and care plans</a:t>
            </a:r>
          </a:p>
          <a:p>
            <a:r>
              <a:rPr lang="en-US" dirty="0"/>
              <a:t>Support safeguarding and informed consent</a:t>
            </a:r>
          </a:p>
          <a:p>
            <a:r>
              <a:rPr lang="en-US" dirty="0"/>
              <a:t>Encourages collaboration between health and social care teams</a:t>
            </a:r>
          </a:p>
          <a:p>
            <a:r>
              <a:rPr lang="en-US" dirty="0"/>
              <a:t>Improves outcomes for service users </a:t>
            </a:r>
          </a:p>
          <a:p>
            <a:endParaRPr lang="en-GB" dirty="0"/>
          </a:p>
        </p:txBody>
      </p:sp>
    </p:spTree>
    <p:extLst>
      <p:ext uri="{BB962C8B-B14F-4D97-AF65-F5344CB8AC3E}">
        <p14:creationId xmlns:p14="http://schemas.microsoft.com/office/powerpoint/2010/main" val="41339776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C6BEE-928F-A351-8E87-DE7659463A5B}"/>
              </a:ext>
            </a:extLst>
          </p:cNvPr>
          <p:cNvSpPr>
            <a:spLocks noGrp="1"/>
          </p:cNvSpPr>
          <p:nvPr>
            <p:ph type="title"/>
          </p:nvPr>
        </p:nvSpPr>
        <p:spPr/>
        <p:txBody>
          <a:bodyPr/>
          <a:lstStyle/>
          <a:p>
            <a:r>
              <a:rPr lang="en-US" dirty="0"/>
              <a:t> Practical example in a care setting </a:t>
            </a:r>
            <a:endParaRPr lang="en-GB" dirty="0"/>
          </a:p>
        </p:txBody>
      </p:sp>
      <p:sp>
        <p:nvSpPr>
          <p:cNvPr id="3" name="Content Placeholder 2">
            <a:extLst>
              <a:ext uri="{FF2B5EF4-FFF2-40B4-BE49-F238E27FC236}">
                <a16:creationId xmlns:a16="http://schemas.microsoft.com/office/drawing/2014/main" id="{3B2DCEC6-B913-36E8-FFD5-FA09EF3233DD}"/>
              </a:ext>
            </a:extLst>
          </p:cNvPr>
          <p:cNvSpPr>
            <a:spLocks noGrp="1"/>
          </p:cNvSpPr>
          <p:nvPr>
            <p:ph idx="1"/>
          </p:nvPr>
        </p:nvSpPr>
        <p:spPr/>
        <p:txBody>
          <a:bodyPr/>
          <a:lstStyle/>
          <a:p>
            <a:r>
              <a:rPr lang="en-US" dirty="0"/>
              <a:t>Use clear, simple language</a:t>
            </a:r>
          </a:p>
          <a:p>
            <a:r>
              <a:rPr lang="en-US" dirty="0"/>
              <a:t>Maintain eye contact and open body posture</a:t>
            </a:r>
          </a:p>
          <a:p>
            <a:r>
              <a:rPr lang="en-US" dirty="0"/>
              <a:t>Listen actively to concerns</a:t>
            </a:r>
          </a:p>
          <a:p>
            <a:r>
              <a:rPr lang="en-US" dirty="0"/>
              <a:t>Check understanding by asking questions</a:t>
            </a:r>
          </a:p>
          <a:p>
            <a:r>
              <a:rPr lang="en-US" dirty="0"/>
              <a:t>Record information accurately in care notes</a:t>
            </a:r>
          </a:p>
          <a:p>
            <a:pPr marL="0" indent="0">
              <a:buNone/>
            </a:pPr>
            <a:endParaRPr lang="en-US" dirty="0"/>
          </a:p>
        </p:txBody>
      </p:sp>
    </p:spTree>
    <p:extLst>
      <p:ext uri="{BB962C8B-B14F-4D97-AF65-F5344CB8AC3E}">
        <p14:creationId xmlns:p14="http://schemas.microsoft.com/office/powerpoint/2010/main" val="41235710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74903-6DAB-6F12-F04E-E415D0722AA0}"/>
              </a:ext>
            </a:extLst>
          </p:cNvPr>
          <p:cNvSpPr>
            <a:spLocks noGrp="1"/>
          </p:cNvSpPr>
          <p:nvPr>
            <p:ph type="title"/>
          </p:nvPr>
        </p:nvSpPr>
        <p:spPr/>
        <p:txBody>
          <a:bodyPr/>
          <a:lstStyle/>
          <a:p>
            <a:r>
              <a:rPr lang="en-US" dirty="0"/>
              <a:t>Conclusion</a:t>
            </a:r>
            <a:endParaRPr lang="en-GB" dirty="0"/>
          </a:p>
        </p:txBody>
      </p:sp>
      <p:sp>
        <p:nvSpPr>
          <p:cNvPr id="3" name="Content Placeholder 2">
            <a:extLst>
              <a:ext uri="{FF2B5EF4-FFF2-40B4-BE49-F238E27FC236}">
                <a16:creationId xmlns:a16="http://schemas.microsoft.com/office/drawing/2014/main" id="{A895DD91-E946-DE2A-5FFB-E15F6B0BF5A5}"/>
              </a:ext>
            </a:extLst>
          </p:cNvPr>
          <p:cNvSpPr>
            <a:spLocks noGrp="1"/>
          </p:cNvSpPr>
          <p:nvPr>
            <p:ph idx="1"/>
          </p:nvPr>
        </p:nvSpPr>
        <p:spPr/>
        <p:txBody>
          <a:bodyPr/>
          <a:lstStyle/>
          <a:p>
            <a:pPr marL="0" indent="0">
              <a:buNone/>
            </a:pPr>
            <a:r>
              <a:rPr lang="en-US" dirty="0"/>
              <a:t>So, to wrap up, communication is important in health and social care. When we take the time to listen, speak clearly and understand </a:t>
            </a:r>
            <a:r>
              <a:rPr lang="en-US"/>
              <a:t>people properly. </a:t>
            </a:r>
            <a:endParaRPr lang="en-GB" dirty="0"/>
          </a:p>
        </p:txBody>
      </p:sp>
    </p:spTree>
    <p:extLst>
      <p:ext uri="{BB962C8B-B14F-4D97-AF65-F5344CB8AC3E}">
        <p14:creationId xmlns:p14="http://schemas.microsoft.com/office/powerpoint/2010/main" val="6606316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9D691-2DF8-889C-89CB-7085017CA088}"/>
              </a:ext>
            </a:extLst>
          </p:cNvPr>
          <p:cNvSpPr>
            <a:spLocks noGrp="1"/>
          </p:cNvSpPr>
          <p:nvPr>
            <p:ph type="title"/>
          </p:nvPr>
        </p:nvSpPr>
        <p:spPr/>
        <p:txBody>
          <a:bodyPr/>
          <a:lstStyle/>
          <a:p>
            <a:r>
              <a:rPr lang="en-US" dirty="0"/>
              <a:t>References </a:t>
            </a:r>
            <a:endParaRPr lang="en-GB" dirty="0"/>
          </a:p>
        </p:txBody>
      </p:sp>
      <p:sp>
        <p:nvSpPr>
          <p:cNvPr id="3" name="Content Placeholder 2">
            <a:extLst>
              <a:ext uri="{FF2B5EF4-FFF2-40B4-BE49-F238E27FC236}">
                <a16:creationId xmlns:a16="http://schemas.microsoft.com/office/drawing/2014/main" id="{931C1842-FC00-2C29-508C-C1BE39B48D27}"/>
              </a:ext>
            </a:extLst>
          </p:cNvPr>
          <p:cNvSpPr>
            <a:spLocks noGrp="1"/>
          </p:cNvSpPr>
          <p:nvPr>
            <p:ph idx="1"/>
          </p:nvPr>
        </p:nvSpPr>
        <p:spPr/>
        <p:txBody>
          <a:bodyPr/>
          <a:lstStyle/>
          <a:p>
            <a:r>
              <a:rPr lang="en-US" b="1" dirty="0"/>
              <a:t>Skills for Care</a:t>
            </a:r>
            <a:r>
              <a:rPr lang="en-US" dirty="0"/>
              <a:t> (2021). </a:t>
            </a:r>
            <a:r>
              <a:rPr lang="en-US" i="1" dirty="0"/>
              <a:t>Core Skills Framework – Communication</a:t>
            </a:r>
            <a:r>
              <a:rPr lang="en-US" dirty="0"/>
              <a:t>. Leeds: Skills for Care.</a:t>
            </a:r>
          </a:p>
          <a:p>
            <a:r>
              <a:rPr lang="en-US" b="1" dirty="0"/>
              <a:t>World Health Organization (WHO)</a:t>
            </a:r>
            <a:r>
              <a:rPr lang="en-US" dirty="0"/>
              <a:t> (2010). </a:t>
            </a:r>
            <a:r>
              <a:rPr lang="en-US" i="1" dirty="0"/>
              <a:t>Framework for Action on Interprofessional Education and Collaborative Practice</a:t>
            </a:r>
            <a:r>
              <a:rPr lang="en-US" dirty="0"/>
              <a:t>. Geneva: WHO.</a:t>
            </a:r>
            <a:endParaRPr lang="en-GB" dirty="0"/>
          </a:p>
        </p:txBody>
      </p:sp>
    </p:spTree>
    <p:extLst>
      <p:ext uri="{BB962C8B-B14F-4D97-AF65-F5344CB8AC3E}">
        <p14:creationId xmlns:p14="http://schemas.microsoft.com/office/powerpoint/2010/main" val="16394439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199</TotalTime>
  <Words>301</Words>
  <Application>Microsoft Office PowerPoint</Application>
  <PresentationFormat>Widescreen</PresentationFormat>
  <Paragraphs>27</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Iqra Ali Student Number:2433750 Module Code: LCHS4009  Title: Professional development within health and social care  Lecturer: Bernice Ejogu Assignment Title: Self-awareness presentation     </vt:lpstr>
      <vt:lpstr>Today I’ll be talking about communication as a key skill in health and social care, why it’s important, and how it’s used in real practice. </vt:lpstr>
      <vt:lpstr>What is communication?</vt:lpstr>
      <vt:lpstr>Why communication is important?</vt:lpstr>
      <vt:lpstr>Types of Communication </vt:lpstr>
      <vt:lpstr>Relevance to professional practice</vt:lpstr>
      <vt:lpstr> Practical example in a care setting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Iqra Ali</dc:creator>
  <cp:lastModifiedBy>Iqra Ali</cp:lastModifiedBy>
  <cp:revision>10</cp:revision>
  <dcterms:created xsi:type="dcterms:W3CDTF">2026-01-30T17:43:34Z</dcterms:created>
  <dcterms:modified xsi:type="dcterms:W3CDTF">2026-02-16T15:17:53Z</dcterms:modified>
</cp:coreProperties>
</file>