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29" autoAdjust="0"/>
    <p:restoredTop sz="94660"/>
  </p:normalViewPr>
  <p:slideViewPr>
    <p:cSldViewPr snapToGrid="0">
      <p:cViewPr varScale="1">
        <p:scale>
          <a:sx n="108" d="100"/>
          <a:sy n="108" d="100"/>
        </p:scale>
        <p:origin x="73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A365431-FDC8-414F-8A8C-CFFEB246170B}"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67FF84-A705-4673-840C-96EAE93777E1}" type="slidenum">
              <a:rPr lang="en-US" smtClean="0"/>
              <a:t>‹#›</a:t>
            </a:fld>
            <a:endParaRPr lang="en-US"/>
          </a:p>
        </p:txBody>
      </p:sp>
    </p:spTree>
    <p:extLst>
      <p:ext uri="{BB962C8B-B14F-4D97-AF65-F5344CB8AC3E}">
        <p14:creationId xmlns:p14="http://schemas.microsoft.com/office/powerpoint/2010/main" val="25219306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365431-FDC8-414F-8A8C-CFFEB246170B}"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67FF84-A705-4673-840C-96EAE93777E1}" type="slidenum">
              <a:rPr lang="en-US" smtClean="0"/>
              <a:t>‹#›</a:t>
            </a:fld>
            <a:endParaRPr lang="en-US"/>
          </a:p>
        </p:txBody>
      </p:sp>
    </p:spTree>
    <p:extLst>
      <p:ext uri="{BB962C8B-B14F-4D97-AF65-F5344CB8AC3E}">
        <p14:creationId xmlns:p14="http://schemas.microsoft.com/office/powerpoint/2010/main" val="1566067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365431-FDC8-414F-8A8C-CFFEB246170B}"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67FF84-A705-4673-840C-96EAE93777E1}" type="slidenum">
              <a:rPr lang="en-US" smtClean="0"/>
              <a:t>‹#›</a:t>
            </a:fld>
            <a:endParaRPr lang="en-US"/>
          </a:p>
        </p:txBody>
      </p:sp>
    </p:spTree>
    <p:extLst>
      <p:ext uri="{BB962C8B-B14F-4D97-AF65-F5344CB8AC3E}">
        <p14:creationId xmlns:p14="http://schemas.microsoft.com/office/powerpoint/2010/main" val="30067647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A365431-FDC8-414F-8A8C-CFFEB246170B}" type="datetimeFigureOut">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67FF84-A705-4673-840C-96EAE93777E1}" type="slidenum">
              <a:rPr lang="en-US" smtClean="0"/>
              <a:t>‹#›</a:t>
            </a:fld>
            <a:endParaRPr lang="en-US"/>
          </a:p>
        </p:txBody>
      </p:sp>
    </p:spTree>
    <p:extLst>
      <p:ext uri="{BB962C8B-B14F-4D97-AF65-F5344CB8AC3E}">
        <p14:creationId xmlns:p14="http://schemas.microsoft.com/office/powerpoint/2010/main" val="3574140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A365431-FDC8-414F-8A8C-CFFEB246170B}" type="datetimeFigureOut">
              <a:rPr lang="en-US" smtClean="0"/>
              <a:t>12/2/2021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A67FF84-A705-4673-840C-96EAE93777E1}" type="slidenum">
              <a:rPr lang="en-US" smtClean="0"/>
              <a:t>‹#›</a:t>
            </a:fld>
            <a:endParaRPr lang="en-US"/>
          </a:p>
        </p:txBody>
      </p:sp>
    </p:spTree>
    <p:extLst>
      <p:ext uri="{BB962C8B-B14F-4D97-AF65-F5344CB8AC3E}">
        <p14:creationId xmlns:p14="http://schemas.microsoft.com/office/powerpoint/2010/main" val="2230826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A365431-FDC8-414F-8A8C-CFFEB246170B}" type="datetimeFigureOut">
              <a:rPr lang="en-US" smtClean="0"/>
              <a:t>12/2/2021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A67FF84-A705-4673-840C-96EAE93777E1}" type="slidenum">
              <a:rPr lang="en-US" smtClean="0"/>
              <a:t>‹#›</a:t>
            </a:fld>
            <a:endParaRPr lang="en-US"/>
          </a:p>
        </p:txBody>
      </p:sp>
    </p:spTree>
    <p:extLst>
      <p:ext uri="{BB962C8B-B14F-4D97-AF65-F5344CB8AC3E}">
        <p14:creationId xmlns:p14="http://schemas.microsoft.com/office/powerpoint/2010/main" val="2110150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365431-FDC8-414F-8A8C-CFFEB246170B}" type="datetimeFigureOut">
              <a:rPr lang="en-US" smtClean="0"/>
              <a:t>12/2/2021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A67FF84-A705-4673-840C-96EAE93777E1}" type="slidenum">
              <a:rPr lang="en-US" smtClean="0"/>
              <a:t>‹#›</a:t>
            </a:fld>
            <a:endParaRPr lang="en-US"/>
          </a:p>
        </p:txBody>
      </p:sp>
    </p:spTree>
    <p:extLst>
      <p:ext uri="{BB962C8B-B14F-4D97-AF65-F5344CB8AC3E}">
        <p14:creationId xmlns:p14="http://schemas.microsoft.com/office/powerpoint/2010/main" val="3243418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A365431-FDC8-414F-8A8C-CFFEB246170B}" type="datetimeFigureOut">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67FF84-A705-4673-840C-96EAE93777E1}" type="slidenum">
              <a:rPr lang="en-US" smtClean="0"/>
              <a:t>‹#›</a:t>
            </a:fld>
            <a:endParaRPr lang="en-US"/>
          </a:p>
        </p:txBody>
      </p:sp>
    </p:spTree>
    <p:extLst>
      <p:ext uri="{BB962C8B-B14F-4D97-AF65-F5344CB8AC3E}">
        <p14:creationId xmlns:p14="http://schemas.microsoft.com/office/powerpoint/2010/main" val="32908785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A365431-FDC8-414F-8A8C-CFFEB246170B}" type="datetimeFigureOut">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67FF84-A705-4673-840C-96EAE93777E1}" type="slidenum">
              <a:rPr lang="en-US" smtClean="0"/>
              <a:t>‹#›</a:t>
            </a:fld>
            <a:endParaRPr lang="en-US"/>
          </a:p>
        </p:txBody>
      </p:sp>
    </p:spTree>
    <p:extLst>
      <p:ext uri="{BB962C8B-B14F-4D97-AF65-F5344CB8AC3E}">
        <p14:creationId xmlns:p14="http://schemas.microsoft.com/office/powerpoint/2010/main" val="264323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365431-FDC8-414F-8A8C-CFFEB246170B}"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67FF84-A705-4673-840C-96EAE93777E1}" type="slidenum">
              <a:rPr lang="en-US" smtClean="0"/>
              <a:t>‹#›</a:t>
            </a:fld>
            <a:endParaRPr lang="en-US"/>
          </a:p>
        </p:txBody>
      </p:sp>
    </p:spTree>
    <p:extLst>
      <p:ext uri="{BB962C8B-B14F-4D97-AF65-F5344CB8AC3E}">
        <p14:creationId xmlns:p14="http://schemas.microsoft.com/office/powerpoint/2010/main" val="1178551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365431-FDC8-414F-8A8C-CFFEB246170B}"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67FF84-A705-4673-840C-96EAE93777E1}"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9210880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365431-FDC8-414F-8A8C-CFFEB246170B}"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67FF84-A705-4673-840C-96EAE93777E1}" type="slidenum">
              <a:rPr lang="en-US" smtClean="0"/>
              <a:t>‹#›</a:t>
            </a:fld>
            <a:endParaRPr lang="en-US"/>
          </a:p>
        </p:txBody>
      </p:sp>
    </p:spTree>
    <p:extLst>
      <p:ext uri="{BB962C8B-B14F-4D97-AF65-F5344CB8AC3E}">
        <p14:creationId xmlns:p14="http://schemas.microsoft.com/office/powerpoint/2010/main" val="40071773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365431-FDC8-414F-8A8C-CFFEB246170B}"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67FF84-A705-4673-840C-96EAE93777E1}"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122425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365431-FDC8-414F-8A8C-CFFEB246170B}"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67FF84-A705-4673-840C-96EAE93777E1}" type="slidenum">
              <a:rPr lang="en-US" smtClean="0"/>
              <a:t>‹#›</a:t>
            </a:fld>
            <a:endParaRPr lang="en-US"/>
          </a:p>
        </p:txBody>
      </p:sp>
    </p:spTree>
    <p:extLst>
      <p:ext uri="{BB962C8B-B14F-4D97-AF65-F5344CB8AC3E}">
        <p14:creationId xmlns:p14="http://schemas.microsoft.com/office/powerpoint/2010/main" val="11053558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365431-FDC8-414F-8A8C-CFFEB246170B}"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67FF84-A705-4673-840C-96EAE93777E1}" type="slidenum">
              <a:rPr lang="en-US" smtClean="0"/>
              <a:t>‹#›</a:t>
            </a:fld>
            <a:endParaRPr lang="en-US"/>
          </a:p>
        </p:txBody>
      </p:sp>
    </p:spTree>
    <p:extLst>
      <p:ext uri="{BB962C8B-B14F-4D97-AF65-F5344CB8AC3E}">
        <p14:creationId xmlns:p14="http://schemas.microsoft.com/office/powerpoint/2010/main" val="2676784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365431-FDC8-414F-8A8C-CFFEB246170B}"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67FF84-A705-4673-840C-96EAE93777E1}" type="slidenum">
              <a:rPr lang="en-US" smtClean="0"/>
              <a:t>‹#›</a:t>
            </a:fld>
            <a:endParaRPr lang="en-US"/>
          </a:p>
        </p:txBody>
      </p:sp>
    </p:spTree>
    <p:extLst>
      <p:ext uri="{BB962C8B-B14F-4D97-AF65-F5344CB8AC3E}">
        <p14:creationId xmlns:p14="http://schemas.microsoft.com/office/powerpoint/2010/main" val="2098505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A365431-FDC8-414F-8A8C-CFFEB246170B}" type="datetimeFigureOut">
              <a:rPr lang="en-US" smtClean="0"/>
              <a:t>12/2/2021</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A67FF84-A705-4673-840C-96EAE93777E1}" type="slidenum">
              <a:rPr lang="en-US" smtClean="0"/>
              <a:t>‹#›</a:t>
            </a:fld>
            <a:endParaRPr lang="en-US"/>
          </a:p>
        </p:txBody>
      </p:sp>
    </p:spTree>
    <p:extLst>
      <p:ext uri="{BB962C8B-B14F-4D97-AF65-F5344CB8AC3E}">
        <p14:creationId xmlns:p14="http://schemas.microsoft.com/office/powerpoint/2010/main" val="7819409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283104-449A-4D9E-9C2A-76DCE70C930D}"/>
              </a:ext>
            </a:extLst>
          </p:cNvPr>
          <p:cNvSpPr>
            <a:spLocks noGrp="1"/>
          </p:cNvSpPr>
          <p:nvPr>
            <p:ph type="ctrTitle"/>
          </p:nvPr>
        </p:nvSpPr>
        <p:spPr/>
        <p:txBody>
          <a:bodyPr/>
          <a:lstStyle/>
          <a:p>
            <a:r>
              <a:rPr lang="en-US" sz="3200" u="sng" dirty="0"/>
              <a:t>University of Wales Trinity Saint David  Academic </a:t>
            </a:r>
            <a:r>
              <a:rPr lang="en-US" sz="3600" u="sng" dirty="0"/>
              <a:t>Skills</a:t>
            </a:r>
          </a:p>
        </p:txBody>
      </p:sp>
      <p:sp>
        <p:nvSpPr>
          <p:cNvPr id="3" name="Subtitle 2">
            <a:extLst>
              <a:ext uri="{FF2B5EF4-FFF2-40B4-BE49-F238E27FC236}">
                <a16:creationId xmlns:a16="http://schemas.microsoft.com/office/drawing/2014/main" id="{FFC5795C-5616-4D4A-BB45-CD6C5B20FA32}"/>
              </a:ext>
            </a:extLst>
          </p:cNvPr>
          <p:cNvSpPr>
            <a:spLocks noGrp="1"/>
          </p:cNvSpPr>
          <p:nvPr>
            <p:ph type="subTitle" idx="1"/>
          </p:nvPr>
        </p:nvSpPr>
        <p:spPr/>
        <p:txBody>
          <a:bodyPr>
            <a:normAutofit fontScale="92500" lnSpcReduction="20000"/>
          </a:bodyPr>
          <a:lstStyle/>
          <a:p>
            <a:r>
              <a:rPr lang="en-US" dirty="0"/>
              <a:t>Veronica Capatina(2113726)</a:t>
            </a:r>
          </a:p>
          <a:p>
            <a:r>
              <a:rPr lang="en-US" sz="5400" b="1" dirty="0"/>
              <a:t>Summarizing</a:t>
            </a:r>
          </a:p>
        </p:txBody>
      </p:sp>
    </p:spTree>
    <p:extLst>
      <p:ext uri="{BB962C8B-B14F-4D97-AF65-F5344CB8AC3E}">
        <p14:creationId xmlns:p14="http://schemas.microsoft.com/office/powerpoint/2010/main" val="1369680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D5401-43AF-4052-9AAD-532A2335AFDB}"/>
              </a:ext>
            </a:extLst>
          </p:cNvPr>
          <p:cNvSpPr>
            <a:spLocks noGrp="1"/>
          </p:cNvSpPr>
          <p:nvPr>
            <p:ph type="title"/>
          </p:nvPr>
        </p:nvSpPr>
        <p:spPr/>
        <p:txBody>
          <a:bodyPr/>
          <a:lstStyle/>
          <a:p>
            <a:r>
              <a:rPr lang="en-US" b="1" dirty="0"/>
              <a:t>What is summarizing </a:t>
            </a:r>
            <a:r>
              <a:rPr lang="en-US" dirty="0"/>
              <a:t>?</a:t>
            </a:r>
          </a:p>
        </p:txBody>
      </p:sp>
      <p:sp>
        <p:nvSpPr>
          <p:cNvPr id="3" name="Content Placeholder 2">
            <a:extLst>
              <a:ext uri="{FF2B5EF4-FFF2-40B4-BE49-F238E27FC236}">
                <a16:creationId xmlns:a16="http://schemas.microsoft.com/office/drawing/2014/main" id="{71DE7E0F-9679-47F0-8E78-9F53D3EC2A17}"/>
              </a:ext>
            </a:extLst>
          </p:cNvPr>
          <p:cNvSpPr>
            <a:spLocks noGrp="1"/>
          </p:cNvSpPr>
          <p:nvPr>
            <p:ph idx="1"/>
          </p:nvPr>
        </p:nvSpPr>
        <p:spPr/>
        <p:txBody>
          <a:bodyPr/>
          <a:lstStyle/>
          <a:p>
            <a:pPr marL="0" indent="0">
              <a:buNone/>
            </a:pPr>
            <a:r>
              <a:rPr lang="en-US" dirty="0"/>
              <a:t>      </a:t>
            </a:r>
            <a:r>
              <a:rPr lang="en-US" b="1" dirty="0"/>
              <a:t>Summarizing</a:t>
            </a:r>
            <a:r>
              <a:rPr lang="en-US" dirty="0"/>
              <a:t> is to express the most important facts or ideas about something or someone in a short and clear form .</a:t>
            </a:r>
          </a:p>
          <a:p>
            <a:pPr marL="0" indent="0">
              <a:buNone/>
            </a:pPr>
            <a:r>
              <a:rPr lang="en-US" dirty="0"/>
              <a:t>  When you summarize something , you write or tell the general idea and only the most important points. It’s a skill we often use in school or at work , but even in our personal lives . Summarizing also helps students to sort the important information from the irrelevant . There are many technique variations for summarizing information , such as mind-maps, bullet points , story retelling and writing frames.</a:t>
            </a:r>
          </a:p>
        </p:txBody>
      </p:sp>
    </p:spTree>
    <p:extLst>
      <p:ext uri="{BB962C8B-B14F-4D97-AF65-F5344CB8AC3E}">
        <p14:creationId xmlns:p14="http://schemas.microsoft.com/office/powerpoint/2010/main" val="22346366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022E2-39F6-4884-9528-3A18341BB823}"/>
              </a:ext>
            </a:extLst>
          </p:cNvPr>
          <p:cNvSpPr>
            <a:spLocks noGrp="1"/>
          </p:cNvSpPr>
          <p:nvPr>
            <p:ph type="title"/>
          </p:nvPr>
        </p:nvSpPr>
        <p:spPr/>
        <p:txBody>
          <a:bodyPr/>
          <a:lstStyle/>
          <a:p>
            <a:r>
              <a:rPr lang="en-US" b="1" dirty="0"/>
              <a:t>Why  summarize ?</a:t>
            </a:r>
          </a:p>
        </p:txBody>
      </p:sp>
      <p:sp>
        <p:nvSpPr>
          <p:cNvPr id="3" name="Content Placeholder 2">
            <a:extLst>
              <a:ext uri="{FF2B5EF4-FFF2-40B4-BE49-F238E27FC236}">
                <a16:creationId xmlns:a16="http://schemas.microsoft.com/office/drawing/2014/main" id="{42DF8938-58FD-4091-BE5E-3565E933D315}"/>
              </a:ext>
            </a:extLst>
          </p:cNvPr>
          <p:cNvSpPr>
            <a:spLocks noGrp="1"/>
          </p:cNvSpPr>
          <p:nvPr>
            <p:ph idx="1"/>
          </p:nvPr>
        </p:nvSpPr>
        <p:spPr/>
        <p:txBody>
          <a:bodyPr>
            <a:normAutofit fontScale="92500" lnSpcReduction="20000"/>
          </a:bodyPr>
          <a:lstStyle/>
          <a:p>
            <a:pPr marL="0" indent="0">
              <a:buNone/>
            </a:pPr>
            <a:r>
              <a:rPr lang="en-US" dirty="0"/>
              <a:t>    It helps students learn to determinate essential ideas and consolidate important details that support them.</a:t>
            </a:r>
          </a:p>
          <a:p>
            <a:pPr marL="0" indent="0">
              <a:buNone/>
            </a:pPr>
            <a:r>
              <a:rPr lang="en-US" dirty="0"/>
              <a:t>   When summarizing you must take into account the following questions: </a:t>
            </a:r>
          </a:p>
          <a:p>
            <a:r>
              <a:rPr lang="en-US" dirty="0"/>
              <a:t>     Who / What</a:t>
            </a:r>
          </a:p>
          <a:p>
            <a:r>
              <a:rPr lang="en-US" dirty="0"/>
              <a:t>      When </a:t>
            </a:r>
          </a:p>
          <a:p>
            <a:r>
              <a:rPr lang="en-US" dirty="0"/>
              <a:t>      Where</a:t>
            </a:r>
          </a:p>
          <a:p>
            <a:pPr marL="0" indent="0">
              <a:buNone/>
            </a:pPr>
            <a:r>
              <a:rPr lang="en-US" dirty="0"/>
              <a:t> The example above addresses the main points within the text and gives the reader something to expand on .</a:t>
            </a:r>
          </a:p>
          <a:p>
            <a:pPr marL="0" indent="0">
              <a:buNone/>
            </a:pPr>
            <a:endParaRPr lang="en-US" dirty="0"/>
          </a:p>
          <a:p>
            <a:pPr marL="0" indent="0">
              <a:buNone/>
            </a:pPr>
            <a:r>
              <a:rPr lang="en-US" dirty="0"/>
              <a:t>                             </a:t>
            </a:r>
          </a:p>
          <a:p>
            <a:pPr marL="0" indent="0">
              <a:buNone/>
            </a:pPr>
            <a:r>
              <a:rPr lang="en-US" dirty="0"/>
              <a:t>                                                                                  </a:t>
            </a:r>
          </a:p>
          <a:p>
            <a:pPr marL="0" indent="0">
              <a:buNone/>
            </a:pPr>
            <a:r>
              <a:rPr lang="en-US" dirty="0"/>
              <a:t>                             </a:t>
            </a:r>
          </a:p>
        </p:txBody>
      </p:sp>
      <p:sp>
        <p:nvSpPr>
          <p:cNvPr id="4" name="Oval 3">
            <a:extLst>
              <a:ext uri="{FF2B5EF4-FFF2-40B4-BE49-F238E27FC236}">
                <a16:creationId xmlns:a16="http://schemas.microsoft.com/office/drawing/2014/main" id="{A47AC9E4-EBC1-464F-8E5C-F6CF75F41186}"/>
              </a:ext>
            </a:extLst>
          </p:cNvPr>
          <p:cNvSpPr/>
          <p:nvPr/>
        </p:nvSpPr>
        <p:spPr>
          <a:xfrm>
            <a:off x="1784412" y="4829452"/>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t>WHO ?</a:t>
            </a:r>
          </a:p>
        </p:txBody>
      </p:sp>
      <p:sp>
        <p:nvSpPr>
          <p:cNvPr id="5" name="Oval 4">
            <a:extLst>
              <a:ext uri="{FF2B5EF4-FFF2-40B4-BE49-F238E27FC236}">
                <a16:creationId xmlns:a16="http://schemas.microsoft.com/office/drawing/2014/main" id="{71FC3CBA-7403-489A-84A8-6A2F32FC588E}"/>
              </a:ext>
            </a:extLst>
          </p:cNvPr>
          <p:cNvSpPr/>
          <p:nvPr/>
        </p:nvSpPr>
        <p:spPr>
          <a:xfrm>
            <a:off x="3397557" y="4829452"/>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t>WHERE ?</a:t>
            </a:r>
          </a:p>
        </p:txBody>
      </p:sp>
      <p:sp>
        <p:nvSpPr>
          <p:cNvPr id="6" name="Oval 5">
            <a:extLst>
              <a:ext uri="{FF2B5EF4-FFF2-40B4-BE49-F238E27FC236}">
                <a16:creationId xmlns:a16="http://schemas.microsoft.com/office/drawing/2014/main" id="{77659160-E000-429F-B47D-A8DA9F463CB0}"/>
              </a:ext>
            </a:extLst>
          </p:cNvPr>
          <p:cNvSpPr/>
          <p:nvPr/>
        </p:nvSpPr>
        <p:spPr>
          <a:xfrm>
            <a:off x="5010702" y="4829452"/>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t>WHEN ?</a:t>
            </a:r>
          </a:p>
        </p:txBody>
      </p:sp>
      <p:sp>
        <p:nvSpPr>
          <p:cNvPr id="7" name="Oval 6">
            <a:extLst>
              <a:ext uri="{FF2B5EF4-FFF2-40B4-BE49-F238E27FC236}">
                <a16:creationId xmlns:a16="http://schemas.microsoft.com/office/drawing/2014/main" id="{98FB4B80-E77F-48BF-B36F-12F97DFC7EC3}"/>
              </a:ext>
            </a:extLst>
          </p:cNvPr>
          <p:cNvSpPr/>
          <p:nvPr/>
        </p:nvSpPr>
        <p:spPr>
          <a:xfrm>
            <a:off x="6432981" y="4829452"/>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t>WHAT ?</a:t>
            </a:r>
          </a:p>
        </p:txBody>
      </p:sp>
      <p:sp>
        <p:nvSpPr>
          <p:cNvPr id="8" name="Oval 7">
            <a:extLst>
              <a:ext uri="{FF2B5EF4-FFF2-40B4-BE49-F238E27FC236}">
                <a16:creationId xmlns:a16="http://schemas.microsoft.com/office/drawing/2014/main" id="{6A0715F0-FE32-49DF-B816-672E31F4975A}"/>
              </a:ext>
            </a:extLst>
          </p:cNvPr>
          <p:cNvSpPr/>
          <p:nvPr/>
        </p:nvSpPr>
        <p:spPr>
          <a:xfrm>
            <a:off x="7855260" y="4829452"/>
            <a:ext cx="914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t>WHY ?</a:t>
            </a:r>
          </a:p>
        </p:txBody>
      </p:sp>
    </p:spTree>
    <p:extLst>
      <p:ext uri="{BB962C8B-B14F-4D97-AF65-F5344CB8AC3E}">
        <p14:creationId xmlns:p14="http://schemas.microsoft.com/office/powerpoint/2010/main" val="21175877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CB547-EBDC-405B-B505-0AD4B83F4BA2}"/>
              </a:ext>
            </a:extLst>
          </p:cNvPr>
          <p:cNvSpPr>
            <a:spLocks noGrp="1"/>
          </p:cNvSpPr>
          <p:nvPr>
            <p:ph type="title"/>
          </p:nvPr>
        </p:nvSpPr>
        <p:spPr>
          <a:xfrm>
            <a:off x="1295402" y="982133"/>
            <a:ext cx="9601195" cy="633604"/>
          </a:xfrm>
        </p:spPr>
        <p:txBody>
          <a:bodyPr>
            <a:normAutofit fontScale="90000"/>
          </a:bodyPr>
          <a:lstStyle/>
          <a:p>
            <a:r>
              <a:rPr lang="en-US" b="1" dirty="0"/>
              <a:t>When to summarize ?</a:t>
            </a:r>
          </a:p>
        </p:txBody>
      </p:sp>
      <p:sp>
        <p:nvSpPr>
          <p:cNvPr id="3" name="Content Placeholder 2">
            <a:extLst>
              <a:ext uri="{FF2B5EF4-FFF2-40B4-BE49-F238E27FC236}">
                <a16:creationId xmlns:a16="http://schemas.microsoft.com/office/drawing/2014/main" id="{56015DA9-BB82-4150-A0D3-4DF861653E8D}"/>
              </a:ext>
            </a:extLst>
          </p:cNvPr>
          <p:cNvSpPr>
            <a:spLocks noGrp="1"/>
          </p:cNvSpPr>
          <p:nvPr>
            <p:ph idx="1"/>
          </p:nvPr>
        </p:nvSpPr>
        <p:spPr/>
        <p:txBody>
          <a:bodyPr>
            <a:normAutofit fontScale="85000" lnSpcReduction="20000"/>
          </a:bodyPr>
          <a:lstStyle/>
          <a:p>
            <a:pPr marL="0" indent="0">
              <a:buNone/>
            </a:pPr>
            <a:r>
              <a:rPr lang="en-US" dirty="0"/>
              <a:t>    In a summary , we’re putting the main points from someone else’s text into our own words , condensing in generalities so that the reader can easily understand . </a:t>
            </a:r>
          </a:p>
          <a:p>
            <a:pPr marL="0" indent="0">
              <a:buNone/>
            </a:pPr>
            <a:r>
              <a:rPr lang="en-US" dirty="0"/>
              <a:t>When to summarize :</a:t>
            </a:r>
          </a:p>
          <a:p>
            <a:pPr>
              <a:buFont typeface="Wingdings" panose="05000000000000000000" pitchFamily="2" charset="2"/>
              <a:buChar char="q"/>
            </a:pPr>
            <a:r>
              <a:rPr lang="en-US" dirty="0"/>
              <a:t>When you want to contextualize or provide background information for a larger argument you will make</a:t>
            </a:r>
          </a:p>
          <a:p>
            <a:pPr>
              <a:buFont typeface="Wingdings" panose="05000000000000000000" pitchFamily="2" charset="2"/>
              <a:buChar char="q"/>
            </a:pPr>
            <a:r>
              <a:rPr lang="en-US" dirty="0"/>
              <a:t>When you want to present previous findings or existing arguments before laying out your own analysis or response to these.</a:t>
            </a:r>
          </a:p>
          <a:p>
            <a:pPr marL="0" indent="0">
              <a:buNone/>
            </a:pPr>
            <a:r>
              <a:rPr lang="en-US" dirty="0"/>
              <a:t>Features of effective summary</a:t>
            </a:r>
          </a:p>
          <a:p>
            <a:pPr>
              <a:buFont typeface="Wingdings" panose="05000000000000000000" pitchFamily="2" charset="2"/>
              <a:buChar char="q"/>
            </a:pPr>
            <a:r>
              <a:rPr lang="en-US" dirty="0"/>
              <a:t>Accurately and fairly represents the original text</a:t>
            </a:r>
          </a:p>
          <a:p>
            <a:pPr>
              <a:buFont typeface="Wingdings" panose="05000000000000000000" pitchFamily="2" charset="2"/>
              <a:buChar char="q"/>
            </a:pPr>
            <a:r>
              <a:rPr lang="en-US" dirty="0"/>
              <a:t>Presents material that is clearly relevant and useful to your argument is cited effectively</a:t>
            </a:r>
          </a:p>
          <a:p>
            <a:pPr>
              <a:buFont typeface="Wingdings" panose="05000000000000000000" pitchFamily="2" charset="2"/>
              <a:buChar char="q"/>
            </a:pPr>
            <a:r>
              <a:rPr lang="en-US" dirty="0"/>
              <a:t>Uses precise , strong verbs to capture authorial action </a:t>
            </a:r>
          </a:p>
          <a:p>
            <a:pPr>
              <a:buFont typeface="Wingdings" panose="05000000000000000000" pitchFamily="2" charset="2"/>
              <a:buChar char="q"/>
            </a:pPr>
            <a:r>
              <a:rPr lang="en-US" dirty="0"/>
              <a:t>Uses details sparingly</a:t>
            </a:r>
          </a:p>
          <a:p>
            <a:pPr>
              <a:buFont typeface="Wingdings" panose="05000000000000000000" pitchFamily="2" charset="2"/>
              <a:buChar char="q"/>
            </a:pPr>
            <a:r>
              <a:rPr lang="en-US" dirty="0"/>
              <a:t>Distills the ideas of the original text transparently or simply</a:t>
            </a:r>
          </a:p>
          <a:p>
            <a:pPr>
              <a:buFont typeface="Wingdings" panose="05000000000000000000" pitchFamily="2" charset="2"/>
              <a:buChar char="q"/>
            </a:pPr>
            <a:endParaRPr lang="en-US" dirty="0"/>
          </a:p>
          <a:p>
            <a:pPr>
              <a:buFont typeface="Wingdings" panose="05000000000000000000" pitchFamily="2" charset="2"/>
              <a:buChar char="q"/>
            </a:pPr>
            <a:endParaRPr lang="en-US" dirty="0"/>
          </a:p>
          <a:p>
            <a:pPr>
              <a:buFont typeface="Wingdings" panose="05000000000000000000" pitchFamily="2" charset="2"/>
              <a:buChar char="q"/>
            </a:pPr>
            <a:endParaRPr lang="en-US" dirty="0"/>
          </a:p>
          <a:p>
            <a:endParaRPr lang="en-US" dirty="0"/>
          </a:p>
          <a:p>
            <a:pPr marL="0" indent="0">
              <a:buNone/>
            </a:pPr>
            <a:endParaRPr lang="en-US" dirty="0"/>
          </a:p>
        </p:txBody>
      </p:sp>
    </p:spTree>
    <p:extLst>
      <p:ext uri="{BB962C8B-B14F-4D97-AF65-F5344CB8AC3E}">
        <p14:creationId xmlns:p14="http://schemas.microsoft.com/office/powerpoint/2010/main" val="14299999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EB7695-DEE5-4286-A42A-11DA4CB32DD5}"/>
              </a:ext>
            </a:extLst>
          </p:cNvPr>
          <p:cNvSpPr>
            <a:spLocks noGrp="1"/>
          </p:cNvSpPr>
          <p:nvPr>
            <p:ph type="title"/>
          </p:nvPr>
        </p:nvSpPr>
        <p:spPr/>
        <p:txBody>
          <a:bodyPr/>
          <a:lstStyle/>
          <a:p>
            <a:r>
              <a:rPr lang="en-US" b="1" dirty="0"/>
              <a:t>The elements of a summary</a:t>
            </a:r>
          </a:p>
        </p:txBody>
      </p:sp>
      <p:sp>
        <p:nvSpPr>
          <p:cNvPr id="3" name="Content Placeholder 2">
            <a:extLst>
              <a:ext uri="{FF2B5EF4-FFF2-40B4-BE49-F238E27FC236}">
                <a16:creationId xmlns:a16="http://schemas.microsoft.com/office/drawing/2014/main" id="{C44F75DB-B60E-48A3-9593-9DD11EC0017B}"/>
              </a:ext>
            </a:extLst>
          </p:cNvPr>
          <p:cNvSpPr>
            <a:spLocks noGrp="1"/>
          </p:cNvSpPr>
          <p:nvPr>
            <p:ph idx="1"/>
          </p:nvPr>
        </p:nvSpPr>
        <p:spPr/>
        <p:txBody>
          <a:bodyPr>
            <a:normAutofit fontScale="85000" lnSpcReduction="10000"/>
          </a:bodyPr>
          <a:lstStyle/>
          <a:p>
            <a:r>
              <a:rPr lang="en-US" b="1" dirty="0"/>
              <a:t>Conciseness </a:t>
            </a:r>
            <a:r>
              <a:rPr lang="en-US" dirty="0"/>
              <a:t>:</a:t>
            </a:r>
          </a:p>
          <a:p>
            <a:pPr marL="0" indent="0">
              <a:buNone/>
            </a:pPr>
            <a:r>
              <a:rPr lang="en-US" dirty="0"/>
              <a:t>A summary is all about condensing important information , which is a surprisingly complex skill . We have to first know that information  , be able to recall it , and then relay it to others.</a:t>
            </a:r>
          </a:p>
          <a:p>
            <a:r>
              <a:rPr lang="en-US" b="1" dirty="0"/>
              <a:t> Objectivity:</a:t>
            </a:r>
            <a:endParaRPr lang="en-US" b="1" dirty="0">
              <a:latin typeface="Arial" panose="020B0604020202020204" pitchFamily="34" charset="0"/>
              <a:cs typeface="Arial" panose="020B0604020202020204" pitchFamily="34" charset="0"/>
            </a:endParaRPr>
          </a:p>
          <a:p>
            <a:pPr marL="0" indent="0">
              <a:buNone/>
            </a:pPr>
            <a:r>
              <a:rPr lang="en-US" sz="1800" dirty="0">
                <a:latin typeface="Arial" panose="020B0604020202020204" pitchFamily="34" charset="0"/>
                <a:cs typeface="Arial" panose="020B0604020202020204" pitchFamily="34" charset="0"/>
              </a:rPr>
              <a:t>Summaries are not reviews or opinions. If you’re writing a summary , stick to the facts because will  make your writing more trustworthy and it will make it more clear .</a:t>
            </a:r>
          </a:p>
          <a:p>
            <a:pPr marL="0" indent="0">
              <a:buNone/>
            </a:pPr>
            <a:r>
              <a:rPr lang="en-US" sz="1800" dirty="0">
                <a:latin typeface="Arial" panose="020B0604020202020204" pitchFamily="34" charset="0"/>
                <a:cs typeface="Arial" panose="020B0604020202020204" pitchFamily="34" charset="0"/>
              </a:rPr>
              <a:t>Good Structure :</a:t>
            </a:r>
          </a:p>
          <a:p>
            <a:pPr marL="0" indent="0">
              <a:buNone/>
            </a:pPr>
            <a:r>
              <a:rPr lang="en-US" sz="1800" dirty="0">
                <a:latin typeface="Arial" panose="020B0604020202020204" pitchFamily="34" charset="0"/>
                <a:cs typeface="Arial" panose="020B0604020202020204" pitchFamily="34" charset="0"/>
              </a:rPr>
              <a:t>Summaries can start with the most important information and work down, or start chronologically and work forward.</a:t>
            </a:r>
          </a:p>
          <a:p>
            <a:r>
              <a:rPr lang="en-US" sz="1800" b="1" dirty="0">
                <a:latin typeface="Arial" panose="020B0604020202020204" pitchFamily="34" charset="0"/>
                <a:cs typeface="Arial" panose="020B0604020202020204" pitchFamily="34" charset="0"/>
              </a:rPr>
              <a:t> Accuracy </a:t>
            </a:r>
            <a:r>
              <a:rPr lang="en-US" sz="1800" dirty="0">
                <a:latin typeface="Arial" panose="020B0604020202020204" pitchFamily="34" charset="0"/>
                <a:cs typeface="Arial" panose="020B0604020202020204" pitchFamily="34" charset="0"/>
              </a:rPr>
              <a:t>:</a:t>
            </a:r>
          </a:p>
          <a:p>
            <a:pPr marL="0" indent="0">
              <a:buNone/>
            </a:pPr>
            <a:r>
              <a:rPr lang="en-US" sz="1800" dirty="0">
                <a:latin typeface="Arial" panose="020B0604020202020204" pitchFamily="34" charset="0"/>
                <a:cs typeface="Arial" panose="020B0604020202020204" pitchFamily="34" charset="0"/>
              </a:rPr>
              <a:t>Even though summaries are an overview , they should still be specific about the facts. Summaries are actually a great place to practice editing and proofreading for this reason.</a:t>
            </a:r>
          </a:p>
          <a:p>
            <a:pPr marL="0" indent="0">
              <a:buNone/>
            </a:pPr>
            <a:endParaRPr lang="en-US" b="1" dirty="0"/>
          </a:p>
        </p:txBody>
      </p:sp>
    </p:spTree>
    <p:extLst>
      <p:ext uri="{BB962C8B-B14F-4D97-AF65-F5344CB8AC3E}">
        <p14:creationId xmlns:p14="http://schemas.microsoft.com/office/powerpoint/2010/main" val="16609044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5F83C-ABB7-4DD5-9291-5DEFF8A3918F}"/>
              </a:ext>
            </a:extLst>
          </p:cNvPr>
          <p:cNvSpPr>
            <a:spLocks noGrp="1"/>
          </p:cNvSpPr>
          <p:nvPr>
            <p:ph type="title"/>
          </p:nvPr>
        </p:nvSpPr>
        <p:spPr>
          <a:xfrm>
            <a:off x="852256" y="550416"/>
            <a:ext cx="9345024" cy="1264574"/>
          </a:xfrm>
        </p:spPr>
        <p:txBody>
          <a:bodyPr/>
          <a:lstStyle/>
          <a:p>
            <a:r>
              <a:rPr lang="en-US" b="1" dirty="0"/>
              <a:t>	Summarizing versus Paraphrasing</a:t>
            </a:r>
          </a:p>
        </p:txBody>
      </p:sp>
      <p:sp>
        <p:nvSpPr>
          <p:cNvPr id="3" name="Content Placeholder 2">
            <a:extLst>
              <a:ext uri="{FF2B5EF4-FFF2-40B4-BE49-F238E27FC236}">
                <a16:creationId xmlns:a16="http://schemas.microsoft.com/office/drawing/2014/main" id="{33A0CB10-4CEB-472F-8905-0739FFA21550}"/>
              </a:ext>
            </a:extLst>
          </p:cNvPr>
          <p:cNvSpPr>
            <a:spLocks noGrp="1"/>
          </p:cNvSpPr>
          <p:nvPr>
            <p:ph idx="1"/>
          </p:nvPr>
        </p:nvSpPr>
        <p:spPr>
          <a:xfrm>
            <a:off x="499781" y="1885382"/>
            <a:ext cx="8596668" cy="3880773"/>
          </a:xfrm>
        </p:spPr>
        <p:txBody>
          <a:bodyPr>
            <a:normAutofit fontScale="85000" lnSpcReduction="20000"/>
          </a:bodyPr>
          <a:lstStyle/>
          <a:p>
            <a:pPr marL="0" indent="0">
              <a:buNone/>
            </a:pPr>
            <a:r>
              <a:rPr lang="en-US" dirty="0"/>
              <a:t>What is Paraphrasing ?</a:t>
            </a:r>
          </a:p>
          <a:p>
            <a:pPr marL="0" indent="0">
              <a:buNone/>
            </a:pPr>
            <a:r>
              <a:rPr lang="en-US" dirty="0"/>
              <a:t>When you paraphrase , you use your own words to express something that was written or said by another person.</a:t>
            </a:r>
          </a:p>
          <a:p>
            <a:pPr marL="0" indent="0">
              <a:buNone/>
            </a:pPr>
            <a:r>
              <a:rPr lang="en-US" dirty="0"/>
              <a:t>How to Paraphrase text :</a:t>
            </a:r>
          </a:p>
          <a:p>
            <a:pPr>
              <a:buFont typeface="Wingdings" panose="05000000000000000000" pitchFamily="2" charset="2"/>
              <a:buChar char="§"/>
            </a:pPr>
            <a:r>
              <a:rPr lang="en-US" dirty="0"/>
              <a:t>Read and make notes :</a:t>
            </a:r>
          </a:p>
          <a:p>
            <a:pPr>
              <a:buFontTx/>
              <a:buChar char="-"/>
            </a:pPr>
            <a:r>
              <a:rPr lang="en-US" dirty="0"/>
              <a:t>Read the text carefully , highlight , underline or note down important terms and phrases </a:t>
            </a:r>
          </a:p>
          <a:p>
            <a:pPr>
              <a:buFont typeface="Wingdings" panose="05000000000000000000" pitchFamily="2" charset="2"/>
              <a:buChar char="§"/>
            </a:pPr>
            <a:r>
              <a:rPr lang="en-US" dirty="0"/>
              <a:t>Find different terms</a:t>
            </a:r>
          </a:p>
          <a:p>
            <a:pPr marL="0" indent="0">
              <a:buNone/>
            </a:pPr>
            <a:r>
              <a:rPr lang="en-US" dirty="0"/>
              <a:t>    Find synonyms to use in place of the ones that you’ve picked out.</a:t>
            </a:r>
          </a:p>
          <a:p>
            <a:pPr>
              <a:buFont typeface="Wingdings" panose="05000000000000000000" pitchFamily="2" charset="2"/>
              <a:buChar char="§"/>
            </a:pPr>
            <a:r>
              <a:rPr lang="en-US" dirty="0"/>
              <a:t>Put the text into your own words </a:t>
            </a:r>
          </a:p>
          <a:p>
            <a:pPr marL="0" indent="0">
              <a:buNone/>
            </a:pPr>
            <a:r>
              <a:rPr lang="en-US" dirty="0"/>
              <a:t>Simplify , adjust the order of the words , replace passive expressions with active ones.</a:t>
            </a:r>
          </a:p>
          <a:p>
            <a:pPr>
              <a:buFont typeface="Wingdings" panose="05000000000000000000" pitchFamily="2" charset="2"/>
              <a:buChar char="§"/>
            </a:pPr>
            <a:r>
              <a:rPr lang="en-US" dirty="0"/>
              <a:t>Check your work</a:t>
            </a:r>
          </a:p>
          <a:p>
            <a:pPr marL="0" indent="0">
              <a:buNone/>
            </a:pPr>
            <a:r>
              <a:rPr lang="en-US" dirty="0"/>
              <a:t> Check your work by comparing it to the original. If is shorter , it should include all  the necessary detail.</a:t>
            </a:r>
          </a:p>
          <a:p>
            <a:pPr>
              <a:buFont typeface="Wingdings" panose="05000000000000000000" pitchFamily="2" charset="2"/>
              <a:buChar char="§"/>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11414984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84448-D722-41C8-BE0D-9CBAF834EC0B}"/>
              </a:ext>
            </a:extLst>
          </p:cNvPr>
          <p:cNvSpPr>
            <a:spLocks noGrp="1"/>
          </p:cNvSpPr>
          <p:nvPr>
            <p:ph type="title"/>
          </p:nvPr>
        </p:nvSpPr>
        <p:spPr/>
        <p:txBody>
          <a:bodyPr/>
          <a:lstStyle/>
          <a:p>
            <a:r>
              <a:rPr lang="en-US" dirty="0"/>
              <a:t>Paraphrasing an example</a:t>
            </a:r>
          </a:p>
        </p:txBody>
      </p:sp>
      <p:sp>
        <p:nvSpPr>
          <p:cNvPr id="3" name="Content Placeholder 2">
            <a:extLst>
              <a:ext uri="{FF2B5EF4-FFF2-40B4-BE49-F238E27FC236}">
                <a16:creationId xmlns:a16="http://schemas.microsoft.com/office/drawing/2014/main" id="{413EEC98-2A5E-4181-AB65-AB8CE0865B0F}"/>
              </a:ext>
            </a:extLst>
          </p:cNvPr>
          <p:cNvSpPr>
            <a:spLocks noGrp="1"/>
          </p:cNvSpPr>
          <p:nvPr>
            <p:ph idx="1"/>
          </p:nvPr>
        </p:nvSpPr>
        <p:spPr/>
        <p:txBody>
          <a:bodyPr>
            <a:normAutofit fontScale="85000" lnSpcReduction="10000"/>
          </a:bodyPr>
          <a:lstStyle/>
          <a:p>
            <a:r>
              <a:rPr lang="en-US" dirty="0"/>
              <a:t>Original :</a:t>
            </a:r>
          </a:p>
          <a:p>
            <a:pPr marL="0" indent="0">
              <a:buNone/>
            </a:pPr>
            <a:r>
              <a:rPr lang="en-US" dirty="0"/>
              <a:t>Despite the undoubted fact that everyone’s vision of what constitutes success is different, one should spend one’s time establishing and finalizing one’s personal vision of it. Otherwise , how can you possibly understand what your final destination might be, or whether or not your decisions are assisting you in moving in the direction of the goals which you’ve set yourself?</a:t>
            </a:r>
          </a:p>
          <a:p>
            <a:pPr marL="0" indent="0">
              <a:buNone/>
            </a:pPr>
            <a:r>
              <a:rPr lang="en-US" dirty="0"/>
              <a:t>The two kinds of statement-mission and vision –can be invaluable to your approach , aiding you, as they do, in focusing on your primary goal , and quickly identifying possibilities that you might wish to exploit and explore.</a:t>
            </a:r>
          </a:p>
          <a:p>
            <a:pPr marL="0" indent="0">
              <a:buNone/>
            </a:pPr>
            <a:r>
              <a:rPr lang="en-US" dirty="0"/>
              <a:t>Paraphrase :</a:t>
            </a:r>
          </a:p>
          <a:p>
            <a:pPr marL="0" indent="0">
              <a:buNone/>
            </a:pPr>
            <a:r>
              <a:rPr lang="en-US" dirty="0"/>
              <a:t>Everyone’s have different ideas about success, important is that you spend time  defining your version of success. If your decisions are helping you to move toward your goals. </a:t>
            </a:r>
          </a:p>
          <a:p>
            <a:pPr marL="0" indent="0">
              <a:buNone/>
            </a:pPr>
            <a:r>
              <a:rPr lang="en-US" dirty="0"/>
              <a:t>Used as part of your personal approach to goal-setting, mission and vision statements are useful for bringing sharp focus to your most important goal , and for helping you to quickly identify which opportunities you should pursue.</a:t>
            </a:r>
          </a:p>
          <a:p>
            <a:pPr marL="0" indent="0">
              <a:buNone/>
            </a:pPr>
            <a:endParaRPr lang="en-US" dirty="0"/>
          </a:p>
        </p:txBody>
      </p:sp>
    </p:spTree>
    <p:extLst>
      <p:ext uri="{BB962C8B-B14F-4D97-AF65-F5344CB8AC3E}">
        <p14:creationId xmlns:p14="http://schemas.microsoft.com/office/powerpoint/2010/main" val="35702406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17E7A-75C7-4BAE-9627-2527A367191B}"/>
              </a:ext>
            </a:extLst>
          </p:cNvPr>
          <p:cNvSpPr>
            <a:spLocks noGrp="1"/>
          </p:cNvSpPr>
          <p:nvPr>
            <p:ph type="title"/>
          </p:nvPr>
        </p:nvSpPr>
        <p:spPr/>
        <p:txBody>
          <a:bodyPr/>
          <a:lstStyle/>
          <a:p>
            <a:r>
              <a:rPr lang="en-US" dirty="0"/>
              <a:t>How to summarize text or speech</a:t>
            </a:r>
          </a:p>
        </p:txBody>
      </p:sp>
      <p:sp>
        <p:nvSpPr>
          <p:cNvPr id="3" name="Content Placeholder 2">
            <a:extLst>
              <a:ext uri="{FF2B5EF4-FFF2-40B4-BE49-F238E27FC236}">
                <a16:creationId xmlns:a16="http://schemas.microsoft.com/office/drawing/2014/main" id="{C5B9C5DD-C262-4719-81D1-8DDC037CC238}"/>
              </a:ext>
            </a:extLst>
          </p:cNvPr>
          <p:cNvSpPr>
            <a:spLocks noGrp="1"/>
          </p:cNvSpPr>
          <p:nvPr>
            <p:ph idx="1"/>
          </p:nvPr>
        </p:nvSpPr>
        <p:spPr>
          <a:xfrm>
            <a:off x="677334" y="1207363"/>
            <a:ext cx="8596668" cy="4833999"/>
          </a:xfrm>
        </p:spPr>
        <p:txBody>
          <a:bodyPr>
            <a:normAutofit fontScale="70000" lnSpcReduction="20000"/>
          </a:bodyPr>
          <a:lstStyle/>
          <a:p>
            <a:pPr>
              <a:buFont typeface="Wingdings" panose="05000000000000000000" pitchFamily="2" charset="2"/>
              <a:buChar char="v"/>
            </a:pPr>
            <a:r>
              <a:rPr lang="en-US" dirty="0"/>
              <a:t>Get a general idea of the original:  </a:t>
            </a:r>
          </a:p>
          <a:p>
            <a:pPr marL="0" indent="0">
              <a:buNone/>
            </a:pPr>
            <a:r>
              <a:rPr lang="en-US" dirty="0"/>
              <a:t>     -speed read</a:t>
            </a:r>
          </a:p>
          <a:p>
            <a:pPr marL="0" indent="0">
              <a:buNone/>
            </a:pPr>
            <a:r>
              <a:rPr lang="en-US" dirty="0"/>
              <a:t>     - attention to the title , introduction , conclusion </a:t>
            </a:r>
          </a:p>
          <a:p>
            <a:pPr>
              <a:buFont typeface="Wingdings" panose="05000000000000000000" pitchFamily="2" charset="2"/>
              <a:buChar char="v"/>
            </a:pPr>
            <a:r>
              <a:rPr lang="en-US" dirty="0"/>
              <a:t>Check your understanding:</a:t>
            </a:r>
          </a:p>
          <a:p>
            <a:pPr marL="0" indent="0">
              <a:buNone/>
            </a:pPr>
            <a:r>
              <a:rPr lang="en-US" dirty="0"/>
              <a:t>    -reading the text carefully</a:t>
            </a:r>
          </a:p>
          <a:p>
            <a:pPr marL="0" indent="0">
              <a:buNone/>
            </a:pPr>
            <a:r>
              <a:rPr lang="en-US" dirty="0"/>
              <a:t>     - check your initial interpretation </a:t>
            </a:r>
          </a:p>
          <a:p>
            <a:pPr>
              <a:buFont typeface="Wingdings" panose="05000000000000000000" pitchFamily="2" charset="2"/>
              <a:buChar char="v"/>
            </a:pPr>
            <a:r>
              <a:rPr lang="en-US" dirty="0"/>
              <a:t>Make notes</a:t>
            </a:r>
          </a:p>
          <a:p>
            <a:pPr marL="0" indent="0">
              <a:buNone/>
            </a:pPr>
            <a:r>
              <a:rPr lang="en-US" dirty="0"/>
              <a:t>     -take notes on what you’re reading or listening to</a:t>
            </a:r>
          </a:p>
          <a:p>
            <a:pPr marL="0" indent="0">
              <a:buNone/>
            </a:pPr>
            <a:r>
              <a:rPr lang="en-US" dirty="0"/>
              <a:t>      -use bullet points</a:t>
            </a:r>
          </a:p>
          <a:p>
            <a:pPr marL="0" indent="0">
              <a:buNone/>
            </a:pPr>
            <a:r>
              <a:rPr lang="en-US" dirty="0"/>
              <a:t>      - write down only one point or idea for each bullet</a:t>
            </a:r>
          </a:p>
          <a:p>
            <a:pPr marL="0" indent="0">
              <a:buNone/>
            </a:pPr>
            <a:r>
              <a:rPr lang="en-US" dirty="0"/>
              <a:t>      - all notes are concise , well-order and include the points that really matter.</a:t>
            </a:r>
          </a:p>
          <a:p>
            <a:pPr>
              <a:buFont typeface="Wingdings" panose="05000000000000000000" pitchFamily="2" charset="2"/>
              <a:buChar char="v"/>
            </a:pPr>
            <a:r>
              <a:rPr lang="en-US" dirty="0"/>
              <a:t>Write your summary</a:t>
            </a:r>
          </a:p>
          <a:p>
            <a:pPr marL="0" indent="0">
              <a:buNone/>
            </a:pPr>
            <a:r>
              <a:rPr lang="en-US" dirty="0"/>
              <a:t>      - bullet points or numbered lists are often an acceptable format for summaries </a:t>
            </a:r>
          </a:p>
          <a:p>
            <a:pPr>
              <a:buFont typeface="Wingdings" panose="05000000000000000000" pitchFamily="2" charset="2"/>
              <a:buChar char="v"/>
            </a:pPr>
            <a:r>
              <a:rPr lang="en-US" dirty="0"/>
              <a:t>  Check your work</a:t>
            </a:r>
          </a:p>
          <a:p>
            <a:pPr>
              <a:buFont typeface="Wingdings" panose="05000000000000000000" pitchFamily="2" charset="2"/>
              <a:buChar char="v"/>
            </a:pPr>
            <a:endParaRPr lang="en-US" dirty="0"/>
          </a:p>
          <a:p>
            <a:pPr marL="0" indent="0">
              <a:buNone/>
            </a:pPr>
            <a:endParaRPr lang="en-US" dirty="0"/>
          </a:p>
          <a:p>
            <a:pPr marL="0" indent="0">
              <a:buNone/>
            </a:pPr>
            <a:r>
              <a:rPr lang="en-US" dirty="0"/>
              <a:t>    </a:t>
            </a:r>
          </a:p>
        </p:txBody>
      </p:sp>
    </p:spTree>
    <p:extLst>
      <p:ext uri="{BB962C8B-B14F-4D97-AF65-F5344CB8AC3E}">
        <p14:creationId xmlns:p14="http://schemas.microsoft.com/office/powerpoint/2010/main" val="35607043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30BA2-97B2-40F6-822A-3692A000089F}"/>
              </a:ext>
            </a:extLst>
          </p:cNvPr>
          <p:cNvSpPr>
            <a:spLocks noGrp="1"/>
          </p:cNvSpPr>
          <p:nvPr>
            <p:ph type="title"/>
          </p:nvPr>
        </p:nvSpPr>
        <p:spPr/>
        <p:txBody>
          <a:bodyPr/>
          <a:lstStyle/>
          <a:p>
            <a:r>
              <a:rPr lang="en-US" dirty="0"/>
              <a:t>Summarizing: an example</a:t>
            </a:r>
          </a:p>
        </p:txBody>
      </p:sp>
      <p:sp>
        <p:nvSpPr>
          <p:cNvPr id="3" name="Content Placeholder 2">
            <a:extLst>
              <a:ext uri="{FF2B5EF4-FFF2-40B4-BE49-F238E27FC236}">
                <a16:creationId xmlns:a16="http://schemas.microsoft.com/office/drawing/2014/main" id="{2B8D9148-2635-428B-8239-6AC2136AD06D}"/>
              </a:ext>
            </a:extLst>
          </p:cNvPr>
          <p:cNvSpPr>
            <a:spLocks noGrp="1"/>
          </p:cNvSpPr>
          <p:nvPr>
            <p:ph idx="1"/>
          </p:nvPr>
        </p:nvSpPr>
        <p:spPr/>
        <p:txBody>
          <a:bodyPr/>
          <a:lstStyle/>
          <a:p>
            <a:r>
              <a:rPr lang="en-US" dirty="0"/>
              <a:t>Original</a:t>
            </a:r>
          </a:p>
          <a:p>
            <a:pPr marL="0" indent="0">
              <a:buNone/>
            </a:pPr>
            <a:r>
              <a:rPr lang="en-US" dirty="0"/>
              <a:t>  So how do you go about identifying your strengths and weaknesses , and analyzing the opportunities and threats that flow from them ? SWOT Analysis a useful technique that helps you to do this.</a:t>
            </a:r>
          </a:p>
          <a:p>
            <a:pPr marL="0" indent="0">
              <a:buNone/>
            </a:pPr>
            <a:r>
              <a:rPr lang="en-US" dirty="0"/>
              <a:t>What makes SWOT especially powerful is that , with a little thought , it can help you to uncover opportunities that you would not otherwise have spotted. And by understanding your weaknesses , you can manage and eliminate threats that might otherwise hurt your ability to move forward in your role.</a:t>
            </a:r>
          </a:p>
          <a:p>
            <a:pPr marL="0" indent="0">
              <a:buNone/>
            </a:pPr>
            <a:r>
              <a:rPr lang="en-US" dirty="0"/>
              <a:t>If you look at yourself using the SWOT framework , you can start to separate yourself from you peers, and further develop the specialized talents and abilities that you need in order to advance your career and help you achieve your personal goals.</a:t>
            </a:r>
          </a:p>
        </p:txBody>
      </p:sp>
    </p:spTree>
    <p:extLst>
      <p:ext uri="{BB962C8B-B14F-4D97-AF65-F5344CB8AC3E}">
        <p14:creationId xmlns:p14="http://schemas.microsoft.com/office/powerpoint/2010/main" val="2424017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3642F-5860-45B7-9E6B-41ABA647C387}"/>
              </a:ext>
            </a:extLst>
          </p:cNvPr>
          <p:cNvSpPr>
            <a:spLocks noGrp="1"/>
          </p:cNvSpPr>
          <p:nvPr>
            <p:ph type="title"/>
          </p:nvPr>
        </p:nvSpPr>
        <p:spPr/>
        <p:txBody>
          <a:bodyPr/>
          <a:lstStyle/>
          <a:p>
            <a:r>
              <a:rPr lang="en-US" dirty="0"/>
              <a:t>Summary</a:t>
            </a:r>
          </a:p>
        </p:txBody>
      </p:sp>
      <p:sp>
        <p:nvSpPr>
          <p:cNvPr id="3" name="Content Placeholder 2">
            <a:extLst>
              <a:ext uri="{FF2B5EF4-FFF2-40B4-BE49-F238E27FC236}">
                <a16:creationId xmlns:a16="http://schemas.microsoft.com/office/drawing/2014/main" id="{0001C2DB-2B3F-4C0E-A933-D8429121D190}"/>
              </a:ext>
            </a:extLst>
          </p:cNvPr>
          <p:cNvSpPr>
            <a:spLocks noGrp="1"/>
          </p:cNvSpPr>
          <p:nvPr>
            <p:ph idx="1"/>
          </p:nvPr>
        </p:nvSpPr>
        <p:spPr>
          <a:xfrm>
            <a:off x="677334" y="1195720"/>
            <a:ext cx="8596668" cy="4110962"/>
          </a:xfrm>
        </p:spPr>
        <p:txBody>
          <a:bodyPr>
            <a:normAutofit lnSpcReduction="10000"/>
          </a:bodyPr>
          <a:lstStyle/>
          <a:p>
            <a:r>
              <a:rPr lang="en-US" dirty="0"/>
              <a:t>Summary</a:t>
            </a:r>
          </a:p>
          <a:p>
            <a:pPr marL="0" indent="0">
              <a:buNone/>
            </a:pPr>
            <a:r>
              <a:rPr lang="en-US" dirty="0"/>
              <a:t>   SWOT Analysis give us the technique that help as to identify strengths , weakness, opportunities and eliminate threats. These factors help us to develop the abilities that you need for your goals and progress in our career.  All the factors help us understand and managing.</a:t>
            </a:r>
          </a:p>
          <a:p>
            <a:pPr marL="0" indent="0">
              <a:buNone/>
            </a:pPr>
            <a:endParaRPr lang="en-US" dirty="0"/>
          </a:p>
          <a:p>
            <a:pPr marL="0" indent="0">
              <a:buNone/>
            </a:pPr>
            <a:r>
              <a:rPr lang="en-US" b="1" dirty="0"/>
              <a:t>Key Points</a:t>
            </a:r>
          </a:p>
          <a:p>
            <a:pPr marL="0" indent="0">
              <a:buNone/>
            </a:pPr>
            <a:r>
              <a:rPr lang="en-US" dirty="0"/>
              <a:t>    Paraphrasing means rephrasing text or speech in your own words , without changing its meaning.</a:t>
            </a:r>
          </a:p>
          <a:p>
            <a:pPr marL="0" indent="0">
              <a:buNone/>
            </a:pPr>
            <a:r>
              <a:rPr lang="en-US" dirty="0"/>
              <a:t>      Summarizing means cutting it down to its bare essentials. </a:t>
            </a:r>
          </a:p>
          <a:p>
            <a:pPr marL="0" indent="0">
              <a:buNone/>
            </a:pPr>
            <a:r>
              <a:rPr lang="en-US" dirty="0"/>
              <a:t>      You can use both techniques to clarify and simplify complex information or ideas.</a:t>
            </a:r>
          </a:p>
        </p:txBody>
      </p:sp>
    </p:spTree>
    <p:extLst>
      <p:ext uri="{BB962C8B-B14F-4D97-AF65-F5344CB8AC3E}">
        <p14:creationId xmlns:p14="http://schemas.microsoft.com/office/powerpoint/2010/main" val="34321927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4A3BF-E93F-4BCC-9B6A-0E48E219E209}"/>
              </a:ext>
            </a:extLst>
          </p:cNvPr>
          <p:cNvSpPr>
            <a:spLocks noGrp="1"/>
          </p:cNvSpPr>
          <p:nvPr>
            <p:ph type="title"/>
          </p:nvPr>
        </p:nvSpPr>
        <p:spPr/>
        <p:txBody>
          <a:bodyPr/>
          <a:lstStyle/>
          <a:p>
            <a:r>
              <a:rPr lang="en-US" dirty="0"/>
              <a:t>Summarizing books </a:t>
            </a:r>
          </a:p>
        </p:txBody>
      </p:sp>
      <p:sp>
        <p:nvSpPr>
          <p:cNvPr id="3" name="Content Placeholder 2">
            <a:extLst>
              <a:ext uri="{FF2B5EF4-FFF2-40B4-BE49-F238E27FC236}">
                <a16:creationId xmlns:a16="http://schemas.microsoft.com/office/drawing/2014/main" id="{D57F0C6B-EAEE-40FA-B22C-0F99BA54C771}"/>
              </a:ext>
            </a:extLst>
          </p:cNvPr>
          <p:cNvSpPr>
            <a:spLocks noGrp="1"/>
          </p:cNvSpPr>
          <p:nvPr>
            <p:ph idx="1"/>
          </p:nvPr>
        </p:nvSpPr>
        <p:spPr>
          <a:xfrm>
            <a:off x="677334" y="1464817"/>
            <a:ext cx="8448911" cy="4576546"/>
          </a:xfrm>
        </p:spPr>
        <p:txBody>
          <a:bodyPr>
            <a:normAutofit fontScale="85000" lnSpcReduction="20000"/>
          </a:bodyPr>
          <a:lstStyle/>
          <a:p>
            <a:pPr marL="0" indent="0">
              <a:buNone/>
            </a:pPr>
            <a:r>
              <a:rPr lang="en-US" dirty="0"/>
              <a:t>                         </a:t>
            </a:r>
            <a:r>
              <a:rPr lang="en-US" b="1" dirty="0"/>
              <a:t>Harry Potter and the Sorcerer’s Stone</a:t>
            </a:r>
          </a:p>
          <a:p>
            <a:pPr marL="0" indent="0">
              <a:buNone/>
            </a:pPr>
            <a:r>
              <a:rPr lang="en-US" b="1" dirty="0"/>
              <a:t>                                                                Author J.K. Rowling</a:t>
            </a:r>
          </a:p>
          <a:p>
            <a:pPr marL="0" indent="0">
              <a:buNone/>
            </a:pPr>
            <a:r>
              <a:rPr lang="en-US" sz="1050" dirty="0"/>
              <a:t>   The original title is Harry Potter and the Philosopher’s Stone </a:t>
            </a:r>
          </a:p>
          <a:p>
            <a:pPr marL="0" indent="0">
              <a:buNone/>
            </a:pPr>
            <a:r>
              <a:rPr lang="en-US" sz="1050" dirty="0"/>
              <a:t>    Release date in July 2, 1998(UK), June 2, 1999 (US) ;</a:t>
            </a:r>
          </a:p>
          <a:p>
            <a:pPr marL="0" indent="0">
              <a:buNone/>
            </a:pPr>
            <a:r>
              <a:rPr lang="en-US" sz="1050" dirty="0"/>
              <a:t>    Subject –young adult </a:t>
            </a:r>
          </a:p>
          <a:p>
            <a:pPr marL="0" indent="0">
              <a:buNone/>
            </a:pPr>
            <a:r>
              <a:rPr lang="en-US" sz="1050" dirty="0"/>
              <a:t>    Genre   - fiction </a:t>
            </a:r>
          </a:p>
          <a:p>
            <a:pPr marL="0" indent="0">
              <a:buNone/>
            </a:pPr>
            <a:r>
              <a:rPr lang="en-US" sz="1400" dirty="0"/>
              <a:t>   Harry Potter is a lonely boy , shunned by his relatives , the Dursleys , who have raised him since he was an infant. He’s forced to live in the cupboard under the stairs , forced to wear his cousin Dudley’s , and forced to go to his </a:t>
            </a:r>
            <a:r>
              <a:rPr lang="en-US" sz="1400" dirty="0" err="1"/>
              <a:t>neighbour’s</a:t>
            </a:r>
            <a:r>
              <a:rPr lang="en-US" sz="1400" dirty="0"/>
              <a:t>  house when the rest of the family is doing something fun . </a:t>
            </a:r>
          </a:p>
          <a:p>
            <a:pPr marL="0" indent="0">
              <a:buNone/>
            </a:pPr>
            <a:r>
              <a:rPr lang="en-US" sz="1400" dirty="0"/>
              <a:t>Harry’s world gets turned upside down on his 11</a:t>
            </a:r>
            <a:r>
              <a:rPr lang="en-US" sz="1400" baseline="30000" dirty="0"/>
              <a:t>th</a:t>
            </a:r>
            <a:r>
              <a:rPr lang="en-US" sz="1400" dirty="0"/>
              <a:t> birthday when a magical half-giant , Hagrid , informs Harry that he’s really a wizard , and will soon be attending Hogwarts School of Witchcraft and Wizardry . When he was an infant , the evil Lord Voldemort killed his parents and then tried to kill Harry too. What’s so amazing to everyone is that Harry survived , and allegedly destroyed Voldemort in the process.</a:t>
            </a:r>
          </a:p>
          <a:p>
            <a:pPr marL="0" indent="0">
              <a:buNone/>
            </a:pPr>
            <a:r>
              <a:rPr lang="en-US" sz="1400" dirty="0"/>
              <a:t>When Harry hears all this , he doesn’t know what to think, everything Hagrid tells him turns out to be true , and with a joyful heart Harry starts wizarding school in September. He becomes best friends with a boy named Roy Weasley. Before the Christmas , they break tons of school rules when they attack a troll and prevent it from killing fellow student Hermione Granger. After the troll incident , the three become inseparable , and Harry is amazed to have found such great friends. Harry is constantly busy to stay on top of the mounds of homework. </a:t>
            </a:r>
          </a:p>
          <a:p>
            <a:pPr marL="0" indent="0">
              <a:buNone/>
            </a:pPr>
            <a:r>
              <a:rPr lang="en-US" sz="1400" dirty="0"/>
              <a:t>Quidditch is a popular sport among wizards and Harry is the youngest player in over a century , a game that he love’s more than anything else at school.</a:t>
            </a:r>
          </a:p>
          <a:p>
            <a:pPr marL="0" indent="0">
              <a:buNone/>
            </a:pPr>
            <a:r>
              <a:rPr lang="en-US" sz="1400" dirty="0"/>
              <a:t>The three friends set out to solve the mystery of the gigantic three-headed dog that is guarding something in a deserted corridor in the school. </a:t>
            </a:r>
          </a:p>
          <a:p>
            <a:pPr marL="0" indent="0">
              <a:buNone/>
            </a:pPr>
            <a:endParaRPr lang="en-US" b="1" dirty="0"/>
          </a:p>
        </p:txBody>
      </p:sp>
    </p:spTree>
    <p:extLst>
      <p:ext uri="{BB962C8B-B14F-4D97-AF65-F5344CB8AC3E}">
        <p14:creationId xmlns:p14="http://schemas.microsoft.com/office/powerpoint/2010/main" val="4096830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FEB51-D2A1-4E3A-A033-EE341C6FC5B2}"/>
              </a:ext>
            </a:extLst>
          </p:cNvPr>
          <p:cNvSpPr>
            <a:spLocks noGrp="1"/>
          </p:cNvSpPr>
          <p:nvPr>
            <p:ph type="title"/>
          </p:nvPr>
        </p:nvSpPr>
        <p:spPr>
          <a:xfrm>
            <a:off x="677334" y="609600"/>
            <a:ext cx="8596668" cy="562252"/>
          </a:xfrm>
        </p:spPr>
        <p:txBody>
          <a:bodyPr>
            <a:normAutofit fontScale="90000"/>
          </a:bodyPr>
          <a:lstStyle/>
          <a:p>
            <a:r>
              <a:rPr lang="en-US" dirty="0"/>
              <a:t>Continuation  of the summary</a:t>
            </a:r>
          </a:p>
        </p:txBody>
      </p:sp>
      <p:sp>
        <p:nvSpPr>
          <p:cNvPr id="3" name="Content Placeholder 2">
            <a:extLst>
              <a:ext uri="{FF2B5EF4-FFF2-40B4-BE49-F238E27FC236}">
                <a16:creationId xmlns:a16="http://schemas.microsoft.com/office/drawing/2014/main" id="{2C12C3F4-7830-4C81-9E19-4E80C8584A39}"/>
              </a:ext>
            </a:extLst>
          </p:cNvPr>
          <p:cNvSpPr>
            <a:spLocks noGrp="1"/>
          </p:cNvSpPr>
          <p:nvPr>
            <p:ph idx="1"/>
          </p:nvPr>
        </p:nvSpPr>
        <p:spPr/>
        <p:txBody>
          <a:bodyPr/>
          <a:lstStyle/>
          <a:p>
            <a:pPr marL="0" indent="0">
              <a:buNone/>
            </a:pPr>
            <a:r>
              <a:rPr lang="en-US" dirty="0"/>
              <a:t>They figure out that a very valuable object is being hidden in the school, when one of the professors starts acting as if he’s trying to steal it. Ron and Hermione help Harry get through the challenges set forth to stop the thief. When he finally gets to the last room he’s find someone else , Lord Voldemort. Harry is forced to do battle with the wizard and he’s able to save the Sorcerer’s Stone . The school headmaster , Dumbledore, arrives just in time to save Harry.</a:t>
            </a:r>
          </a:p>
          <a:p>
            <a:pPr marL="0" indent="0">
              <a:buNone/>
            </a:pPr>
            <a:r>
              <a:rPr lang="en-US" dirty="0"/>
              <a:t>Harry , Ron and Hermione ends the school spectacularly, honored for their service. He leaves the school to go back to the Dursley’s for the summer , where he’s finally found a place where he really belongs.</a:t>
            </a:r>
          </a:p>
          <a:p>
            <a:pPr marL="0" indent="0">
              <a:buNone/>
            </a:pPr>
            <a:endParaRPr lang="en-US" dirty="0"/>
          </a:p>
        </p:txBody>
      </p:sp>
    </p:spTree>
    <p:extLst>
      <p:ext uri="{BB962C8B-B14F-4D97-AF65-F5344CB8AC3E}">
        <p14:creationId xmlns:p14="http://schemas.microsoft.com/office/powerpoint/2010/main" val="33917594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38CC1-1560-4E4F-B0CC-B89F4E67ACC4}"/>
              </a:ext>
            </a:extLst>
          </p:cNvPr>
          <p:cNvSpPr>
            <a:spLocks noGrp="1"/>
          </p:cNvSpPr>
          <p:nvPr>
            <p:ph type="title"/>
          </p:nvPr>
        </p:nvSpPr>
        <p:spPr/>
        <p:txBody>
          <a:bodyPr/>
          <a:lstStyle/>
          <a:p>
            <a:r>
              <a:rPr lang="en-US" dirty="0"/>
              <a:t>Summarizing books</a:t>
            </a:r>
          </a:p>
        </p:txBody>
      </p:sp>
      <p:sp>
        <p:nvSpPr>
          <p:cNvPr id="3" name="Content Placeholder 2">
            <a:extLst>
              <a:ext uri="{FF2B5EF4-FFF2-40B4-BE49-F238E27FC236}">
                <a16:creationId xmlns:a16="http://schemas.microsoft.com/office/drawing/2014/main" id="{4BA38840-FE92-4460-9091-465936B39E51}"/>
              </a:ext>
            </a:extLst>
          </p:cNvPr>
          <p:cNvSpPr>
            <a:spLocks noGrp="1"/>
          </p:cNvSpPr>
          <p:nvPr>
            <p:ph idx="1"/>
          </p:nvPr>
        </p:nvSpPr>
        <p:spPr>
          <a:xfrm>
            <a:off x="677334" y="1305017"/>
            <a:ext cx="8377889" cy="4736345"/>
          </a:xfrm>
        </p:spPr>
        <p:txBody>
          <a:bodyPr>
            <a:normAutofit fontScale="92500" lnSpcReduction="20000"/>
          </a:bodyPr>
          <a:lstStyle/>
          <a:p>
            <a:pPr marL="0" indent="0">
              <a:buNone/>
            </a:pPr>
            <a:r>
              <a:rPr lang="en-US" b="1" dirty="0"/>
              <a:t>                        Harry Potter and the Chamber of Secrets</a:t>
            </a:r>
          </a:p>
          <a:p>
            <a:pPr marL="0" indent="0">
              <a:buNone/>
            </a:pPr>
            <a:r>
              <a:rPr lang="en-US" b="1" dirty="0"/>
              <a:t>                                                              Author J. K. Rowling</a:t>
            </a:r>
          </a:p>
          <a:p>
            <a:pPr marL="0" indent="0">
              <a:buNone/>
            </a:pPr>
            <a:r>
              <a:rPr lang="en-US" dirty="0"/>
              <a:t>        </a:t>
            </a:r>
            <a:r>
              <a:rPr lang="en-US" sz="1050" dirty="0"/>
              <a:t>Release date : July 2, 1998 (UK), June 2, 1999(US)</a:t>
            </a:r>
          </a:p>
          <a:p>
            <a:pPr marL="0" indent="0">
              <a:buNone/>
            </a:pPr>
            <a:r>
              <a:rPr lang="en-US" sz="1050" dirty="0"/>
              <a:t>        Subject         : Fantasy</a:t>
            </a:r>
          </a:p>
          <a:p>
            <a:pPr marL="0" indent="0">
              <a:buNone/>
            </a:pPr>
            <a:r>
              <a:rPr lang="en-US" sz="1050" dirty="0"/>
              <a:t>        Genre            :Fiction</a:t>
            </a:r>
          </a:p>
          <a:p>
            <a:pPr marL="0" indent="0">
              <a:buNone/>
            </a:pPr>
            <a:r>
              <a:rPr lang="en-US" sz="1050" dirty="0"/>
              <a:t>   </a:t>
            </a:r>
            <a:r>
              <a:rPr lang="en-US" sz="1400" dirty="0"/>
              <a:t>After a long summer at the Dursley’s , Harry wait to get back to Hogwarts , counting down the days until he can return. On his birthday , a strange elfish creature , named Dobby , shows up with dire warnings :” He must not return to Hogwarts ! “</a:t>
            </a:r>
          </a:p>
          <a:p>
            <a:pPr marL="0" indent="0">
              <a:buNone/>
            </a:pPr>
            <a:r>
              <a:rPr lang="en-US" sz="1400" dirty="0"/>
              <a:t>Harry refuse ton stay home from school , he was lock in his room . Before Harry can sink too far into despair , Ron and his two brothers , twins Fred and George , come to his rescue in a flying car and spirit him back to their house , where Harry is thrilled to spend the remainder of the summer.</a:t>
            </a:r>
          </a:p>
          <a:p>
            <a:pPr marL="0" indent="0">
              <a:buNone/>
            </a:pPr>
            <a:r>
              <a:rPr lang="en-US" sz="1400" dirty="0"/>
              <a:t>For Harry starts the second year , with more homework than ever , a Defense Against the Dark Arts professor who is vain and convinced Harry is too, and a mysterious voice he keeps hearing in the walls.</a:t>
            </a:r>
          </a:p>
          <a:p>
            <a:pPr marL="0" indent="0">
              <a:buNone/>
            </a:pPr>
            <a:r>
              <a:rPr lang="en-US" sz="1400" dirty="0"/>
              <a:t>The school year progresses , and the mysterious voice is getting more and more menacing , and soon vicious attacks start happening to the students of Hogwarts. By a accident , Harry , discovers that he is a </a:t>
            </a:r>
            <a:r>
              <a:rPr lang="en-US" sz="1400" dirty="0" err="1"/>
              <a:t>Parslemouth</a:t>
            </a:r>
            <a:r>
              <a:rPr lang="en-US" sz="1400" dirty="0"/>
              <a:t> and can speak to snakes. He’s quickly singled out as Slytherin’s heir, the person who , according to legend , will open the mysterious “Chamber of Secrets “and release the monster within.</a:t>
            </a:r>
          </a:p>
          <a:p>
            <a:pPr marL="0" indent="0">
              <a:buNone/>
            </a:pPr>
            <a:r>
              <a:rPr lang="en-US" sz="1400" dirty="0"/>
              <a:t>Harry has no idea who is attacking the students , but he quickly resolves to find out who is responsible. He , Ron and Hermione come up with an elaborate plan to disguise themselves as Slytherin students so they can question Draco Malfoy , whom they believe the one setting the monster loose in the school. Plan goes perfectly , until they find out from Draco that he is not the one they’re looking for.</a:t>
            </a:r>
          </a:p>
        </p:txBody>
      </p:sp>
    </p:spTree>
    <p:extLst>
      <p:ext uri="{BB962C8B-B14F-4D97-AF65-F5344CB8AC3E}">
        <p14:creationId xmlns:p14="http://schemas.microsoft.com/office/powerpoint/2010/main" val="8390778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CE54E-91DA-4739-B823-B75C84F80108}"/>
              </a:ext>
            </a:extLst>
          </p:cNvPr>
          <p:cNvSpPr>
            <a:spLocks noGrp="1"/>
          </p:cNvSpPr>
          <p:nvPr>
            <p:ph type="title"/>
          </p:nvPr>
        </p:nvSpPr>
        <p:spPr/>
        <p:txBody>
          <a:bodyPr/>
          <a:lstStyle/>
          <a:p>
            <a:r>
              <a:rPr lang="en-US" dirty="0"/>
              <a:t>Continuation of the summary</a:t>
            </a:r>
          </a:p>
        </p:txBody>
      </p:sp>
      <p:sp>
        <p:nvSpPr>
          <p:cNvPr id="3" name="Content Placeholder 2">
            <a:extLst>
              <a:ext uri="{FF2B5EF4-FFF2-40B4-BE49-F238E27FC236}">
                <a16:creationId xmlns:a16="http://schemas.microsoft.com/office/drawing/2014/main" id="{40937CE6-471E-46C1-92FE-41DC864B8C51}"/>
              </a:ext>
            </a:extLst>
          </p:cNvPr>
          <p:cNvSpPr>
            <a:spLocks noGrp="1"/>
          </p:cNvSpPr>
          <p:nvPr>
            <p:ph idx="1"/>
          </p:nvPr>
        </p:nvSpPr>
        <p:spPr/>
        <p:txBody>
          <a:bodyPr>
            <a:normAutofit lnSpcReduction="10000"/>
          </a:bodyPr>
          <a:lstStyle/>
          <a:p>
            <a:pPr marL="0" indent="0">
              <a:buNone/>
            </a:pPr>
            <a:r>
              <a:rPr lang="en-US" dirty="0"/>
              <a:t>When Hermione is attacked and petrified by the monster , Ron and Harry are devastated , and left on their own to uncover the true identity of the person responsible. Events come to a head when Ron’s sister , Ginny , is kidnapped and taken down into the Chamber of Secrets. Ron and Harry discover an important clue that Hermione left for them. They quickly head down into the Chamber of Secrets to rescue Ginny , get separated and Harry is left to pursue the monster on his own. Quickly finds Ginny , and thanks to some mysterious help from Dumbledore and his pet phoenix, Fawkes . Harry is able to destroy Slytherin’s heir , who turns out to be a younger version of Lord Voldemort. Voldemort had possessed Ginny through an enchanted diary and was using her to set the monster loose on the students. </a:t>
            </a:r>
          </a:p>
          <a:p>
            <a:pPr marL="0" indent="0">
              <a:buNone/>
            </a:pPr>
            <a:r>
              <a:rPr lang="en-US" dirty="0"/>
              <a:t>Harry and Ron are both hailed as heroes when they make it back out with Ginny.</a:t>
            </a:r>
          </a:p>
          <a:p>
            <a:pPr marL="0" indent="0">
              <a:buNone/>
            </a:pPr>
            <a:r>
              <a:rPr lang="en-US" dirty="0"/>
              <a:t>The second year is finish , for Harry , with Hermione and the rest of the victims healed and they win Gryffindor loads of House points.</a:t>
            </a:r>
          </a:p>
        </p:txBody>
      </p:sp>
    </p:spTree>
    <p:extLst>
      <p:ext uri="{BB962C8B-B14F-4D97-AF65-F5344CB8AC3E}">
        <p14:creationId xmlns:p14="http://schemas.microsoft.com/office/powerpoint/2010/main" val="18936466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F7EF0-424A-49B3-B1DB-AED5E7F7B001}"/>
              </a:ext>
            </a:extLst>
          </p:cNvPr>
          <p:cNvSpPr>
            <a:spLocks noGrp="1"/>
          </p:cNvSpPr>
          <p:nvPr>
            <p:ph type="title"/>
          </p:nvPr>
        </p:nvSpPr>
        <p:spPr/>
        <p:txBody>
          <a:bodyPr/>
          <a:lstStyle/>
          <a:p>
            <a:r>
              <a:rPr lang="en-US" dirty="0"/>
              <a:t>Summarizing books</a:t>
            </a:r>
          </a:p>
        </p:txBody>
      </p:sp>
      <p:sp>
        <p:nvSpPr>
          <p:cNvPr id="3" name="Content Placeholder 2">
            <a:extLst>
              <a:ext uri="{FF2B5EF4-FFF2-40B4-BE49-F238E27FC236}">
                <a16:creationId xmlns:a16="http://schemas.microsoft.com/office/drawing/2014/main" id="{C56F866C-779E-4671-8F1D-6E4B231EE1D6}"/>
              </a:ext>
            </a:extLst>
          </p:cNvPr>
          <p:cNvSpPr>
            <a:spLocks noGrp="1"/>
          </p:cNvSpPr>
          <p:nvPr>
            <p:ph idx="1"/>
          </p:nvPr>
        </p:nvSpPr>
        <p:spPr>
          <a:xfrm>
            <a:off x="677334" y="1154097"/>
            <a:ext cx="8466666" cy="4887265"/>
          </a:xfrm>
        </p:spPr>
        <p:txBody>
          <a:bodyPr>
            <a:normAutofit fontScale="70000" lnSpcReduction="20000"/>
          </a:bodyPr>
          <a:lstStyle/>
          <a:p>
            <a:pPr marL="0" indent="0">
              <a:buNone/>
            </a:pPr>
            <a:r>
              <a:rPr lang="en-US" dirty="0"/>
              <a:t>                           Harry Potter and the Prisoner of Azkaban</a:t>
            </a:r>
          </a:p>
          <a:p>
            <a:pPr marL="0" indent="0">
              <a:buNone/>
            </a:pPr>
            <a:r>
              <a:rPr lang="en-US" dirty="0"/>
              <a:t>                                                               Author J. K. Rowling</a:t>
            </a:r>
          </a:p>
          <a:p>
            <a:pPr marL="0" indent="0">
              <a:buNone/>
            </a:pPr>
            <a:r>
              <a:rPr lang="en-US" sz="1050" dirty="0"/>
              <a:t>Release date : July 8 , 1999(UK) , September 8 , 1999 (US)</a:t>
            </a:r>
          </a:p>
          <a:p>
            <a:pPr marL="0" indent="0">
              <a:buNone/>
            </a:pPr>
            <a:r>
              <a:rPr lang="en-US" sz="1050" dirty="0"/>
              <a:t>Subject         : Fantasy</a:t>
            </a:r>
          </a:p>
          <a:p>
            <a:pPr marL="0" indent="0">
              <a:buNone/>
            </a:pPr>
            <a:r>
              <a:rPr lang="en-US" sz="1050" dirty="0"/>
              <a:t>Genre            :Fiction</a:t>
            </a:r>
          </a:p>
          <a:p>
            <a:pPr marL="0" indent="0">
              <a:buNone/>
            </a:pPr>
            <a:r>
              <a:rPr lang="en-US" dirty="0"/>
              <a:t>The third year at Hogwarts , start for Harry when he inadvertently blows up his Aunt Marge , goes on the run , and is then personally absolved by the Minister of Magic himself. Then learns that mass murderer ,Sirius Black , is intent on killing him, and Mr. Weasley makes him promise a strange thing , that no matter what he hears he won’t go looking for Black . Confused , Harry agrees.</a:t>
            </a:r>
          </a:p>
          <a:p>
            <a:pPr marL="0" indent="0">
              <a:buNone/>
            </a:pPr>
            <a:r>
              <a:rPr lang="en-US" dirty="0"/>
              <a:t> Back to school armed with this knowledge , he learns that dementors , evil , soul-sucking creatures , have been stationed around Hogwarts to protect the students from Black. Because of his terrible past , the dementors affect Harry much more than the other students , and he quickly resolves to learn to defend himself when he begins collapsing every time they come near. He finds a willing teacher in Professor Lupin , the new Defense Against the Dark Arts professor , who begins teaching Harry the Patronus Charm , which is the only spell that will work against the foul creatures.</a:t>
            </a:r>
          </a:p>
          <a:p>
            <a:pPr marL="0" indent="0">
              <a:buNone/>
            </a:pPr>
            <a:r>
              <a:rPr lang="en-US" dirty="0"/>
              <a:t>The third year students are buried under piles of homework, Hermione is already  stressed out due to her enormous course load , and none of them can figure out how she’s getting to all her classes. It doesn’t help Hermione’s cat , </a:t>
            </a:r>
            <a:r>
              <a:rPr lang="en-US" dirty="0" err="1"/>
              <a:t>Crookshanks</a:t>
            </a:r>
            <a:r>
              <a:rPr lang="en-US" dirty="0"/>
              <a:t>, repeatedly tries to eat Ron’s rat , </a:t>
            </a:r>
            <a:r>
              <a:rPr lang="en-US" dirty="0" err="1"/>
              <a:t>Scabbers</a:t>
            </a:r>
            <a:r>
              <a:rPr lang="en-US" dirty="0"/>
              <a:t>, causing the two friend to argue about the animals. They stop speaking when it’s discovered that </a:t>
            </a:r>
            <a:r>
              <a:rPr lang="en-US" dirty="0" err="1"/>
              <a:t>Crookshanks</a:t>
            </a:r>
            <a:r>
              <a:rPr lang="en-US" dirty="0"/>
              <a:t> seems to have eaten </a:t>
            </a:r>
            <a:r>
              <a:rPr lang="en-US" dirty="0" err="1"/>
              <a:t>Scabbers</a:t>
            </a:r>
            <a:r>
              <a:rPr lang="en-US" dirty="0"/>
              <a:t> .</a:t>
            </a:r>
          </a:p>
          <a:p>
            <a:pPr marL="0" indent="0">
              <a:buNone/>
            </a:pPr>
            <a:r>
              <a:rPr lang="en-US" dirty="0"/>
              <a:t>Things come to a climax as the school year ends when a number of events occur , Ron’s rat ,</a:t>
            </a:r>
            <a:r>
              <a:rPr lang="en-US" dirty="0" err="1"/>
              <a:t>Scabers</a:t>
            </a:r>
            <a:r>
              <a:rPr lang="en-US" dirty="0"/>
              <a:t> , turn out to still be alive and is really a wizard. Peter Pettigrew , has chosen to hide himself in this way so that he can spy on Harry and his friends on behalf of Lord Voldemort. Harry learns that it was Peter , and not Sirius Black, that betrayed his parents to Voldemort . When Harry is sure Peter is finally going to be punished for his crimes, he escape into the night.</a:t>
            </a:r>
          </a:p>
          <a:p>
            <a:pPr marL="0" indent="0">
              <a:buNone/>
            </a:pPr>
            <a:endParaRPr lang="en-US" dirty="0"/>
          </a:p>
        </p:txBody>
      </p:sp>
    </p:spTree>
    <p:extLst>
      <p:ext uri="{BB962C8B-B14F-4D97-AF65-F5344CB8AC3E}">
        <p14:creationId xmlns:p14="http://schemas.microsoft.com/office/powerpoint/2010/main" val="17891230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B61B7-6558-4B5C-B562-C39AC74FFF05}"/>
              </a:ext>
            </a:extLst>
          </p:cNvPr>
          <p:cNvSpPr>
            <a:spLocks noGrp="1"/>
          </p:cNvSpPr>
          <p:nvPr>
            <p:ph type="title"/>
          </p:nvPr>
        </p:nvSpPr>
        <p:spPr/>
        <p:txBody>
          <a:bodyPr/>
          <a:lstStyle/>
          <a:p>
            <a:r>
              <a:rPr lang="en-US" dirty="0"/>
              <a:t>Continuation of the summary</a:t>
            </a:r>
          </a:p>
        </p:txBody>
      </p:sp>
      <p:sp>
        <p:nvSpPr>
          <p:cNvPr id="3" name="Content Placeholder 2">
            <a:extLst>
              <a:ext uri="{FF2B5EF4-FFF2-40B4-BE49-F238E27FC236}">
                <a16:creationId xmlns:a16="http://schemas.microsoft.com/office/drawing/2014/main" id="{541D84D5-5CD0-432D-A942-60E9B53F4F80}"/>
              </a:ext>
            </a:extLst>
          </p:cNvPr>
          <p:cNvSpPr>
            <a:spLocks noGrp="1"/>
          </p:cNvSpPr>
          <p:nvPr>
            <p:ph idx="1"/>
          </p:nvPr>
        </p:nvSpPr>
        <p:spPr/>
        <p:txBody>
          <a:bodyPr/>
          <a:lstStyle/>
          <a:p>
            <a:pPr marL="0" indent="0">
              <a:buNone/>
            </a:pPr>
            <a:r>
              <a:rPr lang="en-US" dirty="0"/>
              <a:t>Sirius turns out to be innocent, and Harry learns that Sirius is his godfather. He’s overjoyed when , for a moment , he thinks he might be finally free of the Dursleys and able to live with Sirius , but Sirius has to go on the run from the Ministry to avoid being apprehended.  Professor Lupin ends up resigning his post when it’s discovered that he’s a werewolf. He narrowly avoids attacking the kids , and it’s Sirius that saves their lives when he turns into a huge shaggy dog to protect them.</a:t>
            </a:r>
          </a:p>
          <a:p>
            <a:pPr marL="0" indent="0">
              <a:buNone/>
            </a:pPr>
            <a:r>
              <a:rPr lang="en-US" dirty="0"/>
              <a:t>It’s an action-packed year , but Harry is very happy that Sirius makes it out safely and is finally free from Azkaban. He’s comforted by the fact he finally had a family member , so to speak out there watching over him.</a:t>
            </a:r>
          </a:p>
        </p:txBody>
      </p:sp>
    </p:spTree>
    <p:extLst>
      <p:ext uri="{BB962C8B-B14F-4D97-AF65-F5344CB8AC3E}">
        <p14:creationId xmlns:p14="http://schemas.microsoft.com/office/powerpoint/2010/main" val="297227447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656</TotalTime>
  <Words>2696</Words>
  <Application>Microsoft Office PowerPoint</Application>
  <PresentationFormat>Widescreen</PresentationFormat>
  <Paragraphs>139</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Trebuchet MS</vt:lpstr>
      <vt:lpstr>Wingdings</vt:lpstr>
      <vt:lpstr>Wingdings 3</vt:lpstr>
      <vt:lpstr>Facet</vt:lpstr>
      <vt:lpstr>University of Wales Trinity Saint David  Academic Skills</vt:lpstr>
      <vt:lpstr>What is summarizing ?</vt:lpstr>
      <vt:lpstr>Why  summarize ?</vt:lpstr>
      <vt:lpstr>When to summarize ?</vt:lpstr>
      <vt:lpstr>The elements of a summary</vt:lpstr>
      <vt:lpstr> Summarizing versus Paraphrasing</vt:lpstr>
      <vt:lpstr>Paraphrasing an example</vt:lpstr>
      <vt:lpstr>How to summarize text or speech</vt:lpstr>
      <vt:lpstr>Summarizing: an example</vt:lpstr>
      <vt:lpstr>Summary</vt:lpstr>
      <vt:lpstr>Summarizing books </vt:lpstr>
      <vt:lpstr>Continuation  of the summary</vt:lpstr>
      <vt:lpstr>Summarizing books</vt:lpstr>
      <vt:lpstr>Continuation of the summary</vt:lpstr>
      <vt:lpstr>Summarizing books</vt:lpstr>
      <vt:lpstr>Continuation of the 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University of Wales Trinity Saint David  Academic Skills</dc:title>
  <dc:creator>Viorel Capatana</dc:creator>
  <cp:lastModifiedBy>Viorel Capatana</cp:lastModifiedBy>
  <cp:revision>33</cp:revision>
  <dcterms:created xsi:type="dcterms:W3CDTF">2021-11-30T18:54:35Z</dcterms:created>
  <dcterms:modified xsi:type="dcterms:W3CDTF">2021-12-02T18:30:18Z</dcterms:modified>
</cp:coreProperties>
</file>