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48"/>
  </p:notesMasterIdLst>
  <p:sldIdLst>
    <p:sldId id="256" r:id="rId5"/>
    <p:sldId id="347" r:id="rId6"/>
    <p:sldId id="326" r:id="rId7"/>
    <p:sldId id="277" r:id="rId8"/>
    <p:sldId id="346" r:id="rId9"/>
    <p:sldId id="279" r:id="rId10"/>
    <p:sldId id="266" r:id="rId11"/>
    <p:sldId id="349" r:id="rId12"/>
    <p:sldId id="267" r:id="rId13"/>
    <p:sldId id="280" r:id="rId14"/>
    <p:sldId id="281" r:id="rId15"/>
    <p:sldId id="282" r:id="rId16"/>
    <p:sldId id="273" r:id="rId17"/>
    <p:sldId id="323" r:id="rId18"/>
    <p:sldId id="324" r:id="rId19"/>
    <p:sldId id="283" r:id="rId20"/>
    <p:sldId id="350" r:id="rId21"/>
    <p:sldId id="320" r:id="rId22"/>
    <p:sldId id="321" r:id="rId23"/>
    <p:sldId id="322" r:id="rId24"/>
    <p:sldId id="328" r:id="rId25"/>
    <p:sldId id="344" r:id="rId26"/>
    <p:sldId id="329" r:id="rId27"/>
    <p:sldId id="330" r:id="rId28"/>
    <p:sldId id="331" r:id="rId29"/>
    <p:sldId id="332" r:id="rId30"/>
    <p:sldId id="327" r:id="rId31"/>
    <p:sldId id="345" r:id="rId32"/>
    <p:sldId id="342" r:id="rId33"/>
    <p:sldId id="343" r:id="rId34"/>
    <p:sldId id="336" r:id="rId35"/>
    <p:sldId id="337" r:id="rId36"/>
    <p:sldId id="338" r:id="rId37"/>
    <p:sldId id="339" r:id="rId38"/>
    <p:sldId id="340" r:id="rId39"/>
    <p:sldId id="341" r:id="rId40"/>
    <p:sldId id="348" r:id="rId41"/>
    <p:sldId id="265" r:id="rId42"/>
    <p:sldId id="261" r:id="rId43"/>
    <p:sldId id="270" r:id="rId44"/>
    <p:sldId id="333" r:id="rId45"/>
    <p:sldId id="276" r:id="rId46"/>
    <p:sldId id="334" r:id="rId4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60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3B2E1EFC-C0CA-4894-B121-FF6B2EFE003D}"/>
    <pc:docChg chg="modSld">
      <pc:chgData name="Alison Murphy" userId="9ba79fcb-d62b-4ed0-b66e-b4415e918fea" providerId="ADAL" clId="{3B2E1EFC-C0CA-4894-B121-FF6B2EFE003D}" dt="2022-02-08T08:22:09.169" v="4" actId="20577"/>
      <pc:docMkLst>
        <pc:docMk/>
      </pc:docMkLst>
      <pc:sldChg chg="modSp mod">
        <pc:chgData name="Alison Murphy" userId="9ba79fcb-d62b-4ed0-b66e-b4415e918fea" providerId="ADAL" clId="{3B2E1EFC-C0CA-4894-B121-FF6B2EFE003D}" dt="2022-02-08T08:22:09.169" v="4" actId="20577"/>
        <pc:sldMkLst>
          <pc:docMk/>
          <pc:sldMk cId="0" sldId="267"/>
        </pc:sldMkLst>
        <pc:spChg chg="mod">
          <ac:chgData name="Alison Murphy" userId="9ba79fcb-d62b-4ed0-b66e-b4415e918fea" providerId="ADAL" clId="{3B2E1EFC-C0CA-4894-B121-FF6B2EFE003D}" dt="2022-02-08T08:22:09.169" v="4" actId="20577"/>
          <ac:spMkLst>
            <pc:docMk/>
            <pc:sldMk cId="0" sldId="267"/>
            <ac:spMk id="35842" creationId="{00000000-0000-0000-0000-000000000000}"/>
          </ac:spMkLst>
        </pc:spChg>
      </pc:sldChg>
      <pc:sldChg chg="modSp mod">
        <pc:chgData name="Alison Murphy" userId="9ba79fcb-d62b-4ed0-b66e-b4415e918fea" providerId="ADAL" clId="{3B2E1EFC-C0CA-4894-B121-FF6B2EFE003D}" dt="2022-02-08T08:21:18.437" v="3" actId="20577"/>
        <pc:sldMkLst>
          <pc:docMk/>
          <pc:sldMk cId="474863059" sldId="346"/>
        </pc:sldMkLst>
        <pc:spChg chg="mod">
          <ac:chgData name="Alison Murphy" userId="9ba79fcb-d62b-4ed0-b66e-b4415e918fea" providerId="ADAL" clId="{3B2E1EFC-C0CA-4894-B121-FF6B2EFE003D}" dt="2022-02-08T08:21:18.437" v="3" actId="20577"/>
          <ac:spMkLst>
            <pc:docMk/>
            <pc:sldMk cId="474863059" sldId="346"/>
            <ac:spMk id="3" creationId="{F678EF21-FDD9-4D02-A1EF-7C982B26B614}"/>
          </ac:spMkLst>
        </pc:spChg>
        <pc:spChg chg="mod">
          <ac:chgData name="Alison Murphy" userId="9ba79fcb-d62b-4ed0-b66e-b4415e918fea" providerId="ADAL" clId="{3B2E1EFC-C0CA-4894-B121-FF6B2EFE003D}" dt="2022-02-08T08:21:14.510" v="2" actId="20577"/>
          <ac:spMkLst>
            <pc:docMk/>
            <pc:sldMk cId="474863059" sldId="346"/>
            <ac:spMk id="4" creationId="{4D22CF7E-C7F4-4917-A630-86C7B449DEB9}"/>
          </ac:spMkLst>
        </pc:spChg>
      </pc:sldChg>
    </pc:docChg>
  </pc:docChgLst>
  <pc:docChgLst>
    <pc:chgData name="Alison Murphy" userId="9ba79fcb-d62b-4ed0-b66e-b4415e918fea" providerId="ADAL" clId="{BFA2D76F-ECB7-4416-8CCC-F4A9D41D5C87}"/>
    <pc:docChg chg="modSld">
      <pc:chgData name="Alison Murphy" userId="9ba79fcb-d62b-4ed0-b66e-b4415e918fea" providerId="ADAL" clId="{BFA2D76F-ECB7-4416-8CCC-F4A9D41D5C87}" dt="2022-11-14T11:52:24.954" v="1" actId="20577"/>
      <pc:docMkLst>
        <pc:docMk/>
      </pc:docMkLst>
      <pc:sldChg chg="modSp mod">
        <pc:chgData name="Alison Murphy" userId="9ba79fcb-d62b-4ed0-b66e-b4415e918fea" providerId="ADAL" clId="{BFA2D76F-ECB7-4416-8CCC-F4A9D41D5C87}" dt="2022-11-14T11:52:24.954" v="1" actId="20577"/>
        <pc:sldMkLst>
          <pc:docMk/>
          <pc:sldMk cId="0" sldId="256"/>
        </pc:sldMkLst>
        <pc:spChg chg="mod">
          <ac:chgData name="Alison Murphy" userId="9ba79fcb-d62b-4ed0-b66e-b4415e918fea" providerId="ADAL" clId="{BFA2D76F-ECB7-4416-8CCC-F4A9D41D5C87}" dt="2022-11-14T11:52:24.954" v="1" actId="20577"/>
          <ac:spMkLst>
            <pc:docMk/>
            <pc:sldMk cId="0" sldId="256"/>
            <ac:spMk id="2765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p>
        </p:txBody>
      </p:sp>
      <p:sp>
        <p:nvSpPr>
          <p:cNvPr id="266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8B4C4A0-2D53-4F82-9F16-08B5BBC0E18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ln/>
        </p:spPr>
      </p:sp>
      <p:sp>
        <p:nvSpPr>
          <p:cNvPr id="2867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40648050-5925-4DA5-B4CF-C6B5187EEA9B}" type="slidenum">
              <a:rPr lang="en-GB" smtClean="0"/>
              <a:pPr/>
              <a:t>4</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p:spPr>
        <p:txBody>
          <a:bodyPr/>
          <a:lstStyle/>
          <a:p>
            <a:pPr eaLnBrk="1" hangingPunct="1"/>
            <a:endParaRPr lang="en-US"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p:spPr>
        <p:txBody>
          <a:bodyPr/>
          <a:lstStyle/>
          <a:p>
            <a:fld id="{0A2879FE-DE62-43CB-93AB-53B03CF0B6A5}" type="slidenum">
              <a:rPr lang="en-GB" smtClean="0"/>
              <a:pPr/>
              <a:t>6</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2538DCE9-F4A5-400E-A046-006C352EA34B}" type="slidenum">
              <a:rPr lang="en-GB" smtClean="0"/>
              <a:pPr/>
              <a:t>7</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98B4BD21-7C83-4008-A2D7-B47462054C12}" type="slidenum">
              <a:rPr lang="en-GB" smtClean="0"/>
              <a:pPr/>
              <a:t>9</a:t>
            </a:fld>
            <a:endParaRPr lang="en-GB"/>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xfrm>
            <a:off x="914400" y="4343400"/>
            <a:ext cx="5029200" cy="4114800"/>
          </a:xfrm>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F47275A2-1E27-49DD-AB62-036B15EFACA4}" type="slidenum">
              <a:rPr lang="en-GB" smtClean="0"/>
              <a:pPr/>
              <a:t>10</a:t>
            </a:fld>
            <a:endParaRPr lang="en-GB"/>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424D095E-4D93-4631-A80C-2D89E666A6C1}" type="slidenum">
              <a:rPr lang="en-GB" smtClean="0"/>
              <a:pPr/>
              <a:t>11</a:t>
            </a:fld>
            <a:endParaRPr lang="en-GB"/>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ChangeArrowheads="1" noTextEdit="1"/>
          </p:cNvSpPr>
          <p:nvPr>
            <p:ph type="sldImg"/>
          </p:nvPr>
        </p:nvSpPr>
        <p:spPr>
          <a:ln/>
        </p:spPr>
      </p:sp>
      <p:sp>
        <p:nvSpPr>
          <p:cNvPr id="4301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1FD1115F-37CD-4778-8043-0828E698BEBB}" type="slidenum">
              <a:rPr lang="en-GB" smtClean="0"/>
              <a:pPr/>
              <a:t>13</a:t>
            </a:fld>
            <a:endParaRPr lang="en-GB"/>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a:ln/>
        </p:spPr>
      </p:sp>
      <p:sp>
        <p:nvSpPr>
          <p:cNvPr id="4710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Rot="1" noChangeAspect="1" noChangeArrowheads="1" noTextEdit="1"/>
          </p:cNvSpPr>
          <p:nvPr>
            <p:ph type="sldImg"/>
          </p:nvPr>
        </p:nvSpPr>
        <p:spPr>
          <a:ln/>
        </p:spPr>
      </p:sp>
      <p:sp>
        <p:nvSpPr>
          <p:cNvPr id="4915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Rot="1" noChangeAspect="1" noChangeArrowheads="1" noTextEdit="1"/>
          </p:cNvSpPr>
          <p:nvPr>
            <p:ph type="sldImg"/>
          </p:nvPr>
        </p:nvSpPr>
        <p:spPr>
          <a:ln/>
        </p:spPr>
      </p:sp>
      <p:sp>
        <p:nvSpPr>
          <p:cNvPr id="5120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Rot="1" noChangeAspect="1" noChangeArrowheads="1" noTextEdit="1"/>
          </p:cNvSpPr>
          <p:nvPr>
            <p:ph type="sldImg"/>
          </p:nvPr>
        </p:nvSpPr>
        <p:spPr>
          <a:ln/>
        </p:spPr>
      </p:sp>
      <p:sp>
        <p:nvSpPr>
          <p:cNvPr id="51202"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6407381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Rot="1" noChangeAspect="1" noChangeArrowheads="1" noTextEdit="1"/>
          </p:cNvSpPr>
          <p:nvPr>
            <p:ph type="sldImg"/>
          </p:nvPr>
        </p:nvSpPr>
        <p:spPr>
          <a:ln/>
        </p:spPr>
      </p:sp>
      <p:sp>
        <p:nvSpPr>
          <p:cNvPr id="5325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Rot="1" noChangeAspect="1" noChangeArrowheads="1" noTextEdit="1"/>
          </p:cNvSpPr>
          <p:nvPr>
            <p:ph type="sldImg"/>
          </p:nvPr>
        </p:nvSpPr>
        <p:spPr>
          <a:ln/>
        </p:spPr>
      </p:sp>
      <p:sp>
        <p:nvSpPr>
          <p:cNvPr id="5529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p:cNvSpPr>
            <a:spLocks noGrp="1" noRot="1" noChangeAspect="1" noChangeArrowheads="1" noTextEdit="1"/>
          </p:cNvSpPr>
          <p:nvPr>
            <p:ph type="sldImg"/>
          </p:nvPr>
        </p:nvSpPr>
        <p:spPr>
          <a:ln/>
        </p:spPr>
      </p:sp>
      <p:sp>
        <p:nvSpPr>
          <p:cNvPr id="5734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48C87EB5-1BD2-4834-9CF6-93255156C941}" type="slidenum">
              <a:rPr lang="en-GB" smtClean="0"/>
              <a:pPr/>
              <a:t>21</a:t>
            </a:fld>
            <a:endParaRPr lang="en-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928D7890-65C5-4817-9991-45AFD4AA1239}" type="slidenum">
              <a:rPr lang="en-GB" smtClean="0"/>
              <a:pPr/>
              <a:t>23</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8482B5F3-451E-456B-B49E-ADF878FCFB65}" type="slidenum">
              <a:rPr lang="en-GB" smtClean="0"/>
              <a:pPr/>
              <a:t>24</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784D20D-B64B-486F-80F4-08639F9BBF33}" type="slidenum">
              <a:rPr lang="en-GB" smtClean="0"/>
              <a:pPr/>
              <a:t>26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p:spPr>
        <p:txBody>
          <a:bodyPr/>
          <a:lstStyle/>
          <a:p>
            <a:fld id="{BDC7EA94-E726-4B16-B30B-A68CCABCDD33}" type="slidenum">
              <a:rPr lang="en-GB" smtClean="0"/>
              <a:pPr/>
              <a:t>29</a:t>
            </a:fld>
            <a:endParaRPr lang="en-GB"/>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p:spPr>
        <p:txBody>
          <a:bodyPr/>
          <a:lstStyle/>
          <a:p>
            <a:fld id="{39C6F07D-697F-47AA-89C2-0A064F146D9D}" type="slidenum">
              <a:rPr lang="en-GB" smtClean="0"/>
              <a:pPr/>
              <a:t>30</a:t>
            </a:fld>
            <a:endParaRPr lang="en-GB"/>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p:spPr>
        <p:txBody>
          <a:bodyPr/>
          <a:lstStyle/>
          <a:p>
            <a:pPr eaLnBrk="1" hangingPunct="1">
              <a:lnSpc>
                <a:spcPct val="80000"/>
              </a:lnSpc>
            </a:pPr>
            <a:endParaRPr lang="en-US" sz="10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a:noFill/>
        </p:spPr>
        <p:txBody>
          <a:bodyPr/>
          <a:lstStyle/>
          <a:p>
            <a:fld id="{01F167EF-0796-4A01-9FED-87D322ED9E07}" type="slidenum">
              <a:rPr lang="en-GB" smtClean="0"/>
              <a:pPr/>
              <a:t>31</a:t>
            </a:fld>
            <a:endParaRPr lang="en-GB"/>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p:spPr>
        <p:txBody>
          <a:bodyPr/>
          <a:lstStyle/>
          <a:p>
            <a:fld id="{C9955C4B-3C9F-4411-8798-8FFCFCF194D6}" type="slidenum">
              <a:rPr lang="en-GB" smtClean="0"/>
              <a:pPr/>
              <a:t>32</a:t>
            </a:fld>
            <a:endParaRPr lang="en-GB"/>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a:noFill/>
        </p:spPr>
        <p:txBody>
          <a:bodyPr/>
          <a:lstStyle/>
          <a:p>
            <a:fld id="{4342DBF1-9870-43E4-8698-4A741DED387B}" type="slidenum">
              <a:rPr lang="en-GB" smtClean="0"/>
              <a:pPr/>
              <a:t>33</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p:spPr>
        <p:txBody>
          <a:bodyPr/>
          <a:lstStyle/>
          <a:p>
            <a:fld id="{03E9038D-329F-4393-828D-59BEBD6AC665}" type="slidenum">
              <a:rPr lang="en-GB" smtClean="0"/>
              <a:pPr/>
              <a:t>34</a:t>
            </a:fld>
            <a:endParaRPr lang="en-GB"/>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p:spPr>
        <p:txBody>
          <a:bodyPr/>
          <a:lstStyle/>
          <a:p>
            <a:fld id="{CC7ADC9B-5C87-4B27-8152-2F36ACEDB7DA}" type="slidenum">
              <a:rPr lang="en-GB" smtClean="0"/>
              <a:pPr/>
              <a:t>35</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Rot="1" noChangeAspect="1" noChangeArrowheads="1" noTextEdit="1"/>
          </p:cNvSpPr>
          <p:nvPr>
            <p:ph type="sldImg"/>
          </p:nvPr>
        </p:nvSpPr>
        <p:spPr>
          <a:ln/>
        </p:spPr>
      </p:sp>
      <p:sp>
        <p:nvSpPr>
          <p:cNvPr id="7577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Rot="1" noChangeAspect="1" noChangeArrowheads="1" noTextEdit="1"/>
          </p:cNvSpPr>
          <p:nvPr>
            <p:ph type="sldImg"/>
          </p:nvPr>
        </p:nvSpPr>
        <p:spPr>
          <a:ln/>
        </p:spPr>
      </p:sp>
      <p:sp>
        <p:nvSpPr>
          <p:cNvPr id="7782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Rot="1" noChangeAspect="1" noChangeArrowheads="1" noTextEdit="1"/>
          </p:cNvSpPr>
          <p:nvPr>
            <p:ph type="sldImg"/>
          </p:nvPr>
        </p:nvSpPr>
        <p:spPr>
          <a:ln/>
        </p:spPr>
      </p:sp>
      <p:sp>
        <p:nvSpPr>
          <p:cNvPr id="7987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Rot="1" noChangeAspect="1" noChangeArrowheads="1" noTextEdit="1"/>
          </p:cNvSpPr>
          <p:nvPr>
            <p:ph type="sldImg"/>
          </p:nvPr>
        </p:nvSpPr>
        <p:spPr>
          <a:ln/>
        </p:spPr>
      </p:sp>
      <p:sp>
        <p:nvSpPr>
          <p:cNvPr id="8192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Rot="1" noChangeAspect="1" noChangeArrowheads="1" noTextEdit="1"/>
          </p:cNvSpPr>
          <p:nvPr>
            <p:ph type="sldImg"/>
          </p:nvPr>
        </p:nvSpPr>
        <p:spPr>
          <a:ln/>
        </p:spPr>
      </p:sp>
      <p:sp>
        <p:nvSpPr>
          <p:cNvPr id="83970" name="Rectangle 3"/>
          <p:cNvSpPr>
            <a:spLocks noGrp="1" noChangeArrowheads="1"/>
          </p:cNvSpPr>
          <p:nvPr>
            <p:ph type="body" idx="1"/>
          </p:nvPr>
        </p:nvSpPr>
        <p:spPr>
          <a:noFill/>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5867400" cy="6858000"/>
            <a:chOff x="0" y="0"/>
            <a:chExt cx="3696" cy="4320"/>
          </a:xfrm>
        </p:grpSpPr>
        <p:sp>
          <p:nvSpPr>
            <p:cNvPr id="5" name="Rectangle 3"/>
            <p:cNvSpPr>
              <a:spLocks noChangeArrowheads="1"/>
            </p:cNvSpPr>
            <p:nvPr/>
          </p:nvSpPr>
          <p:spPr bwMode="auto">
            <a:xfrm>
              <a:off x="0" y="0"/>
              <a:ext cx="2880" cy="4320"/>
            </a:xfrm>
            <a:prstGeom prst="rect">
              <a:avLst/>
            </a:prstGeom>
            <a:solidFill>
              <a:schemeClr val="accent2"/>
            </a:solidFill>
            <a:ln w="9525">
              <a:noFill/>
              <a:miter lim="800000"/>
              <a:headEnd/>
              <a:tailEnd/>
            </a:ln>
            <a:effectLst/>
          </p:spPr>
          <p:txBody>
            <a:bodyPr wrap="none" anchor="ctr"/>
            <a:lstStyle/>
            <a:p>
              <a:pPr algn="ctr">
                <a:defRPr/>
              </a:pPr>
              <a:endParaRPr kumimoji="1" lang="en-US" sz="2400">
                <a:latin typeface="Times New Roman" pitchFamily="18" charset="0"/>
              </a:endParaRPr>
            </a:p>
          </p:txBody>
        </p:sp>
        <p:sp>
          <p:nvSpPr>
            <p:cNvPr id="6" name="AutoShape 4"/>
            <p:cNvSpPr>
              <a:spLocks noChangeArrowheads="1"/>
            </p:cNvSpPr>
            <p:nvPr/>
          </p:nvSpPr>
          <p:spPr bwMode="white">
            <a:xfrm>
              <a:off x="432" y="624"/>
              <a:ext cx="3264" cy="1200"/>
            </a:xfrm>
            <a:prstGeom prst="roundRect">
              <a:avLst>
                <a:gd name="adj" fmla="val 50000"/>
              </a:avLst>
            </a:prstGeom>
            <a:solidFill>
              <a:schemeClr val="bg1"/>
            </a:solidFill>
            <a:ln w="9525">
              <a:noFill/>
              <a:round/>
              <a:headEnd/>
              <a:tailEnd/>
            </a:ln>
            <a:effectLst/>
          </p:spPr>
          <p:txBody>
            <a:bodyPr wrap="none" anchor="ctr"/>
            <a:lstStyle/>
            <a:p>
              <a:pPr algn="ctr">
                <a:defRPr/>
              </a:pPr>
              <a:endParaRPr kumimoji="1" lang="en-US" sz="2400">
                <a:latin typeface="Times New Roman" pitchFamily="18" charset="0"/>
              </a:endParaRPr>
            </a:p>
          </p:txBody>
        </p:sp>
      </p:grpSp>
      <p:grpSp>
        <p:nvGrpSpPr>
          <p:cNvPr id="7" name="Group 5"/>
          <p:cNvGrpSpPr>
            <a:grpSpLocks/>
          </p:cNvGrpSpPr>
          <p:nvPr/>
        </p:nvGrpSpPr>
        <p:grpSpPr bwMode="auto">
          <a:xfrm>
            <a:off x="3632200" y="4889500"/>
            <a:ext cx="4876800" cy="319088"/>
            <a:chOff x="2288" y="3080"/>
            <a:chExt cx="3072" cy="201"/>
          </a:xfrm>
        </p:grpSpPr>
        <p:sp>
          <p:nvSpPr>
            <p:cNvPr id="8" name="AutoShape 6"/>
            <p:cNvSpPr>
              <a:spLocks noChangeArrowheads="1"/>
            </p:cNvSpPr>
            <p:nvPr/>
          </p:nvSpPr>
          <p:spPr bwMode="auto">
            <a:xfrm flipH="1">
              <a:off x="2288" y="3080"/>
              <a:ext cx="2914" cy="200"/>
            </a:xfrm>
            <a:prstGeom prst="roundRect">
              <a:avLst>
                <a:gd name="adj" fmla="val 0"/>
              </a:avLst>
            </a:prstGeom>
            <a:solidFill>
              <a:schemeClr val="hlink"/>
            </a:solidFill>
            <a:ln w="9525">
              <a:noFill/>
              <a:round/>
              <a:headEnd/>
              <a:tailEnd/>
            </a:ln>
            <a:effectLst/>
          </p:spPr>
          <p:txBody>
            <a:bodyPr wrap="none" anchor="ctr"/>
            <a:lstStyle/>
            <a:p>
              <a:pPr eaLnBrk="0" hangingPunct="0">
                <a:defRPr/>
              </a:pPr>
              <a:endParaRPr lang="en-GB"/>
            </a:p>
          </p:txBody>
        </p:sp>
        <p:sp>
          <p:nvSpPr>
            <p:cNvPr id="9" name="AutoShape 7"/>
            <p:cNvSpPr>
              <a:spLocks noChangeArrowheads="1"/>
            </p:cNvSpPr>
            <p:nvPr/>
          </p:nvSpPr>
          <p:spPr bwMode="auto">
            <a:xfrm>
              <a:off x="5196" y="3080"/>
              <a:ext cx="164" cy="201"/>
            </a:xfrm>
            <a:prstGeom prst="flowChartDelay">
              <a:avLst/>
            </a:prstGeom>
            <a:solidFill>
              <a:schemeClr val="hlink"/>
            </a:solidFill>
            <a:ln w="9525">
              <a:noFill/>
              <a:miter lim="800000"/>
              <a:headEnd/>
              <a:tailEnd/>
            </a:ln>
            <a:effectLst/>
          </p:spPr>
          <p:txBody>
            <a:bodyPr wrap="none" anchor="ctr"/>
            <a:lstStyle/>
            <a:p>
              <a:pPr eaLnBrk="0" hangingPunct="0">
                <a:defRPr/>
              </a:pPr>
              <a:endParaRPr lang="en-GB"/>
            </a:p>
          </p:txBody>
        </p:sp>
      </p:grpSp>
      <p:sp>
        <p:nvSpPr>
          <p:cNvPr id="97288" name="Rectangle 8"/>
          <p:cNvSpPr>
            <a:spLocks noGrp="1" noChangeArrowheads="1"/>
          </p:cNvSpPr>
          <p:nvPr>
            <p:ph type="subTitle" idx="1"/>
          </p:nvPr>
        </p:nvSpPr>
        <p:spPr>
          <a:xfrm>
            <a:off x="4673600" y="2927350"/>
            <a:ext cx="4013200" cy="1822450"/>
          </a:xfrm>
        </p:spPr>
        <p:txBody>
          <a:bodyPr anchor="b"/>
          <a:lstStyle>
            <a:lvl1pPr marL="0" indent="0" algn="ctr">
              <a:buFont typeface="Wingdings" pitchFamily="2" charset="2"/>
              <a:buNone/>
              <a:defRPr/>
            </a:lvl1pPr>
          </a:lstStyle>
          <a:p>
            <a:r>
              <a:rPr lang="en-GB"/>
              <a:t>Click to edit Master subtitle style</a:t>
            </a:r>
          </a:p>
        </p:txBody>
      </p:sp>
      <p:sp>
        <p:nvSpPr>
          <p:cNvPr id="97292"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defRPr/>
            </a:lvl1pPr>
          </a:lstStyle>
          <a:p>
            <a:r>
              <a:rPr lang="en-GB"/>
              <a:t>Click to edit Master title style</a:t>
            </a:r>
          </a:p>
        </p:txBody>
      </p:sp>
      <p:sp>
        <p:nvSpPr>
          <p:cNvPr id="10" name="Rectangle 9"/>
          <p:cNvSpPr>
            <a:spLocks noGrp="1" noChangeArrowheads="1"/>
          </p:cNvSpPr>
          <p:nvPr>
            <p:ph type="dt" sz="quarter" idx="10"/>
          </p:nvPr>
        </p:nvSpPr>
        <p:spPr/>
        <p:txBody>
          <a:bodyPr/>
          <a:lstStyle>
            <a:lvl1pPr>
              <a:defRPr>
                <a:solidFill>
                  <a:schemeClr val="bg1"/>
                </a:solidFill>
              </a:defRPr>
            </a:lvl1pPr>
          </a:lstStyle>
          <a:p>
            <a:pPr>
              <a:defRPr/>
            </a:pPr>
            <a:endParaRPr lang="en-GB"/>
          </a:p>
        </p:txBody>
      </p:sp>
      <p:sp>
        <p:nvSpPr>
          <p:cNvPr id="11" name="Rectangle 10"/>
          <p:cNvSpPr>
            <a:spLocks noGrp="1" noChangeArrowheads="1"/>
          </p:cNvSpPr>
          <p:nvPr>
            <p:ph type="ftr" sz="quarter" idx="11"/>
          </p:nvPr>
        </p:nvSpPr>
        <p:spPr/>
        <p:txBody>
          <a:bodyPr/>
          <a:lstStyle>
            <a:lvl1pPr algn="r">
              <a:defRPr/>
            </a:lvl1pPr>
          </a:lstStyle>
          <a:p>
            <a:pPr>
              <a:defRPr/>
            </a:pPr>
            <a:endParaRPr lang="en-GB"/>
          </a:p>
        </p:txBody>
      </p:sp>
      <p:sp>
        <p:nvSpPr>
          <p:cNvPr id="12" name="Rectangle 11"/>
          <p:cNvSpPr>
            <a:spLocks noGrp="1" noChangeArrowheads="1"/>
          </p:cNvSpPr>
          <p:nvPr>
            <p:ph type="sldNum" sz="quarter" idx="12"/>
          </p:nvPr>
        </p:nvSpPr>
        <p:spPr>
          <a:xfrm>
            <a:off x="76200" y="6248400"/>
            <a:ext cx="587375" cy="488950"/>
          </a:xfrm>
        </p:spPr>
        <p:txBody>
          <a:bodyPr anchorCtr="0"/>
          <a:lstStyle>
            <a:lvl1pPr>
              <a:defRPr/>
            </a:lvl1pPr>
          </a:lstStyle>
          <a:p>
            <a:pPr>
              <a:defRPr/>
            </a:pPr>
            <a:fld id="{5EA9C7F4-D1E5-4224-BB0F-8011D74CCBF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F3D4B007-018C-4A16-8513-0DDAC77661F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380B9922-BA50-43FA-86AB-B0B8F49E2A43}"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3B0D828A-6686-44D6-8EC4-95DCB3AFCB5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GB"/>
          </a:p>
        </p:txBody>
      </p:sp>
      <p:sp>
        <p:nvSpPr>
          <p:cNvPr id="8" name="Rectangle 12"/>
          <p:cNvSpPr>
            <a:spLocks noGrp="1" noChangeArrowheads="1"/>
          </p:cNvSpPr>
          <p:nvPr>
            <p:ph type="ftr" sz="quarter" idx="11"/>
          </p:nvPr>
        </p:nvSpPr>
        <p:spPr>
          <a:ln/>
        </p:spPr>
        <p:txBody>
          <a:bodyPr/>
          <a:lstStyle>
            <a:lvl1pPr>
              <a:defRPr/>
            </a:lvl1pPr>
          </a:lstStyle>
          <a:p>
            <a:pPr>
              <a:defRPr/>
            </a:pPr>
            <a:endParaRPr lang="en-GB"/>
          </a:p>
        </p:txBody>
      </p:sp>
      <p:sp>
        <p:nvSpPr>
          <p:cNvPr id="9" name="Rectangle 13"/>
          <p:cNvSpPr>
            <a:spLocks noGrp="1" noChangeArrowheads="1"/>
          </p:cNvSpPr>
          <p:nvPr>
            <p:ph type="sldNum" sz="quarter" idx="12"/>
          </p:nvPr>
        </p:nvSpPr>
        <p:spPr>
          <a:ln/>
        </p:spPr>
        <p:txBody>
          <a:bodyPr/>
          <a:lstStyle>
            <a:lvl1pPr>
              <a:defRPr/>
            </a:lvl1pPr>
          </a:lstStyle>
          <a:p>
            <a:pPr>
              <a:defRPr/>
            </a:pPr>
            <a:fld id="{CA3F4296-0BC3-4CA7-BC3A-5A42A5A4EE5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5FC0807C-D576-41D6-B470-A35035D6C13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GB"/>
          </a:p>
        </p:txBody>
      </p:sp>
      <p:sp>
        <p:nvSpPr>
          <p:cNvPr id="3" name="Rectangle 12"/>
          <p:cNvSpPr>
            <a:spLocks noGrp="1" noChangeArrowheads="1"/>
          </p:cNvSpPr>
          <p:nvPr>
            <p:ph type="ftr" sz="quarter" idx="11"/>
          </p:nvPr>
        </p:nvSpPr>
        <p:spPr>
          <a:ln/>
        </p:spPr>
        <p:txBody>
          <a:bodyPr/>
          <a:lstStyle>
            <a:lvl1pPr>
              <a:defRPr/>
            </a:lvl1pPr>
          </a:lstStyle>
          <a:p>
            <a:pPr>
              <a:defRPr/>
            </a:pPr>
            <a:endParaRPr lang="en-GB"/>
          </a:p>
        </p:txBody>
      </p:sp>
      <p:sp>
        <p:nvSpPr>
          <p:cNvPr id="4" name="Rectangle 13"/>
          <p:cNvSpPr>
            <a:spLocks noGrp="1" noChangeArrowheads="1"/>
          </p:cNvSpPr>
          <p:nvPr>
            <p:ph type="sldNum" sz="quarter" idx="12"/>
          </p:nvPr>
        </p:nvSpPr>
        <p:spPr>
          <a:ln/>
        </p:spPr>
        <p:txBody>
          <a:bodyPr/>
          <a:lstStyle>
            <a:lvl1pPr>
              <a:defRPr/>
            </a:lvl1pPr>
          </a:lstStyle>
          <a:p>
            <a:pPr>
              <a:defRPr/>
            </a:pPr>
            <a:fld id="{EEB16666-B554-4F87-B355-959059D5A20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A783E79C-576B-410E-B72C-5CB88FACE988}"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0C299DB8-298E-4FD4-986A-FA35AEB367E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580E7F57-5740-40E0-90EA-479818484D6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05600" y="762000"/>
            <a:ext cx="1981200" cy="53244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62000" y="762000"/>
            <a:ext cx="5791200" cy="5324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C0C80F9D-7643-4559-9D58-94C60F398A12}"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762000" y="762000"/>
            <a:ext cx="7924800" cy="53244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02A7AB60-0E5F-4FBC-8DCA-652CA118CC0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762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96260" name="Rectangle 4"/>
              <p:cNvSpPr>
                <a:spLocks noChangeArrowheads="1"/>
              </p:cNvSpPr>
              <p:nvPr userDrawn="1"/>
            </p:nvSpPr>
            <p:spPr bwMode="auto">
              <a:xfrm>
                <a:off x="0" y="0"/>
                <a:ext cx="480" cy="4320"/>
              </a:xfrm>
              <a:prstGeom prst="rect">
                <a:avLst/>
              </a:prstGeom>
              <a:solidFill>
                <a:schemeClr val="accent2"/>
              </a:solidFill>
              <a:ln w="9525">
                <a:noFill/>
                <a:miter lim="800000"/>
                <a:headEnd/>
                <a:tailEnd/>
              </a:ln>
              <a:effectLst/>
            </p:spPr>
            <p:txBody>
              <a:bodyPr wrap="none" anchor="ctr"/>
              <a:lstStyle/>
              <a:p>
                <a:pPr eaLnBrk="0" hangingPunct="0">
                  <a:defRPr/>
                </a:pPr>
                <a:endParaRPr lang="en-GB"/>
              </a:p>
            </p:txBody>
          </p:sp>
          <p:sp>
            <p:nvSpPr>
              <p:cNvPr id="96261" name="Freeform 5"/>
              <p:cNvSpPr>
                <a:spLocks/>
              </p:cNvSpPr>
              <p:nvPr userDrawn="1"/>
            </p:nvSpPr>
            <p:spPr bwMode="auto">
              <a:xfrm>
                <a:off x="288" y="0"/>
                <a:ext cx="1728" cy="735"/>
              </a:xfrm>
              <a:custGeom>
                <a:avLst/>
                <a:gdLst/>
                <a:ahLst/>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a:effectLst/>
            </p:spPr>
            <p:txBody>
              <a:bodyPr wrap="none"/>
              <a:lstStyle/>
              <a:p>
                <a:pPr eaLnBrk="0" hangingPunct="0">
                  <a:defRPr/>
                </a:pPr>
                <a:endParaRPr lang="en-GB"/>
              </a:p>
            </p:txBody>
          </p:sp>
        </p:grpSp>
        <p:grpSp>
          <p:nvGrpSpPr>
            <p:cNvPr id="1033" name="Group 6"/>
            <p:cNvGrpSpPr>
              <a:grpSpLocks/>
            </p:cNvGrpSpPr>
            <p:nvPr/>
          </p:nvGrpSpPr>
          <p:grpSpPr bwMode="auto">
            <a:xfrm>
              <a:off x="144" y="1248"/>
              <a:ext cx="4656" cy="201"/>
              <a:chOff x="144" y="1248"/>
              <a:chExt cx="4656" cy="201"/>
            </a:xfrm>
          </p:grpSpPr>
          <p:sp>
            <p:nvSpPr>
              <p:cNvPr id="96263" name="AutoShape 7"/>
              <p:cNvSpPr>
                <a:spLocks noChangeArrowheads="1"/>
              </p:cNvSpPr>
              <p:nvPr/>
            </p:nvSpPr>
            <p:spPr bwMode="auto">
              <a:xfrm>
                <a:off x="384" y="1248"/>
                <a:ext cx="4416" cy="200"/>
              </a:xfrm>
              <a:prstGeom prst="roundRect">
                <a:avLst>
                  <a:gd name="adj" fmla="val 0"/>
                </a:avLst>
              </a:prstGeom>
              <a:solidFill>
                <a:schemeClr val="hlink"/>
              </a:solidFill>
              <a:ln w="9525">
                <a:noFill/>
                <a:round/>
                <a:headEnd/>
                <a:tailEnd/>
              </a:ln>
              <a:effectLst/>
            </p:spPr>
            <p:txBody>
              <a:bodyPr wrap="none" anchor="ctr"/>
              <a:lstStyle/>
              <a:p>
                <a:pPr eaLnBrk="0" hangingPunct="0">
                  <a:defRPr/>
                </a:pPr>
                <a:endParaRPr lang="en-GB"/>
              </a:p>
            </p:txBody>
          </p:sp>
          <p:sp>
            <p:nvSpPr>
              <p:cNvPr id="96264" name="AutoShape 8"/>
              <p:cNvSpPr>
                <a:spLocks noChangeArrowheads="1"/>
              </p:cNvSpPr>
              <p:nvPr/>
            </p:nvSpPr>
            <p:spPr bwMode="auto">
              <a:xfrm flipH="1">
                <a:off x="144" y="1248"/>
                <a:ext cx="248" cy="201"/>
              </a:xfrm>
              <a:prstGeom prst="flowChartDelay">
                <a:avLst/>
              </a:prstGeom>
              <a:solidFill>
                <a:schemeClr val="hlink"/>
              </a:solidFill>
              <a:ln w="9525">
                <a:noFill/>
                <a:miter lim="800000"/>
                <a:headEnd/>
                <a:tailEnd/>
              </a:ln>
              <a:effectLst/>
            </p:spPr>
            <p:txBody>
              <a:bodyPr wrap="none" anchor="ctr"/>
              <a:lstStyle/>
              <a:p>
                <a:pPr eaLnBrk="0" hangingPunct="0">
                  <a:defRPr/>
                </a:pPr>
                <a:endParaRPr lang="en-GB"/>
              </a:p>
            </p:txBody>
          </p:sp>
        </p:grpSp>
      </p:grpSp>
      <p:sp>
        <p:nvSpPr>
          <p:cNvPr id="1027" name="AutoShape 9"/>
          <p:cNvSpPr>
            <a:spLocks noGrp="1" noChangeArrowheads="1"/>
          </p:cNvSpPr>
          <p:nvPr>
            <p:ph type="title"/>
          </p:nvPr>
        </p:nvSpPr>
        <p:spPr bwMode="auto">
          <a:xfrm>
            <a:off x="762000" y="762000"/>
            <a:ext cx="7924800" cy="1143000"/>
          </a:xfrm>
          <a:prstGeom prst="roundRect">
            <a:avLst>
              <a:gd name="adj" fmla="val 21667"/>
            </a:avLst>
          </a:prstGeom>
          <a:noFill/>
          <a:ln w="9525">
            <a:noFill/>
            <a:round/>
            <a:headEnd/>
            <a:tailEnd/>
          </a:ln>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1028" name="Rectangle 10"/>
          <p:cNvSpPr>
            <a:spLocks noGrp="1" noChangeArrowheads="1"/>
          </p:cNvSpPr>
          <p:nvPr>
            <p:ph type="body" idx="1"/>
          </p:nvPr>
        </p:nvSpPr>
        <p:spPr bwMode="auto">
          <a:xfrm>
            <a:off x="838200" y="2362200"/>
            <a:ext cx="7693025" cy="37242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6267" name="Rectangle 11"/>
          <p:cNvSpPr>
            <a:spLocks noGrp="1" noChangeArrowheads="1"/>
          </p:cNvSpPr>
          <p:nvPr>
            <p:ph type="dt" sz="half"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vl1pPr>
          </a:lstStyle>
          <a:p>
            <a:pPr>
              <a:defRPr/>
            </a:pPr>
            <a:endParaRPr lang="en-GB"/>
          </a:p>
        </p:txBody>
      </p:sp>
      <p:sp>
        <p:nvSpPr>
          <p:cNvPr id="96268" name="Rectangle 12"/>
          <p:cNvSpPr>
            <a:spLocks noGrp="1" noChangeArrowheads="1"/>
          </p:cNvSpPr>
          <p:nvPr>
            <p:ph type="ftr" sz="quarter" idx="3"/>
          </p:nvPr>
        </p:nvSpPr>
        <p:spPr bwMode="auto">
          <a:xfrm>
            <a:off x="5791200" y="6248400"/>
            <a:ext cx="2897188"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vl1pPr>
          </a:lstStyle>
          <a:p>
            <a:pPr>
              <a:defRPr/>
            </a:pPr>
            <a:endParaRPr lang="en-GB"/>
          </a:p>
        </p:txBody>
      </p:sp>
      <p:sp>
        <p:nvSpPr>
          <p:cNvPr id="96269" name="Rectangle 13"/>
          <p:cNvSpPr>
            <a:spLocks noGrp="1" noChangeArrowheads="1"/>
          </p:cNvSpPr>
          <p:nvPr>
            <p:ph type="sldNum" sz="quarter" idx="4"/>
          </p:nvPr>
        </p:nvSpPr>
        <p:spPr bwMode="auto">
          <a:xfrm>
            <a:off x="84138" y="6242050"/>
            <a:ext cx="587375" cy="48895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bodyPr>
          <a:lstStyle>
            <a:lvl1pPr eaLnBrk="1" hangingPunct="1">
              <a:defRPr sz="2600" b="1">
                <a:solidFill>
                  <a:schemeClr val="bg1"/>
                </a:solidFill>
              </a:defRPr>
            </a:lvl1pPr>
          </a:lstStyle>
          <a:p>
            <a:pPr>
              <a:defRPr/>
            </a:pPr>
            <a:fld id="{91451030-71FF-4621-9377-A5E1B74197B8}"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7" r:id="rId1"/>
    <p:sldLayoutId id="2147483675" r:id="rId2"/>
    <p:sldLayoutId id="2147483674" r:id="rId3"/>
    <p:sldLayoutId id="2147483673" r:id="rId4"/>
    <p:sldLayoutId id="2147483672" r:id="rId5"/>
    <p:sldLayoutId id="2147483671" r:id="rId6"/>
    <p:sldLayoutId id="2147483670" r:id="rId7"/>
    <p:sldLayoutId id="2147483669" r:id="rId8"/>
    <p:sldLayoutId id="2147483668" r:id="rId9"/>
    <p:sldLayoutId id="2147483667" r:id="rId10"/>
    <p:sldLayoutId id="2147483666" r:id="rId11"/>
    <p:sldLayoutId id="2147483665" r:id="rId12"/>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cs typeface="Arial" charset="0"/>
        </a:defRPr>
      </a:lvl2pPr>
      <a:lvl3pPr algn="l" rtl="0" eaLnBrk="0" fontAlgn="base" hangingPunct="0">
        <a:lnSpc>
          <a:spcPct val="90000"/>
        </a:lnSpc>
        <a:spcBef>
          <a:spcPct val="0"/>
        </a:spcBef>
        <a:spcAft>
          <a:spcPct val="0"/>
        </a:spcAft>
        <a:defRPr sz="3600" b="1">
          <a:solidFill>
            <a:schemeClr val="tx2"/>
          </a:solidFill>
          <a:latin typeface="Arial" charset="0"/>
          <a:cs typeface="Arial" charset="0"/>
        </a:defRPr>
      </a:lvl3pPr>
      <a:lvl4pPr algn="l" rtl="0" eaLnBrk="0" fontAlgn="base" hangingPunct="0">
        <a:lnSpc>
          <a:spcPct val="90000"/>
        </a:lnSpc>
        <a:spcBef>
          <a:spcPct val="0"/>
        </a:spcBef>
        <a:spcAft>
          <a:spcPct val="0"/>
        </a:spcAft>
        <a:defRPr sz="3600" b="1">
          <a:solidFill>
            <a:schemeClr val="tx2"/>
          </a:solidFill>
          <a:latin typeface="Arial" charset="0"/>
          <a:cs typeface="Arial" charset="0"/>
        </a:defRPr>
      </a:lvl4pPr>
      <a:lvl5pPr algn="l" rtl="0" eaLnBrk="0" fontAlgn="base" hangingPunct="0">
        <a:lnSpc>
          <a:spcPct val="90000"/>
        </a:lnSpc>
        <a:spcBef>
          <a:spcPct val="0"/>
        </a:spcBef>
        <a:spcAft>
          <a:spcPct val="0"/>
        </a:spcAft>
        <a:defRPr sz="3600" b="1">
          <a:solidFill>
            <a:schemeClr val="tx2"/>
          </a:solidFill>
          <a:latin typeface="Arial" charset="0"/>
          <a:cs typeface="Arial" charset="0"/>
        </a:defRPr>
      </a:lvl5pPr>
      <a:lvl6pPr marL="457200" algn="l" rtl="0" fontAlgn="base">
        <a:lnSpc>
          <a:spcPct val="90000"/>
        </a:lnSpc>
        <a:spcBef>
          <a:spcPct val="0"/>
        </a:spcBef>
        <a:spcAft>
          <a:spcPct val="0"/>
        </a:spcAft>
        <a:defRPr sz="3600" b="1">
          <a:solidFill>
            <a:schemeClr val="tx2"/>
          </a:solidFill>
          <a:latin typeface="Arial" charset="0"/>
          <a:cs typeface="Arial" charset="0"/>
        </a:defRPr>
      </a:lvl6pPr>
      <a:lvl7pPr marL="914400" algn="l" rtl="0" fontAlgn="base">
        <a:lnSpc>
          <a:spcPct val="90000"/>
        </a:lnSpc>
        <a:spcBef>
          <a:spcPct val="0"/>
        </a:spcBef>
        <a:spcAft>
          <a:spcPct val="0"/>
        </a:spcAft>
        <a:defRPr sz="3600" b="1">
          <a:solidFill>
            <a:schemeClr val="tx2"/>
          </a:solidFill>
          <a:latin typeface="Arial" charset="0"/>
          <a:cs typeface="Arial" charset="0"/>
        </a:defRPr>
      </a:lvl7pPr>
      <a:lvl8pPr marL="1371600" algn="l" rtl="0" fontAlgn="base">
        <a:lnSpc>
          <a:spcPct val="90000"/>
        </a:lnSpc>
        <a:spcBef>
          <a:spcPct val="0"/>
        </a:spcBef>
        <a:spcAft>
          <a:spcPct val="0"/>
        </a:spcAft>
        <a:defRPr sz="3600" b="1">
          <a:solidFill>
            <a:schemeClr val="tx2"/>
          </a:solidFill>
          <a:latin typeface="Arial" charset="0"/>
          <a:cs typeface="Arial" charset="0"/>
        </a:defRPr>
      </a:lvl8pPr>
      <a:lvl9pPr marL="1828800" algn="l" rtl="0" fontAlgn="base">
        <a:lnSpc>
          <a:spcPct val="90000"/>
        </a:lnSpc>
        <a:spcBef>
          <a:spcPct val="0"/>
        </a:spcBef>
        <a:spcAft>
          <a:spcPct val="0"/>
        </a:spcAft>
        <a:defRPr sz="36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cs typeface="+mn-cs"/>
        </a:defRPr>
      </a:lvl2pPr>
      <a:lvl3pPr marL="1143000" indent="-228600" algn="l" rtl="0" eaLnBrk="0" fontAlgn="base" hangingPunct="0">
        <a:spcBef>
          <a:spcPct val="20000"/>
        </a:spcBef>
        <a:spcAft>
          <a:spcPct val="0"/>
        </a:spcAft>
        <a:buClr>
          <a:schemeClr val="tx1"/>
        </a:buClr>
        <a:buSzPct val="75000"/>
        <a:buFont typeface="Wingdings" pitchFamily="2" charset="2"/>
        <a:buChar char="l"/>
        <a:defRPr sz="2000">
          <a:solidFill>
            <a:schemeClr val="tx1"/>
          </a:solidFill>
          <a:latin typeface="+mn-lt"/>
          <a:cs typeface="+mn-cs"/>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cs typeface="+mn-cs"/>
        </a:defRPr>
      </a:lvl4pPr>
      <a:lvl5pPr marL="2057400" indent="-228600" algn="l" rtl="0" eaLnBrk="0" fontAlgn="base" hangingPunct="0">
        <a:spcBef>
          <a:spcPct val="20000"/>
        </a:spcBef>
        <a:spcAft>
          <a:spcPct val="0"/>
        </a:spcAft>
        <a:buClr>
          <a:schemeClr val="tx1"/>
        </a:buClr>
        <a:buSzPct val="65000"/>
        <a:buFont typeface="Wingdings" pitchFamily="2" charset="2"/>
        <a:buChar char="l"/>
        <a:defRPr>
          <a:solidFill>
            <a:schemeClr val="tx1"/>
          </a:solidFill>
          <a:latin typeface="+mn-lt"/>
          <a:cs typeface="+mn-cs"/>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theconversation.com/baby-talk-is-similar-all-over-the-world-113153"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oracycambridge.org/wp-content/uploads/2018/07/Oracy-across-the-Welsh-curriculum-July-2018.pdf"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AutoShape 2"/>
          <p:cNvSpPr>
            <a:spLocks noGrp="1" noChangeArrowheads="1"/>
          </p:cNvSpPr>
          <p:nvPr>
            <p:ph type="ctrTitle"/>
          </p:nvPr>
        </p:nvSpPr>
        <p:spPr/>
        <p:txBody>
          <a:bodyPr/>
          <a:lstStyle/>
          <a:p>
            <a:pPr eaLnBrk="1" hangingPunct="1"/>
            <a:r>
              <a:rPr lang="cy-GB" sz="3200" dirty="0"/>
              <a:t>Damcaniaethau Datblygu Iaith </a:t>
            </a:r>
            <a:br>
              <a:rPr lang="en-GB" sz="3200" dirty="0"/>
            </a:br>
            <a:r>
              <a:rPr lang="en-GB" sz="3200" dirty="0"/>
              <a:t>Theories of Language Development </a:t>
            </a:r>
          </a:p>
        </p:txBody>
      </p:sp>
      <p:sp>
        <p:nvSpPr>
          <p:cNvPr id="27650" name="Rectangle 3"/>
          <p:cNvSpPr>
            <a:spLocks noGrp="1" noChangeArrowheads="1"/>
          </p:cNvSpPr>
          <p:nvPr>
            <p:ph type="subTitle" idx="1"/>
          </p:nvPr>
        </p:nvSpPr>
        <p:spPr>
          <a:xfrm>
            <a:off x="4673600" y="2500313"/>
            <a:ext cx="4013200" cy="2249487"/>
          </a:xfrm>
        </p:spPr>
        <p:txBody>
          <a:bodyPr/>
          <a:lstStyle/>
          <a:p>
            <a:pPr eaLnBrk="1" hangingPunct="1"/>
            <a:r>
              <a:rPr lang="en-US" dirty="0"/>
              <a:t>ECES4009 </a:t>
            </a:r>
            <a:r>
              <a:rPr lang="en-US" dirty="0" err="1"/>
              <a:t>Sesiwn</a:t>
            </a:r>
            <a:r>
              <a:rPr lang="en-US" dirty="0"/>
              <a:t>/Session 5</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CB8B4-C08E-4A6A-A84D-43376AD3BC0F}"/>
              </a:ext>
            </a:extLst>
          </p:cNvPr>
          <p:cNvSpPr>
            <a:spLocks noGrp="1"/>
          </p:cNvSpPr>
          <p:nvPr>
            <p:ph type="title"/>
          </p:nvPr>
        </p:nvSpPr>
        <p:spPr/>
        <p:txBody>
          <a:bodyPr/>
          <a:lstStyle/>
          <a:p>
            <a:r>
              <a:rPr lang="cy-GB" dirty="0"/>
              <a:t>Atgoffa</a:t>
            </a:r>
            <a:r>
              <a:rPr lang="en-GB" dirty="0"/>
              <a:t>/Recap</a:t>
            </a:r>
          </a:p>
        </p:txBody>
      </p:sp>
      <p:sp>
        <p:nvSpPr>
          <p:cNvPr id="3" name="Content Placeholder 2">
            <a:extLst>
              <a:ext uri="{FF2B5EF4-FFF2-40B4-BE49-F238E27FC236}">
                <a16:creationId xmlns:a16="http://schemas.microsoft.com/office/drawing/2014/main" id="{1053C4A9-1924-4120-AD13-A5404E8C8F1C}"/>
              </a:ext>
            </a:extLst>
          </p:cNvPr>
          <p:cNvSpPr>
            <a:spLocks noGrp="1"/>
          </p:cNvSpPr>
          <p:nvPr>
            <p:ph idx="1"/>
          </p:nvPr>
        </p:nvSpPr>
        <p:spPr/>
        <p:txBody>
          <a:bodyPr/>
          <a:lstStyle/>
          <a:p>
            <a:r>
              <a:rPr lang="cy-GB" dirty="0"/>
              <a:t>Beth ddysgon </a:t>
            </a:r>
            <a:r>
              <a:rPr lang="cy-GB" dirty="0" err="1"/>
              <a:t>ni'r</a:t>
            </a:r>
            <a:r>
              <a:rPr lang="cy-GB" dirty="0"/>
              <a:t> wythnos ddiwethaf?</a:t>
            </a:r>
          </a:p>
          <a:p>
            <a:r>
              <a:rPr lang="en-GB" dirty="0"/>
              <a:t>What did we learn last week?</a:t>
            </a:r>
          </a:p>
          <a:p>
            <a:pPr marL="0" indent="0">
              <a:buNone/>
            </a:pPr>
            <a:endParaRPr lang="en-GB" dirty="0"/>
          </a:p>
          <a:p>
            <a:endParaRPr lang="en-GB" dirty="0"/>
          </a:p>
        </p:txBody>
      </p:sp>
    </p:spTree>
    <p:extLst>
      <p:ext uri="{BB962C8B-B14F-4D97-AF65-F5344CB8AC3E}">
        <p14:creationId xmlns:p14="http://schemas.microsoft.com/office/powerpoint/2010/main" val="114603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AutoShape 2"/>
          <p:cNvSpPr>
            <a:spLocks noGrp="1" noChangeArrowheads="1"/>
          </p:cNvSpPr>
          <p:nvPr>
            <p:ph type="title"/>
          </p:nvPr>
        </p:nvSpPr>
        <p:spPr/>
        <p:txBody>
          <a:bodyPr/>
          <a:lstStyle/>
          <a:p>
            <a:r>
              <a:rPr lang="cy-GB" dirty="0"/>
              <a:t>Amcanion y sesiwn </a:t>
            </a:r>
            <a:br>
              <a:rPr lang="en-GB" dirty="0"/>
            </a:br>
            <a:r>
              <a:rPr lang="en-GB" dirty="0"/>
              <a:t>Session objectives</a:t>
            </a:r>
          </a:p>
        </p:txBody>
      </p:sp>
      <p:sp>
        <p:nvSpPr>
          <p:cNvPr id="86019" name="Rectangle 3"/>
          <p:cNvSpPr>
            <a:spLocks noGrp="1" noChangeArrowheads="1"/>
          </p:cNvSpPr>
          <p:nvPr>
            <p:ph sz="half" idx="1"/>
          </p:nvPr>
        </p:nvSpPr>
        <p:spPr/>
        <p:txBody>
          <a:bodyPr/>
          <a:lstStyle/>
          <a:p>
            <a:r>
              <a:rPr lang="cy-GB" dirty="0"/>
              <a:t>Deall ac archwilio ystod o ddamcaniaethau datblygu iaith
Edrych ar gamau datblygu iaith</a:t>
            </a:r>
          </a:p>
          <a:p>
            <a:endParaRPr lang="en-GB" dirty="0"/>
          </a:p>
        </p:txBody>
      </p:sp>
      <p:sp>
        <p:nvSpPr>
          <p:cNvPr id="2" name="Content Placeholder 1">
            <a:extLst>
              <a:ext uri="{FF2B5EF4-FFF2-40B4-BE49-F238E27FC236}">
                <a16:creationId xmlns:a16="http://schemas.microsoft.com/office/drawing/2014/main" id="{D7A4CF57-9CEA-4030-BB8A-68E675CC4548}"/>
              </a:ext>
            </a:extLst>
          </p:cNvPr>
          <p:cNvSpPr>
            <a:spLocks noGrp="1"/>
          </p:cNvSpPr>
          <p:nvPr>
            <p:ph sz="half" idx="2"/>
          </p:nvPr>
        </p:nvSpPr>
        <p:spPr/>
        <p:txBody>
          <a:bodyPr/>
          <a:lstStyle/>
          <a:p>
            <a:r>
              <a:rPr lang="en-GB" dirty="0"/>
              <a:t>Understand and explore a range of language development theories</a:t>
            </a:r>
          </a:p>
          <a:p>
            <a:r>
              <a:rPr lang="en-GB" dirty="0"/>
              <a:t>Look at the stages of language development</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AutoShape 2"/>
          <p:cNvSpPr>
            <a:spLocks noGrp="1" noChangeArrowheads="1"/>
          </p:cNvSpPr>
          <p:nvPr>
            <p:ph type="title"/>
          </p:nvPr>
        </p:nvSpPr>
        <p:spPr/>
        <p:txBody>
          <a:bodyPr/>
          <a:lstStyle/>
          <a:p>
            <a:pPr eaLnBrk="1" hangingPunct="1"/>
            <a:r>
              <a:rPr lang="cy-GB" dirty="0"/>
              <a:t>Natur neu fagwraeth</a:t>
            </a:r>
            <a:r>
              <a:rPr lang="en-GB" dirty="0"/>
              <a:t>?</a:t>
            </a:r>
            <a:br>
              <a:rPr lang="en-GB" dirty="0"/>
            </a:br>
            <a:r>
              <a:rPr lang="en-GB" dirty="0"/>
              <a:t>Nature or nurture?</a:t>
            </a:r>
          </a:p>
        </p:txBody>
      </p:sp>
      <p:sp>
        <p:nvSpPr>
          <p:cNvPr id="29698" name="Rectangle 3"/>
          <p:cNvSpPr>
            <a:spLocks noGrp="1" noChangeArrowheads="1"/>
          </p:cNvSpPr>
          <p:nvPr>
            <p:ph sz="half" idx="1"/>
          </p:nvPr>
        </p:nvSpPr>
        <p:spPr/>
        <p:txBody>
          <a:bodyPr/>
          <a:lstStyle/>
          <a:p>
            <a:pPr eaLnBrk="1" hangingPunct="1"/>
            <a:r>
              <a:rPr lang="cy-GB" dirty="0"/>
              <a:t>A yw iaith yn naturiol i bobl?</a:t>
            </a:r>
          </a:p>
          <a:p>
            <a:pPr algn="ctr" eaLnBrk="1" hangingPunct="1">
              <a:buFont typeface="Wingdings" pitchFamily="2" charset="2"/>
              <a:buNone/>
            </a:pPr>
            <a:r>
              <a:rPr lang="cy-GB" dirty="0"/>
              <a:t>neu </a:t>
            </a:r>
          </a:p>
          <a:p>
            <a:pPr eaLnBrk="1" hangingPunct="1"/>
            <a:r>
              <a:rPr lang="cy-GB" dirty="0"/>
              <a:t>A yw iaith yn rhywbeth y digwyddodd pobl ei ddysgu?</a:t>
            </a:r>
          </a:p>
          <a:p>
            <a:pPr eaLnBrk="1" hangingPunct="1"/>
            <a:endParaRPr lang="en-GB" dirty="0"/>
          </a:p>
        </p:txBody>
      </p:sp>
      <p:sp>
        <p:nvSpPr>
          <p:cNvPr id="2" name="Content Placeholder 1">
            <a:extLst>
              <a:ext uri="{FF2B5EF4-FFF2-40B4-BE49-F238E27FC236}">
                <a16:creationId xmlns:a16="http://schemas.microsoft.com/office/drawing/2014/main" id="{2DBA97D7-7165-45E1-B5AA-29CD9FC74A7A}"/>
              </a:ext>
            </a:extLst>
          </p:cNvPr>
          <p:cNvSpPr>
            <a:spLocks noGrp="1"/>
          </p:cNvSpPr>
          <p:nvPr>
            <p:ph sz="half" idx="2"/>
          </p:nvPr>
        </p:nvSpPr>
        <p:spPr/>
        <p:txBody>
          <a:bodyPr/>
          <a:lstStyle/>
          <a:p>
            <a:pPr eaLnBrk="1" hangingPunct="1"/>
            <a:r>
              <a:rPr lang="en-GB" dirty="0"/>
              <a:t>Is language natural to humans?</a:t>
            </a:r>
          </a:p>
          <a:p>
            <a:pPr algn="ctr" eaLnBrk="1" hangingPunct="1">
              <a:buFont typeface="Wingdings" pitchFamily="2" charset="2"/>
              <a:buNone/>
            </a:pPr>
            <a:r>
              <a:rPr lang="en-GB" dirty="0"/>
              <a:t>or </a:t>
            </a:r>
          </a:p>
          <a:p>
            <a:pPr eaLnBrk="1" hangingPunct="1"/>
            <a:r>
              <a:rPr lang="en-GB" dirty="0"/>
              <a:t>Is language something humans happened to have learned?</a:t>
            </a:r>
          </a:p>
          <a:p>
            <a:endParaRPr lang="en-GB"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05E3B-583F-4478-8D8A-B6C2AA355247}"/>
              </a:ext>
            </a:extLst>
          </p:cNvPr>
          <p:cNvSpPr>
            <a:spLocks noGrp="1"/>
          </p:cNvSpPr>
          <p:nvPr>
            <p:ph type="title"/>
          </p:nvPr>
        </p:nvSpPr>
        <p:spPr/>
        <p:txBody>
          <a:bodyPr/>
          <a:lstStyle/>
          <a:p>
            <a:r>
              <a:rPr lang="cy-GB" dirty="0"/>
              <a:t>Beth yw fy theori? (10 munud</a:t>
            </a:r>
            <a:r>
              <a:rPr lang="en-GB" dirty="0"/>
              <a:t>) What’s my theory? (10 minutes)</a:t>
            </a:r>
          </a:p>
        </p:txBody>
      </p:sp>
      <p:sp>
        <p:nvSpPr>
          <p:cNvPr id="3" name="Content Placeholder 2">
            <a:extLst>
              <a:ext uri="{FF2B5EF4-FFF2-40B4-BE49-F238E27FC236}">
                <a16:creationId xmlns:a16="http://schemas.microsoft.com/office/drawing/2014/main" id="{F678EF21-FDD9-4D02-A1EF-7C982B26B614}"/>
              </a:ext>
            </a:extLst>
          </p:cNvPr>
          <p:cNvSpPr>
            <a:spLocks noGrp="1"/>
          </p:cNvSpPr>
          <p:nvPr>
            <p:ph sz="half" idx="1"/>
          </p:nvPr>
        </p:nvSpPr>
        <p:spPr/>
        <p:txBody>
          <a:bodyPr/>
          <a:lstStyle/>
          <a:p>
            <a:r>
              <a:rPr lang="cy-GB" sz="1800" dirty="0"/>
              <a:t>Yn eich grwpiau seibiant treuliwch beth amser yn siarad am eich gwybodaeth am ddatblygiad iaith
Sut mae plant yn dysgu iaith?</a:t>
            </a:r>
          </a:p>
          <a:p>
            <a:r>
              <a:rPr lang="cy-GB" sz="1800" dirty="0"/>
              <a:t>Meddyliwch am ddamcaniaeth grŵp (myfyrio ar rai o'r damcaniaethau rydym eisoes wedi edrych arnynt e.e. </a:t>
            </a:r>
            <a:r>
              <a:rPr lang="cy-GB" sz="1800" dirty="0" err="1"/>
              <a:t>Vygotsky</a:t>
            </a:r>
            <a:r>
              <a:rPr lang="cy-GB" sz="1800" dirty="0"/>
              <a:t>, </a:t>
            </a:r>
            <a:r>
              <a:rPr lang="cy-GB" sz="1800" dirty="0" err="1"/>
              <a:t>Bandura</a:t>
            </a:r>
            <a:r>
              <a:rPr lang="cy-GB" sz="1800" dirty="0"/>
              <a:t>, </a:t>
            </a:r>
            <a:r>
              <a:rPr lang="cy-GB" sz="1800" dirty="0" err="1"/>
              <a:t>Bronfenbrenner</a:t>
            </a:r>
            <a:r>
              <a:rPr lang="cy-GB" sz="1800" dirty="0"/>
              <a:t>, </a:t>
            </a:r>
            <a:r>
              <a:rPr lang="cy-GB" sz="1800" dirty="0" err="1"/>
              <a:t>Piaget</a:t>
            </a:r>
            <a:r>
              <a:rPr lang="cy-GB" sz="1800" dirty="0"/>
              <a:t>, </a:t>
            </a:r>
            <a:r>
              <a:rPr lang="cy-GB" sz="1800" dirty="0" err="1"/>
              <a:t>Bowlby</a:t>
            </a:r>
            <a:r>
              <a:rPr lang="cy-GB" sz="1800" dirty="0"/>
              <a:t>, Skinner ac ati</a:t>
            </a:r>
            <a:r>
              <a:rPr lang="en-GB" sz="1800" dirty="0"/>
              <a:t>.)</a:t>
            </a:r>
          </a:p>
        </p:txBody>
      </p:sp>
      <p:sp>
        <p:nvSpPr>
          <p:cNvPr id="4" name="Content Placeholder 3">
            <a:extLst>
              <a:ext uri="{FF2B5EF4-FFF2-40B4-BE49-F238E27FC236}">
                <a16:creationId xmlns:a16="http://schemas.microsoft.com/office/drawing/2014/main" id="{4D22CF7E-C7F4-4917-A630-86C7B449DEB9}"/>
              </a:ext>
            </a:extLst>
          </p:cNvPr>
          <p:cNvSpPr>
            <a:spLocks noGrp="1"/>
          </p:cNvSpPr>
          <p:nvPr>
            <p:ph sz="half" idx="2"/>
          </p:nvPr>
        </p:nvSpPr>
        <p:spPr/>
        <p:txBody>
          <a:bodyPr/>
          <a:lstStyle/>
          <a:p>
            <a:r>
              <a:rPr lang="en-GB" sz="1800" dirty="0"/>
              <a:t>In your break out groups spend some time talking about your knowledge of language development</a:t>
            </a:r>
          </a:p>
          <a:p>
            <a:r>
              <a:rPr lang="en-GB" sz="1800" dirty="0"/>
              <a:t>How do children learn language?</a:t>
            </a:r>
          </a:p>
          <a:p>
            <a:r>
              <a:rPr lang="en-GB" sz="1800" dirty="0"/>
              <a:t>Come up with a group theory (reflect on some of the theorists we have already looked at e.g. Vygotsky, Bandura, Bronfenbrenner, Piaget, Bowlby, Skinner etc.)</a:t>
            </a:r>
          </a:p>
          <a:p>
            <a:endParaRPr lang="en-GB" dirty="0"/>
          </a:p>
        </p:txBody>
      </p:sp>
    </p:spTree>
    <p:extLst>
      <p:ext uri="{BB962C8B-B14F-4D97-AF65-F5344CB8AC3E}">
        <p14:creationId xmlns:p14="http://schemas.microsoft.com/office/powerpoint/2010/main" val="474863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AutoShape 2"/>
          <p:cNvSpPr>
            <a:spLocks noGrp="1" noChangeArrowheads="1"/>
          </p:cNvSpPr>
          <p:nvPr>
            <p:ph type="title"/>
          </p:nvPr>
        </p:nvSpPr>
        <p:spPr/>
        <p:txBody>
          <a:bodyPr/>
          <a:lstStyle/>
          <a:p>
            <a:pPr eaLnBrk="1" hangingPunct="1"/>
            <a:r>
              <a:rPr lang="cy-GB" dirty="0"/>
              <a:t>Empiriaeth a </a:t>
            </a:r>
            <a:r>
              <a:rPr lang="cy-GB" dirty="0" err="1"/>
              <a:t>Natifiaeth</a:t>
            </a:r>
            <a:br>
              <a:rPr lang="en-GB" dirty="0"/>
            </a:br>
            <a:r>
              <a:rPr lang="en-GB" dirty="0"/>
              <a:t>Empiricism vs Nativism</a:t>
            </a:r>
            <a:endParaRPr lang="en-US" dirty="0"/>
          </a:p>
        </p:txBody>
      </p:sp>
      <p:sp>
        <p:nvSpPr>
          <p:cNvPr id="31746" name="Rectangle 3"/>
          <p:cNvSpPr>
            <a:spLocks noGrp="1" noChangeArrowheads="1"/>
          </p:cNvSpPr>
          <p:nvPr>
            <p:ph sz="half" idx="1"/>
          </p:nvPr>
        </p:nvSpPr>
        <p:spPr/>
        <p:txBody>
          <a:bodyPr/>
          <a:lstStyle/>
          <a:p>
            <a:pPr eaLnBrk="1" hangingPunct="1">
              <a:lnSpc>
                <a:spcPct val="90000"/>
              </a:lnSpc>
            </a:pPr>
            <a:r>
              <a:rPr lang="cy-GB" sz="1800" u="sng" dirty="0"/>
              <a:t>Empiriaeth - </a:t>
            </a:r>
            <a:r>
              <a:rPr lang="cy-GB" sz="1800" dirty="0"/>
              <a:t>Mae'r safbwynt eithafol hwn sy'n seiliedig ar brofiad yn dadlau bod y meddwl ar enedigaeth fel llechen wag (</a:t>
            </a:r>
            <a:r>
              <a:rPr lang="cy-GB" sz="1800" dirty="0" err="1"/>
              <a:t>tabula</a:t>
            </a:r>
            <a:r>
              <a:rPr lang="cy-GB" sz="1800" dirty="0"/>
              <a:t> </a:t>
            </a:r>
            <a:r>
              <a:rPr lang="cy-GB" sz="1800" dirty="0" err="1"/>
              <a:t>rasa</a:t>
            </a:r>
            <a:r>
              <a:rPr lang="cy-GB" sz="1800" dirty="0"/>
              <a:t>) y bydd profiad yn ysgrifennu arni (Locke, 1690) </a:t>
            </a:r>
          </a:p>
          <a:p>
            <a:pPr eaLnBrk="1" hangingPunct="1">
              <a:lnSpc>
                <a:spcPct val="90000"/>
              </a:lnSpc>
            </a:pPr>
            <a:r>
              <a:rPr lang="cy-GB" sz="1800" u="sng" dirty="0" err="1"/>
              <a:t>Natifiaeth</a:t>
            </a:r>
            <a:r>
              <a:rPr lang="cy-GB" sz="1800" u="sng" dirty="0"/>
              <a:t> - </a:t>
            </a:r>
            <a:r>
              <a:rPr lang="cy-GB" sz="1800" dirty="0"/>
              <a:t>Yr honiad na all gwybodaeth ddod o brofiad yn unig. Rhaid bod gan y meddwl rywfaint o strwythur er mwyn trefnu a dehongli profiad </a:t>
            </a:r>
            <a:r>
              <a:rPr lang="en-GB" sz="1800" dirty="0"/>
              <a:t>(</a:t>
            </a:r>
            <a:r>
              <a:rPr lang="en-GB" sz="1800" dirty="0" err="1"/>
              <a:t>Gleitman</a:t>
            </a:r>
            <a:r>
              <a:rPr lang="en-GB" sz="1800" dirty="0"/>
              <a:t>, 1995; Pinker, 1994). </a:t>
            </a:r>
            <a:endParaRPr lang="en-US" sz="1800" dirty="0"/>
          </a:p>
          <a:p>
            <a:pPr eaLnBrk="1" hangingPunct="1">
              <a:lnSpc>
                <a:spcPct val="90000"/>
              </a:lnSpc>
            </a:pPr>
            <a:endParaRPr lang="en-US" dirty="0"/>
          </a:p>
        </p:txBody>
      </p:sp>
      <p:sp>
        <p:nvSpPr>
          <p:cNvPr id="2" name="Content Placeholder 1">
            <a:extLst>
              <a:ext uri="{FF2B5EF4-FFF2-40B4-BE49-F238E27FC236}">
                <a16:creationId xmlns:a16="http://schemas.microsoft.com/office/drawing/2014/main" id="{C30C2A5A-74D8-4C5E-AE9A-A7D85D59C56B}"/>
              </a:ext>
            </a:extLst>
          </p:cNvPr>
          <p:cNvSpPr>
            <a:spLocks noGrp="1"/>
          </p:cNvSpPr>
          <p:nvPr>
            <p:ph sz="half" idx="2"/>
          </p:nvPr>
        </p:nvSpPr>
        <p:spPr/>
        <p:txBody>
          <a:bodyPr/>
          <a:lstStyle/>
          <a:p>
            <a:pPr eaLnBrk="1" hangingPunct="1">
              <a:lnSpc>
                <a:spcPct val="90000"/>
              </a:lnSpc>
            </a:pPr>
            <a:r>
              <a:rPr lang="en-GB" sz="1800" u="sng" dirty="0"/>
              <a:t>Empiricism -</a:t>
            </a:r>
            <a:r>
              <a:rPr lang="en-GB" sz="1800" dirty="0"/>
              <a:t>This extreme experience-based perspective argues that the mind at birth is like a blank slate (</a:t>
            </a:r>
            <a:r>
              <a:rPr lang="en-GB" sz="1800" i="1" dirty="0"/>
              <a:t>tabula rasa</a:t>
            </a:r>
            <a:r>
              <a:rPr lang="en-GB" sz="1800" dirty="0"/>
              <a:t>) to be written on by experience (Locke, 1690) </a:t>
            </a:r>
          </a:p>
          <a:p>
            <a:pPr eaLnBrk="1" hangingPunct="1">
              <a:lnSpc>
                <a:spcPct val="90000"/>
              </a:lnSpc>
            </a:pPr>
            <a:r>
              <a:rPr lang="en-GB" sz="1800" u="sng" dirty="0"/>
              <a:t>Nativism - </a:t>
            </a:r>
            <a:r>
              <a:rPr lang="en-GB" sz="1800" dirty="0"/>
              <a:t>The assertion that knowledge cannot come from experience alone. The mind must have some structure in order to organise and interpret experience (</a:t>
            </a:r>
            <a:r>
              <a:rPr lang="en-GB" sz="1800" dirty="0" err="1"/>
              <a:t>Gleitman</a:t>
            </a:r>
            <a:r>
              <a:rPr lang="en-GB" sz="1800" dirty="0"/>
              <a:t>, 1995; Pinker, 1994). </a:t>
            </a:r>
            <a:endParaRPr lang="en-US" sz="1800" dirty="0"/>
          </a:p>
          <a:p>
            <a:endParaRPr lang="en-GB"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AutoShape 2"/>
          <p:cNvSpPr>
            <a:spLocks noGrp="1" noChangeArrowheads="1"/>
          </p:cNvSpPr>
          <p:nvPr>
            <p:ph type="title"/>
          </p:nvPr>
        </p:nvSpPr>
        <p:spPr/>
        <p:txBody>
          <a:bodyPr/>
          <a:lstStyle/>
          <a:p>
            <a:pPr eaLnBrk="1" hangingPunct="1"/>
            <a:r>
              <a:rPr lang="cy-GB" dirty="0"/>
              <a:t>Y Persbectif </a:t>
            </a:r>
            <a:r>
              <a:rPr lang="cy-GB" dirty="0" err="1"/>
              <a:t>Natifaidd</a:t>
            </a:r>
            <a:r>
              <a:rPr lang="cy-GB" dirty="0"/>
              <a:t>  </a:t>
            </a:r>
            <a:r>
              <a:rPr lang="en-GB" dirty="0"/>
              <a:t>
</a:t>
            </a:r>
          </a:p>
        </p:txBody>
      </p:sp>
      <p:sp>
        <p:nvSpPr>
          <p:cNvPr id="33794" name="Rectangle 3"/>
          <p:cNvSpPr>
            <a:spLocks noGrp="1" noChangeArrowheads="1"/>
          </p:cNvSpPr>
          <p:nvPr>
            <p:ph type="body" idx="1"/>
          </p:nvPr>
        </p:nvSpPr>
        <p:spPr>
          <a:xfrm>
            <a:off x="838200" y="2362200"/>
            <a:ext cx="7848600" cy="3724275"/>
          </a:xfrm>
        </p:spPr>
        <p:txBody>
          <a:bodyPr/>
          <a:lstStyle/>
          <a:p>
            <a:pPr eaLnBrk="1" hangingPunct="1">
              <a:buNone/>
            </a:pPr>
            <a:r>
              <a:rPr lang="cy-GB" dirty="0"/>
              <a:t>Mae damcaniaethau </a:t>
            </a:r>
            <a:r>
              <a:rPr lang="cy-GB" u="sng" dirty="0" err="1"/>
              <a:t>natifaidd</a:t>
            </a:r>
            <a:r>
              <a:rPr lang="cy-GB" dirty="0"/>
              <a:t> yn honni bod plant </a:t>
            </a:r>
          </a:p>
          <a:p>
            <a:pPr eaLnBrk="1" hangingPunct="1">
              <a:buFontTx/>
              <a:buChar char="-"/>
            </a:pPr>
            <a:r>
              <a:rPr lang="cy-GB" dirty="0"/>
              <a:t>yn dysgu iaith yn gyflym;</a:t>
            </a:r>
          </a:p>
          <a:p>
            <a:pPr eaLnBrk="1" hangingPunct="1">
              <a:buFontTx/>
              <a:buChar char="-"/>
            </a:pPr>
            <a:endParaRPr lang="cy-GB" dirty="0"/>
          </a:p>
          <a:p>
            <a:pPr eaLnBrk="1" hangingPunct="1">
              <a:buFontTx/>
              <a:buChar char="-"/>
            </a:pPr>
            <a:r>
              <a:rPr lang="cy-GB" dirty="0"/>
              <a:t>yn dysgu iaith yn ddiymdrech;</a:t>
            </a:r>
          </a:p>
          <a:p>
            <a:pPr eaLnBrk="1" hangingPunct="1">
              <a:buFontTx/>
              <a:buChar char="-"/>
            </a:pPr>
            <a:endParaRPr lang="cy-GB" dirty="0"/>
          </a:p>
          <a:p>
            <a:pPr eaLnBrk="1" hangingPunct="1">
              <a:buFontTx/>
              <a:buChar char="-"/>
            </a:pPr>
            <a:r>
              <a:rPr lang="cy-GB" dirty="0"/>
              <a:t>yn caffael iaith heb gyfarwyddyd uniongyrchol</a:t>
            </a:r>
            <a:r>
              <a:rPr lang="en-GB" dirty="0"/>
              <a:t>.</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060C5-1777-4CB5-BD8F-1D8DAFD640B0}"/>
              </a:ext>
            </a:extLst>
          </p:cNvPr>
          <p:cNvSpPr>
            <a:spLocks noGrp="1"/>
          </p:cNvSpPr>
          <p:nvPr>
            <p:ph type="title"/>
          </p:nvPr>
        </p:nvSpPr>
        <p:spPr/>
        <p:txBody>
          <a:bodyPr/>
          <a:lstStyle/>
          <a:p>
            <a:r>
              <a:rPr lang="en-GB" dirty="0"/>
              <a:t>The Nativist Perspective</a:t>
            </a:r>
          </a:p>
        </p:txBody>
      </p:sp>
      <p:sp>
        <p:nvSpPr>
          <p:cNvPr id="3" name="Content Placeholder 2">
            <a:extLst>
              <a:ext uri="{FF2B5EF4-FFF2-40B4-BE49-F238E27FC236}">
                <a16:creationId xmlns:a16="http://schemas.microsoft.com/office/drawing/2014/main" id="{F1EBEB66-BF54-4C91-99C4-DAED673A0D79}"/>
              </a:ext>
            </a:extLst>
          </p:cNvPr>
          <p:cNvSpPr>
            <a:spLocks noGrp="1"/>
          </p:cNvSpPr>
          <p:nvPr>
            <p:ph idx="1"/>
          </p:nvPr>
        </p:nvSpPr>
        <p:spPr/>
        <p:txBody>
          <a:bodyPr/>
          <a:lstStyle/>
          <a:p>
            <a:pPr eaLnBrk="1" hangingPunct="1">
              <a:buFont typeface="Wingdings" pitchFamily="2" charset="2"/>
              <a:buNone/>
            </a:pPr>
            <a:r>
              <a:rPr lang="en-GB" u="sng" dirty="0"/>
              <a:t>Nativist</a:t>
            </a:r>
            <a:r>
              <a:rPr lang="en-GB" dirty="0"/>
              <a:t> theories claim children</a:t>
            </a:r>
          </a:p>
          <a:p>
            <a:pPr eaLnBrk="1" hangingPunct="1">
              <a:buFontTx/>
              <a:buChar char="-"/>
            </a:pPr>
            <a:r>
              <a:rPr lang="en-GB" dirty="0"/>
              <a:t>learn language rapidly;</a:t>
            </a:r>
          </a:p>
          <a:p>
            <a:pPr eaLnBrk="1" hangingPunct="1">
              <a:buFontTx/>
              <a:buChar char="-"/>
            </a:pPr>
            <a:endParaRPr lang="en-GB" dirty="0"/>
          </a:p>
          <a:p>
            <a:pPr eaLnBrk="1" hangingPunct="1">
              <a:buFontTx/>
              <a:buChar char="-"/>
            </a:pPr>
            <a:r>
              <a:rPr lang="en-GB" dirty="0"/>
              <a:t>learn language effortlessly;</a:t>
            </a:r>
          </a:p>
          <a:p>
            <a:pPr eaLnBrk="1" hangingPunct="1">
              <a:buFontTx/>
              <a:buChar char="-"/>
            </a:pPr>
            <a:endParaRPr lang="en-GB" dirty="0"/>
          </a:p>
          <a:p>
            <a:pPr eaLnBrk="1" hangingPunct="1">
              <a:buFontTx/>
              <a:buChar char="-"/>
            </a:pPr>
            <a:r>
              <a:rPr lang="en-GB" dirty="0"/>
              <a:t>acquire language without direct instruction.</a:t>
            </a:r>
          </a:p>
          <a:p>
            <a:endParaRPr lang="en-GB" dirty="0"/>
          </a:p>
        </p:txBody>
      </p:sp>
    </p:spTree>
    <p:extLst>
      <p:ext uri="{BB962C8B-B14F-4D97-AF65-F5344CB8AC3E}">
        <p14:creationId xmlns:p14="http://schemas.microsoft.com/office/powerpoint/2010/main" val="153639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AutoShape 2"/>
          <p:cNvSpPr>
            <a:spLocks noGrp="1" noChangeArrowheads="1"/>
          </p:cNvSpPr>
          <p:nvPr>
            <p:ph type="title"/>
          </p:nvPr>
        </p:nvSpPr>
        <p:spPr/>
        <p:txBody>
          <a:bodyPr/>
          <a:lstStyle/>
          <a:p>
            <a:pPr eaLnBrk="1" hangingPunct="1"/>
            <a:r>
              <a:rPr lang="cy-GB" dirty="0"/>
              <a:t>Y Persbectif </a:t>
            </a:r>
            <a:r>
              <a:rPr lang="cy-GB" dirty="0" err="1"/>
              <a:t>Natifaidd</a:t>
            </a:r>
            <a:br>
              <a:rPr lang="en-GB" dirty="0"/>
            </a:br>
            <a:r>
              <a:rPr lang="en-GB" dirty="0"/>
              <a:t>The Nativist Perspective</a:t>
            </a:r>
          </a:p>
        </p:txBody>
      </p:sp>
      <p:sp>
        <p:nvSpPr>
          <p:cNvPr id="35842" name="Rectangle 3"/>
          <p:cNvSpPr>
            <a:spLocks noGrp="1" noChangeArrowheads="1"/>
          </p:cNvSpPr>
          <p:nvPr>
            <p:ph sz="half" idx="1"/>
          </p:nvPr>
        </p:nvSpPr>
        <p:spPr/>
        <p:txBody>
          <a:bodyPr/>
          <a:lstStyle/>
          <a:p>
            <a:pPr eaLnBrk="1" hangingPunct="1">
              <a:buFont typeface="Wingdings" pitchFamily="2" charset="2"/>
              <a:buNone/>
            </a:pPr>
            <a:endParaRPr lang="en-US" sz="1400" dirty="0"/>
          </a:p>
        </p:txBody>
      </p:sp>
      <p:sp>
        <p:nvSpPr>
          <p:cNvPr id="2" name="Content Placeholder 1">
            <a:extLst>
              <a:ext uri="{FF2B5EF4-FFF2-40B4-BE49-F238E27FC236}">
                <a16:creationId xmlns:a16="http://schemas.microsoft.com/office/drawing/2014/main" id="{0D64D17C-FC99-4EE1-A2AE-06025DCF08AD}"/>
              </a:ext>
            </a:extLst>
          </p:cNvPr>
          <p:cNvSpPr>
            <a:spLocks noGrp="1"/>
          </p:cNvSpPr>
          <p:nvPr>
            <p:ph sz="half" idx="2"/>
          </p:nvPr>
        </p:nvSpPr>
        <p:spPr/>
        <p:txBody>
          <a:bodyPr/>
          <a:lstStyle/>
          <a:p>
            <a:pPr eaLnBrk="1" hangingPunct="1">
              <a:buFont typeface="Wingdings" pitchFamily="2" charset="2"/>
              <a:buNone/>
            </a:pPr>
            <a:r>
              <a:rPr lang="en-US" dirty="0"/>
              <a:t> “</a:t>
            </a:r>
            <a:r>
              <a:rPr lang="en-US" sz="2000" i="1" dirty="0"/>
              <a:t>Language learning is not really something that the child does; it is something that happens to the child placed in an appropriate environment, much as the child’s body grows and matures in a predetermined way when provided with appropriate nutrition and environmental stimulation.”</a:t>
            </a:r>
          </a:p>
          <a:p>
            <a:pPr algn="r" eaLnBrk="1" hangingPunct="1">
              <a:buFont typeface="Wingdings" pitchFamily="2" charset="2"/>
              <a:buNone/>
            </a:pPr>
            <a:r>
              <a:rPr lang="en-US" sz="2000" dirty="0"/>
              <a:t>(Chomsky, 1987, p.519</a:t>
            </a:r>
            <a:endParaRPr lang="en-GB" sz="2000" dirty="0"/>
          </a:p>
        </p:txBody>
      </p:sp>
      <p:pic>
        <p:nvPicPr>
          <p:cNvPr id="35843" name="Picture 4" descr="noamchomsky"/>
          <p:cNvPicPr>
            <a:picLocks noChangeAspect="1" noChangeArrowheads="1"/>
          </p:cNvPicPr>
          <p:nvPr/>
        </p:nvPicPr>
        <p:blipFill>
          <a:blip r:embed="rId3" cstate="print"/>
          <a:srcRect/>
          <a:stretch>
            <a:fillRect/>
          </a:stretch>
        </p:blipFill>
        <p:spPr bwMode="auto">
          <a:xfrm>
            <a:off x="6732240" y="0"/>
            <a:ext cx="2181225" cy="2262188"/>
          </a:xfrm>
          <a:prstGeom prst="rect">
            <a:avLst/>
          </a:prstGeom>
          <a:noFill/>
          <a:ln w="9525">
            <a:noFill/>
            <a:miter lim="800000"/>
            <a:headEnd/>
            <a:tailEnd/>
          </a:ln>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AutoShape 2"/>
          <p:cNvSpPr>
            <a:spLocks noGrp="1" noChangeArrowheads="1"/>
          </p:cNvSpPr>
          <p:nvPr>
            <p:ph type="title"/>
          </p:nvPr>
        </p:nvSpPr>
        <p:spPr/>
        <p:txBody>
          <a:bodyPr/>
          <a:lstStyle/>
          <a:p>
            <a:pPr eaLnBrk="1" hangingPunct="1"/>
            <a:r>
              <a:rPr lang="cy-GB" dirty="0"/>
              <a:t>Ymddygiadaeth</a:t>
            </a:r>
            <a:r>
              <a:rPr lang="en-GB" dirty="0"/>
              <a:t>      Behaviourism</a:t>
            </a:r>
          </a:p>
        </p:txBody>
      </p:sp>
      <p:sp>
        <p:nvSpPr>
          <p:cNvPr id="37890" name="Rectangle 3"/>
          <p:cNvSpPr>
            <a:spLocks noGrp="1" noChangeArrowheads="1"/>
          </p:cNvSpPr>
          <p:nvPr>
            <p:ph sz="half" idx="1"/>
          </p:nvPr>
        </p:nvSpPr>
        <p:spPr/>
        <p:txBody>
          <a:bodyPr/>
          <a:lstStyle/>
          <a:p>
            <a:pPr eaLnBrk="1" hangingPunct="1">
              <a:lnSpc>
                <a:spcPct val="90000"/>
              </a:lnSpc>
            </a:pPr>
            <a:r>
              <a:rPr lang="cy-GB" sz="2400" dirty="0"/>
              <a:t>Dynwared ac atgyfnerthu</a:t>
            </a:r>
          </a:p>
          <a:p>
            <a:pPr algn="ctr" eaLnBrk="1" hangingPunct="1">
              <a:lnSpc>
                <a:spcPct val="90000"/>
              </a:lnSpc>
              <a:buFont typeface="Wingdings" pitchFamily="2" charset="2"/>
              <a:buNone/>
            </a:pPr>
            <a:r>
              <a:rPr lang="cy-GB" sz="2400" dirty="0"/>
              <a:t>Ond…..</a:t>
            </a:r>
          </a:p>
          <a:p>
            <a:pPr algn="ctr" eaLnBrk="1" hangingPunct="1">
              <a:lnSpc>
                <a:spcPct val="90000"/>
              </a:lnSpc>
              <a:buFont typeface="Wingdings" pitchFamily="2" charset="2"/>
              <a:buNone/>
            </a:pPr>
            <a:r>
              <a:rPr lang="cy-GB" sz="2400" dirty="0"/>
              <a:t>- ‘Aeth fi’, ‘</a:t>
            </a:r>
            <a:r>
              <a:rPr lang="cy-GB" sz="2400" dirty="0" err="1"/>
              <a:t>carau</a:t>
            </a:r>
            <a:r>
              <a:rPr lang="cy-GB" sz="2400" dirty="0"/>
              <a:t>’</a:t>
            </a:r>
          </a:p>
          <a:p>
            <a:pPr eaLnBrk="1" hangingPunct="1">
              <a:lnSpc>
                <a:spcPct val="90000"/>
              </a:lnSpc>
            </a:pPr>
            <a:r>
              <a:rPr lang="cy-GB" sz="2400" dirty="0"/>
              <a:t>Skinner</a:t>
            </a:r>
          </a:p>
          <a:p>
            <a:pPr eaLnBrk="1" hangingPunct="1">
              <a:lnSpc>
                <a:spcPct val="90000"/>
              </a:lnSpc>
              <a:buNone/>
            </a:pPr>
            <a:r>
              <a:rPr lang="cy-GB" sz="2400" dirty="0"/>
              <a:t> - atgyfnerthu </a:t>
            </a:r>
          </a:p>
          <a:p>
            <a:pPr eaLnBrk="1" hangingPunct="1">
              <a:lnSpc>
                <a:spcPct val="90000"/>
              </a:lnSpc>
              <a:buNone/>
            </a:pPr>
            <a:r>
              <a:rPr lang="cy-GB" sz="2400" dirty="0"/>
              <a:t>     systematig (llunio)</a:t>
            </a:r>
          </a:p>
          <a:p>
            <a:pPr eaLnBrk="1" hangingPunct="1">
              <a:lnSpc>
                <a:spcPct val="90000"/>
              </a:lnSpc>
            </a:pPr>
            <a:r>
              <a:rPr lang="cy-GB" sz="2400" dirty="0"/>
              <a:t>Rôl yr amgylchedd </a:t>
            </a:r>
          </a:p>
          <a:p>
            <a:pPr eaLnBrk="1" hangingPunct="1">
              <a:lnSpc>
                <a:spcPct val="90000"/>
              </a:lnSpc>
              <a:buFont typeface="Wingdings" pitchFamily="2" charset="2"/>
              <a:buNone/>
            </a:pPr>
            <a:r>
              <a:rPr lang="cy-GB" sz="2400" dirty="0"/>
              <a:t> - effaith tlodi</a:t>
            </a:r>
          </a:p>
          <a:p>
            <a:pPr eaLnBrk="1" hangingPunct="1">
              <a:lnSpc>
                <a:spcPct val="90000"/>
              </a:lnSpc>
            </a:pPr>
            <a:endParaRPr lang="en-GB" dirty="0"/>
          </a:p>
        </p:txBody>
      </p:sp>
      <p:sp>
        <p:nvSpPr>
          <p:cNvPr id="2" name="Content Placeholder 1">
            <a:extLst>
              <a:ext uri="{FF2B5EF4-FFF2-40B4-BE49-F238E27FC236}">
                <a16:creationId xmlns:a16="http://schemas.microsoft.com/office/drawing/2014/main" id="{69C85A50-0219-408E-B4C4-DC47B3F2475D}"/>
              </a:ext>
            </a:extLst>
          </p:cNvPr>
          <p:cNvSpPr>
            <a:spLocks noGrp="1"/>
          </p:cNvSpPr>
          <p:nvPr>
            <p:ph sz="half" idx="2"/>
          </p:nvPr>
        </p:nvSpPr>
        <p:spPr/>
        <p:txBody>
          <a:bodyPr/>
          <a:lstStyle/>
          <a:p>
            <a:pPr eaLnBrk="1" hangingPunct="1">
              <a:lnSpc>
                <a:spcPct val="90000"/>
              </a:lnSpc>
            </a:pPr>
            <a:r>
              <a:rPr lang="en-GB" sz="2400" dirty="0"/>
              <a:t>Imitation and reinforcement</a:t>
            </a:r>
          </a:p>
          <a:p>
            <a:pPr algn="ctr" eaLnBrk="1" hangingPunct="1">
              <a:lnSpc>
                <a:spcPct val="90000"/>
              </a:lnSpc>
              <a:buFont typeface="Wingdings" pitchFamily="2" charset="2"/>
              <a:buNone/>
            </a:pPr>
            <a:r>
              <a:rPr lang="en-GB" sz="2400" dirty="0"/>
              <a:t>But…..</a:t>
            </a:r>
          </a:p>
          <a:p>
            <a:pPr algn="ctr" eaLnBrk="1" hangingPunct="1">
              <a:lnSpc>
                <a:spcPct val="90000"/>
              </a:lnSpc>
              <a:buFont typeface="Wingdings" pitchFamily="2" charset="2"/>
              <a:buNone/>
            </a:pPr>
            <a:r>
              <a:rPr lang="en-GB" sz="2400" dirty="0"/>
              <a:t>- ‘I </a:t>
            </a:r>
            <a:r>
              <a:rPr lang="en-GB" sz="2400" dirty="0" err="1"/>
              <a:t>goed</a:t>
            </a:r>
            <a:r>
              <a:rPr lang="en-GB" sz="2400" dirty="0"/>
              <a:t>’, ‘mouses’</a:t>
            </a:r>
          </a:p>
          <a:p>
            <a:pPr eaLnBrk="1" hangingPunct="1">
              <a:lnSpc>
                <a:spcPct val="90000"/>
              </a:lnSpc>
            </a:pPr>
            <a:r>
              <a:rPr lang="en-GB" sz="2400" dirty="0"/>
              <a:t>Skinner</a:t>
            </a:r>
          </a:p>
          <a:p>
            <a:pPr eaLnBrk="1" hangingPunct="1">
              <a:lnSpc>
                <a:spcPct val="90000"/>
              </a:lnSpc>
              <a:buFont typeface="Wingdings" pitchFamily="2" charset="2"/>
              <a:buNone/>
            </a:pPr>
            <a:r>
              <a:rPr lang="en-GB" sz="2400" dirty="0"/>
              <a:t> - systematic reinforcement (shaping)</a:t>
            </a:r>
          </a:p>
          <a:p>
            <a:pPr eaLnBrk="1" hangingPunct="1">
              <a:lnSpc>
                <a:spcPct val="90000"/>
              </a:lnSpc>
            </a:pPr>
            <a:r>
              <a:rPr lang="en-GB" sz="2400" dirty="0"/>
              <a:t>Role of the environment</a:t>
            </a:r>
          </a:p>
          <a:p>
            <a:pPr eaLnBrk="1" hangingPunct="1">
              <a:lnSpc>
                <a:spcPct val="90000"/>
              </a:lnSpc>
              <a:buFont typeface="Wingdings" pitchFamily="2" charset="2"/>
              <a:buNone/>
            </a:pPr>
            <a:r>
              <a:rPr lang="en-GB" sz="2400" dirty="0"/>
              <a:t> - impact of poverty</a:t>
            </a:r>
          </a:p>
          <a:p>
            <a:endParaRPr lang="en-GB" dirty="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AutoShape 2"/>
          <p:cNvSpPr>
            <a:spLocks noGrp="1" noChangeArrowheads="1"/>
          </p:cNvSpPr>
          <p:nvPr>
            <p:ph type="title"/>
          </p:nvPr>
        </p:nvSpPr>
        <p:spPr/>
        <p:txBody>
          <a:bodyPr/>
          <a:lstStyle/>
          <a:p>
            <a:pPr eaLnBrk="1" hangingPunct="1"/>
            <a:r>
              <a:rPr lang="cy-GB" dirty="0" err="1"/>
              <a:t>Rhyngweithiaeth</a:t>
            </a:r>
            <a:r>
              <a:rPr lang="en-GB" dirty="0"/>
              <a:t>     Interactionism </a:t>
            </a:r>
            <a:endParaRPr lang="en-US" dirty="0"/>
          </a:p>
        </p:txBody>
      </p:sp>
      <p:sp>
        <p:nvSpPr>
          <p:cNvPr id="39938" name="Rectangle 3"/>
          <p:cNvSpPr>
            <a:spLocks noGrp="1" noChangeArrowheads="1"/>
          </p:cNvSpPr>
          <p:nvPr>
            <p:ph sz="half" idx="1"/>
          </p:nvPr>
        </p:nvSpPr>
        <p:spPr/>
        <p:txBody>
          <a:bodyPr/>
          <a:lstStyle/>
          <a:p>
            <a:pPr eaLnBrk="1" hangingPunct="1">
              <a:buNone/>
            </a:pPr>
            <a:r>
              <a:rPr lang="cy-GB" sz="2000" dirty="0"/>
              <a:t>Yn ôl </a:t>
            </a:r>
            <a:r>
              <a:rPr lang="cy-GB" sz="2000" dirty="0" err="1"/>
              <a:t>rhyngweithiaeth</a:t>
            </a:r>
            <a:r>
              <a:rPr lang="cy-GB" sz="2000" dirty="0"/>
              <a:t>;</a:t>
            </a:r>
          </a:p>
          <a:p>
            <a:pPr eaLnBrk="1" hangingPunct="1">
              <a:buFont typeface="Wingdings" pitchFamily="2" charset="2"/>
              <a:buNone/>
            </a:pPr>
            <a:r>
              <a:rPr lang="cy-GB" sz="2000" dirty="0"/>
              <a:t>Mae plant-</a:t>
            </a:r>
          </a:p>
          <a:p>
            <a:pPr eaLnBrk="1" hangingPunct="1"/>
            <a:r>
              <a:rPr lang="cy-GB" sz="2000" dirty="0"/>
              <a:t>yn meddu ar rai sgiliau gwybyddol sydd eu hangen ar gyfer datblygu iaith ond nad ydynt yn rhai penodol ieithyddol.</a:t>
            </a:r>
          </a:p>
          <a:p>
            <a:pPr eaLnBrk="1" hangingPunct="1"/>
            <a:r>
              <a:rPr lang="cy-GB" sz="2000" dirty="0"/>
              <a:t>yn dysgu iaith drwy ryngweithio cymdeithasol </a:t>
            </a:r>
            <a:r>
              <a:rPr lang="en-US" sz="2000" dirty="0"/>
              <a:t>(e.g. Snow, 1989).</a:t>
            </a:r>
          </a:p>
          <a:p>
            <a:pPr eaLnBrk="1" hangingPunct="1">
              <a:buFont typeface="Wingdings" pitchFamily="2" charset="2"/>
              <a:buNone/>
            </a:pPr>
            <a:endParaRPr lang="en-US" dirty="0"/>
          </a:p>
        </p:txBody>
      </p:sp>
      <p:sp>
        <p:nvSpPr>
          <p:cNvPr id="2" name="Content Placeholder 1">
            <a:extLst>
              <a:ext uri="{FF2B5EF4-FFF2-40B4-BE49-F238E27FC236}">
                <a16:creationId xmlns:a16="http://schemas.microsoft.com/office/drawing/2014/main" id="{53DCD642-5ADE-4FF8-BBC7-04F8E775CD51}"/>
              </a:ext>
            </a:extLst>
          </p:cNvPr>
          <p:cNvSpPr>
            <a:spLocks noGrp="1"/>
          </p:cNvSpPr>
          <p:nvPr>
            <p:ph sz="half" idx="2"/>
          </p:nvPr>
        </p:nvSpPr>
        <p:spPr/>
        <p:txBody>
          <a:bodyPr/>
          <a:lstStyle/>
          <a:p>
            <a:pPr eaLnBrk="1" hangingPunct="1">
              <a:buFont typeface="Wingdings" pitchFamily="2" charset="2"/>
              <a:buNone/>
            </a:pPr>
            <a:r>
              <a:rPr lang="en-US" sz="2000" dirty="0"/>
              <a:t>Interactionism claims;</a:t>
            </a:r>
          </a:p>
          <a:p>
            <a:pPr eaLnBrk="1" hangingPunct="1">
              <a:buFont typeface="Wingdings" pitchFamily="2" charset="2"/>
              <a:buNone/>
            </a:pPr>
            <a:r>
              <a:rPr lang="en-US" sz="2000" dirty="0"/>
              <a:t>Children-</a:t>
            </a:r>
          </a:p>
          <a:p>
            <a:pPr eaLnBrk="1" hangingPunct="1"/>
            <a:r>
              <a:rPr lang="en-US" sz="2000" dirty="0"/>
              <a:t>possess some innate cognitive skills which are required for language development but are not specifically linguistic.</a:t>
            </a:r>
          </a:p>
          <a:p>
            <a:pPr eaLnBrk="1" hangingPunct="1"/>
            <a:r>
              <a:rPr lang="en-US" sz="2000" dirty="0"/>
              <a:t>learn language through social interaction (e.g. Snow, 1989).</a:t>
            </a:r>
          </a:p>
          <a:p>
            <a:endParaRPr lang="en-GB"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032B7-9B14-4B93-B2BC-BF14840E976F}"/>
              </a:ext>
            </a:extLst>
          </p:cNvPr>
          <p:cNvSpPr>
            <a:spLocks noGrp="1"/>
          </p:cNvSpPr>
          <p:nvPr>
            <p:ph type="title"/>
          </p:nvPr>
        </p:nvSpPr>
        <p:spPr/>
        <p:txBody>
          <a:bodyPr/>
          <a:lstStyle/>
          <a:p>
            <a:endParaRPr lang="en-GB" dirty="0"/>
          </a:p>
        </p:txBody>
      </p:sp>
      <p:sp>
        <p:nvSpPr>
          <p:cNvPr id="41986" name="Rectangle 3"/>
          <p:cNvSpPr>
            <a:spLocks noGrp="1" noChangeArrowheads="1"/>
          </p:cNvSpPr>
          <p:nvPr>
            <p:ph sz="half" idx="1"/>
          </p:nvPr>
        </p:nvSpPr>
        <p:spPr/>
        <p:txBody>
          <a:bodyPr/>
          <a:lstStyle/>
          <a:p>
            <a:pPr eaLnBrk="1" hangingPunct="1"/>
            <a:endParaRPr lang="en-US" i="1" dirty="0"/>
          </a:p>
        </p:txBody>
      </p:sp>
      <p:sp>
        <p:nvSpPr>
          <p:cNvPr id="3" name="Content Placeholder 2">
            <a:extLst>
              <a:ext uri="{FF2B5EF4-FFF2-40B4-BE49-F238E27FC236}">
                <a16:creationId xmlns:a16="http://schemas.microsoft.com/office/drawing/2014/main" id="{0DF70B26-1463-48A1-8D65-D3BD941F0127}"/>
              </a:ext>
            </a:extLst>
          </p:cNvPr>
          <p:cNvSpPr>
            <a:spLocks noGrp="1"/>
          </p:cNvSpPr>
          <p:nvPr>
            <p:ph sz="half" idx="2"/>
          </p:nvPr>
        </p:nvSpPr>
        <p:spPr/>
        <p:txBody>
          <a:bodyPr/>
          <a:lstStyle/>
          <a:p>
            <a:pPr eaLnBrk="1" hangingPunct="1"/>
            <a:r>
              <a:rPr lang="en-GB" i="1" dirty="0"/>
              <a:t>‘</a:t>
            </a:r>
            <a:r>
              <a:rPr lang="en-GB" sz="2000" i="1" dirty="0"/>
              <a:t>We on the other side think learning is a long slog, which requires from the child a lot of work. We think it requires a relationship with an adult and a whole set of cognitive skills’</a:t>
            </a:r>
          </a:p>
          <a:p>
            <a:pPr eaLnBrk="1" hangingPunct="1"/>
            <a:endParaRPr lang="en-GB" sz="2000" i="1" dirty="0"/>
          </a:p>
          <a:p>
            <a:pPr algn="ctr" eaLnBrk="1" hangingPunct="1">
              <a:buFont typeface="Wingdings" pitchFamily="2" charset="2"/>
              <a:buNone/>
            </a:pPr>
            <a:r>
              <a:rPr lang="en-GB" sz="2000" dirty="0"/>
              <a:t>(Snow, quoted in </a:t>
            </a:r>
            <a:r>
              <a:rPr lang="en-GB" sz="2000" dirty="0" err="1"/>
              <a:t>Rymer</a:t>
            </a:r>
            <a:r>
              <a:rPr lang="en-GB" sz="2000" dirty="0"/>
              <a:t>, 1993, p.37).</a:t>
            </a:r>
            <a:r>
              <a:rPr lang="en-GB" sz="2000" i="1" dirty="0"/>
              <a:t> </a:t>
            </a:r>
            <a:endParaRPr lang="en-US" sz="2000" i="1" dirty="0"/>
          </a:p>
          <a:p>
            <a:endParaRPr lang="en-GB" dirty="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AutoShape 2"/>
          <p:cNvSpPr>
            <a:spLocks noGrp="1" noChangeArrowheads="1"/>
          </p:cNvSpPr>
          <p:nvPr>
            <p:ph type="title"/>
          </p:nvPr>
        </p:nvSpPr>
        <p:spPr/>
        <p:txBody>
          <a:bodyPr/>
          <a:lstStyle/>
          <a:p>
            <a:pPr eaLnBrk="1" hangingPunct="1"/>
            <a:r>
              <a:rPr lang="en-US" dirty="0" err="1"/>
              <a:t>Lluniadiaeth</a:t>
            </a:r>
            <a:r>
              <a:rPr lang="en-GB" dirty="0"/>
              <a:t>   Constructivism</a:t>
            </a:r>
          </a:p>
        </p:txBody>
      </p:sp>
      <p:sp>
        <p:nvSpPr>
          <p:cNvPr id="44034" name="Rectangle 3"/>
          <p:cNvSpPr>
            <a:spLocks noGrp="1" noChangeArrowheads="1"/>
          </p:cNvSpPr>
          <p:nvPr>
            <p:ph sz="half" idx="1"/>
          </p:nvPr>
        </p:nvSpPr>
        <p:spPr/>
        <p:txBody>
          <a:bodyPr/>
          <a:lstStyle/>
          <a:p>
            <a:pPr eaLnBrk="1" hangingPunct="1">
              <a:lnSpc>
                <a:spcPct val="90000"/>
              </a:lnSpc>
            </a:pPr>
            <a:r>
              <a:rPr lang="cy-GB" sz="2000" dirty="0"/>
              <a:t>Yn ôl damcaniaethau </a:t>
            </a:r>
            <a:r>
              <a:rPr lang="cy-GB" sz="2000" dirty="0" err="1"/>
              <a:t>lluniadiaeth</a:t>
            </a:r>
            <a:r>
              <a:rPr lang="cy-GB" sz="2000" dirty="0"/>
              <a:t>, mae iaith yn cael ei hadeiladu gan y plentyn drwy ddefnyddio prosesau gwybyddol cyffredinol ond yn gweithredu ar wybodaeth a ddarperir gan yr amgylchedd </a:t>
            </a:r>
            <a:endParaRPr lang="cy-GB" dirty="0"/>
          </a:p>
        </p:txBody>
      </p:sp>
      <p:sp>
        <p:nvSpPr>
          <p:cNvPr id="2" name="Content Placeholder 1">
            <a:extLst>
              <a:ext uri="{FF2B5EF4-FFF2-40B4-BE49-F238E27FC236}">
                <a16:creationId xmlns:a16="http://schemas.microsoft.com/office/drawing/2014/main" id="{D86C85A9-4819-4156-888E-1B886F60B8F0}"/>
              </a:ext>
            </a:extLst>
          </p:cNvPr>
          <p:cNvSpPr>
            <a:spLocks noGrp="1"/>
          </p:cNvSpPr>
          <p:nvPr>
            <p:ph sz="half" idx="2"/>
          </p:nvPr>
        </p:nvSpPr>
        <p:spPr/>
        <p:txBody>
          <a:bodyPr/>
          <a:lstStyle/>
          <a:p>
            <a:pPr eaLnBrk="1" hangingPunct="1">
              <a:lnSpc>
                <a:spcPct val="90000"/>
              </a:lnSpc>
            </a:pPr>
            <a:r>
              <a:rPr lang="en-GB" sz="2000" dirty="0"/>
              <a:t>According to constructivist theories, language is constructed by the child using general cognitive processes but operating on information provided by the environment </a:t>
            </a:r>
          </a:p>
          <a:p>
            <a:pPr eaLnBrk="1" hangingPunct="1">
              <a:lnSpc>
                <a:spcPct val="90000"/>
              </a:lnSpc>
              <a:buFont typeface="Wingdings" pitchFamily="2" charset="2"/>
              <a:buNone/>
            </a:pPr>
            <a:r>
              <a:rPr lang="en-GB" sz="2000" i="1" dirty="0"/>
              <a:t>‘When language starts to come in, it does not introduce new meanings to the child. Rather it is used to express only those meanings the child has already formulated independently of language’ </a:t>
            </a:r>
            <a:r>
              <a:rPr lang="en-GB" sz="2000" dirty="0"/>
              <a:t>(Bowerman,1985, p.372)</a:t>
            </a:r>
            <a:r>
              <a:rPr lang="en-GB" sz="2000" i="1" dirty="0"/>
              <a:t> </a:t>
            </a:r>
            <a:r>
              <a:rPr lang="en-GB" sz="2000" dirty="0"/>
              <a:t> </a:t>
            </a:r>
          </a:p>
          <a:p>
            <a:endParaRPr lang="en-GB" dirty="0"/>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AutoShape 2"/>
          <p:cNvSpPr>
            <a:spLocks noGrp="1" noChangeArrowheads="1"/>
          </p:cNvSpPr>
          <p:nvPr>
            <p:ph type="title"/>
          </p:nvPr>
        </p:nvSpPr>
        <p:spPr/>
        <p:txBody>
          <a:bodyPr/>
          <a:lstStyle/>
          <a:p>
            <a:r>
              <a:rPr lang="en-GB" sz="3200" dirty="0"/>
              <a:t>Vygotsky a/and Piaget:</a:t>
            </a:r>
            <a:br>
              <a:rPr lang="en-GB" sz="3200" dirty="0"/>
            </a:br>
            <a:endParaRPr lang="en-GB" sz="3200" dirty="0"/>
          </a:p>
        </p:txBody>
      </p:sp>
      <p:sp>
        <p:nvSpPr>
          <p:cNvPr id="46082" name="Rectangle 3"/>
          <p:cNvSpPr>
            <a:spLocks noGrp="1" noChangeArrowheads="1"/>
          </p:cNvSpPr>
          <p:nvPr>
            <p:ph sz="half" idx="1"/>
          </p:nvPr>
        </p:nvSpPr>
        <p:spPr/>
        <p:txBody>
          <a:bodyPr/>
          <a:lstStyle/>
          <a:p>
            <a:r>
              <a:rPr lang="cy-GB" sz="2000" dirty="0"/>
              <a:t>Edrych ar y berthynas rhwng meddwl a datblygu iaith
Modelau sy'n gysylltiedig ag ystyriaethau gwybyddol</a:t>
            </a:r>
          </a:p>
          <a:p>
            <a:r>
              <a:rPr lang="cy-GB" sz="2000" dirty="0"/>
              <a:t>Ystyriai </a:t>
            </a:r>
            <a:r>
              <a:rPr lang="cy-GB" sz="2000" dirty="0" err="1"/>
              <a:t>Piaget</a:t>
            </a:r>
            <a:r>
              <a:rPr lang="cy-GB" sz="2000" dirty="0"/>
              <a:t> fod caffael iaith yn weithgaredd </a:t>
            </a:r>
            <a:r>
              <a:rPr lang="cy-GB" sz="2000" dirty="0" err="1"/>
              <a:t>hunanganolog</a:t>
            </a:r>
            <a:r>
              <a:rPr lang="cy-GB" sz="2000" dirty="0"/>
              <a:t> – gyda'r oedolyn yn rhoi her i ysgogi dysgu</a:t>
            </a:r>
            <a:endParaRPr lang="en-GB" dirty="0"/>
          </a:p>
        </p:txBody>
      </p:sp>
      <p:sp>
        <p:nvSpPr>
          <p:cNvPr id="2" name="Content Placeholder 1">
            <a:extLst>
              <a:ext uri="{FF2B5EF4-FFF2-40B4-BE49-F238E27FC236}">
                <a16:creationId xmlns:a16="http://schemas.microsoft.com/office/drawing/2014/main" id="{48302F56-529D-459C-AD1A-A72A6090E069}"/>
              </a:ext>
            </a:extLst>
          </p:cNvPr>
          <p:cNvSpPr>
            <a:spLocks noGrp="1"/>
          </p:cNvSpPr>
          <p:nvPr>
            <p:ph sz="half" idx="2"/>
          </p:nvPr>
        </p:nvSpPr>
        <p:spPr/>
        <p:txBody>
          <a:bodyPr/>
          <a:lstStyle/>
          <a:p>
            <a:r>
              <a:rPr lang="en-GB" sz="2000" dirty="0"/>
              <a:t>Looked at the relationship between thinking and language development</a:t>
            </a:r>
          </a:p>
          <a:p>
            <a:r>
              <a:rPr lang="en-GB" sz="2000" dirty="0"/>
              <a:t>Cognitive-related models</a:t>
            </a:r>
          </a:p>
          <a:p>
            <a:r>
              <a:rPr lang="en-GB" sz="2000" dirty="0"/>
              <a:t>Piaget considered language acquisition to be an egocentric activity – with the adult providing challenge to stimulate learning</a:t>
            </a:r>
            <a:endParaRPr lang="en-US" sz="2000"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AutoShape 2"/>
          <p:cNvSpPr>
            <a:spLocks noGrp="1" noChangeArrowheads="1"/>
          </p:cNvSpPr>
          <p:nvPr>
            <p:ph type="title"/>
          </p:nvPr>
        </p:nvSpPr>
        <p:spPr/>
        <p:txBody>
          <a:bodyPr/>
          <a:lstStyle/>
          <a:p>
            <a:r>
              <a:rPr lang="en-GB"/>
              <a:t>Vygotsky</a:t>
            </a:r>
          </a:p>
        </p:txBody>
      </p:sp>
      <p:sp>
        <p:nvSpPr>
          <p:cNvPr id="48130" name="Rectangle 3"/>
          <p:cNvSpPr>
            <a:spLocks noGrp="1" noChangeArrowheads="1"/>
          </p:cNvSpPr>
          <p:nvPr>
            <p:ph sz="half" idx="1"/>
          </p:nvPr>
        </p:nvSpPr>
        <p:spPr/>
        <p:txBody>
          <a:bodyPr/>
          <a:lstStyle/>
          <a:p>
            <a:r>
              <a:rPr lang="cy-GB" sz="2400" dirty="0"/>
              <a:t>Pwysleisiodd gymdeithasu ac iaith 
Edrychodd ar iaith yn arf cyfathrebu ac wedyn yn arf ar gyfer meddwl </a:t>
            </a:r>
          </a:p>
          <a:p>
            <a:r>
              <a:rPr lang="cy-GB" sz="2400" dirty="0"/>
              <a:t>Lleferydd allanol</a:t>
            </a:r>
          </a:p>
          <a:p>
            <a:r>
              <a:rPr lang="cy-GB" sz="2400" dirty="0"/>
              <a:t>Lleferydd mewnol - meddwl</a:t>
            </a:r>
            <a:endParaRPr lang="en-GB" dirty="0"/>
          </a:p>
        </p:txBody>
      </p:sp>
      <p:sp>
        <p:nvSpPr>
          <p:cNvPr id="2" name="Content Placeholder 1">
            <a:extLst>
              <a:ext uri="{FF2B5EF4-FFF2-40B4-BE49-F238E27FC236}">
                <a16:creationId xmlns:a16="http://schemas.microsoft.com/office/drawing/2014/main" id="{8F8FC772-D92E-4753-93B3-DD9479DAB0B2}"/>
              </a:ext>
            </a:extLst>
          </p:cNvPr>
          <p:cNvSpPr>
            <a:spLocks noGrp="1"/>
          </p:cNvSpPr>
          <p:nvPr>
            <p:ph sz="half" idx="2"/>
          </p:nvPr>
        </p:nvSpPr>
        <p:spPr/>
        <p:txBody>
          <a:bodyPr/>
          <a:lstStyle/>
          <a:p>
            <a:r>
              <a:rPr lang="en-GB" sz="2400" dirty="0"/>
              <a:t>Stressed sociability and language</a:t>
            </a:r>
          </a:p>
          <a:p>
            <a:r>
              <a:rPr lang="en-GB" sz="2400" dirty="0"/>
              <a:t>Looked at language as tool of communication and then as a tool for thought                     </a:t>
            </a:r>
          </a:p>
          <a:p>
            <a:r>
              <a:rPr lang="en-GB" sz="2400" dirty="0"/>
              <a:t>External speech</a:t>
            </a:r>
          </a:p>
          <a:p>
            <a:r>
              <a:rPr lang="en-GB" sz="2400" dirty="0"/>
              <a:t>Internal speech - thought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AutoShape 2"/>
          <p:cNvSpPr>
            <a:spLocks noGrp="1" noChangeArrowheads="1"/>
          </p:cNvSpPr>
          <p:nvPr>
            <p:ph type="title"/>
          </p:nvPr>
        </p:nvSpPr>
        <p:spPr/>
        <p:txBody>
          <a:bodyPr/>
          <a:lstStyle/>
          <a:p>
            <a:pPr eaLnBrk="1" hangingPunct="1"/>
            <a:r>
              <a:rPr lang="cy-GB" dirty="0"/>
              <a:t>Dwy farn wrthwynebus</a:t>
            </a:r>
            <a:r>
              <a:rPr lang="en-GB" dirty="0"/>
              <a:t>
</a:t>
            </a:r>
          </a:p>
        </p:txBody>
      </p:sp>
      <p:sp>
        <p:nvSpPr>
          <p:cNvPr id="50178" name="Rectangle 3"/>
          <p:cNvSpPr>
            <a:spLocks noGrp="1" noChangeArrowheads="1"/>
          </p:cNvSpPr>
          <p:nvPr>
            <p:ph type="body" idx="1"/>
          </p:nvPr>
        </p:nvSpPr>
        <p:spPr>
          <a:xfrm>
            <a:off x="899592" y="2363754"/>
            <a:ext cx="7924799" cy="3724275"/>
          </a:xfrm>
        </p:spPr>
        <p:txBody>
          <a:bodyPr/>
          <a:lstStyle/>
          <a:p>
            <a:pPr eaLnBrk="1" hangingPunct="1">
              <a:lnSpc>
                <a:spcPct val="90000"/>
              </a:lnSpc>
            </a:pPr>
            <a:r>
              <a:rPr lang="cy-GB" i="1" dirty="0"/>
              <a:t>Ystyriai </a:t>
            </a:r>
            <a:r>
              <a:rPr lang="cy-GB" i="1" dirty="0" err="1"/>
              <a:t>Piaget</a:t>
            </a:r>
            <a:r>
              <a:rPr lang="cy-GB" i="1" dirty="0"/>
              <a:t> fod y plentyn dynol a'i feddwl yn berson gweithredol, adeiladol sy'n araf symud ymlaen mewn gweithrediad hunangynhaliol parhaus.</a:t>
            </a:r>
          </a:p>
          <a:p>
            <a:pPr eaLnBrk="1" hangingPunct="1">
              <a:lnSpc>
                <a:spcPct val="90000"/>
              </a:lnSpc>
            </a:pPr>
            <a:r>
              <a:rPr lang="cy-GB" i="1" dirty="0"/>
              <a:t>Credai </a:t>
            </a:r>
            <a:r>
              <a:rPr lang="cy-GB" i="1" dirty="0" err="1"/>
              <a:t>Chomsky</a:t>
            </a:r>
            <a:r>
              <a:rPr lang="cy-GB" i="1" dirty="0"/>
              <a:t> fod y meddwl yn gyfres o unedau a oedd wedi’u </a:t>
            </a:r>
            <a:r>
              <a:rPr lang="cy-GB" i="1" dirty="0" err="1"/>
              <a:t>blaenraglennu</a:t>
            </a:r>
            <a:r>
              <a:rPr lang="cy-GB" i="1" dirty="0"/>
              <a:t>, yn y bôn, a phob un wedi'i gyfarparu o’r cychwyn cyntaf i wireddu ei gyflenwad llawn o reolau a’r unig beth oedd ei angen oedd y sbardun amgylcheddol mwyaf cymedrol i arddangos ei adnoddau deallusol </a:t>
            </a:r>
            <a:r>
              <a:rPr lang="en-GB" dirty="0"/>
              <a:t>(Gardner, 1980, </a:t>
            </a:r>
            <a:r>
              <a:rPr lang="en-GB" dirty="0" err="1"/>
              <a:t>t.xxiii</a:t>
            </a:r>
            <a:r>
              <a:rPr lang="en-GB" dirty="0"/>
              <a:t>).</a:t>
            </a:r>
            <a:r>
              <a:rPr lang="en-GB" i="1" dirty="0"/>
              <a:t>  </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AutoShape 2"/>
          <p:cNvSpPr>
            <a:spLocks noGrp="1" noChangeArrowheads="1"/>
          </p:cNvSpPr>
          <p:nvPr>
            <p:ph type="title"/>
          </p:nvPr>
        </p:nvSpPr>
        <p:spPr/>
        <p:txBody>
          <a:bodyPr/>
          <a:lstStyle/>
          <a:p>
            <a:pPr eaLnBrk="1" hangingPunct="1"/>
            <a:r>
              <a:rPr lang="en-GB"/>
              <a:t>Two opposing views</a:t>
            </a:r>
          </a:p>
        </p:txBody>
      </p:sp>
      <p:sp>
        <p:nvSpPr>
          <p:cNvPr id="50178" name="Rectangle 3"/>
          <p:cNvSpPr>
            <a:spLocks noGrp="1" noChangeArrowheads="1"/>
          </p:cNvSpPr>
          <p:nvPr>
            <p:ph type="body" idx="1"/>
          </p:nvPr>
        </p:nvSpPr>
        <p:spPr/>
        <p:txBody>
          <a:bodyPr/>
          <a:lstStyle/>
          <a:p>
            <a:pPr eaLnBrk="1" hangingPunct="1">
              <a:lnSpc>
                <a:spcPct val="90000"/>
              </a:lnSpc>
            </a:pPr>
            <a:r>
              <a:rPr lang="en-GB" i="1"/>
              <a:t>Piaget saw the human child and his mind as an active, constructive agent that slowly inches forward in a perpetual bootstrap operation.</a:t>
            </a:r>
          </a:p>
          <a:p>
            <a:pPr eaLnBrk="1" hangingPunct="1">
              <a:lnSpc>
                <a:spcPct val="90000"/>
              </a:lnSpc>
            </a:pPr>
            <a:r>
              <a:rPr lang="en-GB" i="1"/>
              <a:t>Chomsky viewed the mind as a set of essentially preprogrammed units, each equipped from the first to realize its full complement of rules and needing only the most modest environmental trigger to exhibit its intellectual wares </a:t>
            </a:r>
            <a:r>
              <a:rPr lang="en-GB"/>
              <a:t>(Gardner, 1980, p.xxiii).</a:t>
            </a:r>
            <a:r>
              <a:rPr lang="en-GB" i="1"/>
              <a:t>  </a:t>
            </a:r>
          </a:p>
        </p:txBody>
      </p:sp>
    </p:spTree>
    <p:extLst>
      <p:ext uri="{BB962C8B-B14F-4D97-AF65-F5344CB8AC3E}">
        <p14:creationId xmlns:p14="http://schemas.microsoft.com/office/powerpoint/2010/main" val="47529321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r>
              <a:rPr lang="cy-GB" dirty="0"/>
              <a:t>Damcaniaeth mewnbwn           </a:t>
            </a:r>
            <a:r>
              <a:rPr lang="en-GB" dirty="0"/>
              <a:t>Input theory</a:t>
            </a:r>
          </a:p>
        </p:txBody>
      </p:sp>
      <p:sp>
        <p:nvSpPr>
          <p:cNvPr id="52226" name="Content Placeholder 2"/>
          <p:cNvSpPr>
            <a:spLocks noGrp="1"/>
          </p:cNvSpPr>
          <p:nvPr>
            <p:ph sz="half" idx="1"/>
          </p:nvPr>
        </p:nvSpPr>
        <p:spPr>
          <a:xfrm>
            <a:off x="539552" y="2362200"/>
            <a:ext cx="4068961" cy="3724275"/>
          </a:xfrm>
        </p:spPr>
        <p:txBody>
          <a:bodyPr/>
          <a:lstStyle/>
          <a:p>
            <a:pPr eaLnBrk="1" hangingPunct="1">
              <a:lnSpc>
                <a:spcPct val="90000"/>
              </a:lnSpc>
            </a:pPr>
            <a:r>
              <a:rPr lang="cy-GB" sz="2000" dirty="0"/>
              <a:t>Fe'i gelwir hefyd yn 'ddamcaniaeth gysylltiadol’</a:t>
            </a:r>
          </a:p>
          <a:p>
            <a:pPr eaLnBrk="1" hangingPunct="1">
              <a:lnSpc>
                <a:spcPct val="90000"/>
              </a:lnSpc>
            </a:pPr>
            <a:r>
              <a:rPr lang="cy-GB" sz="2000" dirty="0"/>
              <a:t>Yn tynnu sylw at bwysigrwydd iaith oedolion
Yn enwedig y fam neu'r 'gofalwr’</a:t>
            </a:r>
          </a:p>
          <a:p>
            <a:pPr eaLnBrk="1" hangingPunct="1">
              <a:lnSpc>
                <a:spcPct val="90000"/>
              </a:lnSpc>
            </a:pPr>
            <a:r>
              <a:rPr lang="cy-GB" sz="2000" dirty="0"/>
              <a:t>Galwyd yn '</a:t>
            </a:r>
            <a:r>
              <a:rPr lang="cy-GB" sz="2000" dirty="0" err="1"/>
              <a:t>fameg</a:t>
            </a:r>
            <a:r>
              <a:rPr lang="cy-GB" sz="2000" dirty="0"/>
              <a:t>' yn y 1970au
Nawr wedi ei alw'n 'Gofrestr siarad babanod' (BTR)</a:t>
            </a:r>
          </a:p>
          <a:p>
            <a:pPr eaLnBrk="1" hangingPunct="1">
              <a:lnSpc>
                <a:spcPct val="90000"/>
              </a:lnSpc>
            </a:pPr>
            <a:r>
              <a:rPr lang="cy-GB" sz="2000" dirty="0"/>
              <a:t>Canfu </a:t>
            </a:r>
            <a:r>
              <a:rPr lang="cy-GB" sz="2000" dirty="0" err="1"/>
              <a:t>Gelman</a:t>
            </a:r>
            <a:r>
              <a:rPr lang="cy-GB" sz="2000" dirty="0"/>
              <a:t> a </a:t>
            </a:r>
            <a:r>
              <a:rPr lang="cy-GB" sz="2000" dirty="0" err="1"/>
              <a:t>Shatz</a:t>
            </a:r>
            <a:r>
              <a:rPr lang="cy-GB" sz="2000" dirty="0"/>
              <a:t> (1977) y gall hyd yn oed plant 4 oed addasu iaith wrth siarad â gwrandawyr iau</a:t>
            </a:r>
            <a:r>
              <a:rPr lang="en-GB" sz="2000" dirty="0"/>
              <a:t>.</a:t>
            </a:r>
            <a:endParaRPr lang="en-US" sz="2000" dirty="0"/>
          </a:p>
          <a:p>
            <a:pPr eaLnBrk="1" hangingPunct="1"/>
            <a:endParaRPr lang="en-GB" dirty="0"/>
          </a:p>
        </p:txBody>
      </p:sp>
      <p:sp>
        <p:nvSpPr>
          <p:cNvPr id="2" name="Content Placeholder 1">
            <a:extLst>
              <a:ext uri="{FF2B5EF4-FFF2-40B4-BE49-F238E27FC236}">
                <a16:creationId xmlns:a16="http://schemas.microsoft.com/office/drawing/2014/main" id="{1C037B63-A6D1-471F-AE38-864647033612}"/>
              </a:ext>
            </a:extLst>
          </p:cNvPr>
          <p:cNvSpPr>
            <a:spLocks noGrp="1"/>
          </p:cNvSpPr>
          <p:nvPr>
            <p:ph sz="half" idx="2"/>
          </p:nvPr>
        </p:nvSpPr>
        <p:spPr/>
        <p:txBody>
          <a:bodyPr/>
          <a:lstStyle/>
          <a:p>
            <a:pPr eaLnBrk="1" hangingPunct="1">
              <a:lnSpc>
                <a:spcPct val="90000"/>
              </a:lnSpc>
            </a:pPr>
            <a:r>
              <a:rPr lang="en-GB" sz="2000" dirty="0"/>
              <a:t>Also known as ‘connectionist theory’</a:t>
            </a:r>
          </a:p>
          <a:p>
            <a:pPr eaLnBrk="1" hangingPunct="1">
              <a:lnSpc>
                <a:spcPct val="90000"/>
              </a:lnSpc>
            </a:pPr>
            <a:r>
              <a:rPr lang="en-GB" sz="2000" dirty="0"/>
              <a:t>Stresses importance of adult language</a:t>
            </a:r>
          </a:p>
          <a:p>
            <a:pPr eaLnBrk="1" hangingPunct="1">
              <a:lnSpc>
                <a:spcPct val="90000"/>
              </a:lnSpc>
            </a:pPr>
            <a:r>
              <a:rPr lang="en-GB" sz="2000" dirty="0"/>
              <a:t>Especially the mother or ‘carer’</a:t>
            </a:r>
          </a:p>
          <a:p>
            <a:pPr eaLnBrk="1" hangingPunct="1">
              <a:lnSpc>
                <a:spcPct val="90000"/>
              </a:lnSpc>
            </a:pPr>
            <a:r>
              <a:rPr lang="en-GB" sz="2000" dirty="0"/>
              <a:t>Known as ‘motherese’ in the 1970’s</a:t>
            </a:r>
          </a:p>
          <a:p>
            <a:pPr eaLnBrk="1" hangingPunct="1">
              <a:lnSpc>
                <a:spcPct val="90000"/>
              </a:lnSpc>
            </a:pPr>
            <a:r>
              <a:rPr lang="en-GB" sz="2000" dirty="0"/>
              <a:t>Now called ‘Baby talk register’ (BTR)</a:t>
            </a:r>
          </a:p>
          <a:p>
            <a:pPr eaLnBrk="1" hangingPunct="1">
              <a:lnSpc>
                <a:spcPct val="90000"/>
              </a:lnSpc>
            </a:pPr>
            <a:r>
              <a:rPr lang="en-GB" sz="2000" dirty="0"/>
              <a:t>Gelman and </a:t>
            </a:r>
            <a:r>
              <a:rPr lang="en-GB" sz="2000" dirty="0" err="1"/>
              <a:t>Shatz</a:t>
            </a:r>
            <a:r>
              <a:rPr lang="en-GB" sz="2000" dirty="0"/>
              <a:t> (1977) found that even 4 year olds can modify language when talking to younger listeners.</a:t>
            </a:r>
            <a:endParaRPr lang="en-US" sz="2000"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dirty="0"/>
              <a:t>BTR</a:t>
            </a:r>
          </a:p>
        </p:txBody>
      </p:sp>
      <p:sp>
        <p:nvSpPr>
          <p:cNvPr id="54274" name="Content Placeholder 2"/>
          <p:cNvSpPr>
            <a:spLocks noGrp="1"/>
          </p:cNvSpPr>
          <p:nvPr>
            <p:ph sz="half" idx="1"/>
          </p:nvPr>
        </p:nvSpPr>
        <p:spPr>
          <a:xfrm>
            <a:off x="612775" y="2362200"/>
            <a:ext cx="4148137" cy="3724275"/>
          </a:xfrm>
        </p:spPr>
        <p:txBody>
          <a:bodyPr/>
          <a:lstStyle/>
          <a:p>
            <a:pPr eaLnBrk="1" hangingPunct="1">
              <a:lnSpc>
                <a:spcPct val="90000"/>
              </a:lnSpc>
              <a:buFont typeface="Wingdings" pitchFamily="2" charset="2"/>
              <a:buNone/>
            </a:pPr>
            <a:r>
              <a:rPr lang="cy-GB" sz="2400" dirty="0"/>
              <a:t>Mae </a:t>
            </a:r>
            <a:r>
              <a:rPr lang="cy-GB" sz="2400" dirty="0" err="1"/>
              <a:t>iddo’r</a:t>
            </a:r>
            <a:r>
              <a:rPr lang="cy-GB" sz="2400" dirty="0"/>
              <a:t> nodweddion canlynol:</a:t>
            </a:r>
          </a:p>
          <a:p>
            <a:pPr eaLnBrk="1" hangingPunct="1">
              <a:lnSpc>
                <a:spcPct val="90000"/>
              </a:lnSpc>
            </a:pPr>
            <a:r>
              <a:rPr lang="cy-GB" sz="2400" dirty="0"/>
              <a:t>Fe'i siaredir mewn llais uchel
Mae brawddegau'n fyrrach</a:t>
            </a:r>
          </a:p>
          <a:p>
            <a:pPr eaLnBrk="1" hangingPunct="1">
              <a:lnSpc>
                <a:spcPct val="90000"/>
              </a:lnSpc>
            </a:pPr>
            <a:r>
              <a:rPr lang="cy-GB" sz="2400" dirty="0"/>
              <a:t>Pwysleisir geiriau allweddol
Lleferydd arafach</a:t>
            </a:r>
          </a:p>
          <a:p>
            <a:pPr eaLnBrk="1" hangingPunct="1">
              <a:lnSpc>
                <a:spcPct val="90000"/>
              </a:lnSpc>
            </a:pPr>
            <a:r>
              <a:rPr lang="cy-GB" sz="2400" dirty="0"/>
              <a:t>Mae gramadeg yn syml
Ailadroddus iawn</a:t>
            </a:r>
          </a:p>
          <a:p>
            <a:pPr eaLnBrk="1" hangingPunct="1">
              <a:lnSpc>
                <a:spcPct val="90000"/>
              </a:lnSpc>
            </a:pPr>
            <a:r>
              <a:rPr lang="cy-GB" sz="2400" dirty="0"/>
              <a:t>Lleferydd </a:t>
            </a:r>
            <a:r>
              <a:rPr lang="cy-GB" sz="2400" dirty="0" err="1"/>
              <a:t>telegraffaidd</a:t>
            </a:r>
            <a:endParaRPr lang="cy-GB" dirty="0"/>
          </a:p>
        </p:txBody>
      </p:sp>
      <p:sp>
        <p:nvSpPr>
          <p:cNvPr id="2" name="Content Placeholder 1">
            <a:extLst>
              <a:ext uri="{FF2B5EF4-FFF2-40B4-BE49-F238E27FC236}">
                <a16:creationId xmlns:a16="http://schemas.microsoft.com/office/drawing/2014/main" id="{336F8BAB-9B77-45BC-9CDE-E61350BC791E}"/>
              </a:ext>
            </a:extLst>
          </p:cNvPr>
          <p:cNvSpPr>
            <a:spLocks noGrp="1"/>
          </p:cNvSpPr>
          <p:nvPr>
            <p:ph sz="half" idx="2"/>
          </p:nvPr>
        </p:nvSpPr>
        <p:spPr/>
        <p:txBody>
          <a:bodyPr/>
          <a:lstStyle/>
          <a:p>
            <a:pPr eaLnBrk="1" hangingPunct="1">
              <a:lnSpc>
                <a:spcPct val="90000"/>
              </a:lnSpc>
              <a:buFont typeface="Wingdings" pitchFamily="2" charset="2"/>
              <a:buNone/>
            </a:pPr>
            <a:r>
              <a:rPr lang="en-GB" sz="2400" dirty="0"/>
              <a:t>Has following features:</a:t>
            </a:r>
          </a:p>
          <a:p>
            <a:pPr eaLnBrk="1" hangingPunct="1">
              <a:lnSpc>
                <a:spcPct val="90000"/>
              </a:lnSpc>
            </a:pPr>
            <a:r>
              <a:rPr lang="en-GB" sz="2400" dirty="0"/>
              <a:t>It is spoken in a high pitched voice</a:t>
            </a:r>
          </a:p>
          <a:p>
            <a:pPr eaLnBrk="1" hangingPunct="1">
              <a:lnSpc>
                <a:spcPct val="90000"/>
              </a:lnSpc>
            </a:pPr>
            <a:r>
              <a:rPr lang="en-GB" sz="2400" dirty="0"/>
              <a:t>Sentences are shorter</a:t>
            </a:r>
          </a:p>
          <a:p>
            <a:pPr eaLnBrk="1" hangingPunct="1">
              <a:lnSpc>
                <a:spcPct val="90000"/>
              </a:lnSpc>
            </a:pPr>
            <a:r>
              <a:rPr lang="en-GB" sz="2400" dirty="0"/>
              <a:t>Key words are emphasises</a:t>
            </a:r>
          </a:p>
          <a:p>
            <a:pPr eaLnBrk="1" hangingPunct="1">
              <a:lnSpc>
                <a:spcPct val="90000"/>
              </a:lnSpc>
            </a:pPr>
            <a:r>
              <a:rPr lang="en-GB" sz="2400" dirty="0"/>
              <a:t>Slower speech</a:t>
            </a:r>
          </a:p>
          <a:p>
            <a:pPr eaLnBrk="1" hangingPunct="1">
              <a:lnSpc>
                <a:spcPct val="90000"/>
              </a:lnSpc>
            </a:pPr>
            <a:r>
              <a:rPr lang="en-GB" sz="2400" dirty="0"/>
              <a:t>Grammar is simple</a:t>
            </a:r>
          </a:p>
          <a:p>
            <a:pPr eaLnBrk="1" hangingPunct="1">
              <a:lnSpc>
                <a:spcPct val="90000"/>
              </a:lnSpc>
            </a:pPr>
            <a:r>
              <a:rPr lang="en-GB" sz="2400" dirty="0"/>
              <a:t>Very repetitive</a:t>
            </a:r>
          </a:p>
          <a:p>
            <a:pPr eaLnBrk="1" hangingPunct="1">
              <a:lnSpc>
                <a:spcPct val="90000"/>
              </a:lnSpc>
            </a:pPr>
            <a:r>
              <a:rPr lang="en-GB" sz="2400" dirty="0"/>
              <a:t>Telegraphic speech</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pPr eaLnBrk="1" hangingPunct="1"/>
            <a:r>
              <a:rPr lang="en-GB"/>
              <a:t>BTR</a:t>
            </a:r>
          </a:p>
        </p:txBody>
      </p:sp>
      <p:sp>
        <p:nvSpPr>
          <p:cNvPr id="56322" name="Content Placeholder 2"/>
          <p:cNvSpPr>
            <a:spLocks noGrp="1"/>
          </p:cNvSpPr>
          <p:nvPr>
            <p:ph sz="half" idx="1"/>
          </p:nvPr>
        </p:nvSpPr>
        <p:spPr/>
        <p:txBody>
          <a:bodyPr/>
          <a:lstStyle/>
          <a:p>
            <a:pPr eaLnBrk="1" hangingPunct="1"/>
            <a:r>
              <a:rPr lang="cy-GB" sz="2400" dirty="0"/>
              <a:t>Geirfa fwy cyfyngedig
Yn aml yn seiliedig ar wrthrychau cyfarwydd</a:t>
            </a:r>
          </a:p>
          <a:p>
            <a:pPr eaLnBrk="1" hangingPunct="1"/>
            <a:r>
              <a:rPr lang="cy-GB" sz="2400" dirty="0"/>
              <a:t>Geiriau wedi'u gwneud
Geiriau megis..’</a:t>
            </a:r>
            <a:r>
              <a:rPr lang="cy-GB" sz="2400" dirty="0" err="1"/>
              <a:t>jiji</a:t>
            </a:r>
            <a:r>
              <a:rPr lang="cy-GB" sz="2400" dirty="0"/>
              <a:t>’ ‘</a:t>
            </a:r>
            <a:r>
              <a:rPr lang="cy-GB" sz="2400" dirty="0" err="1"/>
              <a:t>brwm</a:t>
            </a:r>
            <a:r>
              <a:rPr lang="cy-GB" sz="2400" dirty="0"/>
              <a:t> </a:t>
            </a:r>
            <a:r>
              <a:rPr lang="cy-GB" sz="2400" dirty="0" err="1"/>
              <a:t>brwm</a:t>
            </a:r>
            <a:r>
              <a:rPr lang="cy-GB" sz="2400" dirty="0"/>
              <a:t>’ 
Ffurfiau cwestiynau uwch e.e. 'ie’ ac ‘iawn</a:t>
            </a:r>
            <a:r>
              <a:rPr lang="en-GB" sz="2400" dirty="0"/>
              <a:t>'</a:t>
            </a:r>
            <a:endParaRPr lang="en-GB" dirty="0"/>
          </a:p>
        </p:txBody>
      </p:sp>
      <p:sp>
        <p:nvSpPr>
          <p:cNvPr id="2" name="Content Placeholder 1">
            <a:extLst>
              <a:ext uri="{FF2B5EF4-FFF2-40B4-BE49-F238E27FC236}">
                <a16:creationId xmlns:a16="http://schemas.microsoft.com/office/drawing/2014/main" id="{C4F35DD3-AF3E-4F7C-996A-421A9F3C2078}"/>
              </a:ext>
            </a:extLst>
          </p:cNvPr>
          <p:cNvSpPr>
            <a:spLocks noGrp="1"/>
          </p:cNvSpPr>
          <p:nvPr>
            <p:ph sz="half" idx="2"/>
          </p:nvPr>
        </p:nvSpPr>
        <p:spPr/>
        <p:txBody>
          <a:bodyPr/>
          <a:lstStyle/>
          <a:p>
            <a:pPr eaLnBrk="1" hangingPunct="1"/>
            <a:r>
              <a:rPr lang="en-GB" sz="2000" dirty="0"/>
              <a:t>More limited vocabulary</a:t>
            </a:r>
          </a:p>
          <a:p>
            <a:pPr eaLnBrk="1" hangingPunct="1"/>
            <a:r>
              <a:rPr lang="en-GB" sz="2000" dirty="0"/>
              <a:t>Often based on familiar objects</a:t>
            </a:r>
          </a:p>
          <a:p>
            <a:pPr eaLnBrk="1" hangingPunct="1"/>
            <a:r>
              <a:rPr lang="en-GB" sz="2000" dirty="0"/>
              <a:t>Made up words</a:t>
            </a:r>
          </a:p>
          <a:p>
            <a:pPr eaLnBrk="1" hangingPunct="1"/>
            <a:r>
              <a:rPr lang="en-GB" sz="2000" dirty="0"/>
              <a:t>Words such as ..’horsey’ ‘</a:t>
            </a:r>
            <a:r>
              <a:rPr lang="en-GB" sz="2000" dirty="0" err="1"/>
              <a:t>brum</a:t>
            </a:r>
            <a:r>
              <a:rPr lang="en-GB" sz="2000" dirty="0"/>
              <a:t> </a:t>
            </a:r>
            <a:r>
              <a:rPr lang="en-GB" sz="2000" dirty="0" err="1"/>
              <a:t>brum</a:t>
            </a:r>
            <a:r>
              <a:rPr lang="en-GB" sz="2000" dirty="0"/>
              <a:t>’</a:t>
            </a:r>
          </a:p>
          <a:p>
            <a:pPr eaLnBrk="1" hangingPunct="1"/>
            <a:r>
              <a:rPr lang="en-GB" sz="2000" dirty="0"/>
              <a:t>Higher frequency of question forms e.g. ‘yes’ and ‘all right’</a:t>
            </a:r>
            <a:endParaRPr lang="en-US" sz="2000"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p:txBody>
          <a:bodyPr/>
          <a:lstStyle/>
          <a:p>
            <a:pPr eaLnBrk="1" hangingPunct="1"/>
            <a:r>
              <a:rPr lang="en-GB" dirty="0"/>
              <a:t>Y </a:t>
            </a:r>
            <a:r>
              <a:rPr lang="en-GB" dirty="0" err="1"/>
              <a:t>Cyfnod</a:t>
            </a:r>
            <a:r>
              <a:rPr lang="en-GB" dirty="0"/>
              <a:t> </a:t>
            </a:r>
            <a:r>
              <a:rPr lang="en-GB" dirty="0" err="1"/>
              <a:t>Cyn-ieithyddol</a:t>
            </a:r>
            <a:br>
              <a:rPr lang="en-GB" dirty="0"/>
            </a:br>
            <a:r>
              <a:rPr lang="en-GB" dirty="0"/>
              <a:t>The Prelinguistic Phase</a:t>
            </a:r>
          </a:p>
        </p:txBody>
      </p:sp>
      <p:sp>
        <p:nvSpPr>
          <p:cNvPr id="4099" name="Rectangle 3"/>
          <p:cNvSpPr>
            <a:spLocks noGrp="1" noChangeArrowheads="1"/>
          </p:cNvSpPr>
          <p:nvPr>
            <p:ph sz="half" idx="1"/>
          </p:nvPr>
        </p:nvSpPr>
        <p:spPr>
          <a:xfrm>
            <a:off x="801687" y="2380192"/>
            <a:ext cx="3770313" cy="3724275"/>
          </a:xfrm>
        </p:spPr>
        <p:txBody>
          <a:bodyPr/>
          <a:lstStyle/>
          <a:p>
            <a:pPr eaLnBrk="1" hangingPunct="1">
              <a:lnSpc>
                <a:spcPct val="90000"/>
              </a:lnSpc>
            </a:pPr>
            <a:r>
              <a:rPr lang="cy-GB" sz="1600" dirty="0"/>
              <a:t>Canfyddiad cynnar o iaith
   - gwahaniaethu rhwng seiniau lleferydd </a:t>
            </a:r>
          </a:p>
          <a:p>
            <a:pPr eaLnBrk="1" hangingPunct="1">
              <a:lnSpc>
                <a:spcPct val="90000"/>
              </a:lnSpc>
            </a:pPr>
            <a:r>
              <a:rPr lang="cy-GB" sz="1600" dirty="0"/>
              <a:t>Seiniau ac ystumiau cynnar              - </a:t>
            </a:r>
            <a:r>
              <a:rPr lang="cy-GB" sz="1600" dirty="0" err="1"/>
              <a:t>cŵan</a:t>
            </a:r>
            <a:r>
              <a:rPr lang="cy-GB" sz="1600" dirty="0"/>
              <a:t> – seiniau llafariaid yn 1-2 mis oed (‘</a:t>
            </a:r>
            <a:r>
              <a:rPr lang="cy-GB" sz="1600" dirty="0" err="1"/>
              <a:t>aaaaaa</a:t>
            </a:r>
            <a:r>
              <a:rPr lang="cy-GB" sz="1600" dirty="0"/>
              <a:t>’, ‘</a:t>
            </a:r>
            <a:r>
              <a:rPr lang="cy-GB" sz="1600" dirty="0" err="1"/>
              <a:t>uuuuuu</a:t>
            </a:r>
            <a:r>
              <a:rPr lang="cy-GB" sz="1600" dirty="0"/>
              <a:t>’)</a:t>
            </a:r>
          </a:p>
          <a:p>
            <a:pPr eaLnBrk="1" hangingPunct="1">
              <a:lnSpc>
                <a:spcPct val="90000"/>
              </a:lnSpc>
              <a:buNone/>
            </a:pPr>
            <a:r>
              <a:rPr lang="cy-GB" sz="1600" dirty="0"/>
              <a:t>   - baldorddi – cyfuniadau llafariaid-cytseiniaid</a:t>
            </a:r>
          </a:p>
          <a:p>
            <a:pPr eaLnBrk="1" hangingPunct="1">
              <a:lnSpc>
                <a:spcPct val="90000"/>
              </a:lnSpc>
              <a:buFont typeface="Wingdings" pitchFamily="2" charset="2"/>
              <a:buNone/>
            </a:pPr>
            <a:r>
              <a:rPr lang="cy-GB" sz="1600" dirty="0"/>
              <a:t>     tua 6-9 mis oed (</a:t>
            </a:r>
            <a:r>
              <a:rPr lang="cy-GB" sz="1600" dirty="0" err="1"/>
              <a:t>bababa</a:t>
            </a:r>
            <a:r>
              <a:rPr lang="cy-GB" sz="1600" dirty="0"/>
              <a:t>, </a:t>
            </a:r>
            <a:r>
              <a:rPr lang="cy-GB" sz="1600" dirty="0" err="1"/>
              <a:t>mamama</a:t>
            </a:r>
            <a:r>
              <a:rPr lang="cy-GB" sz="1600" dirty="0"/>
              <a:t>, </a:t>
            </a:r>
            <a:r>
              <a:rPr lang="cy-GB" sz="1600" dirty="0" err="1"/>
              <a:t>dadada</a:t>
            </a:r>
            <a:r>
              <a:rPr lang="cy-GB" sz="1600" dirty="0"/>
              <a:t>)</a:t>
            </a:r>
          </a:p>
          <a:p>
            <a:pPr eaLnBrk="1" hangingPunct="1">
              <a:lnSpc>
                <a:spcPct val="90000"/>
              </a:lnSpc>
              <a:buNone/>
            </a:pPr>
            <a:r>
              <a:rPr lang="cy-GB" sz="1600" dirty="0"/>
              <a:t>   - jargon – setiau o wahanol sillafau gyda</a:t>
            </a:r>
          </a:p>
          <a:p>
            <a:pPr eaLnBrk="1" hangingPunct="1">
              <a:lnSpc>
                <a:spcPct val="90000"/>
              </a:lnSpc>
              <a:buFont typeface="Wingdings" pitchFamily="2" charset="2"/>
              <a:buNone/>
            </a:pPr>
            <a:r>
              <a:rPr lang="cy-GB" sz="1600" dirty="0"/>
              <a:t>     ffurfdroeon tebyg i frawddegau (‘ma-</a:t>
            </a:r>
            <a:r>
              <a:rPr lang="cy-GB" sz="1600" dirty="0" err="1"/>
              <a:t>me</a:t>
            </a:r>
            <a:r>
              <a:rPr lang="cy-GB" sz="1600" dirty="0"/>
              <a:t>’, ‘ba-da’) (</a:t>
            </a:r>
            <a:r>
              <a:rPr lang="cy-GB" sz="1600" dirty="0" err="1"/>
              <a:t>Bloom</a:t>
            </a:r>
            <a:r>
              <a:rPr lang="cy-GB" sz="1600" dirty="0"/>
              <a:t>, 1993)</a:t>
            </a:r>
          </a:p>
          <a:p>
            <a:pPr eaLnBrk="1" hangingPunct="1">
              <a:lnSpc>
                <a:spcPct val="90000"/>
              </a:lnSpc>
              <a:buNone/>
            </a:pPr>
            <a:r>
              <a:rPr lang="cy-GB" sz="1600" dirty="0"/>
              <a:t>   - iaith </a:t>
            </a:r>
            <a:r>
              <a:rPr lang="cy-GB" sz="1600" dirty="0" err="1"/>
              <a:t>ystumol</a:t>
            </a:r>
            <a:r>
              <a:rPr lang="cy-GB" sz="1600" dirty="0"/>
              <a:t> – yn datblygu’n 9-10 mis oed</a:t>
            </a:r>
          </a:p>
          <a:p>
            <a:pPr eaLnBrk="1" hangingPunct="1">
              <a:lnSpc>
                <a:spcPct val="90000"/>
              </a:lnSpc>
              <a:buNone/>
            </a:pPr>
            <a:endParaRPr lang="en-GB" sz="1900" dirty="0"/>
          </a:p>
        </p:txBody>
      </p:sp>
      <p:sp>
        <p:nvSpPr>
          <p:cNvPr id="2" name="Content Placeholder 1">
            <a:extLst>
              <a:ext uri="{FF2B5EF4-FFF2-40B4-BE49-F238E27FC236}">
                <a16:creationId xmlns:a16="http://schemas.microsoft.com/office/drawing/2014/main" id="{C6DD14AB-FC94-4DA3-9200-E3F5D36B3035}"/>
              </a:ext>
            </a:extLst>
          </p:cNvPr>
          <p:cNvSpPr>
            <a:spLocks noGrp="1"/>
          </p:cNvSpPr>
          <p:nvPr>
            <p:ph sz="half" idx="2"/>
          </p:nvPr>
        </p:nvSpPr>
        <p:spPr>
          <a:xfrm>
            <a:off x="4760913" y="2362200"/>
            <a:ext cx="3770312" cy="4235152"/>
          </a:xfrm>
        </p:spPr>
        <p:txBody>
          <a:bodyPr/>
          <a:lstStyle/>
          <a:p>
            <a:pPr eaLnBrk="1" hangingPunct="1">
              <a:lnSpc>
                <a:spcPct val="90000"/>
              </a:lnSpc>
            </a:pPr>
            <a:r>
              <a:rPr lang="en-GB" sz="1600" dirty="0"/>
              <a:t>Early perception of language</a:t>
            </a:r>
          </a:p>
          <a:p>
            <a:pPr eaLnBrk="1" hangingPunct="1">
              <a:lnSpc>
                <a:spcPct val="90000"/>
              </a:lnSpc>
              <a:buFont typeface="Wingdings" pitchFamily="2" charset="2"/>
              <a:buNone/>
            </a:pPr>
            <a:r>
              <a:rPr lang="en-GB" sz="1600" dirty="0"/>
              <a:t>   - discriminating between speech sounds </a:t>
            </a:r>
          </a:p>
          <a:p>
            <a:pPr eaLnBrk="1" hangingPunct="1">
              <a:lnSpc>
                <a:spcPct val="90000"/>
              </a:lnSpc>
            </a:pPr>
            <a:r>
              <a:rPr lang="en-GB" sz="1600" dirty="0"/>
              <a:t>Early sounds and gestures</a:t>
            </a:r>
          </a:p>
          <a:p>
            <a:pPr eaLnBrk="1" hangingPunct="1">
              <a:lnSpc>
                <a:spcPct val="90000"/>
              </a:lnSpc>
              <a:buFont typeface="Wingdings" pitchFamily="2" charset="2"/>
              <a:buNone/>
            </a:pPr>
            <a:r>
              <a:rPr lang="en-GB" sz="1600" dirty="0"/>
              <a:t>   - cooing – vowel sounds at 1-2 months of age (‘</a:t>
            </a:r>
            <a:r>
              <a:rPr lang="en-GB" sz="1600" dirty="0" err="1"/>
              <a:t>aaaaaa</a:t>
            </a:r>
            <a:r>
              <a:rPr lang="en-GB" sz="1600" dirty="0"/>
              <a:t>’, ‘</a:t>
            </a:r>
            <a:r>
              <a:rPr lang="en-GB" sz="1600" dirty="0" err="1"/>
              <a:t>uuuuuu</a:t>
            </a:r>
            <a:r>
              <a:rPr lang="en-GB" sz="1600" dirty="0"/>
              <a:t>’)</a:t>
            </a:r>
          </a:p>
          <a:p>
            <a:pPr eaLnBrk="1" hangingPunct="1">
              <a:lnSpc>
                <a:spcPct val="90000"/>
              </a:lnSpc>
              <a:buFont typeface="Wingdings" pitchFamily="2" charset="2"/>
              <a:buNone/>
            </a:pPr>
            <a:r>
              <a:rPr lang="en-GB" sz="1600" dirty="0"/>
              <a:t>   - babbling – vowel-consonant combinations</a:t>
            </a:r>
          </a:p>
          <a:p>
            <a:pPr eaLnBrk="1" hangingPunct="1">
              <a:lnSpc>
                <a:spcPct val="90000"/>
              </a:lnSpc>
              <a:buFont typeface="Wingdings" pitchFamily="2" charset="2"/>
              <a:buNone/>
            </a:pPr>
            <a:r>
              <a:rPr lang="en-GB" sz="1600" dirty="0"/>
              <a:t>     at 6-9 months of age (</a:t>
            </a:r>
            <a:r>
              <a:rPr lang="en-GB" sz="1600" dirty="0" err="1"/>
              <a:t>bababa</a:t>
            </a:r>
            <a:r>
              <a:rPr lang="en-GB" sz="1600" dirty="0"/>
              <a:t>, </a:t>
            </a:r>
            <a:r>
              <a:rPr lang="en-GB" sz="1600" dirty="0" err="1"/>
              <a:t>mamama</a:t>
            </a:r>
            <a:r>
              <a:rPr lang="en-GB" sz="1600" dirty="0"/>
              <a:t>, </a:t>
            </a:r>
            <a:r>
              <a:rPr lang="en-GB" sz="1600" dirty="0" err="1"/>
              <a:t>dadada</a:t>
            </a:r>
            <a:r>
              <a:rPr lang="en-GB" sz="1600" dirty="0"/>
              <a:t>)</a:t>
            </a:r>
          </a:p>
          <a:p>
            <a:pPr eaLnBrk="1" hangingPunct="1">
              <a:lnSpc>
                <a:spcPct val="90000"/>
              </a:lnSpc>
              <a:buFont typeface="Wingdings" pitchFamily="2" charset="2"/>
              <a:buNone/>
            </a:pPr>
            <a:r>
              <a:rPr lang="en-GB" sz="1600" dirty="0"/>
              <a:t>   - jargon – sets of different syllables with</a:t>
            </a:r>
          </a:p>
          <a:p>
            <a:pPr eaLnBrk="1" hangingPunct="1">
              <a:lnSpc>
                <a:spcPct val="90000"/>
              </a:lnSpc>
              <a:buFont typeface="Wingdings" pitchFamily="2" charset="2"/>
              <a:buNone/>
            </a:pPr>
            <a:r>
              <a:rPr lang="en-GB" sz="1600" dirty="0"/>
              <a:t>     sentence-like inflections (‘ma-me’, ‘</a:t>
            </a:r>
            <a:r>
              <a:rPr lang="en-GB" sz="1600" dirty="0" err="1"/>
              <a:t>ba</a:t>
            </a:r>
            <a:r>
              <a:rPr lang="en-GB" sz="1600" dirty="0"/>
              <a:t>-da’) (Bloom, 1993)</a:t>
            </a:r>
          </a:p>
          <a:p>
            <a:pPr eaLnBrk="1" hangingPunct="1">
              <a:lnSpc>
                <a:spcPct val="90000"/>
              </a:lnSpc>
              <a:buFont typeface="Wingdings" pitchFamily="2" charset="2"/>
              <a:buNone/>
            </a:pPr>
            <a:r>
              <a:rPr lang="en-GB" sz="1600" dirty="0"/>
              <a:t>   - gestural language – develops at 9-10 months of age</a:t>
            </a:r>
          </a:p>
          <a:p>
            <a:pPr eaLnBrk="1" hangingPunct="1">
              <a:lnSpc>
                <a:spcPct val="90000"/>
              </a:lnSpc>
              <a:buFont typeface="Wingdings" pitchFamily="2" charset="2"/>
              <a:buNone/>
            </a:pPr>
            <a:endParaRPr lang="en-GB" sz="2800"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9EDB-D71F-40D6-997F-2EA3A8506EDF}"/>
              </a:ext>
            </a:extLst>
          </p:cNvPr>
          <p:cNvSpPr>
            <a:spLocks noGrp="1"/>
          </p:cNvSpPr>
          <p:nvPr>
            <p:ph type="title"/>
          </p:nvPr>
        </p:nvSpPr>
        <p:spPr/>
        <p:txBody>
          <a:bodyPr/>
          <a:lstStyle/>
          <a:p>
            <a:r>
              <a:rPr lang="en-GB" dirty="0"/>
              <a:t>TASG                    TASK</a:t>
            </a:r>
          </a:p>
        </p:txBody>
      </p:sp>
      <p:sp>
        <p:nvSpPr>
          <p:cNvPr id="3" name="Content Placeholder 2">
            <a:extLst>
              <a:ext uri="{FF2B5EF4-FFF2-40B4-BE49-F238E27FC236}">
                <a16:creationId xmlns:a16="http://schemas.microsoft.com/office/drawing/2014/main" id="{B3730D9E-B025-43FE-A870-D8E8602E9FED}"/>
              </a:ext>
            </a:extLst>
          </p:cNvPr>
          <p:cNvSpPr>
            <a:spLocks noGrp="1"/>
          </p:cNvSpPr>
          <p:nvPr>
            <p:ph sz="half" idx="1"/>
          </p:nvPr>
        </p:nvSpPr>
        <p:spPr/>
        <p:txBody>
          <a:bodyPr/>
          <a:lstStyle/>
          <a:p>
            <a:r>
              <a:rPr lang="cy-GB" dirty="0"/>
              <a:t>Darllenwch yr </a:t>
            </a:r>
            <a:r>
              <a:rPr lang="cy-GB" u="sng" dirty="0"/>
              <a:t>erthygl</a:t>
            </a:r>
            <a:r>
              <a:rPr lang="cy-GB" dirty="0"/>
              <a:t> a gwyliwch y fideo sydd wedi’i mewnosod yn yr erthygl  (10 mun)</a:t>
            </a:r>
          </a:p>
          <a:p>
            <a:r>
              <a:rPr lang="cy-GB" dirty="0"/>
              <a:t>Trafodwch yn eich grwpiau (10 mun)</a:t>
            </a:r>
          </a:p>
          <a:p>
            <a:endParaRPr lang="en-GB" dirty="0"/>
          </a:p>
        </p:txBody>
      </p:sp>
      <p:sp>
        <p:nvSpPr>
          <p:cNvPr id="4" name="Content Placeholder 3">
            <a:extLst>
              <a:ext uri="{FF2B5EF4-FFF2-40B4-BE49-F238E27FC236}">
                <a16:creationId xmlns:a16="http://schemas.microsoft.com/office/drawing/2014/main" id="{4F39B6CC-53EF-4E71-ADDB-E259DA88DCEA}"/>
              </a:ext>
            </a:extLst>
          </p:cNvPr>
          <p:cNvSpPr>
            <a:spLocks noGrp="1"/>
          </p:cNvSpPr>
          <p:nvPr>
            <p:ph sz="half" idx="2"/>
          </p:nvPr>
        </p:nvSpPr>
        <p:spPr/>
        <p:txBody>
          <a:bodyPr/>
          <a:lstStyle/>
          <a:p>
            <a:r>
              <a:rPr lang="en-GB" dirty="0"/>
              <a:t>Read the </a:t>
            </a:r>
            <a:r>
              <a:rPr lang="en-GB" dirty="0">
                <a:hlinkClick r:id="rId2"/>
              </a:rPr>
              <a:t>article</a:t>
            </a:r>
            <a:r>
              <a:rPr lang="en-GB" dirty="0"/>
              <a:t> and watch the video embedded in the article (10 mins)</a:t>
            </a:r>
          </a:p>
          <a:p>
            <a:r>
              <a:rPr lang="en-GB" dirty="0"/>
              <a:t>Discuss in your groups (10 mins)</a:t>
            </a:r>
          </a:p>
          <a:p>
            <a:endParaRPr lang="en-GB" dirty="0"/>
          </a:p>
        </p:txBody>
      </p:sp>
    </p:spTree>
    <p:extLst>
      <p:ext uri="{BB962C8B-B14F-4D97-AF65-F5344CB8AC3E}">
        <p14:creationId xmlns:p14="http://schemas.microsoft.com/office/powerpoint/2010/main" val="1359788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lstStyle/>
          <a:p>
            <a:pPr eaLnBrk="1" hangingPunct="1"/>
            <a:r>
              <a:rPr lang="cy-GB" sz="3200" dirty="0"/>
              <a:t>Dysgu geiriau ac ystyron geiriau</a:t>
            </a:r>
            <a:br>
              <a:rPr lang="en-GB" sz="3200" dirty="0"/>
            </a:br>
            <a:r>
              <a:rPr lang="en-GB" sz="3200" dirty="0"/>
              <a:t>Learning words and word meanings</a:t>
            </a:r>
          </a:p>
        </p:txBody>
      </p:sp>
      <p:sp>
        <p:nvSpPr>
          <p:cNvPr id="6147" name="Rectangle 3"/>
          <p:cNvSpPr>
            <a:spLocks noGrp="1" noChangeArrowheads="1"/>
          </p:cNvSpPr>
          <p:nvPr>
            <p:ph sz="half" idx="1"/>
          </p:nvPr>
        </p:nvSpPr>
        <p:spPr/>
        <p:txBody>
          <a:bodyPr/>
          <a:lstStyle/>
          <a:p>
            <a:pPr eaLnBrk="1" hangingPunct="1">
              <a:lnSpc>
                <a:spcPct val="90000"/>
              </a:lnSpc>
            </a:pPr>
            <a:r>
              <a:rPr lang="cy-GB" sz="1600" dirty="0"/>
              <a:t>Geiriau cyntaf – tua 12-13 mis oed (er bod amrywioldeb yn bodoli)</a:t>
            </a:r>
          </a:p>
          <a:p>
            <a:pPr eaLnBrk="1" hangingPunct="1">
              <a:lnSpc>
                <a:spcPct val="90000"/>
              </a:lnSpc>
            </a:pPr>
            <a:r>
              <a:rPr lang="cy-GB" sz="1600" dirty="0"/>
              <a:t>Mae dysgu geiriau cynnar yn araf iawn e.e. tua rhwng 12-18 mis oed, gall plant ddysgu dweud cyn lleied â 30 gair);</a:t>
            </a:r>
          </a:p>
          <a:p>
            <a:pPr eaLnBrk="1" hangingPunct="1">
              <a:lnSpc>
                <a:spcPct val="90000"/>
              </a:lnSpc>
            </a:pPr>
            <a:r>
              <a:rPr lang="cy-GB" sz="1600" dirty="0"/>
              <a:t>Yr hyrddiad geiriol</a:t>
            </a:r>
          </a:p>
          <a:p>
            <a:pPr eaLnBrk="1" hangingPunct="1">
              <a:lnSpc>
                <a:spcPct val="90000"/>
              </a:lnSpc>
              <a:buFont typeface="Wingdings" pitchFamily="2" charset="2"/>
              <a:buNone/>
            </a:pPr>
            <a:r>
              <a:rPr lang="cy-GB" sz="1600" dirty="0"/>
              <a:t>    - nid yw’n broses raddol</a:t>
            </a:r>
          </a:p>
          <a:p>
            <a:pPr eaLnBrk="1" hangingPunct="1">
              <a:lnSpc>
                <a:spcPct val="90000"/>
              </a:lnSpc>
              <a:buFont typeface="Wingdings" pitchFamily="2" charset="2"/>
              <a:buNone/>
            </a:pPr>
            <a:r>
              <a:rPr lang="cy-GB" sz="1600" dirty="0"/>
              <a:t>    - fel arfer yn digwydd rhwng 16 a 24 mis oed (fel arfer mae gan blentyn 16 mis oed sy’n siarad eirfa lafar o ryw 50 o eiriau; erbyn 24 mis bydd hyn wedi cynyddu dros chwe gwaith i ryw 320 o eiriau)</a:t>
            </a:r>
          </a:p>
        </p:txBody>
      </p:sp>
      <p:sp>
        <p:nvSpPr>
          <p:cNvPr id="2" name="Content Placeholder 1">
            <a:extLst>
              <a:ext uri="{FF2B5EF4-FFF2-40B4-BE49-F238E27FC236}">
                <a16:creationId xmlns:a16="http://schemas.microsoft.com/office/drawing/2014/main" id="{D2700CB6-AB9F-43B9-BC4B-73C05511D59B}"/>
              </a:ext>
            </a:extLst>
          </p:cNvPr>
          <p:cNvSpPr>
            <a:spLocks noGrp="1"/>
          </p:cNvSpPr>
          <p:nvPr>
            <p:ph sz="half" idx="2"/>
          </p:nvPr>
        </p:nvSpPr>
        <p:spPr/>
        <p:txBody>
          <a:bodyPr/>
          <a:lstStyle/>
          <a:p>
            <a:pPr eaLnBrk="1" hangingPunct="1">
              <a:lnSpc>
                <a:spcPct val="90000"/>
              </a:lnSpc>
            </a:pPr>
            <a:r>
              <a:rPr lang="en-GB" sz="1600" dirty="0"/>
              <a:t>First words – </a:t>
            </a:r>
            <a:r>
              <a:rPr lang="en-GB" sz="1600" dirty="0" err="1"/>
              <a:t>approx</a:t>
            </a:r>
            <a:r>
              <a:rPr lang="en-GB" sz="1600" dirty="0"/>
              <a:t> 12-13 months of age (though variability exists)</a:t>
            </a:r>
          </a:p>
          <a:p>
            <a:pPr eaLnBrk="1" hangingPunct="1">
              <a:lnSpc>
                <a:spcPct val="90000"/>
              </a:lnSpc>
            </a:pPr>
            <a:r>
              <a:rPr lang="en-GB" sz="1600" dirty="0"/>
              <a:t>Early word learning is very slow e.g. </a:t>
            </a:r>
            <a:r>
              <a:rPr lang="en-GB" sz="1600" dirty="0" err="1"/>
              <a:t>approx</a:t>
            </a:r>
            <a:r>
              <a:rPr lang="en-GB" sz="1600" dirty="0"/>
              <a:t> between 12-18 months of age, children may learn to say as few as 30 words);</a:t>
            </a:r>
          </a:p>
          <a:p>
            <a:pPr eaLnBrk="1" hangingPunct="1">
              <a:lnSpc>
                <a:spcPct val="90000"/>
              </a:lnSpc>
            </a:pPr>
            <a:r>
              <a:rPr lang="en-GB" sz="1600" dirty="0"/>
              <a:t>The vocabulary spurt</a:t>
            </a:r>
          </a:p>
          <a:p>
            <a:pPr eaLnBrk="1" hangingPunct="1">
              <a:lnSpc>
                <a:spcPct val="90000"/>
              </a:lnSpc>
              <a:buFont typeface="Wingdings" pitchFamily="2" charset="2"/>
              <a:buNone/>
            </a:pPr>
            <a:r>
              <a:rPr lang="en-GB" sz="1600" dirty="0"/>
              <a:t>    - not a gradual process</a:t>
            </a:r>
          </a:p>
          <a:p>
            <a:pPr eaLnBrk="1" hangingPunct="1">
              <a:lnSpc>
                <a:spcPct val="90000"/>
              </a:lnSpc>
              <a:buFont typeface="Wingdings" pitchFamily="2" charset="2"/>
              <a:buNone/>
            </a:pPr>
            <a:r>
              <a:rPr lang="en-GB" sz="1600" dirty="0"/>
              <a:t>    - occurs typically between 16-24 months of age ( a</a:t>
            </a:r>
          </a:p>
          <a:p>
            <a:pPr eaLnBrk="1" hangingPunct="1">
              <a:lnSpc>
                <a:spcPct val="90000"/>
              </a:lnSpc>
              <a:buFont typeface="Wingdings" pitchFamily="2" charset="2"/>
              <a:buNone/>
            </a:pPr>
            <a:r>
              <a:rPr lang="en-GB" sz="1600" dirty="0"/>
              <a:t>      typical 16 month old has a speaking vocabulary of</a:t>
            </a:r>
          </a:p>
          <a:p>
            <a:pPr eaLnBrk="1" hangingPunct="1">
              <a:lnSpc>
                <a:spcPct val="90000"/>
              </a:lnSpc>
              <a:buFont typeface="Wingdings" pitchFamily="2" charset="2"/>
              <a:buNone/>
            </a:pPr>
            <a:r>
              <a:rPr lang="en-GB" sz="1600" dirty="0"/>
              <a:t>      </a:t>
            </a:r>
            <a:r>
              <a:rPr lang="en-GB" sz="1600" dirty="0" err="1"/>
              <a:t>approx</a:t>
            </a:r>
            <a:r>
              <a:rPr lang="en-GB" sz="1600" dirty="0"/>
              <a:t> 50 words; by 24 months this will have multiplied by more than sixfold to </a:t>
            </a:r>
            <a:r>
              <a:rPr lang="en-GB" sz="1600" dirty="0" err="1"/>
              <a:t>approx</a:t>
            </a:r>
            <a:r>
              <a:rPr lang="en-GB" sz="1600" dirty="0"/>
              <a:t> 320 words)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cy-GB" dirty="0"/>
              <a:t>Yr hyrddiad geiriol                      </a:t>
            </a:r>
            <a:r>
              <a:rPr lang="en-GB" dirty="0"/>
              <a:t>The vocabulary spurt</a:t>
            </a:r>
          </a:p>
        </p:txBody>
      </p:sp>
      <p:sp>
        <p:nvSpPr>
          <p:cNvPr id="7171" name="Rectangle 3"/>
          <p:cNvSpPr>
            <a:spLocks noGrp="1" noChangeArrowheads="1"/>
          </p:cNvSpPr>
          <p:nvPr>
            <p:ph sz="half" idx="1"/>
          </p:nvPr>
        </p:nvSpPr>
        <p:spPr/>
        <p:txBody>
          <a:bodyPr/>
          <a:lstStyle/>
          <a:p>
            <a:pPr eaLnBrk="1" hangingPunct="1">
              <a:lnSpc>
                <a:spcPct val="80000"/>
              </a:lnSpc>
            </a:pPr>
            <a:r>
              <a:rPr lang="cy-GB" sz="2000" dirty="0"/>
              <a:t>Yn dechrau ar ôl i'r plentyn gaffael tua 50 o eiriau (er bod amrywiadau </a:t>
            </a:r>
            <a:r>
              <a:rPr lang="en-GB" sz="2000" dirty="0"/>
              <a:t>(</a:t>
            </a:r>
            <a:r>
              <a:rPr lang="en-GB" sz="2000" dirty="0" err="1"/>
              <a:t>e.e.</a:t>
            </a:r>
            <a:r>
              <a:rPr lang="en-GB" sz="2000" dirty="0"/>
              <a:t> Goldfield &amp; Reznick 1990) </a:t>
            </a:r>
          </a:p>
          <a:p>
            <a:pPr eaLnBrk="1" hangingPunct="1">
              <a:lnSpc>
                <a:spcPct val="80000"/>
              </a:lnSpc>
            </a:pPr>
            <a:r>
              <a:rPr lang="cy-GB" sz="2000" dirty="0"/>
              <a:t>Yn ystod y cyfnod cynnar hwn o dwf geirfa cyflym, mae'r rhan fwyaf o eiriau newydd yn enwau (gall nodweddion yr iaith sy'n cael ei dysgu ddylanwadu ar hyn yn ogystal ag ymddygiad yr oedolyn tuag at y b</a:t>
            </a:r>
            <a:r>
              <a:rPr lang="en-GB" sz="2000" dirty="0" err="1"/>
              <a:t>aban</a:t>
            </a:r>
            <a:r>
              <a:rPr lang="en-GB" sz="2000" dirty="0"/>
              <a:t>) (Choi, 2000);</a:t>
            </a:r>
          </a:p>
          <a:p>
            <a:pPr eaLnBrk="1" hangingPunct="1">
              <a:lnSpc>
                <a:spcPct val="80000"/>
              </a:lnSpc>
            </a:pPr>
            <a:endParaRPr lang="en-GB" dirty="0"/>
          </a:p>
        </p:txBody>
      </p:sp>
      <p:sp>
        <p:nvSpPr>
          <p:cNvPr id="2" name="Content Placeholder 1">
            <a:extLst>
              <a:ext uri="{FF2B5EF4-FFF2-40B4-BE49-F238E27FC236}">
                <a16:creationId xmlns:a16="http://schemas.microsoft.com/office/drawing/2014/main" id="{F1986543-0E3E-4327-A2B4-EF2F48F9DC3E}"/>
              </a:ext>
            </a:extLst>
          </p:cNvPr>
          <p:cNvSpPr>
            <a:spLocks noGrp="1"/>
          </p:cNvSpPr>
          <p:nvPr>
            <p:ph sz="half" idx="2"/>
          </p:nvPr>
        </p:nvSpPr>
        <p:spPr/>
        <p:txBody>
          <a:bodyPr/>
          <a:lstStyle/>
          <a:p>
            <a:pPr eaLnBrk="1" hangingPunct="1">
              <a:lnSpc>
                <a:spcPct val="80000"/>
              </a:lnSpc>
            </a:pPr>
            <a:r>
              <a:rPr lang="en-GB" sz="2000" dirty="0"/>
              <a:t>Begins once the child has acquired </a:t>
            </a:r>
            <a:r>
              <a:rPr lang="en-GB" sz="2000" dirty="0" err="1"/>
              <a:t>approx</a:t>
            </a:r>
            <a:r>
              <a:rPr lang="en-GB" sz="2000" dirty="0"/>
              <a:t> 50 words (though variations exist (e.g. Goldfield &amp; Reznick 1990) </a:t>
            </a:r>
          </a:p>
          <a:p>
            <a:pPr eaLnBrk="1" hangingPunct="1">
              <a:lnSpc>
                <a:spcPct val="80000"/>
              </a:lnSpc>
            </a:pPr>
            <a:r>
              <a:rPr lang="en-GB" sz="2000" dirty="0"/>
              <a:t>During this early period of rapid vocabulary growth, the majority of new words are nouns (this, however, may be influenced both by the characteristics of the language being learned and by the behaviour of the adult towards the infant) (Choi, 2000);</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cy-GB" dirty="0"/>
              <a:t>Yr hyrddiad geiriol</a:t>
            </a:r>
            <a:br>
              <a:rPr lang="en-GB" dirty="0"/>
            </a:br>
            <a:r>
              <a:rPr lang="en-GB" dirty="0"/>
              <a:t>The vocabulary spurt</a:t>
            </a:r>
          </a:p>
        </p:txBody>
      </p:sp>
      <p:sp>
        <p:nvSpPr>
          <p:cNvPr id="8195" name="Content Placeholder 2"/>
          <p:cNvSpPr>
            <a:spLocks noGrp="1"/>
          </p:cNvSpPr>
          <p:nvPr>
            <p:ph sz="half" idx="1"/>
          </p:nvPr>
        </p:nvSpPr>
        <p:spPr/>
        <p:txBody>
          <a:bodyPr/>
          <a:lstStyle/>
          <a:p>
            <a:pPr eaLnBrk="1" hangingPunct="1">
              <a:lnSpc>
                <a:spcPct val="80000"/>
              </a:lnSpc>
            </a:pPr>
            <a:r>
              <a:rPr lang="cy-GB" sz="2000" dirty="0"/>
              <a:t>Gall y ffrwydrad enwi ddibynnu ar ddealltwriaeth wybyddol newydd (e.e. galluoedd babanod i gategoreiddio) (</a:t>
            </a:r>
            <a:r>
              <a:rPr lang="cy-GB" sz="2000" dirty="0" err="1"/>
              <a:t>Gopnik</a:t>
            </a:r>
            <a:r>
              <a:rPr lang="cy-GB" sz="2000" dirty="0"/>
              <a:t> &amp; </a:t>
            </a:r>
            <a:r>
              <a:rPr lang="cy-GB" sz="2000" dirty="0" err="1"/>
              <a:t>Meltzoff</a:t>
            </a:r>
            <a:r>
              <a:rPr lang="cy-GB" sz="2000" dirty="0"/>
              <a:t>, 1987,1992);</a:t>
            </a:r>
          </a:p>
          <a:p>
            <a:pPr eaLnBrk="1" hangingPunct="1">
              <a:lnSpc>
                <a:spcPct val="80000"/>
              </a:lnSpc>
            </a:pPr>
            <a:r>
              <a:rPr lang="cy-GB" sz="2000" dirty="0"/>
              <a:t>Fodd bynnag, nid yw'r cyswllt hwn yn un cadarn (</a:t>
            </a:r>
            <a:r>
              <a:rPr lang="cy-GB" sz="2000" dirty="0" err="1"/>
              <a:t>Gerkshoff-Stowe</a:t>
            </a:r>
            <a:r>
              <a:rPr lang="cy-GB" sz="2000" dirty="0"/>
              <a:t> </a:t>
            </a:r>
            <a:r>
              <a:rPr lang="cy-GB" sz="2000" dirty="0" err="1"/>
              <a:t>et</a:t>
            </a:r>
            <a:r>
              <a:rPr lang="cy-GB" sz="2000" dirty="0"/>
              <a:t> </a:t>
            </a:r>
            <a:r>
              <a:rPr lang="cy-GB" sz="2000" dirty="0" err="1"/>
              <a:t>al</a:t>
            </a:r>
            <a:r>
              <a:rPr lang="cy-GB" sz="2000" dirty="0"/>
              <a:t> 1997);</a:t>
            </a:r>
          </a:p>
          <a:p>
            <a:pPr eaLnBrk="1" hangingPunct="1">
              <a:lnSpc>
                <a:spcPct val="80000"/>
              </a:lnSpc>
            </a:pPr>
            <a:r>
              <a:rPr lang="cy-GB" sz="2000" dirty="0"/>
              <a:t>Mae achosiaeth hefyd yn gweithio i gyfeiriad arall h.y. mae dysgu enw newydd yn awgrymu bodolaeth categori newydd (</a:t>
            </a:r>
            <a:r>
              <a:rPr lang="cy-GB" sz="2000" dirty="0" err="1"/>
              <a:t>Waxman</a:t>
            </a:r>
            <a:r>
              <a:rPr lang="cy-GB" sz="2000" dirty="0"/>
              <a:t> &amp; Hall, 1993).</a:t>
            </a:r>
          </a:p>
          <a:p>
            <a:pPr eaLnBrk="1" hangingPunct="1"/>
            <a:endParaRPr lang="en-GB" dirty="0"/>
          </a:p>
        </p:txBody>
      </p:sp>
      <p:sp>
        <p:nvSpPr>
          <p:cNvPr id="2" name="Content Placeholder 1">
            <a:extLst>
              <a:ext uri="{FF2B5EF4-FFF2-40B4-BE49-F238E27FC236}">
                <a16:creationId xmlns:a16="http://schemas.microsoft.com/office/drawing/2014/main" id="{C336322D-09CC-4084-AF8E-DFE581E2FD1C}"/>
              </a:ext>
            </a:extLst>
          </p:cNvPr>
          <p:cNvSpPr>
            <a:spLocks noGrp="1"/>
          </p:cNvSpPr>
          <p:nvPr>
            <p:ph sz="half" idx="2"/>
          </p:nvPr>
        </p:nvSpPr>
        <p:spPr/>
        <p:txBody>
          <a:bodyPr/>
          <a:lstStyle/>
          <a:p>
            <a:pPr eaLnBrk="1" hangingPunct="1">
              <a:lnSpc>
                <a:spcPct val="80000"/>
              </a:lnSpc>
            </a:pPr>
            <a:r>
              <a:rPr lang="en-GB" sz="2000" dirty="0"/>
              <a:t>The naming explosion may depend on new cognitive understandings (e.g. infants’ abilities to categorize) (Gopnik &amp; Meltzoff, 1987,1992);</a:t>
            </a:r>
          </a:p>
          <a:p>
            <a:pPr eaLnBrk="1" hangingPunct="1">
              <a:lnSpc>
                <a:spcPct val="80000"/>
              </a:lnSpc>
            </a:pPr>
            <a:r>
              <a:rPr lang="en-GB" sz="2000" dirty="0"/>
              <a:t>This linkage, however, not robust (</a:t>
            </a:r>
            <a:r>
              <a:rPr lang="en-GB" sz="2000" dirty="0" err="1"/>
              <a:t>Gerkshoff</a:t>
            </a:r>
            <a:r>
              <a:rPr lang="en-GB" sz="2000" dirty="0"/>
              <a:t>-Stowe et al 1997);</a:t>
            </a:r>
          </a:p>
          <a:p>
            <a:pPr eaLnBrk="1" hangingPunct="1">
              <a:lnSpc>
                <a:spcPct val="80000"/>
              </a:lnSpc>
            </a:pPr>
            <a:r>
              <a:rPr lang="en-GB" sz="2000" dirty="0"/>
              <a:t>Causality also works in other direction i.e. learning a new name suggests the existence of a new category (Waxman &amp; Hall, 1993).</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p:txBody>
          <a:bodyPr/>
          <a:lstStyle/>
          <a:p>
            <a:pPr eaLnBrk="1" hangingPunct="1"/>
            <a:r>
              <a:rPr lang="cy-GB" dirty="0"/>
              <a:t>Dysgu geiriau’n ddiweddarach</a:t>
            </a:r>
            <a:br>
              <a:rPr lang="en-GB" dirty="0"/>
            </a:br>
            <a:r>
              <a:rPr lang="en-GB" dirty="0"/>
              <a:t>Later word learning</a:t>
            </a:r>
          </a:p>
        </p:txBody>
      </p:sp>
      <p:sp>
        <p:nvSpPr>
          <p:cNvPr id="9219" name="Rectangle 3"/>
          <p:cNvSpPr>
            <a:spLocks noGrp="1" noChangeArrowheads="1"/>
          </p:cNvSpPr>
          <p:nvPr>
            <p:ph sz="half" idx="1"/>
          </p:nvPr>
        </p:nvSpPr>
        <p:spPr/>
        <p:txBody>
          <a:bodyPr/>
          <a:lstStyle/>
          <a:p>
            <a:pPr eaLnBrk="1" hangingPunct="1">
              <a:lnSpc>
                <a:spcPct val="80000"/>
              </a:lnSpc>
            </a:pPr>
            <a:r>
              <a:rPr lang="cy-GB" sz="2000" dirty="0"/>
              <a:t>Mae plant yn parhau i gynyddu eu geirfa ar gyflymder rhyfeddol yn ystod y blynyddoedd cyn-ysgol;</a:t>
            </a:r>
          </a:p>
          <a:p>
            <a:pPr eaLnBrk="1" hangingPunct="1">
              <a:lnSpc>
                <a:spcPct val="80000"/>
              </a:lnSpc>
            </a:pPr>
            <a:r>
              <a:rPr lang="cy-GB" sz="2000" dirty="0"/>
              <a:t>Geirfa gyfartalog yn 2 </a:t>
            </a:r>
            <a:r>
              <a:rPr lang="en-GB" sz="2000" dirty="0"/>
              <a:t>½</a:t>
            </a:r>
            <a:r>
              <a:rPr lang="cy-GB" sz="2000" dirty="0"/>
              <a:t> oed yw tua 600 o eiriau (tua </a:t>
            </a:r>
            <a:r>
              <a:rPr lang="en-GB" sz="2000" dirty="0"/>
              <a:t>¼</a:t>
            </a:r>
            <a:r>
              <a:rPr lang="cy-GB" sz="2000" dirty="0"/>
              <a:t> o’r rhain yn ferfau) (Bates </a:t>
            </a:r>
            <a:r>
              <a:rPr lang="cy-GB" sz="2000" dirty="0" err="1"/>
              <a:t>et</a:t>
            </a:r>
            <a:r>
              <a:rPr lang="cy-GB" sz="2000" dirty="0"/>
              <a:t> </a:t>
            </a:r>
            <a:r>
              <a:rPr lang="cy-GB" sz="2000" dirty="0" err="1"/>
              <a:t>al</a:t>
            </a:r>
            <a:r>
              <a:rPr lang="cy-GB" sz="2000" dirty="0"/>
              <a:t>. 1994).</a:t>
            </a:r>
          </a:p>
          <a:p>
            <a:pPr eaLnBrk="1" hangingPunct="1">
              <a:lnSpc>
                <a:spcPct val="80000"/>
              </a:lnSpc>
            </a:pPr>
            <a:r>
              <a:rPr lang="cy-GB" sz="2000" dirty="0"/>
              <a:t>Erbyn 5-6 oed, mae geirfa wedi tyfu i ryw 15,000 o eiriau (gan gynyddu tua 10 gair y dydd</a:t>
            </a:r>
            <a:r>
              <a:rPr lang="en-GB" sz="2000" dirty="0"/>
              <a:t>) (Pinker, 1994).</a:t>
            </a:r>
          </a:p>
        </p:txBody>
      </p:sp>
      <p:sp>
        <p:nvSpPr>
          <p:cNvPr id="2" name="Content Placeholder 1">
            <a:extLst>
              <a:ext uri="{FF2B5EF4-FFF2-40B4-BE49-F238E27FC236}">
                <a16:creationId xmlns:a16="http://schemas.microsoft.com/office/drawing/2014/main" id="{FDC623D6-1F5D-40E3-8B78-93E99DB79BB7}"/>
              </a:ext>
            </a:extLst>
          </p:cNvPr>
          <p:cNvSpPr>
            <a:spLocks noGrp="1"/>
          </p:cNvSpPr>
          <p:nvPr>
            <p:ph sz="half" idx="2"/>
          </p:nvPr>
        </p:nvSpPr>
        <p:spPr/>
        <p:txBody>
          <a:bodyPr/>
          <a:lstStyle/>
          <a:p>
            <a:pPr eaLnBrk="1" hangingPunct="1">
              <a:lnSpc>
                <a:spcPct val="80000"/>
              </a:lnSpc>
            </a:pPr>
            <a:r>
              <a:rPr lang="en-GB" sz="2000" dirty="0"/>
              <a:t>Children continue to increase their vocabulary at remarkable speed during the preschool years;</a:t>
            </a:r>
          </a:p>
          <a:p>
            <a:pPr eaLnBrk="1" hangingPunct="1">
              <a:lnSpc>
                <a:spcPct val="80000"/>
              </a:lnSpc>
            </a:pPr>
            <a:r>
              <a:rPr lang="en-GB" sz="2000" dirty="0"/>
              <a:t>Average vocabulary at age 2 ½ is </a:t>
            </a:r>
            <a:r>
              <a:rPr lang="en-GB" sz="2000" dirty="0" err="1"/>
              <a:t>approx</a:t>
            </a:r>
            <a:r>
              <a:rPr lang="en-GB" sz="2000" dirty="0"/>
              <a:t> 600 words (</a:t>
            </a:r>
            <a:r>
              <a:rPr lang="en-GB" sz="2000" dirty="0" err="1"/>
              <a:t>approx</a:t>
            </a:r>
            <a:r>
              <a:rPr lang="en-GB" sz="2000" dirty="0"/>
              <a:t> ¼ of which are verbs) (Bates et al. 1994).</a:t>
            </a:r>
          </a:p>
          <a:p>
            <a:pPr eaLnBrk="1" hangingPunct="1">
              <a:lnSpc>
                <a:spcPct val="80000"/>
              </a:lnSpc>
            </a:pPr>
            <a:r>
              <a:rPr lang="en-GB" sz="2000" dirty="0"/>
              <a:t>By the ages 5-6 </a:t>
            </a:r>
            <a:r>
              <a:rPr lang="en-GB" sz="2000" dirty="0" err="1"/>
              <a:t>yrs</a:t>
            </a:r>
            <a:r>
              <a:rPr lang="en-GB" sz="2000" dirty="0"/>
              <a:t>, vocabulary has grown to </a:t>
            </a:r>
            <a:r>
              <a:rPr lang="en-GB" sz="2000" dirty="0" err="1"/>
              <a:t>approx</a:t>
            </a:r>
            <a:r>
              <a:rPr lang="en-GB" sz="2000" dirty="0"/>
              <a:t> 15,000 words (increasing by some 10 words a day) (Pinker, 1994).</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Dysgu geiriau’n ddiweddarach</a:t>
            </a:r>
            <a:br>
              <a:rPr lang="en-GB" dirty="0"/>
            </a:br>
            <a:r>
              <a:rPr lang="en-GB" dirty="0"/>
              <a:t>Later word learning</a:t>
            </a:r>
          </a:p>
        </p:txBody>
      </p:sp>
      <p:sp>
        <p:nvSpPr>
          <p:cNvPr id="3" name="Content Placeholder 2"/>
          <p:cNvSpPr>
            <a:spLocks noGrp="1"/>
          </p:cNvSpPr>
          <p:nvPr>
            <p:ph idx="1"/>
          </p:nvPr>
        </p:nvSpPr>
        <p:spPr/>
        <p:txBody>
          <a:bodyPr/>
          <a:lstStyle/>
          <a:p>
            <a:pPr eaLnBrk="1" hangingPunct="1">
              <a:lnSpc>
                <a:spcPct val="80000"/>
              </a:lnSpc>
            </a:pPr>
            <a:r>
              <a:rPr lang="cy-GB" dirty="0"/>
              <a:t>Plentyndod canol – geirfa yn cael ei hychwanegu ar gyfradd o 5,000-10,000 o eiriau'r flwyddyn (</a:t>
            </a:r>
            <a:r>
              <a:rPr lang="cy-GB" dirty="0" err="1"/>
              <a:t>Anglin</a:t>
            </a:r>
            <a:r>
              <a:rPr lang="cy-GB" dirty="0"/>
              <a:t>, 1993, 1995)</a:t>
            </a:r>
          </a:p>
          <a:p>
            <a:pPr eaLnBrk="1" hangingPunct="1">
              <a:lnSpc>
                <a:spcPct val="80000"/>
              </a:lnSpc>
            </a:pPr>
            <a:r>
              <a:rPr lang="cy-GB" dirty="0"/>
              <a:t>Yn 8-9 oed, mae'r plentyn yn symud i lefel newydd o ddealltwriaeth o strwythur iaith 
</a:t>
            </a:r>
            <a:r>
              <a:rPr lang="en-GB" dirty="0"/>
              <a:t>Middle childhood – vocabulary is added at the rate of 5,000-10,000 words a year (Anglin, 1993, 1995)</a:t>
            </a:r>
          </a:p>
          <a:p>
            <a:pPr eaLnBrk="1" hangingPunct="1">
              <a:lnSpc>
                <a:spcPct val="80000"/>
              </a:lnSpc>
            </a:pPr>
            <a:r>
              <a:rPr lang="en-GB" dirty="0"/>
              <a:t>At the ages 8-9 </a:t>
            </a:r>
            <a:r>
              <a:rPr lang="en-GB" dirty="0" err="1"/>
              <a:t>yrs</a:t>
            </a:r>
            <a:r>
              <a:rPr lang="en-GB" dirty="0"/>
              <a:t>, the child moves to a new level of understanding of the structure of language  </a:t>
            </a:r>
          </a:p>
          <a:p>
            <a:pPr marL="0" indent="0" eaLnBrk="1" hangingPunct="1">
              <a:lnSpc>
                <a:spcPct val="80000"/>
              </a:lnSpc>
              <a:buNone/>
            </a:pPr>
            <a:r>
              <a:rPr lang="en-GB" dirty="0"/>
              <a:t> </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3F806-D575-4395-B196-1AE4DE4D97CC}"/>
              </a:ext>
            </a:extLst>
          </p:cNvPr>
          <p:cNvSpPr>
            <a:spLocks noGrp="1"/>
          </p:cNvSpPr>
          <p:nvPr>
            <p:ph type="title"/>
          </p:nvPr>
        </p:nvSpPr>
        <p:spPr/>
        <p:txBody>
          <a:bodyPr/>
          <a:lstStyle/>
          <a:p>
            <a:r>
              <a:rPr lang="en-GB" dirty="0"/>
              <a:t>TASG – </a:t>
            </a:r>
            <a:r>
              <a:rPr lang="cy-GB" dirty="0"/>
              <a:t>Darllen/Trafod</a:t>
            </a:r>
            <a:br>
              <a:rPr lang="en-GB" dirty="0"/>
            </a:br>
            <a:r>
              <a:rPr lang="en-GB" dirty="0"/>
              <a:t>TASK – Reading/Discussion</a:t>
            </a:r>
          </a:p>
        </p:txBody>
      </p:sp>
      <p:sp>
        <p:nvSpPr>
          <p:cNvPr id="3" name="Content Placeholder 2">
            <a:extLst>
              <a:ext uri="{FF2B5EF4-FFF2-40B4-BE49-F238E27FC236}">
                <a16:creationId xmlns:a16="http://schemas.microsoft.com/office/drawing/2014/main" id="{6A8F2885-28CF-4005-BCCE-8CBF102EEC04}"/>
              </a:ext>
            </a:extLst>
          </p:cNvPr>
          <p:cNvSpPr>
            <a:spLocks noGrp="1"/>
          </p:cNvSpPr>
          <p:nvPr>
            <p:ph sz="half" idx="1"/>
          </p:nvPr>
        </p:nvSpPr>
        <p:spPr/>
        <p:txBody>
          <a:bodyPr/>
          <a:lstStyle/>
          <a:p>
            <a:r>
              <a:rPr lang="en-GB" sz="2000" dirty="0">
                <a:hlinkClick r:id="rId2"/>
              </a:rPr>
              <a:t>https://oracycambridge.org/wp-content/uploads/2018/07/Oracy-across-the-Welsh-curriculum-July-2018.pdf</a:t>
            </a:r>
            <a:endParaRPr lang="en-GB" sz="2000" dirty="0"/>
          </a:p>
          <a:p>
            <a:r>
              <a:rPr lang="cy-GB" sz="2000" dirty="0"/>
              <a:t>O grynodeb gweithredol yr adroddiad ymchwil, nodi'r goblygiadau i ymarferwyr o ran cefnogi llafaredd yng nghyd-destun Cymru</a:t>
            </a:r>
            <a:endParaRPr lang="cy-GB" dirty="0"/>
          </a:p>
        </p:txBody>
      </p:sp>
      <p:sp>
        <p:nvSpPr>
          <p:cNvPr id="4" name="Content Placeholder 3">
            <a:extLst>
              <a:ext uri="{FF2B5EF4-FFF2-40B4-BE49-F238E27FC236}">
                <a16:creationId xmlns:a16="http://schemas.microsoft.com/office/drawing/2014/main" id="{F526A0AB-1907-461F-A9E4-3CEA8A78239C}"/>
              </a:ext>
            </a:extLst>
          </p:cNvPr>
          <p:cNvSpPr>
            <a:spLocks noGrp="1"/>
          </p:cNvSpPr>
          <p:nvPr>
            <p:ph sz="half" idx="2"/>
          </p:nvPr>
        </p:nvSpPr>
        <p:spPr/>
        <p:txBody>
          <a:bodyPr/>
          <a:lstStyle/>
          <a:p>
            <a:r>
              <a:rPr lang="en-GB" sz="2000" dirty="0">
                <a:hlinkClick r:id="rId2"/>
              </a:rPr>
              <a:t>https://oracycambridge.org/wp-content/uploads/2018/07/Oracy-across-the-Welsh-curriculum-July-2018.pdf</a:t>
            </a:r>
            <a:endParaRPr lang="en-GB" sz="2000" dirty="0"/>
          </a:p>
          <a:p>
            <a:r>
              <a:rPr lang="en-GB" sz="2000" dirty="0"/>
              <a:t>From the executive summary of the research report, identify the implications for practitioners in terms of supporting oracy in the Welsh context</a:t>
            </a:r>
          </a:p>
          <a:p>
            <a:endParaRPr lang="en-GB" dirty="0"/>
          </a:p>
        </p:txBody>
      </p:sp>
    </p:spTree>
    <p:extLst>
      <p:ext uri="{BB962C8B-B14F-4D97-AF65-F5344CB8AC3E}">
        <p14:creationId xmlns:p14="http://schemas.microsoft.com/office/powerpoint/2010/main" val="35386764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AutoShape 2"/>
          <p:cNvSpPr>
            <a:spLocks noGrp="1" noChangeArrowheads="1"/>
          </p:cNvSpPr>
          <p:nvPr>
            <p:ph type="title"/>
          </p:nvPr>
        </p:nvSpPr>
        <p:spPr/>
        <p:txBody>
          <a:bodyPr/>
          <a:lstStyle/>
          <a:p>
            <a:pPr eaLnBrk="1" hangingPunct="1"/>
            <a:r>
              <a:rPr lang="en-GB" dirty="0" err="1"/>
              <a:t>Bioleg</a:t>
            </a:r>
            <a:r>
              <a:rPr lang="en-GB" dirty="0"/>
              <a:t>                    Biology</a:t>
            </a:r>
          </a:p>
        </p:txBody>
      </p:sp>
      <p:sp>
        <p:nvSpPr>
          <p:cNvPr id="60418" name="Rectangle 3"/>
          <p:cNvSpPr>
            <a:spLocks noGrp="1" noChangeArrowheads="1"/>
          </p:cNvSpPr>
          <p:nvPr>
            <p:ph sz="half" idx="1"/>
          </p:nvPr>
        </p:nvSpPr>
        <p:spPr/>
        <p:txBody>
          <a:bodyPr/>
          <a:lstStyle/>
          <a:p>
            <a:pPr eaLnBrk="1" hangingPunct="1">
              <a:buNone/>
            </a:pPr>
            <a:r>
              <a:rPr lang="en-GB" dirty="0"/>
              <a:t>   </a:t>
            </a:r>
            <a:r>
              <a:rPr lang="cy-GB" dirty="0"/>
              <a:t>Dwy agwedd ar fioleg ddynol sy'n hanfodol ar gyfer ein gallu ieithyddol yw:</a:t>
            </a:r>
          </a:p>
          <a:p>
            <a:pPr eaLnBrk="1" hangingPunct="1"/>
            <a:r>
              <a:rPr lang="cy-GB" dirty="0"/>
              <a:t>siâp a nodweddion y llwybr lleisiol;</a:t>
            </a:r>
          </a:p>
          <a:p>
            <a:pPr eaLnBrk="1" hangingPunct="1"/>
            <a:r>
              <a:rPr lang="cy-GB" dirty="0"/>
              <a:t>strwythur a swyddogaeth yr ymennydd </a:t>
            </a:r>
            <a:r>
              <a:rPr lang="en-GB" dirty="0"/>
              <a:t>
</a:t>
            </a:r>
          </a:p>
        </p:txBody>
      </p:sp>
      <p:sp>
        <p:nvSpPr>
          <p:cNvPr id="2" name="Content Placeholder 1">
            <a:extLst>
              <a:ext uri="{FF2B5EF4-FFF2-40B4-BE49-F238E27FC236}">
                <a16:creationId xmlns:a16="http://schemas.microsoft.com/office/drawing/2014/main" id="{04AD098B-3E75-4652-8F05-51425D47F964}"/>
              </a:ext>
            </a:extLst>
          </p:cNvPr>
          <p:cNvSpPr>
            <a:spLocks noGrp="1"/>
          </p:cNvSpPr>
          <p:nvPr>
            <p:ph sz="half" idx="2"/>
          </p:nvPr>
        </p:nvSpPr>
        <p:spPr/>
        <p:txBody>
          <a:bodyPr/>
          <a:lstStyle/>
          <a:p>
            <a:pPr eaLnBrk="1" hangingPunct="1">
              <a:buFont typeface="Wingdings" pitchFamily="2" charset="2"/>
              <a:buNone/>
            </a:pPr>
            <a:r>
              <a:rPr lang="en-GB" dirty="0"/>
              <a:t>Two aspects of human biology essential for our linguistic capacity are:</a:t>
            </a:r>
          </a:p>
          <a:p>
            <a:pPr eaLnBrk="1" hangingPunct="1"/>
            <a:r>
              <a:rPr lang="en-GB" dirty="0"/>
              <a:t>shape and features of the vocal tract;</a:t>
            </a:r>
          </a:p>
          <a:p>
            <a:pPr eaLnBrk="1" hangingPunct="1"/>
            <a:r>
              <a:rPr lang="en-GB" dirty="0"/>
              <a:t>brain structure and function </a:t>
            </a:r>
          </a:p>
          <a:p>
            <a:pPr marL="0" indent="0">
              <a:buNone/>
            </a:pPr>
            <a:endParaRPr lang="en-GB" dirty="0"/>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4" descr="diagram"/>
          <p:cNvPicPr>
            <a:picLocks noChangeAspect="1" noChangeArrowheads="1"/>
          </p:cNvPicPr>
          <p:nvPr/>
        </p:nvPicPr>
        <p:blipFill>
          <a:blip r:embed="rId3" cstate="print"/>
          <a:srcRect/>
          <a:stretch>
            <a:fillRect/>
          </a:stretch>
        </p:blipFill>
        <p:spPr bwMode="auto">
          <a:xfrm>
            <a:off x="0" y="1084263"/>
            <a:ext cx="8916988" cy="5773737"/>
          </a:xfrm>
          <a:prstGeom prst="rect">
            <a:avLst/>
          </a:prstGeom>
          <a:noFill/>
          <a:ln w="9525">
            <a:noFill/>
            <a:miter lim="800000"/>
            <a:headEnd/>
            <a:tailEnd/>
          </a:ln>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AutoShape 2"/>
          <p:cNvSpPr>
            <a:spLocks noGrp="1" noChangeArrowheads="1"/>
          </p:cNvSpPr>
          <p:nvPr>
            <p:ph type="title"/>
          </p:nvPr>
        </p:nvSpPr>
        <p:spPr/>
        <p:txBody>
          <a:bodyPr/>
          <a:lstStyle/>
          <a:p>
            <a:pPr eaLnBrk="1" hangingPunct="1"/>
            <a:r>
              <a:rPr lang="cy-GB" dirty="0"/>
              <a:t>Yr Ymennydd Dynol</a:t>
            </a:r>
            <a:r>
              <a:rPr lang="en-GB" dirty="0"/>
              <a:t> </a:t>
            </a:r>
            <a:br>
              <a:rPr lang="en-GB" dirty="0"/>
            </a:br>
            <a:r>
              <a:rPr lang="en-GB" dirty="0"/>
              <a:t>The Human Brain </a:t>
            </a:r>
          </a:p>
        </p:txBody>
      </p:sp>
      <p:sp>
        <p:nvSpPr>
          <p:cNvPr id="5" name="Content Placeholder 4"/>
          <p:cNvSpPr>
            <a:spLocks noGrp="1"/>
          </p:cNvSpPr>
          <p:nvPr>
            <p:ph idx="1"/>
          </p:nvPr>
        </p:nvSpPr>
        <p:spPr/>
        <p:txBody>
          <a:bodyPr/>
          <a:lstStyle/>
          <a:p>
            <a:endParaRPr lang="en-GB"/>
          </a:p>
        </p:txBody>
      </p:sp>
      <p:pic>
        <p:nvPicPr>
          <p:cNvPr id="64515" name="Picture 10" descr="050111165229"/>
          <p:cNvPicPr>
            <a:picLocks noChangeAspect="1" noChangeArrowheads="1"/>
          </p:cNvPicPr>
          <p:nvPr/>
        </p:nvPicPr>
        <p:blipFill>
          <a:blip r:embed="rId3" cstate="print"/>
          <a:srcRect/>
          <a:stretch>
            <a:fillRect/>
          </a:stretch>
        </p:blipFill>
        <p:spPr bwMode="auto">
          <a:xfrm>
            <a:off x="1979613" y="2349500"/>
            <a:ext cx="5424487" cy="3743325"/>
          </a:xfrm>
          <a:prstGeom prst="rect">
            <a:avLst/>
          </a:prstGeom>
          <a:noFill/>
          <a:ln w="9525">
            <a:noFill/>
            <a:miter lim="800000"/>
            <a:headEnd/>
            <a:tailEnd/>
          </a:ln>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AutoShape 2"/>
          <p:cNvSpPr>
            <a:spLocks noGrp="1" noChangeArrowheads="1"/>
          </p:cNvSpPr>
          <p:nvPr>
            <p:ph type="title"/>
          </p:nvPr>
        </p:nvSpPr>
        <p:spPr/>
        <p:txBody>
          <a:bodyPr/>
          <a:lstStyle/>
          <a:p>
            <a:pPr eaLnBrk="1" hangingPunct="1"/>
            <a:r>
              <a:rPr lang="cy-GB" dirty="0"/>
              <a:t>Yr Ymennydd Dynol </a:t>
            </a:r>
            <a:br>
              <a:rPr lang="en-GB" dirty="0"/>
            </a:br>
            <a:r>
              <a:rPr lang="en-GB" dirty="0"/>
              <a:t>The Human Brain</a:t>
            </a:r>
            <a:endParaRPr lang="en-US" dirty="0"/>
          </a:p>
        </p:txBody>
      </p:sp>
      <p:sp>
        <p:nvSpPr>
          <p:cNvPr id="66562" name="Rectangle 3"/>
          <p:cNvSpPr>
            <a:spLocks noGrp="1" noChangeArrowheads="1"/>
          </p:cNvSpPr>
          <p:nvPr>
            <p:ph sz="half" idx="1"/>
          </p:nvPr>
        </p:nvSpPr>
        <p:spPr/>
        <p:txBody>
          <a:bodyPr/>
          <a:lstStyle/>
          <a:p>
            <a:pPr eaLnBrk="1" hangingPunct="1"/>
            <a:r>
              <a:rPr lang="cy-GB" sz="2000" dirty="0"/>
              <a:t>Mae gwahanol rannau'n cyflawni swyddogaethau gwahanol
Cortecs yr ymennydd – swyddogaethau meddyliol uwch (e.e. rhesymu a chynllunio)</a:t>
            </a:r>
          </a:p>
          <a:p>
            <a:pPr eaLnBrk="1" hangingPunct="1"/>
            <a:r>
              <a:rPr lang="cy-GB" sz="2000" dirty="0"/>
              <a:t>Strwythurau </a:t>
            </a:r>
            <a:r>
              <a:rPr lang="cy-GB" sz="2000" dirty="0" err="1"/>
              <a:t>isgroddol</a:t>
            </a:r>
            <a:r>
              <a:rPr lang="cy-GB" sz="2000" dirty="0"/>
              <a:t> – swyddogaethau mwy cyntefig (e.e. bwyta ac anadlu</a:t>
            </a:r>
            <a:r>
              <a:rPr lang="en-GB" sz="2000" dirty="0"/>
              <a:t>)   </a:t>
            </a:r>
            <a:endParaRPr lang="en-US" sz="2000" dirty="0"/>
          </a:p>
          <a:p>
            <a:pPr eaLnBrk="1" hangingPunct="1"/>
            <a:endParaRPr lang="en-US" dirty="0"/>
          </a:p>
        </p:txBody>
      </p:sp>
      <p:sp>
        <p:nvSpPr>
          <p:cNvPr id="2" name="Content Placeholder 1">
            <a:extLst>
              <a:ext uri="{FF2B5EF4-FFF2-40B4-BE49-F238E27FC236}">
                <a16:creationId xmlns:a16="http://schemas.microsoft.com/office/drawing/2014/main" id="{18E359A7-CF06-4EDF-9DF4-C11E11397253}"/>
              </a:ext>
            </a:extLst>
          </p:cNvPr>
          <p:cNvSpPr>
            <a:spLocks noGrp="1"/>
          </p:cNvSpPr>
          <p:nvPr>
            <p:ph sz="half" idx="2"/>
          </p:nvPr>
        </p:nvSpPr>
        <p:spPr/>
        <p:txBody>
          <a:bodyPr/>
          <a:lstStyle/>
          <a:p>
            <a:pPr eaLnBrk="1" hangingPunct="1"/>
            <a:r>
              <a:rPr lang="en-GB" sz="2400" dirty="0"/>
              <a:t>Different parts perform different functions</a:t>
            </a:r>
          </a:p>
          <a:p>
            <a:pPr eaLnBrk="1" hangingPunct="1"/>
            <a:r>
              <a:rPr lang="en-GB" sz="2400" dirty="0"/>
              <a:t>Cerebral cortex – higher mental functions (e.g. reasoning and planning)</a:t>
            </a:r>
          </a:p>
          <a:p>
            <a:pPr eaLnBrk="1" hangingPunct="1"/>
            <a:r>
              <a:rPr lang="en-GB" sz="2400" dirty="0"/>
              <a:t>Subcortical structures – more primitive functions (e.g. eating and breathing)   </a:t>
            </a:r>
            <a:endParaRPr lang="en-US" sz="2400" dirty="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4"/>
          <p:cNvSpPr>
            <a:spLocks noGrp="1" noChangeArrowheads="1"/>
          </p:cNvSpPr>
          <p:nvPr>
            <p:ph/>
          </p:nvPr>
        </p:nvSpPr>
        <p:spPr/>
        <p:txBody>
          <a:bodyPr/>
          <a:lstStyle/>
          <a:p>
            <a:pPr eaLnBrk="1" hangingPunct="1">
              <a:buNone/>
            </a:pPr>
            <a:r>
              <a:rPr lang="en-GB" dirty="0"/>
              <a:t>  </a:t>
            </a:r>
            <a:r>
              <a:rPr lang="cy-GB" sz="3600" b="1" dirty="0"/>
              <a:t>Yr Ymennydd Dynol a'r Iaith </a:t>
            </a:r>
          </a:p>
          <a:p>
            <a:pPr eaLnBrk="1" hangingPunct="1">
              <a:buNone/>
            </a:pPr>
            <a:r>
              <a:rPr lang="en-GB" sz="3600" b="1" dirty="0"/>
              <a:t>The Human Brain and Language</a:t>
            </a:r>
            <a:endParaRPr lang="en-US" sz="3600" b="1" dirty="0"/>
          </a:p>
        </p:txBody>
      </p:sp>
      <p:pic>
        <p:nvPicPr>
          <p:cNvPr id="68610" name="Picture 6" descr="b-b-w-area"/>
          <p:cNvPicPr>
            <a:picLocks noChangeAspect="1" noChangeArrowheads="1"/>
          </p:cNvPicPr>
          <p:nvPr/>
        </p:nvPicPr>
        <p:blipFill>
          <a:blip r:embed="rId3" cstate="print"/>
          <a:srcRect/>
          <a:stretch>
            <a:fillRect/>
          </a:stretch>
        </p:blipFill>
        <p:spPr bwMode="auto">
          <a:xfrm>
            <a:off x="1835150" y="2305050"/>
            <a:ext cx="5761038" cy="3725863"/>
          </a:xfrm>
          <a:prstGeom prst="rect">
            <a:avLst/>
          </a:prstGeom>
          <a:noFill/>
          <a:ln w="9525">
            <a:noFill/>
            <a:miter lim="800000"/>
            <a:headEnd/>
            <a:tailEnd/>
          </a:ln>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AutoShape 2"/>
          <p:cNvSpPr>
            <a:spLocks noGrp="1" noChangeArrowheads="1"/>
          </p:cNvSpPr>
          <p:nvPr>
            <p:ph type="title"/>
          </p:nvPr>
        </p:nvSpPr>
        <p:spPr/>
        <p:txBody>
          <a:bodyPr/>
          <a:lstStyle/>
          <a:p>
            <a:pPr eaLnBrk="1" hangingPunct="1"/>
            <a:r>
              <a:rPr lang="cy-GB" sz="2400" dirty="0"/>
              <a:t>Tystiolaeth o iaith yn swyddogaeth hemisffer chwith </a:t>
            </a:r>
            <a:br>
              <a:rPr lang="en-GB" sz="2400" dirty="0"/>
            </a:br>
            <a:r>
              <a:rPr lang="en-GB" sz="2400" dirty="0"/>
              <a:t>Evidence of language as a left-hemisphere function </a:t>
            </a:r>
            <a:endParaRPr lang="en-US" sz="2400" dirty="0"/>
          </a:p>
        </p:txBody>
      </p:sp>
      <p:sp>
        <p:nvSpPr>
          <p:cNvPr id="70658" name="Rectangle 3"/>
          <p:cNvSpPr>
            <a:spLocks noGrp="1" noChangeArrowheads="1"/>
          </p:cNvSpPr>
          <p:nvPr>
            <p:ph sz="half" idx="1"/>
          </p:nvPr>
        </p:nvSpPr>
        <p:spPr/>
        <p:txBody>
          <a:bodyPr/>
          <a:lstStyle/>
          <a:p>
            <a:pPr eaLnBrk="1" hangingPunct="1"/>
            <a:r>
              <a:rPr lang="cy-GB" dirty="0"/>
              <a:t>Anaf i'r ymennydd ac affasia</a:t>
            </a:r>
          </a:p>
          <a:p>
            <a:pPr eaLnBrk="1" hangingPunct="1"/>
            <a:endParaRPr lang="cy-GB" dirty="0"/>
          </a:p>
          <a:p>
            <a:pPr eaLnBrk="1" hangingPunct="1"/>
            <a:r>
              <a:rPr lang="cy-GB" dirty="0"/>
              <a:t>Cleifion ymennydd hollt</a:t>
            </a:r>
          </a:p>
          <a:p>
            <a:pPr eaLnBrk="1" hangingPunct="1"/>
            <a:endParaRPr lang="cy-GB" dirty="0"/>
          </a:p>
          <a:p>
            <a:pPr eaLnBrk="1" hangingPunct="1"/>
            <a:r>
              <a:rPr lang="cy-GB" dirty="0"/>
              <a:t>Astudiaethau o oedolion heb eu difrodi</a:t>
            </a:r>
            <a:endParaRPr lang="en-US" dirty="0"/>
          </a:p>
        </p:txBody>
      </p:sp>
      <p:sp>
        <p:nvSpPr>
          <p:cNvPr id="2" name="Content Placeholder 1">
            <a:extLst>
              <a:ext uri="{FF2B5EF4-FFF2-40B4-BE49-F238E27FC236}">
                <a16:creationId xmlns:a16="http://schemas.microsoft.com/office/drawing/2014/main" id="{13894809-B131-474D-9771-6749D9243D71}"/>
              </a:ext>
            </a:extLst>
          </p:cNvPr>
          <p:cNvSpPr>
            <a:spLocks noGrp="1"/>
          </p:cNvSpPr>
          <p:nvPr>
            <p:ph sz="half" idx="2"/>
          </p:nvPr>
        </p:nvSpPr>
        <p:spPr/>
        <p:txBody>
          <a:bodyPr/>
          <a:lstStyle/>
          <a:p>
            <a:pPr eaLnBrk="1" hangingPunct="1"/>
            <a:r>
              <a:rPr lang="en-GB" dirty="0"/>
              <a:t>Brain injury and aphasia</a:t>
            </a:r>
          </a:p>
          <a:p>
            <a:pPr eaLnBrk="1" hangingPunct="1"/>
            <a:endParaRPr lang="en-GB" dirty="0"/>
          </a:p>
          <a:p>
            <a:pPr eaLnBrk="1" hangingPunct="1"/>
            <a:r>
              <a:rPr lang="en-GB" dirty="0"/>
              <a:t>Split brain patients</a:t>
            </a:r>
          </a:p>
          <a:p>
            <a:pPr eaLnBrk="1" hangingPunct="1"/>
            <a:endParaRPr lang="en-GB" dirty="0"/>
          </a:p>
          <a:p>
            <a:pPr eaLnBrk="1" hangingPunct="1"/>
            <a:r>
              <a:rPr lang="en-GB" dirty="0"/>
              <a:t>Studies of undamaged adults</a:t>
            </a:r>
            <a:endParaRPr lang="en-US" dirty="0"/>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AutoShape 2"/>
          <p:cNvSpPr>
            <a:spLocks noGrp="1" noChangeArrowheads="1"/>
          </p:cNvSpPr>
          <p:nvPr>
            <p:ph type="title"/>
          </p:nvPr>
        </p:nvSpPr>
        <p:spPr/>
        <p:txBody>
          <a:bodyPr/>
          <a:lstStyle/>
          <a:p>
            <a:pPr eaLnBrk="1" hangingPunct="1"/>
            <a:r>
              <a:rPr lang="cy-GB" sz="3200" dirty="0"/>
              <a:t>Tystiolaeth o iaith nid yn unig fel swyddogaeth hemisffer chwith</a:t>
            </a:r>
            <a:br>
              <a:rPr lang="cy-GB" sz="3200" dirty="0"/>
            </a:br>
            <a:r>
              <a:rPr lang="cy-GB" sz="3200" dirty="0" err="1"/>
              <a:t>Evidence</a:t>
            </a:r>
            <a:r>
              <a:rPr lang="cy-GB" sz="3200" dirty="0"/>
              <a:t> of </a:t>
            </a:r>
            <a:r>
              <a:rPr lang="cy-GB" sz="3200" dirty="0" err="1"/>
              <a:t>language</a:t>
            </a:r>
            <a:r>
              <a:rPr lang="cy-GB" sz="3200" dirty="0"/>
              <a:t> not </a:t>
            </a:r>
            <a:r>
              <a:rPr lang="cy-GB" sz="3200" dirty="0" err="1"/>
              <a:t>exclusively</a:t>
            </a:r>
            <a:r>
              <a:rPr lang="cy-GB" sz="3200" dirty="0"/>
              <a:t> as a </a:t>
            </a:r>
            <a:r>
              <a:rPr lang="cy-GB" sz="3200" dirty="0" err="1"/>
              <a:t>left-hemisphere</a:t>
            </a:r>
            <a:r>
              <a:rPr lang="cy-GB" sz="3200" dirty="0"/>
              <a:t> </a:t>
            </a:r>
            <a:r>
              <a:rPr lang="cy-GB" sz="3200" dirty="0" err="1"/>
              <a:t>function</a:t>
            </a:r>
            <a:endParaRPr lang="cy-GB" sz="3200" dirty="0"/>
          </a:p>
        </p:txBody>
      </p:sp>
      <p:sp>
        <p:nvSpPr>
          <p:cNvPr id="72706" name="Rectangle 3"/>
          <p:cNvSpPr>
            <a:spLocks noGrp="1" noChangeArrowheads="1"/>
          </p:cNvSpPr>
          <p:nvPr>
            <p:ph sz="half" idx="1"/>
          </p:nvPr>
        </p:nvSpPr>
        <p:spPr/>
        <p:txBody>
          <a:bodyPr/>
          <a:lstStyle/>
          <a:p>
            <a:pPr eaLnBrk="1" hangingPunct="1">
              <a:lnSpc>
                <a:spcPct val="90000"/>
              </a:lnSpc>
            </a:pPr>
            <a:r>
              <a:rPr lang="cy-GB" sz="1800" dirty="0"/>
              <a:t>Cyfraniad hemisffer y dde i iaith</a:t>
            </a:r>
          </a:p>
          <a:p>
            <a:pPr eaLnBrk="1" hangingPunct="1">
              <a:lnSpc>
                <a:spcPct val="90000"/>
              </a:lnSpc>
              <a:buFontTx/>
              <a:buChar char="-"/>
            </a:pPr>
            <a:r>
              <a:rPr lang="cy-GB" sz="1800" dirty="0"/>
              <a:t>Ymddengys bod RH yn rheoli iaith i raddau </a:t>
            </a:r>
            <a:r>
              <a:rPr lang="cy-GB" sz="1800" dirty="0" err="1"/>
              <a:t>helaethach</a:t>
            </a:r>
            <a:r>
              <a:rPr lang="cy-GB" sz="1800" dirty="0"/>
              <a:t> mewn unigolion ar y chwith
Mae RH yn chwarae rhan flaenllaw o ran patrymau </a:t>
            </a:r>
            <a:r>
              <a:rPr lang="cy-GB" sz="1800" dirty="0" err="1"/>
              <a:t>arsain</a:t>
            </a:r>
            <a:r>
              <a:rPr lang="cy-GB" sz="1800" dirty="0"/>
              <a:t> a rhai agweddau ar </a:t>
            </a:r>
            <a:r>
              <a:rPr lang="cy-GB" sz="1800" dirty="0" err="1"/>
              <a:t>bragmateg</a:t>
            </a:r>
            <a:r>
              <a:rPr lang="cy-GB" sz="1800" dirty="0"/>
              <a:t> (e.e. ceisiadau anuniongyrchol, deall sylwadau coeglyd a jôcs) </a:t>
            </a:r>
          </a:p>
          <a:p>
            <a:pPr eaLnBrk="1" hangingPunct="1">
              <a:lnSpc>
                <a:spcPct val="90000"/>
              </a:lnSpc>
            </a:pPr>
            <a:r>
              <a:rPr lang="cy-GB" sz="1800" dirty="0"/>
              <a:t>Gwahaniaethau unigol a rhyw</a:t>
            </a:r>
          </a:p>
          <a:p>
            <a:pPr marL="0" indent="0" eaLnBrk="1" hangingPunct="1">
              <a:lnSpc>
                <a:spcPct val="90000"/>
              </a:lnSpc>
              <a:buNone/>
            </a:pPr>
            <a:r>
              <a:rPr lang="cy-GB" sz="1800" dirty="0"/>
              <a:t>- dangos mwy o gyfranogiad mwy dwyochrog a ddangosir gan fenywod</a:t>
            </a:r>
          </a:p>
          <a:p>
            <a:pPr marL="0" indent="0" eaLnBrk="1" hangingPunct="1">
              <a:lnSpc>
                <a:spcPct val="90000"/>
              </a:lnSpc>
              <a:buNone/>
            </a:pPr>
            <a:endParaRPr lang="en-GB" sz="1800" dirty="0"/>
          </a:p>
          <a:p>
            <a:pPr marL="0" indent="0" eaLnBrk="1" hangingPunct="1">
              <a:lnSpc>
                <a:spcPct val="90000"/>
              </a:lnSpc>
              <a:buNone/>
            </a:pPr>
            <a:r>
              <a:rPr lang="en-GB" sz="1800" dirty="0"/>
              <a:t>
</a:t>
            </a:r>
          </a:p>
          <a:p>
            <a:pPr eaLnBrk="1" hangingPunct="1">
              <a:lnSpc>
                <a:spcPct val="90000"/>
              </a:lnSpc>
              <a:buFontTx/>
              <a:buChar char="-"/>
            </a:pPr>
            <a:endParaRPr lang="en-US" sz="2400" dirty="0"/>
          </a:p>
        </p:txBody>
      </p:sp>
      <p:sp>
        <p:nvSpPr>
          <p:cNvPr id="2" name="Content Placeholder 1">
            <a:extLst>
              <a:ext uri="{FF2B5EF4-FFF2-40B4-BE49-F238E27FC236}">
                <a16:creationId xmlns:a16="http://schemas.microsoft.com/office/drawing/2014/main" id="{D0A80F9F-8C40-4B37-A746-2DE8AF3CFC7F}"/>
              </a:ext>
            </a:extLst>
          </p:cNvPr>
          <p:cNvSpPr>
            <a:spLocks noGrp="1"/>
          </p:cNvSpPr>
          <p:nvPr>
            <p:ph sz="half" idx="2"/>
          </p:nvPr>
        </p:nvSpPr>
        <p:spPr/>
        <p:txBody>
          <a:bodyPr/>
          <a:lstStyle/>
          <a:p>
            <a:pPr eaLnBrk="1" hangingPunct="1">
              <a:lnSpc>
                <a:spcPct val="90000"/>
              </a:lnSpc>
            </a:pPr>
            <a:r>
              <a:rPr lang="en-GB" sz="1800" dirty="0"/>
              <a:t>Right hemisphere contribution to language</a:t>
            </a:r>
          </a:p>
          <a:p>
            <a:pPr eaLnBrk="1" hangingPunct="1">
              <a:lnSpc>
                <a:spcPct val="90000"/>
              </a:lnSpc>
              <a:buFontTx/>
              <a:buChar char="-"/>
            </a:pPr>
            <a:r>
              <a:rPr lang="en-GB" sz="1800" dirty="0"/>
              <a:t>RH appears to control language to a greater extent in left handed individuals</a:t>
            </a:r>
          </a:p>
          <a:p>
            <a:pPr eaLnBrk="1" hangingPunct="1">
              <a:lnSpc>
                <a:spcPct val="90000"/>
              </a:lnSpc>
              <a:buFontTx/>
              <a:buChar char="-"/>
            </a:pPr>
            <a:r>
              <a:rPr lang="en-GB" sz="1800" dirty="0"/>
              <a:t>RH plays a dominant role with regard to intonation patterns and some aspects of pragmatics  (e.g. indirect requests, understanding sarcasm and jokes) </a:t>
            </a:r>
          </a:p>
          <a:p>
            <a:pPr eaLnBrk="1" hangingPunct="1">
              <a:lnSpc>
                <a:spcPct val="90000"/>
              </a:lnSpc>
            </a:pPr>
            <a:r>
              <a:rPr lang="en-GB" sz="1800" dirty="0"/>
              <a:t>Individual and sex-related differences</a:t>
            </a:r>
          </a:p>
          <a:p>
            <a:pPr eaLnBrk="1" hangingPunct="1">
              <a:lnSpc>
                <a:spcPct val="90000"/>
              </a:lnSpc>
              <a:buFontTx/>
              <a:buChar char="-"/>
            </a:pPr>
            <a:r>
              <a:rPr lang="en-GB" sz="1800" dirty="0"/>
              <a:t>more bilateral participation shown by females</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AutoShape 2"/>
          <p:cNvSpPr>
            <a:spLocks noGrp="1" noChangeArrowheads="1"/>
          </p:cNvSpPr>
          <p:nvPr>
            <p:ph type="title"/>
          </p:nvPr>
        </p:nvSpPr>
        <p:spPr/>
        <p:txBody>
          <a:bodyPr/>
          <a:lstStyle/>
          <a:p>
            <a:pPr algn="ctr" eaLnBrk="1" hangingPunct="1"/>
            <a:r>
              <a:rPr lang="cy-GB" dirty="0"/>
              <a:t>Casgliadau</a:t>
            </a:r>
            <a:r>
              <a:rPr lang="en-GB" dirty="0"/>
              <a:t>             Conclusion</a:t>
            </a:r>
          </a:p>
        </p:txBody>
      </p:sp>
      <p:sp>
        <p:nvSpPr>
          <p:cNvPr id="74754" name="Rectangle 3"/>
          <p:cNvSpPr>
            <a:spLocks noGrp="1" noChangeArrowheads="1"/>
          </p:cNvSpPr>
          <p:nvPr>
            <p:ph sz="half" idx="1"/>
          </p:nvPr>
        </p:nvSpPr>
        <p:spPr/>
        <p:txBody>
          <a:bodyPr/>
          <a:lstStyle/>
          <a:p>
            <a:pPr eaLnBrk="1" hangingPunct="1"/>
            <a:r>
              <a:rPr lang="cy-GB" sz="2400" dirty="0"/>
              <a:t>Ymddengys bod pobl wedi'u haddasu'n ffisiolegol ac yn niwrolegol yn dda i ddefnyddio iaith;</a:t>
            </a:r>
          </a:p>
          <a:p>
            <a:pPr eaLnBrk="1" hangingPunct="1"/>
            <a:r>
              <a:rPr lang="cy-GB" sz="2400" dirty="0"/>
              <a:t>Fodd bynnag, mae'r graddau y mae bioleg yn chwarae rhan yn natblygiad iaith yn fater o ddadlau parhaus</a:t>
            </a:r>
            <a:r>
              <a:rPr lang="en-GB" sz="2400" dirty="0"/>
              <a:t>.</a:t>
            </a:r>
          </a:p>
          <a:p>
            <a:pPr eaLnBrk="1" hangingPunct="1"/>
            <a:endParaRPr lang="en-GB" dirty="0"/>
          </a:p>
        </p:txBody>
      </p:sp>
      <p:sp>
        <p:nvSpPr>
          <p:cNvPr id="2" name="Content Placeholder 1">
            <a:extLst>
              <a:ext uri="{FF2B5EF4-FFF2-40B4-BE49-F238E27FC236}">
                <a16:creationId xmlns:a16="http://schemas.microsoft.com/office/drawing/2014/main" id="{B23010FB-590D-464C-8F0A-F603E6324F24}"/>
              </a:ext>
            </a:extLst>
          </p:cNvPr>
          <p:cNvSpPr>
            <a:spLocks noGrp="1"/>
          </p:cNvSpPr>
          <p:nvPr>
            <p:ph sz="half" idx="2"/>
          </p:nvPr>
        </p:nvSpPr>
        <p:spPr/>
        <p:txBody>
          <a:bodyPr/>
          <a:lstStyle/>
          <a:p>
            <a:pPr eaLnBrk="1" hangingPunct="1"/>
            <a:r>
              <a:rPr lang="en-GB" sz="2400" dirty="0"/>
              <a:t>Humans appear to be physiologically and neurologically well adapted to the use of language;</a:t>
            </a:r>
          </a:p>
          <a:p>
            <a:pPr eaLnBrk="1" hangingPunct="1"/>
            <a:r>
              <a:rPr lang="en-GB" sz="2400" dirty="0"/>
              <a:t>However, the extent to which biology plays a role in the development of language is a matter of ongoing debate.</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77EA8-DFE2-481E-8180-7E12C7BBC70C}"/>
              </a:ext>
            </a:extLst>
          </p:cNvPr>
          <p:cNvSpPr>
            <a:spLocks noGrp="1"/>
          </p:cNvSpPr>
          <p:nvPr>
            <p:ph type="title"/>
          </p:nvPr>
        </p:nvSpPr>
        <p:spPr/>
        <p:txBody>
          <a:bodyPr/>
          <a:lstStyle/>
          <a:p>
            <a:r>
              <a:rPr lang="cy-GB" dirty="0"/>
              <a:t>Unrhyw gwestiynau  </a:t>
            </a:r>
            <a:br>
              <a:rPr lang="en-GB" dirty="0"/>
            </a:br>
            <a:r>
              <a:rPr lang="en-GB" dirty="0"/>
              <a:t>Any questions</a:t>
            </a:r>
          </a:p>
        </p:txBody>
      </p:sp>
      <p:sp>
        <p:nvSpPr>
          <p:cNvPr id="3" name="Content Placeholder 2">
            <a:extLst>
              <a:ext uri="{FF2B5EF4-FFF2-40B4-BE49-F238E27FC236}">
                <a16:creationId xmlns:a16="http://schemas.microsoft.com/office/drawing/2014/main" id="{F9C1E679-F590-4B2C-8E00-9783398E5D1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68648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AutoShape 2"/>
          <p:cNvSpPr>
            <a:spLocks noGrp="1" noChangeArrowheads="1"/>
          </p:cNvSpPr>
          <p:nvPr>
            <p:ph type="title"/>
          </p:nvPr>
        </p:nvSpPr>
        <p:spPr/>
        <p:txBody>
          <a:bodyPr/>
          <a:lstStyle/>
          <a:p>
            <a:pPr eaLnBrk="1" hangingPunct="1"/>
            <a:r>
              <a:rPr lang="cy-GB" dirty="0"/>
              <a:t>Cyfeiriadau</a:t>
            </a:r>
            <a:r>
              <a:rPr lang="en-GB" dirty="0"/>
              <a:t>         References</a:t>
            </a:r>
          </a:p>
        </p:txBody>
      </p:sp>
      <p:sp>
        <p:nvSpPr>
          <p:cNvPr id="76802" name="Rectangle 3"/>
          <p:cNvSpPr>
            <a:spLocks noGrp="1" noChangeArrowheads="1"/>
          </p:cNvSpPr>
          <p:nvPr>
            <p:ph type="body" idx="1"/>
          </p:nvPr>
        </p:nvSpPr>
        <p:spPr/>
        <p:txBody>
          <a:bodyPr/>
          <a:lstStyle/>
          <a:p>
            <a:pPr eaLnBrk="1" hangingPunct="1">
              <a:lnSpc>
                <a:spcPct val="80000"/>
              </a:lnSpc>
            </a:pPr>
            <a:r>
              <a:rPr lang="en-GB" sz="2000"/>
              <a:t>Bowerman, M. (1985). Beyond communicative adequacy: From piecemeal knowledge to an integrated system in the child’s acquisition of language. In K.E. Nelson (Ed.), </a:t>
            </a:r>
            <a:r>
              <a:rPr lang="en-GB" sz="2000" i="1"/>
              <a:t>Children’s Language, </a:t>
            </a:r>
            <a:r>
              <a:rPr lang="en-GB" sz="2000"/>
              <a:t>(Vol. 5. pp. 369-398).</a:t>
            </a:r>
          </a:p>
          <a:p>
            <a:pPr eaLnBrk="1" hangingPunct="1">
              <a:lnSpc>
                <a:spcPct val="80000"/>
              </a:lnSpc>
            </a:pPr>
            <a:r>
              <a:rPr lang="en-GB" sz="2000"/>
              <a:t>Chomsky, N. (1957). </a:t>
            </a:r>
            <a:r>
              <a:rPr lang="en-GB" sz="2000" i="1"/>
              <a:t>Syntactic Structures </a:t>
            </a:r>
            <a:r>
              <a:rPr lang="en-GB" sz="2000"/>
              <a:t>The Hague:Mouton</a:t>
            </a:r>
          </a:p>
          <a:p>
            <a:pPr eaLnBrk="1" hangingPunct="1">
              <a:lnSpc>
                <a:spcPct val="80000"/>
              </a:lnSpc>
            </a:pPr>
            <a:r>
              <a:rPr lang="en-GB" sz="2000"/>
              <a:t>Chomsky, N. (1959) ‘Review of Skinner (1957)’, </a:t>
            </a:r>
            <a:r>
              <a:rPr lang="en-GB" sz="2000" i="1"/>
              <a:t>Language, </a:t>
            </a:r>
            <a:r>
              <a:rPr lang="en-GB" sz="2000"/>
              <a:t>35, 26-58</a:t>
            </a:r>
          </a:p>
          <a:p>
            <a:pPr eaLnBrk="1" hangingPunct="1">
              <a:lnSpc>
                <a:spcPct val="80000"/>
              </a:lnSpc>
            </a:pPr>
            <a:r>
              <a:rPr lang="en-GB" sz="2000"/>
              <a:t>Chomsky, N. (1965) </a:t>
            </a:r>
            <a:r>
              <a:rPr lang="en-GB" sz="2000" i="1"/>
              <a:t>Aspects of the Theory of Syntax, </a:t>
            </a:r>
            <a:r>
              <a:rPr lang="en-GB" sz="2000"/>
              <a:t>Cambridge MA: MIT Press.</a:t>
            </a:r>
          </a:p>
          <a:p>
            <a:pPr eaLnBrk="1" hangingPunct="1">
              <a:lnSpc>
                <a:spcPct val="80000"/>
              </a:lnSpc>
            </a:pPr>
            <a:r>
              <a:rPr lang="en-GB" sz="2000"/>
              <a:t>Chomsky, N. (1975) R</a:t>
            </a:r>
            <a:r>
              <a:rPr lang="en-GB" sz="2000" i="1"/>
              <a:t>eflections on Language. </a:t>
            </a:r>
            <a:r>
              <a:rPr lang="en-GB" sz="2000"/>
              <a:t>New York: Pantheon Books.</a:t>
            </a:r>
          </a:p>
          <a:p>
            <a:pPr eaLnBrk="1" hangingPunct="1">
              <a:lnSpc>
                <a:spcPct val="80000"/>
              </a:lnSpc>
            </a:pPr>
            <a:r>
              <a:rPr lang="en-GB" sz="2000"/>
              <a:t>Chomsky, N. (1986) </a:t>
            </a:r>
            <a:r>
              <a:rPr lang="en-GB" sz="2000" i="1"/>
              <a:t>Knowledge of language: Its nature, origins and use. </a:t>
            </a:r>
            <a:r>
              <a:rPr lang="en-GB" sz="2000"/>
              <a:t>New York: Praeger</a:t>
            </a:r>
          </a:p>
          <a:p>
            <a:pPr eaLnBrk="1" hangingPunct="1">
              <a:lnSpc>
                <a:spcPct val="80000"/>
              </a:lnSpc>
            </a:pPr>
            <a:endParaRPr lang="en-GB" sz="200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AutoShape 2"/>
          <p:cNvSpPr>
            <a:spLocks noGrp="1" noChangeArrowheads="1"/>
          </p:cNvSpPr>
          <p:nvPr>
            <p:ph type="title"/>
          </p:nvPr>
        </p:nvSpPr>
        <p:spPr/>
        <p:txBody>
          <a:bodyPr/>
          <a:lstStyle/>
          <a:p>
            <a:pPr eaLnBrk="1" hangingPunct="1"/>
            <a:r>
              <a:rPr lang="cy-GB" dirty="0"/>
              <a:t>Cyfeiriadau </a:t>
            </a:r>
            <a:r>
              <a:rPr lang="en-GB" dirty="0"/>
              <a:t>         References</a:t>
            </a:r>
          </a:p>
        </p:txBody>
      </p:sp>
      <p:sp>
        <p:nvSpPr>
          <p:cNvPr id="78850" name="Rectangle 3"/>
          <p:cNvSpPr>
            <a:spLocks noGrp="1" noChangeArrowheads="1"/>
          </p:cNvSpPr>
          <p:nvPr>
            <p:ph type="body" idx="1"/>
          </p:nvPr>
        </p:nvSpPr>
        <p:spPr/>
        <p:txBody>
          <a:bodyPr/>
          <a:lstStyle/>
          <a:p>
            <a:pPr>
              <a:lnSpc>
                <a:spcPct val="90000"/>
              </a:lnSpc>
            </a:pPr>
            <a:r>
              <a:rPr lang="en-GB" sz="2000" dirty="0" err="1"/>
              <a:t>Choi</a:t>
            </a:r>
            <a:r>
              <a:rPr lang="en-GB" sz="2000" dirty="0"/>
              <a:t>, S. (2000). Caregiver input in English and Korean: Use of nouns and verbs in book-reading and toy-play contexts. </a:t>
            </a:r>
            <a:r>
              <a:rPr lang="en-GB" sz="2000" i="1" dirty="0"/>
              <a:t>Journal of Child Language, 27, </a:t>
            </a:r>
            <a:r>
              <a:rPr lang="en-GB" sz="2000" dirty="0"/>
              <a:t>69-96</a:t>
            </a:r>
          </a:p>
          <a:p>
            <a:pPr>
              <a:lnSpc>
                <a:spcPct val="90000"/>
              </a:lnSpc>
            </a:pPr>
            <a:r>
              <a:rPr lang="en-GB" sz="2000" dirty="0" err="1"/>
              <a:t>Gelman</a:t>
            </a:r>
            <a:r>
              <a:rPr lang="en-GB" sz="2000" dirty="0"/>
              <a:t>, R. and </a:t>
            </a:r>
            <a:r>
              <a:rPr lang="en-GB" sz="2000" dirty="0" err="1"/>
              <a:t>Shatz</a:t>
            </a:r>
            <a:r>
              <a:rPr lang="en-GB" sz="2000" dirty="0"/>
              <a:t>, M. (1977) Appropriate speech adjustments: the operation of conversational constraints on talk to two year olds.  In M. Lewis and L.A. </a:t>
            </a:r>
            <a:r>
              <a:rPr lang="en-GB" sz="2000" dirty="0" err="1"/>
              <a:t>Rosenblum</a:t>
            </a:r>
            <a:r>
              <a:rPr lang="en-GB" sz="2000" dirty="0"/>
              <a:t> (</a:t>
            </a:r>
            <a:r>
              <a:rPr lang="en-GB" sz="2000" dirty="0" err="1"/>
              <a:t>eds</a:t>
            </a:r>
            <a:r>
              <a:rPr lang="en-GB" sz="2000" dirty="0"/>
              <a:t>) Interaction, Conversation and the Development of Language.  New York: Wiley</a:t>
            </a:r>
          </a:p>
          <a:p>
            <a:pPr>
              <a:lnSpc>
                <a:spcPct val="90000"/>
              </a:lnSpc>
            </a:pPr>
            <a:r>
              <a:rPr lang="en-GB" sz="2000" dirty="0"/>
              <a:t>Gardner, H. (1980) Cognition comes of age. In M. </a:t>
            </a:r>
            <a:r>
              <a:rPr lang="en-GB" sz="2000" dirty="0" err="1"/>
              <a:t>Piattelli-Palmarini</a:t>
            </a:r>
            <a:r>
              <a:rPr lang="en-GB" sz="2000" dirty="0"/>
              <a:t> (Ed.), </a:t>
            </a:r>
            <a:r>
              <a:rPr lang="en-GB" sz="2000" i="1" dirty="0"/>
              <a:t>Language and Learning: The debate between Jean Piaget and Noam Chomsky </a:t>
            </a:r>
            <a:r>
              <a:rPr lang="en-GB" sz="2000" dirty="0"/>
              <a:t>(pp. xix-xxxvi). Cambridge, MA: Harvard University Press. </a:t>
            </a:r>
          </a:p>
          <a:p>
            <a:pPr>
              <a:lnSpc>
                <a:spcPct val="90000"/>
              </a:lnSpc>
            </a:pPr>
            <a:r>
              <a:rPr lang="en-GB" sz="2000" dirty="0" err="1"/>
              <a:t>Gleitman</a:t>
            </a:r>
            <a:r>
              <a:rPr lang="en-GB" sz="2000" dirty="0"/>
              <a:t>, H. (1995). </a:t>
            </a:r>
            <a:r>
              <a:rPr lang="en-GB" sz="2000" i="1" dirty="0"/>
              <a:t>Psychology, (</a:t>
            </a:r>
            <a:r>
              <a:rPr lang="en-GB" sz="2000" dirty="0"/>
              <a:t>4</a:t>
            </a:r>
            <a:r>
              <a:rPr lang="en-GB" sz="2000" baseline="30000" dirty="0"/>
              <a:t>th</a:t>
            </a:r>
            <a:r>
              <a:rPr lang="en-GB" sz="2000" dirty="0"/>
              <a:t> Ed.), New York : Norton</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AutoShape 2"/>
          <p:cNvSpPr>
            <a:spLocks noGrp="1" noChangeArrowheads="1"/>
          </p:cNvSpPr>
          <p:nvPr>
            <p:ph type="title"/>
          </p:nvPr>
        </p:nvSpPr>
        <p:spPr>
          <a:xfrm>
            <a:off x="755650" y="765175"/>
            <a:ext cx="7924800" cy="1143000"/>
          </a:xfrm>
        </p:spPr>
        <p:txBody>
          <a:bodyPr/>
          <a:lstStyle/>
          <a:p>
            <a:pPr eaLnBrk="1" hangingPunct="1"/>
            <a:r>
              <a:rPr lang="cy-GB" dirty="0"/>
              <a:t>Cyfeiriadau</a:t>
            </a:r>
            <a:r>
              <a:rPr lang="en-GB" dirty="0"/>
              <a:t>   References</a:t>
            </a:r>
          </a:p>
        </p:txBody>
      </p:sp>
      <p:sp>
        <p:nvSpPr>
          <p:cNvPr id="80898" name="Rectangle 3"/>
          <p:cNvSpPr>
            <a:spLocks noGrp="1" noChangeArrowheads="1"/>
          </p:cNvSpPr>
          <p:nvPr>
            <p:ph type="body" idx="1"/>
          </p:nvPr>
        </p:nvSpPr>
        <p:spPr/>
        <p:txBody>
          <a:bodyPr/>
          <a:lstStyle/>
          <a:p>
            <a:pPr eaLnBrk="1" hangingPunct="1">
              <a:lnSpc>
                <a:spcPct val="90000"/>
              </a:lnSpc>
            </a:pPr>
            <a:r>
              <a:rPr lang="en-GB" sz="2400" dirty="0" err="1"/>
              <a:t>Gleitman</a:t>
            </a:r>
            <a:r>
              <a:rPr lang="en-GB" sz="2400" dirty="0"/>
              <a:t>, L. (1990). The structural sources of verb meanings. </a:t>
            </a:r>
            <a:r>
              <a:rPr lang="en-GB" sz="2400" i="1" dirty="0"/>
              <a:t>Language Acquisition, 1, </a:t>
            </a:r>
            <a:r>
              <a:rPr lang="en-GB" sz="2400" dirty="0"/>
              <a:t>3-55Locke, J. (1690). </a:t>
            </a:r>
            <a:r>
              <a:rPr lang="en-GB" sz="2400" i="1" dirty="0"/>
              <a:t>An essay concerning human understanding. </a:t>
            </a:r>
            <a:r>
              <a:rPr lang="en-GB" sz="2400" dirty="0"/>
              <a:t>Cleveland, OH: Meridian Books. Pinker, S. (1984). </a:t>
            </a:r>
            <a:r>
              <a:rPr lang="en-GB" sz="2400" i="1" dirty="0"/>
              <a:t>Language </a:t>
            </a:r>
            <a:r>
              <a:rPr lang="en-GB" sz="2400" i="1" dirty="0" err="1"/>
              <a:t>Learnability</a:t>
            </a:r>
            <a:r>
              <a:rPr lang="en-GB" sz="2400" i="1" dirty="0"/>
              <a:t> and Language Development. </a:t>
            </a:r>
            <a:r>
              <a:rPr lang="en-GB" sz="2400" dirty="0"/>
              <a:t>Cambridge MA: Harvard University Press  </a:t>
            </a:r>
          </a:p>
          <a:p>
            <a:pPr eaLnBrk="1" hangingPunct="1">
              <a:lnSpc>
                <a:spcPct val="90000"/>
              </a:lnSpc>
            </a:pPr>
            <a:r>
              <a:rPr lang="en-GB" sz="2400" dirty="0"/>
              <a:t>Goldfield, B.A., &amp; </a:t>
            </a:r>
            <a:r>
              <a:rPr lang="en-GB" sz="2400" dirty="0" err="1"/>
              <a:t>Reznick</a:t>
            </a:r>
            <a:r>
              <a:rPr lang="en-GB" sz="2400" dirty="0"/>
              <a:t>, J.S. (1990). Early lexical acquisition: rate, content and the vocabulary spurt. </a:t>
            </a:r>
            <a:r>
              <a:rPr lang="en-GB" sz="2400" i="1" dirty="0"/>
              <a:t>Journal of Child Language, 17, </a:t>
            </a:r>
            <a:r>
              <a:rPr lang="en-GB" sz="2400" dirty="0"/>
              <a:t>171-183</a:t>
            </a:r>
          </a:p>
          <a:p>
            <a:pPr eaLnBrk="1" hangingPunct="1">
              <a:lnSpc>
                <a:spcPct val="90000"/>
              </a:lnSpc>
              <a:buFont typeface="Wingdings" pitchFamily="2" charset="2"/>
              <a:buNone/>
            </a:pPr>
            <a:endParaRPr lang="en-GB" sz="2400" dirty="0"/>
          </a:p>
          <a:p>
            <a:pPr eaLnBrk="1" hangingPunct="1">
              <a:lnSpc>
                <a:spcPct val="90000"/>
              </a:lnSpc>
            </a:pPr>
            <a:endParaRPr lang="en-GB" sz="2400" dirty="0"/>
          </a:p>
          <a:p>
            <a:pPr eaLnBrk="1" hangingPunct="1">
              <a:lnSpc>
                <a:spcPct val="90000"/>
              </a:lnSpc>
              <a:buFont typeface="Wingdings" pitchFamily="2" charset="2"/>
              <a:buNone/>
            </a:pPr>
            <a:endParaRPr lang="en-GB" sz="2400" dirty="0"/>
          </a:p>
          <a:p>
            <a:pPr eaLnBrk="1" hangingPunct="1">
              <a:lnSpc>
                <a:spcPct val="90000"/>
              </a:lnSpc>
            </a:pPr>
            <a:endParaRPr lang="en-GB" sz="2400" dirty="0"/>
          </a:p>
          <a:p>
            <a:pPr eaLnBrk="1" hangingPunct="1">
              <a:lnSpc>
                <a:spcPct val="90000"/>
              </a:lnSpc>
            </a:pPr>
            <a:endParaRPr lang="en-GB" sz="2400"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Cyfeiriadau</a:t>
            </a:r>
            <a:r>
              <a:rPr lang="en-GB" dirty="0"/>
              <a:t>    References</a:t>
            </a:r>
          </a:p>
        </p:txBody>
      </p:sp>
      <p:sp>
        <p:nvSpPr>
          <p:cNvPr id="3" name="Content Placeholder 2"/>
          <p:cNvSpPr>
            <a:spLocks noGrp="1"/>
          </p:cNvSpPr>
          <p:nvPr>
            <p:ph idx="1"/>
          </p:nvPr>
        </p:nvSpPr>
        <p:spPr/>
        <p:txBody>
          <a:bodyPr/>
          <a:lstStyle/>
          <a:p>
            <a:pPr eaLnBrk="1" hangingPunct="1">
              <a:lnSpc>
                <a:spcPct val="80000"/>
              </a:lnSpc>
            </a:pPr>
            <a:r>
              <a:rPr lang="en-GB" sz="2400" dirty="0" err="1"/>
              <a:t>Gopnik</a:t>
            </a:r>
            <a:r>
              <a:rPr lang="en-GB" sz="2400" dirty="0"/>
              <a:t>, A., &amp; </a:t>
            </a:r>
            <a:r>
              <a:rPr lang="en-GB" sz="2400" dirty="0" err="1"/>
              <a:t>Meltzoff</a:t>
            </a:r>
            <a:r>
              <a:rPr lang="en-GB" sz="2400" dirty="0"/>
              <a:t>, A. (1987). The development of categorization in the second year and its relation to other cognitive and linguistic developments. </a:t>
            </a:r>
            <a:r>
              <a:rPr lang="en-GB" sz="2400" i="1" dirty="0"/>
              <a:t>Child Development, 58, </a:t>
            </a:r>
            <a:r>
              <a:rPr lang="en-GB" sz="2400" dirty="0"/>
              <a:t>1523-1531.</a:t>
            </a:r>
          </a:p>
          <a:p>
            <a:r>
              <a:rPr lang="en-GB" sz="2400" dirty="0" err="1"/>
              <a:t>Gopnik</a:t>
            </a:r>
            <a:r>
              <a:rPr lang="en-GB" sz="2400" dirty="0"/>
              <a:t>, A., &amp; </a:t>
            </a:r>
            <a:r>
              <a:rPr lang="en-GB" sz="2400" dirty="0" err="1"/>
              <a:t>Meltzoff</a:t>
            </a:r>
            <a:r>
              <a:rPr lang="en-GB" sz="2400" dirty="0"/>
              <a:t>, A. (1992). Categorization and naming: Basic-level sorting in eighteen-month-olds and its relation to language. </a:t>
            </a:r>
            <a:r>
              <a:rPr lang="en-GB" sz="2400" i="1" dirty="0"/>
              <a:t>Child Development, 63, </a:t>
            </a:r>
            <a:r>
              <a:rPr lang="en-GB" sz="2400" dirty="0"/>
              <a:t>1091-1103.</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AutoShape 2"/>
          <p:cNvSpPr>
            <a:spLocks noGrp="1" noChangeArrowheads="1"/>
          </p:cNvSpPr>
          <p:nvPr>
            <p:ph type="title"/>
          </p:nvPr>
        </p:nvSpPr>
        <p:spPr/>
        <p:txBody>
          <a:bodyPr/>
          <a:lstStyle/>
          <a:p>
            <a:pPr eaLnBrk="1" hangingPunct="1"/>
            <a:r>
              <a:rPr lang="cy-GB" dirty="0"/>
              <a:t>Cyfeiriadau</a:t>
            </a:r>
            <a:r>
              <a:rPr lang="en-GB" dirty="0"/>
              <a:t>       References </a:t>
            </a:r>
            <a:endParaRPr lang="en-US" dirty="0"/>
          </a:p>
        </p:txBody>
      </p:sp>
      <p:sp>
        <p:nvSpPr>
          <p:cNvPr id="82946" name="Rectangle 3"/>
          <p:cNvSpPr>
            <a:spLocks noGrp="1" noChangeArrowheads="1"/>
          </p:cNvSpPr>
          <p:nvPr>
            <p:ph type="body" idx="1"/>
          </p:nvPr>
        </p:nvSpPr>
        <p:spPr/>
        <p:txBody>
          <a:bodyPr/>
          <a:lstStyle/>
          <a:p>
            <a:pPr eaLnBrk="1" hangingPunct="1"/>
            <a:r>
              <a:rPr lang="en-GB" sz="2400" dirty="0"/>
              <a:t>Pinker, S. (1994) </a:t>
            </a:r>
            <a:r>
              <a:rPr lang="en-GB" sz="2400" i="1" dirty="0"/>
              <a:t>The Language Instinct: the new science of language and mind. </a:t>
            </a:r>
            <a:r>
              <a:rPr lang="en-GB" sz="2400" dirty="0"/>
              <a:t>London: Penguin</a:t>
            </a:r>
          </a:p>
          <a:p>
            <a:pPr eaLnBrk="1" hangingPunct="1"/>
            <a:r>
              <a:rPr lang="en-GB" sz="2400" dirty="0" err="1"/>
              <a:t>Rymer</a:t>
            </a:r>
            <a:r>
              <a:rPr lang="en-GB" sz="2400" dirty="0"/>
              <a:t>, R. (1993) Genie: A scientific tragedy. New York: Harper Collins</a:t>
            </a:r>
          </a:p>
          <a:p>
            <a:pPr eaLnBrk="1" hangingPunct="1"/>
            <a:r>
              <a:rPr lang="en-GB" sz="2400" dirty="0"/>
              <a:t>Skinner, B.F. (1957) </a:t>
            </a:r>
            <a:r>
              <a:rPr lang="en-GB" sz="2400" i="1" dirty="0"/>
              <a:t>Verbal Behaviour. </a:t>
            </a:r>
            <a:r>
              <a:rPr lang="en-GB" sz="2400" dirty="0"/>
              <a:t>New York: Prentice Hall </a:t>
            </a:r>
          </a:p>
          <a:p>
            <a:pPr eaLnBrk="1" hangingPunct="1"/>
            <a:r>
              <a:rPr lang="en-GB" sz="2400" dirty="0"/>
              <a:t>Snow, C. (1989) Understanding social interaction and language acquisition: Sentences are not enough. In M.H. Bornstein &amp; J.S. Bruner (Eds.), Interaction in human development (pp. 83-104). Hillsdale, NJ: Erlbaum. </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Cyfeiriadau</a:t>
            </a:r>
            <a:r>
              <a:rPr lang="en-GB" dirty="0"/>
              <a:t>        References </a:t>
            </a:r>
          </a:p>
        </p:txBody>
      </p:sp>
      <p:sp>
        <p:nvSpPr>
          <p:cNvPr id="3" name="Content Placeholder 2"/>
          <p:cNvSpPr>
            <a:spLocks noGrp="1"/>
          </p:cNvSpPr>
          <p:nvPr>
            <p:ph idx="1"/>
          </p:nvPr>
        </p:nvSpPr>
        <p:spPr/>
        <p:txBody>
          <a:bodyPr/>
          <a:lstStyle/>
          <a:p>
            <a:r>
              <a:rPr lang="en-GB" dirty="0"/>
              <a:t>Waxman, S.R., &amp; Hall, D.G. (1993). The development of a linkage between count nouns and object categories: Evidence from fifteen-to-twenty-one-month-old infants. </a:t>
            </a:r>
            <a:r>
              <a:rPr lang="en-GB" i="1" dirty="0"/>
              <a:t>Child Development, 64, </a:t>
            </a:r>
            <a:r>
              <a:rPr lang="en-GB" dirty="0"/>
              <a:t>1224-1241.</a:t>
            </a:r>
          </a:p>
        </p:txBody>
      </p:sp>
    </p:spTree>
  </p:cSld>
  <p:clrMapOvr>
    <a:masterClrMapping/>
  </p:clrMapOvr>
</p:sld>
</file>

<file path=ppt/theme/theme1.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BCCDC5-4E6B-4B7B-A17F-2CD523BEDE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48BE4E-0D16-4575-AB2F-EBC708E3BCE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4C2F3A4-7BA5-4171-B289-60D9730F6E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2421</TotalTime>
  <Words>3397</Words>
  <Application>Microsoft Office PowerPoint</Application>
  <PresentationFormat>On-screen Show (4:3)</PresentationFormat>
  <Paragraphs>284</Paragraphs>
  <Slides>43</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Times New Roman</vt:lpstr>
      <vt:lpstr>Wingdings</vt:lpstr>
      <vt:lpstr>Capsules</vt:lpstr>
      <vt:lpstr>Damcaniaethau Datblygu Iaith  Theories of Language Development </vt:lpstr>
      <vt:lpstr>Atgoffa/Recap</vt:lpstr>
      <vt:lpstr>Amcanion y sesiwn  Session objectives</vt:lpstr>
      <vt:lpstr>Natur neu fagwraeth? Nature or nurture?</vt:lpstr>
      <vt:lpstr>Beth yw fy theori? (10 munud) What’s my theory? (10 minutes)</vt:lpstr>
      <vt:lpstr>Empiriaeth a Natifiaeth Empiricism vs Nativism</vt:lpstr>
      <vt:lpstr>Y Persbectif Natifaidd  
</vt:lpstr>
      <vt:lpstr>The Nativist Perspective</vt:lpstr>
      <vt:lpstr>Y Persbectif Natifaidd The Nativist Perspective</vt:lpstr>
      <vt:lpstr>Ymddygiadaeth      Behaviourism</vt:lpstr>
      <vt:lpstr>Rhyngweithiaeth     Interactionism </vt:lpstr>
      <vt:lpstr>PowerPoint Presentation</vt:lpstr>
      <vt:lpstr>Lluniadiaeth   Constructivism</vt:lpstr>
      <vt:lpstr>Vygotsky a/and Piaget: </vt:lpstr>
      <vt:lpstr>Vygotsky</vt:lpstr>
      <vt:lpstr>Dwy farn wrthwynebus
</vt:lpstr>
      <vt:lpstr>Two opposing views</vt:lpstr>
      <vt:lpstr>Damcaniaeth mewnbwn           Input theory</vt:lpstr>
      <vt:lpstr>BTR</vt:lpstr>
      <vt:lpstr>BTR</vt:lpstr>
      <vt:lpstr>Y Cyfnod Cyn-ieithyddol The Prelinguistic Phase</vt:lpstr>
      <vt:lpstr>TASG                    TASK</vt:lpstr>
      <vt:lpstr>Dysgu geiriau ac ystyron geiriau Learning words and word meanings</vt:lpstr>
      <vt:lpstr>Yr hyrddiad geiriol                      The vocabulary spurt</vt:lpstr>
      <vt:lpstr>Yr hyrddiad geiriol The vocabulary spurt</vt:lpstr>
      <vt:lpstr>Dysgu geiriau’n ddiweddarach Later word learning</vt:lpstr>
      <vt:lpstr>Dysgu geiriau’n ddiweddarach Later word learning</vt:lpstr>
      <vt:lpstr>TASG – Darllen/Trafod TASK – Reading/Discussion</vt:lpstr>
      <vt:lpstr>Bioleg                    Biology</vt:lpstr>
      <vt:lpstr>PowerPoint Presentation</vt:lpstr>
      <vt:lpstr>Yr Ymennydd Dynol  The Human Brain </vt:lpstr>
      <vt:lpstr>Yr Ymennydd Dynol  The Human Brain</vt:lpstr>
      <vt:lpstr>PowerPoint Presentation</vt:lpstr>
      <vt:lpstr>Tystiolaeth o iaith yn swyddogaeth hemisffer chwith  Evidence of language as a left-hemisphere function </vt:lpstr>
      <vt:lpstr>Tystiolaeth o iaith nid yn unig fel swyddogaeth hemisffer chwith Evidence of language not exclusively as a left-hemisphere function</vt:lpstr>
      <vt:lpstr>Casgliadau             Conclusion</vt:lpstr>
      <vt:lpstr>Unrhyw gwestiynau   Any questions</vt:lpstr>
      <vt:lpstr>Cyfeiriadau         References</vt:lpstr>
      <vt:lpstr>Cyfeiriadau          References</vt:lpstr>
      <vt:lpstr>Cyfeiriadau   References</vt:lpstr>
      <vt:lpstr>Cyfeiriadau    References</vt:lpstr>
      <vt:lpstr>Cyfeiriadau       References </vt:lpstr>
      <vt:lpstr>Cyfeiriadau        References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3: Theory and Biology</dc:title>
  <dc:creator>Catrin</dc:creator>
  <cp:lastModifiedBy>Alison Murphy</cp:lastModifiedBy>
  <cp:revision>95</cp:revision>
  <dcterms:created xsi:type="dcterms:W3CDTF">2008-07-31T12:56:54Z</dcterms:created>
  <dcterms:modified xsi:type="dcterms:W3CDTF">2022-11-14T11:52:36Z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