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"/>
  </p:notesMasterIdLst>
  <p:sldIdLst>
    <p:sldId id="256" r:id="rId2"/>
    <p:sldId id="269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300"/>
    <p:restoredTop sz="77572"/>
  </p:normalViewPr>
  <p:slideViewPr>
    <p:cSldViewPr snapToGrid="0">
      <p:cViewPr varScale="1">
        <p:scale>
          <a:sx n="81" d="100"/>
          <a:sy n="81" d="100"/>
        </p:scale>
        <p:origin x="136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C84B16-BF32-8C46-BA63-BD9BB6C81F6F}" type="datetimeFigureOut">
              <a:rPr lang="en-US" smtClean="0"/>
              <a:t>9/23/26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746EEF-A7A6-3E4A-A2AD-0153946B06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9041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AD6EE87-EBD5-4F12-A48A-63ACA297AC8F}" type="datetimeFigureOut">
              <a:rPr lang="en-US" dirty="0"/>
              <a:t>9/23/26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dirty="0"/>
              <a:t>9/23/26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dirty="0"/>
              <a:t>9/23/26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dirty="0"/>
              <a:t>9/23/26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dirty="0"/>
              <a:t>9/23/26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dirty="0"/>
              <a:t>9/23/26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dirty="0"/>
              <a:t>9/23/26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dirty="0"/>
              <a:t>9/23/26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dirty="0"/>
              <a:t>9/23/26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dirty="0"/>
              <a:t>9/23/26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dirty="0"/>
              <a:t>9/23/26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0298CD5-6C1E-4009-B41F-6DF62E31D3BE}" type="datetimeFigureOut">
              <a:rPr lang="en-US" dirty="0"/>
              <a:pPr/>
              <a:t>9/23/26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ducation.ox.ac.uk/wp-content/uploads/2023/01/Rees-Centre-report-190723.pdf" TargetMode="External"/><Relationship Id="rId13" Type="http://schemas.openxmlformats.org/officeDocument/2006/relationships/hyperlink" Target="https://onlinelibrary.wiley.com/doi/abs/10.1002/car.2841" TargetMode="External"/><Relationship Id="rId3" Type="http://schemas.openxmlformats.org/officeDocument/2006/relationships/hyperlink" Target="https://bristoluniversitypressdigital.com/edcollchap/book/9781447350927/ch001.xml" TargetMode="External"/><Relationship Id="rId7" Type="http://schemas.openxmlformats.org/officeDocument/2006/relationships/hyperlink" Target="https://www.sciencedirect.com/science/article/pii/S0190740923002761" TargetMode="External"/><Relationship Id="rId12" Type="http://schemas.openxmlformats.org/officeDocument/2006/relationships/hyperlink" Target="https://www.mdpi.com/2075-4698/10/4/93" TargetMode="External"/><Relationship Id="rId2" Type="http://schemas.openxmlformats.org/officeDocument/2006/relationships/hyperlink" Target="https://journals.sagepub.com/doi/abs/10.1177/1524838023115386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ooks.google.co.in/books?hl=en&amp;lr=&amp;id=gig7WfVS4yYC&amp;oi=fnd&amp;pg=PA9&amp;dq=%22Working+together+to+safeguard+children%22+2023+Department+for+Education&amp;ots=JrFqx6LzdA&amp;sig=q-5fOXyiKEJ5Q4MDUut11Z6LkpA&amp;redir_esc=y#v=onepage&amp;q&amp;f=false" TargetMode="External"/><Relationship Id="rId11" Type="http://schemas.openxmlformats.org/officeDocument/2006/relationships/hyperlink" Target="https://kar.kent.ac.uk/81894/" TargetMode="External"/><Relationship Id="rId5" Type="http://schemas.openxmlformats.org/officeDocument/2006/relationships/hyperlink" Target="https://bristoluniversitypressdigital.com/monochap/book/9781447378662/ch001.xml" TargetMode="External"/><Relationship Id="rId10" Type="http://schemas.openxmlformats.org/officeDocument/2006/relationships/hyperlink" Target="https://link.springer.com/chapter/10.1007/978-3-032-26988-1_11" TargetMode="External"/><Relationship Id="rId4" Type="http://schemas.openxmlformats.org/officeDocument/2006/relationships/hyperlink" Target="https://eprints.worc.ac.uk/12634/" TargetMode="External"/><Relationship Id="rId9" Type="http://schemas.openxmlformats.org/officeDocument/2006/relationships/hyperlink" Target="https://academic.oup.com/bjsw/article/51/3/945/615431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1EA2C-ED86-69D3-A89B-48614DAD38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Protecting and Supporting Families in Health and Care</a:t>
            </a:r>
            <a:r>
              <a:rPr lang="en-IN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D36E7A-303B-6386-FDF7-F30A955EF9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Student name: Alexandra Elena Galiceanu</a:t>
            </a:r>
          </a:p>
          <a:p>
            <a:r>
              <a:rPr lang="en-US" dirty="0"/>
              <a:t>ID: 2330542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AF6648-28A5-B7B1-2ADD-0B124ECF5AFD}"/>
              </a:ext>
            </a:extLst>
          </p:cNvPr>
          <p:cNvSpPr txBox="1"/>
          <p:nvPr/>
        </p:nvSpPr>
        <p:spPr>
          <a:xfrm>
            <a:off x="5190259" y="2520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757779-458D-5AB9-7071-B9F3BCFC0971}"/>
              </a:ext>
            </a:extLst>
          </p:cNvPr>
          <p:cNvSpPr txBox="1"/>
          <p:nvPr/>
        </p:nvSpPr>
        <p:spPr>
          <a:xfrm>
            <a:off x="5103668" y="3126509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84541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4401F-EE2E-1A96-DD2F-65F260168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7905" y="585216"/>
            <a:ext cx="9876295" cy="166451"/>
          </a:xfrm>
        </p:spPr>
        <p:txBody>
          <a:bodyPr>
            <a:normAutofit fontScale="90000"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C5717-238D-E53E-D547-062C9487B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454" y="1359819"/>
            <a:ext cx="11561736" cy="4746513"/>
          </a:xfrm>
        </p:spPr>
        <p:txBody>
          <a:bodyPr numCol="2">
            <a:normAutofit fontScale="250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Barrett, S., Muir, C., Burns, S., Adjei, N., Forman, J., Hackett, S., </a:t>
            </a:r>
            <a:r>
              <a:rPr lang="en-IN" sz="2800" dirty="0" err="1">
                <a:latin typeface="Arial" panose="020B0604020202020204" pitchFamily="34" charset="0"/>
                <a:cs typeface="Arial" panose="020B0604020202020204" pitchFamily="34" charset="0"/>
              </a:rPr>
              <a:t>Hirve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, R., Kaner, E., Lynch, R., Taylor-Robinson, D. and Wolfe, I. (2024) “Interventions to reduce parental substance use, domestic violence and mental health problems, and their impacts upon children’s well-being: A systematic review of reviews and evidence mapping”. </a:t>
            </a:r>
            <a:r>
              <a:rPr lang="en-IN" sz="2800" i="1" dirty="0">
                <a:latin typeface="Arial" panose="020B0604020202020204" pitchFamily="34" charset="0"/>
                <a:cs typeface="Arial" panose="020B0604020202020204" pitchFamily="34" charset="0"/>
              </a:rPr>
              <a:t>Trauma, Violence, &amp; Abuse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2800" i="1" dirty="0">
                <a:latin typeface="Arial" panose="020B0604020202020204" pitchFamily="34" charset="0"/>
                <a:cs typeface="Arial" panose="020B0604020202020204" pitchFamily="34" charset="0"/>
              </a:rPr>
              <a:t>25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(1), pp.393-412. Online available at: </a:t>
            </a:r>
            <a:r>
              <a:rPr lang="en-IN" sz="28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https://journals.sagepub.com/doi/abs/10.1177/15248380231153867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 (Last accessed 17th </a:t>
            </a:r>
            <a:r>
              <a:rPr lang="en-IN" sz="2800" dirty="0" err="1">
                <a:latin typeface="Arial" panose="020B0604020202020204" pitchFamily="34" charset="0"/>
                <a:cs typeface="Arial" panose="020B0604020202020204" pitchFamily="34" charset="0"/>
              </a:rPr>
              <a:t>september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 2026).</a:t>
            </a:r>
          </a:p>
          <a:p>
            <a:pPr algn="just">
              <a:lnSpc>
                <a:spcPct val="170000"/>
              </a:lnSpc>
            </a:pP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Biesel, K., Masson, J., Parton, N. and </a:t>
            </a:r>
            <a:r>
              <a:rPr lang="en-IN" sz="2800" dirty="0" err="1">
                <a:latin typeface="Arial" panose="020B0604020202020204" pitchFamily="34" charset="0"/>
                <a:cs typeface="Arial" panose="020B0604020202020204" pitchFamily="34" charset="0"/>
              </a:rPr>
              <a:t>Pösö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, T. (2020) Errors and mistakes in child protection: an introduction. In </a:t>
            </a:r>
            <a:r>
              <a:rPr lang="en-IN" sz="2800" i="1" dirty="0">
                <a:latin typeface="Arial" panose="020B0604020202020204" pitchFamily="34" charset="0"/>
                <a:cs typeface="Arial" panose="020B0604020202020204" pitchFamily="34" charset="0"/>
              </a:rPr>
              <a:t>Errors and Mistakes in Child Protection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 (pp. 1-16). Policy Press. Online available at: </a:t>
            </a:r>
            <a:r>
              <a:rPr lang="en-IN" sz="28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https://bristoluniversitypressdigital.com/edcollchap/book/9781447350927/ch001.xml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 (Last accessed 17th </a:t>
            </a:r>
            <a:r>
              <a:rPr lang="en-IN" sz="2800" dirty="0" err="1">
                <a:latin typeface="Arial" panose="020B0604020202020204" pitchFamily="34" charset="0"/>
                <a:cs typeface="Arial" panose="020B0604020202020204" pitchFamily="34" charset="0"/>
              </a:rPr>
              <a:t>september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 2026).</a:t>
            </a:r>
          </a:p>
          <a:p>
            <a:pPr algn="just">
              <a:lnSpc>
                <a:spcPct val="170000"/>
              </a:lnSpc>
            </a:pP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Clark, H., Royal, P., West, H., McGlone, F., Walker, S., Devine, S., Barlow, J., Albon, D., Elfer, P., Norman, A. and Sigman, A. (2020) </a:t>
            </a:r>
            <a:r>
              <a:rPr lang="en-IN" sz="2800" i="1" dirty="0">
                <a:latin typeface="Arial" panose="020B0604020202020204" pitchFamily="34" charset="0"/>
                <a:cs typeface="Arial" panose="020B0604020202020204" pitchFamily="34" charset="0"/>
              </a:rPr>
              <a:t>Wellbeing and Nurture: Physical and Emotional Security in Childhood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 (pp. 1-70). The Cross-Party Group for a Fit and Healthy Childhood. Online available at: </a:t>
            </a:r>
            <a:r>
              <a:rPr lang="en-IN" sz="28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https://eprints.worc.ac.uk/12634/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 (Last accessed 17th </a:t>
            </a:r>
            <a:r>
              <a:rPr lang="en-IN" sz="2800" dirty="0" err="1">
                <a:latin typeface="Arial" panose="020B0604020202020204" pitchFamily="34" charset="0"/>
                <a:cs typeface="Arial" panose="020B0604020202020204" pitchFamily="34" charset="0"/>
              </a:rPr>
              <a:t>september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 2026).</a:t>
            </a:r>
          </a:p>
          <a:p>
            <a:pPr algn="just">
              <a:lnSpc>
                <a:spcPct val="170000"/>
              </a:lnSpc>
            </a:pP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Cornish, C. (2026) “Racism, tension, and complexities within the child protection system”. In </a:t>
            </a:r>
            <a:r>
              <a:rPr lang="en-IN" sz="2800" i="1" dirty="0">
                <a:latin typeface="Arial" panose="020B0604020202020204" pitchFamily="34" charset="0"/>
                <a:cs typeface="Arial" panose="020B0604020202020204" pitchFamily="34" charset="0"/>
              </a:rPr>
              <a:t>Breaking through Racial Barriers in Social Work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 (pp. 12-28). Policy Press.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Online available at: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https://bristoluniversitypressdigital.com/monochap/book/9781447378662/ch001.xml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(Last accessed 17th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september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2026).</a:t>
            </a:r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(2023)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 2023: statutory guidance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for Education. Online available at: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https://books.google.co.in/books?hl=en&amp;lr=&amp;id=gig7WfVS4yYC&amp;oi=fnd&amp;pg=PA9&amp;dq=%22Working+together+to+safeguard+children%22+2023+Department+for+Education&amp;ots=JrFqx6LzdA&amp;sig=q-5fOXyiKEJ5Q4MDUut11Z6LkpA&amp;redir_esc=y#v=onepage&amp;q&amp;f=false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(Last accessed 17th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september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2026) </a:t>
            </a:r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Dickens, J., Cook, L., Cossar, J., </a:t>
            </a:r>
            <a:r>
              <a:rPr lang="en-IN" sz="2800" dirty="0" err="1">
                <a:latin typeface="Arial" panose="020B0604020202020204" pitchFamily="34" charset="0"/>
                <a:cs typeface="Arial" panose="020B0604020202020204" pitchFamily="34" charset="0"/>
              </a:rPr>
              <a:t>Okpokiri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, C., Taylor, J. and Garstang, J. (2023) “Re-envisaging professional curiosity and challenge: Messages for child protection practice from reviews of serious cases in England”. </a:t>
            </a:r>
            <a:r>
              <a:rPr lang="en-IN" sz="2800" i="1" dirty="0">
                <a:latin typeface="Arial" panose="020B0604020202020204" pitchFamily="34" charset="0"/>
                <a:cs typeface="Arial" panose="020B0604020202020204" pitchFamily="34" charset="0"/>
              </a:rPr>
              <a:t>Children and Youth Services Review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2800" i="1" dirty="0">
                <a:latin typeface="Arial" panose="020B0604020202020204" pitchFamily="34" charset="0"/>
                <a:cs typeface="Arial" panose="020B0604020202020204" pitchFamily="34" charset="0"/>
              </a:rPr>
              <a:t>152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, p.107081.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Online available at: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https://www.sciencedirect.com/science/article/pii/S0190740923002761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(Last accessed 17th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september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2026).</a:t>
            </a:r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Feinstein, L., Hood, R., Hyde-Dryden, G. and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Baginsky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M.(2023) “Overcoming Behavioural &amp; Cultural Barriers to Multi-agency Information Sharing in Children’s Social Care”. Online available at: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https://www.education.ox.ac.uk/wp-content/uploads/2023/01/Rees-Centre-report-190723.pdf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(Last accessed 17th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september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2026) </a:t>
            </a:r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Grant, A., Devaney, J., Davidson, G., </a:t>
            </a:r>
            <a:r>
              <a:rPr lang="en-IN" sz="2800" dirty="0" err="1">
                <a:latin typeface="Arial" panose="020B0604020202020204" pitchFamily="34" charset="0"/>
                <a:cs typeface="Arial" panose="020B0604020202020204" pitchFamily="34" charset="0"/>
              </a:rPr>
              <a:t>Lagdon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, S. and Duffy, J. (2021) “Think Family, Think Relationship: factors influencing stronger professional relationships with parents diagnosed with a mental illness”. A qualitative study. </a:t>
            </a:r>
            <a:r>
              <a:rPr lang="en-IN" sz="2800" i="1" dirty="0">
                <a:latin typeface="Arial" panose="020B0604020202020204" pitchFamily="34" charset="0"/>
                <a:cs typeface="Arial" panose="020B0604020202020204" pitchFamily="34" charset="0"/>
              </a:rPr>
              <a:t>The British Journal of Social Work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2800" i="1" dirty="0">
                <a:latin typeface="Arial" panose="020B0604020202020204" pitchFamily="34" charset="0"/>
                <a:cs typeface="Arial" panose="020B0604020202020204" pitchFamily="34" charset="0"/>
              </a:rPr>
              <a:t>51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(3), pp.945-963.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Online available at: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https://academic.oup.com/bjsw/article/51/3/945/6154318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(Last accessed 17th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september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2026).</a:t>
            </a:r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Hayes, D., Sen, R., Rees, A. and Devaney, J. (2026) “The child protection system in the United Kingdom”. In </a:t>
            </a:r>
            <a:r>
              <a:rPr lang="en-IN" sz="2800" i="1" dirty="0">
                <a:latin typeface="Arial" panose="020B0604020202020204" pitchFamily="34" charset="0"/>
                <a:cs typeface="Arial" panose="020B0604020202020204" pitchFamily="34" charset="0"/>
              </a:rPr>
              <a:t>Trajectories of Change in Child Protection Systems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 (pp. 135-155). Cham: Springer Nature Switzerland.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Online available at: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https://link.springer.com/chapter/10.1007/978-3-032-26988-1_11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(Last accessed 17th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september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2026).</a:t>
            </a:r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Hayes, D., Sen, R., Rees, A. and Devaney, J., 2026. The child protection system in the United Kingdom. In </a:t>
            </a:r>
            <a:r>
              <a:rPr lang="en-IN" sz="2800" i="1" dirty="0">
                <a:latin typeface="Arial" panose="020B0604020202020204" pitchFamily="34" charset="0"/>
                <a:cs typeface="Arial" panose="020B0604020202020204" pitchFamily="34" charset="0"/>
              </a:rPr>
              <a:t>Trajectories of Change in Child Protection Systems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 (pp. 135-155). Cham: Springer Nature Switzerland.</a:t>
            </a:r>
          </a:p>
          <a:p>
            <a:pPr algn="just">
              <a:lnSpc>
                <a:spcPct val="170000"/>
              </a:lnSpc>
            </a:pP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Hunter, R., Burton, M. and Trinder, L. (2020) “Assessing risk of harm to children and parents in private law children cases”. 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Online available at: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https://kar.kent.ac.uk/81894/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(Last accessed 17th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september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2026) </a:t>
            </a:r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Mason, C., Taggart, D. and Broadhurst, K. (2020) “Parental non-engagement within child protection services—how can understandings of complex trauma and epistemic trust help?’. </a:t>
            </a:r>
            <a:r>
              <a:rPr lang="en-IN" sz="2800" i="1" dirty="0">
                <a:latin typeface="Arial" panose="020B0604020202020204" pitchFamily="34" charset="0"/>
                <a:cs typeface="Arial" panose="020B0604020202020204" pitchFamily="34" charset="0"/>
              </a:rPr>
              <a:t>Societies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2800" i="1" dirty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(4), p.93.Online available at: </a:t>
            </a:r>
            <a:r>
              <a:rPr lang="en-IN" sz="28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https://www.mdpi.com/2075-4698/10/4/93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 (Last accessed 17th </a:t>
            </a:r>
            <a:r>
              <a:rPr lang="en-IN" sz="2800" dirty="0" err="1">
                <a:latin typeface="Arial" panose="020B0604020202020204" pitchFamily="34" charset="0"/>
                <a:cs typeface="Arial" panose="020B0604020202020204" pitchFamily="34" charset="0"/>
              </a:rPr>
              <a:t>september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 2026).</a:t>
            </a:r>
          </a:p>
          <a:p>
            <a:pPr algn="just">
              <a:lnSpc>
                <a:spcPct val="170000"/>
              </a:lnSpc>
            </a:pP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Taylor, J., Dickens, J., Garstang, J., Cook, L., Hallett, N. and Molloy, E. (2024) “Tackling the ‘normalisation of neglect’: Messages from child protection reviews in England. </a:t>
            </a:r>
            <a:r>
              <a:rPr lang="en-IN" sz="2800" i="1" dirty="0">
                <a:latin typeface="Arial" panose="020B0604020202020204" pitchFamily="34" charset="0"/>
                <a:cs typeface="Arial" panose="020B0604020202020204" pitchFamily="34" charset="0"/>
              </a:rPr>
              <a:t>Child abuse review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2800" i="1" dirty="0">
                <a:latin typeface="Arial" panose="020B0604020202020204" pitchFamily="34" charset="0"/>
                <a:cs typeface="Arial" panose="020B0604020202020204" pitchFamily="34" charset="0"/>
              </a:rPr>
              <a:t>33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(1), p.e2841. Online available at: </a:t>
            </a:r>
            <a:r>
              <a:rPr lang="en-IN" sz="28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https://onlinelibrary.wiley.com/doi/abs/10.1002/car.2841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 (Last accessed 17th </a:t>
            </a:r>
            <a:r>
              <a:rPr lang="en-IN" sz="2800" dirty="0" err="1">
                <a:latin typeface="Arial" panose="020B0604020202020204" pitchFamily="34" charset="0"/>
                <a:cs typeface="Arial" panose="020B0604020202020204" pitchFamily="34" charset="0"/>
              </a:rPr>
              <a:t>september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 2026).</a:t>
            </a:r>
          </a:p>
          <a:p>
            <a:pPr algn="just">
              <a:lnSpc>
                <a:spcPct val="170000"/>
              </a:lnSpc>
            </a:pPr>
            <a:r>
              <a:rPr lang="en-IN" sz="28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56629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32</TotalTime>
  <Words>3404</Words>
  <Application>Microsoft Office PowerPoint</Application>
  <PresentationFormat>Widescreen</PresentationFormat>
  <Paragraphs>120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Integral</vt:lpstr>
      <vt:lpstr>Protecting and Supporting Families in Health and Care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Protecting and Supporting Families in Health and Care </dc:title>
  <dc:creator>Admin </dc:creator>
  <cp:lastModifiedBy>Alexandra Elena Galiceanu (2330542)</cp:lastModifiedBy>
  <cp:revision>6</cp:revision>
  <dcterms:created xsi:type="dcterms:W3CDTF">2026-09-18T11:20:04Z</dcterms:created>
  <dcterms:modified xsi:type="dcterms:W3CDTF">2026-09-23T10:42:20Z</dcterms:modified>
</cp:coreProperties>
</file>