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7"/>
  </p:notesMasterIdLst>
  <p:sldIdLst>
    <p:sldId id="293" r:id="rId2"/>
    <p:sldId id="4411" r:id="rId3"/>
    <p:sldId id="259" r:id="rId4"/>
    <p:sldId id="266" r:id="rId5"/>
    <p:sldId id="4444" r:id="rId6"/>
    <p:sldId id="4443" r:id="rId7"/>
    <p:sldId id="4445" r:id="rId8"/>
    <p:sldId id="4452" r:id="rId9"/>
    <p:sldId id="4447" r:id="rId10"/>
    <p:sldId id="4437" r:id="rId11"/>
    <p:sldId id="342" r:id="rId12"/>
    <p:sldId id="4449" r:id="rId13"/>
    <p:sldId id="4450" r:id="rId14"/>
    <p:sldId id="257" r:id="rId15"/>
    <p:sldId id="445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18B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25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9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0CC37B-E2E8-4961-9151-86ABA3FFE376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4907C2-C607-4E6A-AF5C-D3B5793E7A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7734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714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728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825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60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663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7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146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086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27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754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052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869018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2853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008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5749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2261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239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BABD7B7-E254-4303-ABAD-1A713F7F1257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12D9A6-DC2B-4A02-B89E-C498C321E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7518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mj.com/bmj/section-pdf/909535?path=/bmj/351/8034/This_Week.full.pdf" TargetMode="External"/><Relationship Id="rId3" Type="http://schemas.openxmlformats.org/officeDocument/2006/relationships/hyperlink" Target="https://doi.org/10.1016/j.xjep.2022.100520" TargetMode="External"/><Relationship Id="rId7" Type="http://schemas.openxmlformats.org/officeDocument/2006/relationships/hyperlink" Target="https://corporatefinanceinstitute.com/resources/knowledge/strategy/pestel-analysis/" TargetMode="External"/><Relationship Id="rId2" Type="http://schemas.openxmlformats.org/officeDocument/2006/relationships/hyperlink" Target="https://www.who.int/news-room/fact-sheets/detail/ageing-and-healt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.nhs.uk/data-and-information/publications/statistical/nhs-vacancies-survey/april-2015---december-2021-experimental-statistics/introduction" TargetMode="External"/><Relationship Id="rId5" Type="http://schemas.openxmlformats.org/officeDocument/2006/relationships/hyperlink" Target="https://doi.org/10.1016/j.anr.2022.03.004" TargetMode="External"/><Relationship Id="rId4" Type="http://schemas.openxmlformats.org/officeDocument/2006/relationships/hyperlink" Target="https://www.theguardian.com/society/2022/mar/03/staffing-crisis-deepens-in-nhs-england-with-110000-posts-unfilled" TargetMode="External"/><Relationship Id="rId9" Type="http://schemas.openxmlformats.org/officeDocument/2006/relationships/hyperlink" Target="https://doi.org/10.1016/j.ijnurstu.2021.103901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E2FAE502-DD19-4CE8-9C6C-4C33C50A0B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6883374"/>
              </p:ext>
            </p:extLst>
          </p:nvPr>
        </p:nvGraphicFramePr>
        <p:xfrm>
          <a:off x="233916" y="1405413"/>
          <a:ext cx="11759079" cy="26152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9079">
                  <a:extLst>
                    <a:ext uri="{9D8B030D-6E8A-4147-A177-3AD203B41FA5}">
                      <a16:colId xmlns:a16="http://schemas.microsoft.com/office/drawing/2014/main" val="2790724950"/>
                    </a:ext>
                  </a:extLst>
                </a:gridCol>
              </a:tblGrid>
              <a:tr h="603589">
                <a:tc>
                  <a:txBody>
                    <a:bodyPr/>
                    <a:lstStyle/>
                    <a:p>
                      <a:r>
                        <a:rPr lang="en-GB" sz="3200" b="1" kern="1200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Student’s Full Name &amp; Student’s ID Number</a:t>
                      </a:r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5106225"/>
                  </a:ext>
                </a:extLst>
              </a:tr>
              <a:tr h="1850615">
                <a:tc>
                  <a:txBody>
                    <a:bodyPr/>
                    <a:lstStyle/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 Name: </a:t>
                      </a:r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Theresa Folake Bakare</a:t>
                      </a:r>
                    </a:p>
                    <a:p>
                      <a:endParaRPr lang="en-GB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Number: </a:t>
                      </a:r>
                      <a:r>
                        <a:rPr lang="en-GB" sz="3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2121312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515688"/>
                  </a:ext>
                </a:extLst>
              </a:tr>
            </a:tbl>
          </a:graphicData>
        </a:graphic>
      </p:graphicFrame>
      <p:sp>
        <p:nvSpPr>
          <p:cNvPr id="4" name="Subtitle 2">
            <a:extLst>
              <a:ext uri="{FF2B5EF4-FFF2-40B4-BE49-F238E27FC236}">
                <a16:creationId xmlns:a16="http://schemas.microsoft.com/office/drawing/2014/main" id="{99D57E3B-8450-419C-BE46-0E80CD44DB55}"/>
              </a:ext>
            </a:extLst>
          </p:cNvPr>
          <p:cNvSpPr txBox="1">
            <a:spLocks/>
          </p:cNvSpPr>
          <p:nvPr/>
        </p:nvSpPr>
        <p:spPr>
          <a:xfrm>
            <a:off x="233916" y="202019"/>
            <a:ext cx="9997204" cy="967583"/>
          </a:xfrm>
          <a:prstGeom prst="rect">
            <a:avLst/>
          </a:prstGeom>
          <a:ln w="38100">
            <a:solidFill>
              <a:srgbClr val="FFC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65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 </a:t>
            </a:r>
            <a:r>
              <a:rPr lang="en-US" sz="265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(BMSW </a:t>
            </a:r>
            <a:r>
              <a:rPr kumimoji="0" lang="en-US" sz="26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4004) – ASS. 1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265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 </a:t>
            </a:r>
            <a:r>
              <a:rPr lang="en-GB" sz="265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of Staff Shortage in Proper Care, UK</a:t>
            </a:r>
            <a:endParaRPr lang="en-US" sz="2650" b="1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650" b="1" i="1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914767-AD5D-4963-82BD-886A695E1137}"/>
              </a:ext>
            </a:extLst>
          </p:cNvPr>
          <p:cNvSpPr/>
          <p:nvPr/>
        </p:nvSpPr>
        <p:spPr>
          <a:xfrm>
            <a:off x="10360325" y="202019"/>
            <a:ext cx="1632670" cy="959162"/>
          </a:xfrm>
          <a:prstGeom prst="rect">
            <a:avLst/>
          </a:prstGeom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FCC0D1-C91B-428B-AA34-EEBFADAF7E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9907" y="202019"/>
            <a:ext cx="1578177" cy="959162"/>
          </a:xfrm>
          <a:prstGeom prst="rect">
            <a:avLst/>
          </a:prstGeom>
        </p:spPr>
      </p:pic>
      <p:sp>
        <p:nvSpPr>
          <p:cNvPr id="9" name="Subtitle 2">
            <a:extLst>
              <a:ext uri="{FF2B5EF4-FFF2-40B4-BE49-F238E27FC236}">
                <a16:creationId xmlns:a16="http://schemas.microsoft.com/office/drawing/2014/main" id="{7FEAE0FD-885B-49B2-A3DD-A3F6BAEAA1C9}"/>
              </a:ext>
            </a:extLst>
          </p:cNvPr>
          <p:cNvSpPr txBox="1">
            <a:spLocks/>
          </p:cNvSpPr>
          <p:nvPr/>
        </p:nvSpPr>
        <p:spPr>
          <a:xfrm>
            <a:off x="6644619" y="4186428"/>
            <a:ext cx="5348376" cy="2469551"/>
          </a:xfrm>
          <a:prstGeom prst="rect">
            <a:avLst/>
          </a:prstGeom>
          <a:ln w="28575">
            <a:solidFill>
              <a:srgbClr val="FFC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Date &amp; Time of Presentation: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7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Date: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kumimoji="0" lang="en-US" sz="2800" b="1" i="0" u="none" strike="noStrike" kern="1200" cap="none" spc="0" normalizeH="0" baseline="3000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July, 2022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Time: 11:00am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Tutor’s Name – Dr Besty Jose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CB5818B2-6FC2-E456-19A6-55D0276B15BB}"/>
              </a:ext>
            </a:extLst>
          </p:cNvPr>
          <p:cNvSpPr txBox="1">
            <a:spLocks/>
          </p:cNvSpPr>
          <p:nvPr/>
        </p:nvSpPr>
        <p:spPr>
          <a:xfrm>
            <a:off x="199005" y="4186427"/>
            <a:ext cx="6201795" cy="2469553"/>
          </a:xfrm>
          <a:prstGeom prst="rect">
            <a:avLst/>
          </a:prstGeom>
          <a:ln w="28575">
            <a:solidFill>
              <a:srgbClr val="FFC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Date &amp; Time of Assignment Submission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7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Date: </a:t>
            </a:r>
            <a:r>
              <a:rPr lang="en-US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17th July, 2022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Time: 15:00pm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Tutor’s Name – Dr Besty Jose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E5D2E626-CCFC-0EC7-B5C5-FDD4CE74EBF4}"/>
              </a:ext>
            </a:extLst>
          </p:cNvPr>
          <p:cNvSpPr txBox="1">
            <a:spLocks/>
          </p:cNvSpPr>
          <p:nvPr/>
        </p:nvSpPr>
        <p:spPr>
          <a:xfrm>
            <a:off x="233917" y="1405413"/>
            <a:ext cx="11759078" cy="2615269"/>
          </a:xfrm>
          <a:prstGeom prst="rect">
            <a:avLst/>
          </a:prstGeom>
          <a:ln w="57150">
            <a:solidFill>
              <a:srgbClr val="FFC00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833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uadroTexto 350">
            <a:extLst>
              <a:ext uri="{FF2B5EF4-FFF2-40B4-BE49-F238E27FC236}">
                <a16:creationId xmlns:a16="http://schemas.microsoft.com/office/drawing/2014/main" id="{26E95D21-7E4C-224C-8CC9-BAB8D0025E8B}"/>
              </a:ext>
            </a:extLst>
          </p:cNvPr>
          <p:cNvSpPr txBox="1"/>
          <p:nvPr/>
        </p:nvSpPr>
        <p:spPr>
          <a:xfrm>
            <a:off x="4624388" y="115300"/>
            <a:ext cx="20633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  <a:latin typeface="Arial" panose="020B0604020202020204" pitchFamily="34" charset="0"/>
                <a:ea typeface="Lato Heavy" charset="0"/>
                <a:cs typeface="Arial" panose="020B0604020202020204" pitchFamily="34" charset="0"/>
              </a:rPr>
              <a:t>Agenda</a:t>
            </a:r>
          </a:p>
        </p:txBody>
      </p:sp>
      <p:sp>
        <p:nvSpPr>
          <p:cNvPr id="21" name="CuadroTexto 395">
            <a:extLst>
              <a:ext uri="{FF2B5EF4-FFF2-40B4-BE49-F238E27FC236}">
                <a16:creationId xmlns:a16="http://schemas.microsoft.com/office/drawing/2014/main" id="{365131CE-7453-473B-8FF0-477B4A7B7CD2}"/>
              </a:ext>
            </a:extLst>
          </p:cNvPr>
          <p:cNvSpPr txBox="1"/>
          <p:nvPr/>
        </p:nvSpPr>
        <p:spPr>
          <a:xfrm>
            <a:off x="862643" y="868845"/>
            <a:ext cx="1085203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Introduction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b="1" dirty="0">
              <a:solidFill>
                <a:schemeClr val="tx2"/>
              </a:solidFill>
              <a:latin typeface="Arial" panose="020B0604020202020204" pitchFamily="34" charset="0"/>
              <a:ea typeface="Roboto Medium" panose="02000000000000000000" pitchFamily="2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Some Literatures and Scope of Problem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b="1" dirty="0">
              <a:solidFill>
                <a:schemeClr val="tx2"/>
              </a:solidFill>
              <a:latin typeface="Arial" panose="020B0604020202020204" pitchFamily="34" charset="0"/>
              <a:ea typeface="Roboto Medium" panose="02000000000000000000" pitchFamily="2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Impact of Problem</a:t>
            </a:r>
            <a:endParaRPr lang="en-US" sz="3200" b="1" dirty="0">
              <a:solidFill>
                <a:schemeClr val="tx2"/>
              </a:solidFill>
              <a:latin typeface="Roboto Medium" panose="02000000000000000000" pitchFamily="2" charset="0"/>
              <a:ea typeface="Roboto Medium" panose="02000000000000000000" pitchFamily="2" charset="0"/>
              <a:cs typeface="Lato Semibold" panose="020F050202020403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b="1" dirty="0">
              <a:solidFill>
                <a:schemeClr val="tx2"/>
              </a:solidFill>
              <a:latin typeface="Roboto Medium" panose="02000000000000000000" pitchFamily="2" charset="0"/>
              <a:ea typeface="Roboto Medium" panose="02000000000000000000" pitchFamily="2" charset="0"/>
              <a:cs typeface="Lato Semibold" panose="020F0502020204030203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PESTEL Analysis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b="1" dirty="0">
              <a:solidFill>
                <a:schemeClr val="tx2"/>
              </a:solidFill>
              <a:latin typeface="Arial" panose="020B0604020202020204" pitchFamily="34" charset="0"/>
              <a:ea typeface="Roboto Medium" panose="02000000000000000000" pitchFamily="2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Route-Cause Analysis using FISHBONE Diagram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b="1" dirty="0">
              <a:solidFill>
                <a:schemeClr val="tx2"/>
              </a:solidFill>
              <a:latin typeface="Arial" panose="020B0604020202020204" pitchFamily="34" charset="0"/>
              <a:ea typeface="Roboto Medium" panose="02000000000000000000" pitchFamily="2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ea typeface="Roboto Medium" panose="02000000000000000000" pitchFamily="2" charset="0"/>
                <a:cs typeface="Arial" panose="020B0604020202020204" pitchFamily="34" charset="0"/>
              </a:rPr>
              <a:t>References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b="1" dirty="0">
              <a:solidFill>
                <a:schemeClr val="tx2"/>
              </a:solidFill>
              <a:latin typeface="Arial" panose="020B0604020202020204" pitchFamily="34" charset="0"/>
              <a:ea typeface="Roboto Medium" panose="02000000000000000000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842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503DD-CB6F-4ADF-8087-DE924E79D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5365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F34D1-C85C-437E-B7DE-9FDC623E8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453" y="1708030"/>
            <a:ext cx="11231994" cy="4597879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Currently, there are shortage of staff at Proper Care Home</a:t>
            </a:r>
          </a:p>
          <a:p>
            <a:pPr lvl="1"/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Investigate possible reasons why there are shortage of staff at Proper Care Home</a:t>
            </a:r>
          </a:p>
          <a:p>
            <a:pPr marL="457200" lvl="1" indent="0">
              <a:buNone/>
            </a:pP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Proffer possible solution to the problem</a:t>
            </a:r>
          </a:p>
          <a:p>
            <a:pPr marL="457200" lvl="1" indent="0">
              <a:buNone/>
            </a:pPr>
            <a:endParaRPr lang="en-GB" sz="3200" dirty="0"/>
          </a:p>
          <a:p>
            <a:endParaRPr lang="en-GB" sz="36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0882C64-EED2-7158-2510-831522400CEA}"/>
              </a:ext>
            </a:extLst>
          </p:cNvPr>
          <p:cNvSpPr txBox="1">
            <a:spLocks/>
          </p:cNvSpPr>
          <p:nvPr/>
        </p:nvSpPr>
        <p:spPr>
          <a:xfrm>
            <a:off x="2312825" y="1268083"/>
            <a:ext cx="2716376" cy="81536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Task</a:t>
            </a:r>
          </a:p>
        </p:txBody>
      </p:sp>
    </p:spTree>
    <p:extLst>
      <p:ext uri="{BB962C8B-B14F-4D97-AF65-F5344CB8AC3E}">
        <p14:creationId xmlns:p14="http://schemas.microsoft.com/office/powerpoint/2010/main" val="3022016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807A3-6023-45CC-8FB2-547C3AB25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151791"/>
            <a:ext cx="9404723" cy="770032"/>
          </a:xfrm>
        </p:spPr>
        <p:txBody>
          <a:bodyPr/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 – Some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39C34-D696-4FE0-B2C4-0AA5037DD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717" y="896843"/>
            <a:ext cx="11872023" cy="5985119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– System for the elderly or other group of people who require support and nursing care for their health and social care management on daily basis (</a:t>
            </a:r>
            <a:r>
              <a:rPr lang="en-GB" sz="2250" dirty="0" err="1">
                <a:latin typeface="Arial" panose="020B0604020202020204" pitchFamily="34" charset="0"/>
                <a:cs typeface="Arial" panose="020B0604020202020204" pitchFamily="34" charset="0"/>
              </a:rPr>
              <a:t>Tsukasaki</a:t>
            </a: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 et al, 2022). 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endParaRPr lang="en-GB" sz="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Staff Shortage: This is when the required number of staff to provide care cannot be met.</a:t>
            </a:r>
          </a:p>
          <a:p>
            <a:pPr marL="0" indent="0" algn="just">
              <a:spcBef>
                <a:spcPts val="600"/>
              </a:spcBef>
              <a:spcAft>
                <a:spcPts val="600"/>
              </a:spcAft>
              <a:buNone/>
            </a:pPr>
            <a:endParaRPr lang="en-GB" sz="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Vacancy – This is when a post is unfilled by permanent or fixed-term staff even if the post if fixed by agency or temporary staff (NHS digital, 2022).</a:t>
            </a:r>
          </a:p>
          <a:p>
            <a:endParaRPr lang="en-GB" sz="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PESTLE Analysis – This is a strategic framework used by firms to understand and evaluate the business environment in which their company is operating  - These include Political, Economic, Social, Technological, Environmental and Legal factors (</a:t>
            </a:r>
            <a:r>
              <a:rPr lang="en-GB" sz="2250" dirty="0" err="1">
                <a:latin typeface="Arial" panose="020B0604020202020204" pitchFamily="34" charset="0"/>
                <a:cs typeface="Arial" panose="020B0604020202020204" pitchFamily="34" charset="0"/>
              </a:rPr>
              <a:t>Peterdy</a:t>
            </a: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endParaRPr lang="en-GB" sz="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250" dirty="0">
                <a:latin typeface="Arial" panose="020B0604020202020204" pitchFamily="34" charset="0"/>
                <a:cs typeface="Arial" panose="020B0604020202020204" pitchFamily="34" charset="0"/>
              </a:rPr>
              <a:t>FISHBONE Diagram – Otherwise known as Ishikawa – It is a problem-solving tool used to map out possible cause and effect of a problem. </a:t>
            </a:r>
          </a:p>
        </p:txBody>
      </p:sp>
    </p:spTree>
    <p:extLst>
      <p:ext uri="{BB962C8B-B14F-4D97-AF65-F5344CB8AC3E}">
        <p14:creationId xmlns:p14="http://schemas.microsoft.com/office/powerpoint/2010/main" val="137561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8FC3C-4684-918C-A402-4768F289D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973" y="56477"/>
            <a:ext cx="11516667" cy="1052459"/>
          </a:xfrm>
        </p:spPr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 - Current Shortage of Nurses and Doctors in NHS England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91B710-4CC6-F395-1168-870A80166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73" y="1499371"/>
            <a:ext cx="6355387" cy="373209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066D94-CE3A-9736-C546-00244C677A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560" y="2760158"/>
            <a:ext cx="6822747" cy="4009986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17701435-9E06-1648-21DA-AAADEBE7B2B3}"/>
              </a:ext>
            </a:extLst>
          </p:cNvPr>
          <p:cNvSpPr txBox="1">
            <a:spLocks/>
          </p:cNvSpPr>
          <p:nvPr/>
        </p:nvSpPr>
        <p:spPr>
          <a:xfrm>
            <a:off x="126693" y="5553215"/>
            <a:ext cx="4963467" cy="8951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Figure 1: Current Shortage of Nurses and Doctors in NHS England. Sources: (Campbell, 2022)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83E7BB4-623B-ACBB-0407-98161D3FB9F9}"/>
              </a:ext>
            </a:extLst>
          </p:cNvPr>
          <p:cNvSpPr/>
          <p:nvPr/>
        </p:nvSpPr>
        <p:spPr>
          <a:xfrm>
            <a:off x="5242560" y="3429000"/>
            <a:ext cx="3230880" cy="1021080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CC88D4F-2B26-29E5-600A-6199A3BF1B95}"/>
              </a:ext>
            </a:extLst>
          </p:cNvPr>
          <p:cNvSpPr/>
          <p:nvPr/>
        </p:nvSpPr>
        <p:spPr>
          <a:xfrm>
            <a:off x="207973" y="2174240"/>
            <a:ext cx="4963468" cy="944880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3D992E6-2EE6-B330-88DF-475599A8B7A4}"/>
              </a:ext>
            </a:extLst>
          </p:cNvPr>
          <p:cNvCxnSpPr/>
          <p:nvPr/>
        </p:nvCxnSpPr>
        <p:spPr>
          <a:xfrm flipV="1">
            <a:off x="5171440" y="2001520"/>
            <a:ext cx="2428240" cy="55880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A3078A7-CF55-57D9-9011-89EF3534BF5C}"/>
              </a:ext>
            </a:extLst>
          </p:cNvPr>
          <p:cNvCxnSpPr>
            <a:cxnSpLocks/>
            <a:stCxn id="14" idx="0"/>
          </p:cNvCxnSpPr>
          <p:nvPr/>
        </p:nvCxnSpPr>
        <p:spPr>
          <a:xfrm flipV="1">
            <a:off x="6858000" y="2197405"/>
            <a:ext cx="741680" cy="123159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AADA85D6-C554-8066-3B2F-2CC34EF22CFB}"/>
              </a:ext>
            </a:extLst>
          </p:cNvPr>
          <p:cNvSpPr txBox="1"/>
          <p:nvPr/>
        </p:nvSpPr>
        <p:spPr>
          <a:xfrm>
            <a:off x="7614920" y="1609665"/>
            <a:ext cx="3815080" cy="101566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Midlands and London has the highest number of staff shortages</a:t>
            </a:r>
          </a:p>
        </p:txBody>
      </p:sp>
    </p:spTree>
    <p:extLst>
      <p:ext uri="{BB962C8B-B14F-4D97-AF65-F5344CB8AC3E}">
        <p14:creationId xmlns:p14="http://schemas.microsoft.com/office/powerpoint/2010/main" val="926344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9B60B-A74F-855B-5E7C-10E8015BA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680" y="791526"/>
            <a:ext cx="11795760" cy="5923278"/>
          </a:xfrm>
        </p:spPr>
        <p:txBody>
          <a:bodyPr>
            <a:noAutofit/>
          </a:bodyPr>
          <a:lstStyle/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In England health services, job vacancy is currently about 110,000 within NHS alone, 10% (39,652) nursing positions and 5.8% (8,158) doctors’ jobs - Vacant. (Campbell, 2022).</a:t>
            </a:r>
          </a:p>
          <a:p>
            <a:r>
              <a:rPr lang="en-GB" sz="2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 2030, 1 in 6 people will be an older adult worldwide. Also, the proportion of the world’s population over 60 years will be around 22% by 2050 (World Health Organisation, 2021).</a:t>
            </a:r>
          </a:p>
          <a:p>
            <a:r>
              <a:rPr lang="en-GB" sz="2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Many Health care workers such as Radiographers and Sonographers found opportunities for earning beyond basic pay a scarcity – driving them to agency work (Nightingale et al., 2021)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Health Care workers are mainly skilled workers and they are difficult to replace (Charlesworth, 2021) </a:t>
            </a:r>
          </a:p>
          <a:p>
            <a:r>
              <a:rPr lang="en-GB" sz="2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will take an integrated functional and effective health care system to respond to the huge demand of such care (</a:t>
            </a:r>
            <a:r>
              <a:rPr lang="en-GB" sz="23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Sommerfeldt</a:t>
            </a:r>
            <a:r>
              <a:rPr lang="en-GB" sz="2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al, 2022).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This presentation focuses on Health Care Sector - Proper Care Home a case study to look at wider possible causes of why there are staff shortages.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941AA54-7FA0-3F58-D762-390F7D5F1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353" y="117159"/>
            <a:ext cx="9404350" cy="573722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Some Literatures and Scope of Problem  </a:t>
            </a:r>
          </a:p>
        </p:txBody>
      </p:sp>
    </p:spTree>
    <p:extLst>
      <p:ext uri="{BB962C8B-B14F-4D97-AF65-F5344CB8AC3E}">
        <p14:creationId xmlns:p14="http://schemas.microsoft.com/office/powerpoint/2010/main" val="3682094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503DD-CB6F-4ADF-8087-DE924E79D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Impact of Staff Shortage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F34D1-C85C-437E-B7DE-9FDC623E8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1320800"/>
            <a:ext cx="11755120" cy="4927599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Reduced Quality of Care to client - medical errors and near misses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Overloading of remaining staff causing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Burnout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Sickness 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Ultimately staff absent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Delays in providing care to client – Not meeting set target by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Government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Lead to staff Wellbeing problem which is a public health issue (BMJ 2015)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24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22936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53FF-B82F-A58C-4F0B-35229C8B7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507" y="168046"/>
            <a:ext cx="9404723" cy="700264"/>
          </a:xfrm>
        </p:spPr>
        <p:txBody>
          <a:bodyPr/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Who is Affected by Staff Shortage</a:t>
            </a:r>
            <a:endParaRPr lang="en-GB" sz="36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32A4469-B1E5-111D-B12C-B93558FD0408}"/>
              </a:ext>
            </a:extLst>
          </p:cNvPr>
          <p:cNvGrpSpPr/>
          <p:nvPr/>
        </p:nvGrpSpPr>
        <p:grpSpPr>
          <a:xfrm>
            <a:off x="480976" y="929285"/>
            <a:ext cx="11596001" cy="5401915"/>
            <a:chOff x="480976" y="929285"/>
            <a:chExt cx="11596001" cy="540191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2EDB28C-77BE-D53A-CB60-0F5AFA31C74A}"/>
                </a:ext>
              </a:extLst>
            </p:cNvPr>
            <p:cNvSpPr/>
            <p:nvPr/>
          </p:nvSpPr>
          <p:spPr>
            <a:xfrm>
              <a:off x="484301" y="929285"/>
              <a:ext cx="2231390" cy="595070"/>
            </a:xfrm>
            <a:custGeom>
              <a:avLst/>
              <a:gdLst>
                <a:gd name="connsiteX0" fmla="*/ 0 w 2151625"/>
                <a:gd name="connsiteY0" fmla="*/ 0 h 595070"/>
                <a:gd name="connsiteX1" fmla="*/ 2151625 w 2151625"/>
                <a:gd name="connsiteY1" fmla="*/ 0 h 595070"/>
                <a:gd name="connsiteX2" fmla="*/ 2151625 w 2151625"/>
                <a:gd name="connsiteY2" fmla="*/ 595070 h 595070"/>
                <a:gd name="connsiteX3" fmla="*/ 0 w 2151625"/>
                <a:gd name="connsiteY3" fmla="*/ 595070 h 595070"/>
                <a:gd name="connsiteX4" fmla="*/ 0 w 2151625"/>
                <a:gd name="connsiteY4" fmla="*/ 0 h 59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1625" h="595070">
                  <a:moveTo>
                    <a:pt x="0" y="0"/>
                  </a:moveTo>
                  <a:lnTo>
                    <a:pt x="2151625" y="0"/>
                  </a:lnTo>
                  <a:lnTo>
                    <a:pt x="2151625" y="595070"/>
                  </a:lnTo>
                  <a:lnTo>
                    <a:pt x="0" y="59507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2240" tIns="81280" rIns="142240" bIns="8128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Client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B1809DB-0B6F-90B1-CACD-C9FB3049EAF1}"/>
                </a:ext>
              </a:extLst>
            </p:cNvPr>
            <p:cNvSpPr/>
            <p:nvPr/>
          </p:nvSpPr>
          <p:spPr>
            <a:xfrm>
              <a:off x="480976" y="1524354"/>
              <a:ext cx="2234715" cy="4806846"/>
            </a:xfrm>
            <a:custGeom>
              <a:avLst/>
              <a:gdLst>
                <a:gd name="connsiteX0" fmla="*/ 0 w 2158275"/>
                <a:gd name="connsiteY0" fmla="*/ 0 h 4806846"/>
                <a:gd name="connsiteX1" fmla="*/ 2158275 w 2158275"/>
                <a:gd name="connsiteY1" fmla="*/ 0 h 4806846"/>
                <a:gd name="connsiteX2" fmla="*/ 2158275 w 2158275"/>
                <a:gd name="connsiteY2" fmla="*/ 4806846 h 4806846"/>
                <a:gd name="connsiteX3" fmla="*/ 0 w 2158275"/>
                <a:gd name="connsiteY3" fmla="*/ 4806846 h 4806846"/>
                <a:gd name="connsiteX4" fmla="*/ 0 w 2158275"/>
                <a:gd name="connsiteY4" fmla="*/ 0 h 4806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8275" h="4806846">
                  <a:moveTo>
                    <a:pt x="0" y="0"/>
                  </a:moveTo>
                  <a:lnTo>
                    <a:pt x="2158275" y="0"/>
                  </a:lnTo>
                  <a:lnTo>
                    <a:pt x="2158275" y="4806846"/>
                  </a:lnTo>
                  <a:lnTo>
                    <a:pt x="0" y="48068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70688" bIns="192024" numCol="1" spcCol="1270" anchor="t" anchorCtr="0">
              <a:noAutofit/>
            </a:bodyPr>
            <a:lstStyle/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2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Wellbeing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Personal Care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Feeling Neglected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Worst case - Death (due to Negligence)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50296C-E599-B39A-9D73-FB3216A27452}"/>
                </a:ext>
              </a:extLst>
            </p:cNvPr>
            <p:cNvSpPr/>
            <p:nvPr/>
          </p:nvSpPr>
          <p:spPr>
            <a:xfrm>
              <a:off x="2847323" y="929285"/>
              <a:ext cx="2064926" cy="595070"/>
            </a:xfrm>
            <a:custGeom>
              <a:avLst/>
              <a:gdLst>
                <a:gd name="connsiteX0" fmla="*/ 0 w 1988487"/>
                <a:gd name="connsiteY0" fmla="*/ 0 h 595070"/>
                <a:gd name="connsiteX1" fmla="*/ 1988487 w 1988487"/>
                <a:gd name="connsiteY1" fmla="*/ 0 h 595070"/>
                <a:gd name="connsiteX2" fmla="*/ 1988487 w 1988487"/>
                <a:gd name="connsiteY2" fmla="*/ 595070 h 595070"/>
                <a:gd name="connsiteX3" fmla="*/ 0 w 1988487"/>
                <a:gd name="connsiteY3" fmla="*/ 595070 h 595070"/>
                <a:gd name="connsiteX4" fmla="*/ 0 w 1988487"/>
                <a:gd name="connsiteY4" fmla="*/ 0 h 59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88487" h="595070">
                  <a:moveTo>
                    <a:pt x="0" y="0"/>
                  </a:moveTo>
                  <a:lnTo>
                    <a:pt x="1988487" y="0"/>
                  </a:lnTo>
                  <a:lnTo>
                    <a:pt x="1988487" y="595070"/>
                  </a:lnTo>
                  <a:lnTo>
                    <a:pt x="0" y="59507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2240" tIns="81280" rIns="142240" bIns="8128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Staff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BDD3D79-04A6-414A-41EB-563423A46773}"/>
                </a:ext>
              </a:extLst>
            </p:cNvPr>
            <p:cNvSpPr/>
            <p:nvPr/>
          </p:nvSpPr>
          <p:spPr>
            <a:xfrm>
              <a:off x="2865316" y="1524354"/>
              <a:ext cx="2046933" cy="4806846"/>
            </a:xfrm>
            <a:custGeom>
              <a:avLst/>
              <a:gdLst>
                <a:gd name="connsiteX0" fmla="*/ 0 w 1952500"/>
                <a:gd name="connsiteY0" fmla="*/ 0 h 4806846"/>
                <a:gd name="connsiteX1" fmla="*/ 1952500 w 1952500"/>
                <a:gd name="connsiteY1" fmla="*/ 0 h 4806846"/>
                <a:gd name="connsiteX2" fmla="*/ 1952500 w 1952500"/>
                <a:gd name="connsiteY2" fmla="*/ 4806846 h 4806846"/>
                <a:gd name="connsiteX3" fmla="*/ 0 w 1952500"/>
                <a:gd name="connsiteY3" fmla="*/ 4806846 h 4806846"/>
                <a:gd name="connsiteX4" fmla="*/ 0 w 1952500"/>
                <a:gd name="connsiteY4" fmla="*/ 0 h 4806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52500" h="4806846">
                  <a:moveTo>
                    <a:pt x="0" y="0"/>
                  </a:moveTo>
                  <a:lnTo>
                    <a:pt x="1952500" y="0"/>
                  </a:lnTo>
                  <a:lnTo>
                    <a:pt x="1952500" y="4806846"/>
                  </a:lnTo>
                  <a:lnTo>
                    <a:pt x="0" y="48068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70688" bIns="192024" numCol="1" spcCol="1270" anchor="t" anchorCtr="0">
              <a:noAutofit/>
            </a:bodyPr>
            <a:lstStyle/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2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Medical Errors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Near misses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Wellbeing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Staff burnout</a:t>
              </a: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2C4C430-1ADB-30D8-E9CD-EC5354F04F41}"/>
                </a:ext>
              </a:extLst>
            </p:cNvPr>
            <p:cNvSpPr/>
            <p:nvPr/>
          </p:nvSpPr>
          <p:spPr>
            <a:xfrm>
              <a:off x="5062262" y="929285"/>
              <a:ext cx="2129995" cy="595070"/>
            </a:xfrm>
            <a:custGeom>
              <a:avLst/>
              <a:gdLst>
                <a:gd name="connsiteX0" fmla="*/ 0 w 2129995"/>
                <a:gd name="connsiteY0" fmla="*/ 0 h 595070"/>
                <a:gd name="connsiteX1" fmla="*/ 2129995 w 2129995"/>
                <a:gd name="connsiteY1" fmla="*/ 0 h 595070"/>
                <a:gd name="connsiteX2" fmla="*/ 2129995 w 2129995"/>
                <a:gd name="connsiteY2" fmla="*/ 595070 h 595070"/>
                <a:gd name="connsiteX3" fmla="*/ 0 w 2129995"/>
                <a:gd name="connsiteY3" fmla="*/ 595070 h 595070"/>
                <a:gd name="connsiteX4" fmla="*/ 0 w 2129995"/>
                <a:gd name="connsiteY4" fmla="*/ 0 h 59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29995" h="595070">
                  <a:moveTo>
                    <a:pt x="0" y="0"/>
                  </a:moveTo>
                  <a:lnTo>
                    <a:pt x="2129995" y="0"/>
                  </a:lnTo>
                  <a:lnTo>
                    <a:pt x="2129995" y="595070"/>
                  </a:lnTo>
                  <a:lnTo>
                    <a:pt x="0" y="59507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2240" tIns="81280" rIns="142240" bIns="8128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Management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E9DB57-3B15-58D0-6D1F-568D17D370B5}"/>
                </a:ext>
              </a:extLst>
            </p:cNvPr>
            <p:cNvSpPr/>
            <p:nvPr/>
          </p:nvSpPr>
          <p:spPr>
            <a:xfrm>
              <a:off x="5043882" y="1524354"/>
              <a:ext cx="2166755" cy="4806846"/>
            </a:xfrm>
            <a:custGeom>
              <a:avLst/>
              <a:gdLst>
                <a:gd name="connsiteX0" fmla="*/ 0 w 2166755"/>
                <a:gd name="connsiteY0" fmla="*/ 0 h 4806846"/>
                <a:gd name="connsiteX1" fmla="*/ 2166755 w 2166755"/>
                <a:gd name="connsiteY1" fmla="*/ 0 h 4806846"/>
                <a:gd name="connsiteX2" fmla="*/ 2166755 w 2166755"/>
                <a:gd name="connsiteY2" fmla="*/ 4806846 h 4806846"/>
                <a:gd name="connsiteX3" fmla="*/ 0 w 2166755"/>
                <a:gd name="connsiteY3" fmla="*/ 4806846 h 4806846"/>
                <a:gd name="connsiteX4" fmla="*/ 0 w 2166755"/>
                <a:gd name="connsiteY4" fmla="*/ 0 h 4806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66755" h="4806846">
                  <a:moveTo>
                    <a:pt x="0" y="0"/>
                  </a:moveTo>
                  <a:lnTo>
                    <a:pt x="2166755" y="0"/>
                  </a:lnTo>
                  <a:lnTo>
                    <a:pt x="2166755" y="4806846"/>
                  </a:lnTo>
                  <a:lnTo>
                    <a:pt x="0" y="48068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70688" bIns="192024" numCol="1" spcCol="1270" anchor="t" anchorCtr="0">
              <a:noAutofit/>
            </a:bodyPr>
            <a:lstStyle/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2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Missed targets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Delays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Fail quality audit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Penalties</a:t>
              </a:r>
            </a:p>
            <a:p>
              <a:pPr marL="342900" lvl="1" indent="-3429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Face Legal issues</a:t>
              </a: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2BCD208-345E-C621-58AD-59BA51D7DEE0}"/>
                </a:ext>
              </a:extLst>
            </p:cNvPr>
            <p:cNvSpPr/>
            <p:nvPr/>
          </p:nvSpPr>
          <p:spPr>
            <a:xfrm>
              <a:off x="7320036" y="929285"/>
              <a:ext cx="2538403" cy="595070"/>
            </a:xfrm>
            <a:custGeom>
              <a:avLst/>
              <a:gdLst>
                <a:gd name="connsiteX0" fmla="*/ 0 w 2317858"/>
                <a:gd name="connsiteY0" fmla="*/ 0 h 595070"/>
                <a:gd name="connsiteX1" fmla="*/ 2317858 w 2317858"/>
                <a:gd name="connsiteY1" fmla="*/ 0 h 595070"/>
                <a:gd name="connsiteX2" fmla="*/ 2317858 w 2317858"/>
                <a:gd name="connsiteY2" fmla="*/ 595070 h 595070"/>
                <a:gd name="connsiteX3" fmla="*/ 0 w 2317858"/>
                <a:gd name="connsiteY3" fmla="*/ 595070 h 595070"/>
                <a:gd name="connsiteX4" fmla="*/ 0 w 2317858"/>
                <a:gd name="connsiteY4" fmla="*/ 0 h 59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17858" h="595070">
                  <a:moveTo>
                    <a:pt x="0" y="0"/>
                  </a:moveTo>
                  <a:lnTo>
                    <a:pt x="2317858" y="0"/>
                  </a:lnTo>
                  <a:lnTo>
                    <a:pt x="2317858" y="595070"/>
                  </a:lnTo>
                  <a:lnTo>
                    <a:pt x="0" y="59507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2240" tIns="81280" rIns="142240" bIns="8128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Client Relatives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97F5703-3B5F-E0E9-F013-FA06536C2D13}"/>
                </a:ext>
              </a:extLst>
            </p:cNvPr>
            <p:cNvSpPr/>
            <p:nvPr/>
          </p:nvSpPr>
          <p:spPr>
            <a:xfrm>
              <a:off x="7323826" y="1524354"/>
              <a:ext cx="2538404" cy="4806846"/>
            </a:xfrm>
            <a:custGeom>
              <a:avLst/>
              <a:gdLst>
                <a:gd name="connsiteX0" fmla="*/ 0 w 2315270"/>
                <a:gd name="connsiteY0" fmla="*/ 0 h 4806846"/>
                <a:gd name="connsiteX1" fmla="*/ 2315270 w 2315270"/>
                <a:gd name="connsiteY1" fmla="*/ 0 h 4806846"/>
                <a:gd name="connsiteX2" fmla="*/ 2315270 w 2315270"/>
                <a:gd name="connsiteY2" fmla="*/ 4806846 h 4806846"/>
                <a:gd name="connsiteX3" fmla="*/ 0 w 2315270"/>
                <a:gd name="connsiteY3" fmla="*/ 4806846 h 4806846"/>
                <a:gd name="connsiteX4" fmla="*/ 0 w 2315270"/>
                <a:gd name="connsiteY4" fmla="*/ 0 h 4806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15270" h="4806846">
                  <a:moveTo>
                    <a:pt x="0" y="0"/>
                  </a:moveTo>
                  <a:lnTo>
                    <a:pt x="2315270" y="0"/>
                  </a:lnTo>
                  <a:lnTo>
                    <a:pt x="2315270" y="4806846"/>
                  </a:lnTo>
                  <a:lnTo>
                    <a:pt x="0" y="48068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016" tIns="128016" rIns="170688" bIns="192024" numCol="1" spcCol="1270" anchor="t" anchorCtr="0">
              <a:noAutofit/>
            </a:bodyPr>
            <a:lstStyle/>
            <a:p>
              <a:pPr marL="342900" lvl="1" indent="-342900" algn="l" defTabSz="1044575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endParaRPr lang="en-GB" sz="23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342900" lvl="1" indent="-342900" algn="l" defTabSz="1044575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Bereavement </a:t>
              </a:r>
            </a:p>
            <a:p>
              <a:pPr marL="342900" lvl="1" indent="-342900" algn="l" defTabSz="1044575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Anxiety</a:t>
              </a:r>
            </a:p>
            <a:p>
              <a:pPr marL="342900" lvl="1" indent="-342900" algn="l" defTabSz="1044575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Dissatisfaction especially when the death of loved ones is due to negligence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DA59FB2-66C0-8517-57BC-469BC07EC67D}"/>
                </a:ext>
              </a:extLst>
            </p:cNvPr>
            <p:cNvSpPr/>
            <p:nvPr/>
          </p:nvSpPr>
          <p:spPr>
            <a:xfrm>
              <a:off x="9986218" y="929285"/>
              <a:ext cx="2004498" cy="595070"/>
            </a:xfrm>
            <a:custGeom>
              <a:avLst/>
              <a:gdLst>
                <a:gd name="connsiteX0" fmla="*/ 0 w 1918834"/>
                <a:gd name="connsiteY0" fmla="*/ 0 h 595070"/>
                <a:gd name="connsiteX1" fmla="*/ 1918834 w 1918834"/>
                <a:gd name="connsiteY1" fmla="*/ 0 h 595070"/>
                <a:gd name="connsiteX2" fmla="*/ 1918834 w 1918834"/>
                <a:gd name="connsiteY2" fmla="*/ 595070 h 595070"/>
                <a:gd name="connsiteX3" fmla="*/ 0 w 1918834"/>
                <a:gd name="connsiteY3" fmla="*/ 595070 h 595070"/>
                <a:gd name="connsiteX4" fmla="*/ 0 w 1918834"/>
                <a:gd name="connsiteY4" fmla="*/ 0 h 5950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8834" h="595070">
                  <a:moveTo>
                    <a:pt x="0" y="0"/>
                  </a:moveTo>
                  <a:lnTo>
                    <a:pt x="1918834" y="0"/>
                  </a:lnTo>
                  <a:lnTo>
                    <a:pt x="1918834" y="595070"/>
                  </a:lnTo>
                  <a:lnTo>
                    <a:pt x="0" y="59507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2240" tIns="81280" rIns="142240" bIns="8128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Government</a:t>
              </a: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062A9D9-D711-3FB3-459E-5BF4219173A5}"/>
                </a:ext>
              </a:extLst>
            </p:cNvPr>
            <p:cNvSpPr/>
            <p:nvPr/>
          </p:nvSpPr>
          <p:spPr>
            <a:xfrm>
              <a:off x="10030899" y="1524354"/>
              <a:ext cx="2046078" cy="4806846"/>
            </a:xfrm>
            <a:custGeom>
              <a:avLst/>
              <a:gdLst>
                <a:gd name="connsiteX0" fmla="*/ 0 w 1926540"/>
                <a:gd name="connsiteY0" fmla="*/ 0 h 4806846"/>
                <a:gd name="connsiteX1" fmla="*/ 1926540 w 1926540"/>
                <a:gd name="connsiteY1" fmla="*/ 0 h 4806846"/>
                <a:gd name="connsiteX2" fmla="*/ 1926540 w 1926540"/>
                <a:gd name="connsiteY2" fmla="*/ 4806846 h 4806846"/>
                <a:gd name="connsiteX3" fmla="*/ 0 w 1926540"/>
                <a:gd name="connsiteY3" fmla="*/ 4806846 h 4806846"/>
                <a:gd name="connsiteX4" fmla="*/ 0 w 1926540"/>
                <a:gd name="connsiteY4" fmla="*/ 0 h 4806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26540" h="4806846">
                  <a:moveTo>
                    <a:pt x="0" y="0"/>
                  </a:moveTo>
                  <a:lnTo>
                    <a:pt x="1926540" y="0"/>
                  </a:lnTo>
                  <a:lnTo>
                    <a:pt x="1926540" y="4806846"/>
                  </a:lnTo>
                  <a:lnTo>
                    <a:pt x="0" y="480684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2682" tIns="122682" rIns="163576" bIns="184023" numCol="1" spcCol="1270" anchor="t" anchorCtr="0">
              <a:noAutofit/>
            </a:bodyPr>
            <a:lstStyle/>
            <a:p>
              <a:pPr marL="228600" lvl="1" indent="-2286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23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342900" lvl="1" indent="-3429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Poor image</a:t>
              </a:r>
            </a:p>
            <a:p>
              <a:pPr marL="342900" lvl="1" indent="-3429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Loss of public trust</a:t>
              </a:r>
            </a:p>
            <a:p>
              <a:pPr marL="342900" lvl="1" indent="-3429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May loose election</a:t>
              </a:r>
            </a:p>
            <a:p>
              <a:pPr marL="342900" lvl="1" indent="-3429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anose="05000000000000000000" pitchFamily="2" charset="2"/>
                <a:buChar char="Ø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Loss of investment</a:t>
              </a:r>
            </a:p>
            <a:p>
              <a:pPr marL="228600" lvl="1" indent="-2286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23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55455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5508AF-71D1-ED48-353D-2F67AFB0E7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9291" y="1309356"/>
            <a:ext cx="7714649" cy="4139040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55FDFBA-2B9F-2C55-AF33-5666417BD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3" y="452439"/>
            <a:ext cx="9404350" cy="832898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2370DA6-BC30-7631-8723-E94F9D774FB6}"/>
              </a:ext>
            </a:extLst>
          </p:cNvPr>
          <p:cNvSpPr txBox="1">
            <a:spLocks/>
          </p:cNvSpPr>
          <p:nvPr/>
        </p:nvSpPr>
        <p:spPr>
          <a:xfrm>
            <a:off x="646113" y="5572664"/>
            <a:ext cx="3028740" cy="43994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Source: (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Peterdy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E6C9083-6D09-A219-D796-5238BF22DFE3}"/>
              </a:ext>
            </a:extLst>
          </p:cNvPr>
          <p:cNvSpPr txBox="1">
            <a:spLocks/>
          </p:cNvSpPr>
          <p:nvPr/>
        </p:nvSpPr>
        <p:spPr>
          <a:xfrm>
            <a:off x="8208217" y="1614097"/>
            <a:ext cx="3684492" cy="49275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Strategic Framework used by firms to evaluate the environments they are operating</a:t>
            </a:r>
          </a:p>
          <a:p>
            <a:pPr marL="0" indent="0">
              <a:buNone/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in turn will help understand the opportunities and threats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 Analysis of Health Care sector follows</a:t>
            </a: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Font typeface="Wingdings 3" charset="2"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560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503DD-CB6F-4ADF-8087-DE924E79D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160" y="270334"/>
            <a:ext cx="10006642" cy="772233"/>
          </a:xfrm>
        </p:spPr>
        <p:txBody>
          <a:bodyPr/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ANALYSIS – Health Care Sector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B0247C8-74D1-C058-BD6C-2DC3F1F1C0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384779"/>
              </p:ext>
            </p:extLst>
          </p:nvPr>
        </p:nvGraphicFramePr>
        <p:xfrm>
          <a:off x="215258" y="1199071"/>
          <a:ext cx="11897832" cy="5509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2972">
                  <a:extLst>
                    <a:ext uri="{9D8B030D-6E8A-4147-A177-3AD203B41FA5}">
                      <a16:colId xmlns:a16="http://schemas.microsoft.com/office/drawing/2014/main" val="57087423"/>
                    </a:ext>
                  </a:extLst>
                </a:gridCol>
                <a:gridCol w="1982972">
                  <a:extLst>
                    <a:ext uri="{9D8B030D-6E8A-4147-A177-3AD203B41FA5}">
                      <a16:colId xmlns:a16="http://schemas.microsoft.com/office/drawing/2014/main" val="3560292326"/>
                    </a:ext>
                  </a:extLst>
                </a:gridCol>
                <a:gridCol w="1982972">
                  <a:extLst>
                    <a:ext uri="{9D8B030D-6E8A-4147-A177-3AD203B41FA5}">
                      <a16:colId xmlns:a16="http://schemas.microsoft.com/office/drawing/2014/main" val="3444203589"/>
                    </a:ext>
                  </a:extLst>
                </a:gridCol>
                <a:gridCol w="1982972">
                  <a:extLst>
                    <a:ext uri="{9D8B030D-6E8A-4147-A177-3AD203B41FA5}">
                      <a16:colId xmlns:a16="http://schemas.microsoft.com/office/drawing/2014/main" val="3786362741"/>
                    </a:ext>
                  </a:extLst>
                </a:gridCol>
                <a:gridCol w="1982972">
                  <a:extLst>
                    <a:ext uri="{9D8B030D-6E8A-4147-A177-3AD203B41FA5}">
                      <a16:colId xmlns:a16="http://schemas.microsoft.com/office/drawing/2014/main" val="1772537372"/>
                    </a:ext>
                  </a:extLst>
                </a:gridCol>
                <a:gridCol w="1982972">
                  <a:extLst>
                    <a:ext uri="{9D8B030D-6E8A-4147-A177-3AD203B41FA5}">
                      <a16:colId xmlns:a16="http://schemas.microsoft.com/office/drawing/2014/main" val="3473266403"/>
                    </a:ext>
                  </a:extLst>
                </a:gridCol>
              </a:tblGrid>
              <a:tr h="703014">
                <a:tc>
                  <a:txBody>
                    <a:bodyPr/>
                    <a:lstStyle/>
                    <a:p>
                      <a:pPr lvl="0" algn="ctr"/>
                      <a:r>
                        <a:rPr lang="en-GB" sz="1600" dirty="0"/>
                        <a:t>P</a:t>
                      </a:r>
                    </a:p>
                  </a:txBody>
                  <a:tcPr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dirty="0"/>
                        <a:t>E</a:t>
                      </a:r>
                    </a:p>
                  </a:txBody>
                  <a:tcPr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dirty="0"/>
                        <a:t>S</a:t>
                      </a:r>
                    </a:p>
                  </a:txBody>
                  <a:tcPr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dirty="0"/>
                        <a:t>T</a:t>
                      </a:r>
                    </a:p>
                  </a:txBody>
                  <a:tcPr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dirty="0"/>
                        <a:t>E</a:t>
                      </a:r>
                    </a:p>
                  </a:txBody>
                  <a:tcPr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dirty="0"/>
                        <a:t>L</a:t>
                      </a:r>
                    </a:p>
                  </a:txBody>
                  <a:tcPr anchor="ctr">
                    <a:solidFill>
                      <a:schemeClr val="accent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0109262"/>
                  </a:ext>
                </a:extLst>
              </a:tr>
              <a:tr h="936006">
                <a:tc>
                  <a:txBody>
                    <a:bodyPr/>
                    <a:lstStyle/>
                    <a:p>
                      <a:pPr lvl="0" algn="ctr"/>
                      <a:r>
                        <a:rPr lang="en-GB" sz="1600" b="1" dirty="0"/>
                        <a:t>POLITICAL (Government Policy)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b="1" dirty="0"/>
                        <a:t>ECONOMIC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b="1" dirty="0"/>
                        <a:t>SOCIAL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b="1" dirty="0"/>
                        <a:t>TECHNOLOGY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b="1" dirty="0"/>
                        <a:t>ENVIRONMENT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600" b="1" dirty="0"/>
                        <a:t>LAW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06661364"/>
                  </a:ext>
                </a:extLst>
              </a:tr>
              <a:tr h="3325251"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Policy on Salary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 Taxation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Policy on Immigration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 effect on staff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continuity due to Change of government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Policy on education of Health Care workers</a:t>
                      </a:r>
                    </a:p>
                  </a:txBody>
                  <a:tcPr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 care worker Pay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 High Inflation rate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Interest rate</a:t>
                      </a:r>
                    </a:p>
                    <a:p>
                      <a:pPr lvl="0"/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Demographic change (more older people)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Client belief (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e.g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anti-vaccine)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flexibility -Hybrid working in other sector affects health care worker perspectives</a:t>
                      </a:r>
                    </a:p>
                    <a:p>
                      <a:pPr lvl="0" algn="ctr"/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modern Technology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and development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on new technology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PPE importation</a:t>
                      </a:r>
                    </a:p>
                    <a:p>
                      <a:pPr lvl="0" algn="ctr"/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Unrest in Europe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Pandemic Effect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energy and utility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Climate change – extreme weather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Popularity of Agency/Bank staff</a:t>
                      </a:r>
                    </a:p>
                    <a:p>
                      <a:pPr lvl="0" algn="ctr"/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 laws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Discrimination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Licences to operate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Diversity and Inclusion law</a:t>
                      </a:r>
                    </a:p>
                    <a:p>
                      <a:pPr lvl="0" algn="ctr"/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914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9816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469" name="Group 1">
            <a:extLst>
              <a:ext uri="{FF2B5EF4-FFF2-40B4-BE49-F238E27FC236}">
                <a16:creationId xmlns:a16="http://schemas.microsoft.com/office/drawing/2014/main" id="{157C26BE-6517-3B11-F519-21F30CF440AA}"/>
              </a:ext>
            </a:extLst>
          </p:cNvPr>
          <p:cNvGrpSpPr>
            <a:grpSpLocks/>
          </p:cNvGrpSpPr>
          <p:nvPr/>
        </p:nvGrpSpPr>
        <p:grpSpPr bwMode="auto">
          <a:xfrm>
            <a:off x="303028" y="1117600"/>
            <a:ext cx="9322963" cy="5313363"/>
            <a:chOff x="-175233" y="1335088"/>
            <a:chExt cx="8388953" cy="5253037"/>
          </a:xfrm>
        </p:grpSpPr>
        <p:cxnSp>
          <p:nvCxnSpPr>
            <p:cNvPr id="62475" name="Straight Arrow Connector 14">
              <a:extLst>
                <a:ext uri="{FF2B5EF4-FFF2-40B4-BE49-F238E27FC236}">
                  <a16:creationId xmlns:a16="http://schemas.microsoft.com/office/drawing/2014/main" id="{F9FD991E-8503-5D2E-7D62-4BA04BCE054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-175233" y="3876727"/>
              <a:ext cx="8388953" cy="25348"/>
            </a:xfrm>
            <a:prstGeom prst="straightConnector1">
              <a:avLst/>
            </a:prstGeom>
            <a:noFill/>
            <a:ln w="28575" algn="ctr">
              <a:solidFill>
                <a:schemeClr val="bg1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62476" name="Straight Arrow Connector 15">
              <a:extLst>
                <a:ext uri="{FF2B5EF4-FFF2-40B4-BE49-F238E27FC236}">
                  <a16:creationId xmlns:a16="http://schemas.microsoft.com/office/drawing/2014/main" id="{5269B601-ADDA-EE10-6970-877E1287A95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6964363" y="1671638"/>
              <a:ext cx="912812" cy="2220912"/>
            </a:xfrm>
            <a:prstGeom prst="straightConnector1">
              <a:avLst/>
            </a:prstGeom>
            <a:noFill/>
            <a:ln w="38100" algn="ctr">
              <a:solidFill>
                <a:schemeClr val="bg1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2477" name="TextBox 16">
              <a:extLst>
                <a:ext uri="{FF2B5EF4-FFF2-40B4-BE49-F238E27FC236}">
                  <a16:creationId xmlns:a16="http://schemas.microsoft.com/office/drawing/2014/main" id="{E531CD12-644A-D124-A458-359149D634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940424" y="1344613"/>
              <a:ext cx="2071364" cy="323831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square" lIns="95782" tIns="47891" rIns="95782" bIns="47891">
              <a:spAutoFit/>
            </a:bodyPr>
            <a:lstStyle>
              <a:lvl1pPr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500" b="1" dirty="0">
                  <a:solidFill>
                    <a:schemeClr val="bg1"/>
                  </a:solidFill>
                  <a:latin typeface="Calibri" panose="020F0502020204030204" pitchFamily="34" charset="0"/>
                </a:rPr>
                <a:t>GOVERNMENTAL POLICY</a:t>
              </a:r>
            </a:p>
          </p:txBody>
        </p:sp>
        <p:grpSp>
          <p:nvGrpSpPr>
            <p:cNvPr id="62478" name="Group 17">
              <a:extLst>
                <a:ext uri="{FF2B5EF4-FFF2-40B4-BE49-F238E27FC236}">
                  <a16:creationId xmlns:a16="http://schemas.microsoft.com/office/drawing/2014/main" id="{4D4C3054-DF2E-5500-9713-1578F063F2C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061075" y="2052943"/>
              <a:ext cx="1105799" cy="264335"/>
              <a:chOff x="5752963" y="1857386"/>
              <a:chExt cx="1020620" cy="263446"/>
            </a:xfrm>
          </p:grpSpPr>
          <p:cxnSp>
            <p:nvCxnSpPr>
              <p:cNvPr id="62530" name="Straight Arrow Connector 18">
                <a:extLst>
                  <a:ext uri="{FF2B5EF4-FFF2-40B4-BE49-F238E27FC236}">
                    <a16:creationId xmlns:a16="http://schemas.microsoft.com/office/drawing/2014/main" id="{8B0684FA-FCA2-D07E-D9A4-D9AD050CBC39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305106" y="1987751"/>
                <a:ext cx="468477" cy="0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62531" name="TextBox 19">
                <a:extLst>
                  <a:ext uri="{FF2B5EF4-FFF2-40B4-BE49-F238E27FC236}">
                    <a16:creationId xmlns:a16="http://schemas.microsoft.com/office/drawing/2014/main" id="{B4E9E33F-E8EE-C39A-B2EE-1C039378B5E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752963" y="1857386"/>
                <a:ext cx="731974" cy="263446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GB" altLang="en-US" sz="1100" b="1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BREXIT</a:t>
                </a:r>
              </a:p>
            </p:txBody>
          </p:sp>
        </p:grpSp>
        <p:grpSp>
          <p:nvGrpSpPr>
            <p:cNvPr id="62479" name="Group 20">
              <a:extLst>
                <a:ext uri="{FF2B5EF4-FFF2-40B4-BE49-F238E27FC236}">
                  <a16:creationId xmlns:a16="http://schemas.microsoft.com/office/drawing/2014/main" id="{8C1BF96D-1606-E377-9366-61FA624CF84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505870" y="5176110"/>
              <a:ext cx="1671722" cy="258640"/>
              <a:chOff x="5084737" y="4571343"/>
              <a:chExt cx="1541976" cy="257770"/>
            </a:xfrm>
          </p:grpSpPr>
          <p:cxnSp>
            <p:nvCxnSpPr>
              <p:cNvPr id="62528" name="Straight Arrow Connector 21">
                <a:extLst>
                  <a:ext uri="{FF2B5EF4-FFF2-40B4-BE49-F238E27FC236}">
                    <a16:creationId xmlns:a16="http://schemas.microsoft.com/office/drawing/2014/main" id="{CB2685AC-9DA5-3832-8086-E3772BFDF7AE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 flipV="1">
                <a:off x="6070970" y="4678964"/>
                <a:ext cx="555743" cy="1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62529" name="TextBox 22">
                <a:extLst>
                  <a:ext uri="{FF2B5EF4-FFF2-40B4-BE49-F238E27FC236}">
                    <a16:creationId xmlns:a16="http://schemas.microsoft.com/office/drawing/2014/main" id="{93218A0D-8465-AD0D-3F42-4DA4EFE0197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84737" y="4571343"/>
                <a:ext cx="1029034" cy="257770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GB" altLang="en-US" sz="1100" b="1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Lack of flexibility</a:t>
                </a:r>
              </a:p>
            </p:txBody>
          </p:sp>
        </p:grpSp>
        <p:cxnSp>
          <p:nvCxnSpPr>
            <p:cNvPr id="62480" name="Straight Arrow Connector 24">
              <a:extLst>
                <a:ext uri="{FF2B5EF4-FFF2-40B4-BE49-F238E27FC236}">
                  <a16:creationId xmlns:a16="http://schemas.microsoft.com/office/drawing/2014/main" id="{CF9B1D16-E864-2875-6945-39279347D6B6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7072262" y="3199969"/>
              <a:ext cx="507733" cy="0"/>
            </a:xfrm>
            <a:prstGeom prst="straightConnector1">
              <a:avLst/>
            </a:prstGeom>
            <a:noFill/>
            <a:ln w="19050" algn="ctr">
              <a:solidFill>
                <a:schemeClr val="bg1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2481" name="TextBox 28">
              <a:extLst>
                <a:ext uri="{FF2B5EF4-FFF2-40B4-BE49-F238E27FC236}">
                  <a16:creationId xmlns:a16="http://schemas.microsoft.com/office/drawing/2014/main" id="{D8D6E488-1EB2-6925-A68C-F01519646D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61075" y="3057572"/>
              <a:ext cx="1265052" cy="258640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100" b="1" dirty="0">
                  <a:solidFill>
                    <a:schemeClr val="bg1"/>
                  </a:solidFill>
                  <a:latin typeface="Calibri" panose="020F0502020204030204" pitchFamily="34" charset="0"/>
                </a:rPr>
                <a:t>Immigration Policy</a:t>
              </a:r>
            </a:p>
          </p:txBody>
        </p:sp>
        <p:cxnSp>
          <p:nvCxnSpPr>
            <p:cNvPr id="62482" name="Straight Arrow Connector 29">
              <a:extLst>
                <a:ext uri="{FF2B5EF4-FFF2-40B4-BE49-F238E27FC236}">
                  <a16:creationId xmlns:a16="http://schemas.microsoft.com/office/drawing/2014/main" id="{B9FBD184-50BD-F204-7D21-6E6A60D7D0A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4386263" y="1671638"/>
              <a:ext cx="1011237" cy="2220912"/>
            </a:xfrm>
            <a:prstGeom prst="straightConnector1">
              <a:avLst/>
            </a:prstGeom>
            <a:noFill/>
            <a:ln w="38100" algn="ctr">
              <a:solidFill>
                <a:schemeClr val="bg1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2483" name="TextBox 30">
              <a:extLst>
                <a:ext uri="{FF2B5EF4-FFF2-40B4-BE49-F238E27FC236}">
                  <a16:creationId xmlns:a16="http://schemas.microsoft.com/office/drawing/2014/main" id="{9BD1156C-C5E0-21C4-1AB2-2736A853672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63938" y="1335088"/>
              <a:ext cx="1665287" cy="327025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lIns="95782" tIns="47891" rIns="95782" bIns="47891">
              <a:spAutoFit/>
            </a:bodyPr>
            <a:lstStyle>
              <a:lvl1pPr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500" b="1" dirty="0">
                  <a:solidFill>
                    <a:schemeClr val="bg1"/>
                  </a:solidFill>
                  <a:latin typeface="Calibri" panose="020F0502020204030204" pitchFamily="34" charset="0"/>
                </a:rPr>
                <a:t>ENVIRONMENT</a:t>
              </a:r>
            </a:p>
          </p:txBody>
        </p:sp>
        <p:grpSp>
          <p:nvGrpSpPr>
            <p:cNvPr id="62484" name="Group 31">
              <a:extLst>
                <a:ext uri="{FF2B5EF4-FFF2-40B4-BE49-F238E27FC236}">
                  <a16:creationId xmlns:a16="http://schemas.microsoft.com/office/drawing/2014/main" id="{C5EE5FCC-0732-C0BB-4E84-697F0E8EE17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06813" y="1878410"/>
              <a:ext cx="1886559" cy="258640"/>
              <a:chOff x="4899694" y="1683530"/>
              <a:chExt cx="1741867" cy="258076"/>
            </a:xfrm>
          </p:grpSpPr>
          <p:cxnSp>
            <p:nvCxnSpPr>
              <p:cNvPr id="62526" name="Straight Arrow Connector 32">
                <a:extLst>
                  <a:ext uri="{FF2B5EF4-FFF2-40B4-BE49-F238E27FC236}">
                    <a16:creationId xmlns:a16="http://schemas.microsoft.com/office/drawing/2014/main" id="{C9880E7C-E67B-D72B-D829-5696B4D5052E}"/>
                  </a:ext>
                </a:extLst>
              </p:cNvPr>
              <p:cNvCxnSpPr>
                <a:cxnSpLocks noChangeShapeType="1"/>
                <a:stCxn id="62527" idx="3"/>
              </p:cNvCxnSpPr>
              <p:nvPr/>
            </p:nvCxnSpPr>
            <p:spPr bwMode="auto">
              <a:xfrm flipV="1">
                <a:off x="6293618" y="1808213"/>
                <a:ext cx="347943" cy="4355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62527" name="TextBox 33">
                <a:extLst>
                  <a:ext uri="{FF2B5EF4-FFF2-40B4-BE49-F238E27FC236}">
                    <a16:creationId xmlns:a16="http://schemas.microsoft.com/office/drawing/2014/main" id="{DA5E7590-ABF7-3BCA-07ED-1D7A18384DB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899694" y="1683530"/>
                <a:ext cx="1393924" cy="258076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GB" altLang="en-US" sz="1100" b="1" dirty="0">
                    <a:solidFill>
                      <a:schemeClr val="bg1"/>
                    </a:solidFill>
                    <a:latin typeface="Calibri" panose="020F0502020204030204" pitchFamily="34" charset="0"/>
                  </a:rPr>
                  <a:t>Room size/office space</a:t>
                </a:r>
              </a:p>
            </p:txBody>
          </p:sp>
        </p:grpSp>
        <p:grpSp>
          <p:nvGrpSpPr>
            <p:cNvPr id="62485" name="Group 34">
              <a:extLst>
                <a:ext uri="{FF2B5EF4-FFF2-40B4-BE49-F238E27FC236}">
                  <a16:creationId xmlns:a16="http://schemas.microsoft.com/office/drawing/2014/main" id="{B0E2B381-9EA1-6483-D7C7-C71F7E257B6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32088" y="2656449"/>
              <a:ext cx="2159791" cy="258639"/>
              <a:chOff x="4798433" y="1945060"/>
              <a:chExt cx="1994144" cy="258075"/>
            </a:xfrm>
          </p:grpSpPr>
          <p:cxnSp>
            <p:nvCxnSpPr>
              <p:cNvPr id="62524" name="Straight Arrow Connector 35">
                <a:extLst>
                  <a:ext uri="{FF2B5EF4-FFF2-40B4-BE49-F238E27FC236}">
                    <a16:creationId xmlns:a16="http://schemas.microsoft.com/office/drawing/2014/main" id="{33A8AC0A-7F87-8870-1FC3-9A0E54A09E66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469481" y="2084121"/>
                <a:ext cx="323096" cy="1481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2" name="TextBox 36">
                <a:extLst>
                  <a:ext uri="{FF2B5EF4-FFF2-40B4-BE49-F238E27FC236}">
                    <a16:creationId xmlns:a16="http://schemas.microsoft.com/office/drawing/2014/main" id="{7A76AA01-FD5E-E589-9D27-050E5171ADA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798433" y="1945060"/>
                <a:ext cx="1671048" cy="258075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defPPr>
                  <a:defRPr lang="en-GB"/>
                </a:defPPr>
                <a:lvl1pPr eaLnBrk="1" hangingPunct="1">
                  <a:defRPr sz="1100" b="1" strike="sngStrike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/>
                <a:lvl3pPr marL="1143000" indent="-228600" eaLnBrk="0" hangingPunct="0"/>
                <a:lvl4pPr marL="1600200" indent="-228600" eaLnBrk="0" hangingPunct="0"/>
                <a:lvl5pPr marL="2057400" indent="-228600" eaLnBrk="0" hangingPunct="0"/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9pPr>
              </a:lstStyle>
              <a:p>
                <a:pPr>
                  <a:defRPr/>
                </a:pPr>
                <a:r>
                  <a:rPr lang="en-GB" altLang="en-US" strike="noStrike" dirty="0">
                    <a:solidFill>
                      <a:schemeClr val="bg1"/>
                    </a:solidFill>
                  </a:rPr>
                  <a:t>Poor Transportation network</a:t>
                </a:r>
              </a:p>
            </p:txBody>
          </p:sp>
        </p:grpSp>
        <p:grpSp>
          <p:nvGrpSpPr>
            <p:cNvPr id="62486" name="Group 37">
              <a:extLst>
                <a:ext uri="{FF2B5EF4-FFF2-40B4-BE49-F238E27FC236}">
                  <a16:creationId xmlns:a16="http://schemas.microsoft.com/office/drawing/2014/main" id="{00F8AD10-C24E-C3C3-8368-AD91DBF8556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7731" y="5274614"/>
              <a:ext cx="1839996" cy="258640"/>
              <a:chOff x="2309521" y="4073913"/>
              <a:chExt cx="1698875" cy="259027"/>
            </a:xfrm>
          </p:grpSpPr>
          <p:cxnSp>
            <p:nvCxnSpPr>
              <p:cNvPr id="62522" name="Straight Arrow Connector 38">
                <a:extLst>
                  <a:ext uri="{FF2B5EF4-FFF2-40B4-BE49-F238E27FC236}">
                    <a16:creationId xmlns:a16="http://schemas.microsoft.com/office/drawing/2014/main" id="{58E28804-E1AD-BFAA-F545-8337C5AEEF31}"/>
                  </a:ext>
                </a:extLst>
              </p:cNvPr>
              <p:cNvCxnSpPr>
                <a:cxnSpLocks noChangeShapeType="1"/>
                <a:stCxn id="3" idx="3"/>
              </p:cNvCxnSpPr>
              <p:nvPr/>
            </p:nvCxnSpPr>
            <p:spPr bwMode="auto">
              <a:xfrm>
                <a:off x="3679253" y="4203427"/>
                <a:ext cx="329143" cy="17734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3" name="TextBox 39">
                <a:extLst>
                  <a:ext uri="{FF2B5EF4-FFF2-40B4-BE49-F238E27FC236}">
                    <a16:creationId xmlns:a16="http://schemas.microsoft.com/office/drawing/2014/main" id="{F91F08E8-8CD1-BAC6-F32F-81F40D46AA1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309521" y="4073913"/>
                <a:ext cx="1369732" cy="259027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100" b="1" dirty="0">
                    <a:solidFill>
                      <a:schemeClr val="bg1"/>
                    </a:solidFill>
                    <a:latin typeface="Calibri" pitchFamily="34" charset="0"/>
                  </a:rPr>
                  <a:t>Lack of  Adequate PPE</a:t>
                </a:r>
              </a:p>
            </p:txBody>
          </p:sp>
        </p:grpSp>
        <p:cxnSp>
          <p:nvCxnSpPr>
            <p:cNvPr id="62487" name="Straight Arrow Connector 43">
              <a:extLst>
                <a:ext uri="{FF2B5EF4-FFF2-40B4-BE49-F238E27FC236}">
                  <a16:creationId xmlns:a16="http://schemas.microsoft.com/office/drawing/2014/main" id="{BEB4AB76-13C3-2D25-26A7-4BA6531C3C3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 flipV="1">
              <a:off x="2078038" y="1671638"/>
              <a:ext cx="839787" cy="2220912"/>
            </a:xfrm>
            <a:prstGeom prst="straightConnector1">
              <a:avLst/>
            </a:prstGeom>
            <a:noFill/>
            <a:ln w="38100" algn="ctr">
              <a:solidFill>
                <a:schemeClr val="bg1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2488" name="TextBox 44">
              <a:extLst>
                <a:ext uri="{FF2B5EF4-FFF2-40B4-BE49-F238E27FC236}">
                  <a16:creationId xmlns:a16="http://schemas.microsoft.com/office/drawing/2014/main" id="{06BB909E-E544-6566-274B-7EB3BF97AD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39950" y="1344613"/>
              <a:ext cx="1812789" cy="323831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square" lIns="95782" tIns="47891" rIns="95782" bIns="47891">
              <a:spAutoFit/>
            </a:bodyPr>
            <a:lstStyle>
              <a:lvl1pPr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500" b="1" dirty="0">
                  <a:solidFill>
                    <a:schemeClr val="bg1"/>
                  </a:solidFill>
                  <a:latin typeface="Calibri" panose="020F0502020204030204" pitchFamily="34" charset="0"/>
                </a:rPr>
                <a:t>STAFF WELLBEING</a:t>
              </a:r>
            </a:p>
          </p:txBody>
        </p:sp>
        <p:grpSp>
          <p:nvGrpSpPr>
            <p:cNvPr id="62489" name="Group 45">
              <a:extLst>
                <a:ext uri="{FF2B5EF4-FFF2-40B4-BE49-F238E27FC236}">
                  <a16:creationId xmlns:a16="http://schemas.microsoft.com/office/drawing/2014/main" id="{6654E92F-CCF7-636E-F82B-F6B6FA25226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736843" y="2167321"/>
              <a:ext cx="2461968" cy="344157"/>
              <a:chOff x="6273079" y="1984257"/>
              <a:chExt cx="2273145" cy="344672"/>
            </a:xfrm>
          </p:grpSpPr>
          <p:cxnSp>
            <p:nvCxnSpPr>
              <p:cNvPr id="62520" name="Straight Arrow Connector 46">
                <a:extLst>
                  <a:ext uri="{FF2B5EF4-FFF2-40B4-BE49-F238E27FC236}">
                    <a16:creationId xmlns:a16="http://schemas.microsoft.com/office/drawing/2014/main" id="{DD17B9D1-033F-61D3-C6A0-011A46E1E40A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273079" y="1984257"/>
                <a:ext cx="468477" cy="0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4" name="TextBox 47">
                <a:extLst>
                  <a:ext uri="{FF2B5EF4-FFF2-40B4-BE49-F238E27FC236}">
                    <a16:creationId xmlns:a16="http://schemas.microsoft.com/office/drawing/2014/main" id="{D13CD3D6-8FA0-CEB3-E9A3-3DFC9C137A6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544907" y="2069903"/>
                <a:ext cx="1001317" cy="259026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100" b="1" dirty="0">
                    <a:solidFill>
                      <a:schemeClr val="bg1"/>
                    </a:solidFill>
                    <a:latin typeface="Calibri" pitchFamily="34" charset="0"/>
                  </a:rPr>
                  <a:t>Parking charges</a:t>
                </a:r>
              </a:p>
            </p:txBody>
          </p:sp>
        </p:grpSp>
        <p:grpSp>
          <p:nvGrpSpPr>
            <p:cNvPr id="62490" name="Group 48">
              <a:extLst>
                <a:ext uri="{FF2B5EF4-FFF2-40B4-BE49-F238E27FC236}">
                  <a16:creationId xmlns:a16="http://schemas.microsoft.com/office/drawing/2014/main" id="{20E1CE8C-799F-5FA4-CE17-C6FA2114BDB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799613" y="2443298"/>
              <a:ext cx="1632628" cy="257511"/>
              <a:chOff x="5190801" y="1743936"/>
              <a:chExt cx="1507412" cy="257896"/>
            </a:xfrm>
          </p:grpSpPr>
          <p:cxnSp>
            <p:nvCxnSpPr>
              <p:cNvPr id="62518" name="Straight Arrow Connector 49">
                <a:extLst>
                  <a:ext uri="{FF2B5EF4-FFF2-40B4-BE49-F238E27FC236}">
                    <a16:creationId xmlns:a16="http://schemas.microsoft.com/office/drawing/2014/main" id="{1FC0373D-62D1-956E-723D-C93ABAD4D1F6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229736" y="1885629"/>
                <a:ext cx="468477" cy="0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5" name="TextBox 50">
                <a:extLst>
                  <a:ext uri="{FF2B5EF4-FFF2-40B4-BE49-F238E27FC236}">
                    <a16:creationId xmlns:a16="http://schemas.microsoft.com/office/drawing/2014/main" id="{96B98E90-4796-E164-7C00-166CC88BE1C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90801" y="1743936"/>
                <a:ext cx="1114006" cy="257896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defPPr>
                  <a:defRPr lang="en-GB"/>
                </a:defPPr>
                <a:lvl1pPr eaLnBrk="1" hangingPunct="1">
                  <a:defRPr sz="1100" b="1" strike="sngStrike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/>
                <a:lvl3pPr marL="1143000" indent="-228600" eaLnBrk="0" hangingPunct="0"/>
                <a:lvl4pPr marL="1600200" indent="-228600" eaLnBrk="0" hangingPunct="0"/>
                <a:lvl5pPr marL="2057400" indent="-228600" eaLnBrk="0" hangingPunct="0"/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9pPr>
              </a:lstStyle>
              <a:p>
                <a:pPr>
                  <a:defRPr/>
                </a:pPr>
                <a:r>
                  <a:rPr lang="en-GB" altLang="en-US" strike="noStrike" dirty="0">
                    <a:solidFill>
                      <a:schemeClr val="bg1"/>
                    </a:solidFill>
                  </a:rPr>
                  <a:t>Long Hours of work</a:t>
                </a:r>
              </a:p>
            </p:txBody>
          </p:sp>
        </p:grpSp>
        <p:grpSp>
          <p:nvGrpSpPr>
            <p:cNvPr id="62491" name="Group 54">
              <a:extLst>
                <a:ext uri="{FF2B5EF4-FFF2-40B4-BE49-F238E27FC236}">
                  <a16:creationId xmlns:a16="http://schemas.microsoft.com/office/drawing/2014/main" id="{BC00ABEC-AA14-459C-57EF-821706BEF96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79340" y="3415645"/>
              <a:ext cx="1940060" cy="425995"/>
              <a:chOff x="4884470" y="1693555"/>
              <a:chExt cx="1790106" cy="425061"/>
            </a:xfrm>
          </p:grpSpPr>
          <p:cxnSp>
            <p:nvCxnSpPr>
              <p:cNvPr id="62516" name="Straight Arrow Connector 55">
                <a:extLst>
                  <a:ext uri="{FF2B5EF4-FFF2-40B4-BE49-F238E27FC236}">
                    <a16:creationId xmlns:a16="http://schemas.microsoft.com/office/drawing/2014/main" id="{579CDC30-1C78-00F9-DC49-1A48D1C6F432}"/>
                  </a:ext>
                </a:extLst>
              </p:cNvPr>
              <p:cNvCxnSpPr>
                <a:cxnSpLocks noChangeShapeType="1"/>
                <a:stCxn id="6" idx="3"/>
              </p:cNvCxnSpPr>
              <p:nvPr/>
            </p:nvCxnSpPr>
            <p:spPr bwMode="auto">
              <a:xfrm flipV="1">
                <a:off x="6378689" y="1897707"/>
                <a:ext cx="295887" cy="8379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6" name="TextBox 56">
                <a:extLst>
                  <a:ext uri="{FF2B5EF4-FFF2-40B4-BE49-F238E27FC236}">
                    <a16:creationId xmlns:a16="http://schemas.microsoft.com/office/drawing/2014/main" id="{17A2AEAA-BC50-E8CA-3D3E-1070AF6356D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884470" y="1693555"/>
                <a:ext cx="1494219" cy="425061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100" b="1" dirty="0">
                    <a:solidFill>
                      <a:schemeClr val="bg1"/>
                    </a:solidFill>
                    <a:latin typeface="Calibri" pitchFamily="34" charset="0"/>
                  </a:rPr>
                  <a:t>Poor Staff Protection against violence/attack</a:t>
                </a:r>
              </a:p>
            </p:txBody>
          </p:sp>
        </p:grpSp>
        <p:cxnSp>
          <p:nvCxnSpPr>
            <p:cNvPr id="62492" name="Straight Arrow Connector 57">
              <a:extLst>
                <a:ext uri="{FF2B5EF4-FFF2-40B4-BE49-F238E27FC236}">
                  <a16:creationId xmlns:a16="http://schemas.microsoft.com/office/drawing/2014/main" id="{7F3621E1-F56C-FE2F-A9D8-5BC6132A6CC3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6865938" y="3872217"/>
              <a:ext cx="769937" cy="2374595"/>
            </a:xfrm>
            <a:prstGeom prst="straightConnector1">
              <a:avLst/>
            </a:prstGeom>
            <a:noFill/>
            <a:ln w="38100" algn="ctr">
              <a:solidFill>
                <a:schemeClr val="bg1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62493" name="Group 58">
              <a:extLst>
                <a:ext uri="{FF2B5EF4-FFF2-40B4-BE49-F238E27FC236}">
                  <a16:creationId xmlns:a16="http://schemas.microsoft.com/office/drawing/2014/main" id="{B3EB409F-AF1A-2FB6-E95B-C0835E243E1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543005" y="4148227"/>
              <a:ext cx="1924595" cy="258639"/>
              <a:chOff x="4680963" y="1697798"/>
              <a:chExt cx="1775980" cy="259027"/>
            </a:xfrm>
          </p:grpSpPr>
          <p:cxnSp>
            <p:nvCxnSpPr>
              <p:cNvPr id="62514" name="Straight Arrow Connector 59">
                <a:extLst>
                  <a:ext uri="{FF2B5EF4-FFF2-40B4-BE49-F238E27FC236}">
                    <a16:creationId xmlns:a16="http://schemas.microsoft.com/office/drawing/2014/main" id="{5616F3F5-D093-C45A-09BC-EA230ABBB796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195848" y="1828799"/>
                <a:ext cx="261095" cy="3241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7" name="TextBox 60">
                <a:extLst>
                  <a:ext uri="{FF2B5EF4-FFF2-40B4-BE49-F238E27FC236}">
                    <a16:creationId xmlns:a16="http://schemas.microsoft.com/office/drawing/2014/main" id="{67C55238-58FD-A892-7082-A058F8FCA612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680963" y="1697798"/>
                <a:ext cx="1514884" cy="259027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100" b="1" dirty="0">
                    <a:solidFill>
                      <a:schemeClr val="bg1"/>
                    </a:solidFill>
                    <a:latin typeface="Calibri" pitchFamily="34" charset="0"/>
                  </a:rPr>
                  <a:t>Salary  &amp; Pension Package</a:t>
                </a:r>
              </a:p>
            </p:txBody>
          </p:sp>
        </p:grpSp>
        <p:grpSp>
          <p:nvGrpSpPr>
            <p:cNvPr id="62494" name="Group 61">
              <a:extLst>
                <a:ext uri="{FF2B5EF4-FFF2-40B4-BE49-F238E27FC236}">
                  <a16:creationId xmlns:a16="http://schemas.microsoft.com/office/drawing/2014/main" id="{8551591D-6EF2-0B2F-5C54-A3D67E7E9E7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97500" y="4840266"/>
              <a:ext cx="1818634" cy="261609"/>
              <a:chOff x="5030457" y="1504546"/>
              <a:chExt cx="1680124" cy="262053"/>
            </a:xfrm>
          </p:grpSpPr>
          <p:cxnSp>
            <p:nvCxnSpPr>
              <p:cNvPr id="62512" name="Straight Arrow Connector 62">
                <a:extLst>
                  <a:ext uri="{FF2B5EF4-FFF2-40B4-BE49-F238E27FC236}">
                    <a16:creationId xmlns:a16="http://schemas.microsoft.com/office/drawing/2014/main" id="{1E305722-7D3A-BB12-066A-0A14C1883BC1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476342" y="1642297"/>
                <a:ext cx="234239" cy="0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8" name="TextBox 63">
                <a:extLst>
                  <a:ext uri="{FF2B5EF4-FFF2-40B4-BE49-F238E27FC236}">
                    <a16:creationId xmlns:a16="http://schemas.microsoft.com/office/drawing/2014/main" id="{B7556640-24BB-1D6D-BDFF-4B88C2476C7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30457" y="1504546"/>
                <a:ext cx="1444981" cy="262053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100" b="1" dirty="0">
                    <a:solidFill>
                      <a:schemeClr val="bg1"/>
                    </a:solidFill>
                    <a:latin typeface="Calibri" pitchFamily="34" charset="0"/>
                  </a:rPr>
                  <a:t>Poor promotion system</a:t>
                </a:r>
              </a:p>
            </p:txBody>
          </p:sp>
        </p:grpSp>
        <p:grpSp>
          <p:nvGrpSpPr>
            <p:cNvPr id="62495" name="Group 67">
              <a:extLst>
                <a:ext uri="{FF2B5EF4-FFF2-40B4-BE49-F238E27FC236}">
                  <a16:creationId xmlns:a16="http://schemas.microsoft.com/office/drawing/2014/main" id="{7FE333DD-DCF1-42A9-148B-9CBC5A26C0C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329211" y="5522358"/>
              <a:ext cx="1713721" cy="258640"/>
              <a:chOff x="5196503" y="1489711"/>
              <a:chExt cx="1583322" cy="260619"/>
            </a:xfrm>
          </p:grpSpPr>
          <p:cxnSp>
            <p:nvCxnSpPr>
              <p:cNvPr id="62510" name="Straight Arrow Connector 68">
                <a:extLst>
                  <a:ext uri="{FF2B5EF4-FFF2-40B4-BE49-F238E27FC236}">
                    <a16:creationId xmlns:a16="http://schemas.microsoft.com/office/drawing/2014/main" id="{D529940E-C954-998A-3C93-179730754105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390453" y="1600638"/>
                <a:ext cx="389372" cy="0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9" name="TextBox 69">
                <a:extLst>
                  <a:ext uri="{FF2B5EF4-FFF2-40B4-BE49-F238E27FC236}">
                    <a16:creationId xmlns:a16="http://schemas.microsoft.com/office/drawing/2014/main" id="{F290AC5A-3651-A603-5D8E-96D66E8D95D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96503" y="1489711"/>
                <a:ext cx="1168507" cy="260619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100" b="1" dirty="0">
                    <a:solidFill>
                      <a:schemeClr val="bg1"/>
                    </a:solidFill>
                    <a:latin typeface="Calibri" pitchFamily="34" charset="0"/>
                  </a:rPr>
                  <a:t>Lack of job security</a:t>
                </a:r>
              </a:p>
            </p:txBody>
          </p:sp>
        </p:grpSp>
        <p:cxnSp>
          <p:nvCxnSpPr>
            <p:cNvPr id="62496" name="Straight Arrow Connector 73">
              <a:extLst>
                <a:ext uri="{FF2B5EF4-FFF2-40B4-BE49-F238E27FC236}">
                  <a16:creationId xmlns:a16="http://schemas.microsoft.com/office/drawing/2014/main" id="{35777181-EE27-DA85-83CE-B90BC2E1A103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4214813" y="3884613"/>
              <a:ext cx="869950" cy="2379662"/>
            </a:xfrm>
            <a:prstGeom prst="straightConnector1">
              <a:avLst/>
            </a:prstGeom>
            <a:noFill/>
            <a:ln w="38100" algn="ctr">
              <a:solidFill>
                <a:schemeClr val="bg1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grpSp>
          <p:nvGrpSpPr>
            <p:cNvPr id="62497" name="Group 74">
              <a:extLst>
                <a:ext uri="{FF2B5EF4-FFF2-40B4-BE49-F238E27FC236}">
                  <a16:creationId xmlns:a16="http://schemas.microsoft.com/office/drawing/2014/main" id="{F26F2EC5-D200-6A52-D010-F7943DF2CFF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00073" y="4325032"/>
              <a:ext cx="2516190" cy="449397"/>
              <a:chOff x="6195848" y="1828800"/>
              <a:chExt cx="2325515" cy="447886"/>
            </a:xfrm>
          </p:grpSpPr>
          <p:cxnSp>
            <p:nvCxnSpPr>
              <p:cNvPr id="62508" name="Straight Arrow Connector 75">
                <a:extLst>
                  <a:ext uri="{FF2B5EF4-FFF2-40B4-BE49-F238E27FC236}">
                    <a16:creationId xmlns:a16="http://schemas.microsoft.com/office/drawing/2014/main" id="{CC08BB6A-D1CD-73A7-E38D-83D3D1E24394}"/>
                  </a:ext>
                </a:extLst>
              </p:cNvPr>
              <p:cNvCxnSpPr>
                <a:cxnSpLocks noChangeShapeType="1"/>
              </p:cNvCxnSpPr>
              <p:nvPr/>
            </p:nvCxnSpPr>
            <p:spPr bwMode="auto">
              <a:xfrm>
                <a:off x="6195848" y="1828800"/>
                <a:ext cx="468477" cy="0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0" name="TextBox 76">
                <a:extLst>
                  <a:ext uri="{FF2B5EF4-FFF2-40B4-BE49-F238E27FC236}">
                    <a16:creationId xmlns:a16="http://schemas.microsoft.com/office/drawing/2014/main" id="{5C4B7235-CEEA-A1A1-0764-1ED6C5A94E8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520929" y="2018916"/>
                <a:ext cx="1000434" cy="257770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100" b="1" dirty="0">
                    <a:solidFill>
                      <a:schemeClr val="bg1"/>
                    </a:solidFill>
                    <a:latin typeface="Calibri" pitchFamily="34" charset="0"/>
                  </a:rPr>
                  <a:t>Lack of Training                                                                                </a:t>
                </a:r>
              </a:p>
            </p:txBody>
          </p:sp>
        </p:grpSp>
        <p:grpSp>
          <p:nvGrpSpPr>
            <p:cNvPr id="62498" name="Group 77">
              <a:extLst>
                <a:ext uri="{FF2B5EF4-FFF2-40B4-BE49-F238E27FC236}">
                  <a16:creationId xmlns:a16="http://schemas.microsoft.com/office/drawing/2014/main" id="{9DE3E877-2DE0-34ED-7B58-7E778B2B50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00824" y="5357532"/>
              <a:ext cx="1392548" cy="261689"/>
              <a:chOff x="5166737" y="2359673"/>
              <a:chExt cx="1285745" cy="262093"/>
            </a:xfrm>
          </p:grpSpPr>
          <p:cxnSp>
            <p:nvCxnSpPr>
              <p:cNvPr id="62506" name="Straight Arrow Connector 78">
                <a:extLst>
                  <a:ext uri="{FF2B5EF4-FFF2-40B4-BE49-F238E27FC236}">
                    <a16:creationId xmlns:a16="http://schemas.microsoft.com/office/drawing/2014/main" id="{294C193D-9DE7-DDFE-ABBF-465B5B889751}"/>
                  </a:ext>
                </a:extLst>
              </p:cNvPr>
              <p:cNvCxnSpPr>
                <a:cxnSpLocks noChangeShapeType="1"/>
                <a:stCxn id="11" idx="3"/>
              </p:cNvCxnSpPr>
              <p:nvPr/>
            </p:nvCxnSpPr>
            <p:spPr bwMode="auto">
              <a:xfrm>
                <a:off x="6189812" y="2490720"/>
                <a:ext cx="262670" cy="20875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1" name="TextBox 79">
                <a:extLst>
                  <a:ext uri="{FF2B5EF4-FFF2-40B4-BE49-F238E27FC236}">
                    <a16:creationId xmlns:a16="http://schemas.microsoft.com/office/drawing/2014/main" id="{4F6CBF19-9E0E-2BAE-36DE-87AA4B597BD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166737" y="2359673"/>
                <a:ext cx="1023075" cy="262093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1pPr>
                <a:lvl2pPr marL="742950" indent="-28575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2pPr>
                <a:lvl3pPr marL="11430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3pPr>
                <a:lvl4pPr marL="16002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4pPr>
                <a:lvl5pPr marL="2057400" indent="-228600" eaLnBrk="0" hangingPunct="0">
                  <a:defRPr sz="1000" i="1">
                    <a:solidFill>
                      <a:srgbClr val="FF0000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000" i="1">
                    <a:solidFill>
                      <a:srgbClr val="FF0000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100" b="1" dirty="0">
                    <a:solidFill>
                      <a:schemeClr val="bg1"/>
                    </a:solidFill>
                    <a:latin typeface="Calibri" pitchFamily="34" charset="0"/>
                  </a:rPr>
                  <a:t>Shifts Pattern</a:t>
                </a:r>
              </a:p>
            </p:txBody>
          </p:sp>
        </p:grpSp>
        <p:cxnSp>
          <p:nvCxnSpPr>
            <p:cNvPr id="62499" name="Straight Arrow Connector 89">
              <a:extLst>
                <a:ext uri="{FF2B5EF4-FFF2-40B4-BE49-F238E27FC236}">
                  <a16:creationId xmlns:a16="http://schemas.microsoft.com/office/drawing/2014/main" id="{9659A416-EF34-B1CC-7F1A-6B0E470F024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1887538" y="3883025"/>
              <a:ext cx="844550" cy="2381250"/>
            </a:xfrm>
            <a:prstGeom prst="straightConnector1">
              <a:avLst/>
            </a:prstGeom>
            <a:noFill/>
            <a:ln w="38100" algn="ctr">
              <a:solidFill>
                <a:schemeClr val="bg1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62500" name="TextBox 105">
              <a:extLst>
                <a:ext uri="{FF2B5EF4-FFF2-40B4-BE49-F238E27FC236}">
                  <a16:creationId xmlns:a16="http://schemas.microsoft.com/office/drawing/2014/main" id="{C960EA6F-D067-5043-492B-2DFEE7DDAC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98431" y="6246813"/>
              <a:ext cx="1512020" cy="323831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square" lIns="95782" tIns="47891" rIns="95782" bIns="47891">
              <a:spAutoFit/>
            </a:bodyPr>
            <a:lstStyle>
              <a:lvl1pPr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500" b="1" dirty="0">
                  <a:solidFill>
                    <a:schemeClr val="bg1"/>
                  </a:solidFill>
                  <a:latin typeface="Calibri" panose="020F0502020204030204" pitchFamily="34" charset="0"/>
                </a:rPr>
                <a:t>RENUMERATION</a:t>
              </a:r>
            </a:p>
          </p:txBody>
        </p:sp>
        <p:sp>
          <p:nvSpPr>
            <p:cNvPr id="62501" name="TextBox 106">
              <a:extLst>
                <a:ext uri="{FF2B5EF4-FFF2-40B4-BE49-F238E27FC236}">
                  <a16:creationId xmlns:a16="http://schemas.microsoft.com/office/drawing/2014/main" id="{C041143E-8A20-FAA9-8252-4AF01F0C98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76638" y="6249988"/>
              <a:ext cx="1349375" cy="327025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lIns="95782" tIns="47891" rIns="95782" bIns="47891">
              <a:spAutoFit/>
            </a:bodyPr>
            <a:lstStyle>
              <a:lvl1pPr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500" b="1" dirty="0">
                  <a:solidFill>
                    <a:schemeClr val="bg1"/>
                  </a:solidFill>
                  <a:latin typeface="Calibri" panose="020F0502020204030204" pitchFamily="34" charset="0"/>
                </a:rPr>
                <a:t>PEOPLE</a:t>
              </a:r>
            </a:p>
          </p:txBody>
        </p:sp>
        <p:sp>
          <p:nvSpPr>
            <p:cNvPr id="62502" name="TextBox 107">
              <a:extLst>
                <a:ext uri="{FF2B5EF4-FFF2-40B4-BE49-F238E27FC236}">
                  <a16:creationId xmlns:a16="http://schemas.microsoft.com/office/drawing/2014/main" id="{73CCBB92-D676-81E7-C3DF-F70DBF636E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0938" y="6261100"/>
              <a:ext cx="1347787" cy="327025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lIns="95782" tIns="47891" rIns="95782" bIns="47891">
              <a:spAutoFit/>
            </a:bodyPr>
            <a:lstStyle>
              <a:lvl1pPr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 i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500" b="1" dirty="0">
                  <a:solidFill>
                    <a:schemeClr val="bg1"/>
                  </a:solidFill>
                  <a:latin typeface="Calibri" panose="020F0502020204030204" pitchFamily="34" charset="0"/>
                </a:rPr>
                <a:t>EQUIPMENT</a:t>
              </a:r>
            </a:p>
          </p:txBody>
        </p:sp>
        <p:grpSp>
          <p:nvGrpSpPr>
            <p:cNvPr id="62503" name="Group 109">
              <a:extLst>
                <a:ext uri="{FF2B5EF4-FFF2-40B4-BE49-F238E27FC236}">
                  <a16:creationId xmlns:a16="http://schemas.microsoft.com/office/drawing/2014/main" id="{74A74958-9116-CC33-998C-0A343A453C5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2983" y="4335628"/>
              <a:ext cx="2143507" cy="258639"/>
              <a:chOff x="-76663" y="2584616"/>
              <a:chExt cx="1978492" cy="258075"/>
            </a:xfrm>
          </p:grpSpPr>
          <p:cxnSp>
            <p:nvCxnSpPr>
              <p:cNvPr id="62504" name="Straight Arrow Connector 110">
                <a:extLst>
                  <a:ext uri="{FF2B5EF4-FFF2-40B4-BE49-F238E27FC236}">
                    <a16:creationId xmlns:a16="http://schemas.microsoft.com/office/drawing/2014/main" id="{ED4345B2-B1F4-3BA8-FF2C-62F2EA25436A}"/>
                  </a:ext>
                </a:extLst>
              </p:cNvPr>
              <p:cNvCxnSpPr>
                <a:cxnSpLocks noChangeShapeType="1"/>
                <a:stCxn id="12" idx="3"/>
              </p:cNvCxnSpPr>
              <p:nvPr/>
            </p:nvCxnSpPr>
            <p:spPr bwMode="auto">
              <a:xfrm flipV="1">
                <a:off x="1526708" y="2712181"/>
                <a:ext cx="375121" cy="1473"/>
              </a:xfrm>
              <a:prstGeom prst="straightConnector1">
                <a:avLst/>
              </a:prstGeom>
              <a:noFill/>
              <a:ln w="19050" algn="ctr">
                <a:solidFill>
                  <a:schemeClr val="bg1"/>
                </a:solidFill>
                <a:round/>
                <a:headEnd/>
                <a:tailEnd type="arrow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2" name="TextBox 111">
                <a:extLst>
                  <a:ext uri="{FF2B5EF4-FFF2-40B4-BE49-F238E27FC236}">
                    <a16:creationId xmlns:a16="http://schemas.microsoft.com/office/drawing/2014/main" id="{3952C4D3-CA6B-6F1D-9034-B9D82C27361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-76663" y="2584616"/>
                <a:ext cx="1603371" cy="258075"/>
              </a:xfrm>
              <a:prstGeom prst="rect">
                <a:avLst/>
              </a:prstGeom>
              <a:solidFill>
                <a:schemeClr val="tx1"/>
              </a:solidFill>
              <a:ln w="9525">
                <a:solidFill>
                  <a:schemeClr val="bg1"/>
                </a:solidFill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>
                <a:defPPr>
                  <a:defRPr lang="en-GB"/>
                </a:defPPr>
                <a:lvl1pPr eaLnBrk="1" hangingPunct="1">
                  <a:defRPr sz="1100" b="1" strike="sngStrike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/>
                <a:lvl3pPr marL="1143000" indent="-228600" eaLnBrk="0" hangingPunct="0"/>
                <a:lvl4pPr marL="1600200" indent="-228600" eaLnBrk="0" hangingPunct="0"/>
                <a:lvl5pPr marL="2057400" indent="-228600" eaLnBrk="0" hangingPunct="0"/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</a:lvl9pPr>
              </a:lstStyle>
              <a:p>
                <a:pPr>
                  <a:defRPr/>
                </a:pPr>
                <a:r>
                  <a:rPr lang="en-GB" altLang="en-US" strike="noStrike" dirty="0">
                    <a:solidFill>
                      <a:schemeClr val="bg1"/>
                    </a:solidFill>
                  </a:rPr>
                  <a:t>Lack of Modern Equipment</a:t>
                </a:r>
              </a:p>
            </p:txBody>
          </p:sp>
        </p:grpSp>
      </p:grpSp>
      <p:sp>
        <p:nvSpPr>
          <p:cNvPr id="62470" name="Text Box 10">
            <a:extLst>
              <a:ext uri="{FF2B5EF4-FFF2-40B4-BE49-F238E27FC236}">
                <a16:creationId xmlns:a16="http://schemas.microsoft.com/office/drawing/2014/main" id="{298C06C5-8986-4CFA-12EF-911FF97D3A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6424" y="94984"/>
            <a:ext cx="963805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642938" indent="-457200" eaLnBrk="0" hangingPunct="0"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00" b="1" i="0" u="sng" dirty="0">
                <a:solidFill>
                  <a:schemeClr val="tx1"/>
                </a:solidFill>
              </a:rPr>
              <a:t>Root Causes &amp; Key Input Factors : Fishbone Analysis – Possible Causes</a:t>
            </a:r>
            <a:r>
              <a:rPr lang="en-GB" sz="2400" b="1" i="0" u="sng" dirty="0">
                <a:solidFill>
                  <a:schemeClr val="tx1"/>
                </a:solidFill>
              </a:rPr>
              <a:t> of Staff Shortage in Proper Care, UK</a:t>
            </a:r>
            <a:endParaRPr lang="en-GB" altLang="en-US" sz="2400" b="1" i="0" u="sng" dirty="0">
              <a:solidFill>
                <a:schemeClr val="tx1"/>
              </a:solidFill>
            </a:endParaRPr>
          </a:p>
        </p:txBody>
      </p:sp>
      <p:cxnSp>
        <p:nvCxnSpPr>
          <p:cNvPr id="62472" name="Straight Arrow Connector 49">
            <a:extLst>
              <a:ext uri="{FF2B5EF4-FFF2-40B4-BE49-F238E27FC236}">
                <a16:creationId xmlns:a16="http://schemas.microsoft.com/office/drawing/2014/main" id="{51E99BD3-7789-C424-C852-2B4A48929B18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978113" y="2879984"/>
            <a:ext cx="445400" cy="2113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0" name="TextBox 50">
            <a:extLst>
              <a:ext uri="{FF2B5EF4-FFF2-40B4-BE49-F238E27FC236}">
                <a16:creationId xmlns:a16="http://schemas.microsoft.com/office/drawing/2014/main" id="{F20EC95B-8718-8C53-40E6-1791FBABC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4294" y="2749750"/>
            <a:ext cx="1340877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en-GB"/>
            </a:defPPr>
            <a:lvl1pPr eaLnBrk="1" hangingPunct="1">
              <a:defRPr sz="1100" b="1" strike="sngStrike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pPr>
              <a:defRPr/>
            </a:pPr>
            <a:r>
              <a:rPr lang="en-GB" altLang="en-US" strike="noStrike" dirty="0">
                <a:solidFill>
                  <a:schemeClr val="bg1"/>
                </a:solidFill>
              </a:rPr>
              <a:t>Inadequate staffing</a:t>
            </a:r>
          </a:p>
        </p:txBody>
      </p:sp>
      <p:sp>
        <p:nvSpPr>
          <p:cNvPr id="66" name="TextBox 111">
            <a:extLst>
              <a:ext uri="{FF2B5EF4-FFF2-40B4-BE49-F238E27FC236}">
                <a16:creationId xmlns:a16="http://schemas.microsoft.com/office/drawing/2014/main" id="{58E923BB-CFA6-F800-CDFA-7520D11FFE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887" y="4621684"/>
            <a:ext cx="2036928" cy="264614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en-GB"/>
            </a:defPPr>
            <a:lvl1pPr eaLnBrk="1" hangingPunct="1">
              <a:defRPr sz="1100" b="1" strike="sngStrike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pPr>
              <a:defRPr/>
            </a:pPr>
            <a:r>
              <a:rPr lang="en-GB" altLang="en-US" strike="noStrike" dirty="0">
                <a:solidFill>
                  <a:schemeClr val="bg1"/>
                </a:solidFill>
              </a:rPr>
              <a:t>Poor Equipment Maintenance</a:t>
            </a:r>
          </a:p>
        </p:txBody>
      </p:sp>
      <p:sp>
        <p:nvSpPr>
          <p:cNvPr id="67" name="TextBox 111">
            <a:extLst>
              <a:ext uri="{FF2B5EF4-FFF2-40B4-BE49-F238E27FC236}">
                <a16:creationId xmlns:a16="http://schemas.microsoft.com/office/drawing/2014/main" id="{155BD1A4-B425-27FA-9BFC-A8472E0875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8831" y="4395361"/>
            <a:ext cx="1390335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en-GB"/>
            </a:defPPr>
            <a:lvl1pPr eaLnBrk="1" hangingPunct="1">
              <a:defRPr sz="1100" b="1" strike="sngStrike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pPr>
              <a:defRPr/>
            </a:pPr>
            <a:r>
              <a:rPr lang="en-GB" altLang="en-US" strike="noStrike" dirty="0">
                <a:solidFill>
                  <a:schemeClr val="bg1"/>
                </a:solidFill>
              </a:rPr>
              <a:t>Lack of diversity</a:t>
            </a:r>
          </a:p>
        </p:txBody>
      </p:sp>
      <p:sp>
        <p:nvSpPr>
          <p:cNvPr id="68" name="TextBox 36">
            <a:extLst>
              <a:ext uri="{FF2B5EF4-FFF2-40B4-BE49-F238E27FC236}">
                <a16:creationId xmlns:a16="http://schemas.microsoft.com/office/drawing/2014/main" id="{C6AFDDA7-7031-73C0-8189-D2164D26AB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2749" y="4752490"/>
            <a:ext cx="1456418" cy="261609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en-GB"/>
            </a:defPPr>
            <a:lvl1pPr eaLnBrk="1" hangingPunct="1">
              <a:defRPr sz="1100" b="1" strike="sngStrike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pPr>
              <a:defRPr/>
            </a:pPr>
            <a:r>
              <a:rPr lang="en-GB" altLang="en-US" strike="noStrike" dirty="0">
                <a:solidFill>
                  <a:schemeClr val="bg1"/>
                </a:solidFill>
              </a:rPr>
              <a:t>Language Barrier</a:t>
            </a:r>
          </a:p>
        </p:txBody>
      </p:sp>
      <p:sp>
        <p:nvSpPr>
          <p:cNvPr id="69" name="TextBox 19">
            <a:extLst>
              <a:ext uri="{FF2B5EF4-FFF2-40B4-BE49-F238E27FC236}">
                <a16:creationId xmlns:a16="http://schemas.microsoft.com/office/drawing/2014/main" id="{793D49F4-8D50-5F58-E314-A8CE38AB10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8161" y="2211202"/>
            <a:ext cx="1296307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100" b="1" dirty="0">
                <a:solidFill>
                  <a:schemeClr val="bg1"/>
                </a:solidFill>
                <a:latin typeface="Calibri" panose="020F0502020204030204" pitchFamily="34" charset="0"/>
              </a:rPr>
              <a:t>High Student loan</a:t>
            </a:r>
          </a:p>
        </p:txBody>
      </p:sp>
      <p:sp>
        <p:nvSpPr>
          <p:cNvPr id="70" name="TextBox 19">
            <a:extLst>
              <a:ext uri="{FF2B5EF4-FFF2-40B4-BE49-F238E27FC236}">
                <a16:creationId xmlns:a16="http://schemas.microsoft.com/office/drawing/2014/main" id="{24C55377-42AF-4B75-716D-72CF7247B7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3674" y="2543663"/>
            <a:ext cx="1248679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100" b="1" dirty="0">
                <a:solidFill>
                  <a:schemeClr val="bg1"/>
                </a:solidFill>
                <a:latin typeface="Calibri" panose="020F0502020204030204" pitchFamily="34" charset="0"/>
              </a:rPr>
              <a:t>Taxation Policy</a:t>
            </a:r>
          </a:p>
        </p:txBody>
      </p:sp>
      <p:sp>
        <p:nvSpPr>
          <p:cNvPr id="71" name="TextBox 39">
            <a:extLst>
              <a:ext uri="{FF2B5EF4-FFF2-40B4-BE49-F238E27FC236}">
                <a16:creationId xmlns:a16="http://schemas.microsoft.com/office/drawing/2014/main" id="{77A1BDA1-33E7-513E-A635-BA417AE711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12066" y="4026015"/>
            <a:ext cx="1356754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 sz="1000" i="1">
                <a:solidFill>
                  <a:srgbClr val="FF0000"/>
                </a:solidFill>
                <a:latin typeface="Arial" charset="0"/>
              </a:defRPr>
            </a:lvl1pPr>
            <a:lvl2pPr marL="742950" indent="-28575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2pPr>
            <a:lvl3pPr marL="1143000" indent="-22860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3pPr>
            <a:lvl4pPr marL="1600200" indent="-22860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4pPr>
            <a:lvl5pPr marL="2057400" indent="-22860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GB" altLang="en-US" sz="1100" b="1" dirty="0">
                <a:solidFill>
                  <a:schemeClr val="bg1"/>
                </a:solidFill>
                <a:latin typeface="Calibri" pitchFamily="34" charset="0"/>
              </a:rPr>
              <a:t>Poor Management</a:t>
            </a:r>
          </a:p>
        </p:txBody>
      </p:sp>
      <p:cxnSp>
        <p:nvCxnSpPr>
          <p:cNvPr id="76" name="Straight Arrow Connector 35">
            <a:extLst>
              <a:ext uri="{FF2B5EF4-FFF2-40B4-BE49-F238E27FC236}">
                <a16:creationId xmlns:a16="http://schemas.microsoft.com/office/drawing/2014/main" id="{3F384603-AC21-0F70-8820-B22839556416}"/>
              </a:ext>
            </a:extLst>
          </p:cNvPr>
          <p:cNvCxnSpPr>
            <a:cxnSpLocks noChangeShapeType="1"/>
            <a:stCxn id="4" idx="3"/>
          </p:cNvCxnSpPr>
          <p:nvPr/>
        </p:nvCxnSpPr>
        <p:spPr bwMode="auto">
          <a:xfrm>
            <a:off x="5164070" y="2176695"/>
            <a:ext cx="575785" cy="1142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9" name="Straight Arrow Connector 75">
            <a:extLst>
              <a:ext uri="{FF2B5EF4-FFF2-40B4-BE49-F238E27FC236}">
                <a16:creationId xmlns:a16="http://schemas.microsoft.com/office/drawing/2014/main" id="{45C1492B-202F-83B3-C485-032D0D62E975}"/>
              </a:ext>
            </a:extLst>
          </p:cNvPr>
          <p:cNvCxnSpPr>
            <a:cxnSpLocks noChangeShapeType="1"/>
            <a:stCxn id="67" idx="3"/>
          </p:cNvCxnSpPr>
          <p:nvPr/>
        </p:nvCxnSpPr>
        <p:spPr bwMode="auto">
          <a:xfrm>
            <a:off x="5349166" y="4526166"/>
            <a:ext cx="423644" cy="0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0" name="Straight Arrow Connector 75">
            <a:extLst>
              <a:ext uri="{FF2B5EF4-FFF2-40B4-BE49-F238E27FC236}">
                <a16:creationId xmlns:a16="http://schemas.microsoft.com/office/drawing/2014/main" id="{7BA88C0F-63F9-3CF7-1ABB-6CCB6C8D4F6A}"/>
              </a:ext>
            </a:extLst>
          </p:cNvPr>
          <p:cNvCxnSpPr>
            <a:cxnSpLocks noChangeShapeType="1"/>
            <a:stCxn id="68" idx="3"/>
          </p:cNvCxnSpPr>
          <p:nvPr/>
        </p:nvCxnSpPr>
        <p:spPr bwMode="auto">
          <a:xfrm>
            <a:off x="5349167" y="4883295"/>
            <a:ext cx="358704" cy="21082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" name="Straight Arrow Connector 75">
            <a:extLst>
              <a:ext uri="{FF2B5EF4-FFF2-40B4-BE49-F238E27FC236}">
                <a16:creationId xmlns:a16="http://schemas.microsoft.com/office/drawing/2014/main" id="{D2AC3376-5940-8618-638D-16845E931120}"/>
              </a:ext>
            </a:extLst>
          </p:cNvPr>
          <p:cNvCxnSpPr>
            <a:cxnSpLocks noChangeShapeType="1"/>
            <a:stCxn id="10" idx="3"/>
          </p:cNvCxnSpPr>
          <p:nvPr/>
        </p:nvCxnSpPr>
        <p:spPr bwMode="auto">
          <a:xfrm>
            <a:off x="8184078" y="4465634"/>
            <a:ext cx="524953" cy="1541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3" name="Straight Arrow Connector 75">
            <a:extLst>
              <a:ext uri="{FF2B5EF4-FFF2-40B4-BE49-F238E27FC236}">
                <a16:creationId xmlns:a16="http://schemas.microsoft.com/office/drawing/2014/main" id="{37EA4B33-B95A-AE6C-9096-C1F2B733162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488451" y="2674468"/>
            <a:ext cx="308349" cy="0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4" name="Straight Arrow Connector 75">
            <a:extLst>
              <a:ext uri="{FF2B5EF4-FFF2-40B4-BE49-F238E27FC236}">
                <a16:creationId xmlns:a16="http://schemas.microsoft.com/office/drawing/2014/main" id="{71551993-092F-2BC4-CEE1-C912ECCE3FD3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235673" y="2342007"/>
            <a:ext cx="320306" cy="0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5" name="Straight Arrow Connector 75">
            <a:extLst>
              <a:ext uri="{FF2B5EF4-FFF2-40B4-BE49-F238E27FC236}">
                <a16:creationId xmlns:a16="http://schemas.microsoft.com/office/drawing/2014/main" id="{00983DDE-8CB4-763C-D639-2761526C390F}"/>
              </a:ext>
            </a:extLst>
          </p:cNvPr>
          <p:cNvCxnSpPr>
            <a:cxnSpLocks noChangeShapeType="1"/>
            <a:stCxn id="66" idx="3"/>
          </p:cNvCxnSpPr>
          <p:nvPr/>
        </p:nvCxnSpPr>
        <p:spPr bwMode="auto">
          <a:xfrm>
            <a:off x="2467815" y="4753991"/>
            <a:ext cx="668179" cy="11853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05" name="TextBox 39">
            <a:extLst>
              <a:ext uri="{FF2B5EF4-FFF2-40B4-BE49-F238E27FC236}">
                <a16:creationId xmlns:a16="http://schemas.microsoft.com/office/drawing/2014/main" id="{EA93344A-072C-2E07-4BE0-BEE6046339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4697" y="5588533"/>
            <a:ext cx="1583355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 sz="1000" i="1">
                <a:solidFill>
                  <a:srgbClr val="FF0000"/>
                </a:solidFill>
                <a:latin typeface="Arial" charset="0"/>
              </a:defRPr>
            </a:lvl1pPr>
            <a:lvl2pPr marL="742950" indent="-28575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2pPr>
            <a:lvl3pPr marL="1143000" indent="-22860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3pPr>
            <a:lvl4pPr marL="1600200" indent="-22860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4pPr>
            <a:lvl5pPr marL="2057400" indent="-22860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GB" altLang="en-US" sz="1100" b="1" dirty="0">
                <a:solidFill>
                  <a:schemeClr val="bg1"/>
                </a:solidFill>
                <a:latin typeface="Calibri" pitchFamily="34" charset="0"/>
              </a:rPr>
              <a:t>Organisation Culture</a:t>
            </a:r>
          </a:p>
        </p:txBody>
      </p:sp>
      <p:cxnSp>
        <p:nvCxnSpPr>
          <p:cNvPr id="106" name="Straight Arrow Connector 75">
            <a:extLst>
              <a:ext uri="{FF2B5EF4-FFF2-40B4-BE49-F238E27FC236}">
                <a16:creationId xmlns:a16="http://schemas.microsoft.com/office/drawing/2014/main" id="{79392A85-B158-AF77-C30F-4F45544772CD}"/>
              </a:ext>
            </a:extLst>
          </p:cNvPr>
          <p:cNvCxnSpPr>
            <a:cxnSpLocks noChangeShapeType="1"/>
            <a:stCxn id="105" idx="3"/>
          </p:cNvCxnSpPr>
          <p:nvPr/>
        </p:nvCxnSpPr>
        <p:spPr bwMode="auto">
          <a:xfrm>
            <a:off x="4858052" y="5719338"/>
            <a:ext cx="491114" cy="19053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08" name="TextBox 28">
            <a:extLst>
              <a:ext uri="{FF2B5EF4-FFF2-40B4-BE49-F238E27FC236}">
                <a16:creationId xmlns:a16="http://schemas.microsoft.com/office/drawing/2014/main" id="{1DF22D4E-2873-C269-7519-911EA2EEA1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55693" y="3293458"/>
            <a:ext cx="1405900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100" b="1" dirty="0">
                <a:solidFill>
                  <a:schemeClr val="bg1"/>
                </a:solidFill>
                <a:latin typeface="Calibri" panose="020F0502020204030204" pitchFamily="34" charset="0"/>
              </a:rPr>
              <a:t>Investment policy</a:t>
            </a:r>
          </a:p>
        </p:txBody>
      </p:sp>
      <p:sp>
        <p:nvSpPr>
          <p:cNvPr id="109" name="TextBox 28">
            <a:extLst>
              <a:ext uri="{FF2B5EF4-FFF2-40B4-BE49-F238E27FC236}">
                <a16:creationId xmlns:a16="http://schemas.microsoft.com/office/drawing/2014/main" id="{9EFCF91D-9679-327D-8E11-FFFF50C12B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1700" y="1527448"/>
            <a:ext cx="976752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100" b="1" dirty="0">
                <a:solidFill>
                  <a:schemeClr val="bg1"/>
                </a:solidFill>
                <a:latin typeface="Calibri" panose="020F0502020204030204" pitchFamily="34" charset="0"/>
              </a:rPr>
              <a:t>Interference</a:t>
            </a:r>
          </a:p>
        </p:txBody>
      </p:sp>
      <p:cxnSp>
        <p:nvCxnSpPr>
          <p:cNvPr id="110" name="Straight Arrow Connector 18">
            <a:extLst>
              <a:ext uri="{FF2B5EF4-FFF2-40B4-BE49-F238E27FC236}">
                <a16:creationId xmlns:a16="http://schemas.microsoft.com/office/drawing/2014/main" id="{88243B82-09CD-0049-4D2E-21CC28BF169B}"/>
              </a:ext>
            </a:extLst>
          </p:cNvPr>
          <p:cNvCxnSpPr>
            <a:cxnSpLocks noChangeShapeType="1"/>
            <a:stCxn id="109" idx="3"/>
          </p:cNvCxnSpPr>
          <p:nvPr/>
        </p:nvCxnSpPr>
        <p:spPr bwMode="auto">
          <a:xfrm>
            <a:off x="7988452" y="1658253"/>
            <a:ext cx="355188" cy="24035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12" name="TextBox 36">
            <a:extLst>
              <a:ext uri="{FF2B5EF4-FFF2-40B4-BE49-F238E27FC236}">
                <a16:creationId xmlns:a16="http://schemas.microsoft.com/office/drawing/2014/main" id="{7A263464-4240-B033-C25C-46257E8E52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46879" y="2911219"/>
            <a:ext cx="1430665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en-GB"/>
            </a:defPPr>
            <a:lvl1pPr eaLnBrk="1" hangingPunct="1">
              <a:defRPr sz="1100" b="1" strike="sngStrike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pPr>
              <a:defRPr/>
            </a:pPr>
            <a:r>
              <a:rPr lang="en-GB" altLang="en-US" strike="noStrike" dirty="0">
                <a:solidFill>
                  <a:schemeClr val="bg1"/>
                </a:solidFill>
              </a:rPr>
              <a:t>Fuel cost and charges</a:t>
            </a:r>
          </a:p>
        </p:txBody>
      </p:sp>
      <p:sp>
        <p:nvSpPr>
          <p:cNvPr id="113" name="TextBox 50">
            <a:extLst>
              <a:ext uri="{FF2B5EF4-FFF2-40B4-BE49-F238E27FC236}">
                <a16:creationId xmlns:a16="http://schemas.microsoft.com/office/drawing/2014/main" id="{79B7A0F2-D43E-C546-77D1-DFDFAF797A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92282" y="1811074"/>
            <a:ext cx="1496522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en-GB"/>
            </a:defPPr>
            <a:lvl1pPr eaLnBrk="1" hangingPunct="1">
              <a:defRPr sz="1100" b="1" strike="sngStrike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pPr>
              <a:defRPr/>
            </a:pPr>
            <a:r>
              <a:rPr lang="en-GB" altLang="en-US" strike="noStrike" dirty="0">
                <a:solidFill>
                  <a:schemeClr val="bg1"/>
                </a:solidFill>
              </a:rPr>
              <a:t>Mental &amp; Stress issue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89D88A1-0964-40F0-4B6F-5882C7F76ED4}"/>
              </a:ext>
            </a:extLst>
          </p:cNvPr>
          <p:cNvSpPr txBox="1"/>
          <p:nvPr/>
        </p:nvSpPr>
        <p:spPr>
          <a:xfrm>
            <a:off x="9643285" y="3029538"/>
            <a:ext cx="2470258" cy="1200329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Shortage at Proper Care Home, UK</a:t>
            </a:r>
          </a:p>
        </p:txBody>
      </p:sp>
      <p:cxnSp>
        <p:nvCxnSpPr>
          <p:cNvPr id="87" name="Straight Arrow Connector 35">
            <a:extLst>
              <a:ext uri="{FF2B5EF4-FFF2-40B4-BE49-F238E27FC236}">
                <a16:creationId xmlns:a16="http://schemas.microsoft.com/office/drawing/2014/main" id="{65712B33-3F02-042F-9923-285A13C9F92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697985" y="3061778"/>
            <a:ext cx="450677" cy="0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8" name="TextBox 36">
            <a:extLst>
              <a:ext uri="{FF2B5EF4-FFF2-40B4-BE49-F238E27FC236}">
                <a16:creationId xmlns:a16="http://schemas.microsoft.com/office/drawing/2014/main" id="{DC70AB3D-7174-B9AA-8076-41B5E60DA5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83932" y="3723859"/>
            <a:ext cx="1430665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en-GB"/>
            </a:defPPr>
            <a:lvl1pPr eaLnBrk="1" hangingPunct="1">
              <a:defRPr sz="1100" b="1" strike="sngStrike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pPr>
              <a:defRPr/>
            </a:pPr>
            <a:r>
              <a:rPr lang="en-GB" altLang="en-US" strike="noStrike" dirty="0">
                <a:solidFill>
                  <a:schemeClr val="bg1"/>
                </a:solidFill>
              </a:rPr>
              <a:t>Lack of Teamworking</a:t>
            </a:r>
          </a:p>
        </p:txBody>
      </p:sp>
      <p:cxnSp>
        <p:nvCxnSpPr>
          <p:cNvPr id="89" name="Straight Arrow Connector 35">
            <a:extLst>
              <a:ext uri="{FF2B5EF4-FFF2-40B4-BE49-F238E27FC236}">
                <a16:creationId xmlns:a16="http://schemas.microsoft.com/office/drawing/2014/main" id="{5AF8B824-93DD-F906-6424-03CF1C4F4B3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635038" y="3874418"/>
            <a:ext cx="450677" cy="0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1" name="Straight Arrow Connector 68">
            <a:extLst>
              <a:ext uri="{FF2B5EF4-FFF2-40B4-BE49-F238E27FC236}">
                <a16:creationId xmlns:a16="http://schemas.microsoft.com/office/drawing/2014/main" id="{A696BED5-80C2-FB09-D1C3-2AF81802E452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744133" y="5814531"/>
            <a:ext cx="468362" cy="0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" name="TextBox 69">
            <a:extLst>
              <a:ext uri="{FF2B5EF4-FFF2-40B4-BE49-F238E27FC236}">
                <a16:creationId xmlns:a16="http://schemas.microsoft.com/office/drawing/2014/main" id="{348F35E3-65F2-8CB8-4734-98860FE83E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44637" y="5703182"/>
            <a:ext cx="768891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 eaLnBrk="0" hangingPunct="0">
              <a:defRPr sz="1000" i="1">
                <a:solidFill>
                  <a:srgbClr val="FF0000"/>
                </a:solidFill>
                <a:latin typeface="Arial" charset="0"/>
              </a:defRPr>
            </a:lvl1pPr>
            <a:lvl2pPr marL="742950" indent="-28575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2pPr>
            <a:lvl3pPr marL="1143000" indent="-22860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3pPr>
            <a:lvl4pPr marL="1600200" indent="-22860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4pPr>
            <a:lvl5pPr marL="2057400" indent="-228600" eaLnBrk="0" hangingPunct="0">
              <a:defRPr sz="1000" i="1">
                <a:solidFill>
                  <a:srgbClr val="FF0000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 i="1">
                <a:solidFill>
                  <a:srgbClr val="FF0000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GB" altLang="en-US" sz="1100" b="1" dirty="0">
                <a:solidFill>
                  <a:schemeClr val="bg1"/>
                </a:solidFill>
                <a:latin typeface="Calibri" pitchFamily="34" charset="0"/>
              </a:rPr>
              <a:t>Rewards</a:t>
            </a:r>
          </a:p>
        </p:txBody>
      </p:sp>
      <p:cxnSp>
        <p:nvCxnSpPr>
          <p:cNvPr id="93" name="Straight Arrow Connector 24">
            <a:extLst>
              <a:ext uri="{FF2B5EF4-FFF2-40B4-BE49-F238E27FC236}">
                <a16:creationId xmlns:a16="http://schemas.microsoft.com/office/drawing/2014/main" id="{B0513D46-C4A7-F6CD-8BAA-2B7E07519AD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555979" y="3416440"/>
            <a:ext cx="564263" cy="0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4" name="TextBox 36">
            <a:extLst>
              <a:ext uri="{FF2B5EF4-FFF2-40B4-BE49-F238E27FC236}">
                <a16:creationId xmlns:a16="http://schemas.microsoft.com/office/drawing/2014/main" id="{AE9F5D7D-3EBB-8F34-25A6-910FF59C31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59930" y="3262149"/>
            <a:ext cx="1430665" cy="261610"/>
          </a:xfrm>
          <a:prstGeom prst="rect">
            <a:avLst/>
          </a:prstGeom>
          <a:solidFill>
            <a:schemeClr val="tx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en-GB"/>
            </a:defPPr>
            <a:lvl1pPr eaLnBrk="1" hangingPunct="1">
              <a:defRPr sz="1100" b="1" strike="sngStrike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/>
            <a:lvl3pPr marL="1143000" indent="-228600" eaLnBrk="0" hangingPunct="0"/>
            <a:lvl4pPr marL="1600200" indent="-228600" eaLnBrk="0" hangingPunct="0"/>
            <a:lvl5pPr marL="2057400" indent="-228600" eaLnBrk="0" hangingPunct="0"/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</a:lvl9pPr>
          </a:lstStyle>
          <a:p>
            <a:pPr>
              <a:defRPr/>
            </a:pPr>
            <a:r>
              <a:rPr lang="en-GB" altLang="en-US" strike="noStrike" dirty="0">
                <a:solidFill>
                  <a:schemeClr val="bg1"/>
                </a:solidFill>
              </a:rPr>
              <a:t>Rise of Agency Work</a:t>
            </a:r>
          </a:p>
        </p:txBody>
      </p:sp>
      <p:cxnSp>
        <p:nvCxnSpPr>
          <p:cNvPr id="95" name="Straight Arrow Connector 35">
            <a:extLst>
              <a:ext uri="{FF2B5EF4-FFF2-40B4-BE49-F238E27FC236}">
                <a16:creationId xmlns:a16="http://schemas.microsoft.com/office/drawing/2014/main" id="{9C706CF5-DB88-A1D2-351C-DADE2C75D29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911036" y="3412708"/>
            <a:ext cx="450677" cy="0"/>
          </a:xfrm>
          <a:prstGeom prst="straightConnector1">
            <a:avLst/>
          </a:prstGeom>
          <a:noFill/>
          <a:ln w="19050" algn="ctr">
            <a:solidFill>
              <a:schemeClr val="bg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9">
            <a:extLst>
              <a:ext uri="{FF2B5EF4-FFF2-40B4-BE49-F238E27FC236}">
                <a16:creationId xmlns:a16="http://schemas.microsoft.com/office/drawing/2014/main" id="{2E820939-6B34-6171-D30F-93E4A7DD5056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 bwMode="auto">
          <a:xfrm>
            <a:off x="2829463" y="12496"/>
            <a:ext cx="560717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642938" indent="-457200" algn="ctr">
              <a:tabLst>
                <a:tab pos="228600" algn="l"/>
              </a:tabLst>
              <a:defRPr sz="2400" b="1" i="0" u="sng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28600" algn="l"/>
              </a:tabLst>
              <a:defRPr sz="1000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Proposed Improvement Actions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589F1F2F-B0BA-BBCB-5049-0B11392099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396" y="474162"/>
            <a:ext cx="11714672" cy="6324900"/>
          </a:xfrm>
        </p:spPr>
      </p:pic>
    </p:spTree>
    <p:extLst>
      <p:ext uri="{BB962C8B-B14F-4D97-AF65-F5344CB8AC3E}">
        <p14:creationId xmlns:p14="http://schemas.microsoft.com/office/powerpoint/2010/main" val="2162891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78E2B-909A-2D68-8485-3BF28C45B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842" y="2653895"/>
            <a:ext cx="9814419" cy="3574378"/>
          </a:xfrm>
        </p:spPr>
        <p:txBody>
          <a:bodyPr>
            <a:normAutofit fontScale="70000" lnSpcReduction="2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Better Staff Planning to mitigate shortage risk</a:t>
            </a: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Review of Government Policies including staff training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Friendly work environment and better pay package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Less Bureaucracy of management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7610ADE-06C8-83BE-51E7-7A9DA8099952}"/>
              </a:ext>
            </a:extLst>
          </p:cNvPr>
          <p:cNvSpPr txBox="1">
            <a:spLocks/>
          </p:cNvSpPr>
          <p:nvPr/>
        </p:nvSpPr>
        <p:spPr>
          <a:xfrm>
            <a:off x="936534" y="260060"/>
            <a:ext cx="9404723" cy="7751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5DC8C2-E160-1A8F-F00B-6F6489916332}"/>
              </a:ext>
            </a:extLst>
          </p:cNvPr>
          <p:cNvSpPr txBox="1">
            <a:spLocks/>
          </p:cNvSpPr>
          <p:nvPr/>
        </p:nvSpPr>
        <p:spPr>
          <a:xfrm>
            <a:off x="600634" y="1032131"/>
            <a:ext cx="10076522" cy="12107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None/>
            </a:pP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To reduce staff shortage at health care homes including proper care home: </a:t>
            </a:r>
          </a:p>
        </p:txBody>
      </p:sp>
    </p:spTree>
    <p:extLst>
      <p:ext uri="{BB962C8B-B14F-4D97-AF65-F5344CB8AC3E}">
        <p14:creationId xmlns:p14="http://schemas.microsoft.com/office/powerpoint/2010/main" val="1019184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3C7CF-7039-4874-AC03-74E75CF10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31" y="0"/>
            <a:ext cx="9404723" cy="904240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49E391-7997-4FB8-BF97-7B60C23886C3}"/>
              </a:ext>
            </a:extLst>
          </p:cNvPr>
          <p:cNvSpPr txBox="1">
            <a:spLocks/>
          </p:cNvSpPr>
          <p:nvPr/>
        </p:nvSpPr>
        <p:spPr>
          <a:xfrm>
            <a:off x="142240" y="751840"/>
            <a:ext cx="11866879" cy="5953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Organisation (2021) Ageing and Health. Available at: </a:t>
            </a:r>
            <a:r>
              <a:rPr lang="en-GB" sz="13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https://www.who.int/news-room/fact-sheets/detail/ageing-and-health</a:t>
            </a:r>
            <a:r>
              <a:rPr lang="en-GB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26 June 2022).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Nightingale J., Burton M., Appleyard R., Sevens T. and Campbell S. (2021) Retention of Radiographers: A qualitative exploration of Factors Influencing Decisions to Leave or Remain Within the NHS. Journal of Radiography Volume 27 pp. 795-802. </a:t>
            </a:r>
            <a:r>
              <a:rPr lang="en-GB" sz="1300" u="sng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https://doi.org/10.1016/j.radi.2020.12.008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Campbell D. (2022) ‘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Staffing crisis deepens in NHS England with 110,000 posts unfilled’, The Guardian, 3</a:t>
            </a:r>
            <a:r>
              <a:rPr lang="en-GB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March.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https://www.theguardian.com/society/2022/mar/03/staffing-crisis-deepens-in-nhs-england-with-110000-posts-unfilled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7 July 2022).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Sommerfeldt</a:t>
            </a:r>
            <a:r>
              <a:rPr lang="en-GB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S., Caine V., Compton R. (2022) Performative Understandings: Exploring Interprofessional Teams Supporting Older Adults Maintaining Health at Home: Journal of Interprofessional Education &amp; Practice Volume 28. </a:t>
            </a:r>
            <a:r>
              <a:rPr lang="en-GB" sz="1300" u="sng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https://doi.org/10.1016/j.xjep.2022.100520</a:t>
            </a:r>
            <a:endParaRPr lang="en-GB" sz="1300" u="sng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Charlesworth, A (2021) ‘Staff Shortages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13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eft the NHS Vulnerable to the COVID-19 Storm’ The Health Foundation. Available at: https://www.health.org.uk/news-and-comment/blogs/staff-shortages-left-the-nhs-vulnerable-to-the-covid-19-storm   (Accessed: 7 July 2022)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Tsukasaki</a:t>
            </a:r>
            <a:r>
              <a:rPr lang="en-GB" sz="1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K.,  </a:t>
            </a:r>
            <a:r>
              <a:rPr lang="en-GB" sz="13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Kyota</a:t>
            </a:r>
            <a:r>
              <a:rPr lang="en-GB" sz="1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K., </a:t>
            </a:r>
            <a:r>
              <a:rPr lang="en-GB" sz="13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Itatani</a:t>
            </a:r>
            <a:r>
              <a:rPr lang="en-GB" sz="1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T. (2022) Development and Validation of an Interprofessional Collaboration Scale for Home Health Care for the Frail Elderly: </a:t>
            </a:r>
            <a:r>
              <a:rPr lang="en-GB" sz="13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Asian Nursing Research, </a:t>
            </a:r>
            <a:r>
              <a:rPr lang="en-GB" sz="1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Volume 16, pp. 106-113. </a:t>
            </a:r>
            <a:r>
              <a:rPr lang="en-GB" sz="1300" u="sng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https://doi.org/10.1016/j.anr.2022.03.004</a:t>
            </a:r>
            <a:endParaRPr lang="en-GB" sz="1300" u="sng" dirty="0">
              <a:solidFill>
                <a:srgbClr val="FF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NHS Digital (2022) ‘NHS Vacancy Statistics England April 2015 – December 2021 Experimental Statistics’.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https://digital.nhs.uk/data-and-information/publications/statistical/nhs-vacancies-survey/april-2015---december-2021-experimental-statistics/introduction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(Accessed: 12 July 2022)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Peterdy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K (2022) Corporate Finance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Institutio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(CFI) -  ‘PESTEL Analysis’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https://corporatefinanceinstitute.com/resources/knowledge/strategy/pestel-analysis/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(Accessed: 9 July 2022)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BMJ (2015) ‘NHS stress levels are a public health issue, says King’s Fund’.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https://www.bmj.com/bmj/section-pdf/909535?path=/bmj/351/8034/This_Week.full.pdf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(Accessed: 13 July 2022)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Griffiths P., Saville, C., Ball J. E., Jones J., Monks T. (2021) Beyond Ratios – Flexible and Resilient Nurse Staffing Options to Deliver Cost-Effective Hospital Care and Address Staff Shortages: A simulation and Economic Modelling Study. International Journal of Nursing Studies Volume 117. </a:t>
            </a:r>
            <a:r>
              <a:rPr lang="en-GB" sz="1300" u="sng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https://doi.org/10.1016/j.</a:t>
            </a:r>
            <a:r>
              <a:rPr lang="en-GB" sz="13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ijnurstu.2021.103901</a:t>
            </a:r>
            <a:endParaRPr lang="en-GB" sz="1300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400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4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4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400" u="sng" dirty="0">
              <a:solidFill>
                <a:srgbClr val="FF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  <a:tabLst>
                <a:tab pos="457200" algn="l"/>
              </a:tabLst>
            </a:pPr>
            <a:endParaRPr lang="en-GB" sz="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Font typeface="Wingdings 3" charset="2"/>
              <a:buAutoNum type="arabicPeriod"/>
            </a:pPr>
            <a:endParaRPr lang="en-GB" sz="300" dirty="0">
              <a:latin typeface="arial" panose="020B0604020202020204" pitchFamily="34" charset="0"/>
            </a:endParaRPr>
          </a:p>
          <a:p>
            <a:pPr marL="0" indent="0">
              <a:buFont typeface="Wingdings 3" charset="2"/>
              <a:buNone/>
            </a:pPr>
            <a:endParaRPr lang="en-GB" sz="3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8317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CF997-2A3D-E6B0-D2B7-79FB54E85B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63142"/>
            <a:ext cx="8946541" cy="4195481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18800" i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0679789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8285</TotalTime>
  <Words>1502</Words>
  <Application>Microsoft Office PowerPoint</Application>
  <PresentationFormat>Widescreen</PresentationFormat>
  <Paragraphs>220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Arial</vt:lpstr>
      <vt:lpstr>Calibri</vt:lpstr>
      <vt:lpstr>Century Gothic</vt:lpstr>
      <vt:lpstr>Roboto Medium</vt:lpstr>
      <vt:lpstr>Wingdings</vt:lpstr>
      <vt:lpstr>Wingdings 3</vt:lpstr>
      <vt:lpstr>Ion</vt:lpstr>
      <vt:lpstr>PowerPoint Presentation</vt:lpstr>
      <vt:lpstr>PowerPoint Presentation</vt:lpstr>
      <vt:lpstr>Introduction</vt:lpstr>
      <vt:lpstr>Introduction – Some Definitions</vt:lpstr>
      <vt:lpstr>Introduction - Current Shortage of Nurses and Doctors in NHS England</vt:lpstr>
      <vt:lpstr>Some Literatures and Scope of Problem  </vt:lpstr>
      <vt:lpstr>Impact of Staff Shortage</vt:lpstr>
      <vt:lpstr>Who is Affected by Staff Shortage</vt:lpstr>
      <vt:lpstr>PESTEL ANALYSIS</vt:lpstr>
      <vt:lpstr>PESTEL ANALYSIS – Health Care Sector</vt:lpstr>
      <vt:lpstr>PowerPoint Presentation</vt:lpstr>
      <vt:lpstr>Proposed Improvement Actions</vt:lpstr>
      <vt:lpstr>PowerPoint Presentation</vt:lpstr>
      <vt:lpstr>Reference List: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dded</dc:title>
  <dc:creator>Theresa Bakare</dc:creator>
  <cp:lastModifiedBy>Theresa Bakare</cp:lastModifiedBy>
  <cp:revision>92</cp:revision>
  <dcterms:created xsi:type="dcterms:W3CDTF">2022-02-18T14:19:06Z</dcterms:created>
  <dcterms:modified xsi:type="dcterms:W3CDTF">2022-07-17T10:46:59Z</dcterms:modified>
</cp:coreProperties>
</file>