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2" r:id="rId1"/>
  </p:sldMasterIdLst>
  <p:notesMasterIdLst>
    <p:notesMasterId r:id="rId16"/>
  </p:notesMasterIdLst>
  <p:sldIdLst>
    <p:sldId id="271" r:id="rId2"/>
    <p:sldId id="256" r:id="rId3"/>
    <p:sldId id="257" r:id="rId4"/>
    <p:sldId id="267" r:id="rId5"/>
    <p:sldId id="258" r:id="rId6"/>
    <p:sldId id="259" r:id="rId7"/>
    <p:sldId id="260" r:id="rId8"/>
    <p:sldId id="261" r:id="rId9"/>
    <p:sldId id="263" r:id="rId10"/>
    <p:sldId id="264" r:id="rId11"/>
    <p:sldId id="265" r:id="rId12"/>
    <p:sldId id="266" r:id="rId13"/>
    <p:sldId id="268" r:id="rId14"/>
    <p:sldId id="27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81630" autoAdjust="0"/>
  </p:normalViewPr>
  <p:slideViewPr>
    <p:cSldViewPr snapToGrid="0">
      <p:cViewPr varScale="1">
        <p:scale>
          <a:sx n="71" d="100"/>
          <a:sy n="71" d="100"/>
        </p:scale>
        <p:origin x="292"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CABDD22-D5C9-4F96-94CB-26FEAA2F083B}" type="datetimeFigureOut">
              <a:rPr lang="en-IN" smtClean="0"/>
              <a:t>10-10-2025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4465FBB-5C8F-4E28-A0AF-0282A61B08CC}" type="slidenum">
              <a:rPr lang="en-IN" smtClean="0"/>
              <a:t>‹#›</a:t>
            </a:fld>
            <a:endParaRPr lang="en-IN"/>
          </a:p>
        </p:txBody>
      </p:sp>
    </p:spTree>
    <p:extLst>
      <p:ext uri="{BB962C8B-B14F-4D97-AF65-F5344CB8AC3E}">
        <p14:creationId xmlns:p14="http://schemas.microsoft.com/office/powerpoint/2010/main" val="10390717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presentation will explain Vygotsky’s sociocultural theory and will apply to apply to Amira’s situation. Further it will purpose strategies while considering both biological and environmental influences with usefulness and limitations of theory.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44465FBB-5C8F-4E28-A0AF-0282A61B08CC}" type="slidenum">
              <a:rPr lang="en-IN" smtClean="0"/>
              <a:t>4</a:t>
            </a:fld>
            <a:endParaRPr lang="en-IN"/>
          </a:p>
        </p:txBody>
      </p:sp>
    </p:spTree>
    <p:extLst>
      <p:ext uri="{BB962C8B-B14F-4D97-AF65-F5344CB8AC3E}">
        <p14:creationId xmlns:p14="http://schemas.microsoft.com/office/powerpoint/2010/main" val="28870303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Zone of Proximal Development (ZPD) is the break between what a child can achieve individually and what they can achieve with the direction of a more experienced individual. A delicate expert works within this zone, while providing enough support to help an individual to master new skills </a:t>
            </a:r>
            <a:r>
              <a:rPr lang="en-GB" sz="1200" kern="1200" dirty="0">
                <a:solidFill>
                  <a:schemeClr val="tx1"/>
                </a:solidFill>
                <a:effectLst/>
                <a:latin typeface="+mn-lt"/>
                <a:ea typeface="+mn-ea"/>
                <a:cs typeface="+mn-cs"/>
              </a:rPr>
              <a:t>(Rahman, 2024)</a:t>
            </a:r>
            <a:r>
              <a:rPr lang="en-IN" sz="1200" kern="1200" dirty="0">
                <a:solidFill>
                  <a:schemeClr val="tx1"/>
                </a:solidFill>
                <a:effectLst/>
                <a:latin typeface="+mn-lt"/>
                <a:ea typeface="+mn-ea"/>
                <a:cs typeface="+mn-cs"/>
              </a:rPr>
              <a:t>. This is the temporary support provided to a child by an MKO to help them complete a task they could not manage alone. </a:t>
            </a:r>
          </a:p>
          <a:p>
            <a:r>
              <a:rPr lang="en-IN" sz="1200" kern="1200" dirty="0">
                <a:solidFill>
                  <a:schemeClr val="tx1"/>
                </a:solidFill>
                <a:effectLst/>
                <a:latin typeface="+mn-lt"/>
                <a:ea typeface="+mn-ea"/>
                <a:cs typeface="+mn-cs"/>
              </a:rPr>
              <a:t>Vygotsky considered language is an important tool for learning and reasoning development. It acts as a way to communicate and to control one's own thoughts and actions. Actions especially make-believe or dramatic play, is an important tool for social and reasoning development in Vygotsky's view, while allowing children to perform social roles and self-regulation. </a:t>
            </a:r>
          </a:p>
        </p:txBody>
      </p:sp>
      <p:sp>
        <p:nvSpPr>
          <p:cNvPr id="4" name="Slide Number Placeholder 3"/>
          <p:cNvSpPr>
            <a:spLocks noGrp="1"/>
          </p:cNvSpPr>
          <p:nvPr>
            <p:ph type="sldNum" sz="quarter" idx="10"/>
          </p:nvPr>
        </p:nvSpPr>
        <p:spPr/>
        <p:txBody>
          <a:bodyPr/>
          <a:lstStyle/>
          <a:p>
            <a:fld id="{44465FBB-5C8F-4E28-A0AF-0282A61B08CC}" type="slidenum">
              <a:rPr lang="en-IN" smtClean="0"/>
              <a:t>5</a:t>
            </a:fld>
            <a:endParaRPr lang="en-IN"/>
          </a:p>
        </p:txBody>
      </p:sp>
    </p:spTree>
    <p:extLst>
      <p:ext uri="{BB962C8B-B14F-4D97-AF65-F5344CB8AC3E}">
        <p14:creationId xmlns:p14="http://schemas.microsoft.com/office/powerpoint/2010/main" val="19842634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Vygotsky saw play as a powerful way for children to develop skills within their ZPD. Amira’s anxiety and communication issues are placing her social skills outside her ZPD for independent group play.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44465FBB-5C8F-4E28-A0AF-0282A61B08CC}" type="slidenum">
              <a:rPr lang="en-IN" smtClean="0"/>
              <a:t>6</a:t>
            </a:fld>
            <a:endParaRPr lang="en-IN"/>
          </a:p>
        </p:txBody>
      </p:sp>
    </p:spTree>
    <p:extLst>
      <p:ext uri="{BB962C8B-B14F-4D97-AF65-F5344CB8AC3E}">
        <p14:creationId xmlns:p14="http://schemas.microsoft.com/office/powerpoint/2010/main" val="38575677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Facilitating group play by offering parallel play opportunities, where Amira plays with her peers. The expert can act as a facilitator (MKO), while supporting social skills like sharing.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Using visual signal by creating pictures showing the daily routine can support for understanding the nursery day and provides a visual reference which can reduce anxiety.</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44465FBB-5C8F-4E28-A0AF-0282A61B08CC}" type="slidenum">
              <a:rPr lang="en-IN" smtClean="0"/>
              <a:t>7</a:t>
            </a:fld>
            <a:endParaRPr lang="en-IN"/>
          </a:p>
        </p:txBody>
      </p:sp>
    </p:spTree>
    <p:extLst>
      <p:ext uri="{BB962C8B-B14F-4D97-AF65-F5344CB8AC3E}">
        <p14:creationId xmlns:p14="http://schemas.microsoft.com/office/powerpoint/2010/main" val="28472993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Biology creates delicate breaks in early childhood when the brain is most approachable to environmental inputs, such as language and the formation of protected attachments. If these experiences are not present, development can be affected. </a:t>
            </a:r>
            <a:endParaRPr lang="en-IN" dirty="0"/>
          </a:p>
        </p:txBody>
      </p:sp>
      <p:sp>
        <p:nvSpPr>
          <p:cNvPr id="4" name="Slide Number Placeholder 3"/>
          <p:cNvSpPr>
            <a:spLocks noGrp="1"/>
          </p:cNvSpPr>
          <p:nvPr>
            <p:ph type="sldNum" sz="quarter" idx="10"/>
          </p:nvPr>
        </p:nvSpPr>
        <p:spPr/>
        <p:txBody>
          <a:bodyPr/>
          <a:lstStyle/>
          <a:p>
            <a:fld id="{44465FBB-5C8F-4E28-A0AF-0282A61B08CC}" type="slidenum">
              <a:rPr lang="en-IN" smtClean="0"/>
              <a:t>8</a:t>
            </a:fld>
            <a:endParaRPr lang="en-IN"/>
          </a:p>
        </p:txBody>
      </p:sp>
    </p:spTree>
    <p:extLst>
      <p:ext uri="{BB962C8B-B14F-4D97-AF65-F5344CB8AC3E}">
        <p14:creationId xmlns:p14="http://schemas.microsoft.com/office/powerpoint/2010/main" val="41483688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economic and social background of a child's life effects their access to resources like quality nutrition, healthcare, and educational opportunities, which impact development of an individual. </a:t>
            </a:r>
            <a:endParaRPr lang="en-IN" dirty="0"/>
          </a:p>
        </p:txBody>
      </p:sp>
      <p:sp>
        <p:nvSpPr>
          <p:cNvPr id="4" name="Slide Number Placeholder 3"/>
          <p:cNvSpPr>
            <a:spLocks noGrp="1"/>
          </p:cNvSpPr>
          <p:nvPr>
            <p:ph type="sldNum" sz="quarter" idx="10"/>
          </p:nvPr>
        </p:nvSpPr>
        <p:spPr/>
        <p:txBody>
          <a:bodyPr/>
          <a:lstStyle/>
          <a:p>
            <a:fld id="{44465FBB-5C8F-4E28-A0AF-0282A61B08CC}" type="slidenum">
              <a:rPr lang="en-IN" smtClean="0"/>
              <a:t>9</a:t>
            </a:fld>
            <a:endParaRPr lang="en-IN"/>
          </a:p>
        </p:txBody>
      </p:sp>
    </p:spTree>
    <p:extLst>
      <p:ext uri="{BB962C8B-B14F-4D97-AF65-F5344CB8AC3E}">
        <p14:creationId xmlns:p14="http://schemas.microsoft.com/office/powerpoint/2010/main" val="16270649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ZPD helps experts to support where it is needed as it promotes observation to identify Amira's current abilities and her potential steps. This promotes growth and avoids her from becoming irritated. </a:t>
            </a:r>
          </a:p>
          <a:p>
            <a:endParaRPr lang="en-IN" dirty="0"/>
          </a:p>
        </p:txBody>
      </p:sp>
      <p:sp>
        <p:nvSpPr>
          <p:cNvPr id="4" name="Slide Number Placeholder 3"/>
          <p:cNvSpPr>
            <a:spLocks noGrp="1"/>
          </p:cNvSpPr>
          <p:nvPr>
            <p:ph type="sldNum" sz="quarter" idx="10"/>
          </p:nvPr>
        </p:nvSpPr>
        <p:spPr/>
        <p:txBody>
          <a:bodyPr/>
          <a:lstStyle/>
          <a:p>
            <a:fld id="{44465FBB-5C8F-4E28-A0AF-0282A61B08CC}" type="slidenum">
              <a:rPr lang="en-IN" smtClean="0"/>
              <a:t>10</a:t>
            </a:fld>
            <a:endParaRPr lang="en-IN"/>
          </a:p>
        </p:txBody>
      </p:sp>
    </p:spTree>
    <p:extLst>
      <p:ext uri="{BB962C8B-B14F-4D97-AF65-F5344CB8AC3E}">
        <p14:creationId xmlns:p14="http://schemas.microsoft.com/office/powerpoint/2010/main" val="22773911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This lead to a misjudging Amira's willingness for a task, while causing frustration if the task is too hard or boredom if it is too easy. </a:t>
            </a:r>
            <a:endParaRPr lang="en-IN" dirty="0"/>
          </a:p>
        </p:txBody>
      </p:sp>
      <p:sp>
        <p:nvSpPr>
          <p:cNvPr id="4" name="Slide Number Placeholder 3"/>
          <p:cNvSpPr>
            <a:spLocks noGrp="1"/>
          </p:cNvSpPr>
          <p:nvPr>
            <p:ph type="sldNum" sz="quarter" idx="10"/>
          </p:nvPr>
        </p:nvSpPr>
        <p:spPr/>
        <p:txBody>
          <a:bodyPr/>
          <a:lstStyle/>
          <a:p>
            <a:fld id="{44465FBB-5C8F-4E28-A0AF-0282A61B08CC}" type="slidenum">
              <a:rPr lang="en-IN" smtClean="0"/>
              <a:t>11</a:t>
            </a:fld>
            <a:endParaRPr lang="en-IN"/>
          </a:p>
        </p:txBody>
      </p:sp>
    </p:spTree>
    <p:extLst>
      <p:ext uri="{BB962C8B-B14F-4D97-AF65-F5344CB8AC3E}">
        <p14:creationId xmlns:p14="http://schemas.microsoft.com/office/powerpoint/2010/main" val="38632221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Furthermore, the presentation suggested practical strategies, based on the chosen theory Vygotsky’s sociocultural theory that can support Amira’s development within the nursery setting. Further the presentation analysed both biological and environmental influences (‘nature and nurture’) and discussed their role in changing psychological development. The presentation is concluded by evaluating the usefulness and limitations of the theory in this health and social care context.</a:t>
            </a:r>
            <a:endParaRPr lang="en-IN" dirty="0"/>
          </a:p>
        </p:txBody>
      </p:sp>
      <p:sp>
        <p:nvSpPr>
          <p:cNvPr id="4" name="Slide Number Placeholder 3"/>
          <p:cNvSpPr>
            <a:spLocks noGrp="1"/>
          </p:cNvSpPr>
          <p:nvPr>
            <p:ph type="sldNum" sz="quarter" idx="10"/>
          </p:nvPr>
        </p:nvSpPr>
        <p:spPr/>
        <p:txBody>
          <a:bodyPr/>
          <a:lstStyle/>
          <a:p>
            <a:fld id="{44465FBB-5C8F-4E28-A0AF-0282A61B08CC}" type="slidenum">
              <a:rPr lang="en-IN" smtClean="0"/>
              <a:t>12</a:t>
            </a:fld>
            <a:endParaRPr lang="en-IN"/>
          </a:p>
        </p:txBody>
      </p:sp>
    </p:spTree>
    <p:extLst>
      <p:ext uri="{BB962C8B-B14F-4D97-AF65-F5344CB8AC3E}">
        <p14:creationId xmlns:p14="http://schemas.microsoft.com/office/powerpoint/2010/main" val="32283706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Music, G. (2024). Nurturing natures: Attachment and children's emotional, sociocultural and brain development. Routledge.</a:t>
            </a:r>
            <a:endParaRPr lang="en-IN"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Nardo</a:t>
            </a:r>
            <a:r>
              <a:rPr lang="en-GB" sz="1200" kern="1200" dirty="0">
                <a:solidFill>
                  <a:schemeClr val="tx1"/>
                </a:solidFill>
                <a:effectLst/>
                <a:latin typeface="+mn-lt"/>
                <a:ea typeface="+mn-ea"/>
                <a:cs typeface="+mn-cs"/>
              </a:rPr>
              <a:t>, A., (2021). Exploring a Vygotskian theory of education and its evolutionary foundations. </a:t>
            </a:r>
            <a:r>
              <a:rPr lang="en-GB" sz="1200" i="1" kern="1200" dirty="0">
                <a:solidFill>
                  <a:schemeClr val="tx1"/>
                </a:solidFill>
                <a:effectLst/>
                <a:latin typeface="+mn-lt"/>
                <a:ea typeface="+mn-ea"/>
                <a:cs typeface="+mn-cs"/>
              </a:rPr>
              <a:t>Educational Theory</a:t>
            </a:r>
            <a:r>
              <a:rPr lang="en-GB" sz="1200" kern="1200" dirty="0">
                <a:solidFill>
                  <a:schemeClr val="tx1"/>
                </a:solidFill>
                <a:effectLst/>
                <a:latin typeface="+mn-lt"/>
                <a:ea typeface="+mn-ea"/>
                <a:cs typeface="+mn-cs"/>
              </a:rPr>
              <a:t>. 71(3). pp.331-352.</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Rahman, L., (2024). Vygotsky’s zone of proximal development of teaching and learning in STEM education. </a:t>
            </a:r>
            <a:r>
              <a:rPr lang="en-GB" sz="1200" i="1" kern="1200" dirty="0">
                <a:solidFill>
                  <a:schemeClr val="tx1"/>
                </a:solidFill>
                <a:effectLst/>
                <a:latin typeface="+mn-lt"/>
                <a:ea typeface="+mn-ea"/>
                <a:cs typeface="+mn-cs"/>
              </a:rPr>
              <a:t>International Journal of Engineering Research &amp; Technology</a:t>
            </a:r>
            <a:r>
              <a:rPr lang="en-GB" sz="1200" kern="1200" dirty="0">
                <a:solidFill>
                  <a:schemeClr val="tx1"/>
                </a:solidFill>
                <a:effectLst/>
                <a:latin typeface="+mn-lt"/>
                <a:ea typeface="+mn-ea"/>
                <a:cs typeface="+mn-cs"/>
              </a:rPr>
              <a:t>. 13(8). pp.389-94.</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44465FBB-5C8F-4E28-A0AF-0282A61B08CC}" type="slidenum">
              <a:rPr lang="en-IN" smtClean="0"/>
              <a:t>13</a:t>
            </a:fld>
            <a:endParaRPr lang="en-IN"/>
          </a:p>
        </p:txBody>
      </p:sp>
    </p:spTree>
    <p:extLst>
      <p:ext uri="{BB962C8B-B14F-4D97-AF65-F5344CB8AC3E}">
        <p14:creationId xmlns:p14="http://schemas.microsoft.com/office/powerpoint/2010/main" val="798977550"/>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60D370B-A855-4E6C-9C7D-3DF6312C9201}" type="datetimeFigureOut">
              <a:rPr lang="en-IN" smtClean="0"/>
              <a:t>10-10-2025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a:xfrm>
            <a:off x="9255346" y="2750337"/>
            <a:ext cx="1171888" cy="1356442"/>
          </a:xfrm>
        </p:spPr>
        <p:txBody>
          <a:bodyPr/>
          <a:lstStyle/>
          <a:p>
            <a:fld id="{11438FDD-E5FC-4C8D-B58E-B9FCD18BD6A8}" type="slidenum">
              <a:rPr lang="en-IN" smtClean="0"/>
              <a:t>‹#›</a:t>
            </a:fld>
            <a:endParaRPr lang="en-IN"/>
          </a:p>
        </p:txBody>
      </p:sp>
    </p:spTree>
    <p:extLst>
      <p:ext uri="{BB962C8B-B14F-4D97-AF65-F5344CB8AC3E}">
        <p14:creationId xmlns:p14="http://schemas.microsoft.com/office/powerpoint/2010/main" val="27599977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60D370B-A855-4E6C-9C7D-3DF6312C9201}" type="datetimeFigureOut">
              <a:rPr lang="en-IN" smtClean="0"/>
              <a:t>10-10-2025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1438FDD-E5FC-4C8D-B58E-B9FCD18BD6A8}" type="slidenum">
              <a:rPr lang="en-IN" smtClean="0"/>
              <a:t>‹#›</a:t>
            </a:fld>
            <a:endParaRPr lang="en-IN"/>
          </a:p>
        </p:txBody>
      </p:sp>
    </p:spTree>
    <p:extLst>
      <p:ext uri="{BB962C8B-B14F-4D97-AF65-F5344CB8AC3E}">
        <p14:creationId xmlns:p14="http://schemas.microsoft.com/office/powerpoint/2010/main" val="26937369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60D370B-A855-4E6C-9C7D-3DF6312C9201}" type="datetimeFigureOut">
              <a:rPr lang="en-IN" smtClean="0"/>
              <a:t>10-10-2025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a:xfrm>
            <a:off x="10729455" y="2869895"/>
            <a:ext cx="1154151" cy="1090789"/>
          </a:xfrm>
        </p:spPr>
        <p:txBody>
          <a:bodyPr/>
          <a:lstStyle/>
          <a:p>
            <a:fld id="{11438FDD-E5FC-4C8D-B58E-B9FCD18BD6A8}" type="slidenum">
              <a:rPr lang="en-IN" smtClean="0"/>
              <a:t>‹#›</a:t>
            </a:fld>
            <a:endParaRPr lang="en-IN"/>
          </a:p>
        </p:txBody>
      </p:sp>
    </p:spTree>
    <p:extLst>
      <p:ext uri="{BB962C8B-B14F-4D97-AF65-F5344CB8AC3E}">
        <p14:creationId xmlns:p14="http://schemas.microsoft.com/office/powerpoint/2010/main" val="36150048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60D370B-A855-4E6C-9C7D-3DF6312C9201}" type="datetimeFigureOut">
              <a:rPr lang="en-IN" smtClean="0"/>
              <a:t>10-10-2025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11438FDD-E5FC-4C8D-B58E-B9FCD18BD6A8}" type="slidenum">
              <a:rPr lang="en-IN" smtClean="0"/>
              <a:t>‹#›</a:t>
            </a:fld>
            <a:endParaRPr lang="en-IN"/>
          </a:p>
        </p:txBody>
      </p:sp>
    </p:spTree>
    <p:extLst>
      <p:ext uri="{BB962C8B-B14F-4D97-AF65-F5344CB8AC3E}">
        <p14:creationId xmlns:p14="http://schemas.microsoft.com/office/powerpoint/2010/main" val="13902251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60D370B-A855-4E6C-9C7D-3DF6312C9201}" type="datetimeFigureOut">
              <a:rPr lang="en-IN" smtClean="0"/>
              <a:t>10-10-2025</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11438FDD-E5FC-4C8D-B58E-B9FCD18BD6A8}" type="slidenum">
              <a:rPr lang="en-IN" smtClean="0"/>
              <a:t>‹#›</a:t>
            </a:fld>
            <a:endParaRPr lang="en-IN"/>
          </a:p>
        </p:txBody>
      </p:sp>
    </p:spTree>
    <p:extLst>
      <p:ext uri="{BB962C8B-B14F-4D97-AF65-F5344CB8AC3E}">
        <p14:creationId xmlns:p14="http://schemas.microsoft.com/office/powerpoint/2010/main" val="13019686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60D370B-A855-4E6C-9C7D-3DF6312C9201}" type="datetimeFigureOut">
              <a:rPr lang="en-IN" smtClean="0"/>
              <a:t>10-10-2025</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11438FDD-E5FC-4C8D-B58E-B9FCD18BD6A8}" type="slidenum">
              <a:rPr lang="en-IN" smtClean="0"/>
              <a:t>‹#›</a:t>
            </a:fld>
            <a:endParaRPr lang="en-IN"/>
          </a:p>
        </p:txBody>
      </p:sp>
    </p:spTree>
    <p:extLst>
      <p:ext uri="{BB962C8B-B14F-4D97-AF65-F5344CB8AC3E}">
        <p14:creationId xmlns:p14="http://schemas.microsoft.com/office/powerpoint/2010/main" val="1208631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E60D370B-A855-4E6C-9C7D-3DF6312C9201}" type="datetimeFigureOut">
              <a:rPr lang="en-IN" smtClean="0"/>
              <a:t>10-10-2025</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11438FDD-E5FC-4C8D-B58E-B9FCD18BD6A8}" type="slidenum">
              <a:rPr lang="en-IN" smtClean="0"/>
              <a:t>‹#›</a:t>
            </a:fld>
            <a:endParaRPr lang="en-IN"/>
          </a:p>
        </p:txBody>
      </p:sp>
    </p:spTree>
    <p:extLst>
      <p:ext uri="{BB962C8B-B14F-4D97-AF65-F5344CB8AC3E}">
        <p14:creationId xmlns:p14="http://schemas.microsoft.com/office/powerpoint/2010/main" val="5312676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60D370B-A855-4E6C-9C7D-3DF6312C9201}" type="datetimeFigureOut">
              <a:rPr lang="en-IN" smtClean="0"/>
              <a:t>10-10-2025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11438FDD-E5FC-4C8D-B58E-B9FCD18BD6A8}" type="slidenum">
              <a:rPr lang="en-IN" smtClean="0"/>
              <a:t>‹#›</a:t>
            </a:fld>
            <a:endParaRPr lang="en-IN"/>
          </a:p>
        </p:txBody>
      </p:sp>
    </p:spTree>
    <p:extLst>
      <p:ext uri="{BB962C8B-B14F-4D97-AF65-F5344CB8AC3E}">
        <p14:creationId xmlns:p14="http://schemas.microsoft.com/office/powerpoint/2010/main" val="24397115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60D370B-A855-4E6C-9C7D-3DF6312C9201}" type="datetimeFigureOut">
              <a:rPr lang="en-IN" smtClean="0"/>
              <a:t>10-10-2025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11438FDD-E5FC-4C8D-B58E-B9FCD18BD6A8}" type="slidenum">
              <a:rPr lang="en-IN" smtClean="0"/>
              <a:t>‹#›</a:t>
            </a:fld>
            <a:endParaRPr lang="en-IN"/>
          </a:p>
        </p:txBody>
      </p:sp>
    </p:spTree>
    <p:extLst>
      <p:ext uri="{BB962C8B-B14F-4D97-AF65-F5344CB8AC3E}">
        <p14:creationId xmlns:p14="http://schemas.microsoft.com/office/powerpoint/2010/main" val="23384210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60D370B-A855-4E6C-9C7D-3DF6312C9201}" type="datetimeFigureOut">
              <a:rPr lang="en-IN" smtClean="0"/>
              <a:t>10-10-2025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a:xfrm>
            <a:off x="10729455" y="4711309"/>
            <a:ext cx="1154151" cy="1090789"/>
          </a:xfrm>
        </p:spPr>
        <p:txBody>
          <a:bodyPr/>
          <a:lstStyle/>
          <a:p>
            <a:fld id="{11438FDD-E5FC-4C8D-B58E-B9FCD18BD6A8}" type="slidenum">
              <a:rPr lang="en-IN" smtClean="0"/>
              <a:t>‹#›</a:t>
            </a:fld>
            <a:endParaRPr lang="en-IN"/>
          </a:p>
        </p:txBody>
      </p:sp>
    </p:spTree>
    <p:extLst>
      <p:ext uri="{BB962C8B-B14F-4D97-AF65-F5344CB8AC3E}">
        <p14:creationId xmlns:p14="http://schemas.microsoft.com/office/powerpoint/2010/main" val="38167830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60D370B-A855-4E6C-9C7D-3DF6312C9201}" type="datetimeFigureOut">
              <a:rPr lang="en-IN" smtClean="0"/>
              <a:t>10-10-2025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a:xfrm>
            <a:off x="10729455" y="4711615"/>
            <a:ext cx="1154151" cy="1090789"/>
          </a:xfrm>
        </p:spPr>
        <p:txBody>
          <a:bodyPr/>
          <a:lstStyle/>
          <a:p>
            <a:fld id="{11438FDD-E5FC-4C8D-B58E-B9FCD18BD6A8}" type="slidenum">
              <a:rPr lang="en-IN" smtClean="0"/>
              <a:t>‹#›</a:t>
            </a:fld>
            <a:endParaRPr lang="en-IN"/>
          </a:p>
        </p:txBody>
      </p:sp>
    </p:spTree>
    <p:extLst>
      <p:ext uri="{BB962C8B-B14F-4D97-AF65-F5344CB8AC3E}">
        <p14:creationId xmlns:p14="http://schemas.microsoft.com/office/powerpoint/2010/main" val="1971139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60D370B-A855-4E6C-9C7D-3DF6312C9201}" type="datetimeFigureOut">
              <a:rPr lang="en-IN" smtClean="0"/>
              <a:t>10-10-2025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a:xfrm>
            <a:off x="10729455" y="4709925"/>
            <a:ext cx="1154151" cy="1090789"/>
          </a:xfrm>
        </p:spPr>
        <p:txBody>
          <a:bodyPr/>
          <a:lstStyle/>
          <a:p>
            <a:fld id="{11438FDD-E5FC-4C8D-B58E-B9FCD18BD6A8}" type="slidenum">
              <a:rPr lang="en-IN" smtClean="0"/>
              <a:t>‹#›</a:t>
            </a:fld>
            <a:endParaRPr lang="en-IN"/>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14012084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60D370B-A855-4E6C-9C7D-3DF6312C9201}" type="datetimeFigureOut">
              <a:rPr lang="en-IN" smtClean="0"/>
              <a:t>10-10-2025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a:xfrm>
            <a:off x="10729455" y="4709925"/>
            <a:ext cx="1154151" cy="1090789"/>
          </a:xfrm>
        </p:spPr>
        <p:txBody>
          <a:bodyPr/>
          <a:lstStyle/>
          <a:p>
            <a:fld id="{11438FDD-E5FC-4C8D-B58E-B9FCD18BD6A8}" type="slidenum">
              <a:rPr lang="en-IN" smtClean="0"/>
              <a:t>‹#›</a:t>
            </a:fld>
            <a:endParaRPr lang="en-IN"/>
          </a:p>
        </p:txBody>
      </p:sp>
    </p:spTree>
    <p:extLst>
      <p:ext uri="{BB962C8B-B14F-4D97-AF65-F5344CB8AC3E}">
        <p14:creationId xmlns:p14="http://schemas.microsoft.com/office/powerpoint/2010/main" val="425042881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E60D370B-A855-4E6C-9C7D-3DF6312C9201}" type="datetimeFigureOut">
              <a:rPr lang="en-IN" smtClean="0"/>
              <a:t>10-10-2025</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11438FDD-E5FC-4C8D-B58E-B9FCD18BD6A8}" type="slidenum">
              <a:rPr lang="en-IN" smtClean="0"/>
              <a:t>‹#›</a:t>
            </a:fld>
            <a:endParaRPr lang="en-IN"/>
          </a:p>
        </p:txBody>
      </p:sp>
    </p:spTree>
    <p:extLst>
      <p:ext uri="{BB962C8B-B14F-4D97-AF65-F5344CB8AC3E}">
        <p14:creationId xmlns:p14="http://schemas.microsoft.com/office/powerpoint/2010/main" val="761720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E60D370B-A855-4E6C-9C7D-3DF6312C9201}" type="datetimeFigureOut">
              <a:rPr lang="en-IN" smtClean="0"/>
              <a:t>10-10-2025</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11438FDD-E5FC-4C8D-B58E-B9FCD18BD6A8}" type="slidenum">
              <a:rPr lang="en-IN" smtClean="0"/>
              <a:t>‹#›</a:t>
            </a:fld>
            <a:endParaRPr lang="en-IN"/>
          </a:p>
        </p:txBody>
      </p:sp>
    </p:spTree>
    <p:extLst>
      <p:ext uri="{BB962C8B-B14F-4D97-AF65-F5344CB8AC3E}">
        <p14:creationId xmlns:p14="http://schemas.microsoft.com/office/powerpoint/2010/main" val="2889876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60D370B-A855-4E6C-9C7D-3DF6312C9201}" type="datetimeFigureOut">
              <a:rPr lang="en-IN" smtClean="0"/>
              <a:t>10-10-2025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1438FDD-E5FC-4C8D-B58E-B9FCD18BD6A8}" type="slidenum">
              <a:rPr lang="en-IN" smtClean="0"/>
              <a:t>‹#›</a:t>
            </a:fld>
            <a:endParaRPr lang="en-IN"/>
          </a:p>
        </p:txBody>
      </p:sp>
    </p:spTree>
    <p:extLst>
      <p:ext uri="{BB962C8B-B14F-4D97-AF65-F5344CB8AC3E}">
        <p14:creationId xmlns:p14="http://schemas.microsoft.com/office/powerpoint/2010/main" val="215857483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E60D370B-A855-4E6C-9C7D-3DF6312C9201}" type="datetimeFigureOut">
              <a:rPr lang="en-IN" smtClean="0"/>
              <a:t>10-10-2025</a:t>
            </a:fld>
            <a:endParaRPr lang="en-IN"/>
          </a:p>
        </p:txBody>
      </p:sp>
      <p:sp>
        <p:nvSpPr>
          <p:cNvPr id="5" name="Footer Placeholder 4"/>
          <p:cNvSpPr>
            <a:spLocks noGrp="1"/>
          </p:cNvSpPr>
          <p:nvPr>
            <p:ph type="ftr" sz="quarter" idx="11"/>
          </p:nvPr>
        </p:nvSpPr>
        <p:spPr>
          <a:xfrm>
            <a:off x="680321" y="5936188"/>
            <a:ext cx="6126805" cy="365125"/>
          </a:xfrm>
        </p:spPr>
        <p:txBody>
          <a:bodyPr/>
          <a:lstStyle/>
          <a:p>
            <a:endParaRPr lang="en-IN"/>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11438FDD-E5FC-4C8D-B58E-B9FCD18BD6A8}" type="slidenum">
              <a:rPr lang="en-IN" smtClean="0"/>
              <a:t>‹#›</a:t>
            </a:fld>
            <a:endParaRPr lang="en-IN"/>
          </a:p>
        </p:txBody>
      </p:sp>
    </p:spTree>
    <p:extLst>
      <p:ext uri="{BB962C8B-B14F-4D97-AF65-F5344CB8AC3E}">
        <p14:creationId xmlns:p14="http://schemas.microsoft.com/office/powerpoint/2010/main" val="27937426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E60D370B-A855-4E6C-9C7D-3DF6312C9201}" type="datetimeFigureOut">
              <a:rPr lang="en-IN" smtClean="0"/>
              <a:t>10-10-2025</a:t>
            </a:fld>
            <a:endParaRPr lang="en-IN"/>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11438FDD-E5FC-4C8D-B58E-B9FCD18BD6A8}" type="slidenum">
              <a:rPr lang="en-IN" smtClean="0"/>
              <a:t>‹#›</a:t>
            </a:fld>
            <a:endParaRPr lang="en-IN"/>
          </a:p>
        </p:txBody>
      </p:sp>
    </p:spTree>
    <p:extLst>
      <p:ext uri="{BB962C8B-B14F-4D97-AF65-F5344CB8AC3E}">
        <p14:creationId xmlns:p14="http://schemas.microsoft.com/office/powerpoint/2010/main" val="2661618023"/>
      </p:ext>
    </p:extLst>
  </p:cSld>
  <p:clrMap bg1="lt1" tx1="dk1" bg2="lt2" tx2="dk2" accent1="accent1" accent2="accent2" accent3="accent3" accent4="accent4" accent5="accent5" accent6="accent6" hlink="hlink" folHlink="folHlink"/>
  <p:sldLayoutIdLst>
    <p:sldLayoutId id="2147483743" r:id="rId1"/>
    <p:sldLayoutId id="2147483744" r:id="rId2"/>
    <p:sldLayoutId id="2147483745" r:id="rId3"/>
    <p:sldLayoutId id="2147483746" r:id="rId4"/>
    <p:sldLayoutId id="2147483747" r:id="rId5"/>
    <p:sldLayoutId id="2147483748" r:id="rId6"/>
    <p:sldLayoutId id="2147483749" r:id="rId7"/>
    <p:sldLayoutId id="2147483750" r:id="rId8"/>
    <p:sldLayoutId id="2147483751" r:id="rId9"/>
    <p:sldLayoutId id="2147483752" r:id="rId10"/>
    <p:sldLayoutId id="2147483753" r:id="rId11"/>
    <p:sldLayoutId id="2147483754" r:id="rId12"/>
    <p:sldLayoutId id="2147483755" r:id="rId13"/>
    <p:sldLayoutId id="2147483756" r:id="rId14"/>
    <p:sldLayoutId id="2147483757" r:id="rId15"/>
    <p:sldLayoutId id="2147483758" r:id="rId16"/>
    <p:sldLayoutId id="2147483759" r:id="rId17"/>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22FA161-AED6-F5D6-EE68-171AED89EB26}"/>
              </a:ext>
            </a:extLst>
          </p:cNvPr>
          <p:cNvSpPr>
            <a:spLocks noGrp="1"/>
          </p:cNvSpPr>
          <p:nvPr>
            <p:ph idx="1"/>
          </p:nvPr>
        </p:nvSpPr>
        <p:spPr>
          <a:xfrm>
            <a:off x="680321" y="600635"/>
            <a:ext cx="9613861" cy="5335554"/>
          </a:xfrm>
        </p:spPr>
        <p:txBody>
          <a:bodyPr/>
          <a:lstStyle/>
          <a:p>
            <a:endParaRPr lang="en-GB" dirty="0"/>
          </a:p>
          <a:p>
            <a:endParaRPr lang="en-GB" dirty="0"/>
          </a:p>
          <a:p>
            <a:pPr marL="0" indent="0">
              <a:buNone/>
            </a:pPr>
            <a:r>
              <a:rPr lang="en-GB" sz="2800" dirty="0"/>
              <a:t>Vygotsky's Sociocultural Theory To Early Childhood Supporting Amira.</a:t>
            </a:r>
          </a:p>
          <a:p>
            <a:pPr marL="0" indent="0">
              <a:buNone/>
            </a:pPr>
            <a:endParaRPr lang="en-GB" sz="2800" dirty="0"/>
          </a:p>
          <a:p>
            <a:pPr marL="0" indent="0">
              <a:buNone/>
            </a:pPr>
            <a:r>
              <a:rPr lang="en-GB" sz="2800" dirty="0"/>
              <a:t>LCHS4010: Psychology in Health and social care</a:t>
            </a:r>
          </a:p>
          <a:p>
            <a:pPr marL="0" indent="0">
              <a:buNone/>
            </a:pPr>
            <a:r>
              <a:rPr lang="en-GB" sz="2800" dirty="0"/>
              <a:t>Halima Yasin 2422668</a:t>
            </a:r>
          </a:p>
          <a:p>
            <a:pPr marL="0" indent="0">
              <a:buNone/>
            </a:pPr>
            <a:r>
              <a:rPr lang="en-GB" sz="2800" dirty="0"/>
              <a:t>13</a:t>
            </a:r>
            <a:r>
              <a:rPr lang="en-GB" sz="2800" baseline="30000" dirty="0"/>
              <a:t>th</a:t>
            </a:r>
            <a:r>
              <a:rPr lang="en-GB" sz="2800" dirty="0"/>
              <a:t> October 2025</a:t>
            </a:r>
          </a:p>
          <a:p>
            <a:pPr marL="0" indent="0">
              <a:buNone/>
            </a:pPr>
            <a:endParaRPr lang="en-GB" dirty="0"/>
          </a:p>
        </p:txBody>
      </p:sp>
    </p:spTree>
    <p:extLst>
      <p:ext uri="{BB962C8B-B14F-4D97-AF65-F5344CB8AC3E}">
        <p14:creationId xmlns:p14="http://schemas.microsoft.com/office/powerpoint/2010/main" val="29448657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92369" y="2733709"/>
            <a:ext cx="8332087" cy="1373070"/>
          </a:xfrm>
        </p:spPr>
        <p:txBody>
          <a:bodyPr>
            <a:normAutofit/>
          </a:bodyPr>
          <a:lstStyle/>
          <a:p>
            <a:r>
              <a:rPr lang="en-IN" sz="4400" b="1" dirty="0">
                <a:latin typeface="Times New Roman" panose="02020603050405020304" pitchFamily="18" charset="0"/>
                <a:cs typeface="Times New Roman" panose="02020603050405020304" pitchFamily="18" charset="0"/>
              </a:rPr>
              <a:t>Psychology in Health and Social Care</a:t>
            </a:r>
            <a:endParaRPr lang="en-IN" sz="4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634435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b="1"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Table of Contents</a:t>
            </a:r>
            <a:endParaRPr lang="en-IN" dirty="0"/>
          </a:p>
        </p:txBody>
      </p:sp>
      <p:sp>
        <p:nvSpPr>
          <p:cNvPr id="5" name="Rectangle 2"/>
          <p:cNvSpPr>
            <a:spLocks noGrp="1" noChangeArrowheads="1"/>
          </p:cNvSpPr>
          <p:nvPr>
            <p:ph idx="1"/>
          </p:nvPr>
        </p:nvSpPr>
        <p:spPr bwMode="auto">
          <a:xfrm>
            <a:off x="680321" y="2244725"/>
            <a:ext cx="7630133" cy="40153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noAutofit/>
          </a:bodyPr>
          <a:lstStyle>
            <a:lvl1pPr eaLnBrk="0" fontAlgn="base" hangingPunct="0">
              <a:spcBef>
                <a:spcPct val="0"/>
              </a:spcBef>
              <a:spcAft>
                <a:spcPct val="0"/>
              </a:spcAft>
              <a:tabLst>
                <a:tab pos="5726113" algn="r"/>
              </a:tabLst>
              <a:defRPr>
                <a:solidFill>
                  <a:schemeClr val="tx1"/>
                </a:solidFill>
                <a:latin typeface="Arial" panose="020B0604020202020204" pitchFamily="34" charset="0"/>
              </a:defRPr>
            </a:lvl1pPr>
            <a:lvl2pPr eaLnBrk="0" fontAlgn="base" hangingPunct="0">
              <a:spcBef>
                <a:spcPct val="0"/>
              </a:spcBef>
              <a:spcAft>
                <a:spcPct val="0"/>
              </a:spcAft>
              <a:tabLst>
                <a:tab pos="5726113" algn="r"/>
              </a:tabLst>
              <a:defRPr>
                <a:solidFill>
                  <a:schemeClr val="tx1"/>
                </a:solidFill>
                <a:latin typeface="Arial" panose="020B0604020202020204" pitchFamily="34" charset="0"/>
              </a:defRPr>
            </a:lvl2pPr>
            <a:lvl3pPr eaLnBrk="0" fontAlgn="base" hangingPunct="0">
              <a:spcBef>
                <a:spcPct val="0"/>
              </a:spcBef>
              <a:spcAft>
                <a:spcPct val="0"/>
              </a:spcAft>
              <a:tabLst>
                <a:tab pos="5726113" algn="r"/>
              </a:tabLst>
              <a:defRPr>
                <a:solidFill>
                  <a:schemeClr val="tx1"/>
                </a:solidFill>
                <a:latin typeface="Arial" panose="020B0604020202020204" pitchFamily="34" charset="0"/>
              </a:defRPr>
            </a:lvl3pPr>
            <a:lvl4pPr eaLnBrk="0" fontAlgn="base" hangingPunct="0">
              <a:spcBef>
                <a:spcPct val="0"/>
              </a:spcBef>
              <a:spcAft>
                <a:spcPct val="0"/>
              </a:spcAft>
              <a:tabLst>
                <a:tab pos="5726113" algn="r"/>
              </a:tabLst>
              <a:defRPr>
                <a:solidFill>
                  <a:schemeClr val="tx1"/>
                </a:solidFill>
                <a:latin typeface="Arial" panose="020B0604020202020204" pitchFamily="34" charset="0"/>
              </a:defRPr>
            </a:lvl4pPr>
            <a:lvl5pPr eaLnBrk="0" fontAlgn="base" hangingPunct="0">
              <a:spcBef>
                <a:spcPct val="0"/>
              </a:spcBef>
              <a:spcAft>
                <a:spcPct val="0"/>
              </a:spcAft>
              <a:tabLst>
                <a:tab pos="5726113" algn="r"/>
              </a:tabLst>
              <a:defRPr>
                <a:solidFill>
                  <a:schemeClr val="tx1"/>
                </a:solidFill>
                <a:latin typeface="Arial" panose="020B0604020202020204" pitchFamily="34" charset="0"/>
              </a:defRPr>
            </a:lvl5pPr>
            <a:lvl6pPr eaLnBrk="0" fontAlgn="base" hangingPunct="0">
              <a:spcBef>
                <a:spcPct val="0"/>
              </a:spcBef>
              <a:spcAft>
                <a:spcPct val="0"/>
              </a:spcAft>
              <a:tabLst>
                <a:tab pos="5726113" algn="r"/>
              </a:tabLst>
              <a:defRPr>
                <a:solidFill>
                  <a:schemeClr val="tx1"/>
                </a:solidFill>
                <a:latin typeface="Arial" panose="020B0604020202020204" pitchFamily="34" charset="0"/>
              </a:defRPr>
            </a:lvl6pPr>
            <a:lvl7pPr eaLnBrk="0" fontAlgn="base" hangingPunct="0">
              <a:spcBef>
                <a:spcPct val="0"/>
              </a:spcBef>
              <a:spcAft>
                <a:spcPct val="0"/>
              </a:spcAft>
              <a:tabLst>
                <a:tab pos="5726113" algn="r"/>
              </a:tabLst>
              <a:defRPr>
                <a:solidFill>
                  <a:schemeClr val="tx1"/>
                </a:solidFill>
                <a:latin typeface="Arial" panose="020B0604020202020204" pitchFamily="34" charset="0"/>
              </a:defRPr>
            </a:lvl7pPr>
            <a:lvl8pPr eaLnBrk="0" fontAlgn="base" hangingPunct="0">
              <a:spcBef>
                <a:spcPct val="0"/>
              </a:spcBef>
              <a:spcAft>
                <a:spcPct val="0"/>
              </a:spcAft>
              <a:tabLst>
                <a:tab pos="5726113" algn="r"/>
              </a:tabLst>
              <a:defRPr>
                <a:solidFill>
                  <a:schemeClr val="tx1"/>
                </a:solidFill>
                <a:latin typeface="Arial" panose="020B0604020202020204" pitchFamily="34" charset="0"/>
              </a:defRPr>
            </a:lvl8pPr>
            <a:lvl9pPr eaLnBrk="0" fontAlgn="base" hangingPunct="0">
              <a:spcBef>
                <a:spcPct val="0"/>
              </a:spcBef>
              <a:spcAft>
                <a:spcPct val="0"/>
              </a:spcAft>
              <a:tabLst>
                <a:tab pos="5726113" algn="r"/>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150000"/>
              </a:lnSpc>
              <a:spcBef>
                <a:spcPct val="0"/>
              </a:spcBef>
              <a:spcAft>
                <a:spcPct val="0"/>
              </a:spcAft>
              <a:buClrTx/>
              <a:buSzTx/>
              <a:buFontTx/>
              <a:buNone/>
              <a:tabLst>
                <a:tab pos="5726113" algn="r"/>
              </a:tabLst>
            </a:pPr>
            <a:r>
              <a:rPr kumimoji="0" lang="en-GB" altLang="en-US" sz="1600" b="0" i="0"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INTRODUCTION</a:t>
            </a:r>
            <a:endParaRPr kumimoji="0" lang="en-GB" altLang="en-US" sz="1600" b="0" i="0"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50000"/>
              </a:lnSpc>
              <a:spcBef>
                <a:spcPct val="0"/>
              </a:spcBef>
              <a:spcAft>
                <a:spcPct val="0"/>
              </a:spcAft>
              <a:buClrTx/>
              <a:buSzTx/>
              <a:buFontTx/>
              <a:buNone/>
              <a:tabLst>
                <a:tab pos="5726113" algn="r"/>
              </a:tabLst>
            </a:pPr>
            <a:r>
              <a:rPr kumimoji="0" lang="en-GB" altLang="en-US" sz="1600" b="0" i="0"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Vygotsky’s Sociocultural Theory</a:t>
            </a:r>
            <a:endParaRPr kumimoji="0" lang="en-GB" altLang="en-US" sz="1600" b="0" i="0"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50000"/>
              </a:lnSpc>
              <a:spcBef>
                <a:spcPct val="0"/>
              </a:spcBef>
              <a:spcAft>
                <a:spcPct val="0"/>
              </a:spcAft>
              <a:buClrTx/>
              <a:buSzTx/>
              <a:buFontTx/>
              <a:buNone/>
              <a:tabLst>
                <a:tab pos="5726113" algn="r"/>
              </a:tabLst>
            </a:pPr>
            <a:r>
              <a:rPr kumimoji="0" lang="en-GB" altLang="en-US" sz="1600" b="0" i="0" strike="noStrike" cap="none" normalizeH="0" baseline="0" dirty="0">
                <a:ln>
                  <a:noFill/>
                </a:ln>
                <a:effectLst/>
                <a:latin typeface="Times New Roman" panose="02020603050405020304" pitchFamily="18" charset="0"/>
                <a:ea typeface="Times New Roman" panose="02020603050405020304" pitchFamily="18" charset="0"/>
                <a:cs typeface="Times New Roman" panose="02020603050405020304" pitchFamily="18" charset="0"/>
              </a:rPr>
              <a:t>Key concepts from Vygotsky's theory</a:t>
            </a:r>
            <a:endParaRPr kumimoji="0" lang="en-GB" altLang="en-US" sz="1600" b="0" i="0"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50000"/>
              </a:lnSpc>
              <a:spcBef>
                <a:spcPct val="0"/>
              </a:spcBef>
              <a:spcAft>
                <a:spcPct val="0"/>
              </a:spcAft>
              <a:buClrTx/>
              <a:buSzTx/>
              <a:buFontTx/>
              <a:buNone/>
              <a:tabLst>
                <a:tab pos="5726113" algn="r"/>
              </a:tabLst>
            </a:pPr>
            <a:r>
              <a:rPr kumimoji="0" lang="en-GB" altLang="en-US" sz="1600" b="0" i="0"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Vygotsky’s theory to Amira’s situation</a:t>
            </a:r>
            <a:endParaRPr kumimoji="0" lang="en-GB" altLang="en-US" sz="1600" b="0" i="0"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50000"/>
              </a:lnSpc>
              <a:spcBef>
                <a:spcPct val="0"/>
              </a:spcBef>
              <a:spcAft>
                <a:spcPct val="0"/>
              </a:spcAft>
              <a:buClrTx/>
              <a:buSzTx/>
              <a:buFontTx/>
              <a:buNone/>
              <a:tabLst>
                <a:tab pos="5726113" algn="r"/>
              </a:tabLst>
            </a:pPr>
            <a:r>
              <a:rPr kumimoji="0" lang="en-GB" altLang="en-US" sz="1600" b="0" i="0"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Strategies that supports Amira’s development</a:t>
            </a:r>
            <a:endParaRPr kumimoji="0" lang="en-GB" altLang="en-US" sz="1600" b="0" i="0"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50000"/>
              </a:lnSpc>
              <a:spcBef>
                <a:spcPct val="0"/>
              </a:spcBef>
              <a:spcAft>
                <a:spcPct val="0"/>
              </a:spcAft>
              <a:buClrTx/>
              <a:buSzTx/>
              <a:buFontTx/>
              <a:buNone/>
              <a:tabLst>
                <a:tab pos="5726113" algn="r"/>
              </a:tabLst>
            </a:pPr>
            <a:r>
              <a:rPr kumimoji="0" lang="en-GB" altLang="en-US" sz="1600" b="0" i="0"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Biological and Environmental influences</a:t>
            </a:r>
            <a:endParaRPr kumimoji="0" lang="en-GB" altLang="en-US" sz="1600" b="0" i="0"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50000"/>
              </a:lnSpc>
              <a:spcBef>
                <a:spcPct val="0"/>
              </a:spcBef>
              <a:spcAft>
                <a:spcPct val="0"/>
              </a:spcAft>
              <a:buClrTx/>
              <a:buSzTx/>
              <a:buFontTx/>
              <a:buNone/>
              <a:tabLst>
                <a:tab pos="5726113" algn="r"/>
              </a:tabLst>
            </a:pPr>
            <a:r>
              <a:rPr kumimoji="0" lang="en-GB" altLang="en-US" sz="1600" b="0" i="0"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Usefulness and Limitations of the Theory</a:t>
            </a:r>
            <a:endParaRPr kumimoji="0" lang="en-GB" altLang="en-US" sz="1600" b="0" i="0"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50000"/>
              </a:lnSpc>
              <a:spcBef>
                <a:spcPct val="0"/>
              </a:spcBef>
              <a:spcAft>
                <a:spcPct val="0"/>
              </a:spcAft>
              <a:buClrTx/>
              <a:buSzTx/>
              <a:buFontTx/>
              <a:buNone/>
              <a:tabLst>
                <a:tab pos="5726113" algn="r"/>
              </a:tabLst>
            </a:pPr>
            <a:r>
              <a:rPr kumimoji="0" lang="en-GB" altLang="en-US" sz="1600" b="0" i="0"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CONCLUSION</a:t>
            </a:r>
            <a:endParaRPr kumimoji="0" lang="en-GB" altLang="en-US" sz="1600" b="0" i="0" strike="noStrike" cap="none" normalizeH="0" baseline="0" dirty="0">
              <a:ln>
                <a:noFill/>
              </a:ln>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50000"/>
              </a:lnSpc>
              <a:spcBef>
                <a:spcPct val="0"/>
              </a:spcBef>
              <a:spcAft>
                <a:spcPct val="0"/>
              </a:spcAft>
              <a:buClrTx/>
              <a:buSzTx/>
              <a:buFontTx/>
              <a:buNone/>
              <a:tabLst>
                <a:tab pos="5726113" algn="r"/>
              </a:tabLst>
            </a:pPr>
            <a:r>
              <a:rPr kumimoji="0" lang="en-GB" altLang="en-US" sz="1600" b="0" i="0" strike="noStrike" cap="none" normalizeH="0" baseline="0" dirty="0">
                <a:ln>
                  <a:noFill/>
                </a:ln>
                <a:effectLst/>
                <a:latin typeface="Times New Roman" panose="02020603050405020304" pitchFamily="18" charset="0"/>
                <a:ea typeface="Times New Roman" panose="02020603050405020304" pitchFamily="18" charset="0"/>
                <a:cs typeface="Times New Roman" panose="02020603050405020304" pitchFamily="18" charset="0"/>
              </a:rPr>
              <a:t>REFERENCES</a:t>
            </a:r>
            <a:endParaRPr kumimoji="0" lang="en-GB" altLang="en-US" sz="1600" b="0" i="0" strike="noStrike" cap="none" normalizeH="0" baseline="0" dirty="0">
              <a:ln>
                <a:noFill/>
              </a:ln>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286423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cap="all" dirty="0">
                <a:latin typeface="Times New Roman" panose="02020603050405020304" pitchFamily="18" charset="0"/>
                <a:cs typeface="Times New Roman" panose="02020603050405020304" pitchFamily="18" charset="0"/>
              </a:rPr>
              <a:t>INTRODUCTION</a:t>
            </a:r>
            <a:endParaRPr lang="en-IN"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80321" y="2201593"/>
            <a:ext cx="7361710" cy="3777622"/>
          </a:xfrm>
        </p:spPr>
        <p:txBody>
          <a:bodyPr/>
          <a:lstStyle/>
          <a:p>
            <a:pPr algn="just">
              <a:lnSpc>
                <a:spcPct val="150000"/>
              </a:lnSpc>
            </a:pPr>
            <a:r>
              <a:rPr lang="en-GB" sz="1600" dirty="0">
                <a:latin typeface="Times New Roman" panose="02020603050405020304" pitchFamily="18" charset="0"/>
                <a:cs typeface="Times New Roman" panose="02020603050405020304" pitchFamily="18" charset="0"/>
              </a:rPr>
              <a:t>Psychology in health and social care integrates psychological principles to promote health, prevent illness, and improve care by understanding the interplay of psychological, social and biological factors in wellbeing (Marks, and </a:t>
            </a:r>
            <a:r>
              <a:rPr lang="en-GB" sz="1600" i="1" dirty="0">
                <a:latin typeface="Times New Roman" panose="02020603050405020304" pitchFamily="18" charset="0"/>
                <a:cs typeface="Times New Roman" panose="02020603050405020304" pitchFamily="18" charset="0"/>
              </a:rPr>
              <a:t>et al.</a:t>
            </a:r>
            <a:r>
              <a:rPr lang="en-GB" sz="1600" dirty="0">
                <a:latin typeface="Times New Roman" panose="02020603050405020304" pitchFamily="18" charset="0"/>
                <a:cs typeface="Times New Roman" panose="02020603050405020304" pitchFamily="18" charset="0"/>
              </a:rPr>
              <a:t> 2024).</a:t>
            </a:r>
            <a:endParaRPr lang="en-IN" sz="1600" dirty="0">
              <a:latin typeface="Times New Roman" panose="02020603050405020304" pitchFamily="18" charset="0"/>
              <a:cs typeface="Times New Roman" panose="02020603050405020304" pitchFamily="18" charset="0"/>
            </a:endParaRPr>
          </a:p>
          <a:p>
            <a:endParaRPr lang="en-IN" dirty="0"/>
          </a:p>
        </p:txBody>
      </p:sp>
      <p:pic>
        <p:nvPicPr>
          <p:cNvPr id="5" name="Picture 4"/>
          <p:cNvPicPr>
            <a:picLocks noChangeAspect="1"/>
          </p:cNvPicPr>
          <p:nvPr/>
        </p:nvPicPr>
        <p:blipFill>
          <a:blip r:embed="rId3"/>
          <a:stretch>
            <a:fillRect/>
          </a:stretch>
        </p:blipFill>
        <p:spPr>
          <a:xfrm>
            <a:off x="8692216" y="2810879"/>
            <a:ext cx="3203931" cy="2559050"/>
          </a:xfrm>
          <a:prstGeom prst="rect">
            <a:avLst/>
          </a:prstGeom>
        </p:spPr>
      </p:pic>
    </p:spTree>
    <p:extLst>
      <p:ext uri="{BB962C8B-B14F-4D97-AF65-F5344CB8AC3E}">
        <p14:creationId xmlns:p14="http://schemas.microsoft.com/office/powerpoint/2010/main" val="17729300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latin typeface="Times New Roman" panose="02020603050405020304" pitchFamily="18" charset="0"/>
                <a:cs typeface="Times New Roman" panose="02020603050405020304" pitchFamily="18" charset="0"/>
              </a:rPr>
              <a:t>Vygotsky’s Sociocultural Theory</a:t>
            </a:r>
            <a:endParaRPr lang="en-IN"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80321" y="2063262"/>
            <a:ext cx="8057279" cy="4794738"/>
          </a:xfrm>
        </p:spPr>
        <p:txBody>
          <a:bodyPr>
            <a:noAutofit/>
          </a:bodyPr>
          <a:lstStyle/>
          <a:p>
            <a:pPr algn="just">
              <a:lnSpc>
                <a:spcPct val="150000"/>
              </a:lnSpc>
            </a:pPr>
            <a:r>
              <a:rPr lang="en-IN" sz="1600" dirty="0">
                <a:latin typeface="Times New Roman" panose="02020603050405020304" pitchFamily="18" charset="0"/>
                <a:cs typeface="Times New Roman" panose="02020603050405020304" pitchFamily="18" charset="0"/>
              </a:rPr>
              <a:t>Vygotsky's sociocultural theory is relevant framework for understanding and supporting development </a:t>
            </a:r>
            <a:r>
              <a:rPr lang="en-GB" sz="1600" dirty="0">
                <a:latin typeface="Times New Roman" panose="02020603050405020304" pitchFamily="18" charset="0"/>
                <a:cs typeface="Times New Roman" panose="02020603050405020304" pitchFamily="18" charset="0"/>
              </a:rPr>
              <a:t>(</a:t>
            </a:r>
            <a:r>
              <a:rPr lang="en-GB" sz="1600" dirty="0" err="1">
                <a:latin typeface="Times New Roman" panose="02020603050405020304" pitchFamily="18" charset="0"/>
                <a:cs typeface="Times New Roman" panose="02020603050405020304" pitchFamily="18" charset="0"/>
              </a:rPr>
              <a:t>Alkhudiry</a:t>
            </a:r>
            <a:r>
              <a:rPr lang="en-GB" sz="1600" dirty="0">
                <a:latin typeface="Times New Roman" panose="02020603050405020304" pitchFamily="18" charset="0"/>
                <a:cs typeface="Times New Roman" panose="02020603050405020304" pitchFamily="18" charset="0"/>
              </a:rPr>
              <a:t>, 2022)</a:t>
            </a:r>
            <a:r>
              <a:rPr lang="en-IN" sz="1600" dirty="0">
                <a:latin typeface="Times New Roman" panose="02020603050405020304" pitchFamily="18" charset="0"/>
                <a:cs typeface="Times New Roman" panose="02020603050405020304" pitchFamily="18" charset="0"/>
              </a:rPr>
              <a:t>. </a:t>
            </a:r>
          </a:p>
          <a:p>
            <a:pPr algn="just">
              <a:lnSpc>
                <a:spcPct val="150000"/>
              </a:lnSpc>
            </a:pPr>
            <a:r>
              <a:rPr lang="en-IN" sz="1600" dirty="0">
                <a:latin typeface="Times New Roman" panose="02020603050405020304" pitchFamily="18" charset="0"/>
                <a:cs typeface="Times New Roman" panose="02020603050405020304" pitchFamily="18" charset="0"/>
              </a:rPr>
              <a:t>This theory highlights that reasoning development is a social process, formed by connections with more experienced individuals and the cultural tools within a child's environment. </a:t>
            </a:r>
          </a:p>
          <a:p>
            <a:pPr algn="just">
              <a:lnSpc>
                <a:spcPct val="150000"/>
              </a:lnSpc>
            </a:pPr>
            <a:r>
              <a:rPr lang="en-IN" sz="1600" b="1" u="sng" dirty="0">
                <a:latin typeface="Times New Roman" panose="02020603050405020304" pitchFamily="18" charset="0"/>
                <a:cs typeface="Times New Roman" panose="02020603050405020304" pitchFamily="18" charset="0"/>
              </a:rPr>
              <a:t>Key concepts from Vygotsky's theory </a:t>
            </a:r>
          </a:p>
          <a:p>
            <a:pPr algn="just">
              <a:lnSpc>
                <a:spcPct val="150000"/>
              </a:lnSpc>
            </a:pPr>
            <a:r>
              <a:rPr lang="en-IN" sz="1600" dirty="0">
                <a:latin typeface="Times New Roman" panose="02020603050405020304" pitchFamily="18" charset="0"/>
                <a:cs typeface="Times New Roman" panose="02020603050405020304" pitchFamily="18" charset="0"/>
              </a:rPr>
              <a:t>Vygotsky believed that social communication is key to learning, as it occurs first on a social level and then on an intrapersonal, individual level while adopting the learning. </a:t>
            </a:r>
          </a:p>
          <a:p>
            <a:pPr algn="just">
              <a:lnSpc>
                <a:spcPct val="150000"/>
              </a:lnSpc>
            </a:pPr>
            <a:r>
              <a:rPr lang="en-IN" sz="1600" dirty="0">
                <a:latin typeface="Times New Roman" panose="02020603050405020304" pitchFamily="18" charset="0"/>
                <a:cs typeface="Times New Roman" panose="02020603050405020304" pitchFamily="18" charset="0"/>
              </a:rPr>
              <a:t>The More Knowledgeable Other (MKO) is someone who has a better understanding or higher skill level than the learner. </a:t>
            </a:r>
          </a:p>
          <a:p>
            <a:pPr algn="just">
              <a:lnSpc>
                <a:spcPct val="150000"/>
              </a:lnSpc>
            </a:pPr>
            <a:r>
              <a:rPr lang="en-IN" sz="1600" dirty="0">
                <a:latin typeface="Times New Roman" panose="02020603050405020304" pitchFamily="18" charset="0"/>
                <a:cs typeface="Times New Roman" panose="02020603050405020304" pitchFamily="18" charset="0"/>
              </a:rPr>
              <a:t>The expert's role is to act as an MKO to guide learning and participation.</a:t>
            </a:r>
          </a:p>
        </p:txBody>
      </p:sp>
      <p:pic>
        <p:nvPicPr>
          <p:cNvPr id="4" name="Picture 3"/>
          <p:cNvPicPr>
            <a:picLocks noChangeAspect="1"/>
          </p:cNvPicPr>
          <p:nvPr/>
        </p:nvPicPr>
        <p:blipFill>
          <a:blip r:embed="rId3"/>
          <a:stretch>
            <a:fillRect/>
          </a:stretch>
        </p:blipFill>
        <p:spPr>
          <a:xfrm>
            <a:off x="9525000" y="2540000"/>
            <a:ext cx="2489200" cy="2489200"/>
          </a:xfrm>
          <a:prstGeom prst="rect">
            <a:avLst/>
          </a:prstGeom>
        </p:spPr>
      </p:pic>
    </p:spTree>
    <p:extLst>
      <p:ext uri="{BB962C8B-B14F-4D97-AF65-F5344CB8AC3E}">
        <p14:creationId xmlns:p14="http://schemas.microsoft.com/office/powerpoint/2010/main" val="333782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Vygotsky’s theory to Amira’s situation</a:t>
            </a:r>
            <a:endParaRPr lang="en-IN"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80321" y="2156460"/>
            <a:ext cx="7983619" cy="4541520"/>
          </a:xfrm>
        </p:spPr>
        <p:txBody>
          <a:bodyPr>
            <a:normAutofit/>
          </a:bodyPr>
          <a:lstStyle/>
          <a:p>
            <a:pPr algn="just">
              <a:lnSpc>
                <a:spcPct val="150000"/>
              </a:lnSpc>
            </a:pPr>
            <a:r>
              <a:rPr lang="en-GB" sz="1600" dirty="0">
                <a:latin typeface="Times New Roman" panose="02020603050405020304" pitchFamily="18" charset="0"/>
                <a:cs typeface="Times New Roman" panose="02020603050405020304" pitchFamily="18" charset="0"/>
              </a:rPr>
              <a:t>Vygotsky’s sociocultural theory helps in explain Amira’s behaviour as her need for guided support. </a:t>
            </a:r>
          </a:p>
          <a:p>
            <a:pPr algn="just">
              <a:lnSpc>
                <a:spcPct val="150000"/>
              </a:lnSpc>
            </a:pPr>
            <a:r>
              <a:rPr lang="en-GB" sz="1600" dirty="0">
                <a:latin typeface="Times New Roman" panose="02020603050405020304" pitchFamily="18" charset="0"/>
                <a:cs typeface="Times New Roman" panose="02020603050405020304" pitchFamily="18" charset="0"/>
              </a:rPr>
              <a:t>For Amira, the main social interactions that helps her regulate her emotions and understand her environment have been with her carers. </a:t>
            </a:r>
          </a:p>
          <a:p>
            <a:pPr algn="just">
              <a:lnSpc>
                <a:spcPct val="150000"/>
              </a:lnSpc>
            </a:pPr>
            <a:r>
              <a:rPr lang="en-GB" sz="1600" dirty="0">
                <a:latin typeface="Times New Roman" panose="02020603050405020304" pitchFamily="18" charset="0"/>
                <a:cs typeface="Times New Roman" panose="02020603050405020304" pitchFamily="18" charset="0"/>
              </a:rPr>
              <a:t>The change to nursery represents a major disturbance to this routine and a new set of social partners. </a:t>
            </a:r>
          </a:p>
          <a:p>
            <a:pPr algn="just">
              <a:lnSpc>
                <a:spcPct val="150000"/>
              </a:lnSpc>
            </a:pPr>
            <a:r>
              <a:rPr lang="en-GB" sz="1600" dirty="0">
                <a:latin typeface="Times New Roman" panose="02020603050405020304" pitchFamily="18" charset="0"/>
                <a:cs typeface="Times New Roman" panose="02020603050405020304" pitchFamily="18" charset="0"/>
              </a:rPr>
              <a:t>Amira is in a new environment, and the skills needed for smooth separation are outside her current independent ability (</a:t>
            </a:r>
            <a:r>
              <a:rPr lang="en-GB" sz="1600" dirty="0" err="1">
                <a:latin typeface="Times New Roman" panose="02020603050405020304" pitchFamily="18" charset="0"/>
                <a:cs typeface="Times New Roman" panose="02020603050405020304" pitchFamily="18" charset="0"/>
              </a:rPr>
              <a:t>Nardo</a:t>
            </a:r>
            <a:r>
              <a:rPr lang="en-GB" sz="1600" dirty="0">
                <a:latin typeface="Times New Roman" panose="02020603050405020304" pitchFamily="18" charset="0"/>
                <a:cs typeface="Times New Roman" panose="02020603050405020304" pitchFamily="18" charset="0"/>
              </a:rPr>
              <a:t>, 2021). </a:t>
            </a:r>
          </a:p>
          <a:p>
            <a:pPr algn="just">
              <a:lnSpc>
                <a:spcPct val="150000"/>
              </a:lnSpc>
            </a:pPr>
            <a:r>
              <a:rPr lang="en-GB" sz="1600" dirty="0">
                <a:latin typeface="Times New Roman" panose="02020603050405020304" pitchFamily="18" charset="0"/>
                <a:cs typeface="Times New Roman" panose="02020603050405020304" pitchFamily="18" charset="0"/>
              </a:rPr>
              <a:t>Her anxiety is a normal reaction to this challenge, while indicating a need for temporary emotional support. </a:t>
            </a:r>
            <a:endParaRPr lang="en-IN" sz="1600" dirty="0">
              <a:latin typeface="Times New Roman" panose="02020603050405020304" pitchFamily="18" charset="0"/>
              <a:cs typeface="Times New Roman" panose="02020603050405020304" pitchFamily="18" charset="0"/>
            </a:endParaRPr>
          </a:p>
        </p:txBody>
      </p:sp>
      <p:pic>
        <p:nvPicPr>
          <p:cNvPr id="5" name="Picture 4"/>
          <p:cNvPicPr>
            <a:picLocks noChangeAspect="1"/>
          </p:cNvPicPr>
          <p:nvPr/>
        </p:nvPicPr>
        <p:blipFill rotWithShape="1">
          <a:blip r:embed="rId3"/>
          <a:srcRect l="20573" r="21094"/>
          <a:stretch/>
        </p:blipFill>
        <p:spPr>
          <a:xfrm>
            <a:off x="9199300" y="2635250"/>
            <a:ext cx="2738700" cy="2622550"/>
          </a:xfrm>
          <a:prstGeom prst="rect">
            <a:avLst/>
          </a:prstGeom>
        </p:spPr>
      </p:pic>
    </p:spTree>
    <p:extLst>
      <p:ext uri="{BB962C8B-B14F-4D97-AF65-F5344CB8AC3E}">
        <p14:creationId xmlns:p14="http://schemas.microsoft.com/office/powerpoint/2010/main" val="890999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800" b="1" dirty="0">
                <a:latin typeface="Times New Roman" panose="02020603050405020304" pitchFamily="18" charset="0"/>
                <a:cs typeface="Times New Roman" panose="02020603050405020304" pitchFamily="18" charset="0"/>
              </a:rPr>
              <a:t>Strategies that supports Amira’s development </a:t>
            </a:r>
            <a:endParaRPr lang="en-IN" sz="48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80321" y="2156460"/>
            <a:ext cx="7930280" cy="4518660"/>
          </a:xfrm>
        </p:spPr>
        <p:txBody>
          <a:bodyPr>
            <a:noAutofit/>
          </a:bodyPr>
          <a:lstStyle/>
          <a:p>
            <a:pPr algn="just">
              <a:lnSpc>
                <a:spcPct val="200000"/>
              </a:lnSpc>
            </a:pPr>
            <a:r>
              <a:rPr lang="en-GB" sz="1600" dirty="0">
                <a:latin typeface="Times New Roman" panose="02020603050405020304" pitchFamily="18" charset="0"/>
                <a:cs typeface="Times New Roman" panose="02020603050405020304" pitchFamily="18" charset="0"/>
              </a:rPr>
              <a:t>Establishing a predictable routine as the practitioner can act as a more knowledgeable other (MKO) by creating a clear and consistent drop-off habit with Amira’s guardian. </a:t>
            </a:r>
          </a:p>
          <a:p>
            <a:pPr algn="just">
              <a:lnSpc>
                <a:spcPct val="200000"/>
              </a:lnSpc>
            </a:pPr>
            <a:r>
              <a:rPr lang="en-GB" sz="1600" dirty="0">
                <a:latin typeface="Times New Roman" panose="02020603050405020304" pitchFamily="18" charset="0"/>
                <a:cs typeface="Times New Roman" panose="02020603050405020304" pitchFamily="18" charset="0"/>
              </a:rPr>
              <a:t>This support provides predictability and helps Amira adopt the routine and trust that her guardian will return. </a:t>
            </a:r>
            <a:endParaRPr lang="en-IN" sz="1600" dirty="0">
              <a:latin typeface="Times New Roman" panose="02020603050405020304" pitchFamily="18" charset="0"/>
              <a:cs typeface="Times New Roman" panose="02020603050405020304" pitchFamily="18" charset="0"/>
            </a:endParaRPr>
          </a:p>
          <a:p>
            <a:pPr algn="just">
              <a:lnSpc>
                <a:spcPct val="200000"/>
              </a:lnSpc>
            </a:pPr>
            <a:r>
              <a:rPr lang="en-GB" sz="1600" dirty="0">
                <a:latin typeface="Times New Roman" panose="02020603050405020304" pitchFamily="18" charset="0"/>
                <a:cs typeface="Times New Roman" panose="02020603050405020304" pitchFamily="18" charset="0"/>
              </a:rPr>
              <a:t>Promoting communication and language development by using gestures and non-verbal signals with simple verbal prompts to engage Amira (</a:t>
            </a:r>
            <a:r>
              <a:rPr lang="en-GB" sz="1600" dirty="0" err="1">
                <a:latin typeface="Times New Roman" panose="02020603050405020304" pitchFamily="18" charset="0"/>
                <a:cs typeface="Times New Roman" panose="02020603050405020304" pitchFamily="18" charset="0"/>
              </a:rPr>
              <a:t>Bodrova</a:t>
            </a:r>
            <a:r>
              <a:rPr lang="en-GB" sz="1600" dirty="0">
                <a:latin typeface="Times New Roman" panose="02020603050405020304" pitchFamily="18" charset="0"/>
                <a:cs typeface="Times New Roman" panose="02020603050405020304" pitchFamily="18" charset="0"/>
              </a:rPr>
              <a:t>, and Leong, 2024). </a:t>
            </a:r>
          </a:p>
          <a:p>
            <a:pPr algn="just">
              <a:lnSpc>
                <a:spcPct val="200000"/>
              </a:lnSpc>
            </a:pPr>
            <a:r>
              <a:rPr lang="en-GB" sz="1600" dirty="0">
                <a:latin typeface="Times New Roman" panose="02020603050405020304" pitchFamily="18" charset="0"/>
                <a:cs typeface="Times New Roman" panose="02020603050405020304" pitchFamily="18" charset="0"/>
              </a:rPr>
              <a:t>This helps in linking between the word and its meaning which can support her verbal understanding. </a:t>
            </a:r>
            <a:endParaRPr lang="en-IN" sz="1600" dirty="0">
              <a:latin typeface="Times New Roman" panose="02020603050405020304" pitchFamily="18" charset="0"/>
              <a:cs typeface="Times New Roman" panose="02020603050405020304" pitchFamily="18" charset="0"/>
            </a:endParaRPr>
          </a:p>
        </p:txBody>
      </p:sp>
      <p:pic>
        <p:nvPicPr>
          <p:cNvPr id="5" name="Picture 4"/>
          <p:cNvPicPr>
            <a:picLocks noChangeAspect="1"/>
          </p:cNvPicPr>
          <p:nvPr/>
        </p:nvPicPr>
        <p:blipFill>
          <a:blip r:embed="rId3"/>
          <a:stretch>
            <a:fillRect/>
          </a:stretch>
        </p:blipFill>
        <p:spPr>
          <a:xfrm>
            <a:off x="8833338" y="3157537"/>
            <a:ext cx="3131650" cy="1973263"/>
          </a:xfrm>
          <a:prstGeom prst="rect">
            <a:avLst/>
          </a:prstGeom>
        </p:spPr>
      </p:pic>
    </p:spTree>
    <p:extLst>
      <p:ext uri="{BB962C8B-B14F-4D97-AF65-F5344CB8AC3E}">
        <p14:creationId xmlns:p14="http://schemas.microsoft.com/office/powerpoint/2010/main" val="8485220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7532" y="676720"/>
            <a:ext cx="8911687" cy="1280890"/>
          </a:xfrm>
        </p:spPr>
        <p:txBody>
          <a:bodyPr/>
          <a:lstStyle/>
          <a:p>
            <a:r>
              <a:rPr lang="en-GB" b="1" dirty="0">
                <a:latin typeface="Times New Roman" panose="02020603050405020304" pitchFamily="18" charset="0"/>
                <a:cs typeface="Times New Roman" panose="02020603050405020304" pitchFamily="18" charset="0"/>
              </a:rPr>
              <a:t>Biological and Environmental influences</a:t>
            </a:r>
            <a:endParaRPr lang="en-IN"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577532" y="2156460"/>
            <a:ext cx="7677468" cy="4066540"/>
          </a:xfrm>
        </p:spPr>
        <p:txBody>
          <a:bodyPr>
            <a:normAutofit/>
          </a:bodyPr>
          <a:lstStyle/>
          <a:p>
            <a:pPr algn="just">
              <a:lnSpc>
                <a:spcPct val="150000"/>
              </a:lnSpc>
            </a:pPr>
            <a:r>
              <a:rPr lang="en-IN" sz="1600" dirty="0">
                <a:latin typeface="Times New Roman" panose="02020603050405020304" pitchFamily="18" charset="0"/>
                <a:cs typeface="Times New Roman" panose="02020603050405020304" pitchFamily="18" charset="0"/>
              </a:rPr>
              <a:t>Nature and nurture are connected influences that change mental development throughout life, particularly during the early years. </a:t>
            </a:r>
          </a:p>
          <a:p>
            <a:pPr algn="just">
              <a:lnSpc>
                <a:spcPct val="150000"/>
              </a:lnSpc>
            </a:pPr>
            <a:r>
              <a:rPr lang="en-IN" sz="1600" b="1" dirty="0">
                <a:latin typeface="Times New Roman" panose="02020603050405020304" pitchFamily="18" charset="0"/>
                <a:cs typeface="Times New Roman" panose="02020603050405020304" pitchFamily="18" charset="0"/>
              </a:rPr>
              <a:t>Biological influences (Nature)</a:t>
            </a:r>
            <a:endParaRPr lang="en-IN" sz="1600" dirty="0">
              <a:latin typeface="Times New Roman" panose="02020603050405020304" pitchFamily="18" charset="0"/>
              <a:cs typeface="Times New Roman" panose="02020603050405020304" pitchFamily="18" charset="0"/>
            </a:endParaRPr>
          </a:p>
          <a:p>
            <a:pPr algn="just">
              <a:lnSpc>
                <a:spcPct val="150000"/>
              </a:lnSpc>
            </a:pPr>
            <a:r>
              <a:rPr lang="en-IN" sz="1600" dirty="0">
                <a:latin typeface="Times New Roman" panose="02020603050405020304" pitchFamily="18" charset="0"/>
                <a:cs typeface="Times New Roman" panose="02020603050405020304" pitchFamily="18" charset="0"/>
              </a:rPr>
              <a:t>Biological influences, provide the important plan for a child's development. </a:t>
            </a:r>
          </a:p>
          <a:p>
            <a:pPr algn="just">
              <a:lnSpc>
                <a:spcPct val="150000"/>
              </a:lnSpc>
            </a:pPr>
            <a:r>
              <a:rPr lang="en-IN" sz="1600" dirty="0">
                <a:latin typeface="Times New Roman" panose="02020603050405020304" pitchFamily="18" charset="0"/>
                <a:cs typeface="Times New Roman" panose="02020603050405020304" pitchFamily="18" charset="0"/>
              </a:rPr>
              <a:t>Genetic factor influence main characteristics like nature, intelligence, and weakness to mental health conditions. </a:t>
            </a:r>
          </a:p>
          <a:p>
            <a:pPr algn="just">
              <a:lnSpc>
                <a:spcPct val="150000"/>
              </a:lnSpc>
            </a:pPr>
            <a:r>
              <a:rPr lang="en-IN" sz="1600" dirty="0">
                <a:latin typeface="Times New Roman" panose="02020603050405020304" pitchFamily="18" charset="0"/>
                <a:cs typeface="Times New Roman" panose="02020603050405020304" pitchFamily="18" charset="0"/>
              </a:rPr>
              <a:t>The connections of the brain and the production of neurochemicals that manage things like stress reaction are directed by genes </a:t>
            </a:r>
            <a:r>
              <a:rPr lang="en-GB" sz="1600" dirty="0">
                <a:latin typeface="Times New Roman" panose="02020603050405020304" pitchFamily="18" charset="0"/>
                <a:cs typeface="Times New Roman" panose="02020603050405020304" pitchFamily="18" charset="0"/>
              </a:rPr>
              <a:t>(Music, 2024)</a:t>
            </a:r>
            <a:r>
              <a:rPr lang="en-IN" sz="1600" dirty="0">
                <a:latin typeface="Times New Roman" panose="02020603050405020304" pitchFamily="18" charset="0"/>
                <a:cs typeface="Times New Roman" panose="02020603050405020304" pitchFamily="18" charset="0"/>
              </a:rPr>
              <a:t>. </a:t>
            </a:r>
          </a:p>
        </p:txBody>
      </p:sp>
      <p:pic>
        <p:nvPicPr>
          <p:cNvPr id="5" name="Picture 4"/>
          <p:cNvPicPr>
            <a:picLocks noChangeAspect="1"/>
          </p:cNvPicPr>
          <p:nvPr/>
        </p:nvPicPr>
        <p:blipFill>
          <a:blip r:embed="rId3"/>
          <a:stretch>
            <a:fillRect/>
          </a:stretch>
        </p:blipFill>
        <p:spPr>
          <a:xfrm>
            <a:off x="8712200" y="2743200"/>
            <a:ext cx="3082033" cy="2346198"/>
          </a:xfrm>
          <a:prstGeom prst="rect">
            <a:avLst/>
          </a:prstGeom>
        </p:spPr>
      </p:pic>
    </p:spTree>
    <p:extLst>
      <p:ext uri="{BB962C8B-B14F-4D97-AF65-F5344CB8AC3E}">
        <p14:creationId xmlns:p14="http://schemas.microsoft.com/office/powerpoint/2010/main" val="4237219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Continue</a:t>
            </a:r>
            <a:endParaRPr lang="en-IN" dirty="0"/>
          </a:p>
        </p:txBody>
      </p:sp>
      <p:sp>
        <p:nvSpPr>
          <p:cNvPr id="3" name="Content Placeholder 2"/>
          <p:cNvSpPr>
            <a:spLocks noGrp="1"/>
          </p:cNvSpPr>
          <p:nvPr>
            <p:ph idx="1"/>
          </p:nvPr>
        </p:nvSpPr>
        <p:spPr>
          <a:xfrm>
            <a:off x="680321" y="2133600"/>
            <a:ext cx="8380040" cy="3777622"/>
          </a:xfrm>
        </p:spPr>
        <p:txBody>
          <a:bodyPr/>
          <a:lstStyle/>
          <a:p>
            <a:pPr algn="just">
              <a:lnSpc>
                <a:spcPct val="150000"/>
              </a:lnSpc>
            </a:pPr>
            <a:r>
              <a:rPr lang="en-IN" sz="1600" b="1" dirty="0">
                <a:latin typeface="Times New Roman" panose="02020603050405020304" pitchFamily="18" charset="0"/>
                <a:cs typeface="Times New Roman" panose="02020603050405020304" pitchFamily="18" charset="0"/>
              </a:rPr>
              <a:t>Environmental influences (Nurture)</a:t>
            </a:r>
            <a:endParaRPr lang="en-IN" sz="1600" dirty="0">
              <a:latin typeface="Times New Roman" panose="02020603050405020304" pitchFamily="18" charset="0"/>
              <a:cs typeface="Times New Roman" panose="02020603050405020304" pitchFamily="18" charset="0"/>
            </a:endParaRPr>
          </a:p>
          <a:p>
            <a:pPr algn="just">
              <a:lnSpc>
                <a:spcPct val="150000"/>
              </a:lnSpc>
            </a:pPr>
            <a:r>
              <a:rPr lang="en-IN" sz="1600" dirty="0">
                <a:latin typeface="Times New Roman" panose="02020603050405020304" pitchFamily="18" charset="0"/>
                <a:cs typeface="Times New Roman" panose="02020603050405020304" pitchFamily="18" charset="0"/>
              </a:rPr>
              <a:t>Nurture refers to the outside world that impacts a child's development, while acting on the biological foundation to shape it. </a:t>
            </a:r>
          </a:p>
          <a:p>
            <a:pPr algn="just">
              <a:lnSpc>
                <a:spcPct val="150000"/>
              </a:lnSpc>
            </a:pPr>
            <a:r>
              <a:rPr lang="en-IN" sz="1600" dirty="0">
                <a:latin typeface="Times New Roman" panose="02020603050405020304" pitchFamily="18" charset="0"/>
                <a:cs typeface="Times New Roman" panose="02020603050405020304" pitchFamily="18" charset="0"/>
              </a:rPr>
              <a:t>Introduction to a motivating environment, with inspiring experiences and approachable caregivers, builds neural connections and supports the development of reasoning skills like language and decision-making function. </a:t>
            </a:r>
            <a:endParaRPr lang="en-IN" dirty="0">
              <a:latin typeface="Times New Roman" panose="02020603050405020304" pitchFamily="18" charset="0"/>
              <a:cs typeface="Times New Roman" panose="02020603050405020304" pitchFamily="18" charset="0"/>
            </a:endParaRPr>
          </a:p>
        </p:txBody>
      </p:sp>
      <p:pic>
        <p:nvPicPr>
          <p:cNvPr id="5" name="Picture 4"/>
          <p:cNvPicPr>
            <a:picLocks noChangeAspect="1"/>
          </p:cNvPicPr>
          <p:nvPr/>
        </p:nvPicPr>
        <p:blipFill>
          <a:blip r:embed="rId3"/>
          <a:stretch>
            <a:fillRect/>
          </a:stretch>
        </p:blipFill>
        <p:spPr>
          <a:xfrm>
            <a:off x="9550400" y="2917511"/>
            <a:ext cx="2209800" cy="2209800"/>
          </a:xfrm>
          <a:prstGeom prst="rect">
            <a:avLst/>
          </a:prstGeom>
        </p:spPr>
      </p:pic>
    </p:spTree>
    <p:extLst>
      <p:ext uri="{BB962C8B-B14F-4D97-AF65-F5344CB8AC3E}">
        <p14:creationId xmlns:p14="http://schemas.microsoft.com/office/powerpoint/2010/main" val="25472552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latin typeface="Times New Roman" panose="02020603050405020304" pitchFamily="18" charset="0"/>
                <a:cs typeface="Times New Roman" panose="02020603050405020304" pitchFamily="18" charset="0"/>
              </a:rPr>
              <a:t>Usefulness and Limitations of the Theory</a:t>
            </a:r>
          </a:p>
        </p:txBody>
      </p:sp>
      <p:sp>
        <p:nvSpPr>
          <p:cNvPr id="3" name="Content Placeholder 2"/>
          <p:cNvSpPr>
            <a:spLocks noGrp="1"/>
          </p:cNvSpPr>
          <p:nvPr>
            <p:ph idx="1"/>
          </p:nvPr>
        </p:nvSpPr>
        <p:spPr>
          <a:xfrm>
            <a:off x="680321" y="2133600"/>
            <a:ext cx="7549279" cy="4198620"/>
          </a:xfrm>
        </p:spPr>
        <p:txBody>
          <a:bodyPr>
            <a:normAutofit/>
          </a:bodyPr>
          <a:lstStyle/>
          <a:p>
            <a:pPr algn="just">
              <a:lnSpc>
                <a:spcPct val="150000"/>
              </a:lnSpc>
            </a:pPr>
            <a:r>
              <a:rPr lang="en-IN" sz="1600" b="1" dirty="0">
                <a:latin typeface="Times New Roman" panose="02020603050405020304" pitchFamily="18" charset="0"/>
                <a:cs typeface="Times New Roman" panose="02020603050405020304" pitchFamily="18" charset="0"/>
              </a:rPr>
              <a:t>Usefulness of Vygotsky's theory</a:t>
            </a:r>
            <a:endParaRPr lang="en-IN" sz="1600" dirty="0">
              <a:latin typeface="Times New Roman" panose="02020603050405020304" pitchFamily="18" charset="0"/>
              <a:cs typeface="Times New Roman" panose="02020603050405020304" pitchFamily="18" charset="0"/>
            </a:endParaRPr>
          </a:p>
          <a:p>
            <a:pPr algn="just">
              <a:lnSpc>
                <a:spcPct val="150000"/>
              </a:lnSpc>
            </a:pPr>
            <a:r>
              <a:rPr lang="en-IN" sz="1600" dirty="0">
                <a:latin typeface="Times New Roman" panose="02020603050405020304" pitchFamily="18" charset="0"/>
                <a:cs typeface="Times New Roman" panose="02020603050405020304" pitchFamily="18" charset="0"/>
              </a:rPr>
              <a:t>The theory's strength is its focus on the social nature of learning which is related for Amira, as it reframes her problems with communication and group play as social-learning challenges. </a:t>
            </a:r>
          </a:p>
          <a:p>
            <a:pPr algn="just">
              <a:lnSpc>
                <a:spcPct val="150000"/>
              </a:lnSpc>
            </a:pPr>
            <a:r>
              <a:rPr lang="en-IN" sz="1600" dirty="0">
                <a:latin typeface="Times New Roman" panose="02020603050405020304" pitchFamily="18" charset="0"/>
                <a:cs typeface="Times New Roman" panose="02020603050405020304" pitchFamily="18" charset="0"/>
              </a:rPr>
              <a:t>The theory guides experts to create social experiences that support her development. </a:t>
            </a:r>
          </a:p>
          <a:p>
            <a:pPr algn="just">
              <a:lnSpc>
                <a:spcPct val="150000"/>
              </a:lnSpc>
            </a:pPr>
            <a:r>
              <a:rPr lang="en-IN" sz="1600" dirty="0">
                <a:latin typeface="Times New Roman" panose="02020603050405020304" pitchFamily="18" charset="0"/>
                <a:cs typeface="Times New Roman" panose="02020603050405020304" pitchFamily="18" charset="0"/>
              </a:rPr>
              <a:t>The concepts of the More Knowledgeable Other (MKO) and support are applicable as they provide a clear and positive model for experts, who can guide Amira through temporary phases and new activities </a:t>
            </a:r>
            <a:r>
              <a:rPr lang="en-GB" sz="1600" dirty="0">
                <a:latin typeface="Times New Roman" panose="02020603050405020304" pitchFamily="18" charset="0"/>
                <a:cs typeface="Times New Roman" panose="02020603050405020304" pitchFamily="18" charset="0"/>
              </a:rPr>
              <a:t>(Cong-</a:t>
            </a:r>
            <a:r>
              <a:rPr lang="en-GB" sz="1600" dirty="0" err="1">
                <a:latin typeface="Times New Roman" panose="02020603050405020304" pitchFamily="18" charset="0"/>
                <a:cs typeface="Times New Roman" panose="02020603050405020304" pitchFamily="18" charset="0"/>
              </a:rPr>
              <a:t>Lem</a:t>
            </a:r>
            <a:r>
              <a:rPr lang="en-GB" sz="1600" dirty="0">
                <a:latin typeface="Times New Roman" panose="02020603050405020304" pitchFamily="18" charset="0"/>
                <a:cs typeface="Times New Roman" panose="02020603050405020304" pitchFamily="18" charset="0"/>
              </a:rPr>
              <a:t>, 2022)</a:t>
            </a:r>
            <a:r>
              <a:rPr lang="en-IN" sz="1600" dirty="0">
                <a:latin typeface="Times New Roman" panose="02020603050405020304" pitchFamily="18" charset="0"/>
                <a:cs typeface="Times New Roman" panose="02020603050405020304" pitchFamily="18" charset="0"/>
              </a:rPr>
              <a:t>. </a:t>
            </a:r>
            <a:endParaRPr lang="en-IN" dirty="0">
              <a:latin typeface="Times New Roman" panose="02020603050405020304" pitchFamily="18" charset="0"/>
              <a:cs typeface="Times New Roman" panose="02020603050405020304" pitchFamily="18" charset="0"/>
            </a:endParaRPr>
          </a:p>
        </p:txBody>
      </p:sp>
      <p:pic>
        <p:nvPicPr>
          <p:cNvPr id="5" name="Picture 4"/>
          <p:cNvPicPr>
            <a:picLocks noChangeAspect="1"/>
          </p:cNvPicPr>
          <p:nvPr/>
        </p:nvPicPr>
        <p:blipFill>
          <a:blip r:embed="rId3"/>
          <a:stretch>
            <a:fillRect/>
          </a:stretch>
        </p:blipFill>
        <p:spPr>
          <a:xfrm>
            <a:off x="8537549" y="2881313"/>
            <a:ext cx="3513265" cy="1970088"/>
          </a:xfrm>
          <a:prstGeom prst="rect">
            <a:avLst/>
          </a:prstGeom>
        </p:spPr>
      </p:pic>
    </p:spTree>
    <p:extLst>
      <p:ext uri="{BB962C8B-B14F-4D97-AF65-F5344CB8AC3E}">
        <p14:creationId xmlns:p14="http://schemas.microsoft.com/office/powerpoint/2010/main" val="7032178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Continue</a:t>
            </a:r>
            <a:endParaRPr lang="en-IN" dirty="0"/>
          </a:p>
        </p:txBody>
      </p:sp>
      <p:sp>
        <p:nvSpPr>
          <p:cNvPr id="3" name="Content Placeholder 2"/>
          <p:cNvSpPr>
            <a:spLocks noGrp="1"/>
          </p:cNvSpPr>
          <p:nvPr>
            <p:ph idx="1"/>
          </p:nvPr>
        </p:nvSpPr>
        <p:spPr>
          <a:xfrm>
            <a:off x="680321" y="2133600"/>
            <a:ext cx="7709299" cy="3855720"/>
          </a:xfrm>
        </p:spPr>
        <p:txBody>
          <a:bodyPr/>
          <a:lstStyle/>
          <a:p>
            <a:pPr algn="just">
              <a:lnSpc>
                <a:spcPct val="150000"/>
              </a:lnSpc>
            </a:pPr>
            <a:r>
              <a:rPr lang="en-IN" sz="1600" b="1" dirty="0">
                <a:latin typeface="Times New Roman" panose="02020603050405020304" pitchFamily="18" charset="0"/>
                <a:cs typeface="Times New Roman" panose="02020603050405020304" pitchFamily="18" charset="0"/>
              </a:rPr>
              <a:t>Limitations of Vygotsky's theory</a:t>
            </a:r>
            <a:endParaRPr lang="en-IN" sz="1600" dirty="0">
              <a:latin typeface="Times New Roman" panose="02020603050405020304" pitchFamily="18" charset="0"/>
              <a:cs typeface="Times New Roman" panose="02020603050405020304" pitchFamily="18" charset="0"/>
            </a:endParaRPr>
          </a:p>
          <a:p>
            <a:pPr algn="just">
              <a:lnSpc>
                <a:spcPct val="150000"/>
              </a:lnSpc>
            </a:pPr>
            <a:r>
              <a:rPr lang="en-IN" sz="1600" dirty="0">
                <a:latin typeface="Times New Roman" panose="02020603050405020304" pitchFamily="18" charset="0"/>
                <a:cs typeface="Times New Roman" panose="02020603050405020304" pitchFamily="18" charset="0"/>
              </a:rPr>
              <a:t>Vygotsky's theory focus on mental development and language. </a:t>
            </a:r>
          </a:p>
          <a:p>
            <a:pPr algn="just">
              <a:lnSpc>
                <a:spcPct val="150000"/>
              </a:lnSpc>
            </a:pPr>
            <a:r>
              <a:rPr lang="en-IN" sz="1600" dirty="0">
                <a:latin typeface="Times New Roman" panose="02020603050405020304" pitchFamily="18" charset="0"/>
                <a:cs typeface="Times New Roman" panose="02020603050405020304" pitchFamily="18" charset="0"/>
              </a:rPr>
              <a:t>The theory does not detail the mechanisms of emotional development and offer strategies for managing emotions like anxiety. </a:t>
            </a:r>
          </a:p>
          <a:p>
            <a:pPr algn="just">
              <a:lnSpc>
                <a:spcPct val="150000"/>
              </a:lnSpc>
            </a:pPr>
            <a:r>
              <a:rPr lang="en-IN" sz="1600" dirty="0">
                <a:latin typeface="Times New Roman" panose="02020603050405020304" pitchFamily="18" charset="0"/>
                <a:cs typeface="Times New Roman" panose="02020603050405020304" pitchFamily="18" charset="0"/>
              </a:rPr>
              <a:t>The theory does not completely account for why some children find social changes more difficult than others. </a:t>
            </a:r>
          </a:p>
          <a:p>
            <a:pPr algn="just">
              <a:lnSpc>
                <a:spcPct val="150000"/>
              </a:lnSpc>
            </a:pPr>
            <a:r>
              <a:rPr lang="en-IN" sz="1600" dirty="0">
                <a:latin typeface="Times New Roman" panose="02020603050405020304" pitchFamily="18" charset="0"/>
                <a:cs typeface="Times New Roman" panose="02020603050405020304" pitchFamily="18" charset="0"/>
              </a:rPr>
              <a:t>The ZPD can be unclear and challenging to measure correctly. </a:t>
            </a:r>
            <a:endParaRPr lang="en-IN" dirty="0">
              <a:latin typeface="Times New Roman" panose="02020603050405020304" pitchFamily="18" charset="0"/>
              <a:cs typeface="Times New Roman" panose="02020603050405020304" pitchFamily="18" charset="0"/>
            </a:endParaRPr>
          </a:p>
        </p:txBody>
      </p:sp>
      <p:pic>
        <p:nvPicPr>
          <p:cNvPr id="5" name="Picture 4"/>
          <p:cNvPicPr>
            <a:picLocks noChangeAspect="1"/>
          </p:cNvPicPr>
          <p:nvPr/>
        </p:nvPicPr>
        <p:blipFill>
          <a:blip r:embed="rId3"/>
          <a:stretch>
            <a:fillRect/>
          </a:stretch>
        </p:blipFill>
        <p:spPr>
          <a:xfrm>
            <a:off x="8644769" y="3133048"/>
            <a:ext cx="3298825" cy="1856824"/>
          </a:xfrm>
          <a:prstGeom prst="rect">
            <a:avLst/>
          </a:prstGeom>
        </p:spPr>
      </p:pic>
    </p:spTree>
    <p:extLst>
      <p:ext uri="{BB962C8B-B14F-4D97-AF65-F5344CB8AC3E}">
        <p14:creationId xmlns:p14="http://schemas.microsoft.com/office/powerpoint/2010/main" val="6980751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cap="all" dirty="0">
                <a:latin typeface="Times New Roman" panose="02020603050405020304" pitchFamily="18" charset="0"/>
                <a:cs typeface="Times New Roman" panose="02020603050405020304" pitchFamily="18" charset="0"/>
              </a:rPr>
              <a:t>CONCLUSION</a:t>
            </a:r>
            <a:endParaRPr lang="en-IN" b="1" cap="all"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80321" y="2133600"/>
            <a:ext cx="7640719" cy="3810000"/>
          </a:xfrm>
        </p:spPr>
        <p:txBody>
          <a:bodyPr>
            <a:normAutofit/>
          </a:bodyPr>
          <a:lstStyle/>
          <a:p>
            <a:pPr algn="just">
              <a:lnSpc>
                <a:spcPct val="150000"/>
              </a:lnSpc>
            </a:pPr>
            <a:r>
              <a:rPr lang="en-IN" sz="1600" dirty="0">
                <a:latin typeface="Times New Roman" panose="02020603050405020304" pitchFamily="18" charset="0"/>
                <a:cs typeface="Times New Roman" panose="02020603050405020304" pitchFamily="18" charset="0"/>
              </a:rPr>
              <a:t>The presentation is summarised by giving a brief of psychology in health and social care. </a:t>
            </a:r>
          </a:p>
          <a:p>
            <a:pPr algn="just">
              <a:lnSpc>
                <a:spcPct val="150000"/>
              </a:lnSpc>
            </a:pPr>
            <a:r>
              <a:rPr lang="en-IN" sz="1600" dirty="0">
                <a:latin typeface="Times New Roman" panose="02020603050405020304" pitchFamily="18" charset="0"/>
                <a:cs typeface="Times New Roman" panose="02020603050405020304" pitchFamily="18" charset="0"/>
              </a:rPr>
              <a:t>Further the presentation chose Vygotsky’s sociocultural theory of lifespan psychological theory of development related to early childhood and discussed the theory clearly, while including its key concepts and its relevance to early year development. </a:t>
            </a:r>
          </a:p>
          <a:p>
            <a:pPr algn="just">
              <a:lnSpc>
                <a:spcPct val="150000"/>
              </a:lnSpc>
            </a:pPr>
            <a:r>
              <a:rPr lang="en-IN" sz="1600" dirty="0">
                <a:latin typeface="Times New Roman" panose="02020603050405020304" pitchFamily="18" charset="0"/>
                <a:cs typeface="Times New Roman" panose="02020603050405020304" pitchFamily="18" charset="0"/>
              </a:rPr>
              <a:t>Further the presentation applied the theory to Amira’s situation, explain how it helps to explain her current behaviour and developmental needs. </a:t>
            </a:r>
          </a:p>
        </p:txBody>
      </p:sp>
      <p:pic>
        <p:nvPicPr>
          <p:cNvPr id="5" name="Picture 4"/>
          <p:cNvPicPr>
            <a:picLocks noChangeAspect="1"/>
          </p:cNvPicPr>
          <p:nvPr/>
        </p:nvPicPr>
        <p:blipFill>
          <a:blip r:embed="rId3"/>
          <a:stretch>
            <a:fillRect/>
          </a:stretch>
        </p:blipFill>
        <p:spPr>
          <a:xfrm>
            <a:off x="8676202" y="2834481"/>
            <a:ext cx="3235959" cy="1817067"/>
          </a:xfrm>
          <a:prstGeom prst="rect">
            <a:avLst/>
          </a:prstGeom>
        </p:spPr>
      </p:pic>
    </p:spTree>
    <p:extLst>
      <p:ext uri="{BB962C8B-B14F-4D97-AF65-F5344CB8AC3E}">
        <p14:creationId xmlns:p14="http://schemas.microsoft.com/office/powerpoint/2010/main" val="656307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cap="all" dirty="0">
                <a:latin typeface="Times New Roman" panose="02020603050405020304" pitchFamily="18" charset="0"/>
                <a:cs typeface="Times New Roman" panose="02020603050405020304" pitchFamily="18" charset="0"/>
              </a:rPr>
              <a:t>REFERENCES</a:t>
            </a:r>
            <a:br>
              <a:rPr lang="en-IN" b="1" cap="all" dirty="0"/>
            </a:br>
            <a:endParaRPr lang="en-IN" dirty="0"/>
          </a:p>
        </p:txBody>
      </p:sp>
      <p:sp>
        <p:nvSpPr>
          <p:cNvPr id="3" name="Content Placeholder 2"/>
          <p:cNvSpPr>
            <a:spLocks noGrp="1"/>
          </p:cNvSpPr>
          <p:nvPr>
            <p:ph idx="1"/>
          </p:nvPr>
        </p:nvSpPr>
        <p:spPr>
          <a:xfrm>
            <a:off x="680321" y="2336872"/>
            <a:ext cx="9613861" cy="4178227"/>
          </a:xfrm>
        </p:spPr>
        <p:txBody>
          <a:bodyPr>
            <a:normAutofit/>
          </a:bodyPr>
          <a:lstStyle/>
          <a:p>
            <a:pPr algn="just"/>
            <a:r>
              <a:rPr lang="en-GB" sz="1600" u="sng" dirty="0">
                <a:latin typeface="Times New Roman" panose="02020603050405020304" pitchFamily="18" charset="0"/>
                <a:cs typeface="Times New Roman" panose="02020603050405020304" pitchFamily="18" charset="0"/>
              </a:rPr>
              <a:t>Books and Journals</a:t>
            </a:r>
            <a:endParaRPr lang="en-IN" sz="1600" dirty="0">
              <a:latin typeface="Times New Roman" panose="02020603050405020304" pitchFamily="18" charset="0"/>
              <a:cs typeface="Times New Roman" panose="02020603050405020304" pitchFamily="18" charset="0"/>
            </a:endParaRPr>
          </a:p>
          <a:p>
            <a:pPr algn="just">
              <a:lnSpc>
                <a:spcPct val="150000"/>
              </a:lnSpc>
            </a:pPr>
            <a:r>
              <a:rPr lang="en-GB" sz="1600" dirty="0" err="1">
                <a:latin typeface="Times New Roman" panose="02020603050405020304" pitchFamily="18" charset="0"/>
                <a:cs typeface="Times New Roman" panose="02020603050405020304" pitchFamily="18" charset="0"/>
              </a:rPr>
              <a:t>Alkhudiry</a:t>
            </a:r>
            <a:r>
              <a:rPr lang="en-GB" sz="1600" dirty="0">
                <a:latin typeface="Times New Roman" panose="02020603050405020304" pitchFamily="18" charset="0"/>
                <a:cs typeface="Times New Roman" panose="02020603050405020304" pitchFamily="18" charset="0"/>
              </a:rPr>
              <a:t>, R. (2022). The Contribution of Vygotsky's Sociocultural Theory in Mediating L2 Knowledge Co-Construction. </a:t>
            </a:r>
            <a:r>
              <a:rPr lang="en-GB" sz="1600" i="1" dirty="0">
                <a:latin typeface="Times New Roman" panose="02020603050405020304" pitchFamily="18" charset="0"/>
                <a:cs typeface="Times New Roman" panose="02020603050405020304" pitchFamily="18" charset="0"/>
              </a:rPr>
              <a:t>Theory &amp; Practice in Language Studies (TPLS)</a:t>
            </a:r>
            <a:r>
              <a:rPr lang="en-GB" sz="1600" dirty="0">
                <a:latin typeface="Times New Roman" panose="02020603050405020304" pitchFamily="18" charset="0"/>
                <a:cs typeface="Times New Roman" panose="02020603050405020304" pitchFamily="18" charset="0"/>
              </a:rPr>
              <a:t>. 12(10).</a:t>
            </a:r>
            <a:endParaRPr lang="en-IN" sz="1600" dirty="0">
              <a:latin typeface="Times New Roman" panose="02020603050405020304" pitchFamily="18" charset="0"/>
              <a:cs typeface="Times New Roman" panose="02020603050405020304" pitchFamily="18" charset="0"/>
            </a:endParaRPr>
          </a:p>
          <a:p>
            <a:pPr algn="just">
              <a:lnSpc>
                <a:spcPct val="150000"/>
              </a:lnSpc>
            </a:pPr>
            <a:r>
              <a:rPr lang="en-GB" sz="1600" dirty="0" err="1">
                <a:latin typeface="Times New Roman" panose="02020603050405020304" pitchFamily="18" charset="0"/>
                <a:cs typeface="Times New Roman" panose="02020603050405020304" pitchFamily="18" charset="0"/>
              </a:rPr>
              <a:t>Bodrova</a:t>
            </a:r>
            <a:r>
              <a:rPr lang="en-GB" sz="1600" dirty="0">
                <a:latin typeface="Times New Roman" panose="02020603050405020304" pitchFamily="18" charset="0"/>
                <a:cs typeface="Times New Roman" panose="02020603050405020304" pitchFamily="18" charset="0"/>
              </a:rPr>
              <a:t>, E. and Leong, D., (2024). Tools of the mind: The Vygotskian approach to early childhood education. Routledge.</a:t>
            </a:r>
            <a:endParaRPr lang="en-IN" sz="1600" dirty="0">
              <a:latin typeface="Times New Roman" panose="02020603050405020304" pitchFamily="18" charset="0"/>
              <a:cs typeface="Times New Roman" panose="02020603050405020304" pitchFamily="18" charset="0"/>
            </a:endParaRPr>
          </a:p>
          <a:p>
            <a:pPr algn="just">
              <a:lnSpc>
                <a:spcPct val="150000"/>
              </a:lnSpc>
            </a:pPr>
            <a:r>
              <a:rPr lang="en-GB" sz="1600" dirty="0">
                <a:latin typeface="Times New Roman" panose="02020603050405020304" pitchFamily="18" charset="0"/>
                <a:cs typeface="Times New Roman" panose="02020603050405020304" pitchFamily="18" charset="0"/>
              </a:rPr>
              <a:t>Cong-</a:t>
            </a:r>
            <a:r>
              <a:rPr lang="en-GB" sz="1600" dirty="0" err="1">
                <a:latin typeface="Times New Roman" panose="02020603050405020304" pitchFamily="18" charset="0"/>
                <a:cs typeface="Times New Roman" panose="02020603050405020304" pitchFamily="18" charset="0"/>
              </a:rPr>
              <a:t>Lem</a:t>
            </a:r>
            <a:r>
              <a:rPr lang="en-GB" sz="1600" dirty="0">
                <a:latin typeface="Times New Roman" panose="02020603050405020304" pitchFamily="18" charset="0"/>
                <a:cs typeface="Times New Roman" panose="02020603050405020304" pitchFamily="18" charset="0"/>
              </a:rPr>
              <a:t>, N. (2022). Vygotsky’s, </a:t>
            </a:r>
            <a:r>
              <a:rPr lang="en-GB" sz="1600" dirty="0" err="1">
                <a:latin typeface="Times New Roman" panose="02020603050405020304" pitchFamily="18" charset="0"/>
                <a:cs typeface="Times New Roman" panose="02020603050405020304" pitchFamily="18" charset="0"/>
              </a:rPr>
              <a:t>Leontiev’s</a:t>
            </a:r>
            <a:r>
              <a:rPr lang="en-GB" sz="1600" dirty="0">
                <a:latin typeface="Times New Roman" panose="02020603050405020304" pitchFamily="18" charset="0"/>
                <a:cs typeface="Times New Roman" panose="02020603050405020304" pitchFamily="18" charset="0"/>
              </a:rPr>
              <a:t> and </a:t>
            </a:r>
            <a:r>
              <a:rPr lang="en-GB" sz="1600" dirty="0" err="1">
                <a:latin typeface="Times New Roman" panose="02020603050405020304" pitchFamily="18" charset="0"/>
                <a:cs typeface="Times New Roman" panose="02020603050405020304" pitchFamily="18" charset="0"/>
              </a:rPr>
              <a:t>Engeström’s</a:t>
            </a:r>
            <a:r>
              <a:rPr lang="en-GB" sz="1600" dirty="0">
                <a:latin typeface="Times New Roman" panose="02020603050405020304" pitchFamily="18" charset="0"/>
                <a:cs typeface="Times New Roman" panose="02020603050405020304" pitchFamily="18" charset="0"/>
              </a:rPr>
              <a:t> cultural-historical (activity) theories: Overview, clarifications and implications. </a:t>
            </a:r>
            <a:r>
              <a:rPr lang="en-GB" sz="1600" i="1" dirty="0">
                <a:latin typeface="Times New Roman" panose="02020603050405020304" pitchFamily="18" charset="0"/>
                <a:cs typeface="Times New Roman" panose="02020603050405020304" pitchFamily="18" charset="0"/>
              </a:rPr>
              <a:t>Integrative Psychological and </a:t>
            </a:r>
            <a:r>
              <a:rPr lang="en-GB" sz="1600" i="1" dirty="0" err="1">
                <a:latin typeface="Times New Roman" panose="02020603050405020304" pitchFamily="18" charset="0"/>
                <a:cs typeface="Times New Roman" panose="02020603050405020304" pitchFamily="18" charset="0"/>
              </a:rPr>
              <a:t>Behavioral</a:t>
            </a:r>
            <a:r>
              <a:rPr lang="en-GB" sz="1600" i="1" dirty="0">
                <a:latin typeface="Times New Roman" panose="02020603050405020304" pitchFamily="18" charset="0"/>
                <a:cs typeface="Times New Roman" panose="02020603050405020304" pitchFamily="18" charset="0"/>
              </a:rPr>
              <a:t> Science</a:t>
            </a:r>
            <a:r>
              <a:rPr lang="en-GB" sz="1600" dirty="0">
                <a:latin typeface="Times New Roman" panose="02020603050405020304" pitchFamily="18" charset="0"/>
                <a:cs typeface="Times New Roman" panose="02020603050405020304" pitchFamily="18" charset="0"/>
              </a:rPr>
              <a:t>. 56(4). 1091-1112.</a:t>
            </a:r>
            <a:endParaRPr lang="en-IN" sz="1600" dirty="0">
              <a:latin typeface="Times New Roman" panose="02020603050405020304" pitchFamily="18" charset="0"/>
              <a:cs typeface="Times New Roman" panose="02020603050405020304" pitchFamily="18" charset="0"/>
            </a:endParaRPr>
          </a:p>
          <a:p>
            <a:pPr algn="just">
              <a:lnSpc>
                <a:spcPct val="150000"/>
              </a:lnSpc>
            </a:pPr>
            <a:r>
              <a:rPr lang="en-GB" sz="1600" dirty="0">
                <a:latin typeface="Times New Roman" panose="02020603050405020304" pitchFamily="18" charset="0"/>
                <a:cs typeface="Times New Roman" panose="02020603050405020304" pitchFamily="18" charset="0"/>
              </a:rPr>
              <a:t>Marks, D.F., and et.al. (2024). Health psychology: Theory, research and practice.</a:t>
            </a:r>
            <a:endParaRPr lang="en-IN" sz="1600" dirty="0">
              <a:latin typeface="Times New Roman" panose="02020603050405020304" pitchFamily="18" charset="0"/>
              <a:cs typeface="Times New Roman" panose="02020603050405020304" pitchFamily="18" charset="0"/>
            </a:endParaRPr>
          </a:p>
          <a:p>
            <a:endParaRPr lang="en-IN" dirty="0"/>
          </a:p>
        </p:txBody>
      </p:sp>
    </p:spTree>
    <p:extLst>
      <p:ext uri="{BB962C8B-B14F-4D97-AF65-F5344CB8AC3E}">
        <p14:creationId xmlns:p14="http://schemas.microsoft.com/office/powerpoint/2010/main" val="28857753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81000" y="584200"/>
            <a:ext cx="10104701" cy="5359400"/>
          </a:xfrm>
          <a:prstGeom prst="rect">
            <a:avLst/>
          </a:prstGeom>
        </p:spPr>
      </p:pic>
    </p:spTree>
    <p:extLst>
      <p:ext uri="{BB962C8B-B14F-4D97-AF65-F5344CB8AC3E}">
        <p14:creationId xmlns:p14="http://schemas.microsoft.com/office/powerpoint/2010/main" val="1432106442"/>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Berlin</Template>
  <TotalTime>39</TotalTime>
  <Words>1484</Words>
  <Application>Microsoft Office PowerPoint</Application>
  <PresentationFormat>Widescreen</PresentationFormat>
  <Paragraphs>93</Paragraphs>
  <Slides>14</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Times New Roman</vt:lpstr>
      <vt:lpstr>Trebuchet MS</vt:lpstr>
      <vt:lpstr>Berlin</vt:lpstr>
      <vt:lpstr>PowerPoint Presentation</vt:lpstr>
      <vt:lpstr>Psychology in Health and Social Care</vt:lpstr>
      <vt:lpstr>Table of Contents</vt:lpstr>
      <vt:lpstr>INTRODUCTION</vt:lpstr>
      <vt:lpstr>Vygotsky’s Sociocultural Theory</vt:lpstr>
      <vt:lpstr>Vygotsky’s theory to Amira’s situation</vt:lpstr>
      <vt:lpstr>Strategies that supports Amira’s development </vt:lpstr>
      <vt:lpstr>Biological and Environmental influences</vt:lpstr>
      <vt:lpstr>Continue</vt:lpstr>
      <vt:lpstr>Usefulness and Limitations of the Theory</vt:lpstr>
      <vt:lpstr>Continue</vt:lpstr>
      <vt:lpstr>CONCLUSION</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Ethics and Sustainability</dc:title>
  <dc:creator>BST-042</dc:creator>
  <cp:lastModifiedBy>Halima Yasin (2422668)</cp:lastModifiedBy>
  <cp:revision>8</cp:revision>
  <dcterms:created xsi:type="dcterms:W3CDTF">2025-10-01T12:14:37Z</dcterms:created>
  <dcterms:modified xsi:type="dcterms:W3CDTF">2025-10-10T12:58:51Z</dcterms:modified>
</cp:coreProperties>
</file>