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3"/>
  </p:notesMasterIdLst>
  <p:sldIdLst>
    <p:sldId id="256" r:id="rId20"/>
    <p:sldId id="257" r:id="rId21"/>
    <p:sldId id="258" r:id="rId22"/>
    <p:sldId id="259" r:id="rId23"/>
    <p:sldId id="346" r:id="rId24"/>
    <p:sldId id="266" r:id="rId25"/>
    <p:sldId id="349" r:id="rId26"/>
    <p:sldId id="267" r:id="rId27"/>
    <p:sldId id="350" r:id="rId28"/>
    <p:sldId id="352" r:id="rId29"/>
    <p:sldId id="354" r:id="rId30"/>
    <p:sldId id="355" r:id="rId31"/>
    <p:sldId id="268" r:id="rId32"/>
    <p:sldId id="356" r:id="rId33"/>
    <p:sldId id="358" r:id="rId34"/>
    <p:sldId id="366" r:id="rId35"/>
    <p:sldId id="359" r:id="rId36"/>
    <p:sldId id="367" r:id="rId37"/>
    <p:sldId id="362" r:id="rId38"/>
    <p:sldId id="364" r:id="rId39"/>
    <p:sldId id="348" r:id="rId40"/>
    <p:sldId id="363" r:id="rId41"/>
    <p:sldId id="351"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66144" autoAdjust="0"/>
  </p:normalViewPr>
  <p:slideViewPr>
    <p:cSldViewPr snapToGrid="0" snapToObjects="1">
      <p:cViewPr varScale="1">
        <p:scale>
          <a:sx n="54" d="100"/>
          <a:sy n="54" d="100"/>
        </p:scale>
        <p:origin x="1982" y="6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notesMaster" Target="notesMasters/notesMaster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theme" Target="theme/theme1.xml"/><Relationship Id="rId20" Type="http://schemas.openxmlformats.org/officeDocument/2006/relationships/slide" Target="slides/slide1.xml"/><Relationship Id="rId41" Type="http://schemas.openxmlformats.org/officeDocument/2006/relationships/slide" Target="slides/slide2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9/19/2023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4</a:t>
            </a:fld>
            <a:endParaRPr lang="en-GB"/>
          </a:p>
        </p:txBody>
      </p:sp>
    </p:spTree>
    <p:extLst>
      <p:ext uri="{BB962C8B-B14F-4D97-AF65-F5344CB8AC3E}">
        <p14:creationId xmlns:p14="http://schemas.microsoft.com/office/powerpoint/2010/main" val="1688390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DengXian" panose="02010600030101010101" pitchFamily="2" charset="-122"/>
              </a:rPr>
              <a:t>The idea of what constitutes, signifies or ‘makes’ a professional has been debated for many years with differing perceptions and concepts contributing to the perceived notion of a ‘professional’ (Perez, 2019). Farhadi et al., (2021) discuss ‘professional self-concept’ as a multidimensional concept which includes aspects such as cognition, personal understanding, role development and professional behaviour. Equally, Perez (2019) recognises that professionalism is ‘attitude based’ with social and behavioural connotations, suggesting that the idea of a ‘professional self-image’ is disputable and suggests that becoming a professional is ultimately the responsibility of the individual. </a:t>
            </a: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5</a:t>
            </a:fld>
            <a:endParaRPr lang="en-GB"/>
          </a:p>
        </p:txBody>
      </p:sp>
    </p:spTree>
    <p:extLst>
      <p:ext uri="{BB962C8B-B14F-4D97-AF65-F5344CB8AC3E}">
        <p14:creationId xmlns:p14="http://schemas.microsoft.com/office/powerpoint/2010/main" val="2846918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DengXian" panose="02010600030101010101" pitchFamily="2" charset="-122"/>
              </a:rPr>
              <a:t>Vincent and Braun (2011:77) sate that ‘the label of professionalism and the source of its appeal rest on societal assumptions of the autonomy, discretion, status and self-regulation’ of professional groups. </a:t>
            </a: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25090805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to remember that in regard to EYP, that no matter your qualifications or experiences, having the best interest and welfare of the child at the heart of everything you do is the most important – article 3 UNCRC. </a:t>
            </a:r>
          </a:p>
        </p:txBody>
      </p:sp>
      <p:sp>
        <p:nvSpPr>
          <p:cNvPr id="4" name="Slide Number Placeholder 3"/>
          <p:cNvSpPr>
            <a:spLocks noGrp="1"/>
          </p:cNvSpPr>
          <p:nvPr>
            <p:ph type="sldNum" sz="quarter" idx="5"/>
          </p:nvPr>
        </p:nvSpPr>
        <p:spPr/>
        <p:txBody>
          <a:bodyPr/>
          <a:lstStyle/>
          <a:p>
            <a:fld id="{8A83A06D-66CB-42CB-A295-BE4F74E0D1BD}" type="slidenum">
              <a:rPr lang="en-GB" smtClean="0"/>
              <a:t>7</a:t>
            </a:fld>
            <a:endParaRPr lang="en-GB"/>
          </a:p>
        </p:txBody>
      </p:sp>
    </p:spTree>
    <p:extLst>
      <p:ext uri="{BB962C8B-B14F-4D97-AF65-F5344CB8AC3E}">
        <p14:creationId xmlns:p14="http://schemas.microsoft.com/office/powerpoint/2010/main" val="511470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as EYP that we value and understand the absolute importance of our job role – caring for, educating and supporting the next generation of people is the most important job in the world! </a:t>
            </a:r>
          </a:p>
        </p:txBody>
      </p:sp>
      <p:sp>
        <p:nvSpPr>
          <p:cNvPr id="4" name="Slide Number Placeholder 3"/>
          <p:cNvSpPr>
            <a:spLocks noGrp="1"/>
          </p:cNvSpPr>
          <p:nvPr>
            <p:ph type="sldNum" sz="quarter" idx="5"/>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2399948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DengXian" panose="02010600030101010101" pitchFamily="2" charset="-122"/>
              </a:rPr>
              <a:t>It is beginning to become common knowledge that a child’s brain in the first five years of life, develops brain connections faster than at any other time of life (EYWC, 2021:5) – it’s a critical time of learning and development and effective, caring, supportive and professional EYP are fundamental in supporting children during this time.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606657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DengXian" panose="02010600030101010101" pitchFamily="2" charset="-122"/>
              </a:rPr>
              <a:t>Hyson and Tomlinson (2014) suggest that all professionals that work with children hold specific roles, skills and functions, yet regardless of role, all EYP are essential in supporting children and families. EYP require a specific and in depth knowledge and understanding of early childhood as well as specific skills, dispositions, attitudes and competencies to be successful EY professionals.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8162241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38642656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couple of slides are going to look at some different policies, frameworks and legislation that underpin/provide the foundations for our professionalism within the EY. </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1828621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latin typeface="Google Sans"/>
              </a:rPr>
              <a:t>In 2008 the Early Years Foundation Stage (EYFS) was introduced to provide a framework which could deliver consistent and high-quality environments for all children in pre-school settings</a:t>
            </a:r>
            <a:r>
              <a:rPr lang="en-GB" b="0" i="0" dirty="0">
                <a:solidFill>
                  <a:srgbClr val="202124"/>
                </a:solidFill>
                <a:effectLst/>
                <a:latin typeface="Google Sans"/>
              </a:rPr>
              <a:t>, recognising the importance of this period in a child's life.</a:t>
            </a:r>
          </a:p>
          <a:p>
            <a:r>
              <a:rPr lang="en-GB" b="0" i="0" dirty="0">
                <a:solidFill>
                  <a:srgbClr val="202124"/>
                </a:solidFill>
                <a:effectLst/>
                <a:latin typeface="Google Sans"/>
              </a:rPr>
              <a:t>Last week we discussed what the framework aims to achieve and they do this by </a:t>
            </a:r>
            <a:r>
              <a:rPr lang="en-GB" dirty="0"/>
              <a:t>four overarching principles. </a:t>
            </a:r>
          </a:p>
          <a:p>
            <a:endParaRPr lang="en-GB" dirty="0"/>
          </a:p>
          <a:p>
            <a:r>
              <a:rPr lang="en-GB" dirty="0"/>
              <a:t>https://assets.publishing.service.gov.uk/government/uploads/system/uploads/attachment_data/file/1170108/EYFS_framework_from_September_2023.pdf</a:t>
            </a:r>
          </a:p>
          <a:p>
            <a:r>
              <a:rPr lang="en-GB" dirty="0"/>
              <a:t>Show link….</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8A71E92-D924-4C78-AE02-74F4785180C3}" type="slidenum">
              <a:rPr lang="en-GB" smtClean="0"/>
              <a:t>13</a:t>
            </a:fld>
            <a:endParaRPr lang="en-GB"/>
          </a:p>
        </p:txBody>
      </p:sp>
    </p:spTree>
    <p:extLst>
      <p:ext uri="{BB962C8B-B14F-4D97-AF65-F5344CB8AC3E}">
        <p14:creationId xmlns:p14="http://schemas.microsoft.com/office/powerpoint/2010/main" val="4590004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summary of the UNCRC – we will be covering these in more depth in a later lecture. </a:t>
            </a:r>
          </a:p>
          <a:p>
            <a:r>
              <a:rPr lang="en-GB" b="0" i="0" dirty="0">
                <a:solidFill>
                  <a:srgbClr val="1E1E1E"/>
                </a:solidFill>
                <a:effectLst/>
                <a:latin typeface="Roboto" panose="02000000000000000000" pitchFamily="2" charset="0"/>
              </a:rPr>
              <a:t>The Convention has 54 articles that cover all aspects of a child’s life and set out the civil, political, economic, social and cultural rights that all children everywhere are entitled to. It also explains how adults and governments must work together to make sure all children can enjoy all their rights.</a:t>
            </a: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14</a:t>
            </a:fld>
            <a:endParaRPr lang="en-GB"/>
          </a:p>
        </p:txBody>
      </p:sp>
    </p:spTree>
    <p:extLst>
      <p:ext uri="{BB962C8B-B14F-4D97-AF65-F5344CB8AC3E}">
        <p14:creationId xmlns:p14="http://schemas.microsoft.com/office/powerpoint/2010/main" val="8567840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chemeClr val="accent1"/>
                </a:solidFill>
                <a:effectLst/>
                <a:latin typeface="Arial" panose="020B0604020202020204" pitchFamily="34" charset="0"/>
                <a:cs typeface="Arial" panose="020B0604020202020204" pitchFamily="34" charset="0"/>
              </a:rPr>
              <a:t>The four principles of the EYFS underpin all guidance for the EYFS which is designed to show how these principles work together for children in the EYFS.</a:t>
            </a:r>
          </a:p>
          <a:p>
            <a:pPr algn="l"/>
            <a:r>
              <a:rPr lang="en-GB" b="0" i="0" dirty="0">
                <a:solidFill>
                  <a:schemeClr val="accent1"/>
                </a:solidFill>
                <a:effectLst/>
                <a:latin typeface="Arial" panose="020B0604020202020204" pitchFamily="34" charset="0"/>
                <a:cs typeface="Arial" panose="020B0604020202020204" pitchFamily="34" charset="0"/>
              </a:rPr>
              <a:t>All children develop in different ways and development is not a linear or automatic process. It depends on each unique child having opportunities to interact in positive relationships and enabling environments that encourage their engagement and recognise their strengths. All children have agency and curiosity to learn and will interact with other people and the world around them in different ways. Understanding these different ways of knowing about the world is central to understanding who children are and how best to support their development.  </a:t>
            </a:r>
          </a:p>
          <a:p>
            <a:pPr algn="l" fontAlgn="base"/>
            <a:endParaRPr lang="en-GB" b="0" i="0" dirty="0">
              <a:solidFill>
                <a:srgbClr val="1F1F1F"/>
              </a:solidFill>
              <a:effectLst/>
              <a:latin typeface="Arial" panose="020B0604020202020204" pitchFamily="34" charset="0"/>
            </a:endParaRPr>
          </a:p>
          <a:p>
            <a:pPr algn="l" fontAlgn="base"/>
            <a:r>
              <a:rPr lang="en-GB" b="0" i="0" dirty="0">
                <a:solidFill>
                  <a:srgbClr val="1F1F1F"/>
                </a:solidFill>
                <a:effectLst/>
                <a:latin typeface="Arial" panose="020B0604020202020204" pitchFamily="34" charset="0"/>
              </a:rPr>
              <a:t>A school’s curriculum is everything a learner experiences in pursuit of the four purposes. It is not simply what we teach, but how we teach and crucially, why we teach it. The Curriculum for Wales promotes collaboration and cross-disciplinary planning, learning and teaching, both within and across Areas. This will enable learners to build connections across their learning and combine different experiences, knowledge and skills.</a:t>
            </a:r>
          </a:p>
          <a:p>
            <a:pPr algn="l" fontAlgn="base"/>
            <a:endParaRPr lang="en-GB" b="0" i="0" dirty="0">
              <a:solidFill>
                <a:srgbClr val="1F1F1F"/>
              </a:solidFill>
              <a:effectLst/>
              <a:latin typeface="Arial" panose="020B0604020202020204" pitchFamily="34" charset="0"/>
            </a:endParaRPr>
          </a:p>
          <a:p>
            <a:pPr algn="l"/>
            <a:r>
              <a:rPr lang="en-GB" b="0" i="0" dirty="0">
                <a:solidFill>
                  <a:srgbClr val="1F1F1F"/>
                </a:solidFill>
                <a:effectLst/>
                <a:latin typeface="Arial" panose="020B0604020202020204" pitchFamily="34" charset="0"/>
              </a:rPr>
              <a:t>The EYFS has 7 key areas of learning:</a:t>
            </a:r>
          </a:p>
          <a:p>
            <a:pPr algn="l"/>
            <a:r>
              <a:rPr lang="en-GB" b="0" i="0" dirty="0">
                <a:solidFill>
                  <a:srgbClr val="1F1F1F"/>
                </a:solidFill>
                <a:effectLst/>
                <a:latin typeface="Arial" panose="020B0604020202020204" pitchFamily="34" charset="0"/>
              </a:rPr>
              <a:t> The 3 Prime Areas; </a:t>
            </a:r>
          </a:p>
          <a:p>
            <a:pPr marL="171450" indent="-171450" algn="l">
              <a:buFont typeface="Arial" panose="020B0604020202020204" pitchFamily="34" charset="0"/>
              <a:buChar char="•"/>
            </a:pPr>
            <a:r>
              <a:rPr lang="en-GB" b="0" i="0" dirty="0">
                <a:solidFill>
                  <a:srgbClr val="0B0C0C"/>
                </a:solidFill>
                <a:effectLst/>
                <a:latin typeface="GDS Transport"/>
              </a:rPr>
              <a:t>Communication and Language</a:t>
            </a:r>
          </a:p>
          <a:p>
            <a:pPr marL="171450" indent="-171450" algn="l">
              <a:buFont typeface="Arial" panose="020B0604020202020204" pitchFamily="34" charset="0"/>
              <a:buChar char="•"/>
            </a:pPr>
            <a:r>
              <a:rPr lang="en-GB" b="0" i="0" dirty="0">
                <a:solidFill>
                  <a:srgbClr val="0B0C0C"/>
                </a:solidFill>
                <a:effectLst/>
                <a:latin typeface="GDS Transport"/>
              </a:rPr>
              <a:t>Physical Development</a:t>
            </a:r>
          </a:p>
          <a:p>
            <a:pPr marL="171450" indent="-171450" algn="l">
              <a:buFont typeface="Arial" panose="020B0604020202020204" pitchFamily="34" charset="0"/>
              <a:buChar char="•"/>
            </a:pPr>
            <a:r>
              <a:rPr lang="en-GB" b="0" i="0" dirty="0">
                <a:solidFill>
                  <a:srgbClr val="0B0C0C"/>
                </a:solidFill>
                <a:effectLst/>
                <a:latin typeface="GDS Transport"/>
              </a:rPr>
              <a:t>Personal, Social and Emotional Development</a:t>
            </a:r>
          </a:p>
          <a:p>
            <a:pPr algn="l"/>
            <a:endParaRPr lang="en-GB" b="0" i="0" dirty="0">
              <a:solidFill>
                <a:srgbClr val="0B0C0C"/>
              </a:solidFill>
              <a:effectLst/>
              <a:latin typeface="GDS Transport"/>
            </a:endParaRPr>
          </a:p>
          <a:p>
            <a:pPr algn="l"/>
            <a:r>
              <a:rPr lang="en-GB" b="0" i="0" dirty="0">
                <a:solidFill>
                  <a:srgbClr val="0B0C0C"/>
                </a:solidFill>
                <a:effectLst/>
                <a:latin typeface="GDS Transport"/>
              </a:rPr>
              <a:t>The 4 specific areas:</a:t>
            </a:r>
          </a:p>
          <a:p>
            <a:pPr marL="171450" indent="-171450" algn="l" fontAlgn="base">
              <a:buFont typeface="Arial" panose="020B0604020202020204" pitchFamily="34" charset="0"/>
              <a:buChar char="•"/>
            </a:pPr>
            <a:r>
              <a:rPr lang="en-GB" b="0" i="0" dirty="0">
                <a:solidFill>
                  <a:srgbClr val="1F1F1F"/>
                </a:solidFill>
                <a:effectLst/>
                <a:latin typeface="Arial" panose="020B0604020202020204" pitchFamily="34" charset="0"/>
              </a:rPr>
              <a:t>Literacy</a:t>
            </a:r>
          </a:p>
          <a:p>
            <a:pPr marL="171450" indent="-171450" algn="l" fontAlgn="base">
              <a:buFont typeface="Arial" panose="020B0604020202020204" pitchFamily="34" charset="0"/>
              <a:buChar char="•"/>
            </a:pPr>
            <a:r>
              <a:rPr lang="en-GB" b="0" i="0" dirty="0">
                <a:solidFill>
                  <a:srgbClr val="1F1F1F"/>
                </a:solidFill>
                <a:effectLst/>
                <a:latin typeface="Arial" panose="020B0604020202020204" pitchFamily="34" charset="0"/>
              </a:rPr>
              <a:t>Maths</a:t>
            </a:r>
          </a:p>
          <a:p>
            <a:pPr marL="171450" indent="-171450" algn="l" fontAlgn="base">
              <a:buFont typeface="Arial" panose="020B0604020202020204" pitchFamily="34" charset="0"/>
              <a:buChar char="•"/>
            </a:pPr>
            <a:r>
              <a:rPr lang="en-GB" b="0" i="0" dirty="0">
                <a:solidFill>
                  <a:srgbClr val="1F1F1F"/>
                </a:solidFill>
                <a:effectLst/>
                <a:latin typeface="Arial" panose="020B0604020202020204" pitchFamily="34" charset="0"/>
              </a:rPr>
              <a:t>Understanding the World</a:t>
            </a:r>
          </a:p>
          <a:p>
            <a:pPr marL="171450" indent="-171450" algn="l" fontAlgn="base">
              <a:buFont typeface="Arial" panose="020B0604020202020204" pitchFamily="34" charset="0"/>
              <a:buChar char="•"/>
            </a:pPr>
            <a:r>
              <a:rPr lang="en-GB" b="0" i="0" dirty="0">
                <a:solidFill>
                  <a:srgbClr val="1F1F1F"/>
                </a:solidFill>
                <a:effectLst/>
                <a:latin typeface="Arial" panose="020B0604020202020204" pitchFamily="34" charset="0"/>
              </a:rPr>
              <a:t>Expressive Arts and Design</a:t>
            </a:r>
          </a:p>
          <a:p>
            <a:pPr algn="l" fontAlgn="base"/>
            <a:endParaRPr lang="en-GB" b="0" i="0" dirty="0">
              <a:solidFill>
                <a:srgbClr val="1F1F1F"/>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6873497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pull up document and show a couple of examples </a:t>
            </a:r>
            <a:r>
              <a:rPr lang="en-GB"/>
              <a:t>such as qualifications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5410763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Helvetica Neue"/>
              </a:rPr>
              <a:t>To see Ofsted 2022-2027 strategy look at:</a:t>
            </a:r>
          </a:p>
          <a:p>
            <a:pPr algn="l"/>
            <a:r>
              <a:rPr lang="en-GB" b="0" i="0" dirty="0">
                <a:solidFill>
                  <a:srgbClr val="333333"/>
                </a:solidFill>
                <a:effectLst/>
                <a:latin typeface="Helvetica Neue"/>
              </a:rPr>
              <a:t>https://www.gov.uk/government/organisations/ofsted/about</a:t>
            </a:r>
          </a:p>
          <a:p>
            <a:pPr algn="l"/>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fld id="{8A83A06D-66CB-42CB-A295-BE4F74E0D1BD}" type="slidenum">
              <a:rPr lang="en-GB" smtClean="0"/>
              <a:t>17</a:t>
            </a:fld>
            <a:endParaRPr lang="en-GB"/>
          </a:p>
        </p:txBody>
      </p:sp>
    </p:spTree>
    <p:extLst>
      <p:ext uri="{BB962C8B-B14F-4D97-AF65-F5344CB8AC3E}">
        <p14:creationId xmlns:p14="http://schemas.microsoft.com/office/powerpoint/2010/main" val="29979564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33333"/>
              </a:solidFill>
              <a:effectLst/>
              <a:latin typeface="Helvetica Neue"/>
            </a:endParaRPr>
          </a:p>
          <a:p>
            <a:pPr algn="l"/>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fld id="{8A83A06D-66CB-42CB-A295-BE4F74E0D1BD}" type="slidenum">
              <a:rPr lang="en-GB" smtClean="0"/>
              <a:t>18</a:t>
            </a:fld>
            <a:endParaRPr lang="en-GB"/>
          </a:p>
        </p:txBody>
      </p:sp>
    </p:spTree>
    <p:extLst>
      <p:ext uri="{BB962C8B-B14F-4D97-AF65-F5344CB8AC3E}">
        <p14:creationId xmlns:p14="http://schemas.microsoft.com/office/powerpoint/2010/main" val="7896211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6618965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additional pieces of legislation and policy that underpin our role as EYP – can you think of any more? </a:t>
            </a:r>
          </a:p>
        </p:txBody>
      </p:sp>
      <p:sp>
        <p:nvSpPr>
          <p:cNvPr id="4" name="Slide Number Placeholder 3"/>
          <p:cNvSpPr>
            <a:spLocks noGrp="1"/>
          </p:cNvSpPr>
          <p:nvPr>
            <p:ph type="sldNum" sz="quarter" idx="5"/>
          </p:nvPr>
        </p:nvSpPr>
        <p:spPr/>
        <p:txBody>
          <a:bodyPr/>
          <a:lstStyle/>
          <a:p>
            <a:fld id="{8A83A06D-66CB-42CB-A295-BE4F74E0D1BD}" type="slidenum">
              <a:rPr lang="en-GB" smtClean="0"/>
              <a:t>20</a:t>
            </a:fld>
            <a:endParaRPr lang="en-GB"/>
          </a:p>
        </p:txBody>
      </p:sp>
    </p:spTree>
    <p:extLst>
      <p:ext uri="{BB962C8B-B14F-4D97-AF65-F5344CB8AC3E}">
        <p14:creationId xmlns:p14="http://schemas.microsoft.com/office/powerpoint/2010/main" val="6418502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early years practitioners, it is important to remember that ethics is not something that we occasionally do but is a way of being. </a:t>
            </a:r>
          </a:p>
          <a:p>
            <a:endParaRPr lang="en-GB" dirty="0"/>
          </a:p>
          <a:p>
            <a:r>
              <a:rPr lang="en-GB" dirty="0"/>
              <a:t>Ethics is most often seen as a set of rules or guidance, very often related to formal behaviours, or to research, but it is actually much more than that. Ethical practice is about acting in a ‘good’ or a ‘right’ way, and as such applies to all of us.</a:t>
            </a:r>
          </a:p>
          <a:p>
            <a:endParaRPr lang="en-GB" dirty="0"/>
          </a:p>
          <a:p>
            <a:r>
              <a:rPr lang="en-GB" dirty="0"/>
              <a:t>Being an ethical professional is about demonstrating sensitivity toward other people and respecting their feelings. </a:t>
            </a:r>
          </a:p>
          <a:p>
            <a:endParaRPr lang="en-GB" dirty="0"/>
          </a:p>
          <a:p>
            <a:r>
              <a:rPr lang="en-GB" dirty="0"/>
              <a:t>Values are essential to ethics. Ethics is concerned with human actions and the choice of those actions. Ethics evaluates those actions and the values that underlie them</a:t>
            </a:r>
          </a:p>
        </p:txBody>
      </p:sp>
      <p:sp>
        <p:nvSpPr>
          <p:cNvPr id="4" name="Slide Number Placeholder 3"/>
          <p:cNvSpPr>
            <a:spLocks noGrp="1"/>
          </p:cNvSpPr>
          <p:nvPr>
            <p:ph type="sldNum" sz="quarter" idx="5"/>
          </p:nvPr>
        </p:nvSpPr>
        <p:spPr/>
        <p:txBody>
          <a:bodyPr/>
          <a:lstStyle/>
          <a:p>
            <a:fld id="{8A83A06D-66CB-42CB-A295-BE4F74E0D1BD}" type="slidenum">
              <a:rPr lang="en-GB" smtClean="0"/>
              <a:t>21</a:t>
            </a:fld>
            <a:endParaRPr lang="en-GB"/>
          </a:p>
        </p:txBody>
      </p:sp>
    </p:spTree>
    <p:extLst>
      <p:ext uri="{BB962C8B-B14F-4D97-AF65-F5344CB8AC3E}">
        <p14:creationId xmlns:p14="http://schemas.microsoft.com/office/powerpoint/2010/main" val="17108584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22</a:t>
            </a:fld>
            <a:endParaRPr lang="en-GB"/>
          </a:p>
        </p:txBody>
      </p:sp>
    </p:spTree>
    <p:extLst>
      <p:ext uri="{BB962C8B-B14F-4D97-AF65-F5344CB8AC3E}">
        <p14:creationId xmlns:p14="http://schemas.microsoft.com/office/powerpoint/2010/main" val="26530246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23</a:t>
            </a:fld>
            <a:endParaRPr lang="en-GB"/>
          </a:p>
        </p:txBody>
      </p:sp>
    </p:spTree>
    <p:extLst>
      <p:ext uri="{BB962C8B-B14F-4D97-AF65-F5344CB8AC3E}">
        <p14:creationId xmlns:p14="http://schemas.microsoft.com/office/powerpoint/2010/main" val="644096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0.xml"/><Relationship Id="rId7" Type="http://schemas.openxmlformats.org/officeDocument/2006/relationships/theme" Target="../theme/theme8.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9.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9/19/2023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9/19/2023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9/19/2023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9/19/2023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6.gif"/><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hyperlink" Target="https://www.eyalliance.org.uk/sites/default/files/breaking_point_report_early_years_alliance_2_december_2021.pdf" TargetMode="External"/><Relationship Id="rId2" Type="http://schemas.openxmlformats.org/officeDocument/2006/relationships/notesSlide" Target="../notesSlides/notesSlide20.xml"/><Relationship Id="rId1" Type="http://schemas.openxmlformats.org/officeDocument/2006/relationships/slideLayout" Target="../slideLayouts/slideLayout9.xml"/><Relationship Id="rId5" Type="http://schemas.openxmlformats.org/officeDocument/2006/relationships/hyperlink" Target="https://www.pacey.org.uk/Pacey/media/Website-files/Non-PACEY%20documents%20(PDFs)/a-workforce-in-crisis-saving-our-early-years.pdf" TargetMode="External"/><Relationship Id="rId4" Type="http://schemas.openxmlformats.org/officeDocument/2006/relationships/hyperlink" Target="https://birthto5matters.org.uk/wp-content/uploads/2021/04/Birthto5Matters-downloa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239486" y="435428"/>
            <a:ext cx="4452257" cy="5178287"/>
          </a:xfrm>
        </p:spPr>
        <p:txBody>
          <a:bodyPr>
            <a:normAutofit fontScale="850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3: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Early Years Professional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Bhavisha Bhanderi</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Rachel Iles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Colin Barr</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Debra Odeh</a:t>
            </a:r>
          </a:p>
        </p:txBody>
      </p:sp>
      <p:pic>
        <p:nvPicPr>
          <p:cNvPr id="1026" name="Picture 2" descr="Early Years Professional Development Programme | LinkedIn">
            <a:extLst>
              <a:ext uri="{FF2B5EF4-FFF2-40B4-BE49-F238E27FC236}">
                <a16:creationId xmlns:a16="http://schemas.microsoft.com/office/drawing/2014/main" id="{C33E1030-B772-106E-CB3E-D4917A205E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4814" b="22931"/>
          <a:stretch/>
        </p:blipFill>
        <p:spPr bwMode="auto">
          <a:xfrm>
            <a:off x="3414889" y="1244285"/>
            <a:ext cx="5729111" cy="492565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124" y="170874"/>
            <a:ext cx="8222226" cy="1325563"/>
          </a:xfrm>
        </p:spPr>
        <p:txBody>
          <a:bodyPr>
            <a:norm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Welcome</a:t>
            </a:r>
          </a:p>
        </p:txBody>
      </p:sp>
      <p:sp>
        <p:nvSpPr>
          <p:cNvPr id="4" name="Content Placeholder 3">
            <a:extLst>
              <a:ext uri="{FF2B5EF4-FFF2-40B4-BE49-F238E27FC236}">
                <a16:creationId xmlns:a16="http://schemas.microsoft.com/office/drawing/2014/main" id="{D44EC98D-83B2-4A5F-8AAC-A0C00F328E7F}"/>
              </a:ext>
            </a:extLst>
          </p:cNvPr>
          <p:cNvSpPr>
            <a:spLocks noGrp="1"/>
          </p:cNvSpPr>
          <p:nvPr>
            <p:ph sz="half" idx="1"/>
          </p:nvPr>
        </p:nvSpPr>
        <p:spPr>
          <a:xfrm>
            <a:off x="293124" y="1496437"/>
            <a:ext cx="9008533" cy="3263504"/>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What do we mean by Professional Practice?</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How does this fit with Early Years Practice?</a:t>
            </a:r>
          </a:p>
        </p:txBody>
      </p:sp>
      <p:sp>
        <p:nvSpPr>
          <p:cNvPr id="5" name="Content Placeholder 4">
            <a:extLst>
              <a:ext uri="{FF2B5EF4-FFF2-40B4-BE49-F238E27FC236}">
                <a16:creationId xmlns:a16="http://schemas.microsoft.com/office/drawing/2014/main" id="{048A3452-E17F-4DB3-B0B8-25AF8D473381}"/>
              </a:ext>
            </a:extLst>
          </p:cNvPr>
          <p:cNvSpPr>
            <a:spLocks noGrp="1"/>
          </p:cNvSpPr>
          <p:nvPr>
            <p:ph sz="half" idx="2"/>
          </p:nvPr>
        </p:nvSpPr>
        <p:spPr>
          <a:xfrm>
            <a:off x="293124" y="2125267"/>
            <a:ext cx="3886200" cy="3263504"/>
          </a:xfrm>
        </p:spPr>
        <p:txBody>
          <a:bodyPr/>
          <a:lstStyle/>
          <a:p>
            <a:endParaRPr lang="en-GB" dirty="0"/>
          </a:p>
          <a:p>
            <a:endParaRPr lang="en-GB" dirty="0"/>
          </a:p>
        </p:txBody>
      </p:sp>
      <p:pic>
        <p:nvPicPr>
          <p:cNvPr id="2052" name="Picture 4" descr="Professional Practice in the Early Years">
            <a:extLst>
              <a:ext uri="{FF2B5EF4-FFF2-40B4-BE49-F238E27FC236}">
                <a16:creationId xmlns:a16="http://schemas.microsoft.com/office/drawing/2014/main" id="{8F430DA8-2CB0-9220-B055-1134FF3430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0503" y="3119567"/>
            <a:ext cx="4707467" cy="289803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7463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5C979-8727-4071-A9B9-7465B282DF5B}"/>
              </a:ext>
            </a:extLst>
          </p:cNvPr>
          <p:cNvSpPr>
            <a:spLocks noGrp="1"/>
          </p:cNvSpPr>
          <p:nvPr>
            <p:ph type="title"/>
          </p:nvPr>
        </p:nvSpPr>
        <p:spPr/>
        <p:txBody>
          <a:bodyPr>
            <a:norm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Professional</a:t>
            </a:r>
          </a:p>
        </p:txBody>
      </p:sp>
      <p:sp>
        <p:nvSpPr>
          <p:cNvPr id="5" name="TextBox 4">
            <a:extLst>
              <a:ext uri="{FF2B5EF4-FFF2-40B4-BE49-F238E27FC236}">
                <a16:creationId xmlns:a16="http://schemas.microsoft.com/office/drawing/2014/main" id="{6F9AA8B9-E71F-428C-8D61-8083677357FC}"/>
              </a:ext>
            </a:extLst>
          </p:cNvPr>
          <p:cNvSpPr txBox="1"/>
          <p:nvPr/>
        </p:nvSpPr>
        <p:spPr>
          <a:xfrm>
            <a:off x="276577" y="1613118"/>
            <a:ext cx="8590845" cy="1815882"/>
          </a:xfrm>
          <a:prstGeom prst="rect">
            <a:avLst/>
          </a:prstGeom>
          <a:noFill/>
        </p:spPr>
        <p:txBody>
          <a:bodyPr wrap="square">
            <a:spAutoFit/>
          </a:bodyPr>
          <a:lstStyle/>
          <a:p>
            <a:r>
              <a:rPr lang="en-GB" dirty="0">
                <a:solidFill>
                  <a:srgbClr val="2E2E2E"/>
                </a:solidFill>
                <a:latin typeface="Open Sans" panose="020B0606030504020204" pitchFamily="34" charset="0"/>
              </a:rPr>
              <a:t> </a:t>
            </a:r>
            <a:r>
              <a:rPr lang="en-GB" sz="2800" dirty="0">
                <a:solidFill>
                  <a:schemeClr val="accent1">
                    <a:lumMod val="75000"/>
                  </a:schemeClr>
                </a:solidFill>
                <a:latin typeface="Arial" panose="020B0604020202020204" pitchFamily="34" charset="0"/>
                <a:cs typeface="Arial" panose="020B0604020202020204" pitchFamily="34" charset="0"/>
              </a:rPr>
              <a:t>‘Professional’ refers only to those with a qualification or specific expertise…..</a:t>
            </a:r>
          </a:p>
          <a:p>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panose="020B0604020202020204" pitchFamily="34" charset="0"/>
                <a:cs typeface="Arial" panose="020B0604020202020204" pitchFamily="34" charset="0"/>
              </a:rPr>
              <a:t>Discuss!</a:t>
            </a:r>
          </a:p>
        </p:txBody>
      </p:sp>
      <p:pic>
        <p:nvPicPr>
          <p:cNvPr id="3074" name="Picture 2" descr="What is a Professional? | Envoc">
            <a:extLst>
              <a:ext uri="{FF2B5EF4-FFF2-40B4-BE49-F238E27FC236}">
                <a16:creationId xmlns:a16="http://schemas.microsoft.com/office/drawing/2014/main" id="{8DC094F7-DC4B-F5AE-9782-0B42C782F1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5185" y="2657550"/>
            <a:ext cx="3938281" cy="2953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4010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558B7-7F1C-4887-B16D-94CF934814C6}"/>
              </a:ext>
            </a:extLst>
          </p:cNvPr>
          <p:cNvSpPr>
            <a:spLocks noGrp="1"/>
          </p:cNvSpPr>
          <p:nvPr>
            <p:ph type="title"/>
          </p:nvPr>
        </p:nvSpPr>
        <p:spPr>
          <a:xfrm>
            <a:off x="-115395" y="16427"/>
            <a:ext cx="8988641" cy="994172"/>
          </a:xfrm>
        </p:spPr>
        <p:txBody>
          <a:bodyPr>
            <a:noAutofit/>
          </a:bodyPr>
          <a:lstStyle/>
          <a:p>
            <a:pPr algn="ct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Reframing Professionalism</a:t>
            </a:r>
          </a:p>
        </p:txBody>
      </p:sp>
      <p:sp>
        <p:nvSpPr>
          <p:cNvPr id="3" name="Content Placeholder 2">
            <a:extLst>
              <a:ext uri="{FF2B5EF4-FFF2-40B4-BE49-F238E27FC236}">
                <a16:creationId xmlns:a16="http://schemas.microsoft.com/office/drawing/2014/main" id="{A2ED849C-2E0B-4325-810D-6B79586CDACA}"/>
              </a:ext>
            </a:extLst>
          </p:cNvPr>
          <p:cNvSpPr>
            <a:spLocks noGrp="1"/>
          </p:cNvSpPr>
          <p:nvPr>
            <p:ph sz="half" idx="1"/>
          </p:nvPr>
        </p:nvSpPr>
        <p:spPr>
          <a:xfrm>
            <a:off x="204538" y="1407712"/>
            <a:ext cx="8756056" cy="4196875"/>
          </a:xfrm>
        </p:spPr>
        <p:txBody>
          <a:bodyPr>
            <a:noAutofit/>
          </a:bodyPr>
          <a:lstStyle/>
          <a:p>
            <a:r>
              <a:rPr lang="en-GB" sz="3200" dirty="0">
                <a:solidFill>
                  <a:schemeClr val="accent1">
                    <a:lumMod val="75000"/>
                  </a:schemeClr>
                </a:solidFill>
                <a:latin typeface="Arial" panose="020B0604020202020204" pitchFamily="34" charset="0"/>
                <a:cs typeface="Arial" panose="020B0604020202020204" pitchFamily="34" charset="0"/>
              </a:rPr>
              <a:t>Professionalism reflects middle-class notions of a professional as a ‘distinguished and learned individual with significant expertise’ </a:t>
            </a:r>
          </a:p>
          <a:p>
            <a:pPr marL="0" indent="0">
              <a:buNone/>
            </a:pPr>
            <a:endParaRPr lang="en-GB" sz="3200" dirty="0">
              <a:solidFill>
                <a:schemeClr val="accent1">
                  <a:lumMod val="75000"/>
                </a:schemeClr>
              </a:solidFill>
              <a:latin typeface="Arial" panose="020B0604020202020204" pitchFamily="34" charset="0"/>
              <a:cs typeface="Arial" panose="020B0604020202020204" pitchFamily="34" charset="0"/>
            </a:endParaRPr>
          </a:p>
          <a:p>
            <a:r>
              <a:rPr lang="en-GB" sz="3200" dirty="0">
                <a:solidFill>
                  <a:schemeClr val="accent1">
                    <a:lumMod val="75000"/>
                  </a:schemeClr>
                </a:solidFill>
                <a:latin typeface="Arial" panose="020B0604020202020204" pitchFamily="34" charset="0"/>
                <a:cs typeface="Arial" panose="020B0604020202020204" pitchFamily="34" charset="0"/>
              </a:rPr>
              <a:t>This framing suggests ideas about the origins of professionalism that value knowledge over skills, and also possibly the privileging of the mind over physical work. (Chalke, 2013)</a:t>
            </a:r>
          </a:p>
        </p:txBody>
      </p:sp>
    </p:spTree>
    <p:extLst>
      <p:ext uri="{BB962C8B-B14F-4D97-AF65-F5344CB8AC3E}">
        <p14:creationId xmlns:p14="http://schemas.microsoft.com/office/powerpoint/2010/main" val="1108914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E3A9-E34F-4A3E-A3FE-ACC0178447A3}"/>
              </a:ext>
            </a:extLst>
          </p:cNvPr>
          <p:cNvSpPr>
            <a:spLocks noGrp="1"/>
          </p:cNvSpPr>
          <p:nvPr>
            <p:ph type="title"/>
          </p:nvPr>
        </p:nvSpPr>
        <p:spPr>
          <a:xfrm>
            <a:off x="342122" y="-450"/>
            <a:ext cx="8566589" cy="994172"/>
          </a:xfrm>
        </p:spPr>
        <p:txBody>
          <a:bodyPr>
            <a:norm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‘Professional’</a:t>
            </a:r>
          </a:p>
        </p:txBody>
      </p:sp>
      <p:sp>
        <p:nvSpPr>
          <p:cNvPr id="4" name="Content Placeholder 3">
            <a:extLst>
              <a:ext uri="{FF2B5EF4-FFF2-40B4-BE49-F238E27FC236}">
                <a16:creationId xmlns:a16="http://schemas.microsoft.com/office/drawing/2014/main" id="{545DC020-48D1-4776-B872-04176008715E}"/>
              </a:ext>
            </a:extLst>
          </p:cNvPr>
          <p:cNvSpPr>
            <a:spLocks noGrp="1"/>
          </p:cNvSpPr>
          <p:nvPr>
            <p:ph sz="half" idx="2"/>
          </p:nvPr>
        </p:nvSpPr>
        <p:spPr>
          <a:xfrm>
            <a:off x="0" y="906186"/>
            <a:ext cx="8938727" cy="4410719"/>
          </a:xfrm>
        </p:spPr>
        <p:txBody>
          <a:bodyPr>
            <a:noAutofit/>
          </a:bodyPr>
          <a:lstStyle/>
          <a:p>
            <a:r>
              <a:rPr lang="en-GB" sz="3200" dirty="0">
                <a:solidFill>
                  <a:schemeClr val="accent1">
                    <a:lumMod val="75000"/>
                  </a:schemeClr>
                </a:solidFill>
                <a:latin typeface="Arial" panose="020B0604020202020204" pitchFamily="34" charset="0"/>
                <a:cs typeface="Arial" panose="020B0604020202020204" pitchFamily="34" charset="0"/>
              </a:rPr>
              <a:t>McGillivray (2008) emphasises that complex aspects such as traditional beliefs, ideology, training, qualifications and assessment, all contribute to the perceived notion of ‘professional identity’ </a:t>
            </a:r>
          </a:p>
          <a:p>
            <a:endParaRPr lang="en-GB" sz="3200" dirty="0">
              <a:solidFill>
                <a:schemeClr val="accent1">
                  <a:lumMod val="75000"/>
                </a:schemeClr>
              </a:solidFill>
              <a:latin typeface="Arial" panose="020B0604020202020204" pitchFamily="34" charset="0"/>
              <a:cs typeface="Arial" panose="020B0604020202020204" pitchFamily="34" charset="0"/>
            </a:endParaRPr>
          </a:p>
          <a:p>
            <a:r>
              <a:rPr lang="en-GB" sz="3200" dirty="0">
                <a:solidFill>
                  <a:schemeClr val="accent1">
                    <a:lumMod val="75000"/>
                  </a:schemeClr>
                </a:solidFill>
                <a:latin typeface="Arial" panose="020B0604020202020204" pitchFamily="34" charset="0"/>
                <a:cs typeface="Arial" panose="020B0604020202020204" pitchFamily="34" charset="0"/>
              </a:rPr>
              <a:t>Perez (2019) identifies that the idea of ‘professionalism’ is underpinned by values which guide the skills, knowledge and ethical standards required to execute a job role.</a:t>
            </a:r>
          </a:p>
        </p:txBody>
      </p:sp>
    </p:spTree>
    <p:extLst>
      <p:ext uri="{BB962C8B-B14F-4D97-AF65-F5344CB8AC3E}">
        <p14:creationId xmlns:p14="http://schemas.microsoft.com/office/powerpoint/2010/main" val="3642613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431966"/>
            <a:ext cx="9268097" cy="994172"/>
          </a:xfrm>
        </p:spPr>
        <p:txBody>
          <a:bodyPr>
            <a:no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Defining our Profession</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529389" y="1780674"/>
            <a:ext cx="8100884" cy="3575997"/>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It is the role of Early Years Practitioners to define our profession.</a:t>
            </a:r>
          </a:p>
          <a:p>
            <a:r>
              <a:rPr lang="en-GB" dirty="0">
                <a:solidFill>
                  <a:schemeClr val="accent1">
                    <a:lumMod val="75000"/>
                  </a:schemeClr>
                </a:solidFill>
                <a:latin typeface="Arial" panose="020B0604020202020204" pitchFamily="34" charset="0"/>
                <a:cs typeface="Arial" panose="020B0604020202020204" pitchFamily="34" charset="0"/>
              </a:rPr>
              <a:t>How can this be achieved?</a:t>
            </a:r>
          </a:p>
        </p:txBody>
      </p:sp>
      <p:pic>
        <p:nvPicPr>
          <p:cNvPr id="4098" name="Picture 2" descr="Early Years Practitioners">
            <a:extLst>
              <a:ext uri="{FF2B5EF4-FFF2-40B4-BE49-F238E27FC236}">
                <a16:creationId xmlns:a16="http://schemas.microsoft.com/office/drawing/2014/main" id="{8FC35094-4FAB-0558-5A4F-A2F4935E9A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3968" y="3196389"/>
            <a:ext cx="4150895" cy="2767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5897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7AF77-C489-9230-6A55-7D7C7127211A}"/>
              </a:ext>
            </a:extLst>
          </p:cNvPr>
          <p:cNvSpPr>
            <a:spLocks noGrp="1"/>
          </p:cNvSpPr>
          <p:nvPr>
            <p:ph type="title"/>
          </p:nvPr>
        </p:nvSpPr>
        <p:spPr>
          <a:xfrm>
            <a:off x="163286" y="2494"/>
            <a:ext cx="8652588" cy="1325563"/>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Importance of EYP</a:t>
            </a:r>
          </a:p>
        </p:txBody>
      </p:sp>
      <p:sp>
        <p:nvSpPr>
          <p:cNvPr id="4" name="Content Placeholder 3">
            <a:extLst>
              <a:ext uri="{FF2B5EF4-FFF2-40B4-BE49-F238E27FC236}">
                <a16:creationId xmlns:a16="http://schemas.microsoft.com/office/drawing/2014/main" id="{39A242A0-4308-661D-218F-1984956D5F2E}"/>
              </a:ext>
            </a:extLst>
          </p:cNvPr>
          <p:cNvSpPr>
            <a:spLocks noGrp="1"/>
          </p:cNvSpPr>
          <p:nvPr>
            <p:ph sz="half" idx="2"/>
          </p:nvPr>
        </p:nvSpPr>
        <p:spPr>
          <a:xfrm>
            <a:off x="0" y="1114996"/>
            <a:ext cx="3898232" cy="4005874"/>
          </a:xfrm>
        </p:spPr>
        <p:txBody>
          <a:bodyPr>
            <a:noAutofit/>
          </a:bodyPr>
          <a:lstStyle/>
          <a:p>
            <a:r>
              <a:rPr lang="en-GB" sz="2400" dirty="0">
                <a:solidFill>
                  <a:schemeClr val="accent1">
                    <a:lumMod val="75000"/>
                  </a:schemeClr>
                </a:solidFill>
                <a:effectLst/>
                <a:latin typeface="Arial" panose="020B0604020202020204" pitchFamily="34" charset="0"/>
                <a:ea typeface="DengXian" panose="02010600030101010101" pitchFamily="2" charset="-122"/>
              </a:rPr>
              <a:t>The EYWC (2021), as well as The EYA (2021), highlight the critical importance of EY professionals in supporting the holistic development and education of young children within EY settings, as the first five years of a child’s life are a critical and pivotal time of learning and development. </a:t>
            </a:r>
            <a:endParaRPr lang="en-GB" sz="2400" dirty="0">
              <a:solidFill>
                <a:schemeClr val="accent1">
                  <a:lumMod val="75000"/>
                </a:schemeClr>
              </a:solidFill>
            </a:endParaRPr>
          </a:p>
        </p:txBody>
      </p:sp>
      <p:pic>
        <p:nvPicPr>
          <p:cNvPr id="5122" name="Picture 2" descr="Holistic development and learning – Birth To 5 Matters">
            <a:extLst>
              <a:ext uri="{FF2B5EF4-FFF2-40B4-BE49-F238E27FC236}">
                <a16:creationId xmlns:a16="http://schemas.microsoft.com/office/drawing/2014/main" id="{532483C5-5FA5-1760-C94C-1B7CC428AF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1518" y="1114996"/>
            <a:ext cx="4917642" cy="491764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2280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7AF77-C489-9230-6A55-7D7C7127211A}"/>
              </a:ext>
            </a:extLst>
          </p:cNvPr>
          <p:cNvSpPr>
            <a:spLocks noGrp="1"/>
          </p:cNvSpPr>
          <p:nvPr>
            <p:ph type="title"/>
          </p:nvPr>
        </p:nvSpPr>
        <p:spPr>
          <a:xfrm>
            <a:off x="163286" y="2494"/>
            <a:ext cx="8652588" cy="1325563"/>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Importance of EYP</a:t>
            </a:r>
          </a:p>
        </p:txBody>
      </p:sp>
      <p:sp>
        <p:nvSpPr>
          <p:cNvPr id="4" name="Content Placeholder 3">
            <a:extLst>
              <a:ext uri="{FF2B5EF4-FFF2-40B4-BE49-F238E27FC236}">
                <a16:creationId xmlns:a16="http://schemas.microsoft.com/office/drawing/2014/main" id="{39A242A0-4308-661D-218F-1984956D5F2E}"/>
              </a:ext>
            </a:extLst>
          </p:cNvPr>
          <p:cNvSpPr>
            <a:spLocks noGrp="1"/>
          </p:cNvSpPr>
          <p:nvPr>
            <p:ph sz="half" idx="2"/>
          </p:nvPr>
        </p:nvSpPr>
        <p:spPr>
          <a:xfrm>
            <a:off x="4785049" y="1524069"/>
            <a:ext cx="4128796" cy="4005874"/>
          </a:xfrm>
        </p:spPr>
        <p:txBody>
          <a:bodyPr>
            <a:noAutofit/>
          </a:bodyPr>
          <a:lstStyle/>
          <a:p>
            <a:r>
              <a:rPr lang="en-GB" sz="2400" dirty="0">
                <a:solidFill>
                  <a:schemeClr val="accent1">
                    <a:lumMod val="75000"/>
                  </a:schemeClr>
                </a:solidFill>
                <a:effectLst/>
                <a:latin typeface="Arial" panose="020B0604020202020204" pitchFamily="34" charset="0"/>
                <a:ea typeface="DengXian" panose="02010600030101010101" pitchFamily="2" charset="-122"/>
              </a:rPr>
              <a:t>Hyson and Tomlinson (2014) highlight that EYP apply their knowledge and expertise in dynamic, fluid, challenging and often exhausting environments in order to give children the best start in life and ensure that the welfare and best interests of children are kept at the centre of all decisions.</a:t>
            </a:r>
            <a:endParaRPr lang="en-GB" sz="2400" dirty="0">
              <a:solidFill>
                <a:schemeClr val="accent1">
                  <a:lumMod val="75000"/>
                </a:schemeClr>
              </a:solidFill>
            </a:endParaRPr>
          </a:p>
        </p:txBody>
      </p:sp>
      <p:pic>
        <p:nvPicPr>
          <p:cNvPr id="7" name="Picture 6">
            <a:extLst>
              <a:ext uri="{FF2B5EF4-FFF2-40B4-BE49-F238E27FC236}">
                <a16:creationId xmlns:a16="http://schemas.microsoft.com/office/drawing/2014/main" id="{D9D2D5F1-E190-7DF1-6154-81347111A15E}"/>
              </a:ext>
            </a:extLst>
          </p:cNvPr>
          <p:cNvPicPr>
            <a:picLocks noChangeAspect="1"/>
          </p:cNvPicPr>
          <p:nvPr/>
        </p:nvPicPr>
        <p:blipFill rotWithShape="1">
          <a:blip r:embed="rId3"/>
          <a:srcRect t="7719"/>
          <a:stretch/>
        </p:blipFill>
        <p:spPr>
          <a:xfrm>
            <a:off x="499451" y="1426062"/>
            <a:ext cx="3990129" cy="40058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525255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0CC21-D415-9F7A-D29F-70AA7669F413}"/>
              </a:ext>
            </a:extLst>
          </p:cNvPr>
          <p:cNvSpPr>
            <a:spLocks noGrp="1"/>
          </p:cNvSpPr>
          <p:nvPr>
            <p:ph type="title"/>
          </p:nvPr>
        </p:nvSpPr>
        <p:spPr>
          <a:xfrm>
            <a:off x="143691" y="184908"/>
            <a:ext cx="8841922"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In Groups, discuss the significance of Gaspers Ideas</a:t>
            </a:r>
            <a:endParaRPr lang="en-GB" dirty="0">
              <a:solidFill>
                <a:schemeClr val="accent1">
                  <a:lumMod val="75000"/>
                </a:schemeClr>
              </a:solidFill>
            </a:endParaRPr>
          </a:p>
        </p:txBody>
      </p:sp>
      <p:sp>
        <p:nvSpPr>
          <p:cNvPr id="4" name="Content Placeholder 3">
            <a:extLst>
              <a:ext uri="{FF2B5EF4-FFF2-40B4-BE49-F238E27FC236}">
                <a16:creationId xmlns:a16="http://schemas.microsoft.com/office/drawing/2014/main" id="{3666652E-2507-9372-5E22-44D1116C4D0D}"/>
              </a:ext>
            </a:extLst>
          </p:cNvPr>
          <p:cNvSpPr>
            <a:spLocks noGrp="1"/>
          </p:cNvSpPr>
          <p:nvPr>
            <p:ph sz="half" idx="2"/>
          </p:nvPr>
        </p:nvSpPr>
        <p:spPr>
          <a:xfrm>
            <a:off x="104095" y="1567543"/>
            <a:ext cx="8935811" cy="4285861"/>
          </a:xfrm>
        </p:spPr>
        <p:txBody>
          <a:bodyPr>
            <a:normAutofit lnSpcReduction="10000"/>
          </a:bodyPr>
          <a:lstStyle/>
          <a:p>
            <a:r>
              <a:rPr lang="en-GB" sz="2400" dirty="0">
                <a:solidFill>
                  <a:schemeClr val="accent1">
                    <a:lumMod val="75000"/>
                  </a:schemeClr>
                </a:solidFill>
                <a:latin typeface="Arial" panose="020B0604020202020204" pitchFamily="34" charset="0"/>
                <a:cs typeface="Arial" panose="020B0604020202020204" pitchFamily="34" charset="0"/>
              </a:rPr>
              <a:t>In early years there is a greater understanding of the value and importance of the </a:t>
            </a:r>
            <a:r>
              <a:rPr lang="en-GB" sz="2400" b="1" dirty="0">
                <a:solidFill>
                  <a:schemeClr val="accent1">
                    <a:lumMod val="75000"/>
                  </a:schemeClr>
                </a:solidFill>
                <a:latin typeface="Arial" panose="020B0604020202020204" pitchFamily="34" charset="0"/>
                <a:cs typeface="Arial" panose="020B0604020202020204" pitchFamily="34" charset="0"/>
              </a:rPr>
              <a:t>qualities</a:t>
            </a:r>
            <a:r>
              <a:rPr lang="en-GB" sz="2400" dirty="0">
                <a:solidFill>
                  <a:schemeClr val="accent1">
                    <a:lumMod val="75000"/>
                  </a:schemeClr>
                </a:solidFill>
                <a:latin typeface="Arial" panose="020B0604020202020204" pitchFamily="34" charset="0"/>
                <a:cs typeface="Arial" panose="020B0604020202020204" pitchFamily="34" charset="0"/>
              </a:rPr>
              <a:t> individuals demonstrate in practice, with or without formal qualifications. </a:t>
            </a:r>
          </a:p>
          <a:p>
            <a:r>
              <a:rPr lang="en-GB" sz="2400" dirty="0">
                <a:solidFill>
                  <a:schemeClr val="accent1">
                    <a:lumMod val="75000"/>
                  </a:schemeClr>
                </a:solidFill>
                <a:latin typeface="Arial" panose="020B0604020202020204" pitchFamily="34" charset="0"/>
                <a:cs typeface="Arial" panose="020B0604020202020204" pitchFamily="34" charset="0"/>
              </a:rPr>
              <a:t>There is also a distinct emphasis on ‘</a:t>
            </a:r>
            <a:r>
              <a:rPr lang="en-GB" sz="2400" b="1" dirty="0">
                <a:solidFill>
                  <a:schemeClr val="accent1">
                    <a:lumMod val="75000"/>
                  </a:schemeClr>
                </a:solidFill>
                <a:latin typeface="Arial" panose="020B0604020202020204" pitchFamily="34" charset="0"/>
                <a:cs typeface="Arial" panose="020B0604020202020204" pitchFamily="34" charset="0"/>
              </a:rPr>
              <a:t>principled practice</a:t>
            </a:r>
            <a:r>
              <a:rPr lang="en-GB" sz="2400" dirty="0">
                <a:solidFill>
                  <a:schemeClr val="accent1">
                    <a:lumMod val="75000"/>
                  </a:schemeClr>
                </a:solidFill>
                <a:latin typeface="Arial" panose="020B0604020202020204" pitchFamily="34" charset="0"/>
                <a:cs typeface="Arial" panose="020B0604020202020204" pitchFamily="34" charset="0"/>
              </a:rPr>
              <a:t>’, that is, </a:t>
            </a:r>
            <a:r>
              <a:rPr lang="en-GB" sz="2400" b="1" dirty="0">
                <a:solidFill>
                  <a:schemeClr val="accent1">
                    <a:lumMod val="75000"/>
                  </a:schemeClr>
                </a:solidFill>
                <a:latin typeface="Arial" panose="020B0604020202020204" pitchFamily="34" charset="0"/>
                <a:cs typeface="Arial" panose="020B0604020202020204" pitchFamily="34" charset="0"/>
              </a:rPr>
              <a:t>value-based</a:t>
            </a:r>
            <a:r>
              <a:rPr lang="en-GB" sz="2400" dirty="0">
                <a:solidFill>
                  <a:schemeClr val="accent1">
                    <a:lumMod val="75000"/>
                  </a:schemeClr>
                </a:solidFill>
                <a:latin typeface="Arial" panose="020B0604020202020204" pitchFamily="34" charset="0"/>
                <a:cs typeface="Arial" panose="020B0604020202020204" pitchFamily="34" charset="0"/>
              </a:rPr>
              <a:t> practice grounded in ethics, from which principles are derived recognising the needs of the child and parents as central, with the ‘professional’ as a </a:t>
            </a:r>
            <a:r>
              <a:rPr lang="en-GB" sz="2400" b="1" dirty="0">
                <a:solidFill>
                  <a:schemeClr val="accent1">
                    <a:lumMod val="75000"/>
                  </a:schemeClr>
                </a:solidFill>
                <a:latin typeface="Arial" panose="020B0604020202020204" pitchFamily="34" charset="0"/>
                <a:cs typeface="Arial" panose="020B0604020202020204" pitchFamily="34" charset="0"/>
              </a:rPr>
              <a:t>facilitating partner.</a:t>
            </a:r>
          </a:p>
          <a:p>
            <a:r>
              <a:rPr lang="en-GB" sz="2400" dirty="0">
                <a:solidFill>
                  <a:schemeClr val="accent1">
                    <a:lumMod val="75000"/>
                  </a:schemeClr>
                </a:solidFill>
                <a:latin typeface="Arial" panose="020B0604020202020204" pitchFamily="34" charset="0"/>
                <a:cs typeface="Arial" panose="020B0604020202020204" pitchFamily="34" charset="0"/>
              </a:rPr>
              <a:t> When combined with theoretical knowledge and an understanding of a child's physical, social and emotional, spiritual and intellectual development, these qualities produce the optimum professional, dedicated to </a:t>
            </a:r>
            <a:r>
              <a:rPr lang="en-GB" sz="2400" b="1" dirty="0">
                <a:solidFill>
                  <a:schemeClr val="accent1">
                    <a:lumMod val="75000"/>
                  </a:schemeClr>
                </a:solidFill>
                <a:latin typeface="Arial" panose="020B0604020202020204" pitchFamily="34" charset="0"/>
                <a:cs typeface="Arial" panose="020B0604020202020204" pitchFamily="34" charset="0"/>
              </a:rPr>
              <a:t>best practice</a:t>
            </a:r>
            <a:r>
              <a:rPr lang="en-GB" sz="2400" dirty="0">
                <a:solidFill>
                  <a:schemeClr val="accent1">
                    <a:lumMod val="75000"/>
                  </a:schemeClr>
                </a:solidFill>
                <a:latin typeface="Arial" panose="020B0604020202020204" pitchFamily="34" charset="0"/>
                <a:cs typeface="Arial" panose="020B0604020202020204" pitchFamily="34" charset="0"/>
              </a:rPr>
              <a:t>.(Gasper, 2015)</a:t>
            </a:r>
          </a:p>
          <a:p>
            <a:endParaRPr lang="en-GB" dirty="0"/>
          </a:p>
        </p:txBody>
      </p:sp>
    </p:spTree>
    <p:extLst>
      <p:ext uri="{BB962C8B-B14F-4D97-AF65-F5344CB8AC3E}">
        <p14:creationId xmlns:p14="http://schemas.microsoft.com/office/powerpoint/2010/main" val="2973681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9F364-4408-7DD0-C98D-F5CFFFD0B3E1}"/>
              </a:ext>
            </a:extLst>
          </p:cNvPr>
          <p:cNvSpPr>
            <a:spLocks noGrp="1"/>
          </p:cNvSpPr>
          <p:nvPr>
            <p:ph type="title"/>
          </p:nvPr>
        </p:nvSpPr>
        <p:spPr>
          <a:xfrm>
            <a:off x="165455" y="4675103"/>
            <a:ext cx="7802438" cy="1545224"/>
          </a:xfrm>
        </p:spPr>
        <p:txBody>
          <a:bodyPr vert="horz" lIns="91440" tIns="45720" rIns="91440" bIns="45720" rtlCol="0" anchor="ctr">
            <a:noAutofit/>
          </a:bodyPr>
          <a:lstStyle/>
          <a:p>
            <a:r>
              <a:rPr lang="en-US" sz="3600" dirty="0">
                <a:solidFill>
                  <a:schemeClr val="accent1">
                    <a:lumMod val="75000"/>
                  </a:schemeClr>
                </a:solidFill>
                <a:latin typeface="Arial" panose="020B0604020202020204" pitchFamily="34" charset="0"/>
                <a:cs typeface="Arial" panose="020B0604020202020204" pitchFamily="34" charset="0"/>
              </a:rPr>
              <a:t>Aspects that underpin our professionalism in the early years. </a:t>
            </a:r>
          </a:p>
        </p:txBody>
      </p:sp>
      <p:pic>
        <p:nvPicPr>
          <p:cNvPr id="1026" name="Picture 2" descr="Extension to early years training programme announced by DfE | Early Years  Educator">
            <a:extLst>
              <a:ext uri="{FF2B5EF4-FFF2-40B4-BE49-F238E27FC236}">
                <a16:creationId xmlns:a16="http://schemas.microsoft.com/office/drawing/2014/main" id="{6911445E-E3B9-744C-663C-72971E49BE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555" b="24080"/>
          <a:stretch/>
        </p:blipFill>
        <p:spPr bwMode="auto">
          <a:xfrm>
            <a:off x="20" y="-39"/>
            <a:ext cx="9143980" cy="4811555"/>
          </a:xfrm>
          <a:prstGeom prst="rect">
            <a:avLst/>
          </a:prstGeom>
          <a:noFill/>
          <a:extLst>
            <a:ext uri="{909E8E84-426E-40DD-AFC4-6F175D3DCCD1}">
              <a14:hiddenFill xmlns:a14="http://schemas.microsoft.com/office/drawing/2010/main">
                <a:solidFill>
                  <a:srgbClr val="FFFFFF"/>
                </a:solidFill>
              </a14:hiddenFill>
            </a:ext>
          </a:extLst>
        </p:spPr>
      </p:pic>
      <p:cxnSp>
        <p:nvCxnSpPr>
          <p:cNvPr id="1031" name="Straight Connector 1030">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8855" y="4811517"/>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3914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A7941-CC84-4302-8B74-2D38170AC6AA}"/>
              </a:ext>
            </a:extLst>
          </p:cNvPr>
          <p:cNvSpPr>
            <a:spLocks noGrp="1"/>
          </p:cNvSpPr>
          <p:nvPr>
            <p:ph type="title"/>
          </p:nvPr>
        </p:nvSpPr>
        <p:spPr>
          <a:xfrm>
            <a:off x="19594" y="604114"/>
            <a:ext cx="9104812" cy="588935"/>
          </a:xfrm>
        </p:spPr>
        <p:txBody>
          <a:bodyPr>
            <a:noAutofit/>
          </a:bodyPr>
          <a:lstStyle/>
          <a:p>
            <a:pPr algn="ctr"/>
            <a:r>
              <a:rPr lang="en-GB" sz="3800" b="1" dirty="0">
                <a:solidFill>
                  <a:schemeClr val="accent1">
                    <a:lumMod val="75000"/>
                  </a:schemeClr>
                </a:solidFill>
                <a:latin typeface="Arial" panose="020B0604020202020204" pitchFamily="34" charset="0"/>
                <a:cs typeface="Arial" panose="020B0604020202020204" pitchFamily="34" charset="0"/>
              </a:rPr>
              <a:t>Early Years Framework (Gov.uk 2023)</a:t>
            </a:r>
          </a:p>
        </p:txBody>
      </p:sp>
      <p:sp>
        <p:nvSpPr>
          <p:cNvPr id="3" name="Content Placeholder 2">
            <a:extLst>
              <a:ext uri="{FF2B5EF4-FFF2-40B4-BE49-F238E27FC236}">
                <a16:creationId xmlns:a16="http://schemas.microsoft.com/office/drawing/2014/main" id="{C88B83C5-BFE7-48D1-BF57-4DCB2BABB325}"/>
              </a:ext>
            </a:extLst>
          </p:cNvPr>
          <p:cNvSpPr>
            <a:spLocks noGrp="1"/>
          </p:cNvSpPr>
          <p:nvPr>
            <p:ph sz="half" idx="1"/>
          </p:nvPr>
        </p:nvSpPr>
        <p:spPr>
          <a:xfrm>
            <a:off x="120316" y="1419726"/>
            <a:ext cx="8700378" cy="4405409"/>
          </a:xfrm>
        </p:spPr>
        <p:txBody>
          <a:bodyPr>
            <a:noAutofit/>
          </a:bodyPr>
          <a:lstStyle/>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Every child deserves:</a:t>
            </a:r>
          </a:p>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The best possible start in life and the support that enables them to fulfil their potential.</a:t>
            </a:r>
          </a:p>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A secure, safe and happy childhood</a:t>
            </a:r>
          </a:p>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Good parenting and high-quality early learning together to provide the foundation they need to make the most of their abilities and talents.</a:t>
            </a:r>
          </a:p>
          <a:p>
            <a:pPr algn="just">
              <a:spcBef>
                <a:spcPts val="600"/>
              </a:spcBef>
            </a:pPr>
            <a:endParaRPr lang="en-GB" sz="2400" dirty="0">
              <a:solidFill>
                <a:schemeClr val="accent1">
                  <a:lumMod val="75000"/>
                </a:schemeClr>
              </a:solidFill>
              <a:latin typeface="Arial" panose="020B0604020202020204" pitchFamily="34" charset="0"/>
              <a:cs typeface="Arial" panose="020B0604020202020204" pitchFamily="34" charset="0"/>
            </a:endParaRPr>
          </a:p>
          <a:p>
            <a:pPr algn="just">
              <a:spcBef>
                <a:spcPts val="600"/>
              </a:spcBef>
            </a:pPr>
            <a:endParaRPr lang="en-GB" sz="2400" dirty="0">
              <a:solidFill>
                <a:schemeClr val="accent1">
                  <a:lumMod val="75000"/>
                </a:schemeClr>
              </a:solidFill>
              <a:latin typeface="Arial" panose="020B0604020202020204" pitchFamily="34" charset="0"/>
              <a:cs typeface="Arial" panose="020B0604020202020204" pitchFamily="34" charset="0"/>
            </a:endParaRPr>
          </a:p>
        </p:txBody>
      </p:sp>
      <p:pic>
        <p:nvPicPr>
          <p:cNvPr id="6148" name="Picture 4" descr="Curriculum (EYFS) — Playtime Day Nursery">
            <a:extLst>
              <a:ext uri="{FF2B5EF4-FFF2-40B4-BE49-F238E27FC236}">
                <a16:creationId xmlns:a16="http://schemas.microsoft.com/office/drawing/2014/main" id="{3D3ACFE0-D407-B369-8B96-FF3C1E1570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316" y="3899623"/>
            <a:ext cx="9144000" cy="2354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5865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431966"/>
            <a:ext cx="9268097"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UNCRC</a:t>
            </a:r>
          </a:p>
        </p:txBody>
      </p:sp>
      <p:pic>
        <p:nvPicPr>
          <p:cNvPr id="2052" name="Picture 4">
            <a:extLst>
              <a:ext uri="{FF2B5EF4-FFF2-40B4-BE49-F238E27FC236}">
                <a16:creationId xmlns:a16="http://schemas.microsoft.com/office/drawing/2014/main" id="{DD1BEF7A-5E04-9EAD-2E1F-217F9DA765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68" t="2519" r="2345" b="2041"/>
          <a:stretch/>
        </p:blipFill>
        <p:spPr bwMode="auto">
          <a:xfrm>
            <a:off x="-1" y="0"/>
            <a:ext cx="9144001" cy="6879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5081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76200" y="-52874"/>
            <a:ext cx="9123240" cy="1371600"/>
          </a:xfrm>
        </p:spPr>
        <p:txBody>
          <a:bodyPr>
            <a:norm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0" i="0" u="none" strike="noStrike" kern="1200" cap="none" spc="0" normalizeH="0" baseline="0" noProof="0" dirty="0">
                <a:ln>
                  <a:noFill/>
                </a:ln>
                <a:solidFill>
                  <a:srgbClr val="5B9BD5">
                    <a:lumMod val="75000"/>
                  </a:srgbClr>
                </a:solidFill>
                <a:effectLst/>
                <a:uLnTx/>
                <a:uFillTx/>
                <a:latin typeface="Arial" panose="020B0604020202020204" pitchFamily="34" charset="0"/>
                <a:ea typeface="ＭＳ Ｐゴシック" panose="020B0600070205080204" pitchFamily="34" charset="-128"/>
                <a:cs typeface="Arial" panose="020B0604020202020204" pitchFamily="34" charset="0"/>
              </a:rPr>
              <a:t>The Early Years Framework</a:t>
            </a:r>
          </a:p>
          <a:p>
            <a:endParaRPr lang="en-GB" dirty="0">
              <a:solidFill>
                <a:schemeClr val="accent1">
                  <a:lumMod val="75000"/>
                </a:schemeClr>
              </a:solidFill>
              <a:latin typeface="Arial" panose="020B0604020202020204" pitchFamily="34" charset="0"/>
              <a:cs typeface="Arial" panose="020B0604020202020204" pitchFamily="34" charset="0"/>
            </a:endParaRPr>
          </a:p>
        </p:txBody>
      </p:sp>
      <p:pic>
        <p:nvPicPr>
          <p:cNvPr id="7170" name="Picture 2">
            <a:extLst>
              <a:ext uri="{FF2B5EF4-FFF2-40B4-BE49-F238E27FC236}">
                <a16:creationId xmlns:a16="http://schemas.microsoft.com/office/drawing/2014/main" id="{89CCD912-E011-3B31-D482-CADF0DD4EB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0495" y="733898"/>
            <a:ext cx="5149850" cy="52944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BDC55C9-2180-5BA1-F110-77CFE5387C0F}"/>
              </a:ext>
            </a:extLst>
          </p:cNvPr>
          <p:cNvSpPr txBox="1"/>
          <p:nvPr/>
        </p:nvSpPr>
        <p:spPr>
          <a:xfrm>
            <a:off x="6940428" y="5557838"/>
            <a:ext cx="2226530" cy="338554"/>
          </a:xfrm>
          <a:prstGeom prst="rect">
            <a:avLst/>
          </a:prstGeom>
          <a:noFill/>
        </p:spPr>
        <p:txBody>
          <a:bodyPr wrap="square" rtlCol="0">
            <a:spAutoFit/>
          </a:bodyPr>
          <a:lstStyle/>
          <a:p>
            <a:r>
              <a:rPr lang="en-GB" sz="1600" i="1" dirty="0"/>
              <a:t>Birth 2 5 Matters (2021)</a:t>
            </a:r>
          </a:p>
        </p:txBody>
      </p:sp>
    </p:spTree>
    <p:extLst>
      <p:ext uri="{BB962C8B-B14F-4D97-AF65-F5344CB8AC3E}">
        <p14:creationId xmlns:p14="http://schemas.microsoft.com/office/powerpoint/2010/main" val="30372960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D0080-676E-4870-9FFF-F000D6CAAC15}"/>
              </a:ext>
            </a:extLst>
          </p:cNvPr>
          <p:cNvSpPr>
            <a:spLocks noGrp="1"/>
          </p:cNvSpPr>
          <p:nvPr>
            <p:ph type="title"/>
          </p:nvPr>
        </p:nvSpPr>
        <p:spPr>
          <a:xfrm>
            <a:off x="255035" y="-1263"/>
            <a:ext cx="8296081" cy="1325563"/>
          </a:xfrm>
        </p:spPr>
        <p:txBody>
          <a:bodyPr>
            <a:normAutofit/>
          </a:bodyPr>
          <a:lstStyle/>
          <a:p>
            <a:pPr algn="ctr"/>
            <a:br>
              <a:rPr lang="en-GB" b="1" dirty="0">
                <a:solidFill>
                  <a:schemeClr val="accent1">
                    <a:lumMod val="75000"/>
                  </a:schemeClr>
                </a:solidFill>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National Minimum Standards </a:t>
            </a:r>
          </a:p>
        </p:txBody>
      </p:sp>
      <p:sp>
        <p:nvSpPr>
          <p:cNvPr id="4" name="Content Placeholder 3">
            <a:extLst>
              <a:ext uri="{FF2B5EF4-FFF2-40B4-BE49-F238E27FC236}">
                <a16:creationId xmlns:a16="http://schemas.microsoft.com/office/drawing/2014/main" id="{F2E0DE3F-E82A-77A1-514C-527D1A3FA432}"/>
              </a:ext>
            </a:extLst>
          </p:cNvPr>
          <p:cNvSpPr>
            <a:spLocks noGrp="1"/>
          </p:cNvSpPr>
          <p:nvPr>
            <p:ph sz="half" idx="2"/>
          </p:nvPr>
        </p:nvSpPr>
        <p:spPr>
          <a:xfrm>
            <a:off x="293136" y="1991085"/>
            <a:ext cx="8557728" cy="4428931"/>
          </a:xfrm>
        </p:spPr>
        <p:txBody>
          <a:bodyPr>
            <a:noAutofit/>
          </a:bodyPr>
          <a:lstStyle/>
          <a:p>
            <a:r>
              <a:rPr lang="en-GB" sz="3200" b="0" i="0" dirty="0">
                <a:solidFill>
                  <a:schemeClr val="accent5">
                    <a:lumMod val="50000"/>
                  </a:schemeClr>
                </a:solidFill>
                <a:effectLst/>
                <a:latin typeface="Arial" panose="020B0604020202020204" pitchFamily="34" charset="0"/>
                <a:cs typeface="Arial" panose="020B0604020202020204" pitchFamily="34" charset="0"/>
              </a:rPr>
              <a:t>The national minimum standards ( NMS ) are designed to ensure that care provision is fit for purpose and meets the assessed needs of people using social care services</a:t>
            </a:r>
            <a:endParaRPr lang="en-GB" sz="4400" dirty="0">
              <a:solidFill>
                <a:schemeClr val="accent5">
                  <a:lumMod val="50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AC6FA0F-6699-BD6E-4050-1823DFAD9351}"/>
              </a:ext>
            </a:extLst>
          </p:cNvPr>
          <p:cNvSpPr txBox="1"/>
          <p:nvPr/>
        </p:nvSpPr>
        <p:spPr>
          <a:xfrm>
            <a:off x="7452049" y="5564909"/>
            <a:ext cx="2873829" cy="369332"/>
          </a:xfrm>
          <a:prstGeom prst="rect">
            <a:avLst/>
          </a:prstGeom>
          <a:noFill/>
        </p:spPr>
        <p:txBody>
          <a:bodyPr wrap="square" rtlCol="0">
            <a:spAutoFit/>
          </a:bodyPr>
          <a:lstStyle/>
          <a:p>
            <a:r>
              <a:rPr lang="en-GB" dirty="0"/>
              <a:t>(Gov.uk, 2023). </a:t>
            </a:r>
          </a:p>
        </p:txBody>
      </p:sp>
    </p:spTree>
    <p:extLst>
      <p:ext uri="{BB962C8B-B14F-4D97-AF65-F5344CB8AC3E}">
        <p14:creationId xmlns:p14="http://schemas.microsoft.com/office/powerpoint/2010/main" val="37556821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431966"/>
            <a:ext cx="9268097" cy="994172"/>
          </a:xfrm>
        </p:spPr>
        <p:txBody>
          <a:bodyPr>
            <a:no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Office for Standards in Education, Children’s Services and Skills  (Ofsted)</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257175" y="1971675"/>
            <a:ext cx="8373098" cy="4050555"/>
          </a:xfrm>
        </p:spPr>
        <p:txBody>
          <a:bodyPr>
            <a:normAutofit fontScale="92500" lnSpcReduction="20000"/>
          </a:bodyPr>
          <a:lstStyle/>
          <a:p>
            <a:pPr marL="0" indent="0" algn="l">
              <a:buNone/>
            </a:pPr>
            <a:r>
              <a:rPr lang="en-GB" sz="3000" dirty="0">
                <a:solidFill>
                  <a:schemeClr val="accent1">
                    <a:lumMod val="75000"/>
                  </a:schemeClr>
                </a:solidFill>
                <a:latin typeface="Arial" panose="020B0604020202020204" pitchFamily="34" charset="0"/>
                <a:cs typeface="Arial" panose="020B0604020202020204" pitchFamily="34" charset="0"/>
              </a:rPr>
              <a:t>Ofsted is a non-ministerial department. They inspect services providing education and skills for learners of all ages. They also inspect and regulate services that care for children and young people. </a:t>
            </a:r>
          </a:p>
          <a:p>
            <a:pPr marL="0" indent="0" algn="l">
              <a:buNone/>
            </a:pPr>
            <a:endParaRPr lang="en-GB" sz="3000" dirty="0">
              <a:solidFill>
                <a:schemeClr val="accent1">
                  <a:lumMod val="75000"/>
                </a:schemeClr>
              </a:solidFill>
              <a:latin typeface="Arial" panose="020B0604020202020204" pitchFamily="34" charset="0"/>
              <a:cs typeface="Arial" panose="020B0604020202020204" pitchFamily="34" charset="0"/>
            </a:endParaRPr>
          </a:p>
          <a:p>
            <a:pPr marL="0" indent="0" algn="l">
              <a:buNone/>
            </a:pPr>
            <a:r>
              <a:rPr lang="en-GB" sz="3000" dirty="0">
                <a:solidFill>
                  <a:schemeClr val="accent1">
                    <a:lumMod val="75000"/>
                  </a:schemeClr>
                </a:solidFill>
                <a:latin typeface="Arial" panose="020B0604020202020204" pitchFamily="34" charset="0"/>
                <a:cs typeface="Arial" panose="020B0604020202020204" pitchFamily="34" charset="0"/>
              </a:rPr>
              <a:t>They report directly to Parliament, parents, carers and commissioners.</a:t>
            </a:r>
          </a:p>
          <a:p>
            <a:pPr marL="0" indent="0" algn="l">
              <a:buNone/>
            </a:pPr>
            <a:endParaRPr lang="en-GB" sz="3000" dirty="0">
              <a:solidFill>
                <a:schemeClr val="accent1">
                  <a:lumMod val="75000"/>
                </a:schemeClr>
              </a:solidFill>
              <a:latin typeface="Arial" panose="020B0604020202020204" pitchFamily="34" charset="0"/>
              <a:cs typeface="Arial" panose="020B0604020202020204" pitchFamily="34" charset="0"/>
            </a:endParaRPr>
          </a:p>
          <a:p>
            <a:pPr marL="0" indent="0" algn="l">
              <a:buNone/>
            </a:pPr>
            <a:r>
              <a:rPr lang="en-GB" sz="1900" b="0" i="1" dirty="0">
                <a:solidFill>
                  <a:schemeClr val="accent5">
                    <a:lumMod val="50000"/>
                  </a:schemeClr>
                </a:solidFill>
                <a:effectLst/>
                <a:latin typeface="Arial" panose="020B0604020202020204" pitchFamily="34" charset="0"/>
                <a:cs typeface="Arial" panose="020B0604020202020204" pitchFamily="34" charset="0"/>
              </a:rPr>
              <a:t>“We put children and learners first, and we are independent, evidence-led, accountable and transparent.”</a:t>
            </a:r>
            <a:endParaRPr lang="en-GB" sz="3000" i="1" dirty="0">
              <a:solidFill>
                <a:schemeClr val="accent5">
                  <a:lumMod val="50000"/>
                </a:schemeClr>
              </a:solidFill>
              <a:latin typeface="Arial" panose="020B0604020202020204" pitchFamily="34" charset="0"/>
              <a:cs typeface="Arial" panose="020B0604020202020204" pitchFamily="34" charset="0"/>
            </a:endParaRPr>
          </a:p>
          <a:p>
            <a:pPr marL="0" indent="0" algn="r">
              <a:buNone/>
            </a:pPr>
            <a:r>
              <a:rPr lang="en-GB" sz="2000" i="1" dirty="0">
                <a:latin typeface="Arial" panose="020B0604020202020204" pitchFamily="34" charset="0"/>
                <a:cs typeface="Arial" panose="020B0604020202020204" pitchFamily="34" charset="0"/>
              </a:rPr>
              <a:t>(Gov.uk, </a:t>
            </a:r>
            <a:r>
              <a:rPr lang="en-GB" sz="2000" i="1" dirty="0" err="1">
                <a:latin typeface="Arial" panose="020B0604020202020204" pitchFamily="34" charset="0"/>
                <a:cs typeface="Arial" panose="020B0604020202020204" pitchFamily="34" charset="0"/>
              </a:rPr>
              <a:t>n.d</a:t>
            </a:r>
            <a:r>
              <a:rPr lang="en-GB" sz="2000" i="1" dirty="0">
                <a:latin typeface="Arial" panose="020B0604020202020204" pitchFamily="34" charset="0"/>
                <a:cs typeface="Arial" panose="020B0604020202020204" pitchFamily="34" charset="0"/>
              </a:rPr>
              <a:t>) </a:t>
            </a:r>
          </a:p>
          <a:p>
            <a:pPr marL="0" indent="0" algn="l">
              <a:buNone/>
            </a:pPr>
            <a:endParaRPr lang="en-GB" sz="2000" b="0" i="1" dirty="0">
              <a:effectLst/>
              <a:latin typeface="Arial" panose="020B0604020202020204" pitchFamily="34" charset="0"/>
              <a:cs typeface="Arial" panose="020B0604020202020204" pitchFamily="34" charset="0"/>
            </a:endParaRPr>
          </a:p>
          <a:p>
            <a:endParaRPr lang="en-GB"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6574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431966"/>
            <a:ext cx="9268097" cy="994172"/>
          </a:xfrm>
        </p:spPr>
        <p:txBody>
          <a:bodyPr>
            <a:no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Office for Standards in Education, Children’s Services and Skills  (Ofsted)</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257175" y="2093167"/>
            <a:ext cx="8373098" cy="3950446"/>
          </a:xfrm>
        </p:spPr>
        <p:txBody>
          <a:bodyPr>
            <a:normAutofit/>
          </a:bodyPr>
          <a:lstStyle/>
          <a:p>
            <a:pPr marL="0" indent="0" algn="l">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lgn="l">
              <a:buNone/>
            </a:pPr>
            <a:endParaRPr lang="en-GB" b="0" i="0" dirty="0">
              <a:solidFill>
                <a:schemeClr val="accent1">
                  <a:lumMod val="75000"/>
                </a:schemeClr>
              </a:solidFill>
              <a:effectLst/>
              <a:latin typeface="Arial" panose="020B0604020202020204" pitchFamily="34" charset="0"/>
              <a:cs typeface="Arial" panose="020B0604020202020204" pitchFamily="34" charset="0"/>
            </a:endParaRPr>
          </a:p>
          <a:p>
            <a:endParaRPr lang="en-GB" dirty="0">
              <a:solidFill>
                <a:schemeClr val="accent1">
                  <a:lumMod val="75000"/>
                </a:schemeClr>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B17375F-24FD-172A-99D2-26263CAD55C7}"/>
              </a:ext>
            </a:extLst>
          </p:cNvPr>
          <p:cNvSpPr txBox="1"/>
          <p:nvPr/>
        </p:nvSpPr>
        <p:spPr>
          <a:xfrm>
            <a:off x="257175" y="2386013"/>
            <a:ext cx="8515973" cy="3108543"/>
          </a:xfrm>
          <a:prstGeom prst="rect">
            <a:avLst/>
          </a:prstGeom>
          <a:noFill/>
        </p:spPr>
        <p:txBody>
          <a:bodyPr wrap="square" rtlCol="0">
            <a:spAutoFit/>
          </a:bodyPr>
          <a:lstStyle/>
          <a:p>
            <a:r>
              <a:rPr lang="en-GB" sz="2800" dirty="0">
                <a:solidFill>
                  <a:srgbClr val="002060"/>
                </a:solidFill>
              </a:rPr>
              <a:t>The EYFS have their own Inspection Handbook:</a:t>
            </a:r>
          </a:p>
          <a:p>
            <a:r>
              <a:rPr lang="en-GB" sz="2800" dirty="0">
                <a:solidFill>
                  <a:srgbClr val="002060"/>
                </a:solidFill>
              </a:rPr>
              <a:t>Have a look at the handbook online:</a:t>
            </a:r>
          </a:p>
          <a:p>
            <a:endParaRPr lang="en-GB" sz="2800" dirty="0">
              <a:solidFill>
                <a:srgbClr val="002060"/>
              </a:solidFill>
            </a:endParaRPr>
          </a:p>
          <a:p>
            <a:r>
              <a:rPr lang="en-GB" sz="2800" dirty="0">
                <a:solidFill>
                  <a:srgbClr val="002060"/>
                </a:solidFill>
              </a:rPr>
              <a:t>https://www.gov.uk/government/publications/early-years-inspection-handbook-eif/early-years-inspection-handbook-for-ofsted-registered-provision-for-september-2023</a:t>
            </a:r>
          </a:p>
        </p:txBody>
      </p:sp>
    </p:spTree>
    <p:extLst>
      <p:ext uri="{BB962C8B-B14F-4D97-AF65-F5344CB8AC3E}">
        <p14:creationId xmlns:p14="http://schemas.microsoft.com/office/powerpoint/2010/main" val="2376432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170709"/>
            <a:ext cx="9268097" cy="994172"/>
          </a:xfrm>
        </p:spPr>
        <p:txBody>
          <a:bodyPr>
            <a:noAutofit/>
          </a:bodyPr>
          <a:lstStyle/>
          <a:p>
            <a:pPr algn="ctr"/>
            <a:br>
              <a:rPr lang="en-GB" b="1" i="0" dirty="0">
                <a:solidFill>
                  <a:srgbClr val="37394C"/>
                </a:solidFill>
                <a:effectLst/>
                <a:latin typeface="canada-type-gibson"/>
              </a:rPr>
            </a:br>
            <a:r>
              <a:rPr lang="en-GB" b="1" dirty="0">
                <a:solidFill>
                  <a:schemeClr val="accent1">
                    <a:lumMod val="75000"/>
                  </a:schemeClr>
                </a:solidFill>
                <a:latin typeface="Arial" panose="020B0604020202020204" pitchFamily="34" charset="0"/>
                <a:cs typeface="Arial" panose="020B0604020202020204" pitchFamily="34" charset="0"/>
              </a:rPr>
              <a:t>Safeguarding Procedures</a:t>
            </a:r>
          </a:p>
        </p:txBody>
      </p:sp>
      <p:sp>
        <p:nvSpPr>
          <p:cNvPr id="3" name="TextBox 2">
            <a:extLst>
              <a:ext uri="{FF2B5EF4-FFF2-40B4-BE49-F238E27FC236}">
                <a16:creationId xmlns:a16="http://schemas.microsoft.com/office/drawing/2014/main" id="{C17A05F4-4CCE-39A6-1BFF-E4ADB9136A08}"/>
              </a:ext>
            </a:extLst>
          </p:cNvPr>
          <p:cNvSpPr txBox="1"/>
          <p:nvPr/>
        </p:nvSpPr>
        <p:spPr>
          <a:xfrm>
            <a:off x="200025" y="1385888"/>
            <a:ext cx="8743950" cy="4524315"/>
          </a:xfrm>
          <a:prstGeom prst="rect">
            <a:avLst/>
          </a:prstGeom>
          <a:noFill/>
        </p:spPr>
        <p:txBody>
          <a:bodyPr wrap="square" rtlCol="0">
            <a:spAutoFit/>
          </a:bodyPr>
          <a:lstStyle/>
          <a:p>
            <a:r>
              <a:rPr lang="en-GB" sz="2400" dirty="0">
                <a:solidFill>
                  <a:srgbClr val="002060"/>
                </a:solidFill>
              </a:rPr>
              <a:t>Each setting and Local Authority will have a different way to record safeguarding, it is important to find out what your setting does. </a:t>
            </a:r>
          </a:p>
          <a:p>
            <a:r>
              <a:rPr lang="en-GB" sz="2400" dirty="0">
                <a:solidFill>
                  <a:srgbClr val="002060"/>
                </a:solidFill>
              </a:rPr>
              <a:t>Some may have:</a:t>
            </a:r>
          </a:p>
          <a:p>
            <a:pPr marL="285750" indent="-285750">
              <a:buFont typeface="Arial" panose="020B0604020202020204" pitchFamily="34" charset="0"/>
              <a:buChar char="•"/>
            </a:pPr>
            <a:r>
              <a:rPr lang="en-GB" sz="2400" dirty="0">
                <a:solidFill>
                  <a:srgbClr val="002060"/>
                </a:solidFill>
              </a:rPr>
              <a:t>Green forms</a:t>
            </a:r>
          </a:p>
          <a:p>
            <a:pPr marL="285750" indent="-285750">
              <a:buFont typeface="Arial" panose="020B0604020202020204" pitchFamily="34" charset="0"/>
              <a:buChar char="•"/>
            </a:pPr>
            <a:r>
              <a:rPr lang="en-GB" sz="2400" dirty="0">
                <a:solidFill>
                  <a:srgbClr val="002060"/>
                </a:solidFill>
              </a:rPr>
              <a:t>Online forms such as CPOMS or </a:t>
            </a:r>
            <a:r>
              <a:rPr lang="en-GB" sz="2400" dirty="0" err="1">
                <a:solidFill>
                  <a:srgbClr val="002060"/>
                </a:solidFill>
              </a:rPr>
              <a:t>MyConcern</a:t>
            </a:r>
            <a:endParaRPr lang="en-GB" sz="2400" dirty="0">
              <a:solidFill>
                <a:srgbClr val="002060"/>
              </a:solidFill>
            </a:endParaRPr>
          </a:p>
          <a:p>
            <a:pPr marL="285750" indent="-285750">
              <a:buFont typeface="Arial" panose="020B0604020202020204" pitchFamily="34" charset="0"/>
              <a:buChar char="•"/>
            </a:pPr>
            <a:endParaRPr lang="en-GB" sz="2400" dirty="0">
              <a:solidFill>
                <a:srgbClr val="002060"/>
              </a:solidFill>
            </a:endParaRPr>
          </a:p>
          <a:p>
            <a:r>
              <a:rPr lang="en-GB" sz="2400" dirty="0">
                <a:solidFill>
                  <a:srgbClr val="002060"/>
                </a:solidFill>
              </a:rPr>
              <a:t>All settings will have a Designated Safeguarding Lead (DSL), it is important to familiarise yourself with these individuals. </a:t>
            </a:r>
          </a:p>
          <a:p>
            <a:endParaRPr lang="en-GB" sz="2400" dirty="0">
              <a:solidFill>
                <a:srgbClr val="002060"/>
              </a:solidFill>
            </a:endParaRPr>
          </a:p>
          <a:p>
            <a:r>
              <a:rPr lang="en-GB" sz="2400" dirty="0">
                <a:solidFill>
                  <a:srgbClr val="002060"/>
                </a:solidFill>
              </a:rPr>
              <a:t>The two statutory safeguarding guidelines which must be read are:</a:t>
            </a:r>
          </a:p>
          <a:p>
            <a:pPr marL="342900" indent="-342900">
              <a:buAutoNum type="arabicPeriod"/>
            </a:pPr>
            <a:r>
              <a:rPr lang="en-GB" sz="2400" dirty="0">
                <a:solidFill>
                  <a:srgbClr val="002060"/>
                </a:solidFill>
              </a:rPr>
              <a:t>Working Together to Safeguard Children (2018)</a:t>
            </a:r>
          </a:p>
          <a:p>
            <a:pPr marL="342900" indent="-342900">
              <a:buAutoNum type="arabicPeriod"/>
            </a:pPr>
            <a:r>
              <a:rPr lang="en-GB" sz="2400" dirty="0">
                <a:solidFill>
                  <a:srgbClr val="002060"/>
                </a:solidFill>
              </a:rPr>
              <a:t>Keeping Children Safe in Education (2023) (Part 1 and Annex B)</a:t>
            </a:r>
          </a:p>
        </p:txBody>
      </p:sp>
    </p:spTree>
    <p:extLst>
      <p:ext uri="{BB962C8B-B14F-4D97-AF65-F5344CB8AC3E}">
        <p14:creationId xmlns:p14="http://schemas.microsoft.com/office/powerpoint/2010/main" val="5338826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292048" y="487949"/>
            <a:ext cx="9268097" cy="994172"/>
          </a:xfrm>
        </p:spPr>
        <p:txBody>
          <a:bodyPr>
            <a:no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Legislation and Policy </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105747" y="1716383"/>
            <a:ext cx="8714791" cy="3689152"/>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Childcare Act 2006 (UK Government, 2006). </a:t>
            </a:r>
          </a:p>
          <a:p>
            <a:r>
              <a:rPr lang="en-GB" dirty="0">
                <a:solidFill>
                  <a:schemeClr val="accent1">
                    <a:lumMod val="75000"/>
                  </a:schemeClr>
                </a:solidFill>
                <a:latin typeface="Arial" panose="020B0604020202020204" pitchFamily="34" charset="0"/>
                <a:cs typeface="Arial" panose="020B0604020202020204" pitchFamily="34" charset="0"/>
              </a:rPr>
              <a:t>Children Act 1989 (UK Government, 1989)</a:t>
            </a:r>
          </a:p>
          <a:p>
            <a:r>
              <a:rPr lang="en-GB" dirty="0">
                <a:solidFill>
                  <a:schemeClr val="accent1">
                    <a:lumMod val="75000"/>
                  </a:schemeClr>
                </a:solidFill>
                <a:latin typeface="Arial" panose="020B0604020202020204" pitchFamily="34" charset="0"/>
                <a:cs typeface="Arial" panose="020B0604020202020204" pitchFamily="34" charset="0"/>
              </a:rPr>
              <a:t>Children Act 2004 (UK Government, 2004). </a:t>
            </a:r>
          </a:p>
          <a:p>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solidFill>
                <a:schemeClr val="accent1">
                  <a:lumMod val="75000"/>
                </a:schemeClr>
              </a:solidFill>
              <a:latin typeface="Arial" panose="020B0604020202020204" pitchFamily="34" charset="0"/>
              <a:cs typeface="Arial" panose="020B0604020202020204" pitchFamily="34" charset="0"/>
            </a:endParaRPr>
          </a:p>
        </p:txBody>
      </p:sp>
      <p:pic>
        <p:nvPicPr>
          <p:cNvPr id="8196" name="Picture 4" descr="Legislation As A Source Of Law Legal PaathShala | vlr.eng.br">
            <a:extLst>
              <a:ext uri="{FF2B5EF4-FFF2-40B4-BE49-F238E27FC236}">
                <a16:creationId xmlns:a16="http://schemas.microsoft.com/office/drawing/2014/main" id="{A306C15C-6F25-76D6-2A86-C340DD55DC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475" y="3429000"/>
            <a:ext cx="7317251" cy="25076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31259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C6A8D-0647-4D28-92BC-2EF86023F15D}"/>
              </a:ext>
            </a:extLst>
          </p:cNvPr>
          <p:cNvSpPr>
            <a:spLocks noGrp="1"/>
          </p:cNvSpPr>
          <p:nvPr>
            <p:ph type="title"/>
          </p:nvPr>
        </p:nvSpPr>
        <p:spPr>
          <a:xfrm>
            <a:off x="331449" y="607307"/>
            <a:ext cx="4882819" cy="1325563"/>
          </a:xfrm>
        </p:spPr>
        <p:txBody>
          <a:bodyPr>
            <a:norm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Ethics</a:t>
            </a:r>
          </a:p>
        </p:txBody>
      </p:sp>
      <p:sp>
        <p:nvSpPr>
          <p:cNvPr id="4" name="Content Placeholder 3">
            <a:extLst>
              <a:ext uri="{FF2B5EF4-FFF2-40B4-BE49-F238E27FC236}">
                <a16:creationId xmlns:a16="http://schemas.microsoft.com/office/drawing/2014/main" id="{31DDBDE1-2530-473C-A4B1-E90766D4DE03}"/>
              </a:ext>
            </a:extLst>
          </p:cNvPr>
          <p:cNvSpPr>
            <a:spLocks noGrp="1"/>
          </p:cNvSpPr>
          <p:nvPr>
            <p:ph sz="half" idx="2"/>
          </p:nvPr>
        </p:nvSpPr>
        <p:spPr>
          <a:xfrm>
            <a:off x="500063" y="3306807"/>
            <a:ext cx="7959303" cy="2543465"/>
          </a:xfrm>
        </p:spPr>
        <p:txBody>
          <a:bodyPr>
            <a:noAutofit/>
          </a:bodyPr>
          <a:lstStyle/>
          <a:p>
            <a:r>
              <a:rPr lang="en-GB" dirty="0">
                <a:solidFill>
                  <a:schemeClr val="accent1">
                    <a:lumMod val="75000"/>
                  </a:schemeClr>
                </a:solidFill>
                <a:latin typeface="Arial" panose="020B0604020202020204" pitchFamily="34" charset="0"/>
                <a:cs typeface="Arial" panose="020B0604020202020204" pitchFamily="34" charset="0"/>
              </a:rPr>
              <a:t>Why think about ethics? </a:t>
            </a:r>
          </a:p>
          <a:p>
            <a:r>
              <a:rPr lang="en-GB" dirty="0">
                <a:solidFill>
                  <a:schemeClr val="accent1">
                    <a:lumMod val="75000"/>
                  </a:schemeClr>
                </a:solidFill>
                <a:latin typeface="Arial" panose="020B0604020202020204" pitchFamily="34" charset="0"/>
                <a:cs typeface="Arial" panose="020B0604020202020204" pitchFamily="34" charset="0"/>
              </a:rPr>
              <a:t>Why are ethics so important in early childhood?</a:t>
            </a:r>
          </a:p>
        </p:txBody>
      </p:sp>
      <p:pic>
        <p:nvPicPr>
          <p:cNvPr id="1026" name="Picture 2">
            <a:extLst>
              <a:ext uri="{FF2B5EF4-FFF2-40B4-BE49-F238E27FC236}">
                <a16:creationId xmlns:a16="http://schemas.microsoft.com/office/drawing/2014/main" id="{3889CD0A-7188-42E0-8DA9-55DD78B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7753" y="219690"/>
            <a:ext cx="3890749" cy="2668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60996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431966"/>
            <a:ext cx="9268097" cy="994172"/>
          </a:xfrm>
        </p:spPr>
        <p:txBody>
          <a:bodyPr>
            <a:no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391684" y="1529115"/>
            <a:ext cx="8236533" cy="4192555"/>
          </a:xfrm>
        </p:spPr>
        <p:txBody>
          <a:bodyPr>
            <a:normAutofit/>
          </a:bodyPr>
          <a:lstStyle/>
          <a:p>
            <a:r>
              <a:rPr lang="en-GB" sz="3200" dirty="0">
                <a:solidFill>
                  <a:schemeClr val="accent1">
                    <a:lumMod val="75000"/>
                  </a:schemeClr>
                </a:solidFill>
                <a:latin typeface="Arial" panose="020B0604020202020204" pitchFamily="34" charset="0"/>
                <a:cs typeface="Arial" panose="020B0604020202020204" pitchFamily="34" charset="0"/>
              </a:rPr>
              <a:t>Read the article: ‘Being a professional’ on Moodle and highlight key points that might be useful for part 3 of your assignment.</a:t>
            </a:r>
          </a:p>
          <a:p>
            <a:pPr marL="0" indent="0">
              <a:buNone/>
            </a:pPr>
            <a:endParaRPr lang="en-GB" sz="3200" dirty="0">
              <a:solidFill>
                <a:schemeClr val="accent1">
                  <a:lumMod val="75000"/>
                </a:schemeClr>
              </a:solidFill>
              <a:latin typeface="Arial" panose="020B0604020202020204" pitchFamily="34" charset="0"/>
              <a:cs typeface="Arial" panose="020B0604020202020204" pitchFamily="34" charset="0"/>
            </a:endParaRPr>
          </a:p>
          <a:p>
            <a:r>
              <a:rPr lang="en-GB" sz="3200" dirty="0">
                <a:solidFill>
                  <a:schemeClr val="accent1">
                    <a:lumMod val="75000"/>
                  </a:schemeClr>
                </a:solidFill>
                <a:latin typeface="Arial" panose="020B0604020202020204" pitchFamily="34" charset="0"/>
                <a:cs typeface="Arial" panose="020B0604020202020204" pitchFamily="34" charset="0"/>
              </a:rPr>
              <a:t>Dyer, A. (2018) ‘Being a professional or practising professional’, </a:t>
            </a:r>
            <a:r>
              <a:rPr lang="en-GB" sz="3200" i="1" dirty="0">
                <a:solidFill>
                  <a:schemeClr val="accent1">
                    <a:lumMod val="75000"/>
                  </a:schemeClr>
                </a:solidFill>
                <a:latin typeface="Arial" panose="020B0604020202020204" pitchFamily="34" charset="0"/>
                <a:cs typeface="Arial" panose="020B0604020202020204" pitchFamily="34" charset="0"/>
              </a:rPr>
              <a:t>European Early Childhood Education Research Journal.</a:t>
            </a:r>
            <a:r>
              <a:rPr lang="en-GB" sz="3200" dirty="0">
                <a:solidFill>
                  <a:schemeClr val="accent1">
                    <a:lumMod val="75000"/>
                  </a:schemeClr>
                </a:solidFill>
                <a:latin typeface="Arial" panose="020B0604020202020204" pitchFamily="34" charset="0"/>
                <a:cs typeface="Arial" panose="020B0604020202020204" pitchFamily="34" charset="0"/>
              </a:rPr>
              <a:t> 26 (3), pp 347-361.</a:t>
            </a:r>
          </a:p>
        </p:txBody>
      </p:sp>
    </p:spTree>
    <p:extLst>
      <p:ext uri="{BB962C8B-B14F-4D97-AF65-F5344CB8AC3E}">
        <p14:creationId xmlns:p14="http://schemas.microsoft.com/office/powerpoint/2010/main" val="40896380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D6700-69F9-475E-B477-5A7611D90F65}"/>
              </a:ext>
            </a:extLst>
          </p:cNvPr>
          <p:cNvSpPr>
            <a:spLocks noGrp="1"/>
          </p:cNvSpPr>
          <p:nvPr>
            <p:ph type="title"/>
          </p:nvPr>
        </p:nvSpPr>
        <p:spPr>
          <a:xfrm>
            <a:off x="0" y="-139107"/>
            <a:ext cx="7886700" cy="994172"/>
          </a:xfrm>
        </p:spPr>
        <p:txBody>
          <a:bodyPr>
            <a:normAutofit/>
          </a:bodyPr>
          <a:lstStyle/>
          <a:p>
            <a:r>
              <a:rPr lang="en-GB" sz="3600" dirty="0">
                <a:solidFill>
                  <a:schemeClr val="accent1">
                    <a:lumMod val="75000"/>
                  </a:schemeClr>
                </a:solidFill>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CDB8822D-372C-42FA-951E-F554F09AF2AA}"/>
              </a:ext>
            </a:extLst>
          </p:cNvPr>
          <p:cNvSpPr>
            <a:spLocks noGrp="1"/>
          </p:cNvSpPr>
          <p:nvPr>
            <p:ph idx="1"/>
          </p:nvPr>
        </p:nvSpPr>
        <p:spPr>
          <a:xfrm>
            <a:off x="136605" y="557213"/>
            <a:ext cx="8866969" cy="5370835"/>
          </a:xfrm>
        </p:spPr>
        <p:txBody>
          <a:bodyPr>
            <a:noAutofit/>
          </a:bodyPr>
          <a:lstStyle/>
          <a:p>
            <a:pPr>
              <a:lnSpc>
                <a:spcPct val="100000"/>
              </a:lnSpc>
              <a:spcBef>
                <a:spcPts val="600"/>
              </a:spcBef>
            </a:pPr>
            <a:r>
              <a:rPr lang="en-GB" sz="1250" dirty="0">
                <a:solidFill>
                  <a:srgbClr val="333333"/>
                </a:solidFill>
                <a:cs typeface="Arial" panose="020B0604020202020204" pitchFamily="34" charset="0"/>
              </a:rPr>
              <a:t>Chalke, J. (2013) ‘</a:t>
            </a:r>
            <a:r>
              <a:rPr lang="en-GB" sz="1250" dirty="0">
                <a:cs typeface="Arial" panose="020B0604020202020204" pitchFamily="34" charset="0"/>
              </a:rPr>
              <a:t>Will the Early Years Professional Please Stand Up? Professionalism in the Early Childhood Workforce in England’, </a:t>
            </a:r>
            <a:r>
              <a:rPr lang="en-GB" sz="1250" i="1" dirty="0">
                <a:cs typeface="Arial" panose="020B0604020202020204" pitchFamily="34" charset="0"/>
              </a:rPr>
              <a:t>Contemporary Issues in Early Childhood.</a:t>
            </a:r>
            <a:r>
              <a:rPr lang="en-GB" sz="1250" dirty="0">
                <a:cs typeface="Arial" panose="020B0604020202020204" pitchFamily="34" charset="0"/>
              </a:rPr>
              <a:t> 14 (3) pp</a:t>
            </a:r>
          </a:p>
          <a:p>
            <a:pPr>
              <a:lnSpc>
                <a:spcPct val="100000"/>
              </a:lnSpc>
              <a:spcBef>
                <a:spcPts val="600"/>
              </a:spcBef>
            </a:pPr>
            <a:r>
              <a:rPr lang="en-GB" sz="1250" b="0" i="0" dirty="0">
                <a:solidFill>
                  <a:srgbClr val="333333"/>
                </a:solidFill>
                <a:effectLst/>
              </a:rPr>
              <a:t>Department for Education (2023) </a:t>
            </a:r>
            <a:r>
              <a:rPr lang="en-GB" sz="1250" b="0" i="1" dirty="0">
                <a:solidFill>
                  <a:srgbClr val="333333"/>
                </a:solidFill>
                <a:effectLst/>
              </a:rPr>
              <a:t>Statutory framework for the early years foundation stage</a:t>
            </a:r>
            <a:r>
              <a:rPr lang="en-GB" sz="1250" b="0" i="0" dirty="0">
                <a:solidFill>
                  <a:srgbClr val="333333"/>
                </a:solidFill>
                <a:effectLst/>
              </a:rPr>
              <a:t>. Available at: </a:t>
            </a:r>
            <a:r>
              <a:rPr lang="en-GB" sz="1250" b="0" i="0" u="sng" dirty="0">
                <a:solidFill>
                  <a:schemeClr val="accent1"/>
                </a:solidFill>
                <a:effectLst/>
              </a:rPr>
              <a:t>https://www.gov.uk/government/publications/early-years-foundation-stage-framework--2  </a:t>
            </a:r>
            <a:r>
              <a:rPr lang="en-GB" sz="1250" b="0" i="0" dirty="0">
                <a:solidFill>
                  <a:srgbClr val="333333"/>
                </a:solidFill>
                <a:effectLst/>
              </a:rPr>
              <a:t>(Accessed:19</a:t>
            </a:r>
            <a:r>
              <a:rPr lang="en-GB" sz="1250" b="0" i="0" baseline="30000" dirty="0">
                <a:solidFill>
                  <a:srgbClr val="333333"/>
                </a:solidFill>
                <a:effectLst/>
              </a:rPr>
              <a:t>th</a:t>
            </a:r>
            <a:r>
              <a:rPr lang="en-GB" sz="1250" b="0" i="0" dirty="0">
                <a:solidFill>
                  <a:srgbClr val="333333"/>
                </a:solidFill>
                <a:effectLst/>
              </a:rPr>
              <a:t> September 2023).</a:t>
            </a:r>
            <a:endParaRPr lang="en-GB" sz="1250" dirty="0">
              <a:cs typeface="Arial" panose="020B0604020202020204" pitchFamily="34" charset="0"/>
            </a:endParaRPr>
          </a:p>
          <a:p>
            <a:pPr>
              <a:lnSpc>
                <a:spcPct val="100000"/>
              </a:lnSpc>
              <a:spcBef>
                <a:spcPts val="600"/>
              </a:spcBef>
              <a:spcAft>
                <a:spcPts val="800"/>
              </a:spcAft>
            </a:pPr>
            <a:r>
              <a:rPr lang="en-GB" sz="1250" dirty="0">
                <a:effectLst/>
                <a:ea typeface="DengXian" panose="02010600030101010101" pitchFamily="2" charset="-122"/>
                <a:cs typeface="Arial" panose="020B0604020202020204" pitchFamily="34" charset="0"/>
              </a:rPr>
              <a:t>Early Years Alliance (EYA). (2021) </a:t>
            </a:r>
            <a:r>
              <a:rPr lang="en-GB" sz="1250" i="1" dirty="0">
                <a:effectLst/>
                <a:ea typeface="DengXian" panose="02010600030101010101" pitchFamily="2" charset="-122"/>
                <a:cs typeface="Arial" panose="020B0604020202020204" pitchFamily="34" charset="0"/>
              </a:rPr>
              <a:t>Breaking Point: The impact of recruitment and retention challenges on the early years sector in England</a:t>
            </a:r>
            <a:r>
              <a:rPr lang="en-GB" sz="1250" dirty="0">
                <a:effectLst/>
                <a:ea typeface="DengXian" panose="02010600030101010101" pitchFamily="2" charset="-122"/>
                <a:cs typeface="Arial" panose="020B0604020202020204" pitchFamily="34" charset="0"/>
              </a:rPr>
              <a:t>. Available at: </a:t>
            </a:r>
            <a:r>
              <a:rPr lang="en-GB" sz="1250" u="sng" dirty="0">
                <a:solidFill>
                  <a:srgbClr val="0563C1"/>
                </a:solidFill>
                <a:effectLst/>
                <a:ea typeface="DengXian" panose="02010600030101010101" pitchFamily="2" charset="-122"/>
                <a:cs typeface="Arial" panose="020B0604020202020204" pitchFamily="34" charset="0"/>
                <a:hlinkClick r:id="rId3"/>
              </a:rPr>
              <a:t>https://www.eyalliance.org.uk/sites/default/files/breaking_point_report_early_years_alliance_2_december_2021.pdf</a:t>
            </a:r>
            <a:r>
              <a:rPr lang="en-GB" sz="1250" dirty="0">
                <a:effectLst/>
                <a:ea typeface="DengXian" panose="02010600030101010101" pitchFamily="2" charset="-122"/>
                <a:cs typeface="Arial" panose="020B0604020202020204" pitchFamily="34" charset="0"/>
              </a:rPr>
              <a:t> (Accessed: 7th July 2022).</a:t>
            </a:r>
          </a:p>
          <a:p>
            <a:pPr>
              <a:lnSpc>
                <a:spcPct val="100000"/>
              </a:lnSpc>
              <a:spcBef>
                <a:spcPts val="600"/>
              </a:spcBef>
              <a:spcAft>
                <a:spcPts val="800"/>
              </a:spcAft>
            </a:pPr>
            <a:r>
              <a:rPr lang="en-GB" sz="1250" i="0" dirty="0">
                <a:solidFill>
                  <a:srgbClr val="000000"/>
                </a:solidFill>
                <a:effectLst/>
                <a:cs typeface="Arial" panose="020B0604020202020204" pitchFamily="34" charset="0"/>
              </a:rPr>
              <a:t>Early Education (2021) </a:t>
            </a:r>
            <a:r>
              <a:rPr lang="en-GB" sz="1250" i="1" dirty="0">
                <a:solidFill>
                  <a:srgbClr val="000000"/>
                </a:solidFill>
                <a:effectLst/>
                <a:cs typeface="Arial" panose="020B0604020202020204" pitchFamily="34" charset="0"/>
              </a:rPr>
              <a:t>Birth to 5 Matters: Non-statutory guidance for the Early Years Foundation Stage</a:t>
            </a:r>
            <a:r>
              <a:rPr lang="en-GB" sz="1250" i="0" dirty="0">
                <a:solidFill>
                  <a:srgbClr val="000000"/>
                </a:solidFill>
                <a:effectLst/>
                <a:cs typeface="Arial" panose="020B0604020202020204" pitchFamily="34" charset="0"/>
              </a:rPr>
              <a:t>. Available at: </a:t>
            </a:r>
            <a:r>
              <a:rPr lang="en-GB" sz="1250" i="0" u="sng" dirty="0">
                <a:solidFill>
                  <a:srgbClr val="0000FF"/>
                </a:solidFill>
                <a:effectLst/>
                <a:cs typeface="Arial" panose="020B0604020202020204" pitchFamily="34" charset="0"/>
                <a:hlinkClick r:id="rId4"/>
              </a:rPr>
              <a:t>https://birthto5matters.org.uk/wp-content/uploads/2021/04/Birthto5Matters-download.pdf</a:t>
            </a:r>
            <a:r>
              <a:rPr lang="en-GB" sz="1250" i="0" dirty="0">
                <a:solidFill>
                  <a:srgbClr val="000000"/>
                </a:solidFill>
                <a:effectLst/>
                <a:cs typeface="Arial" panose="020B0604020202020204" pitchFamily="34" charset="0"/>
              </a:rPr>
              <a:t> (Accessed: 19</a:t>
            </a:r>
            <a:r>
              <a:rPr lang="en-GB" sz="1250" i="0" baseline="30000" dirty="0">
                <a:solidFill>
                  <a:srgbClr val="000000"/>
                </a:solidFill>
                <a:effectLst/>
                <a:cs typeface="Arial" panose="020B0604020202020204" pitchFamily="34" charset="0"/>
              </a:rPr>
              <a:t>th</a:t>
            </a:r>
            <a:r>
              <a:rPr lang="en-GB" sz="1250" i="0" dirty="0">
                <a:solidFill>
                  <a:srgbClr val="000000"/>
                </a:solidFill>
                <a:effectLst/>
                <a:cs typeface="Arial" panose="020B0604020202020204" pitchFamily="34" charset="0"/>
              </a:rPr>
              <a:t> September 2023). </a:t>
            </a:r>
            <a:endParaRPr lang="en-GB" sz="1250" dirty="0">
              <a:effectLst/>
              <a:ea typeface="DengXian" panose="02010600030101010101" pitchFamily="2" charset="-122"/>
              <a:cs typeface="Arial" panose="020B0604020202020204" pitchFamily="34" charset="0"/>
            </a:endParaRPr>
          </a:p>
          <a:p>
            <a:pPr>
              <a:lnSpc>
                <a:spcPct val="100000"/>
              </a:lnSpc>
              <a:spcBef>
                <a:spcPts val="600"/>
              </a:spcBef>
              <a:spcAft>
                <a:spcPts val="800"/>
              </a:spcAft>
            </a:pPr>
            <a:r>
              <a:rPr lang="en-GB" sz="1250" dirty="0">
                <a:effectLst/>
                <a:ea typeface="DengXian" panose="02010600030101010101" pitchFamily="2" charset="-122"/>
                <a:cs typeface="Arial" panose="020B0604020202020204" pitchFamily="34" charset="0"/>
              </a:rPr>
              <a:t>Early Years Work force Commission (EYWC). (2021</a:t>
            </a:r>
            <a:r>
              <a:rPr lang="en-GB" sz="1250" i="1" dirty="0">
                <a:effectLst/>
                <a:ea typeface="DengXian" panose="02010600030101010101" pitchFamily="2" charset="-122"/>
                <a:cs typeface="Arial" panose="020B0604020202020204" pitchFamily="34" charset="0"/>
              </a:rPr>
              <a:t>) A Workforce in Crisis: Saving Our Early Years.</a:t>
            </a:r>
            <a:r>
              <a:rPr lang="en-GB" sz="1250" dirty="0">
                <a:effectLst/>
                <a:ea typeface="DengXian" panose="02010600030101010101" pitchFamily="2" charset="-122"/>
                <a:cs typeface="Arial" panose="020B0604020202020204" pitchFamily="34" charset="0"/>
              </a:rPr>
              <a:t> Available at: </a:t>
            </a:r>
            <a:r>
              <a:rPr lang="en-GB" sz="1250" u="sng" dirty="0">
                <a:solidFill>
                  <a:srgbClr val="0563C1"/>
                </a:solidFill>
                <a:effectLst/>
                <a:ea typeface="DengXian" panose="02010600030101010101" pitchFamily="2" charset="-122"/>
                <a:cs typeface="Arial" panose="020B0604020202020204" pitchFamily="34" charset="0"/>
                <a:hlinkClick r:id="rId5"/>
              </a:rPr>
              <a:t>https://www.pacey.org.uk/Pacey/media/Website-files/Non-PACEY%20documents%20(PDFs)/a-workforce-in-crisis-saving-our-early-years.pdf</a:t>
            </a:r>
            <a:r>
              <a:rPr lang="en-GB" sz="1250" dirty="0">
                <a:effectLst/>
                <a:ea typeface="DengXian" panose="02010600030101010101" pitchFamily="2" charset="-122"/>
                <a:cs typeface="Arial" panose="020B0604020202020204" pitchFamily="34" charset="0"/>
              </a:rPr>
              <a:t> (Accessed: 26</a:t>
            </a:r>
            <a:r>
              <a:rPr lang="en-GB" sz="1250" baseline="30000" dirty="0">
                <a:effectLst/>
                <a:ea typeface="DengXian" panose="02010600030101010101" pitchFamily="2" charset="-122"/>
                <a:cs typeface="Arial" panose="020B0604020202020204" pitchFamily="34" charset="0"/>
              </a:rPr>
              <a:t>th</a:t>
            </a:r>
            <a:r>
              <a:rPr lang="en-GB" sz="1250" dirty="0">
                <a:effectLst/>
                <a:ea typeface="DengXian" panose="02010600030101010101" pitchFamily="2" charset="-122"/>
                <a:cs typeface="Arial" panose="020B0604020202020204" pitchFamily="34" charset="0"/>
              </a:rPr>
              <a:t> July 2023). </a:t>
            </a:r>
            <a:endParaRPr lang="en-GB" sz="1250" b="1" i="1" dirty="0">
              <a:solidFill>
                <a:srgbClr val="333333"/>
              </a:solidFill>
              <a:cs typeface="Arial" panose="020B0604020202020204" pitchFamily="34" charset="0"/>
            </a:endParaRPr>
          </a:p>
          <a:p>
            <a:pPr algn="l">
              <a:lnSpc>
                <a:spcPct val="100000"/>
              </a:lnSpc>
              <a:spcBef>
                <a:spcPts val="600"/>
              </a:spcBef>
            </a:pPr>
            <a:r>
              <a:rPr lang="en-GB" sz="1250" dirty="0">
                <a:solidFill>
                  <a:srgbClr val="333333"/>
                </a:solidFill>
                <a:cs typeface="Arial" panose="020B0604020202020204" pitchFamily="34" charset="0"/>
              </a:rPr>
              <a:t>Gasper, M. (2015) ‘Professional Practice and Early Childhood Today’, in Reed, M. and Walker, R. (ed.) </a:t>
            </a:r>
            <a:r>
              <a:rPr lang="en-GB" sz="1250" i="1" dirty="0">
                <a:solidFill>
                  <a:srgbClr val="333333"/>
                </a:solidFill>
                <a:cs typeface="Arial" panose="020B0604020202020204" pitchFamily="34" charset="0"/>
              </a:rPr>
              <a:t>A Critical Companion to Early Childhood</a:t>
            </a:r>
            <a:r>
              <a:rPr lang="en-GB" sz="1250" dirty="0">
                <a:solidFill>
                  <a:srgbClr val="333333"/>
                </a:solidFill>
                <a:cs typeface="Arial" panose="020B0604020202020204" pitchFamily="34" charset="0"/>
              </a:rPr>
              <a:t>. 1st </a:t>
            </a:r>
            <a:r>
              <a:rPr lang="en-GB" sz="1250" dirty="0" err="1">
                <a:solidFill>
                  <a:srgbClr val="333333"/>
                </a:solidFill>
                <a:cs typeface="Arial" panose="020B0604020202020204" pitchFamily="34" charset="0"/>
              </a:rPr>
              <a:t>edn</a:t>
            </a:r>
            <a:r>
              <a:rPr lang="en-GB" sz="1250" dirty="0">
                <a:solidFill>
                  <a:srgbClr val="333333"/>
                </a:solidFill>
                <a:cs typeface="Arial" panose="020B0604020202020204" pitchFamily="34" charset="0"/>
              </a:rPr>
              <a:t>. London: Sage. </a:t>
            </a:r>
          </a:p>
          <a:p>
            <a:pPr algn="l">
              <a:lnSpc>
                <a:spcPct val="100000"/>
              </a:lnSpc>
              <a:spcBef>
                <a:spcPts val="600"/>
              </a:spcBef>
            </a:pPr>
            <a:r>
              <a:rPr lang="en-GB" sz="1250" dirty="0">
                <a:solidFill>
                  <a:srgbClr val="333333"/>
                </a:solidFill>
                <a:cs typeface="Arial" panose="020B0604020202020204" pitchFamily="34" charset="0"/>
              </a:rPr>
              <a:t>Hyson, M. and Tomlinson, H. (2014). </a:t>
            </a:r>
            <a:r>
              <a:rPr lang="en-GB" sz="1250" i="1" dirty="0">
                <a:solidFill>
                  <a:srgbClr val="333333"/>
                </a:solidFill>
                <a:cs typeface="Arial" panose="020B0604020202020204" pitchFamily="34" charset="0"/>
              </a:rPr>
              <a:t>The early years matter: education, care, and the well-being of children, birth to 8.</a:t>
            </a:r>
            <a:r>
              <a:rPr lang="en-GB" sz="1250" dirty="0">
                <a:solidFill>
                  <a:srgbClr val="333333"/>
                </a:solidFill>
                <a:cs typeface="Arial" panose="020B0604020202020204" pitchFamily="34" charset="0"/>
              </a:rPr>
              <a:t> New York: Teachers College.</a:t>
            </a:r>
          </a:p>
          <a:p>
            <a:pPr algn="l">
              <a:lnSpc>
                <a:spcPct val="100000"/>
              </a:lnSpc>
              <a:spcBef>
                <a:spcPts val="600"/>
              </a:spcBef>
            </a:pPr>
            <a:r>
              <a:rPr lang="en-GB" sz="1250" dirty="0">
                <a:solidFill>
                  <a:srgbClr val="333333"/>
                </a:solidFill>
                <a:cs typeface="Arial" panose="020B0604020202020204" pitchFamily="34" charset="0"/>
              </a:rPr>
              <a:t>McGillivray, G. (2008) ‘Nannies, nursery nurses and early years professionals: constructions of professional identity in the early years workforce in England’, </a:t>
            </a:r>
            <a:r>
              <a:rPr lang="en-GB" sz="1250" i="1" dirty="0">
                <a:solidFill>
                  <a:srgbClr val="333333"/>
                </a:solidFill>
                <a:cs typeface="Arial" panose="020B0604020202020204" pitchFamily="34" charset="0"/>
              </a:rPr>
              <a:t>European Early Childhood Education Research Journal</a:t>
            </a:r>
            <a:r>
              <a:rPr lang="en-GB" sz="1250" dirty="0">
                <a:solidFill>
                  <a:srgbClr val="333333"/>
                </a:solidFill>
                <a:cs typeface="Arial" panose="020B0604020202020204" pitchFamily="34" charset="0"/>
              </a:rPr>
              <a:t>. 16 (2) pp 242-254.</a:t>
            </a:r>
          </a:p>
          <a:p>
            <a:pPr algn="l">
              <a:lnSpc>
                <a:spcPct val="100000"/>
              </a:lnSpc>
              <a:spcBef>
                <a:spcPts val="600"/>
              </a:spcBef>
            </a:pPr>
            <a:r>
              <a:rPr lang="en-GB" sz="1250" dirty="0">
                <a:solidFill>
                  <a:srgbClr val="333333"/>
                </a:solidFill>
                <a:cs typeface="Arial" panose="020B0604020202020204" pitchFamily="34" charset="0"/>
              </a:rPr>
              <a:t>Perez, R. (2019) ‘What Does It Mean to Be a Professional?,’ </a:t>
            </a:r>
            <a:r>
              <a:rPr lang="en-GB" sz="1250" i="1" dirty="0">
                <a:solidFill>
                  <a:srgbClr val="333333"/>
                </a:solidFill>
                <a:cs typeface="Arial" panose="020B0604020202020204" pitchFamily="34" charset="0"/>
              </a:rPr>
              <a:t>Professional Case Management</a:t>
            </a:r>
            <a:r>
              <a:rPr lang="en-GB" sz="1250" dirty="0">
                <a:solidFill>
                  <a:srgbClr val="333333"/>
                </a:solidFill>
                <a:cs typeface="Arial" panose="020B0604020202020204" pitchFamily="34" charset="0"/>
              </a:rPr>
              <a:t>. 24 (4) pp 212.</a:t>
            </a:r>
          </a:p>
          <a:p>
            <a:pPr algn="l">
              <a:lnSpc>
                <a:spcPct val="100000"/>
              </a:lnSpc>
              <a:spcBef>
                <a:spcPts val="600"/>
              </a:spcBef>
            </a:pPr>
            <a:r>
              <a:rPr lang="en-GB" sz="1250" dirty="0">
                <a:solidFill>
                  <a:srgbClr val="333333"/>
                </a:solidFill>
                <a:cs typeface="Arial" panose="020B0604020202020204" pitchFamily="34" charset="0"/>
              </a:rPr>
              <a:t>Great Britian (2023) National Minimum Standards for the welfare of children Available at: </a:t>
            </a:r>
            <a:r>
              <a:rPr lang="en-GB" sz="1250" u="sng" dirty="0">
                <a:solidFill>
                  <a:srgbClr val="0070C0"/>
                </a:solidFill>
                <a:cs typeface="Arial" panose="020B0604020202020204" pitchFamily="34" charset="0"/>
              </a:rPr>
              <a:t>https://www.gov.uk/government/collections/national-minimum-standards  </a:t>
            </a:r>
            <a:r>
              <a:rPr lang="en-GB" sz="1250" dirty="0">
                <a:solidFill>
                  <a:srgbClr val="333333"/>
                </a:solidFill>
                <a:cs typeface="Arial" panose="020B0604020202020204" pitchFamily="34" charset="0"/>
              </a:rPr>
              <a:t>(Accessed: 19</a:t>
            </a:r>
            <a:r>
              <a:rPr lang="en-GB" sz="1250" baseline="30000" dirty="0">
                <a:solidFill>
                  <a:srgbClr val="333333"/>
                </a:solidFill>
                <a:cs typeface="Arial" panose="020B0604020202020204" pitchFamily="34" charset="0"/>
              </a:rPr>
              <a:t>th</a:t>
            </a:r>
            <a:r>
              <a:rPr lang="en-GB" sz="1250" dirty="0">
                <a:solidFill>
                  <a:srgbClr val="333333"/>
                </a:solidFill>
                <a:cs typeface="Arial" panose="020B0604020202020204" pitchFamily="34" charset="0"/>
              </a:rPr>
              <a:t> September 2023). </a:t>
            </a:r>
          </a:p>
          <a:p>
            <a:pPr algn="l">
              <a:lnSpc>
                <a:spcPct val="100000"/>
              </a:lnSpc>
              <a:spcBef>
                <a:spcPts val="600"/>
              </a:spcBef>
            </a:pPr>
            <a:endParaRPr lang="en-GB" sz="1250" dirty="0">
              <a:solidFill>
                <a:srgbClr val="333333"/>
              </a:solidFill>
              <a:cs typeface="Arial" panose="020B0604020202020204" pitchFamily="34" charset="0"/>
            </a:endParaRPr>
          </a:p>
          <a:p>
            <a:endParaRPr lang="en-GB" dirty="0"/>
          </a:p>
        </p:txBody>
      </p:sp>
    </p:spTree>
    <p:extLst>
      <p:ext uri="{BB962C8B-B14F-4D97-AF65-F5344CB8AC3E}">
        <p14:creationId xmlns:p14="http://schemas.microsoft.com/office/powerpoint/2010/main" val="343491988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105</TotalTime>
  <Words>2340</Words>
  <Application>Microsoft Office PowerPoint</Application>
  <PresentationFormat>On-screen Show (4:3)</PresentationFormat>
  <Paragraphs>159</Paragraphs>
  <Slides>23</Slides>
  <Notes>20</Notes>
  <HiddenSlides>0</HiddenSlides>
  <MMClips>0</MMClips>
  <ScaleCrop>false</ScaleCrop>
  <HeadingPairs>
    <vt:vector size="6" baseType="variant">
      <vt:variant>
        <vt:lpstr>Fonts Used</vt:lpstr>
      </vt:variant>
      <vt:variant>
        <vt:i4>9</vt:i4>
      </vt:variant>
      <vt:variant>
        <vt:lpstr>Theme</vt:lpstr>
      </vt:variant>
      <vt:variant>
        <vt:i4>19</vt:i4>
      </vt:variant>
      <vt:variant>
        <vt:lpstr>Slide Titles</vt:lpstr>
      </vt:variant>
      <vt:variant>
        <vt:i4>23</vt:i4>
      </vt:variant>
    </vt:vector>
  </HeadingPairs>
  <TitlesOfParts>
    <vt:vector size="51" baseType="lpstr">
      <vt:lpstr>Arial</vt:lpstr>
      <vt:lpstr>Calibri</vt:lpstr>
      <vt:lpstr>Calibri Light</vt:lpstr>
      <vt:lpstr>canada-type-gibson</vt:lpstr>
      <vt:lpstr>GDS Transport</vt:lpstr>
      <vt:lpstr>Google Sans</vt:lpstr>
      <vt:lpstr>Helvetica Neue</vt:lpstr>
      <vt:lpstr>Open Sans</vt:lpstr>
      <vt:lpstr>Roboto</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ECEY4009: Professional Practitioner  </vt:lpstr>
      <vt:lpstr>PowerPoint Presentation</vt:lpstr>
      <vt:lpstr>Welcome</vt:lpstr>
      <vt:lpstr>Professional</vt:lpstr>
      <vt:lpstr> Reframing Professionalism</vt:lpstr>
      <vt:lpstr>‘Professional’</vt:lpstr>
      <vt:lpstr>Defining our Profession</vt:lpstr>
      <vt:lpstr>Importance of EYP</vt:lpstr>
      <vt:lpstr>Importance of EYP</vt:lpstr>
      <vt:lpstr>In Groups, discuss the significance of Gaspers Ideas</vt:lpstr>
      <vt:lpstr>Aspects that underpin our professionalism in the early years. </vt:lpstr>
      <vt:lpstr>Early Years Framework (Gov.uk 2023)</vt:lpstr>
      <vt:lpstr>UNCRC</vt:lpstr>
      <vt:lpstr>PowerPoint Presentation</vt:lpstr>
      <vt:lpstr> National Minimum Standards </vt:lpstr>
      <vt:lpstr>Office for Standards in Education, Children’s Services and Skills  (Ofsted)</vt:lpstr>
      <vt:lpstr>Office for Standards in Education, Children’s Services and Skills  (Ofsted)</vt:lpstr>
      <vt:lpstr> Safeguarding Procedures</vt:lpstr>
      <vt:lpstr>Legislation and Policy </vt:lpstr>
      <vt:lpstr>Ethics</vt:lpstr>
      <vt:lpstr>Task</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Bhavisha Bhanderi</cp:lastModifiedBy>
  <cp:revision>9</cp:revision>
  <dcterms:created xsi:type="dcterms:W3CDTF">2021-03-10T12:10:47Z</dcterms:created>
  <dcterms:modified xsi:type="dcterms:W3CDTF">2023-09-19T13:03:29Z</dcterms:modified>
</cp:coreProperties>
</file>