
<file path=[Content_Types].xml><?xml version="1.0" encoding="utf-8"?>
<Types xmlns="http://schemas.openxmlformats.org/package/2006/content-types">
  <Default Extension="fntdata" ContentType="application/x-fontdata"/>
  <Default Extension="gif" ContentType="image/gif"/>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8" r:id="rId3"/>
    <p:sldId id="260" r:id="rId4"/>
    <p:sldId id="261" r:id="rId5"/>
    <p:sldId id="262" r:id="rId6"/>
    <p:sldId id="266" r:id="rId7"/>
    <p:sldId id="267" r:id="rId8"/>
    <p:sldId id="268" r:id="rId9"/>
    <p:sldId id="270" r:id="rId10"/>
    <p:sldId id="277" r:id="rId11"/>
    <p:sldId id="278" r:id="rId12"/>
    <p:sldId id="279" r:id="rId13"/>
    <p:sldId id="280" r:id="rId14"/>
    <p:sldId id="281" r:id="rId15"/>
    <p:sldId id="282" r:id="rId16"/>
    <p:sldId id="283" r:id="rId17"/>
    <p:sldId id="284" r:id="rId18"/>
    <p:sldId id="287" r:id="rId19"/>
    <p:sldId id="288" r:id="rId20"/>
    <p:sldId id="289" r:id="rId21"/>
    <p:sldId id="290" r:id="rId22"/>
    <p:sldId id="291" r:id="rId23"/>
  </p:sldIdLst>
  <p:sldSz cx="9144000" cy="5143500" type="screen16x9"/>
  <p:notesSz cx="6858000" cy="9144000"/>
  <p:embeddedFontLst>
    <p:embeddedFont>
      <p:font typeface="ACADEMY ENGRAVED LET PLAIN:1.0" panose="02000000000000000000" pitchFamily="2" charset="0"/>
      <p:regular r:id="rId25"/>
    </p:embeddedFont>
    <p:embeddedFont>
      <p:font typeface="Bellota" pitchFamily="2" charset="77"/>
      <p:regular r:id="rId26"/>
      <p:bold r:id="rId27"/>
      <p:italic r:id="rId28"/>
      <p:boldItalic r:id="rId29"/>
    </p:embeddedFont>
    <p:embeddedFont>
      <p:font typeface="Verdana" panose="020B0604030504040204" pitchFamily="34" charset="0"/>
      <p:regular r:id="rId30"/>
      <p:bold r:id="rId31"/>
      <p:italic r:id="rId32"/>
      <p:boldItalic r:id="rId33"/>
    </p:embeddedFont>
    <p:embeddedFont>
      <p:font typeface="Zilla Slab Highlight" pitchFamily="2" charset="77"/>
      <p:regular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D52C825-1F60-4C54-9E8C-C4254FB1532E}">
  <a:tblStyle styleId="{4D52C825-1F60-4C54-9E8C-C4254FB1532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0779"/>
  </p:normalViewPr>
  <p:slideViewPr>
    <p:cSldViewPr snapToGrid="0">
      <p:cViewPr varScale="1">
        <p:scale>
          <a:sx n="62" d="100"/>
          <a:sy n="62" d="100"/>
        </p:scale>
        <p:origin x="254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b2444d046b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b2444d046b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b="1" u="sng"/>
              <a:t>Nia.</a:t>
            </a:r>
            <a:endParaRPr b="1" u="sng"/>
          </a:p>
          <a:p>
            <a:pPr marL="0" lvl="0" indent="0" algn="l" rtl="0">
              <a:lnSpc>
                <a:spcPct val="115000"/>
              </a:lnSpc>
              <a:spcBef>
                <a:spcPts val="1200"/>
              </a:spcBef>
              <a:spcAft>
                <a:spcPts val="0"/>
              </a:spcAft>
              <a:buNone/>
            </a:pPr>
            <a:r>
              <a:rPr lang="en-GB"/>
              <a:t>This educational visit to Berlin will last a total of six days and five nights. This allows for students to explore the city on a deeper level as opposed to simply skimming the surface of Berlin’s history; six days will allow students to understand the city’s complex layers of history, culture, and every day living </a:t>
            </a:r>
            <a:r>
              <a:rPr lang="en-GB">
                <a:solidFill>
                  <a:schemeClr val="dk1"/>
                </a:solidFill>
              </a:rPr>
              <a:t>(Jenkins, 2022).</a:t>
            </a:r>
            <a:endParaRPr/>
          </a:p>
          <a:p>
            <a:pPr marL="0" lvl="0" indent="0" algn="l" rtl="0">
              <a:lnSpc>
                <a:spcPct val="115000"/>
              </a:lnSpc>
              <a:spcBef>
                <a:spcPts val="1200"/>
              </a:spcBef>
              <a:spcAft>
                <a:spcPts val="0"/>
              </a:spcAft>
              <a:buNone/>
            </a:pPr>
            <a:r>
              <a:rPr lang="en-GB"/>
              <a:t>Whether students wish to immerse themselves in the history of Berlin as a city- visiting sites such as the remnants of the Berlin wall and Checkpoint Charlie, or one of the hundreds of museums offered in the city- or if they prefer to take a more artistic approach to the city through visiting one of the many art galleries or urbanised graffiti displays around the city, we believe that six days allows for students to fully appreciate and absorb the many facets of what Berlin has to offer.</a:t>
            </a:r>
            <a:endParaRPr/>
          </a:p>
          <a:p>
            <a:pPr marL="0" lvl="0" indent="0" algn="l" rtl="0">
              <a:lnSpc>
                <a:spcPct val="115000"/>
              </a:lnSpc>
              <a:spcBef>
                <a:spcPts val="1200"/>
              </a:spcBef>
              <a:spcAft>
                <a:spcPts val="1200"/>
              </a:spcAft>
              <a:buNone/>
            </a:pPr>
            <a:r>
              <a:rPr lang="en-GB"/>
              <a:t>Furthermore, due to the deep history and offerings of the city, allowing ample time for students to explore at their own pace is crucial; whilst there is much to see and do in the city, it is vital that students are allotted sufficient time to move slowly through their chosen excursions, at a comfortable pace, in order to ensure health and safety for students whilst balancing the need for engagement.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a3aaa4e20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a3aaa4e20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dirty="0"/>
              <a:t>Nia</a:t>
            </a:r>
            <a:r>
              <a:rPr lang="en-GB" dirty="0"/>
              <a:t> -</a:t>
            </a:r>
            <a:endParaRPr dirty="0"/>
          </a:p>
          <a:p>
            <a:pPr marL="0" lvl="0" indent="0" algn="l" rtl="0">
              <a:spcBef>
                <a:spcPts val="0"/>
              </a:spcBef>
              <a:spcAft>
                <a:spcPts val="0"/>
              </a:spcAft>
              <a:buNone/>
            </a:pPr>
            <a:endParaRPr dirty="0"/>
          </a:p>
          <a:p>
            <a:pPr marL="0" lvl="0" indent="0" algn="l" rtl="0">
              <a:lnSpc>
                <a:spcPct val="115000"/>
              </a:lnSpc>
              <a:spcBef>
                <a:spcPts val="0"/>
              </a:spcBef>
              <a:spcAft>
                <a:spcPts val="0"/>
              </a:spcAft>
              <a:buNone/>
            </a:pPr>
            <a:r>
              <a:rPr lang="en-GB" dirty="0" err="1"/>
              <a:t>EduVoyage</a:t>
            </a:r>
            <a:r>
              <a:rPr lang="en-GB" dirty="0"/>
              <a:t> is </a:t>
            </a:r>
            <a:r>
              <a:rPr lang="en-GB" dirty="0">
                <a:solidFill>
                  <a:schemeClr val="dk1"/>
                </a:solidFill>
              </a:rPr>
              <a:t>a brand formed in order to promote travel for university students. It is fundamental to recognise that whilst students thrive in the classroom, it is vital that they explore opportunities outside of the classroom for real life experiences that will better prepare them for life post-graduation. We believe that this link is applicable between workplaces and areas of study; whilst it benefits students of Events and Tourism based degrees to get out into the real world and experience first-hand examples of culture outside of their own, it is also beneficial to students in other areas of expertise, such as art students getting to visit galleries abroad to view exclusive pieces of art, history students getting to visit monuments of vital points in history, and STEM students having the opportunity to visit places that were fundamental in the development of modern day technology. Put simply, </a:t>
            </a:r>
            <a:r>
              <a:rPr lang="en-GB" dirty="0" err="1">
                <a:solidFill>
                  <a:schemeClr val="dk1"/>
                </a:solidFill>
              </a:rPr>
              <a:t>EduVoyage</a:t>
            </a:r>
            <a:r>
              <a:rPr lang="en-GB" dirty="0">
                <a:solidFill>
                  <a:schemeClr val="dk1"/>
                </a:solidFill>
              </a:rPr>
              <a:t> simply serves to help make these opportunities possible for students.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a3aaa4e204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a3aaa4e20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b="1" u="sng">
                <a:solidFill>
                  <a:schemeClr val="dk1"/>
                </a:solidFill>
              </a:rPr>
              <a:t>Nia</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Berlin is a city that is known for several iconic landmarks- from the Brandenburg Gate, to the Holocaust Memorial that commemorates Germany’s role throughout the Second World War. But Berlin is more than just its landmarks- from the art and creativity, to the elements of cultural spattered in everyday living in the city, Berlin successfully combines its deep history with a sense of modernity effortlessly; whilst being home to countless museums and galleries, Berlin’s nightlife is not something to miss- from the sensual, famed Kit Kat Club, to the electro-heavy clubs such as Berghain. Furthermore, Berlin is home to the Kurfürstendamm; a shopping district likened to the Champs Elysees of Berlin- a 3.5km stretch of luxurious department stores, hotels, and restaurants (Deutsche Zentrale für Tourismus e.V, 2024).</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Berlin's Unter den Linden boulevard travels east, passing the Museum Island UNESCO World Heritage Site, in addition to several other buildings that have been fundamental to the city’s history. A short walk from the Unter den Linden, is the The Hackesche Höfe complex, which is the largest series of enclosed courtyards in Germany, where you can find a multicultural mixture of art galleries, cinemas, theatres and cabaret, pubs, restaurants and bars, unique boutiques and flagship stores (Visit Berlin, n.d.).</a:t>
            </a:r>
            <a:endParaRPr sz="17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a3aaa4e204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a3aaa4e204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solidFill>
                  <a:srgbClr val="222222"/>
                </a:solidFill>
              </a:rPr>
              <a:t>Nia.</a:t>
            </a:r>
            <a:endParaRPr b="1" u="sng">
              <a:solidFill>
                <a:srgbClr val="222222"/>
              </a:solidFill>
            </a:endParaRPr>
          </a:p>
          <a:p>
            <a:pPr marL="0" lvl="0" indent="0" algn="l" rtl="0">
              <a:spcBef>
                <a:spcPts val="0"/>
              </a:spcBef>
              <a:spcAft>
                <a:spcPts val="0"/>
              </a:spcAft>
              <a:buNone/>
            </a:pPr>
            <a:endParaRPr>
              <a:solidFill>
                <a:srgbClr val="222222"/>
              </a:solidFill>
            </a:endParaRPr>
          </a:p>
          <a:p>
            <a:pPr marL="0" lvl="0" indent="0" algn="l" rtl="0">
              <a:spcBef>
                <a:spcPts val="0"/>
              </a:spcBef>
              <a:spcAft>
                <a:spcPts val="0"/>
              </a:spcAft>
              <a:buNone/>
            </a:pPr>
            <a:r>
              <a:rPr lang="en-GB">
                <a:solidFill>
                  <a:srgbClr val="222222"/>
                </a:solidFill>
              </a:rPr>
              <a:t>Often considered as one of the cultural capitals of Europe, Berlin is a popular city destination with a rich historical background, making it ideal for those on an educational visit seeking cross-curricular opportunities for your educational group. It goes without saying that Berlin has a turbulent history; having been torn down and rebuilt, divided and united, all within the last century, and having faced The Second World War as well as the Cold War, Berlin’s historical ties runs deep.</a:t>
            </a:r>
            <a:endParaRPr>
              <a:solidFill>
                <a:srgbClr val="222222"/>
              </a:solidFill>
            </a:endParaRPr>
          </a:p>
          <a:p>
            <a:pPr marL="0" lvl="0" indent="0" algn="l" rtl="0">
              <a:spcBef>
                <a:spcPts val="0"/>
              </a:spcBef>
              <a:spcAft>
                <a:spcPts val="0"/>
              </a:spcAft>
              <a:buNone/>
            </a:pPr>
            <a:endParaRPr>
              <a:solidFill>
                <a:srgbClr val="222222"/>
              </a:solidFill>
            </a:endParaRPr>
          </a:p>
          <a:p>
            <a:pPr marL="0" lvl="0" indent="0" algn="l" rtl="0">
              <a:spcBef>
                <a:spcPts val="0"/>
              </a:spcBef>
              <a:spcAft>
                <a:spcPts val="0"/>
              </a:spcAft>
              <a:buNone/>
            </a:pPr>
            <a:r>
              <a:rPr lang="en-GB">
                <a:solidFill>
                  <a:srgbClr val="222222"/>
                </a:solidFill>
              </a:rPr>
              <a:t>During the Autumn season in Berlin, one highlight is the Festival of Lights (Visit Berlin, 2025), a festival that celebrates and embraces cohesion, community, and connectedness (Festival of Lights, n.d.). The festival fosters and encourages unity between individuals from varying cultures and generations through light projections around the city, highlighting Berlin’s diversity and artistic background (Festival of Lights, n.d.). A brand-new Cirque de Soleil show debuted in Berlin in November of 2025, adding to the long list of artistic offerings held in the city, alongside the countless concert halls, cabarets, and theatres you can find (Visit Berlin, 2025).</a:t>
            </a:r>
            <a:endParaRPr>
              <a:solidFill>
                <a:srgbClr val="222222"/>
              </a:solidFill>
            </a:endParaRPr>
          </a:p>
          <a:p>
            <a:pPr marL="0" lvl="0" indent="0" algn="l" rtl="0">
              <a:spcBef>
                <a:spcPts val="0"/>
              </a:spcBef>
              <a:spcAft>
                <a:spcPts val="0"/>
              </a:spcAft>
              <a:buNone/>
            </a:pPr>
            <a:endParaRPr>
              <a:solidFill>
                <a:srgbClr val="222222"/>
              </a:solidFill>
            </a:endParaRPr>
          </a:p>
          <a:p>
            <a:pPr marL="0" lvl="0" indent="0" algn="l" rtl="0">
              <a:spcBef>
                <a:spcPts val="0"/>
              </a:spcBef>
              <a:spcAft>
                <a:spcPts val="0"/>
              </a:spcAft>
              <a:buNone/>
            </a:pPr>
            <a:r>
              <a:rPr lang="en-GB">
                <a:solidFill>
                  <a:srgbClr val="222222"/>
                </a:solidFill>
              </a:rPr>
              <a:t>Students could also pay a visit to Deutsches Technik Museum, home of the very first computer, and several other exhibitions surrounding advancements in technology and engineering, such as Aviation, Telecommunications, Wind Power, Rail Transport, and more (DTM, 2025). Berlin’s public transport network is made up of several methods of transportation, including the S-Bahn, the U-bahn, busses, and trams. The Berlin WelcomeCard allows tourists to access discounts to countless attractions around the city, as well as granting tourists access to the public transport system in certain areas of Berlin (Berlin WelcomeCard, n.d.). </a:t>
            </a:r>
            <a:endParaRPr>
              <a:solidFill>
                <a:srgbClr val="222222"/>
              </a:solidFill>
            </a:endParaRPr>
          </a:p>
          <a:p>
            <a:pPr marL="0" lvl="0" indent="0" algn="l" rtl="0">
              <a:spcBef>
                <a:spcPts val="0"/>
              </a:spcBef>
              <a:spcAft>
                <a:spcPts val="0"/>
              </a:spcAft>
              <a:buNone/>
            </a:pPr>
            <a:endParaRPr>
              <a:solidFill>
                <a:srgbClr val="222222"/>
              </a:solidFill>
            </a:endParaRPr>
          </a:p>
          <a:p>
            <a:pPr marL="0" lvl="0" indent="0" algn="l" rtl="0">
              <a:spcBef>
                <a:spcPts val="0"/>
              </a:spcBef>
              <a:spcAft>
                <a:spcPts val="0"/>
              </a:spcAft>
              <a:buNone/>
            </a:pPr>
            <a:r>
              <a:rPr lang="en-GB">
                <a:solidFill>
                  <a:srgbClr val="222222"/>
                </a:solidFill>
              </a:rPr>
              <a:t>There are varying tiers options regarding the card; the Classic card costs €28.50, and allows access to public transport through zones A and B, access to over 170 attraction discounts, and is valid for up to 6 days. The second tier includes all previous benefits of the classic card, however is only valid for 72 hours and allows access to the famed Museum Island, costing €62.00. The final, all-inclusive tier includes all previously mentioned benefits, as well as access to the hop-on, hop-off bus and free admission to 25+ attractions (Berlin WelcomeCard, n.d.), for €99.00.</a:t>
            </a:r>
            <a:endParaRPr>
              <a:solidFill>
                <a:srgbClr val="222222"/>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a3aaa4e204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a3aaa4e204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endParaRPr b="1" u="sng"/>
          </a:p>
          <a:p>
            <a:pPr marL="0" lvl="0" indent="0" algn="l" rtl="0">
              <a:spcBef>
                <a:spcPts val="0"/>
              </a:spcBef>
              <a:spcAft>
                <a:spcPts val="0"/>
              </a:spcAft>
              <a:buNone/>
            </a:pPr>
            <a:r>
              <a:rPr lang="en-GB"/>
              <a:t>Berlin is home to countless hostels and affordable accommodation; ranging from the Generator Hostels where guests can reside for as low as £15 per night, to the Waldorf Astoria Berlin, which charges upwards of £300 per night for a room. The hostel we have chosen is the NEO HOSTEL, which is located a mere 15 minute drive away from the very centre of Berlin (NEOHOSTEL, 2017). </a:t>
            </a:r>
            <a:endParaRPr/>
          </a:p>
          <a:p>
            <a:pPr marL="0" lvl="0" indent="0" algn="l" rtl="0">
              <a:spcBef>
                <a:spcPts val="0"/>
              </a:spcBef>
              <a:spcAft>
                <a:spcPts val="0"/>
              </a:spcAft>
              <a:buNone/>
            </a:pPr>
            <a:endParaRPr/>
          </a:p>
          <a:p>
            <a:pPr marL="0" lvl="0" indent="0" algn="l" rtl="0">
              <a:spcBef>
                <a:spcPts val="0"/>
              </a:spcBef>
              <a:spcAft>
                <a:spcPts val="0"/>
              </a:spcAft>
              <a:buNone/>
            </a:pPr>
            <a:r>
              <a:rPr lang="en-GB"/>
              <a:t>Whilst it would be preferable to have a hostel that was located incredibly central, we personally value the balance between the busy city life, with a quieter residence just outside of the city to allow for peaceful evenings and quiet nights. The hostel is al</a:t>
            </a:r>
            <a:r>
              <a:rPr lang="en-GB">
                <a:solidFill>
                  <a:schemeClr val="dk1"/>
                </a:solidFill>
              </a:rPr>
              <a:t>so on the Euroroute R1, which connects the hostel to major parts of the city with ease. Furthermore, there are local supermarkets within walking distance of the accommodation, making it efficient and easy for students </a:t>
            </a:r>
            <a:endParaRPr>
              <a:solidFill>
                <a:schemeClr val="dk1"/>
              </a:solidFill>
            </a:endParaRPr>
          </a:p>
          <a:p>
            <a:pPr marL="0" lvl="0" indent="0" algn="l" rtl="0">
              <a:spcBef>
                <a:spcPts val="0"/>
              </a:spcBef>
              <a:spcAft>
                <a:spcPts val="0"/>
              </a:spcAft>
              <a:buNone/>
            </a:pPr>
            <a:r>
              <a:rPr lang="en-GB">
                <a:solidFill>
                  <a:schemeClr val="dk1"/>
                </a:solidFill>
              </a:rPr>
              <a:t>to take evening strolls to the supermarket for their own goods and items- especially for anyone who may have forgotten to bring their shampoo bottle!</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lnSpc>
                <a:spcPct val="115000"/>
              </a:lnSpc>
              <a:spcBef>
                <a:spcPts val="0"/>
              </a:spcBef>
              <a:spcAft>
                <a:spcPts val="0"/>
              </a:spcAft>
              <a:buNone/>
            </a:pPr>
            <a:r>
              <a:rPr lang="en-GB">
                <a:solidFill>
                  <a:schemeClr val="dk1"/>
                </a:solidFill>
              </a:rPr>
              <a:t>The price of one bed in a shared room for four totals out at about €140 per bed, for five nights- so about €28 per night, per person. Assuming there are twenty students, it would be necessary to book a total of 5 rooms for 4- since the maximum capacity room available for this time period would be the shared rooms of 4- as well as a two single rooms to accommodate the two lecturers in attendance. The total for the 5 nights for a total of 20 students comes out to approximately €2,800, or £2,440. This means that students can expect to pay a total of £122 for five nights accommodation (NEOHOSTEL, 2017).</a:t>
            </a:r>
            <a:endParaRPr>
              <a:solidFill>
                <a:schemeClr val="dk1"/>
              </a:solidFill>
            </a:endParaRPr>
          </a:p>
          <a:p>
            <a:pPr marL="0" lvl="0" indent="0" algn="l" rtl="0">
              <a:lnSpc>
                <a:spcPct val="115000"/>
              </a:lnSpc>
              <a:spcBef>
                <a:spcPts val="0"/>
              </a:spcBef>
              <a:spcAft>
                <a:spcPts val="0"/>
              </a:spcAft>
              <a:buNone/>
            </a:pPr>
            <a:endParaRPr>
              <a:solidFill>
                <a:schemeClr val="dk1"/>
              </a:solidFill>
            </a:endParaRPr>
          </a:p>
          <a:p>
            <a:pPr marL="0" lvl="0" indent="0" algn="l" rtl="0">
              <a:lnSpc>
                <a:spcPct val="115000"/>
              </a:lnSpc>
              <a:spcBef>
                <a:spcPts val="0"/>
              </a:spcBef>
              <a:spcAft>
                <a:spcPts val="0"/>
              </a:spcAft>
              <a:buNone/>
            </a:pPr>
            <a:r>
              <a:rPr lang="en-GB">
                <a:solidFill>
                  <a:schemeClr val="dk1"/>
                </a:solidFill>
              </a:rPr>
              <a:t>Within the accommodation, students will be provided with facilities such as television, free Wi-Fi, a refrigerator, sockets near the bed, a seating area, a dining table, bed linen, shower gel &amp; a towel, as well as facilities such as shared showers, shared bathrooms, and shared kitchen spaces (NEOHOSTEL, 2017). </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a3aaa4e20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a3aaa4e20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r>
              <a:rPr lang="en-GB"/>
              <a:t>The first day, following arrival from the UK, is designated to relaxation and familiarisation with your surroundings. After arriving in Berlin, students will check into The NEOHOSTEL, allowing them to leave their belongings safely, freshen up after their flight and coach travel, and regroup before being able to wander into the city centre for an evening city walk and meal. Students will have the freedom to select where they choose to dine with friends, and will then have the option to embark on an evening walk. Students should return to the hostel by 9:30pm at the latest to ensure plenty of rest before the first full day exploring the city.</a:t>
            </a:r>
            <a:endParaRPr/>
          </a:p>
          <a:p>
            <a:pPr marL="0" lvl="0" indent="0" algn="l" rtl="0">
              <a:spcBef>
                <a:spcPts val="0"/>
              </a:spcBef>
              <a:spcAft>
                <a:spcPts val="0"/>
              </a:spcAft>
              <a:buNone/>
            </a:pPr>
            <a:endParaRPr/>
          </a:p>
          <a:p>
            <a:pPr marL="0" lvl="0" indent="0" algn="l" rtl="0">
              <a:spcBef>
                <a:spcPts val="0"/>
              </a:spcBef>
              <a:spcAft>
                <a:spcPts val="0"/>
              </a:spcAft>
              <a:buNone/>
            </a:pPr>
            <a:r>
              <a:rPr lang="en-GB"/>
              <a:t>The second day serves as an opportunity for students to explore the city in greater depth; students will have the opportunity to book into a guided tour- covered by the cost of the trip, and is not an additional fee- covering any of the following subjects; The Berlin Food Tour: A Culinary Walk Through Kreuzberg, </a:t>
            </a:r>
            <a:r>
              <a:rPr lang="en-GB">
                <a:solidFill>
                  <a:schemeClr val="dk1"/>
                </a:solidFill>
              </a:rPr>
              <a:t>Hitler’s Third Reich: A Guided Walking Tour of Nazi Berlin &amp; WW2, or the Communist and Socialist Guided Walking Tour. These tours range from 2 hours and 45 minutes to 3 hours and 30 minutes, allowing students time to eat with one another and enjoy the local shopping offerings around the city centre (Walkative!, 2025).</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GB">
                <a:solidFill>
                  <a:schemeClr val="dk1"/>
                </a:solidFill>
              </a:rPr>
              <a:t>On the third day, students will travel to Mampe Spirituosen Manufaktur und Ladengeschäft in order to parttake in a 90 minute session covering the history of Schnapps- a drink that is deeply rooted in German history and holds great significance within the culture (Mampe Spirituosen GmbH, 2025). Students will have the opportunity to sample 6 different varieties of Schnapps, whilst also obtaining a 10% discount from the tour in order to shop in the distillery. The cost of the ticket for the tour will be covered by the payment made by students through the university, and those who wish to not drink are also free to skip the alcohol and simply enjoy the historical teachings of the significance of Schnapps in German culture. </a:t>
            </a: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b35f93f54d_1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b35f93f54d_1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800" b="1" dirty="0">
                <a:solidFill>
                  <a:srgbClr val="000000"/>
                </a:solidFill>
                <a:effectLst/>
                <a:latin typeface="Arial" panose="020B0604020202020204" pitchFamily="34" charset="0"/>
                <a:ea typeface="Times New Roman" panose="02020603050405020304" pitchFamily="18" charset="0"/>
              </a:rPr>
              <a:t>Day 2 - </a:t>
            </a:r>
            <a:r>
              <a:rPr lang="en-GB" sz="1800" dirty="0">
                <a:solidFill>
                  <a:srgbClr val="000000"/>
                </a:solidFill>
                <a:effectLst/>
                <a:latin typeface="Arial" panose="020B0604020202020204" pitchFamily="34" charset="0"/>
                <a:ea typeface="Times New Roman" panose="02020603050405020304" pitchFamily="18" charset="0"/>
              </a:rPr>
              <a:t>Students will be able to enjoy a continental breakfast from 8:30am, before meeting in the hostel reception area at 10am prior to embarking on the first day of excursions. After meeting in reception, students and staff will then utilise nearby public transport to travel to the city centre of Berlin to join a guided tour of Berlin’s most famed sights and tourist destinations- students will have the choice of which tour they would like to book onto. Following the guided tour, students will then split off for the afternoon and evening to enjoy some recreational sightseeing, shopping, and dining in the city centre, before utilising public transport to return to the hostel by 10pm.</a:t>
            </a:r>
            <a:endParaRPr lang="en-GB" sz="1800" dirty="0">
              <a:effectLst/>
              <a:latin typeface="Times New Roman" panose="02020603050405020304" pitchFamily="18" charset="0"/>
              <a:ea typeface="Times New Roman" panose="02020603050405020304" pitchFamily="18" charset="0"/>
            </a:endParaRPr>
          </a:p>
          <a:p>
            <a:pPr marL="158750" indent="0" algn="just">
              <a:buNone/>
            </a:pPr>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58750" indent="0">
              <a:buNone/>
            </a:pPr>
            <a:r>
              <a:rPr lang="en-GB" sz="1800" b="1" dirty="0">
                <a:solidFill>
                  <a:srgbClr val="000000"/>
                </a:solidFill>
                <a:effectLst/>
                <a:latin typeface="Arial" panose="020B0604020202020204" pitchFamily="34" charset="0"/>
                <a:ea typeface="Times New Roman" panose="02020603050405020304" pitchFamily="18" charset="0"/>
              </a:rPr>
              <a:t>Day 3</a:t>
            </a:r>
            <a:r>
              <a:rPr lang="en-GB" sz="1800" dirty="0">
                <a:solidFill>
                  <a:srgbClr val="000000"/>
                </a:solidFill>
                <a:effectLst/>
                <a:latin typeface="Arial" panose="020B0604020202020204" pitchFamily="34" charset="0"/>
                <a:ea typeface="Times New Roman" panose="02020603050405020304" pitchFamily="18" charset="0"/>
              </a:rPr>
              <a:t> -  Breakfast will be available at 8:30am for students, and students will have to meet staff in the reception area by 10am in order to set out on the day’s planned excursions. On the third day, students will be using public transport to reach </a:t>
            </a:r>
            <a:r>
              <a:rPr lang="en-GB" sz="1800" dirty="0" err="1">
                <a:solidFill>
                  <a:srgbClr val="000000"/>
                </a:solidFill>
                <a:effectLst/>
                <a:latin typeface="Arial" panose="020B0604020202020204" pitchFamily="34" charset="0"/>
                <a:ea typeface="Times New Roman" panose="02020603050405020304" pitchFamily="18" charset="0"/>
              </a:rPr>
              <a:t>Mampe</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Spirituosen</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Manufaktur</a:t>
            </a:r>
            <a:r>
              <a:rPr lang="en-GB" sz="1800" dirty="0">
                <a:solidFill>
                  <a:srgbClr val="000000"/>
                </a:solidFill>
                <a:effectLst/>
                <a:latin typeface="Arial" panose="020B0604020202020204" pitchFamily="34" charset="0"/>
                <a:ea typeface="Times New Roman" panose="02020603050405020304" pitchFamily="18" charset="0"/>
              </a:rPr>
              <a:t> und </a:t>
            </a:r>
            <a:r>
              <a:rPr lang="en-GB" sz="1800" dirty="0" err="1">
                <a:solidFill>
                  <a:srgbClr val="000000"/>
                </a:solidFill>
                <a:effectLst/>
                <a:latin typeface="Arial" panose="020B0604020202020204" pitchFamily="34" charset="0"/>
                <a:ea typeface="Times New Roman" panose="02020603050405020304" pitchFamily="18" charset="0"/>
              </a:rPr>
              <a:t>Ladengeschäft</a:t>
            </a:r>
            <a:r>
              <a:rPr lang="en-GB" sz="1800" dirty="0">
                <a:solidFill>
                  <a:srgbClr val="000000"/>
                </a:solidFill>
                <a:effectLst/>
                <a:latin typeface="Arial" panose="020B0604020202020204" pitchFamily="34" charset="0"/>
                <a:ea typeface="Times New Roman" panose="02020603050405020304" pitchFamily="18" charset="0"/>
              </a:rPr>
              <a:t> to part-take in an afternoon of Schnapps tasting, as well as learning the history of the popular alcoholic drink that is rooted deeply in German history. Following this, students and staff will all enjoy an evening river cruise down the River Spree- a river the flows throughout Berlin- before utilising public transport to return to the hostel as a group.</a:t>
            </a:r>
            <a:endParaRPr lang="en-GB" sz="1800" b="0" kern="0" dirty="0">
              <a:solidFill>
                <a:srgbClr val="000000"/>
              </a:solidFill>
              <a:effectLst/>
              <a:latin typeface="Times New Roman" panose="02020603050405020304" pitchFamily="18" charset="0"/>
              <a:ea typeface="Times New Roman" panose="02020603050405020304" pitchFamily="18" charset="0"/>
              <a:cs typeface="Arial"/>
            </a:endParaRPr>
          </a:p>
          <a:p>
            <a:pPr marL="158750" indent="0">
              <a:buNone/>
            </a:pPr>
            <a:endParaRPr lang="en-GB" sz="1800" b="0" kern="0" dirty="0">
              <a:solidFill>
                <a:srgbClr val="000000"/>
              </a:solidFill>
              <a:effectLst/>
              <a:latin typeface="Times New Roman" panose="02020603050405020304" pitchFamily="18" charset="0"/>
              <a:ea typeface="Times New Roman" panose="02020603050405020304" pitchFamily="18" charset="0"/>
              <a:cs typeface="Arial"/>
            </a:endParaRPr>
          </a:p>
          <a:p>
            <a:pPr marL="158750" indent="0">
              <a:buNone/>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Day 4</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 Day 4 will be treated as a totally free day, in which students are expected to plan their own excursions for the day. Students will be provided with suggestions and advice regarding where to plan their day, including monuments and tourist locations to visit.</a:t>
            </a: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a:p>
            <a:pPr marL="0" lvl="0" indent="0" algn="l" rtl="0">
              <a:spcBef>
                <a:spcPts val="0"/>
              </a:spcBef>
              <a:spcAft>
                <a:spcPts val="0"/>
              </a:spcAft>
              <a:buNone/>
            </a:pPr>
            <a:endParaRPr dirty="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a3aaa4e204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a3aaa4e20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endParaRPr/>
          </a:p>
          <a:p>
            <a:pPr marL="0" lvl="0" indent="0" algn="l" rtl="0">
              <a:spcBef>
                <a:spcPts val="0"/>
              </a:spcBef>
              <a:spcAft>
                <a:spcPts val="0"/>
              </a:spcAft>
              <a:buNone/>
            </a:pPr>
            <a:r>
              <a:rPr lang="en-GB"/>
              <a:t>Key excursions that are included with the trip include access to Museum Island, which is included with the cost of your Berlin WelcomeCard. Museum Island is a UNESCO World Heritage Site surrounded by the River Spree, and is comprised of several famed museums and galleries, such as James Simon Gallery. Furthermore, included with the itinerary of the trip is a guided walking tour of the student’s choice- as mentioned, students will have the option to choose between three options when it comes to the walking tours, and these tours will both cover varying sites depending on the tour chosen; </a:t>
            </a:r>
            <a:r>
              <a:rPr lang="en-GB">
                <a:solidFill>
                  <a:schemeClr val="dk1"/>
                </a:solidFill>
              </a:rPr>
              <a:t>A Guided Walking Tour of Nazi Berlin &amp; WW2 will visit monuments such as the Brandenburg Gate and the Reichstag (Walkative!, 2025c), whereas the Communist and Socialist Walking Guided Tour will visit the Berlin Wall and the </a:t>
            </a:r>
            <a:r>
              <a:rPr lang="en-GB">
                <a:solidFill>
                  <a:srgbClr val="141414"/>
                </a:solidFill>
              </a:rPr>
              <a:t>Liebknecht Balcony (Walkative!, 2025b). Those who choose to enjoy A Culinary Walk Through Kreuzberg will focus less on iconic landmarks rooted in Germany’s history, but will focus more on foods and delicacies enjoyed by the Germans, such as the Classic Currywurst and German Beer &amp; Wine, all whilst exploring the trendy and multicultural Kreuzberg District (Walkative!, 2025d). Students will also get to visit Mampe Spirituosen Manufaktur und Ladengeschäft for an afternoon of history around the significance of Schnapps (and maybe some tasting!), and will also have the option to add on a river cruise down the river Spree on their free day in the city.</a:t>
            </a: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af972a623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3af972a623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endParaRPr/>
          </a:p>
          <a:p>
            <a:pPr marL="0" lvl="0" indent="0" algn="l" rtl="0">
              <a:spcBef>
                <a:spcPts val="0"/>
              </a:spcBef>
              <a:spcAft>
                <a:spcPts val="0"/>
              </a:spcAft>
              <a:buNone/>
            </a:pPr>
            <a:r>
              <a:rPr lang="en-GB"/>
              <a:t>Berlin’s transportation system is recognised for being top of the range. The S-Bahn line, which runs above ground throughout Berlin, covers approximately 205 miles for 21 hours on weekdays, and 24 hours on weekends (Osu.edu, 2017). The U-Bahn, which is the S-Bahn’s underground counterpart, and operators for similar hours, covering a 90 mile radius (Osu.edu, 2017). With these trains being a popular and cost-effective way of getting around the city, it has also been shown that commuter trains use 23.7% less energy per passenger mile than a car; whilst also emitting 100% less hydrocarbons and carbon monoxides than cars (Osu.edu, 2017). Furthermore, Berlin is striving to become The 15 Minute City; a city wherein everything is walkable, from your front door to the most popular stores, restaurants, and tourist destinations (Visit Berlin, n.d.). Berlin is also full of flea-markets, full of second-hand goods where one could snag a phenomenal steal! Flea-markets help to promote sustainable slow and ethical fashion, with vintage articles of clothing, books, and other items being repurposed and resold, decreasing Berlin’s fast-fashion footprint and helping to combat the emissions and global damaged caused by the fast fashion industry (Visit Berlin, 2026). Berlin is also home to several places where creative work is inspired and encouraged; from honey and chocolate, to home furniture and goods, creative goods are continually hand–made, with new ideas being put to the limits (Visit Berlin, 2025b).</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3a3aaa4e204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3a3aaa4e204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b="1">
                <a:solidFill>
                  <a:schemeClr val="dk1"/>
                </a:solidFill>
              </a:rPr>
              <a:t>Nia.</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Accommodation costs for the five nights, per person, totals out at approximately £122, or €140. The Berlin WelcomeCard gives tourists access to public transportation for a set amount of days; the second tier, which is included with the cost of the trip, grants access to Museum Island and is validated for 72 hours, and also provides discount to several popular attractions, for €62.00. Included is a River Cruise of the River Spree, which costs approximately £19.07 per student (Get Your Guide, 2026). The day trip to Mampe Spirituosen Manufaktur und Ladengeschäft for Schnapps tasting and a session regarding the history of Schnapps is €24, or £21. A majority of museums in Berlin are free to the public, and the Berlin WelcomeCard offers discounts to those that are not.</a:t>
            </a:r>
            <a:endParaRPr>
              <a:solidFill>
                <a:schemeClr val="dk1"/>
              </a:solidFill>
            </a:endParaRPr>
          </a:p>
          <a:p>
            <a:pPr marL="0" lvl="0" indent="0" algn="l" rtl="0">
              <a:lnSpc>
                <a:spcPct val="115000"/>
              </a:lnSpc>
              <a:spcBef>
                <a:spcPts val="1200"/>
              </a:spcBef>
              <a:spcAft>
                <a:spcPts val="1200"/>
              </a:spcAft>
              <a:buClr>
                <a:schemeClr val="dk1"/>
              </a:buClr>
              <a:buSzPts val="1100"/>
              <a:buFont typeface="Arial"/>
              <a:buNone/>
            </a:pP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3a3aaa4e204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3a3aaa4e204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endParaRPr/>
          </a:p>
          <a:p>
            <a:pPr marL="0" lvl="0" indent="0" algn="l" rtl="0">
              <a:spcBef>
                <a:spcPts val="0"/>
              </a:spcBef>
              <a:spcAft>
                <a:spcPts val="0"/>
              </a:spcAft>
              <a:buNone/>
            </a:pPr>
            <a:r>
              <a:rPr lang="en-GB"/>
              <a:t>Not included in the price of the trip to Berlin is personal spending money; money spent on things such as shopping, lunch and dinner meals will not be covered by the cost of the trip and will need to be supplemented by the student (Berlin WelcomeCard, n.d.). Additionally, certain excursions, whilst discounted thanks to the Berlin WelcomeCard, may incur an additional fee that may need to be covered by the student on the day of visitation; this is particularly applicable to excursions and sights that students may wish to visit individually or in small groups as opposed to with the whole group. Travel documents, such as passport fees for those who need to renew/purchase a passport must be covered by the individual and will not be covered by the cost of the trip. To renew or purchase a passport for someone over the age of 16, the cost would be £94.50 and so needs to be carefully considered before booking (UK Gov., n.d.). </a:t>
            </a:r>
            <a:r>
              <a:rPr lang="en-GB">
                <a:solidFill>
                  <a:schemeClr val="dk1"/>
                </a:solidFill>
              </a:rPr>
              <a:t>The tours around Berlin are pay-as-you-wish, and it is suggested that guests offer between €10-50.</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3b455ef22fd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3b455ef22fd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3a3aaa4e204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3a3aaa4e204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Nia</a:t>
            </a:r>
            <a:endParaRPr b="1" u="sng"/>
          </a:p>
          <a:p>
            <a:pPr marL="0" lvl="0" indent="0" algn="l" rtl="0">
              <a:spcBef>
                <a:spcPts val="0"/>
              </a:spcBef>
              <a:spcAft>
                <a:spcPts val="0"/>
              </a:spcAft>
              <a:buNone/>
            </a:pPr>
            <a:endParaRPr b="1" u="sng"/>
          </a:p>
          <a:p>
            <a:pPr marL="0" lvl="0" indent="0" algn="l" rtl="0">
              <a:spcBef>
                <a:spcPts val="0"/>
              </a:spcBef>
              <a:spcAft>
                <a:spcPts val="0"/>
              </a:spcAft>
              <a:buNone/>
            </a:pPr>
            <a:r>
              <a:rPr lang="en-GB"/>
              <a:t>The booking process for the field trip is relatively straightforward. Initially, students will fill out a Microsoft Forms form to document interest in the field trip, in order to help provide an estimate for how much students are interested in partaking in the trip. Once all students have filled in the interest form, those attending will then pay a deposit of £25, with the remaining £26 to be paid at a later date prior to the trip. Students will then have to submit various forms, such as passport information, an Academic Transcript, and funding forms that contain information about household income, personal income, and so on, with these forms serving to help those at Taith calculate how much funding the individual students are entitled to.</a:t>
            </a:r>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3af972a623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3af972a623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3af972a623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3af972a623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joint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3a3aaa4e204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3a3aaa4e204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joint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g3b442e8376f_0_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2" name="Google Shape;362;g3b442e8376f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3b47ceb1cb6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3b47ceb1cb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3b47ceb1cb6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3b47ceb1cb6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g3b47ceb1cb6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0" name="Google Shape;380;g3b47ceb1cb6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3b578c7b96d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3b578c7b96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gif"/></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16.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18.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19.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1.png"/><Relationship Id="rId5" Type="http://schemas.openxmlformats.org/officeDocument/2006/relationships/hyperlink" Target="http://oktoberfest.de" TargetMode="Externa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25.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26.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29.gif"/></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3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hyperlink" Target="https://online.flippingbook.com/view/99954125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33.gif"/><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u.osu.edu/eng4400rancour/transport/"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subTitle" idx="1"/>
          </p:nvPr>
        </p:nvSpPr>
        <p:spPr>
          <a:xfrm>
            <a:off x="118237" y="4264000"/>
            <a:ext cx="1770900" cy="708900"/>
          </a:xfrm>
          <a:prstGeom prst="rect">
            <a:avLst/>
          </a:prstGeom>
        </p:spPr>
        <p:txBody>
          <a:bodyPr spcFirstLastPara="1" wrap="square" lIns="91425" tIns="91425" rIns="91425" bIns="91425" anchor="t" anchorCtr="0">
            <a:normAutofit fontScale="55000" lnSpcReduction="20000"/>
          </a:bodyPr>
          <a:lstStyle/>
          <a:p>
            <a:pPr marL="0" lvl="0" indent="0" algn="ctr" rtl="0">
              <a:spcBef>
                <a:spcPts val="0"/>
              </a:spcBef>
              <a:spcAft>
                <a:spcPts val="0"/>
              </a:spcAft>
              <a:buNone/>
            </a:pPr>
            <a:r>
              <a:rPr lang="en-GB" b="1" dirty="0">
                <a:solidFill>
                  <a:schemeClr val="lt1"/>
                </a:solidFill>
                <a:latin typeface="Bellota"/>
                <a:ea typeface="Bellota"/>
                <a:cs typeface="Bellota"/>
                <a:sym typeface="Bellota"/>
              </a:rPr>
              <a:t>Arwen Garland</a:t>
            </a:r>
            <a:endParaRPr b="1" dirty="0">
              <a:solidFill>
                <a:schemeClr val="lt1"/>
              </a:solidFill>
              <a:latin typeface="Bellota"/>
              <a:ea typeface="Bellota"/>
              <a:cs typeface="Bellota"/>
              <a:sym typeface="Bellota"/>
            </a:endParaRPr>
          </a:p>
          <a:p>
            <a:pPr marL="0" lvl="0" indent="0" algn="ctr" rtl="0">
              <a:spcBef>
                <a:spcPts val="0"/>
              </a:spcBef>
              <a:spcAft>
                <a:spcPts val="0"/>
              </a:spcAft>
              <a:buNone/>
            </a:pPr>
            <a:r>
              <a:rPr lang="en-GB" b="1" dirty="0">
                <a:solidFill>
                  <a:schemeClr val="lt1"/>
                </a:solidFill>
                <a:latin typeface="Bellota"/>
                <a:ea typeface="Bellota"/>
                <a:cs typeface="Bellota"/>
                <a:sym typeface="Bellota"/>
              </a:rPr>
              <a:t>Nia </a:t>
            </a:r>
            <a:r>
              <a:rPr lang="en-GB" b="1" dirty="0" err="1">
                <a:solidFill>
                  <a:schemeClr val="lt1"/>
                </a:solidFill>
                <a:latin typeface="Bellota"/>
                <a:ea typeface="Bellota"/>
                <a:cs typeface="Bellota"/>
                <a:sym typeface="Bellota"/>
              </a:rPr>
              <a:t>Mugford</a:t>
            </a:r>
            <a:endParaRPr b="1" dirty="0">
              <a:solidFill>
                <a:schemeClr val="lt1"/>
              </a:solidFill>
              <a:latin typeface="Bellota"/>
              <a:ea typeface="Bellota"/>
              <a:cs typeface="Bellota"/>
              <a:sym typeface="Bellota"/>
            </a:endParaRPr>
          </a:p>
        </p:txBody>
      </p:sp>
      <p:pic>
        <p:nvPicPr>
          <p:cNvPr id="55" name="Google Shape;55;p13"/>
          <p:cNvPicPr preferRelativeResize="0"/>
          <p:nvPr/>
        </p:nvPicPr>
        <p:blipFill rotWithShape="1">
          <a:blip r:embed="rId4">
            <a:alphaModFix amt="75000"/>
          </a:blip>
          <a:srcRect l="35804" t="10743" r="55516" b="10205"/>
          <a:stretch/>
        </p:blipFill>
        <p:spPr>
          <a:xfrm>
            <a:off x="3274200" y="552550"/>
            <a:ext cx="793500" cy="4065900"/>
          </a:xfrm>
          <a:prstGeom prst="rect">
            <a:avLst/>
          </a:prstGeom>
          <a:noFill/>
          <a:ln>
            <a:noFill/>
          </a:ln>
        </p:spPr>
      </p:pic>
      <p:pic>
        <p:nvPicPr>
          <p:cNvPr id="56" name="Google Shape;56;p13"/>
          <p:cNvPicPr preferRelativeResize="0"/>
          <p:nvPr/>
        </p:nvPicPr>
        <p:blipFill rotWithShape="1">
          <a:blip r:embed="rId5">
            <a:alphaModFix amt="80000"/>
          </a:blip>
          <a:srcRect l="45235" t="3117" r="45228" b="3546"/>
          <a:stretch/>
        </p:blipFill>
        <p:spPr>
          <a:xfrm>
            <a:off x="4136350" y="160675"/>
            <a:ext cx="872100" cy="4800600"/>
          </a:xfrm>
          <a:prstGeom prst="rect">
            <a:avLst/>
          </a:prstGeom>
          <a:noFill/>
          <a:ln>
            <a:noFill/>
          </a:ln>
        </p:spPr>
      </p:pic>
      <p:pic>
        <p:nvPicPr>
          <p:cNvPr id="57" name="Google Shape;57;p13"/>
          <p:cNvPicPr preferRelativeResize="0"/>
          <p:nvPr/>
        </p:nvPicPr>
        <p:blipFill rotWithShape="1">
          <a:blip r:embed="rId6">
            <a:alphaModFix amt="84000"/>
          </a:blip>
          <a:srcRect l="55524" t="6669" r="34938" b="7160"/>
          <a:stretch/>
        </p:blipFill>
        <p:spPr>
          <a:xfrm>
            <a:off x="5077100" y="342825"/>
            <a:ext cx="872100" cy="4432200"/>
          </a:xfrm>
          <a:prstGeom prst="rect">
            <a:avLst/>
          </a:prstGeom>
          <a:noFill/>
          <a:ln>
            <a:noFill/>
          </a:ln>
        </p:spPr>
      </p:pic>
      <p:pic>
        <p:nvPicPr>
          <p:cNvPr id="58" name="Google Shape;58;p13"/>
          <p:cNvPicPr preferRelativeResize="0"/>
          <p:nvPr/>
        </p:nvPicPr>
        <p:blipFill rotWithShape="1">
          <a:blip r:embed="rId7">
            <a:alphaModFix amt="89000"/>
          </a:blip>
          <a:srcRect l="65812" t="11885" r="24013" b="14018"/>
          <a:stretch/>
        </p:blipFill>
        <p:spPr>
          <a:xfrm>
            <a:off x="6017850" y="611350"/>
            <a:ext cx="930300" cy="3811200"/>
          </a:xfrm>
          <a:prstGeom prst="rect">
            <a:avLst/>
          </a:prstGeom>
          <a:noFill/>
          <a:ln>
            <a:noFill/>
          </a:ln>
        </p:spPr>
      </p:pic>
      <p:pic>
        <p:nvPicPr>
          <p:cNvPr id="59" name="Google Shape;59;p13"/>
          <p:cNvPicPr preferRelativeResize="0"/>
          <p:nvPr/>
        </p:nvPicPr>
        <p:blipFill rotWithShape="1">
          <a:blip r:embed="rId8">
            <a:alphaModFix amt="89000"/>
          </a:blip>
          <a:srcRect l="76737" t="2352" r="13088" b="3547"/>
          <a:stretch/>
        </p:blipFill>
        <p:spPr>
          <a:xfrm>
            <a:off x="7016800" y="121475"/>
            <a:ext cx="930300" cy="4839900"/>
          </a:xfrm>
          <a:prstGeom prst="rect">
            <a:avLst/>
          </a:prstGeom>
          <a:noFill/>
          <a:ln>
            <a:noFill/>
          </a:ln>
        </p:spPr>
      </p:pic>
      <p:pic>
        <p:nvPicPr>
          <p:cNvPr id="60" name="Google Shape;60;p13"/>
          <p:cNvPicPr preferRelativeResize="0"/>
          <p:nvPr/>
        </p:nvPicPr>
        <p:blipFill rotWithShape="1">
          <a:blip r:embed="rId9">
            <a:alphaModFix amt="91000"/>
          </a:blip>
          <a:srcRect l="87662" t="7500" r="974" b="9256"/>
          <a:stretch/>
        </p:blipFill>
        <p:spPr>
          <a:xfrm>
            <a:off x="8015750" y="386000"/>
            <a:ext cx="1038900" cy="4281300"/>
          </a:xfrm>
          <a:prstGeom prst="rect">
            <a:avLst/>
          </a:prstGeom>
          <a:noFill/>
          <a:ln>
            <a:noFill/>
          </a:ln>
        </p:spPr>
      </p:pic>
      <p:sp>
        <p:nvSpPr>
          <p:cNvPr id="61" name="Google Shape;61;p13"/>
          <p:cNvSpPr txBox="1"/>
          <p:nvPr/>
        </p:nvSpPr>
        <p:spPr>
          <a:xfrm>
            <a:off x="3591375" y="4716600"/>
            <a:ext cx="5552700" cy="4269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1200"/>
              </a:spcAft>
              <a:buClr>
                <a:schemeClr val="dk1"/>
              </a:buClr>
              <a:buSzPts val="1100"/>
              <a:buFont typeface="Arial"/>
              <a:buNone/>
            </a:pPr>
            <a:r>
              <a:rPr lang="en-GB" sz="1200">
                <a:solidFill>
                  <a:schemeClr val="lt1"/>
                </a:solidFill>
              </a:rPr>
              <a:t>(Atol, 2024)</a:t>
            </a:r>
            <a:r>
              <a:rPr lang="en-GB" sz="1200">
                <a:solidFill>
                  <a:schemeClr val="dk1"/>
                </a:solidFill>
              </a:rPr>
              <a:t>.</a:t>
            </a:r>
            <a:r>
              <a:rPr lang="en-GB" sz="1200">
                <a:solidFill>
                  <a:schemeClr val="lt1"/>
                </a:solidFill>
              </a:rPr>
              <a:t>(ABTA, 2025)</a:t>
            </a:r>
            <a:r>
              <a:rPr lang="en-GB" sz="1200">
                <a:solidFill>
                  <a:schemeClr val="dk1"/>
                </a:solidFill>
              </a:rPr>
              <a:t> </a:t>
            </a:r>
            <a:r>
              <a:rPr lang="en-GB" sz="1200">
                <a:solidFill>
                  <a:schemeClr val="lt1"/>
                </a:solidFill>
              </a:rPr>
              <a:t>(bluejayphoto, 2025)  (</a:t>
            </a:r>
            <a:r>
              <a:rPr lang="en-GB" sz="1150">
                <a:solidFill>
                  <a:schemeClr val="lt1"/>
                </a:solidFill>
              </a:rPr>
              <a:t>Rugaiyah, 2022) </a:t>
            </a:r>
            <a:r>
              <a:rPr lang="en-GB" sz="1200">
                <a:solidFill>
                  <a:schemeClr val="lt1"/>
                </a:solidFill>
              </a:rPr>
              <a:t>(Taith, 2024)</a:t>
            </a:r>
            <a:endParaRPr sz="1800">
              <a:solidFill>
                <a:schemeClr val="lt1"/>
              </a:solidFill>
            </a:endParaRPr>
          </a:p>
        </p:txBody>
      </p:sp>
      <p:pic>
        <p:nvPicPr>
          <p:cNvPr id="68" name="Google Shape;68;p13"/>
          <p:cNvPicPr preferRelativeResize="0"/>
          <p:nvPr/>
        </p:nvPicPr>
        <p:blipFill>
          <a:blip r:embed="rId10">
            <a:alphaModFix/>
          </a:blip>
          <a:stretch>
            <a:fillRect/>
          </a:stretch>
        </p:blipFill>
        <p:spPr>
          <a:xfrm>
            <a:off x="7404600" y="552543"/>
            <a:ext cx="1196525" cy="708900"/>
          </a:xfrm>
          <a:prstGeom prst="rect">
            <a:avLst/>
          </a:prstGeom>
          <a:noFill/>
          <a:ln>
            <a:noFill/>
          </a:ln>
        </p:spPr>
      </p:pic>
      <p:pic>
        <p:nvPicPr>
          <p:cNvPr id="69" name="Google Shape;69;p13"/>
          <p:cNvPicPr preferRelativeResize="0"/>
          <p:nvPr/>
        </p:nvPicPr>
        <p:blipFill>
          <a:blip r:embed="rId11">
            <a:alphaModFix/>
          </a:blip>
          <a:stretch>
            <a:fillRect/>
          </a:stretch>
        </p:blipFill>
        <p:spPr>
          <a:xfrm>
            <a:off x="7404600" y="1376775"/>
            <a:ext cx="1196525" cy="465323"/>
          </a:xfrm>
          <a:prstGeom prst="rect">
            <a:avLst/>
          </a:prstGeom>
          <a:noFill/>
          <a:ln>
            <a:noFill/>
          </a:ln>
        </p:spPr>
      </p:pic>
      <p:pic>
        <p:nvPicPr>
          <p:cNvPr id="70" name="Google Shape;70;p13"/>
          <p:cNvPicPr preferRelativeResize="0"/>
          <p:nvPr/>
        </p:nvPicPr>
        <p:blipFill rotWithShape="1">
          <a:blip r:embed="rId12">
            <a:alphaModFix/>
          </a:blip>
          <a:srcRect/>
          <a:stretch/>
        </p:blipFill>
        <p:spPr>
          <a:xfrm>
            <a:off x="7404600" y="1957418"/>
            <a:ext cx="1196525" cy="598263"/>
          </a:xfrm>
          <a:prstGeom prst="rect">
            <a:avLst/>
          </a:prstGeom>
          <a:noFill/>
          <a:ln>
            <a:noFill/>
          </a:ln>
        </p:spPr>
      </p:pic>
      <p:sp>
        <p:nvSpPr>
          <p:cNvPr id="4" name="TextBox 3">
            <a:extLst>
              <a:ext uri="{FF2B5EF4-FFF2-40B4-BE49-F238E27FC236}">
                <a16:creationId xmlns:a16="http://schemas.microsoft.com/office/drawing/2014/main" id="{8AD508CD-E750-8412-8AA4-C945E731F1E2}"/>
              </a:ext>
            </a:extLst>
          </p:cNvPr>
          <p:cNvSpPr txBox="1"/>
          <p:nvPr/>
        </p:nvSpPr>
        <p:spPr>
          <a:xfrm>
            <a:off x="529935" y="733055"/>
            <a:ext cx="2275010" cy="3046988"/>
          </a:xfrm>
          <a:prstGeom prst="rect">
            <a:avLst/>
          </a:prstGeom>
          <a:noFill/>
        </p:spPr>
        <p:txBody>
          <a:bodyPr wrap="square" rtlCol="0">
            <a:spAutoFit/>
          </a:bodyPr>
          <a:lstStyle/>
          <a:p>
            <a:r>
              <a:rPr lang="en-US" sz="3200" dirty="0">
                <a:solidFill>
                  <a:schemeClr val="bg1"/>
                </a:solidFill>
                <a:latin typeface="ACADEMY ENGRAVED LET PLAIN:1.0" panose="02000000000000000000" pitchFamily="2" charset="0"/>
                <a:ea typeface="Padyakke Expanded One" pitchFamily="2" charset="77"/>
                <a:cs typeface="Padyakke Expanded One" pitchFamily="2" charset="77"/>
              </a:rPr>
              <a:t>Discover Germany:</a:t>
            </a:r>
          </a:p>
          <a:p>
            <a:r>
              <a:rPr lang="en-US" sz="3200" dirty="0">
                <a:solidFill>
                  <a:schemeClr val="bg1"/>
                </a:solidFill>
                <a:latin typeface="ACADEMY ENGRAVED LET PLAIN:1.0" panose="02000000000000000000" pitchFamily="2" charset="0"/>
                <a:ea typeface="Padyakke Expanded One" pitchFamily="2" charset="77"/>
                <a:cs typeface="Padyakke Expanded One" pitchFamily="2" charset="77"/>
              </a:rPr>
              <a:t>History, Innovation, and Culture.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9"/>
        <p:cNvGrpSpPr/>
        <p:nvPr/>
      </p:nvGrpSpPr>
      <p:grpSpPr>
        <a:xfrm>
          <a:off x="0" y="0"/>
          <a:ext cx="0" cy="0"/>
          <a:chOff x="0" y="0"/>
          <a:chExt cx="0" cy="0"/>
        </a:xfrm>
      </p:grpSpPr>
      <p:pic>
        <p:nvPicPr>
          <p:cNvPr id="90" name="Google Shape;90;p15" descr="a red yellow and black flag is waving in the wind (provided by Tenor)"/>
          <p:cNvPicPr preferRelativeResize="0"/>
          <p:nvPr/>
        </p:nvPicPr>
        <p:blipFill>
          <a:blip r:embed="rId4">
            <a:alphaModFix/>
          </a:blip>
          <a:stretch>
            <a:fillRect/>
          </a:stretch>
        </p:blipFill>
        <p:spPr>
          <a:xfrm>
            <a:off x="13" y="1941175"/>
            <a:ext cx="4010675" cy="1074000"/>
          </a:xfrm>
          <a:prstGeom prst="rect">
            <a:avLst/>
          </a:prstGeom>
          <a:noFill/>
          <a:ln>
            <a:noFill/>
          </a:ln>
        </p:spPr>
      </p:pic>
      <p:sp>
        <p:nvSpPr>
          <p:cNvPr id="91" name="Google Shape;91;p15"/>
          <p:cNvSpPr txBox="1">
            <a:spLocks noGrp="1"/>
          </p:cNvSpPr>
          <p:nvPr>
            <p:ph type="title"/>
          </p:nvPr>
        </p:nvSpPr>
        <p:spPr>
          <a:xfrm>
            <a:off x="-66637" y="1798300"/>
            <a:ext cx="4329900" cy="1127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6819" dirty="0">
                <a:solidFill>
                  <a:schemeClr val="lt1"/>
                </a:solidFill>
                <a:latin typeface="Zilla Slab Highlight"/>
                <a:ea typeface="Zilla Slab Highlight"/>
                <a:cs typeface="Zilla Slab Highlight"/>
                <a:sym typeface="Zilla Slab Highlight"/>
              </a:rPr>
              <a:t>Duration </a:t>
            </a:r>
            <a:endParaRPr sz="6819" dirty="0">
              <a:solidFill>
                <a:schemeClr val="lt1"/>
              </a:solidFill>
              <a:latin typeface="Zilla Slab Highlight"/>
              <a:ea typeface="Zilla Slab Highlight"/>
              <a:cs typeface="Zilla Slab Highlight"/>
              <a:sym typeface="Zilla Slab Highlight"/>
            </a:endParaRPr>
          </a:p>
        </p:txBody>
      </p:sp>
      <p:sp>
        <p:nvSpPr>
          <p:cNvPr id="92" name="Google Shape;92;p15"/>
          <p:cNvSpPr/>
          <p:nvPr/>
        </p:nvSpPr>
        <p:spPr>
          <a:xfrm>
            <a:off x="25" y="1884300"/>
            <a:ext cx="4010700" cy="1347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 name="Google Shape;93;p15"/>
          <p:cNvSpPr/>
          <p:nvPr/>
        </p:nvSpPr>
        <p:spPr>
          <a:xfrm rot="5400000">
            <a:off x="3320183" y="2313157"/>
            <a:ext cx="1136100" cy="278385"/>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4" name="Google Shape;94;p15"/>
          <p:cNvSpPr/>
          <p:nvPr/>
        </p:nvSpPr>
        <p:spPr>
          <a:xfrm>
            <a:off x="-25025" y="2880475"/>
            <a:ext cx="4052400" cy="1347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5" name="Google Shape;95;p15"/>
          <p:cNvSpPr/>
          <p:nvPr/>
        </p:nvSpPr>
        <p:spPr>
          <a:xfrm rot="-5400000">
            <a:off x="-334613" y="2250037"/>
            <a:ext cx="1104900" cy="435675"/>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96" name="Google Shape;96;p15"/>
          <p:cNvPicPr preferRelativeResize="0"/>
          <p:nvPr/>
        </p:nvPicPr>
        <p:blipFill>
          <a:blip r:embed="rId5">
            <a:alphaModFix amt="44000"/>
          </a:blip>
          <a:stretch>
            <a:fillRect/>
          </a:stretch>
        </p:blipFill>
        <p:spPr>
          <a:xfrm>
            <a:off x="4723975" y="1314220"/>
            <a:ext cx="3588600" cy="2327899"/>
          </a:xfrm>
          <a:prstGeom prst="rect">
            <a:avLst/>
          </a:prstGeom>
          <a:noFill/>
          <a:ln>
            <a:noFill/>
          </a:ln>
          <a:effectLst>
            <a:outerShdw blurRad="1042988" dist="19050" dir="5040000" algn="bl" rotWithShape="0">
              <a:srgbClr val="000000">
                <a:alpha val="73000"/>
              </a:srgbClr>
            </a:outerShdw>
          </a:effectLst>
        </p:spPr>
      </p:pic>
      <p:sp>
        <p:nvSpPr>
          <p:cNvPr id="97" name="Google Shape;97;p15"/>
          <p:cNvSpPr txBox="1">
            <a:spLocks noGrp="1"/>
          </p:cNvSpPr>
          <p:nvPr>
            <p:ph type="body" idx="1"/>
          </p:nvPr>
        </p:nvSpPr>
        <p:spPr>
          <a:xfrm>
            <a:off x="4884325" y="1475275"/>
            <a:ext cx="3428400" cy="20733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Clr>
                <a:schemeClr val="lt1"/>
              </a:buClr>
              <a:buSzPts val="1800"/>
              <a:buChar char="-"/>
            </a:pPr>
            <a:r>
              <a:rPr lang="en-GB">
                <a:solidFill>
                  <a:schemeClr val="lt1"/>
                </a:solidFill>
              </a:rPr>
              <a:t>Six days, five nights.</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Allows for a deeper cultural understanding.</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Creates freedom to move at a suitable pace for students.</a:t>
            </a:r>
            <a:endParaRPr>
              <a:solidFill>
                <a:schemeClr val="lt1"/>
              </a:solidFill>
            </a:endParaRPr>
          </a:p>
        </p:txBody>
      </p:sp>
      <p:pic>
        <p:nvPicPr>
          <p:cNvPr id="98" name="Google Shape;98;p15"/>
          <p:cNvPicPr preferRelativeResize="0"/>
          <p:nvPr/>
        </p:nvPicPr>
        <p:blipFill>
          <a:blip r:embed="rId6">
            <a:alphaModFix/>
          </a:blip>
          <a:stretch>
            <a:fillRect/>
          </a:stretch>
        </p:blipFill>
        <p:spPr>
          <a:xfrm>
            <a:off x="7950080" y="98523"/>
            <a:ext cx="1081200" cy="640575"/>
          </a:xfrm>
          <a:prstGeom prst="rect">
            <a:avLst/>
          </a:prstGeom>
          <a:noFill/>
          <a:ln>
            <a:noFill/>
          </a:ln>
        </p:spPr>
      </p:pic>
    </p:spTree>
  </p:cSld>
  <p:clrMapOvr>
    <a:masterClrMapping/>
  </p:clrMapOvr>
  <p:transition spd="med">
    <p:push/>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5"/>
        <p:cNvGrpSpPr/>
        <p:nvPr/>
      </p:nvGrpSpPr>
      <p:grpSpPr>
        <a:xfrm>
          <a:off x="0" y="0"/>
          <a:ext cx="0" cy="0"/>
          <a:chOff x="0" y="0"/>
          <a:chExt cx="0" cy="0"/>
        </a:xfrm>
      </p:grpSpPr>
      <p:pic>
        <p:nvPicPr>
          <p:cNvPr id="116" name="Google Shape;116;p17"/>
          <p:cNvPicPr preferRelativeResize="0"/>
          <p:nvPr/>
        </p:nvPicPr>
        <p:blipFill>
          <a:blip r:embed="rId4">
            <a:alphaModFix amt="30000"/>
          </a:blip>
          <a:stretch>
            <a:fillRect/>
          </a:stretch>
        </p:blipFill>
        <p:spPr>
          <a:xfrm>
            <a:off x="92800" y="1393100"/>
            <a:ext cx="3939849" cy="2392091"/>
          </a:xfrm>
          <a:prstGeom prst="rect">
            <a:avLst/>
          </a:prstGeom>
          <a:noFill/>
          <a:ln>
            <a:noFill/>
          </a:ln>
        </p:spPr>
      </p:pic>
      <p:sp>
        <p:nvSpPr>
          <p:cNvPr id="117" name="Google Shape;117;p17"/>
          <p:cNvSpPr/>
          <p:nvPr/>
        </p:nvSpPr>
        <p:spPr>
          <a:xfrm>
            <a:off x="4572000" y="538800"/>
            <a:ext cx="4095300" cy="4065900"/>
          </a:xfrm>
          <a:prstGeom prst="rect">
            <a:avLst/>
          </a:prstGeom>
          <a:solidFill>
            <a:schemeClr val="lt2"/>
          </a:solidFill>
          <a:ln w="9525" cap="flat" cmpd="sng">
            <a:solidFill>
              <a:schemeClr val="dk2"/>
            </a:solidFill>
            <a:prstDash val="solid"/>
            <a:round/>
            <a:headEnd type="none" w="sm" len="sm"/>
            <a:tailEnd type="none" w="sm" len="sm"/>
          </a:ln>
          <a:effectLst>
            <a:outerShdw blurRad="1200150" dist="19050" dir="5400000" algn="bl" rotWithShape="0">
              <a:schemeClr val="dk1">
                <a:alpha val="4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18" name="Google Shape;118;p17" title="Gemini_Generated_Image_kif0igkif0igkif0.png"/>
          <p:cNvPicPr preferRelativeResize="0"/>
          <p:nvPr/>
        </p:nvPicPr>
        <p:blipFill>
          <a:blip r:embed="rId5">
            <a:alphaModFix/>
          </a:blip>
          <a:stretch>
            <a:fillRect/>
          </a:stretch>
        </p:blipFill>
        <p:spPr>
          <a:xfrm>
            <a:off x="4805250" y="757350"/>
            <a:ext cx="3628800" cy="3628800"/>
          </a:xfrm>
          <a:prstGeom prst="rect">
            <a:avLst/>
          </a:prstGeom>
          <a:noFill/>
          <a:ln>
            <a:noFill/>
          </a:ln>
        </p:spPr>
      </p:pic>
      <p:sp>
        <p:nvSpPr>
          <p:cNvPr id="119" name="Google Shape;119;p17"/>
          <p:cNvSpPr txBox="1">
            <a:spLocks noGrp="1"/>
          </p:cNvSpPr>
          <p:nvPr>
            <p:ph type="title"/>
          </p:nvPr>
        </p:nvSpPr>
        <p:spPr>
          <a:xfrm>
            <a:off x="92800" y="423850"/>
            <a:ext cx="44792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dirty="0">
                <a:solidFill>
                  <a:schemeClr val="lt1"/>
                </a:solidFill>
                <a:latin typeface="Bellota"/>
                <a:ea typeface="Bellota"/>
                <a:cs typeface="Bellota"/>
                <a:sym typeface="Bellota"/>
              </a:rPr>
              <a:t>Organisers &amp; Branding </a:t>
            </a:r>
            <a:endParaRPr sz="3100" b="1" dirty="0">
              <a:solidFill>
                <a:schemeClr val="lt1"/>
              </a:solidFill>
              <a:latin typeface="Bellota"/>
              <a:ea typeface="Bellota"/>
              <a:cs typeface="Bellota"/>
              <a:sym typeface="Bellota"/>
            </a:endParaRPr>
          </a:p>
        </p:txBody>
      </p:sp>
      <p:sp>
        <p:nvSpPr>
          <p:cNvPr id="120" name="Google Shape;120;p17"/>
          <p:cNvSpPr txBox="1">
            <a:spLocks noGrp="1"/>
          </p:cNvSpPr>
          <p:nvPr>
            <p:ph type="body" idx="1"/>
          </p:nvPr>
        </p:nvSpPr>
        <p:spPr>
          <a:xfrm>
            <a:off x="0" y="1393100"/>
            <a:ext cx="3895500" cy="2392091"/>
          </a:xfrm>
          <a:prstGeom prst="rect">
            <a:avLst/>
          </a:prstGeom>
        </p:spPr>
        <p:txBody>
          <a:bodyPr spcFirstLastPara="1" wrap="square" lIns="91425" tIns="91425" rIns="91425" bIns="91425" anchor="t" anchorCtr="0">
            <a:normAutofit/>
          </a:bodyPr>
          <a:lstStyle/>
          <a:p>
            <a:pPr marL="457200" lvl="0" indent="-334327" algn="l" rtl="0">
              <a:spcBef>
                <a:spcPts val="0"/>
              </a:spcBef>
              <a:spcAft>
                <a:spcPts val="0"/>
              </a:spcAft>
              <a:buClr>
                <a:schemeClr val="lt1"/>
              </a:buClr>
              <a:buSzPct val="100000"/>
              <a:buChar char="-"/>
            </a:pPr>
            <a:r>
              <a:rPr lang="en-GB" dirty="0" err="1">
                <a:solidFill>
                  <a:schemeClr val="lt1"/>
                </a:solidFill>
              </a:rPr>
              <a:t>EduVoyage</a:t>
            </a:r>
            <a:r>
              <a:rPr lang="en-GB" dirty="0">
                <a:solidFill>
                  <a:schemeClr val="lt1"/>
                </a:solidFill>
              </a:rPr>
              <a:t>, signifies the connection between education and the travel industry.</a:t>
            </a:r>
            <a:endParaRPr dirty="0">
              <a:solidFill>
                <a:schemeClr val="lt1"/>
              </a:solidFill>
            </a:endParaRPr>
          </a:p>
          <a:p>
            <a:pPr marL="457200" lvl="0" indent="-334327" algn="l" rtl="0">
              <a:spcBef>
                <a:spcPts val="0"/>
              </a:spcBef>
              <a:spcAft>
                <a:spcPts val="0"/>
              </a:spcAft>
              <a:buClr>
                <a:schemeClr val="lt1"/>
              </a:buClr>
              <a:buSzPct val="100000"/>
              <a:buChar char="-"/>
            </a:pPr>
            <a:r>
              <a:rPr lang="en-GB" dirty="0">
                <a:solidFill>
                  <a:schemeClr val="lt1"/>
                </a:solidFill>
              </a:rPr>
              <a:t>Logo represents that education is more than a classroom- it is vital that students are out in the real world.</a:t>
            </a:r>
            <a:endParaRPr dirty="0">
              <a:solidFill>
                <a:schemeClr val="lt1"/>
              </a:solidFill>
            </a:endParaRPr>
          </a:p>
        </p:txBody>
      </p:sp>
      <p:pic>
        <p:nvPicPr>
          <p:cNvPr id="121" name="Google Shape;121;p17"/>
          <p:cNvPicPr preferRelativeResize="0"/>
          <p:nvPr/>
        </p:nvPicPr>
        <p:blipFill>
          <a:blip r:embed="rId6">
            <a:alphaModFix/>
          </a:blip>
          <a:stretch>
            <a:fillRect/>
          </a:stretch>
        </p:blipFill>
        <p:spPr>
          <a:xfrm>
            <a:off x="8094320" y="58748"/>
            <a:ext cx="966636" cy="572700"/>
          </a:xfrm>
          <a:prstGeom prst="rect">
            <a:avLst/>
          </a:prstGeom>
          <a:noFill/>
          <a:ln>
            <a:noFill/>
          </a:ln>
        </p:spPr>
      </p:pic>
    </p:spTree>
  </p:cSld>
  <p:clrMapOvr>
    <a:masterClrMapping/>
  </p:clrMapOvr>
  <p:transition spd="med">
    <p:push/>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5"/>
        <p:cNvGrpSpPr/>
        <p:nvPr/>
      </p:nvGrpSpPr>
      <p:grpSpPr>
        <a:xfrm>
          <a:off x="0" y="0"/>
          <a:ext cx="0" cy="0"/>
          <a:chOff x="0" y="0"/>
          <a:chExt cx="0" cy="0"/>
        </a:xfrm>
      </p:grpSpPr>
      <p:pic>
        <p:nvPicPr>
          <p:cNvPr id="126" name="Google Shape;126;p18"/>
          <p:cNvPicPr preferRelativeResize="0"/>
          <p:nvPr/>
        </p:nvPicPr>
        <p:blipFill>
          <a:blip r:embed="rId4">
            <a:alphaModFix amt="30000"/>
          </a:blip>
          <a:stretch>
            <a:fillRect/>
          </a:stretch>
        </p:blipFill>
        <p:spPr>
          <a:xfrm>
            <a:off x="7021750" y="4262975"/>
            <a:ext cx="1985175" cy="434550"/>
          </a:xfrm>
          <a:prstGeom prst="rect">
            <a:avLst/>
          </a:prstGeom>
          <a:noFill/>
          <a:ln>
            <a:noFill/>
          </a:ln>
        </p:spPr>
      </p:pic>
      <p:pic>
        <p:nvPicPr>
          <p:cNvPr id="127" name="Google Shape;127;p18"/>
          <p:cNvPicPr preferRelativeResize="0"/>
          <p:nvPr/>
        </p:nvPicPr>
        <p:blipFill rotWithShape="1">
          <a:blip r:embed="rId5">
            <a:alphaModFix amt="48000"/>
          </a:blip>
          <a:srcRect r="25997" b="34524"/>
          <a:stretch/>
        </p:blipFill>
        <p:spPr>
          <a:xfrm>
            <a:off x="252925" y="1426650"/>
            <a:ext cx="4657400" cy="1980375"/>
          </a:xfrm>
          <a:prstGeom prst="rect">
            <a:avLst/>
          </a:prstGeom>
          <a:noFill/>
          <a:ln>
            <a:noFill/>
          </a:ln>
        </p:spPr>
      </p:pic>
      <p:sp>
        <p:nvSpPr>
          <p:cNvPr id="128" name="Google Shape;128;p18"/>
          <p:cNvSpPr txBox="1">
            <a:spLocks noGrp="1"/>
          </p:cNvSpPr>
          <p:nvPr>
            <p:ph type="body" idx="1"/>
          </p:nvPr>
        </p:nvSpPr>
        <p:spPr>
          <a:xfrm>
            <a:off x="380225" y="1426650"/>
            <a:ext cx="4402800" cy="2290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u="sng">
                <a:solidFill>
                  <a:schemeClr val="lt1"/>
                </a:solidFill>
              </a:rPr>
              <a:t>Purpose of trip?</a:t>
            </a:r>
            <a:endParaRPr b="1" u="sng">
              <a:solidFill>
                <a:schemeClr val="lt1"/>
              </a:solidFill>
            </a:endParaRPr>
          </a:p>
          <a:p>
            <a:pPr marL="457200" lvl="0" indent="-342900" algn="l" rtl="0">
              <a:spcBef>
                <a:spcPts val="1200"/>
              </a:spcBef>
              <a:spcAft>
                <a:spcPts val="0"/>
              </a:spcAft>
              <a:buClr>
                <a:schemeClr val="lt1"/>
              </a:buClr>
              <a:buSzPts val="1800"/>
              <a:buChar char="-"/>
            </a:pPr>
            <a:r>
              <a:rPr lang="en-GB">
                <a:solidFill>
                  <a:schemeClr val="lt1"/>
                </a:solidFill>
              </a:rPr>
              <a:t>Educational enrichment.</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Cultural exposure.</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Historical understanding.</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Exploration of STEM and innovation.</a:t>
            </a:r>
            <a:endParaRPr/>
          </a:p>
        </p:txBody>
      </p:sp>
      <p:sp>
        <p:nvSpPr>
          <p:cNvPr id="129" name="Google Shape;129;p18"/>
          <p:cNvSpPr txBox="1"/>
          <p:nvPr/>
        </p:nvSpPr>
        <p:spPr>
          <a:xfrm>
            <a:off x="125525" y="4697525"/>
            <a:ext cx="4657500" cy="3684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200"/>
              </a:spcAft>
              <a:buClr>
                <a:schemeClr val="dk1"/>
              </a:buClr>
              <a:buSzPts val="1100"/>
              <a:buFont typeface="Arial"/>
              <a:buNone/>
            </a:pPr>
            <a:r>
              <a:rPr lang="en-GB" sz="1150">
                <a:solidFill>
                  <a:schemeClr val="lt1"/>
                </a:solidFill>
              </a:rPr>
              <a:t>(Kolb, D.A 2015) (</a:t>
            </a:r>
            <a:r>
              <a:rPr lang="en-GB" sz="1100">
                <a:solidFill>
                  <a:schemeClr val="lt1"/>
                </a:solidFill>
              </a:rPr>
              <a:t>OECD 2018).</a:t>
            </a:r>
            <a:r>
              <a:rPr lang="en-GB" sz="1150">
                <a:solidFill>
                  <a:schemeClr val="lt1"/>
                </a:solidFill>
              </a:rPr>
              <a:t> (</a:t>
            </a:r>
            <a:r>
              <a:rPr lang="en-GB" sz="1000">
                <a:solidFill>
                  <a:schemeClr val="lt1"/>
                </a:solidFill>
                <a:latin typeface="Verdana"/>
                <a:ea typeface="Verdana"/>
                <a:cs typeface="Verdana"/>
                <a:sym typeface="Verdana"/>
              </a:rPr>
              <a:t>SAHITO, SHAHID, H.W 2024)</a:t>
            </a:r>
            <a:endParaRPr sz="1150">
              <a:solidFill>
                <a:schemeClr val="lt1"/>
              </a:solidFill>
            </a:endParaRPr>
          </a:p>
        </p:txBody>
      </p:sp>
      <p:sp>
        <p:nvSpPr>
          <p:cNvPr id="130" name="Google Shape;130;p18"/>
          <p:cNvSpPr txBox="1"/>
          <p:nvPr/>
        </p:nvSpPr>
        <p:spPr>
          <a:xfrm>
            <a:off x="332350" y="601400"/>
            <a:ext cx="3766500" cy="553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Introduction</a:t>
            </a:r>
            <a:endParaRPr sz="3100" b="1">
              <a:solidFill>
                <a:schemeClr val="lt1"/>
              </a:solidFill>
              <a:latin typeface="Bellota"/>
              <a:ea typeface="Bellota"/>
              <a:cs typeface="Bellota"/>
              <a:sym typeface="Bellota"/>
            </a:endParaRPr>
          </a:p>
        </p:txBody>
      </p:sp>
      <p:pic>
        <p:nvPicPr>
          <p:cNvPr id="131" name="Google Shape;131;p18"/>
          <p:cNvPicPr preferRelativeResize="0"/>
          <p:nvPr/>
        </p:nvPicPr>
        <p:blipFill>
          <a:blip r:embed="rId6">
            <a:alphaModFix/>
          </a:blip>
          <a:stretch>
            <a:fillRect/>
          </a:stretch>
        </p:blipFill>
        <p:spPr>
          <a:xfrm>
            <a:off x="7987080" y="102473"/>
            <a:ext cx="1019850" cy="604225"/>
          </a:xfrm>
          <a:prstGeom prst="rect">
            <a:avLst/>
          </a:prstGeom>
          <a:noFill/>
          <a:ln>
            <a:noFill/>
          </a:ln>
        </p:spPr>
      </p:pic>
      <p:pic>
        <p:nvPicPr>
          <p:cNvPr id="132" name="Google Shape;132;p18"/>
          <p:cNvPicPr preferRelativeResize="0"/>
          <p:nvPr/>
        </p:nvPicPr>
        <p:blipFill>
          <a:blip r:embed="rId7">
            <a:alphaModFix/>
          </a:blip>
          <a:stretch>
            <a:fillRect/>
          </a:stretch>
        </p:blipFill>
        <p:spPr>
          <a:xfrm>
            <a:off x="5078050" y="1155198"/>
            <a:ext cx="3928874" cy="3107783"/>
          </a:xfrm>
          <a:prstGeom prst="rect">
            <a:avLst/>
          </a:prstGeom>
          <a:noFill/>
          <a:ln>
            <a:noFill/>
          </a:ln>
        </p:spPr>
      </p:pic>
      <p:sp>
        <p:nvSpPr>
          <p:cNvPr id="133" name="Google Shape;133;p18"/>
          <p:cNvSpPr txBox="1"/>
          <p:nvPr/>
        </p:nvSpPr>
        <p:spPr>
          <a:xfrm>
            <a:off x="6006925" y="4262975"/>
            <a:ext cx="3000000" cy="4002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GB">
                <a:solidFill>
                  <a:schemeClr val="lt1"/>
                </a:solidFill>
              </a:rPr>
              <a:t>(Lade and Arnold, n.d.)</a:t>
            </a:r>
            <a:endParaRPr>
              <a:solidFill>
                <a:schemeClr val="lt1"/>
              </a:solidFill>
            </a:endParaRPr>
          </a:p>
        </p:txBody>
      </p:sp>
    </p:spTree>
  </p:cSld>
  <p:clrMapOvr>
    <a:masterClrMapping/>
  </p:clrMapOvr>
  <p:transition spd="med">
    <p:push/>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7"/>
        <p:cNvGrpSpPr/>
        <p:nvPr/>
      </p:nvGrpSpPr>
      <p:grpSpPr>
        <a:xfrm>
          <a:off x="0" y="0"/>
          <a:ext cx="0" cy="0"/>
          <a:chOff x="0" y="0"/>
          <a:chExt cx="0" cy="0"/>
        </a:xfrm>
      </p:grpSpPr>
      <p:sp>
        <p:nvSpPr>
          <p:cNvPr id="138" name="Google Shape;13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120" b="1">
                <a:solidFill>
                  <a:schemeClr val="lt1"/>
                </a:solidFill>
                <a:latin typeface="Bellota"/>
                <a:ea typeface="Bellota"/>
                <a:cs typeface="Bellota"/>
                <a:sym typeface="Bellota"/>
              </a:rPr>
              <a:t>Why Berlin?</a:t>
            </a:r>
            <a:endParaRPr sz="3120" b="1">
              <a:solidFill>
                <a:schemeClr val="lt1"/>
              </a:solidFill>
              <a:latin typeface="Bellota"/>
              <a:ea typeface="Bellota"/>
              <a:cs typeface="Bellota"/>
              <a:sym typeface="Bellota"/>
            </a:endParaRPr>
          </a:p>
        </p:txBody>
      </p:sp>
      <p:pic>
        <p:nvPicPr>
          <p:cNvPr id="139" name="Google Shape;139;p19"/>
          <p:cNvPicPr preferRelativeResize="0"/>
          <p:nvPr/>
        </p:nvPicPr>
        <p:blipFill rotWithShape="1">
          <a:blip r:embed="rId4">
            <a:alphaModFix amt="48000"/>
          </a:blip>
          <a:srcRect r="25997" b="34524"/>
          <a:stretch/>
        </p:blipFill>
        <p:spPr>
          <a:xfrm>
            <a:off x="311700" y="1110275"/>
            <a:ext cx="5152325" cy="1740450"/>
          </a:xfrm>
          <a:prstGeom prst="rect">
            <a:avLst/>
          </a:prstGeom>
          <a:noFill/>
          <a:ln>
            <a:noFill/>
          </a:ln>
        </p:spPr>
      </p:pic>
      <p:sp>
        <p:nvSpPr>
          <p:cNvPr id="140" name="Google Shape;140;p19"/>
          <p:cNvSpPr txBox="1">
            <a:spLocks noGrp="1"/>
          </p:cNvSpPr>
          <p:nvPr>
            <p:ph type="body" idx="1"/>
          </p:nvPr>
        </p:nvSpPr>
        <p:spPr>
          <a:xfrm>
            <a:off x="240500" y="1110275"/>
            <a:ext cx="5294700" cy="1925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lt1"/>
              </a:buClr>
              <a:buSzPts val="1800"/>
              <a:buChar char="-"/>
            </a:pPr>
            <a:r>
              <a:rPr lang="en-GB">
                <a:solidFill>
                  <a:schemeClr val="lt1"/>
                </a:solidFill>
              </a:rPr>
              <a:t>Safe, student-friendly destination.</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A rich history.</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Global leader in engineering and technology.</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Affordable group travel.</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Excellent transport system.</a:t>
            </a:r>
            <a:endParaRPr>
              <a:solidFill>
                <a:schemeClr val="lt1"/>
              </a:solidFill>
            </a:endParaRPr>
          </a:p>
        </p:txBody>
      </p:sp>
      <p:pic>
        <p:nvPicPr>
          <p:cNvPr id="141" name="Google Shape;141;p19" title="Screenshot 2025-12-31 at 18.51.36.png"/>
          <p:cNvPicPr preferRelativeResize="0"/>
          <p:nvPr/>
        </p:nvPicPr>
        <p:blipFill>
          <a:blip r:embed="rId5">
            <a:alphaModFix/>
          </a:blip>
          <a:stretch>
            <a:fillRect/>
          </a:stretch>
        </p:blipFill>
        <p:spPr>
          <a:xfrm>
            <a:off x="4784225" y="2943275"/>
            <a:ext cx="4048077" cy="2004275"/>
          </a:xfrm>
          <a:prstGeom prst="rect">
            <a:avLst/>
          </a:prstGeom>
          <a:noFill/>
          <a:ln>
            <a:noFill/>
          </a:ln>
        </p:spPr>
      </p:pic>
      <p:pic>
        <p:nvPicPr>
          <p:cNvPr id="142" name="Google Shape;142;p19"/>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9"/>
        <p:cNvGrpSpPr/>
        <p:nvPr/>
      </p:nvGrpSpPr>
      <p:grpSpPr>
        <a:xfrm>
          <a:off x="0" y="0"/>
          <a:ext cx="0" cy="0"/>
          <a:chOff x="0" y="0"/>
          <a:chExt cx="0" cy="0"/>
        </a:xfrm>
      </p:grpSpPr>
      <p:sp>
        <p:nvSpPr>
          <p:cNvPr id="180" name="Google Shape;180;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120" b="1" dirty="0">
                <a:solidFill>
                  <a:schemeClr val="lt1"/>
                </a:solidFill>
                <a:latin typeface="Bellota"/>
                <a:ea typeface="Bellota"/>
                <a:cs typeface="Bellota"/>
                <a:sym typeface="Bellota"/>
              </a:rPr>
              <a:t>Accommodation and meals.</a:t>
            </a:r>
            <a:endParaRPr sz="3120" b="1" dirty="0">
              <a:solidFill>
                <a:schemeClr val="lt1"/>
              </a:solidFill>
              <a:latin typeface="Bellota"/>
              <a:ea typeface="Bellota"/>
              <a:cs typeface="Bellota"/>
              <a:sym typeface="Bellota"/>
            </a:endParaRPr>
          </a:p>
        </p:txBody>
      </p:sp>
      <p:pic>
        <p:nvPicPr>
          <p:cNvPr id="181" name="Google Shape;181;p23"/>
          <p:cNvPicPr preferRelativeResize="0"/>
          <p:nvPr/>
        </p:nvPicPr>
        <p:blipFill>
          <a:blip r:embed="rId4">
            <a:alphaModFix amt="30000"/>
          </a:blip>
          <a:stretch>
            <a:fillRect/>
          </a:stretch>
        </p:blipFill>
        <p:spPr>
          <a:xfrm>
            <a:off x="4202200" y="1152450"/>
            <a:ext cx="4619700" cy="1739625"/>
          </a:xfrm>
          <a:prstGeom prst="rect">
            <a:avLst/>
          </a:prstGeom>
          <a:noFill/>
          <a:ln>
            <a:noFill/>
          </a:ln>
        </p:spPr>
      </p:pic>
      <p:sp>
        <p:nvSpPr>
          <p:cNvPr id="182" name="Google Shape;182;p23"/>
          <p:cNvSpPr txBox="1">
            <a:spLocks noGrp="1"/>
          </p:cNvSpPr>
          <p:nvPr>
            <p:ph type="body" idx="1"/>
          </p:nvPr>
        </p:nvSpPr>
        <p:spPr>
          <a:xfrm>
            <a:off x="4202200" y="1312613"/>
            <a:ext cx="4619700" cy="1419300"/>
          </a:xfrm>
          <a:prstGeom prst="rect">
            <a:avLst/>
          </a:prstGeom>
        </p:spPr>
        <p:txBody>
          <a:bodyPr spcFirstLastPara="1" wrap="square" lIns="91425" tIns="91425" rIns="91425" bIns="91425" anchor="t" anchorCtr="0">
            <a:normAutofit fontScale="85000" lnSpcReduction="10000"/>
          </a:bodyPr>
          <a:lstStyle/>
          <a:p>
            <a:pPr marL="457200" lvl="0" indent="-325755" algn="l" rtl="0">
              <a:spcBef>
                <a:spcPts val="0"/>
              </a:spcBef>
              <a:spcAft>
                <a:spcPts val="0"/>
              </a:spcAft>
              <a:buClr>
                <a:schemeClr val="lt1"/>
              </a:buClr>
              <a:buSzPct val="100000"/>
              <a:buChar char="-"/>
            </a:pPr>
            <a:r>
              <a:rPr lang="en-GB">
                <a:solidFill>
                  <a:schemeClr val="lt1"/>
                </a:solidFill>
              </a:rPr>
              <a:t>Safe and local hostel on the outskirts of Berlin.</a:t>
            </a:r>
            <a:endParaRPr>
              <a:solidFill>
                <a:schemeClr val="lt1"/>
              </a:solidFill>
            </a:endParaRPr>
          </a:p>
          <a:p>
            <a:pPr marL="457200" lvl="0" indent="-325755" algn="l" rtl="0">
              <a:spcBef>
                <a:spcPts val="0"/>
              </a:spcBef>
              <a:spcAft>
                <a:spcPts val="0"/>
              </a:spcAft>
              <a:buClr>
                <a:schemeClr val="lt1"/>
              </a:buClr>
              <a:buSzPct val="100000"/>
              <a:buChar char="-"/>
            </a:pPr>
            <a:r>
              <a:rPr lang="en-GB">
                <a:solidFill>
                  <a:schemeClr val="lt1"/>
                </a:solidFill>
              </a:rPr>
              <a:t>Continental breakfast included with other amenities.</a:t>
            </a:r>
            <a:endParaRPr>
              <a:solidFill>
                <a:schemeClr val="lt1"/>
              </a:solidFill>
            </a:endParaRPr>
          </a:p>
          <a:p>
            <a:pPr marL="457200" lvl="0" indent="-325755" algn="l" rtl="0">
              <a:spcBef>
                <a:spcPts val="0"/>
              </a:spcBef>
              <a:spcAft>
                <a:spcPts val="0"/>
              </a:spcAft>
              <a:buClr>
                <a:schemeClr val="lt1"/>
              </a:buClr>
              <a:buSzPct val="100000"/>
              <a:buChar char="-"/>
            </a:pPr>
            <a:r>
              <a:rPr lang="en-GB">
                <a:solidFill>
                  <a:schemeClr val="lt1"/>
                </a:solidFill>
              </a:rPr>
              <a:t>Optional packed lunches and group dinners</a:t>
            </a:r>
            <a:endParaRPr>
              <a:solidFill>
                <a:schemeClr val="lt1"/>
              </a:solidFill>
            </a:endParaRPr>
          </a:p>
        </p:txBody>
      </p:sp>
      <p:pic>
        <p:nvPicPr>
          <p:cNvPr id="183" name="Google Shape;183;p23" title="Screenshot 2025-12-31 at 23.05.14.png"/>
          <p:cNvPicPr preferRelativeResize="0"/>
          <p:nvPr/>
        </p:nvPicPr>
        <p:blipFill>
          <a:blip r:embed="rId5">
            <a:alphaModFix/>
          </a:blip>
          <a:stretch>
            <a:fillRect/>
          </a:stretch>
        </p:blipFill>
        <p:spPr>
          <a:xfrm>
            <a:off x="180325" y="1790400"/>
            <a:ext cx="3890488" cy="2528451"/>
          </a:xfrm>
          <a:prstGeom prst="rect">
            <a:avLst/>
          </a:prstGeom>
          <a:noFill/>
          <a:ln>
            <a:noFill/>
          </a:ln>
        </p:spPr>
      </p:pic>
      <p:pic>
        <p:nvPicPr>
          <p:cNvPr id="2" name="Google Shape;142;p19">
            <a:extLst>
              <a:ext uri="{FF2B5EF4-FFF2-40B4-BE49-F238E27FC236}">
                <a16:creationId xmlns:a16="http://schemas.microsoft.com/office/drawing/2014/main" id="{394E04C6-1EA9-D4D6-1B65-515CB6A9D4C9}"/>
              </a:ext>
            </a:extLst>
          </p:cNvPr>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7"/>
        <p:cNvGrpSpPr/>
        <p:nvPr/>
      </p:nvGrpSpPr>
      <p:grpSpPr>
        <a:xfrm>
          <a:off x="0" y="0"/>
          <a:ext cx="0" cy="0"/>
          <a:chOff x="0" y="0"/>
          <a:chExt cx="0" cy="0"/>
        </a:xfrm>
      </p:grpSpPr>
      <p:sp>
        <p:nvSpPr>
          <p:cNvPr id="188" name="Google Shape;188;p24"/>
          <p:cNvSpPr txBox="1">
            <a:spLocks noGrp="1"/>
          </p:cNvSpPr>
          <p:nvPr>
            <p:ph type="title"/>
          </p:nvPr>
        </p:nvSpPr>
        <p:spPr>
          <a:xfrm>
            <a:off x="196850" y="3307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120" b="1">
                <a:solidFill>
                  <a:schemeClr val="lt1"/>
                </a:solidFill>
                <a:latin typeface="Bellota"/>
                <a:ea typeface="Bellota"/>
                <a:cs typeface="Bellota"/>
                <a:sym typeface="Bellota"/>
              </a:rPr>
              <a:t>Day By Day Itinerary</a:t>
            </a:r>
            <a:endParaRPr sz="3120" b="1">
              <a:solidFill>
                <a:schemeClr val="lt1"/>
              </a:solidFill>
              <a:latin typeface="Bellota"/>
              <a:ea typeface="Bellota"/>
              <a:cs typeface="Bellota"/>
              <a:sym typeface="Bellota"/>
            </a:endParaRPr>
          </a:p>
        </p:txBody>
      </p:sp>
      <p:pic>
        <p:nvPicPr>
          <p:cNvPr id="189" name="Google Shape;189;p24"/>
          <p:cNvPicPr preferRelativeResize="0"/>
          <p:nvPr/>
        </p:nvPicPr>
        <p:blipFill>
          <a:blip r:embed="rId4">
            <a:alphaModFix amt="44000"/>
          </a:blip>
          <a:stretch>
            <a:fillRect/>
          </a:stretch>
        </p:blipFill>
        <p:spPr>
          <a:xfrm>
            <a:off x="196850" y="1152475"/>
            <a:ext cx="8635450" cy="3781425"/>
          </a:xfrm>
          <a:prstGeom prst="rect">
            <a:avLst/>
          </a:prstGeom>
          <a:noFill/>
          <a:ln>
            <a:noFill/>
          </a:ln>
        </p:spPr>
      </p:pic>
      <p:sp>
        <p:nvSpPr>
          <p:cNvPr id="190" name="Google Shape;190;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lnSpc>
                <a:spcPct val="105000"/>
              </a:lnSpc>
              <a:spcBef>
                <a:spcPts val="0"/>
              </a:spcBef>
              <a:spcAft>
                <a:spcPts val="0"/>
              </a:spcAft>
              <a:buNone/>
            </a:pPr>
            <a:r>
              <a:rPr lang="en-GB" dirty="0">
                <a:solidFill>
                  <a:schemeClr val="lt1"/>
                </a:solidFill>
              </a:rPr>
              <a:t>Day 1 – Departure from UK and arrival to Germany.</a:t>
            </a:r>
            <a:endParaRPr dirty="0">
              <a:solidFill>
                <a:schemeClr val="lt1"/>
              </a:solidFill>
            </a:endParaRPr>
          </a:p>
          <a:p>
            <a:pPr marL="457200" lvl="0" indent="-342900" algn="l" rtl="0">
              <a:lnSpc>
                <a:spcPct val="105000"/>
              </a:lnSpc>
              <a:spcBef>
                <a:spcPts val="1200"/>
              </a:spcBef>
              <a:spcAft>
                <a:spcPts val="0"/>
              </a:spcAft>
              <a:buClr>
                <a:schemeClr val="lt1"/>
              </a:buClr>
              <a:buSzPts val="1800"/>
              <a:buChar char="-"/>
            </a:pPr>
            <a:r>
              <a:rPr lang="en-GB" dirty="0">
                <a:solidFill>
                  <a:schemeClr val="lt1"/>
                </a:solidFill>
              </a:rPr>
              <a:t>Flight from </a:t>
            </a:r>
            <a:r>
              <a:rPr lang="en-GB" dirty="0" err="1">
                <a:solidFill>
                  <a:schemeClr val="lt1"/>
                </a:solidFill>
              </a:rPr>
              <a:t>uk</a:t>
            </a:r>
            <a:r>
              <a:rPr lang="en-GB" dirty="0">
                <a:solidFill>
                  <a:schemeClr val="lt1"/>
                </a:solidFill>
              </a:rPr>
              <a:t> to Berlin, check in, evening city walk.</a:t>
            </a:r>
            <a:endParaRPr dirty="0">
              <a:solidFill>
                <a:schemeClr val="lt1"/>
              </a:solidFill>
            </a:endParaRPr>
          </a:p>
          <a:p>
            <a:pPr marL="0" lvl="0" indent="0" algn="l" rtl="0">
              <a:lnSpc>
                <a:spcPct val="105000"/>
              </a:lnSpc>
              <a:spcBef>
                <a:spcPts val="1200"/>
              </a:spcBef>
              <a:spcAft>
                <a:spcPts val="0"/>
              </a:spcAft>
              <a:buNone/>
            </a:pPr>
            <a:r>
              <a:rPr lang="en-GB" dirty="0">
                <a:solidFill>
                  <a:schemeClr val="lt1"/>
                </a:solidFill>
              </a:rPr>
              <a:t>Day 2  - Historical landmarks/educational trip.</a:t>
            </a:r>
            <a:endParaRPr dirty="0">
              <a:solidFill>
                <a:schemeClr val="lt1"/>
              </a:solidFill>
            </a:endParaRPr>
          </a:p>
          <a:p>
            <a:pPr marL="0" lvl="0" indent="0" algn="l" rtl="0">
              <a:lnSpc>
                <a:spcPct val="105000"/>
              </a:lnSpc>
              <a:spcBef>
                <a:spcPts val="1200"/>
              </a:spcBef>
              <a:spcAft>
                <a:spcPts val="0"/>
              </a:spcAft>
              <a:buNone/>
            </a:pPr>
            <a:r>
              <a:rPr lang="en-GB" dirty="0">
                <a:solidFill>
                  <a:schemeClr val="lt1"/>
                </a:solidFill>
              </a:rPr>
              <a:t>Day 3 - Schnapps tasting (cultural, popular in Germany).</a:t>
            </a:r>
            <a:endParaRPr dirty="0">
              <a:solidFill>
                <a:schemeClr val="lt1"/>
              </a:solidFill>
            </a:endParaRPr>
          </a:p>
          <a:p>
            <a:pPr marL="0" lvl="0" indent="0" algn="l" rtl="0">
              <a:lnSpc>
                <a:spcPct val="105000"/>
              </a:lnSpc>
              <a:spcBef>
                <a:spcPts val="1200"/>
              </a:spcBef>
              <a:spcAft>
                <a:spcPts val="0"/>
              </a:spcAft>
              <a:buNone/>
            </a:pPr>
            <a:r>
              <a:rPr lang="en-GB" dirty="0">
                <a:solidFill>
                  <a:schemeClr val="lt1"/>
                </a:solidFill>
              </a:rPr>
              <a:t>Day 4 - Cultural experience (free day, old town, markets, workshops).</a:t>
            </a:r>
            <a:endParaRPr dirty="0">
              <a:solidFill>
                <a:schemeClr val="lt1"/>
              </a:solidFill>
            </a:endParaRPr>
          </a:p>
          <a:p>
            <a:pPr marL="0" lvl="0" indent="0" algn="l" rtl="0">
              <a:lnSpc>
                <a:spcPct val="105000"/>
              </a:lnSpc>
              <a:spcBef>
                <a:spcPts val="1200"/>
              </a:spcBef>
              <a:spcAft>
                <a:spcPts val="0"/>
              </a:spcAft>
              <a:buNone/>
            </a:pPr>
            <a:r>
              <a:rPr lang="en-GB" dirty="0">
                <a:solidFill>
                  <a:schemeClr val="lt1"/>
                </a:solidFill>
              </a:rPr>
              <a:t>Day 5 - Oktoberfest.</a:t>
            </a:r>
            <a:endParaRPr dirty="0">
              <a:solidFill>
                <a:schemeClr val="lt1"/>
              </a:solidFill>
            </a:endParaRPr>
          </a:p>
          <a:p>
            <a:pPr marL="0" lvl="0" indent="0" algn="l" rtl="0">
              <a:lnSpc>
                <a:spcPct val="105000"/>
              </a:lnSpc>
              <a:spcBef>
                <a:spcPts val="1200"/>
              </a:spcBef>
              <a:spcAft>
                <a:spcPts val="1200"/>
              </a:spcAft>
              <a:buNone/>
            </a:pPr>
            <a:r>
              <a:rPr lang="en-GB" dirty="0">
                <a:solidFill>
                  <a:schemeClr val="lt1"/>
                </a:solidFill>
              </a:rPr>
              <a:t>Day 6 - Departure.</a:t>
            </a:r>
            <a:endParaRPr dirty="0">
              <a:solidFill>
                <a:schemeClr val="lt1"/>
              </a:solidFill>
            </a:endParaRPr>
          </a:p>
        </p:txBody>
      </p:sp>
      <p:sp>
        <p:nvSpPr>
          <p:cNvPr id="191" name="Google Shape;191;p24"/>
          <p:cNvSpPr txBox="1"/>
          <p:nvPr/>
        </p:nvSpPr>
        <p:spPr>
          <a:xfrm>
            <a:off x="6235300" y="4814075"/>
            <a:ext cx="2861700" cy="2829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1200"/>
              </a:spcAft>
              <a:buClr>
                <a:schemeClr val="dk1"/>
              </a:buClr>
              <a:buSzPts val="1100"/>
              <a:buFont typeface="Arial"/>
              <a:buNone/>
            </a:pPr>
            <a:r>
              <a:rPr lang="en-GB">
                <a:solidFill>
                  <a:schemeClr val="lt1"/>
                </a:solidFill>
              </a:rPr>
              <a:t>(</a:t>
            </a:r>
            <a:r>
              <a:rPr lang="en-GB" sz="1200" u="sng">
                <a:solidFill>
                  <a:schemeClr val="hlink"/>
                </a:solidFill>
                <a:hlinkClick r:id="rId5"/>
              </a:rPr>
              <a:t>oktoberfest.de</a:t>
            </a:r>
            <a:r>
              <a:rPr lang="en-GB" sz="1200">
                <a:solidFill>
                  <a:schemeClr val="lt1"/>
                </a:solidFill>
              </a:rPr>
              <a:t>, 2025) (Berlin, A 2018).</a:t>
            </a:r>
            <a:endParaRPr sz="1800">
              <a:solidFill>
                <a:schemeClr val="lt1"/>
              </a:solidFill>
            </a:endParaRPr>
          </a:p>
        </p:txBody>
      </p:sp>
      <p:pic>
        <p:nvPicPr>
          <p:cNvPr id="192" name="Google Shape;192;p24"/>
          <p:cNvPicPr preferRelativeResize="0"/>
          <p:nvPr/>
        </p:nvPicPr>
        <p:blipFill>
          <a:blip r:embed="rId6">
            <a:alphaModFix/>
          </a:blip>
          <a:stretch>
            <a:fillRect/>
          </a:stretch>
        </p:blipFill>
        <p:spPr>
          <a:xfrm>
            <a:off x="6209550" y="209600"/>
            <a:ext cx="2622750" cy="2682700"/>
          </a:xfrm>
          <a:prstGeom prst="rect">
            <a:avLst/>
          </a:prstGeom>
          <a:noFill/>
          <a:ln>
            <a:noFill/>
          </a:ln>
        </p:spPr>
      </p:pic>
      <p:pic>
        <p:nvPicPr>
          <p:cNvPr id="2" name="Google Shape;142;p19">
            <a:extLst>
              <a:ext uri="{FF2B5EF4-FFF2-40B4-BE49-F238E27FC236}">
                <a16:creationId xmlns:a16="http://schemas.microsoft.com/office/drawing/2014/main" id="{D06C6EB4-687A-FE76-57F3-0B81C4300C1C}"/>
              </a:ext>
            </a:extLst>
          </p:cNvPr>
          <p:cNvPicPr preferRelativeResize="0"/>
          <p:nvPr/>
        </p:nvPicPr>
        <p:blipFill>
          <a:blip r:embed="rId7">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6"/>
        <p:cNvGrpSpPr/>
        <p:nvPr/>
      </p:nvGrpSpPr>
      <p:grpSpPr>
        <a:xfrm>
          <a:off x="0" y="0"/>
          <a:ext cx="0" cy="0"/>
          <a:chOff x="0" y="0"/>
          <a:chExt cx="0" cy="0"/>
        </a:xfrm>
      </p:grpSpPr>
      <p:sp>
        <p:nvSpPr>
          <p:cNvPr id="197" name="Google Shape;197;p25"/>
          <p:cNvSpPr txBox="1">
            <a:spLocks noGrp="1"/>
          </p:cNvSpPr>
          <p:nvPr>
            <p:ph type="title"/>
          </p:nvPr>
        </p:nvSpPr>
        <p:spPr>
          <a:xfrm>
            <a:off x="202775" y="89425"/>
            <a:ext cx="4633800" cy="67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120" b="1">
                <a:solidFill>
                  <a:schemeClr val="lt1"/>
                </a:solidFill>
                <a:latin typeface="Bellota"/>
                <a:ea typeface="Bellota"/>
                <a:cs typeface="Bellota"/>
                <a:sym typeface="Bellota"/>
              </a:rPr>
              <a:t>Schedule Breakdown</a:t>
            </a:r>
            <a:endParaRPr sz="3120" b="1">
              <a:solidFill>
                <a:schemeClr val="lt1"/>
              </a:solidFill>
              <a:latin typeface="Bellota"/>
              <a:ea typeface="Bellota"/>
              <a:cs typeface="Bellota"/>
              <a:sym typeface="Bellota"/>
            </a:endParaRPr>
          </a:p>
        </p:txBody>
      </p:sp>
      <p:pic>
        <p:nvPicPr>
          <p:cNvPr id="198" name="Google Shape;198;p25"/>
          <p:cNvPicPr preferRelativeResize="0"/>
          <p:nvPr/>
        </p:nvPicPr>
        <p:blipFill>
          <a:blip r:embed="rId4">
            <a:alphaModFix amt="30000"/>
          </a:blip>
          <a:stretch>
            <a:fillRect/>
          </a:stretch>
        </p:blipFill>
        <p:spPr>
          <a:xfrm>
            <a:off x="190338" y="789988"/>
            <a:ext cx="8763324" cy="4160425"/>
          </a:xfrm>
          <a:prstGeom prst="rect">
            <a:avLst/>
          </a:prstGeom>
          <a:noFill/>
          <a:ln>
            <a:noFill/>
          </a:ln>
        </p:spPr>
      </p:pic>
      <p:graphicFrame>
        <p:nvGraphicFramePr>
          <p:cNvPr id="199" name="Google Shape;199;p25"/>
          <p:cNvGraphicFramePr/>
          <p:nvPr/>
        </p:nvGraphicFramePr>
        <p:xfrm>
          <a:off x="202763" y="790000"/>
          <a:ext cx="8750900" cy="4160425"/>
        </p:xfrm>
        <a:graphic>
          <a:graphicData uri="http://schemas.openxmlformats.org/drawingml/2006/table">
            <a:tbl>
              <a:tblPr>
                <a:noFill/>
                <a:tableStyleId>{4D52C825-1F60-4C54-9E8C-C4254FB1532E}</a:tableStyleId>
              </a:tblPr>
              <a:tblGrid>
                <a:gridCol w="1214625">
                  <a:extLst>
                    <a:ext uri="{9D8B030D-6E8A-4147-A177-3AD203B41FA5}">
                      <a16:colId xmlns:a16="http://schemas.microsoft.com/office/drawing/2014/main" val="20000"/>
                    </a:ext>
                  </a:extLst>
                </a:gridCol>
                <a:gridCol w="1744775">
                  <a:extLst>
                    <a:ext uri="{9D8B030D-6E8A-4147-A177-3AD203B41FA5}">
                      <a16:colId xmlns:a16="http://schemas.microsoft.com/office/drawing/2014/main" val="20001"/>
                    </a:ext>
                  </a:extLst>
                </a:gridCol>
                <a:gridCol w="1447875">
                  <a:extLst>
                    <a:ext uri="{9D8B030D-6E8A-4147-A177-3AD203B41FA5}">
                      <a16:colId xmlns:a16="http://schemas.microsoft.com/office/drawing/2014/main" val="20002"/>
                    </a:ext>
                  </a:extLst>
                </a:gridCol>
                <a:gridCol w="1447875">
                  <a:extLst>
                    <a:ext uri="{9D8B030D-6E8A-4147-A177-3AD203B41FA5}">
                      <a16:colId xmlns:a16="http://schemas.microsoft.com/office/drawing/2014/main" val="20003"/>
                    </a:ext>
                  </a:extLst>
                </a:gridCol>
                <a:gridCol w="1447875">
                  <a:extLst>
                    <a:ext uri="{9D8B030D-6E8A-4147-A177-3AD203B41FA5}">
                      <a16:colId xmlns:a16="http://schemas.microsoft.com/office/drawing/2014/main" val="20004"/>
                    </a:ext>
                  </a:extLst>
                </a:gridCol>
                <a:gridCol w="1447875">
                  <a:extLst>
                    <a:ext uri="{9D8B030D-6E8A-4147-A177-3AD203B41FA5}">
                      <a16:colId xmlns:a16="http://schemas.microsoft.com/office/drawing/2014/main" val="20005"/>
                    </a:ext>
                  </a:extLst>
                </a:gridCol>
              </a:tblGrid>
              <a:tr h="590225">
                <a:tc>
                  <a:txBody>
                    <a:bodyPr/>
                    <a:lstStyle/>
                    <a:p>
                      <a:pPr marL="0" lvl="0" indent="0" algn="l" rtl="0">
                        <a:spcBef>
                          <a:spcPts val="0"/>
                        </a:spcBef>
                        <a:spcAft>
                          <a:spcPts val="0"/>
                        </a:spcAft>
                        <a:buNone/>
                      </a:pPr>
                      <a:r>
                        <a:rPr lang="en-GB" sz="1200" b="1">
                          <a:solidFill>
                            <a:schemeClr val="lt1"/>
                          </a:solidFill>
                        </a:rPr>
                        <a:t>Day 1</a:t>
                      </a:r>
                      <a:endParaRPr sz="1200" b="1">
                        <a:solidFill>
                          <a:schemeClr val="lt1"/>
                        </a:solidFill>
                      </a:endParaRPr>
                    </a:p>
                    <a:p>
                      <a:pPr marL="0" lvl="0" indent="0" algn="l" rtl="0">
                        <a:spcBef>
                          <a:spcPts val="0"/>
                        </a:spcBef>
                        <a:spcAft>
                          <a:spcPts val="0"/>
                        </a:spcAft>
                        <a:buNone/>
                      </a:pPr>
                      <a:r>
                        <a:rPr lang="en-GB" sz="1200" b="1">
                          <a:solidFill>
                            <a:schemeClr val="lt1"/>
                          </a:solidFill>
                        </a:rPr>
                        <a:t>21st Sep</a:t>
                      </a:r>
                      <a:endParaRPr sz="1200" b="1">
                        <a:solidFill>
                          <a:schemeClr val="lt1"/>
                        </a:solidFill>
                      </a:endParaRPr>
                    </a:p>
                  </a:txBody>
                  <a:tcPr marL="91425" marR="91425" marT="91425" marB="91425"/>
                </a:tc>
                <a:tc>
                  <a:txBody>
                    <a:bodyPr/>
                    <a:lstStyle/>
                    <a:p>
                      <a:pPr marL="0" lvl="0" indent="0" algn="l" rtl="0">
                        <a:spcBef>
                          <a:spcPts val="0"/>
                        </a:spcBef>
                        <a:spcAft>
                          <a:spcPts val="0"/>
                        </a:spcAft>
                        <a:buNone/>
                      </a:pPr>
                      <a:r>
                        <a:rPr lang="en-GB" sz="1200" b="1">
                          <a:solidFill>
                            <a:schemeClr val="lt1"/>
                          </a:solidFill>
                        </a:rPr>
                        <a:t>Day 2</a:t>
                      </a:r>
                      <a:endParaRPr sz="1200" b="1">
                        <a:solidFill>
                          <a:schemeClr val="lt1"/>
                        </a:solidFill>
                      </a:endParaRPr>
                    </a:p>
                    <a:p>
                      <a:pPr marL="0" lvl="0" indent="0" algn="l" rtl="0">
                        <a:spcBef>
                          <a:spcPts val="0"/>
                        </a:spcBef>
                        <a:spcAft>
                          <a:spcPts val="0"/>
                        </a:spcAft>
                        <a:buNone/>
                      </a:pPr>
                      <a:r>
                        <a:rPr lang="en-GB" sz="1200" b="1">
                          <a:solidFill>
                            <a:schemeClr val="lt1"/>
                          </a:solidFill>
                        </a:rPr>
                        <a:t>22nd Sep</a:t>
                      </a:r>
                      <a:endParaRPr sz="1200" b="1">
                        <a:solidFill>
                          <a:schemeClr val="lt1"/>
                        </a:solidFill>
                      </a:endParaRPr>
                    </a:p>
                  </a:txBody>
                  <a:tcPr marL="91425" marR="91425" marT="91425" marB="91425"/>
                </a:tc>
                <a:tc>
                  <a:txBody>
                    <a:bodyPr/>
                    <a:lstStyle/>
                    <a:p>
                      <a:pPr marL="0" lvl="0" indent="0" algn="l" rtl="0">
                        <a:spcBef>
                          <a:spcPts val="0"/>
                        </a:spcBef>
                        <a:spcAft>
                          <a:spcPts val="0"/>
                        </a:spcAft>
                        <a:buNone/>
                      </a:pPr>
                      <a:r>
                        <a:rPr lang="en-GB" sz="1200" b="1">
                          <a:solidFill>
                            <a:schemeClr val="lt1"/>
                          </a:solidFill>
                        </a:rPr>
                        <a:t>Day 3</a:t>
                      </a:r>
                      <a:endParaRPr sz="1200" b="1">
                        <a:solidFill>
                          <a:schemeClr val="lt1"/>
                        </a:solidFill>
                      </a:endParaRPr>
                    </a:p>
                    <a:p>
                      <a:pPr marL="0" lvl="0" indent="0" algn="l" rtl="0">
                        <a:spcBef>
                          <a:spcPts val="0"/>
                        </a:spcBef>
                        <a:spcAft>
                          <a:spcPts val="0"/>
                        </a:spcAft>
                        <a:buNone/>
                      </a:pPr>
                      <a:r>
                        <a:rPr lang="en-GB" sz="1200" b="1">
                          <a:solidFill>
                            <a:schemeClr val="lt1"/>
                          </a:solidFill>
                        </a:rPr>
                        <a:t>23rd Sep</a:t>
                      </a:r>
                      <a:endParaRPr sz="1200" b="1">
                        <a:solidFill>
                          <a:schemeClr val="lt1"/>
                        </a:solidFill>
                      </a:endParaRPr>
                    </a:p>
                  </a:txBody>
                  <a:tcPr marL="91425" marR="91425" marT="91425" marB="91425"/>
                </a:tc>
                <a:tc>
                  <a:txBody>
                    <a:bodyPr/>
                    <a:lstStyle/>
                    <a:p>
                      <a:pPr marL="0" lvl="0" indent="0" algn="l" rtl="0">
                        <a:spcBef>
                          <a:spcPts val="0"/>
                        </a:spcBef>
                        <a:spcAft>
                          <a:spcPts val="0"/>
                        </a:spcAft>
                        <a:buNone/>
                      </a:pPr>
                      <a:r>
                        <a:rPr lang="en-GB" sz="1200" b="1">
                          <a:solidFill>
                            <a:schemeClr val="lt1"/>
                          </a:solidFill>
                        </a:rPr>
                        <a:t>Day 4</a:t>
                      </a:r>
                      <a:endParaRPr sz="1200" b="1">
                        <a:solidFill>
                          <a:schemeClr val="lt1"/>
                        </a:solidFill>
                      </a:endParaRPr>
                    </a:p>
                    <a:p>
                      <a:pPr marL="0" lvl="0" indent="0" algn="l" rtl="0">
                        <a:spcBef>
                          <a:spcPts val="0"/>
                        </a:spcBef>
                        <a:spcAft>
                          <a:spcPts val="0"/>
                        </a:spcAft>
                        <a:buNone/>
                      </a:pPr>
                      <a:r>
                        <a:rPr lang="en-GB" sz="1200" b="1">
                          <a:solidFill>
                            <a:schemeClr val="lt1"/>
                          </a:solidFill>
                        </a:rPr>
                        <a:t>24th Sep</a:t>
                      </a:r>
                      <a:endParaRPr sz="1200" b="1">
                        <a:solidFill>
                          <a:schemeClr val="lt1"/>
                        </a:solidFill>
                      </a:endParaRPr>
                    </a:p>
                  </a:txBody>
                  <a:tcPr marL="91425" marR="91425" marT="91425" marB="91425"/>
                </a:tc>
                <a:tc>
                  <a:txBody>
                    <a:bodyPr/>
                    <a:lstStyle/>
                    <a:p>
                      <a:pPr marL="0" lvl="0" indent="0" algn="l" rtl="0">
                        <a:spcBef>
                          <a:spcPts val="0"/>
                        </a:spcBef>
                        <a:spcAft>
                          <a:spcPts val="0"/>
                        </a:spcAft>
                        <a:buNone/>
                      </a:pPr>
                      <a:r>
                        <a:rPr lang="en-GB" sz="1200" b="1">
                          <a:solidFill>
                            <a:schemeClr val="lt1"/>
                          </a:solidFill>
                        </a:rPr>
                        <a:t>Day 5</a:t>
                      </a:r>
                      <a:endParaRPr sz="1200" b="1">
                        <a:solidFill>
                          <a:schemeClr val="lt1"/>
                        </a:solidFill>
                      </a:endParaRPr>
                    </a:p>
                    <a:p>
                      <a:pPr marL="0" lvl="0" indent="0" algn="l" rtl="0">
                        <a:spcBef>
                          <a:spcPts val="0"/>
                        </a:spcBef>
                        <a:spcAft>
                          <a:spcPts val="0"/>
                        </a:spcAft>
                        <a:buNone/>
                      </a:pPr>
                      <a:r>
                        <a:rPr lang="en-GB" sz="1200" b="1">
                          <a:solidFill>
                            <a:schemeClr val="lt1"/>
                          </a:solidFill>
                        </a:rPr>
                        <a:t>25th Sep</a:t>
                      </a:r>
                      <a:endParaRPr sz="1200" b="1">
                        <a:solidFill>
                          <a:schemeClr val="lt1"/>
                        </a:solidFill>
                      </a:endParaRPr>
                    </a:p>
                  </a:txBody>
                  <a:tcPr marL="91425" marR="91425" marT="91425" marB="91425"/>
                </a:tc>
                <a:tc>
                  <a:txBody>
                    <a:bodyPr/>
                    <a:lstStyle/>
                    <a:p>
                      <a:pPr marL="0" lvl="0" indent="0" algn="l" rtl="0">
                        <a:spcBef>
                          <a:spcPts val="0"/>
                        </a:spcBef>
                        <a:spcAft>
                          <a:spcPts val="0"/>
                        </a:spcAft>
                        <a:buNone/>
                      </a:pPr>
                      <a:r>
                        <a:rPr lang="en-GB" sz="1200" b="1">
                          <a:solidFill>
                            <a:schemeClr val="lt1"/>
                          </a:solidFill>
                        </a:rPr>
                        <a:t>Day 6</a:t>
                      </a:r>
                      <a:endParaRPr sz="1200" b="1">
                        <a:solidFill>
                          <a:schemeClr val="lt1"/>
                        </a:solidFill>
                      </a:endParaRPr>
                    </a:p>
                    <a:p>
                      <a:pPr marL="0" lvl="0" indent="0" algn="l" rtl="0">
                        <a:spcBef>
                          <a:spcPts val="0"/>
                        </a:spcBef>
                        <a:spcAft>
                          <a:spcPts val="0"/>
                        </a:spcAft>
                        <a:buNone/>
                      </a:pPr>
                      <a:r>
                        <a:rPr lang="en-GB" sz="1200" b="1">
                          <a:solidFill>
                            <a:schemeClr val="lt1"/>
                          </a:solidFill>
                        </a:rPr>
                        <a:t>26th Sep</a:t>
                      </a:r>
                      <a:endParaRPr sz="1200" b="1">
                        <a:solidFill>
                          <a:schemeClr val="lt1"/>
                        </a:solidFill>
                      </a:endParaRPr>
                    </a:p>
                  </a:txBody>
                  <a:tcPr marL="91425" marR="91425" marT="91425" marB="91425"/>
                </a:tc>
                <a:extLst>
                  <a:ext uri="{0D108BD9-81ED-4DB2-BD59-A6C34878D82A}">
                    <a16:rowId xmlns:a16="http://schemas.microsoft.com/office/drawing/2014/main" val="10000"/>
                  </a:ext>
                </a:extLst>
              </a:tr>
              <a:tr h="3570200">
                <a:tc>
                  <a:txBody>
                    <a:bodyPr/>
                    <a:lstStyle/>
                    <a:p>
                      <a:pPr marL="0" lvl="0" indent="0" algn="l" rtl="0">
                        <a:spcBef>
                          <a:spcPts val="0"/>
                        </a:spcBef>
                        <a:spcAft>
                          <a:spcPts val="0"/>
                        </a:spcAft>
                        <a:buNone/>
                      </a:pPr>
                      <a:r>
                        <a:rPr lang="en-GB" sz="1200">
                          <a:solidFill>
                            <a:schemeClr val="lt1"/>
                          </a:solidFill>
                        </a:rPr>
                        <a:t>-4:30am depart at UWTSD.</a:t>
                      </a:r>
                      <a:endParaRPr sz="1200">
                        <a:solidFill>
                          <a:schemeClr val="lt1"/>
                        </a:solidFill>
                      </a:endParaRPr>
                    </a:p>
                    <a:p>
                      <a:pPr marL="0" lvl="0" indent="0" algn="l" rtl="0">
                        <a:spcBef>
                          <a:spcPts val="0"/>
                        </a:spcBef>
                        <a:spcAft>
                          <a:spcPts val="0"/>
                        </a:spcAft>
                        <a:buNone/>
                      </a:pPr>
                      <a:r>
                        <a:rPr lang="en-GB" sz="1200">
                          <a:solidFill>
                            <a:schemeClr val="lt1"/>
                          </a:solidFill>
                        </a:rPr>
                        <a:t>-Arrival at 9am.</a:t>
                      </a:r>
                      <a:endParaRPr sz="1200">
                        <a:solidFill>
                          <a:schemeClr val="lt1"/>
                        </a:solidFill>
                      </a:endParaRPr>
                    </a:p>
                    <a:p>
                      <a:pPr marL="0" lvl="0" indent="0" algn="l" rtl="0">
                        <a:spcBef>
                          <a:spcPts val="0"/>
                        </a:spcBef>
                        <a:spcAft>
                          <a:spcPts val="0"/>
                        </a:spcAft>
                        <a:buNone/>
                      </a:pPr>
                      <a:r>
                        <a:rPr lang="en-GB" sz="1200">
                          <a:solidFill>
                            <a:schemeClr val="lt1"/>
                          </a:solidFill>
                        </a:rPr>
                        <a:t>-Flight at 11:15am.</a:t>
                      </a:r>
                      <a:endParaRPr sz="1200">
                        <a:solidFill>
                          <a:schemeClr val="lt1"/>
                        </a:solidFill>
                      </a:endParaRPr>
                    </a:p>
                    <a:p>
                      <a:pPr marL="0" lvl="0" indent="0" algn="l" rtl="0">
                        <a:spcBef>
                          <a:spcPts val="0"/>
                        </a:spcBef>
                        <a:spcAft>
                          <a:spcPts val="0"/>
                        </a:spcAft>
                        <a:buNone/>
                      </a:pPr>
                      <a:r>
                        <a:rPr lang="en-GB" sz="1200">
                          <a:solidFill>
                            <a:schemeClr val="lt1"/>
                          </a:solidFill>
                        </a:rPr>
                        <a:t>-Berlin arrival at 2:10pm local time.</a:t>
                      </a:r>
                      <a:endParaRPr sz="1200">
                        <a:solidFill>
                          <a:schemeClr val="lt1"/>
                        </a:solidFill>
                      </a:endParaRPr>
                    </a:p>
                    <a:p>
                      <a:pPr marL="0" lvl="0" indent="0" algn="l" rtl="0">
                        <a:spcBef>
                          <a:spcPts val="0"/>
                        </a:spcBef>
                        <a:spcAft>
                          <a:spcPts val="0"/>
                        </a:spcAft>
                        <a:buNone/>
                      </a:pPr>
                      <a:r>
                        <a:rPr lang="en-GB" sz="1200">
                          <a:solidFill>
                            <a:schemeClr val="lt1"/>
                          </a:solidFill>
                        </a:rPr>
                        <a:t>-Public transport to Hostel and check in.</a:t>
                      </a:r>
                      <a:endParaRPr sz="1200">
                        <a:solidFill>
                          <a:schemeClr val="lt1"/>
                        </a:solidFill>
                      </a:endParaRPr>
                    </a:p>
                    <a:p>
                      <a:pPr marL="0" lvl="0" indent="0" algn="l" rtl="0">
                        <a:spcBef>
                          <a:spcPts val="0"/>
                        </a:spcBef>
                        <a:spcAft>
                          <a:spcPts val="0"/>
                        </a:spcAft>
                        <a:buNone/>
                      </a:pPr>
                      <a:r>
                        <a:rPr lang="en-GB" sz="1200">
                          <a:solidFill>
                            <a:schemeClr val="lt1"/>
                          </a:solidFill>
                        </a:rPr>
                        <a:t>-Evening meal and City Walk.</a:t>
                      </a:r>
                      <a:endParaRPr sz="1200">
                        <a:solidFill>
                          <a:schemeClr val="lt1"/>
                        </a:solidFill>
                      </a:endParaRPr>
                    </a:p>
                  </a:txBody>
                  <a:tcPr marL="91425" marR="91425" marT="91425" marB="91425"/>
                </a:tc>
                <a:tc>
                  <a:txBody>
                    <a:bodyPr/>
                    <a:lstStyle/>
                    <a:p>
                      <a:pPr marL="0" lvl="0" indent="0" algn="l" rtl="0">
                        <a:spcBef>
                          <a:spcPts val="0"/>
                        </a:spcBef>
                        <a:spcAft>
                          <a:spcPts val="0"/>
                        </a:spcAft>
                        <a:buNone/>
                      </a:pPr>
                      <a:r>
                        <a:rPr lang="en-GB" sz="1100">
                          <a:solidFill>
                            <a:schemeClr val="lt1"/>
                          </a:solidFill>
                        </a:rPr>
                        <a:t>- Breakfast between 8:30am.</a:t>
                      </a:r>
                      <a:endParaRPr sz="1100">
                        <a:solidFill>
                          <a:schemeClr val="lt1"/>
                        </a:solidFill>
                      </a:endParaRPr>
                    </a:p>
                    <a:p>
                      <a:pPr marL="0" lvl="0" indent="0" algn="l" rtl="0">
                        <a:spcBef>
                          <a:spcPts val="0"/>
                        </a:spcBef>
                        <a:spcAft>
                          <a:spcPts val="0"/>
                        </a:spcAft>
                        <a:buNone/>
                      </a:pPr>
                      <a:r>
                        <a:rPr lang="en-GB" sz="1100">
                          <a:solidFill>
                            <a:schemeClr val="lt1"/>
                          </a:solidFill>
                        </a:rPr>
                        <a:t>- Group to meet by 10am in hostel foyer.</a:t>
                      </a:r>
                      <a:endParaRPr sz="1100">
                        <a:solidFill>
                          <a:schemeClr val="lt1"/>
                        </a:solidFill>
                      </a:endParaRPr>
                    </a:p>
                    <a:p>
                      <a:pPr marL="0" lvl="0" indent="0" algn="l" rtl="0">
                        <a:spcBef>
                          <a:spcPts val="0"/>
                        </a:spcBef>
                        <a:spcAft>
                          <a:spcPts val="0"/>
                        </a:spcAft>
                        <a:buNone/>
                      </a:pPr>
                      <a:r>
                        <a:rPr lang="en-GB" sz="1100">
                          <a:solidFill>
                            <a:schemeClr val="lt1"/>
                          </a:solidFill>
                        </a:rPr>
                        <a:t>- Group will utilise public transport to get into the city centre.</a:t>
                      </a:r>
                      <a:endParaRPr sz="1100">
                        <a:solidFill>
                          <a:schemeClr val="lt1"/>
                        </a:solidFill>
                      </a:endParaRPr>
                    </a:p>
                    <a:p>
                      <a:pPr marL="0" lvl="0" indent="0" algn="l" rtl="0">
                        <a:spcBef>
                          <a:spcPts val="0"/>
                        </a:spcBef>
                        <a:spcAft>
                          <a:spcPts val="0"/>
                        </a:spcAft>
                        <a:buNone/>
                      </a:pPr>
                      <a:r>
                        <a:rPr lang="en-GB" sz="1100">
                          <a:solidFill>
                            <a:schemeClr val="lt1"/>
                          </a:solidFill>
                        </a:rPr>
                        <a:t>- Students and staff will embark on a 2-4 hour guided tour of Berlin’s most popular landmarks and historical sites, before splitting for a free evening.</a:t>
                      </a:r>
                      <a:endParaRPr sz="1100">
                        <a:solidFill>
                          <a:schemeClr val="lt1"/>
                        </a:solidFill>
                      </a:endParaRPr>
                    </a:p>
                    <a:p>
                      <a:pPr marL="0" lvl="0" indent="0" algn="l" rtl="0">
                        <a:spcBef>
                          <a:spcPts val="0"/>
                        </a:spcBef>
                        <a:spcAft>
                          <a:spcPts val="0"/>
                        </a:spcAft>
                        <a:buNone/>
                      </a:pPr>
                      <a:r>
                        <a:rPr lang="en-GB" sz="1100">
                          <a:solidFill>
                            <a:schemeClr val="lt1"/>
                          </a:solidFill>
                        </a:rPr>
                        <a:t>- Utilising public transport to return to hostel in the evening after free time to shop &amp; dine.</a:t>
                      </a:r>
                      <a:endParaRPr sz="1100">
                        <a:solidFill>
                          <a:schemeClr val="lt1"/>
                        </a:solidFill>
                      </a:endParaRPr>
                    </a:p>
                  </a:txBody>
                  <a:tcPr marL="91425" marR="91425" marT="91425" marB="91425"/>
                </a:tc>
                <a:tc>
                  <a:txBody>
                    <a:bodyPr/>
                    <a:lstStyle/>
                    <a:p>
                      <a:pPr marL="0" lvl="0" indent="0" algn="l" rtl="0">
                        <a:spcBef>
                          <a:spcPts val="0"/>
                        </a:spcBef>
                        <a:spcAft>
                          <a:spcPts val="0"/>
                        </a:spcAft>
                        <a:buNone/>
                      </a:pPr>
                      <a:r>
                        <a:rPr lang="en-GB" sz="1100">
                          <a:solidFill>
                            <a:schemeClr val="lt1"/>
                          </a:solidFill>
                        </a:rPr>
                        <a:t>- Breakfast for 8:30am.</a:t>
                      </a:r>
                      <a:endParaRPr sz="1100">
                        <a:solidFill>
                          <a:schemeClr val="lt1"/>
                        </a:solidFill>
                      </a:endParaRPr>
                    </a:p>
                    <a:p>
                      <a:pPr marL="0" lvl="0" indent="0" algn="l" rtl="0">
                        <a:spcBef>
                          <a:spcPts val="0"/>
                        </a:spcBef>
                        <a:spcAft>
                          <a:spcPts val="0"/>
                        </a:spcAft>
                        <a:buNone/>
                      </a:pPr>
                      <a:r>
                        <a:rPr lang="en-GB" sz="1100">
                          <a:solidFill>
                            <a:schemeClr val="lt1"/>
                          </a:solidFill>
                        </a:rPr>
                        <a:t>- Group to meet by 10am outside hostel.</a:t>
                      </a:r>
                      <a:endParaRPr sz="1100">
                        <a:solidFill>
                          <a:schemeClr val="lt1"/>
                        </a:solidFill>
                      </a:endParaRPr>
                    </a:p>
                    <a:p>
                      <a:pPr marL="0" lvl="0" indent="0" algn="l" rtl="0">
                        <a:spcBef>
                          <a:spcPts val="0"/>
                        </a:spcBef>
                        <a:spcAft>
                          <a:spcPts val="0"/>
                        </a:spcAft>
                        <a:buNone/>
                      </a:pPr>
                      <a:r>
                        <a:rPr lang="en-GB" sz="1100">
                          <a:solidFill>
                            <a:schemeClr val="lt1"/>
                          </a:solidFill>
                        </a:rPr>
                        <a:t>- Group will use public transport to get to Mampe Spirituosen Manufaktur und Ladengeschäft for an afternoon of Schnapps tasting.</a:t>
                      </a:r>
                      <a:endParaRPr sz="1100">
                        <a:solidFill>
                          <a:schemeClr val="lt1"/>
                        </a:solidFill>
                      </a:endParaRPr>
                    </a:p>
                    <a:p>
                      <a:pPr marL="0" lvl="0" indent="0" algn="l" rtl="0">
                        <a:spcBef>
                          <a:spcPts val="0"/>
                        </a:spcBef>
                        <a:spcAft>
                          <a:spcPts val="0"/>
                        </a:spcAft>
                        <a:buNone/>
                      </a:pPr>
                      <a:r>
                        <a:rPr lang="en-GB" sz="1100">
                          <a:solidFill>
                            <a:schemeClr val="lt1"/>
                          </a:solidFill>
                        </a:rPr>
                        <a:t>- Students will travel with staff by public transport for a River Cruise down the River Spree and return to the hostel as a group.</a:t>
                      </a:r>
                      <a:endParaRPr sz="1100">
                        <a:solidFill>
                          <a:schemeClr val="lt1"/>
                        </a:solidFill>
                      </a:endParaRPr>
                    </a:p>
                  </a:txBody>
                  <a:tcPr marL="91425" marR="91425" marT="91425" marB="91425"/>
                </a:tc>
                <a:tc>
                  <a:txBody>
                    <a:bodyPr/>
                    <a:lstStyle/>
                    <a:p>
                      <a:pPr marL="0" lvl="0" indent="0" algn="l" rtl="0">
                        <a:spcBef>
                          <a:spcPts val="0"/>
                        </a:spcBef>
                        <a:spcAft>
                          <a:spcPts val="0"/>
                        </a:spcAft>
                        <a:buNone/>
                      </a:pPr>
                      <a:r>
                        <a:rPr lang="en-GB" sz="1200">
                          <a:solidFill>
                            <a:schemeClr val="lt1"/>
                          </a:solidFill>
                        </a:rPr>
                        <a:t>- Breakfast for 8:30am.</a:t>
                      </a:r>
                      <a:endParaRPr sz="1200">
                        <a:solidFill>
                          <a:schemeClr val="lt1"/>
                        </a:solidFill>
                      </a:endParaRPr>
                    </a:p>
                    <a:p>
                      <a:pPr marL="0" lvl="0" indent="0" algn="l" rtl="0">
                        <a:spcBef>
                          <a:spcPts val="0"/>
                        </a:spcBef>
                        <a:spcAft>
                          <a:spcPts val="0"/>
                        </a:spcAft>
                        <a:buNone/>
                      </a:pPr>
                      <a:r>
                        <a:rPr lang="en-GB" sz="1200">
                          <a:solidFill>
                            <a:schemeClr val="lt1"/>
                          </a:solidFill>
                        </a:rPr>
                        <a:t>- Students are free to do as they please for the day; public transportation may be used to access the city centre or surrounding areas for excursions, shopping, dining, sightseeing, and other cultural experiences.</a:t>
                      </a:r>
                      <a:endParaRPr sz="1200">
                        <a:solidFill>
                          <a:schemeClr val="lt1"/>
                        </a:solidFill>
                      </a:endParaRPr>
                    </a:p>
                  </a:txBody>
                  <a:tcPr marL="91425" marR="91425" marT="91425" marB="91425"/>
                </a:tc>
                <a:tc>
                  <a:txBody>
                    <a:bodyPr/>
                    <a:lstStyle/>
                    <a:p>
                      <a:pPr marL="0" lvl="0" indent="0" algn="l" rtl="0">
                        <a:spcBef>
                          <a:spcPts val="0"/>
                        </a:spcBef>
                        <a:spcAft>
                          <a:spcPts val="0"/>
                        </a:spcAft>
                        <a:buNone/>
                      </a:pPr>
                      <a:r>
                        <a:rPr lang="en-GB" sz="1200">
                          <a:solidFill>
                            <a:schemeClr val="lt1"/>
                          </a:solidFill>
                        </a:rPr>
                        <a:t>- Breakfast for 8:30am.</a:t>
                      </a:r>
                      <a:endParaRPr sz="1200">
                        <a:solidFill>
                          <a:schemeClr val="lt1"/>
                        </a:solidFill>
                      </a:endParaRPr>
                    </a:p>
                    <a:p>
                      <a:pPr marL="0" lvl="0" indent="0" algn="l" rtl="0">
                        <a:spcBef>
                          <a:spcPts val="0"/>
                        </a:spcBef>
                        <a:spcAft>
                          <a:spcPts val="0"/>
                        </a:spcAft>
                        <a:buNone/>
                      </a:pPr>
                      <a:r>
                        <a:rPr lang="en-GB" sz="1200">
                          <a:solidFill>
                            <a:schemeClr val="lt1"/>
                          </a:solidFill>
                        </a:rPr>
                        <a:t>- Public transport to train station.</a:t>
                      </a:r>
                      <a:endParaRPr sz="1200">
                        <a:solidFill>
                          <a:schemeClr val="lt1"/>
                        </a:solidFill>
                      </a:endParaRPr>
                    </a:p>
                    <a:p>
                      <a:pPr marL="0" lvl="0" indent="0" algn="l" rtl="0">
                        <a:spcBef>
                          <a:spcPts val="0"/>
                        </a:spcBef>
                        <a:spcAft>
                          <a:spcPts val="0"/>
                        </a:spcAft>
                        <a:buNone/>
                      </a:pPr>
                      <a:r>
                        <a:rPr lang="en-GB" sz="1200">
                          <a:solidFill>
                            <a:schemeClr val="lt1"/>
                          </a:solidFill>
                        </a:rPr>
                        <a:t>- Train at 9:36am.</a:t>
                      </a:r>
                      <a:endParaRPr sz="1200">
                        <a:solidFill>
                          <a:schemeClr val="lt1"/>
                        </a:solidFill>
                      </a:endParaRPr>
                    </a:p>
                    <a:p>
                      <a:pPr marL="0" lvl="0" indent="0" algn="l" rtl="0">
                        <a:spcBef>
                          <a:spcPts val="0"/>
                        </a:spcBef>
                        <a:spcAft>
                          <a:spcPts val="0"/>
                        </a:spcAft>
                        <a:buNone/>
                      </a:pPr>
                      <a:r>
                        <a:rPr lang="en-GB" sz="1200">
                          <a:solidFill>
                            <a:schemeClr val="lt1"/>
                          </a:solidFill>
                        </a:rPr>
                        <a:t>- Arrive at 1:43pm.</a:t>
                      </a:r>
                      <a:endParaRPr sz="1200">
                        <a:solidFill>
                          <a:schemeClr val="lt1"/>
                        </a:solidFill>
                      </a:endParaRPr>
                    </a:p>
                    <a:p>
                      <a:pPr marL="0" lvl="0" indent="0" algn="l" rtl="0">
                        <a:spcBef>
                          <a:spcPts val="0"/>
                        </a:spcBef>
                        <a:spcAft>
                          <a:spcPts val="0"/>
                        </a:spcAft>
                        <a:buNone/>
                      </a:pPr>
                      <a:r>
                        <a:rPr lang="en-GB" sz="1200">
                          <a:solidFill>
                            <a:schemeClr val="lt1"/>
                          </a:solidFill>
                        </a:rPr>
                        <a:t>- Public transport to Oktoberfest.</a:t>
                      </a:r>
                      <a:endParaRPr sz="1200">
                        <a:solidFill>
                          <a:schemeClr val="lt1"/>
                        </a:solidFill>
                      </a:endParaRPr>
                    </a:p>
                    <a:p>
                      <a:pPr marL="0" lvl="0" indent="0" algn="l" rtl="0">
                        <a:spcBef>
                          <a:spcPts val="0"/>
                        </a:spcBef>
                        <a:spcAft>
                          <a:spcPts val="0"/>
                        </a:spcAft>
                        <a:buNone/>
                      </a:pPr>
                      <a:r>
                        <a:rPr lang="en-GB" sz="1200">
                          <a:solidFill>
                            <a:schemeClr val="lt1"/>
                          </a:solidFill>
                        </a:rPr>
                        <a:t>- Split into groups and enjoy.</a:t>
                      </a:r>
                      <a:endParaRPr sz="1200">
                        <a:solidFill>
                          <a:schemeClr val="lt1"/>
                        </a:solidFill>
                      </a:endParaRPr>
                    </a:p>
                    <a:p>
                      <a:pPr marL="0" lvl="0" indent="0" algn="l" rtl="0">
                        <a:spcBef>
                          <a:spcPts val="0"/>
                        </a:spcBef>
                        <a:spcAft>
                          <a:spcPts val="0"/>
                        </a:spcAft>
                        <a:buNone/>
                      </a:pPr>
                      <a:r>
                        <a:rPr lang="en-GB" sz="1200">
                          <a:solidFill>
                            <a:schemeClr val="lt1"/>
                          </a:solidFill>
                        </a:rPr>
                        <a:t>- Public transport back to station.</a:t>
                      </a:r>
                      <a:endParaRPr sz="1200">
                        <a:solidFill>
                          <a:schemeClr val="lt1"/>
                        </a:solidFill>
                      </a:endParaRPr>
                    </a:p>
                    <a:p>
                      <a:pPr marL="0" lvl="0" indent="0" algn="l" rtl="0">
                        <a:spcBef>
                          <a:spcPts val="0"/>
                        </a:spcBef>
                        <a:spcAft>
                          <a:spcPts val="0"/>
                        </a:spcAft>
                        <a:buNone/>
                      </a:pPr>
                      <a:r>
                        <a:rPr lang="en-GB" sz="1200">
                          <a:solidFill>
                            <a:schemeClr val="lt1"/>
                          </a:solidFill>
                        </a:rPr>
                        <a:t>-train at 8:21pm.</a:t>
                      </a:r>
                      <a:endParaRPr sz="1200">
                        <a:solidFill>
                          <a:schemeClr val="lt1"/>
                        </a:solidFill>
                      </a:endParaRPr>
                    </a:p>
                    <a:p>
                      <a:pPr marL="0" lvl="0" indent="0" algn="l" rtl="0">
                        <a:spcBef>
                          <a:spcPts val="0"/>
                        </a:spcBef>
                        <a:spcAft>
                          <a:spcPts val="0"/>
                        </a:spcAft>
                        <a:buNone/>
                      </a:pPr>
                      <a:r>
                        <a:rPr lang="en-GB" sz="1200">
                          <a:solidFill>
                            <a:schemeClr val="lt1"/>
                          </a:solidFill>
                        </a:rPr>
                        <a:t>-Arrive at 12:23am and back to Hostel.</a:t>
                      </a:r>
                      <a:endParaRPr sz="1200">
                        <a:solidFill>
                          <a:schemeClr val="lt1"/>
                        </a:solidFill>
                      </a:endParaRPr>
                    </a:p>
                  </a:txBody>
                  <a:tcPr marL="91425" marR="91425" marT="91425" marB="91425"/>
                </a:tc>
                <a:tc>
                  <a:txBody>
                    <a:bodyPr/>
                    <a:lstStyle/>
                    <a:p>
                      <a:pPr marL="0" lvl="0" indent="0" algn="l" rtl="0">
                        <a:spcBef>
                          <a:spcPts val="0"/>
                        </a:spcBef>
                        <a:spcAft>
                          <a:spcPts val="0"/>
                        </a:spcAft>
                        <a:buNone/>
                      </a:pPr>
                      <a:r>
                        <a:rPr lang="en-GB" sz="1200">
                          <a:solidFill>
                            <a:schemeClr val="lt1"/>
                          </a:solidFill>
                        </a:rPr>
                        <a:t>- Check out for 11am.</a:t>
                      </a:r>
                      <a:endParaRPr sz="1200">
                        <a:solidFill>
                          <a:schemeClr val="lt1"/>
                        </a:solidFill>
                      </a:endParaRPr>
                    </a:p>
                    <a:p>
                      <a:pPr marL="0" lvl="0" indent="0" algn="l" rtl="0">
                        <a:spcBef>
                          <a:spcPts val="0"/>
                        </a:spcBef>
                        <a:spcAft>
                          <a:spcPts val="0"/>
                        </a:spcAft>
                        <a:buNone/>
                      </a:pPr>
                      <a:r>
                        <a:rPr lang="en-GB" sz="1200">
                          <a:solidFill>
                            <a:schemeClr val="lt1"/>
                          </a:solidFill>
                        </a:rPr>
                        <a:t>- Public transport to Berlin airport.</a:t>
                      </a:r>
                      <a:endParaRPr sz="1200">
                        <a:solidFill>
                          <a:schemeClr val="lt1"/>
                        </a:solidFill>
                      </a:endParaRPr>
                    </a:p>
                    <a:p>
                      <a:pPr marL="0" lvl="0" indent="0" algn="l" rtl="0">
                        <a:spcBef>
                          <a:spcPts val="0"/>
                        </a:spcBef>
                        <a:spcAft>
                          <a:spcPts val="0"/>
                        </a:spcAft>
                        <a:buNone/>
                      </a:pPr>
                      <a:r>
                        <a:rPr lang="en-GB" sz="1200">
                          <a:solidFill>
                            <a:schemeClr val="lt1"/>
                          </a:solidFill>
                        </a:rPr>
                        <a:t>- Flight at 7:55pm.</a:t>
                      </a:r>
                      <a:endParaRPr sz="1200">
                        <a:solidFill>
                          <a:schemeClr val="lt1"/>
                        </a:solidFill>
                      </a:endParaRPr>
                    </a:p>
                    <a:p>
                      <a:pPr marL="0" lvl="0" indent="0" algn="l" rtl="0">
                        <a:spcBef>
                          <a:spcPts val="0"/>
                        </a:spcBef>
                        <a:spcAft>
                          <a:spcPts val="0"/>
                        </a:spcAft>
                        <a:buNone/>
                      </a:pPr>
                      <a:r>
                        <a:rPr lang="en-GB" sz="1200">
                          <a:solidFill>
                            <a:schemeClr val="lt1"/>
                          </a:solidFill>
                        </a:rPr>
                        <a:t>- Arrive at Heathrow at 8:50pm.</a:t>
                      </a:r>
                      <a:endParaRPr sz="1200">
                        <a:solidFill>
                          <a:schemeClr val="lt1"/>
                        </a:solidFill>
                      </a:endParaRPr>
                    </a:p>
                    <a:p>
                      <a:pPr marL="0" lvl="0" indent="0" algn="l" rtl="0">
                        <a:spcBef>
                          <a:spcPts val="0"/>
                        </a:spcBef>
                        <a:spcAft>
                          <a:spcPts val="0"/>
                        </a:spcAft>
                        <a:buNone/>
                      </a:pPr>
                      <a:r>
                        <a:rPr lang="en-GB" sz="1200">
                          <a:solidFill>
                            <a:schemeClr val="lt1"/>
                          </a:solidFill>
                        </a:rPr>
                        <a:t>- Coach arrival at 9:30pm.</a:t>
                      </a:r>
                      <a:endParaRPr sz="1200">
                        <a:solidFill>
                          <a:schemeClr val="lt1"/>
                        </a:solidFill>
                      </a:endParaRPr>
                    </a:p>
                    <a:p>
                      <a:pPr marL="0" lvl="0" indent="0" algn="l" rtl="0">
                        <a:spcBef>
                          <a:spcPts val="0"/>
                        </a:spcBef>
                        <a:spcAft>
                          <a:spcPts val="0"/>
                        </a:spcAft>
                        <a:buNone/>
                      </a:pPr>
                      <a:r>
                        <a:rPr lang="en-GB" sz="1200">
                          <a:solidFill>
                            <a:schemeClr val="lt1"/>
                          </a:solidFill>
                        </a:rPr>
                        <a:t>- Arrival at Swansea for 1-1:30am.</a:t>
                      </a:r>
                      <a:endParaRPr sz="1200">
                        <a:solidFill>
                          <a:schemeClr val="lt1"/>
                        </a:solidFill>
                      </a:endParaRPr>
                    </a:p>
                  </a:txBody>
                  <a:tcPr marL="91425" marR="91425" marT="91425" marB="91425"/>
                </a:tc>
                <a:extLst>
                  <a:ext uri="{0D108BD9-81ED-4DB2-BD59-A6C34878D82A}">
                    <a16:rowId xmlns:a16="http://schemas.microsoft.com/office/drawing/2014/main" val="10001"/>
                  </a:ext>
                </a:extLst>
              </a:tr>
            </a:tbl>
          </a:graphicData>
        </a:graphic>
      </p:graphicFrame>
      <p:pic>
        <p:nvPicPr>
          <p:cNvPr id="2" name="Google Shape;142;p19">
            <a:extLst>
              <a:ext uri="{FF2B5EF4-FFF2-40B4-BE49-F238E27FC236}">
                <a16:creationId xmlns:a16="http://schemas.microsoft.com/office/drawing/2014/main" id="{1E9AF3BD-A264-E925-E21D-EA64F0EAD138}"/>
              </a:ext>
            </a:extLst>
          </p:cNvPr>
          <p:cNvPicPr preferRelativeResize="0"/>
          <p:nvPr/>
        </p:nvPicPr>
        <p:blipFill>
          <a:blip r:embed="rId5">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7"/>
        <p:cNvGrpSpPr/>
        <p:nvPr/>
      </p:nvGrpSpPr>
      <p:grpSpPr>
        <a:xfrm>
          <a:off x="0" y="0"/>
          <a:ext cx="0" cy="0"/>
          <a:chOff x="0" y="0"/>
          <a:chExt cx="0" cy="0"/>
        </a:xfrm>
      </p:grpSpPr>
      <p:pic>
        <p:nvPicPr>
          <p:cNvPr id="218" name="Google Shape;218;p27"/>
          <p:cNvPicPr preferRelativeResize="0"/>
          <p:nvPr/>
        </p:nvPicPr>
        <p:blipFill>
          <a:blip r:embed="rId4">
            <a:alphaModFix amt="52999"/>
          </a:blip>
          <a:stretch>
            <a:fillRect/>
          </a:stretch>
        </p:blipFill>
        <p:spPr>
          <a:xfrm>
            <a:off x="100550" y="953600"/>
            <a:ext cx="5330925" cy="2990100"/>
          </a:xfrm>
          <a:prstGeom prst="rect">
            <a:avLst/>
          </a:prstGeom>
          <a:noFill/>
          <a:ln>
            <a:noFill/>
          </a:ln>
        </p:spPr>
      </p:pic>
      <p:sp>
        <p:nvSpPr>
          <p:cNvPr id="219" name="Google Shape;219;p27"/>
          <p:cNvSpPr txBox="1">
            <a:spLocks noGrp="1"/>
          </p:cNvSpPr>
          <p:nvPr>
            <p:ph type="title"/>
          </p:nvPr>
        </p:nvSpPr>
        <p:spPr>
          <a:xfrm>
            <a:off x="311700" y="26917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Key excursions and landmarks included.</a:t>
            </a:r>
            <a:endParaRPr sz="3100" b="1">
              <a:solidFill>
                <a:schemeClr val="lt1"/>
              </a:solidFill>
              <a:latin typeface="Bellota"/>
              <a:ea typeface="Bellota"/>
              <a:cs typeface="Bellota"/>
              <a:sym typeface="Bellota"/>
            </a:endParaRPr>
          </a:p>
        </p:txBody>
      </p:sp>
      <p:sp>
        <p:nvSpPr>
          <p:cNvPr id="220" name="Google Shape;220;p27"/>
          <p:cNvSpPr txBox="1">
            <a:spLocks noGrp="1"/>
          </p:cNvSpPr>
          <p:nvPr>
            <p:ph type="body" idx="1"/>
          </p:nvPr>
        </p:nvSpPr>
        <p:spPr>
          <a:xfrm>
            <a:off x="126163" y="1025900"/>
            <a:ext cx="5279700" cy="2990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chemeClr val="lt1"/>
                </a:solidFill>
              </a:rPr>
              <a:t>Brandenburg gate.</a:t>
            </a:r>
            <a:endParaRPr>
              <a:solidFill>
                <a:schemeClr val="lt1"/>
              </a:solidFill>
            </a:endParaRPr>
          </a:p>
          <a:p>
            <a:pPr marL="0" lvl="0" indent="0" algn="l" rtl="0">
              <a:spcBef>
                <a:spcPts val="1200"/>
              </a:spcBef>
              <a:spcAft>
                <a:spcPts val="0"/>
              </a:spcAft>
              <a:buNone/>
            </a:pPr>
            <a:r>
              <a:rPr lang="en-GB">
                <a:solidFill>
                  <a:schemeClr val="lt1"/>
                </a:solidFill>
              </a:rPr>
              <a:t>Reichstag.</a:t>
            </a:r>
            <a:endParaRPr>
              <a:solidFill>
                <a:schemeClr val="lt1"/>
              </a:solidFill>
            </a:endParaRPr>
          </a:p>
          <a:p>
            <a:pPr marL="0" lvl="0" indent="0" algn="l" rtl="0">
              <a:spcBef>
                <a:spcPts val="1200"/>
              </a:spcBef>
              <a:spcAft>
                <a:spcPts val="0"/>
              </a:spcAft>
              <a:buNone/>
            </a:pPr>
            <a:r>
              <a:rPr lang="en-GB">
                <a:solidFill>
                  <a:schemeClr val="lt1"/>
                </a:solidFill>
              </a:rPr>
              <a:t>Museum Island - Included with WelcomeCard.</a:t>
            </a:r>
            <a:endParaRPr>
              <a:solidFill>
                <a:schemeClr val="lt1"/>
              </a:solidFill>
            </a:endParaRPr>
          </a:p>
          <a:p>
            <a:pPr marL="0" lvl="0" indent="0" algn="l" rtl="0">
              <a:spcBef>
                <a:spcPts val="1200"/>
              </a:spcBef>
              <a:spcAft>
                <a:spcPts val="0"/>
              </a:spcAft>
              <a:buNone/>
            </a:pPr>
            <a:r>
              <a:rPr lang="en-GB">
                <a:solidFill>
                  <a:schemeClr val="lt1"/>
                </a:solidFill>
              </a:rPr>
              <a:t>River cruise.</a:t>
            </a:r>
            <a:endParaRPr>
              <a:solidFill>
                <a:schemeClr val="lt1"/>
              </a:solidFill>
            </a:endParaRPr>
          </a:p>
          <a:p>
            <a:pPr marL="0" lvl="0" indent="0" algn="l" rtl="0">
              <a:spcBef>
                <a:spcPts val="1200"/>
              </a:spcBef>
              <a:spcAft>
                <a:spcPts val="0"/>
              </a:spcAft>
              <a:buNone/>
            </a:pPr>
            <a:r>
              <a:rPr lang="en-GB">
                <a:solidFill>
                  <a:schemeClr val="lt1"/>
                </a:solidFill>
              </a:rPr>
              <a:t>Day trip.</a:t>
            </a:r>
            <a:endParaRPr>
              <a:solidFill>
                <a:schemeClr val="lt1"/>
              </a:solidFill>
            </a:endParaRPr>
          </a:p>
          <a:p>
            <a:pPr marL="0" lvl="0" indent="0" algn="l" rtl="0">
              <a:spcBef>
                <a:spcPts val="1200"/>
              </a:spcBef>
              <a:spcAft>
                <a:spcPts val="1200"/>
              </a:spcAft>
              <a:buNone/>
            </a:pPr>
            <a:r>
              <a:rPr lang="en-GB">
                <a:solidFill>
                  <a:schemeClr val="lt1"/>
                </a:solidFill>
              </a:rPr>
              <a:t>Guided walking tours.</a:t>
            </a:r>
            <a:endParaRPr>
              <a:solidFill>
                <a:schemeClr val="lt1"/>
              </a:solidFill>
            </a:endParaRPr>
          </a:p>
        </p:txBody>
      </p:sp>
      <p:pic>
        <p:nvPicPr>
          <p:cNvPr id="221" name="Google Shape;221;p27" title="Screenshot 2026-01-03 at 19.10.21.png"/>
          <p:cNvPicPr preferRelativeResize="0"/>
          <p:nvPr/>
        </p:nvPicPr>
        <p:blipFill>
          <a:blip r:embed="rId5">
            <a:alphaModFix/>
          </a:blip>
          <a:stretch>
            <a:fillRect/>
          </a:stretch>
        </p:blipFill>
        <p:spPr>
          <a:xfrm>
            <a:off x="6410075" y="953600"/>
            <a:ext cx="2422226" cy="3236300"/>
          </a:xfrm>
          <a:prstGeom prst="rect">
            <a:avLst/>
          </a:prstGeom>
          <a:noFill/>
          <a:ln>
            <a:noFill/>
          </a:ln>
        </p:spPr>
      </p:pic>
      <p:pic>
        <p:nvPicPr>
          <p:cNvPr id="222" name="Google Shape;222;p27"/>
          <p:cNvPicPr preferRelativeResize="0"/>
          <p:nvPr/>
        </p:nvPicPr>
        <p:blipFill>
          <a:blip r:embed="rId6">
            <a:alphaModFix amt="72000"/>
          </a:blip>
          <a:stretch>
            <a:fillRect/>
          </a:stretch>
        </p:blipFill>
        <p:spPr>
          <a:xfrm>
            <a:off x="6410075" y="4189900"/>
            <a:ext cx="1482074" cy="411800"/>
          </a:xfrm>
          <a:prstGeom prst="rect">
            <a:avLst/>
          </a:prstGeom>
          <a:noFill/>
          <a:ln>
            <a:noFill/>
          </a:ln>
        </p:spPr>
      </p:pic>
      <p:sp>
        <p:nvSpPr>
          <p:cNvPr id="223" name="Google Shape;223;p27"/>
          <p:cNvSpPr txBox="1"/>
          <p:nvPr/>
        </p:nvSpPr>
        <p:spPr>
          <a:xfrm>
            <a:off x="6410075" y="4189900"/>
            <a:ext cx="2090700" cy="297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lt1"/>
                </a:solidFill>
              </a:rPr>
              <a:t>(Beynon, 2025)</a:t>
            </a:r>
            <a:endParaRPr>
              <a:solidFill>
                <a:schemeClr val="lt1"/>
              </a:solidFill>
            </a:endParaRPr>
          </a:p>
        </p:txBody>
      </p:sp>
      <p:pic>
        <p:nvPicPr>
          <p:cNvPr id="2" name="Google Shape;142;p19">
            <a:extLst>
              <a:ext uri="{FF2B5EF4-FFF2-40B4-BE49-F238E27FC236}">
                <a16:creationId xmlns:a16="http://schemas.microsoft.com/office/drawing/2014/main" id="{B8068859-6C6E-66C3-3B18-399B3328D3AB}"/>
              </a:ext>
            </a:extLst>
          </p:cNvPr>
          <p:cNvPicPr preferRelativeResize="0"/>
          <p:nvPr/>
        </p:nvPicPr>
        <p:blipFill>
          <a:blip r:embed="rId7">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4"/>
        <p:cNvGrpSpPr/>
        <p:nvPr/>
      </p:nvGrpSpPr>
      <p:grpSpPr>
        <a:xfrm>
          <a:off x="0" y="0"/>
          <a:ext cx="0" cy="0"/>
          <a:chOff x="0" y="0"/>
          <a:chExt cx="0" cy="0"/>
        </a:xfrm>
      </p:grpSpPr>
      <p:pic>
        <p:nvPicPr>
          <p:cNvPr id="285" name="Google Shape;285;p34"/>
          <p:cNvPicPr preferRelativeResize="0"/>
          <p:nvPr/>
        </p:nvPicPr>
        <p:blipFill>
          <a:blip r:embed="rId4">
            <a:alphaModFix amt="52999"/>
          </a:blip>
          <a:stretch>
            <a:fillRect/>
          </a:stretch>
        </p:blipFill>
        <p:spPr>
          <a:xfrm>
            <a:off x="7625532" y="2394663"/>
            <a:ext cx="1529731" cy="354175"/>
          </a:xfrm>
          <a:prstGeom prst="rect">
            <a:avLst/>
          </a:prstGeom>
          <a:noFill/>
          <a:ln>
            <a:noFill/>
          </a:ln>
        </p:spPr>
      </p:pic>
      <p:pic>
        <p:nvPicPr>
          <p:cNvPr id="286" name="Google Shape;286;p34"/>
          <p:cNvPicPr preferRelativeResize="0"/>
          <p:nvPr/>
        </p:nvPicPr>
        <p:blipFill>
          <a:blip r:embed="rId4">
            <a:alphaModFix amt="52999"/>
          </a:blip>
          <a:stretch>
            <a:fillRect/>
          </a:stretch>
        </p:blipFill>
        <p:spPr>
          <a:xfrm>
            <a:off x="162550" y="1009475"/>
            <a:ext cx="5330925" cy="2689225"/>
          </a:xfrm>
          <a:prstGeom prst="rect">
            <a:avLst/>
          </a:prstGeom>
          <a:noFill/>
          <a:ln>
            <a:noFill/>
          </a:ln>
        </p:spPr>
      </p:pic>
      <p:sp>
        <p:nvSpPr>
          <p:cNvPr id="287" name="Google Shape;287;p34"/>
          <p:cNvSpPr txBox="1">
            <a:spLocks noGrp="1"/>
          </p:cNvSpPr>
          <p:nvPr>
            <p:ph type="title"/>
          </p:nvPr>
        </p:nvSpPr>
        <p:spPr>
          <a:xfrm>
            <a:off x="162550" y="27165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Linking to sustainability</a:t>
            </a:r>
            <a:endParaRPr sz="3100" b="1">
              <a:solidFill>
                <a:schemeClr val="lt1"/>
              </a:solidFill>
              <a:latin typeface="Bellota"/>
              <a:ea typeface="Bellota"/>
              <a:cs typeface="Bellota"/>
              <a:sym typeface="Bellota"/>
            </a:endParaRPr>
          </a:p>
        </p:txBody>
      </p:sp>
      <p:sp>
        <p:nvSpPr>
          <p:cNvPr id="288" name="Google Shape;288;p34"/>
          <p:cNvSpPr txBox="1">
            <a:spLocks noGrp="1"/>
          </p:cNvSpPr>
          <p:nvPr>
            <p:ph type="body" idx="1"/>
          </p:nvPr>
        </p:nvSpPr>
        <p:spPr>
          <a:xfrm>
            <a:off x="162513" y="1009475"/>
            <a:ext cx="5331000" cy="2758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lt1"/>
              </a:buClr>
              <a:buSzPts val="1800"/>
              <a:buChar char="-"/>
            </a:pPr>
            <a:r>
              <a:rPr lang="en-GB">
                <a:solidFill>
                  <a:schemeClr val="lt1"/>
                </a:solidFill>
              </a:rPr>
              <a:t>Usage of the S-Bahn and U-Bahn systems.</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A popular city for biking.</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Local businesses with items crafted locally; less goods imported from abroad.</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Hotspot for flea-markets and second-hand fashion goods.</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Berlin is a walkable city; a lot of landmarks are within walking distance of each other.</a:t>
            </a:r>
            <a:endParaRPr>
              <a:solidFill>
                <a:schemeClr val="lt1"/>
              </a:solidFill>
            </a:endParaRPr>
          </a:p>
        </p:txBody>
      </p:sp>
      <p:pic>
        <p:nvPicPr>
          <p:cNvPr id="289" name="Google Shape;289;p34"/>
          <p:cNvPicPr preferRelativeResize="0"/>
          <p:nvPr/>
        </p:nvPicPr>
        <p:blipFill>
          <a:blip r:embed="rId5">
            <a:alphaModFix/>
          </a:blip>
          <a:stretch>
            <a:fillRect/>
          </a:stretch>
        </p:blipFill>
        <p:spPr>
          <a:xfrm>
            <a:off x="5622000" y="2793275"/>
            <a:ext cx="3522001" cy="2350224"/>
          </a:xfrm>
          <a:prstGeom prst="rect">
            <a:avLst/>
          </a:prstGeom>
          <a:noFill/>
          <a:ln>
            <a:noFill/>
          </a:ln>
        </p:spPr>
      </p:pic>
      <p:sp>
        <p:nvSpPr>
          <p:cNvPr id="290" name="Google Shape;290;p34"/>
          <p:cNvSpPr txBox="1"/>
          <p:nvPr/>
        </p:nvSpPr>
        <p:spPr>
          <a:xfrm>
            <a:off x="7636800" y="2371650"/>
            <a:ext cx="1507200" cy="4002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GB">
                <a:solidFill>
                  <a:schemeClr val="lt1"/>
                </a:solidFill>
              </a:rPr>
              <a:t>(Schwelle, n.d.)</a:t>
            </a:r>
            <a:endParaRPr>
              <a:solidFill>
                <a:schemeClr val="lt1"/>
              </a:solidFill>
            </a:endParaRPr>
          </a:p>
        </p:txBody>
      </p:sp>
      <p:pic>
        <p:nvPicPr>
          <p:cNvPr id="2" name="Google Shape;142;p19">
            <a:extLst>
              <a:ext uri="{FF2B5EF4-FFF2-40B4-BE49-F238E27FC236}">
                <a16:creationId xmlns:a16="http://schemas.microsoft.com/office/drawing/2014/main" id="{D6B7609A-0093-2B61-AA09-1E155B7A60AC}"/>
              </a:ext>
            </a:extLst>
          </p:cNvPr>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94"/>
        <p:cNvGrpSpPr/>
        <p:nvPr/>
      </p:nvGrpSpPr>
      <p:grpSpPr>
        <a:xfrm>
          <a:off x="0" y="0"/>
          <a:ext cx="0" cy="0"/>
          <a:chOff x="0" y="0"/>
          <a:chExt cx="0" cy="0"/>
        </a:xfrm>
      </p:grpSpPr>
      <p:pic>
        <p:nvPicPr>
          <p:cNvPr id="295" name="Google Shape;295;p35"/>
          <p:cNvPicPr preferRelativeResize="0"/>
          <p:nvPr/>
        </p:nvPicPr>
        <p:blipFill>
          <a:blip r:embed="rId4">
            <a:alphaModFix amt="52999"/>
          </a:blip>
          <a:stretch>
            <a:fillRect/>
          </a:stretch>
        </p:blipFill>
        <p:spPr>
          <a:xfrm>
            <a:off x="260375" y="1037014"/>
            <a:ext cx="5330925" cy="3256501"/>
          </a:xfrm>
          <a:prstGeom prst="rect">
            <a:avLst/>
          </a:prstGeom>
          <a:noFill/>
          <a:ln>
            <a:noFill/>
          </a:ln>
        </p:spPr>
      </p:pic>
      <p:sp>
        <p:nvSpPr>
          <p:cNvPr id="296" name="Google Shape;296;p35"/>
          <p:cNvSpPr txBox="1">
            <a:spLocks noGrp="1"/>
          </p:cNvSpPr>
          <p:nvPr>
            <p:ph type="title"/>
          </p:nvPr>
        </p:nvSpPr>
        <p:spPr>
          <a:xfrm>
            <a:off x="311700" y="2909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Price breakdown</a:t>
            </a:r>
            <a:endParaRPr sz="3100" b="1">
              <a:solidFill>
                <a:schemeClr val="lt1"/>
              </a:solidFill>
              <a:latin typeface="Bellota"/>
              <a:ea typeface="Bellota"/>
              <a:cs typeface="Bellota"/>
              <a:sym typeface="Bellota"/>
            </a:endParaRPr>
          </a:p>
        </p:txBody>
      </p:sp>
      <p:sp>
        <p:nvSpPr>
          <p:cNvPr id="297" name="Google Shape;297;p35"/>
          <p:cNvSpPr txBox="1">
            <a:spLocks noGrp="1"/>
          </p:cNvSpPr>
          <p:nvPr>
            <p:ph type="body" idx="1"/>
          </p:nvPr>
        </p:nvSpPr>
        <p:spPr>
          <a:xfrm>
            <a:off x="311700" y="1107775"/>
            <a:ext cx="5440500" cy="3256500"/>
          </a:xfrm>
          <a:prstGeom prst="rect">
            <a:avLst/>
          </a:prstGeom>
        </p:spPr>
        <p:txBody>
          <a:bodyPr spcFirstLastPara="1" wrap="square" lIns="91425" tIns="91425" rIns="91425" bIns="91425" anchor="t" anchorCtr="0">
            <a:normAutofit lnSpcReduction="10000"/>
          </a:bodyPr>
          <a:lstStyle/>
          <a:p>
            <a:pPr marL="0" lvl="0" indent="0" algn="l" rtl="0">
              <a:lnSpc>
                <a:spcPct val="95000"/>
              </a:lnSpc>
              <a:spcBef>
                <a:spcPts val="0"/>
              </a:spcBef>
              <a:spcAft>
                <a:spcPts val="0"/>
              </a:spcAft>
              <a:buNone/>
            </a:pPr>
            <a:r>
              <a:rPr lang="en-GB" sz="1230">
                <a:solidFill>
                  <a:schemeClr val="lt1"/>
                </a:solidFill>
              </a:rPr>
              <a:t>- Flights - £168 to and from (includes a carry on bag as well as a 20kg bag pp)</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Coach travel - £9.10 - £13.65 (Estimated £11.35)</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Accommodation - £122 pp/5 nights.</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Entrance fees to museums - free.</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Local transport pass - €62 pp/72 hours validation.</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Oktoberfest - Free entry (price upon consumption).</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Spree River Cruise and various day trips (included in accom)</a:t>
            </a:r>
            <a:endParaRPr sz="1230">
              <a:solidFill>
                <a:schemeClr val="lt1"/>
              </a:solidFill>
            </a:endParaRPr>
          </a:p>
          <a:p>
            <a:pPr marL="0" lvl="0" indent="0" algn="l" rtl="0">
              <a:lnSpc>
                <a:spcPct val="95000"/>
              </a:lnSpc>
              <a:spcBef>
                <a:spcPts val="1200"/>
              </a:spcBef>
              <a:spcAft>
                <a:spcPts val="0"/>
              </a:spcAft>
              <a:buSzPts val="935"/>
              <a:buNone/>
            </a:pPr>
            <a:r>
              <a:rPr lang="en-GB" sz="1230">
                <a:solidFill>
                  <a:schemeClr val="lt1"/>
                </a:solidFill>
              </a:rPr>
              <a:t>- Insurance - cover for you £40.30 platinum</a:t>
            </a:r>
            <a:endParaRPr sz="1230">
              <a:solidFill>
                <a:schemeClr val="lt1"/>
              </a:solidFill>
            </a:endParaRPr>
          </a:p>
          <a:p>
            <a:pPr marL="0" lvl="0" indent="0" algn="l" rtl="0">
              <a:lnSpc>
                <a:spcPct val="95000"/>
              </a:lnSpc>
              <a:spcBef>
                <a:spcPts val="1200"/>
              </a:spcBef>
              <a:spcAft>
                <a:spcPts val="1200"/>
              </a:spcAft>
              <a:buSzPts val="935"/>
              <a:buNone/>
            </a:pPr>
            <a:r>
              <a:rPr lang="en-GB" sz="1230">
                <a:solidFill>
                  <a:schemeClr val="lt1"/>
                </a:solidFill>
              </a:rPr>
              <a:t>- Schnapps tasting and history - £21 pp</a:t>
            </a:r>
            <a:endParaRPr sz="1230">
              <a:solidFill>
                <a:schemeClr val="lt1"/>
              </a:solidFill>
            </a:endParaRPr>
          </a:p>
        </p:txBody>
      </p:sp>
      <p:sp>
        <p:nvSpPr>
          <p:cNvPr id="298" name="Google Shape;298;p35"/>
          <p:cNvSpPr txBox="1"/>
          <p:nvPr/>
        </p:nvSpPr>
        <p:spPr>
          <a:xfrm>
            <a:off x="6510600" y="4722975"/>
            <a:ext cx="2633400" cy="4161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1200"/>
              </a:spcAft>
              <a:buClr>
                <a:schemeClr val="dk1"/>
              </a:buClr>
              <a:buSzPts val="1100"/>
              <a:buFont typeface="Arial"/>
              <a:buNone/>
            </a:pPr>
            <a:r>
              <a:rPr lang="en-GB" sz="1200">
                <a:solidFill>
                  <a:schemeClr val="lt1"/>
                </a:solidFill>
              </a:rPr>
              <a:t>coverforyou (2025) (Advice, 2026).</a:t>
            </a:r>
            <a:endParaRPr sz="1800">
              <a:solidFill>
                <a:schemeClr val="lt1"/>
              </a:solidFill>
            </a:endParaRPr>
          </a:p>
        </p:txBody>
      </p:sp>
      <p:pic>
        <p:nvPicPr>
          <p:cNvPr id="299" name="Google Shape;299;p35"/>
          <p:cNvPicPr preferRelativeResize="0"/>
          <p:nvPr/>
        </p:nvPicPr>
        <p:blipFill rotWithShape="1">
          <a:blip r:embed="rId5">
            <a:alphaModFix/>
          </a:blip>
          <a:srcRect r="65466"/>
          <a:stretch/>
        </p:blipFill>
        <p:spPr>
          <a:xfrm>
            <a:off x="6047603" y="939275"/>
            <a:ext cx="1309522" cy="3577976"/>
          </a:xfrm>
          <a:prstGeom prst="rect">
            <a:avLst/>
          </a:prstGeom>
          <a:noFill/>
          <a:ln>
            <a:noFill/>
          </a:ln>
        </p:spPr>
      </p:pic>
      <p:pic>
        <p:nvPicPr>
          <p:cNvPr id="300" name="Google Shape;300;p35"/>
          <p:cNvPicPr preferRelativeResize="0"/>
          <p:nvPr/>
        </p:nvPicPr>
        <p:blipFill rotWithShape="1">
          <a:blip r:embed="rId5">
            <a:alphaModFix/>
          </a:blip>
          <a:srcRect l="76098"/>
          <a:stretch/>
        </p:blipFill>
        <p:spPr>
          <a:xfrm>
            <a:off x="7357125" y="939275"/>
            <a:ext cx="906336" cy="3577976"/>
          </a:xfrm>
          <a:prstGeom prst="rect">
            <a:avLst/>
          </a:prstGeom>
          <a:noFill/>
          <a:ln>
            <a:noFill/>
          </a:ln>
        </p:spPr>
      </p:pic>
      <p:pic>
        <p:nvPicPr>
          <p:cNvPr id="2" name="Google Shape;142;p19">
            <a:extLst>
              <a:ext uri="{FF2B5EF4-FFF2-40B4-BE49-F238E27FC236}">
                <a16:creationId xmlns:a16="http://schemas.microsoft.com/office/drawing/2014/main" id="{6EE88FC7-FE0A-5D5F-F2C1-4A618D4568AB}"/>
              </a:ext>
            </a:extLst>
          </p:cNvPr>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4"/>
        <p:cNvGrpSpPr/>
        <p:nvPr/>
      </p:nvGrpSpPr>
      <p:grpSpPr>
        <a:xfrm>
          <a:off x="0" y="0"/>
          <a:ext cx="0" cy="0"/>
          <a:chOff x="0" y="0"/>
          <a:chExt cx="0" cy="0"/>
        </a:xfrm>
      </p:grpSpPr>
      <p:pic>
        <p:nvPicPr>
          <p:cNvPr id="305" name="Google Shape;305;p36"/>
          <p:cNvPicPr preferRelativeResize="0"/>
          <p:nvPr/>
        </p:nvPicPr>
        <p:blipFill>
          <a:blip r:embed="rId4">
            <a:alphaModFix amt="52999"/>
          </a:blip>
          <a:stretch>
            <a:fillRect/>
          </a:stretch>
        </p:blipFill>
        <p:spPr>
          <a:xfrm>
            <a:off x="338625" y="4818252"/>
            <a:ext cx="1934524" cy="308175"/>
          </a:xfrm>
          <a:prstGeom prst="rect">
            <a:avLst/>
          </a:prstGeom>
          <a:noFill/>
          <a:ln>
            <a:noFill/>
          </a:ln>
        </p:spPr>
      </p:pic>
      <p:pic>
        <p:nvPicPr>
          <p:cNvPr id="306" name="Google Shape;306;p36"/>
          <p:cNvPicPr preferRelativeResize="0"/>
          <p:nvPr/>
        </p:nvPicPr>
        <p:blipFill>
          <a:blip r:embed="rId4">
            <a:alphaModFix amt="52999"/>
          </a:blip>
          <a:stretch>
            <a:fillRect/>
          </a:stretch>
        </p:blipFill>
        <p:spPr>
          <a:xfrm>
            <a:off x="7501240" y="2433000"/>
            <a:ext cx="1331060" cy="308175"/>
          </a:xfrm>
          <a:prstGeom prst="rect">
            <a:avLst/>
          </a:prstGeom>
          <a:noFill/>
          <a:ln>
            <a:noFill/>
          </a:ln>
        </p:spPr>
      </p:pic>
      <p:pic>
        <p:nvPicPr>
          <p:cNvPr id="307" name="Google Shape;307;p36"/>
          <p:cNvPicPr preferRelativeResize="0"/>
          <p:nvPr/>
        </p:nvPicPr>
        <p:blipFill>
          <a:blip r:embed="rId4">
            <a:alphaModFix amt="52999"/>
          </a:blip>
          <a:stretch>
            <a:fillRect/>
          </a:stretch>
        </p:blipFill>
        <p:spPr>
          <a:xfrm>
            <a:off x="338625" y="1152475"/>
            <a:ext cx="6462775" cy="1496325"/>
          </a:xfrm>
          <a:prstGeom prst="rect">
            <a:avLst/>
          </a:prstGeom>
          <a:noFill/>
          <a:ln>
            <a:noFill/>
          </a:ln>
        </p:spPr>
      </p:pic>
      <p:sp>
        <p:nvSpPr>
          <p:cNvPr id="308" name="Google Shape;308;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Whats not included</a:t>
            </a:r>
            <a:endParaRPr sz="3100" b="1">
              <a:solidFill>
                <a:schemeClr val="lt1"/>
              </a:solidFill>
              <a:latin typeface="Bellota"/>
              <a:ea typeface="Bellota"/>
              <a:cs typeface="Bellota"/>
              <a:sym typeface="Bellota"/>
            </a:endParaRPr>
          </a:p>
        </p:txBody>
      </p:sp>
      <p:sp>
        <p:nvSpPr>
          <p:cNvPr id="309" name="Google Shape;309;p36"/>
          <p:cNvSpPr txBox="1">
            <a:spLocks noGrp="1"/>
          </p:cNvSpPr>
          <p:nvPr>
            <p:ph type="body" idx="1"/>
          </p:nvPr>
        </p:nvSpPr>
        <p:spPr>
          <a:xfrm>
            <a:off x="311700" y="1152475"/>
            <a:ext cx="6462900" cy="1544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lt1"/>
              </a:buClr>
              <a:buSzPts val="1800"/>
              <a:buChar char="-"/>
            </a:pPr>
            <a:r>
              <a:rPr lang="en-GB">
                <a:solidFill>
                  <a:schemeClr val="lt1"/>
                </a:solidFill>
              </a:rPr>
              <a:t>Personal spending money- shopping, dining.</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Meals aside from breakfast.</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Optional excursions- Madame Tussauds, Illuseum Berlin.</a:t>
            </a:r>
            <a:endParaRPr>
              <a:solidFill>
                <a:schemeClr val="lt1"/>
              </a:solidFill>
            </a:endParaRPr>
          </a:p>
          <a:p>
            <a:pPr marL="457200" lvl="0" indent="-342900" algn="l" rtl="0">
              <a:spcBef>
                <a:spcPts val="0"/>
              </a:spcBef>
              <a:spcAft>
                <a:spcPts val="0"/>
              </a:spcAft>
              <a:buClr>
                <a:schemeClr val="lt1"/>
              </a:buClr>
              <a:buSzPts val="1800"/>
              <a:buChar char="-"/>
            </a:pPr>
            <a:r>
              <a:rPr lang="en-GB">
                <a:solidFill>
                  <a:schemeClr val="lt1"/>
                </a:solidFill>
              </a:rPr>
              <a:t>Passport fees.</a:t>
            </a:r>
            <a:endParaRPr>
              <a:solidFill>
                <a:schemeClr val="lt1"/>
              </a:solidFill>
            </a:endParaRPr>
          </a:p>
        </p:txBody>
      </p:sp>
      <p:pic>
        <p:nvPicPr>
          <p:cNvPr id="310" name="Google Shape;310;p36"/>
          <p:cNvPicPr preferRelativeResize="0"/>
          <p:nvPr/>
        </p:nvPicPr>
        <p:blipFill>
          <a:blip r:embed="rId5">
            <a:alphaModFix/>
          </a:blip>
          <a:stretch>
            <a:fillRect/>
          </a:stretch>
        </p:blipFill>
        <p:spPr>
          <a:xfrm>
            <a:off x="5619100" y="2783550"/>
            <a:ext cx="3213188" cy="2142125"/>
          </a:xfrm>
          <a:prstGeom prst="rect">
            <a:avLst/>
          </a:prstGeom>
          <a:noFill/>
          <a:ln>
            <a:noFill/>
          </a:ln>
        </p:spPr>
      </p:pic>
      <p:sp>
        <p:nvSpPr>
          <p:cNvPr id="311" name="Google Shape;311;p36"/>
          <p:cNvSpPr txBox="1"/>
          <p:nvPr/>
        </p:nvSpPr>
        <p:spPr>
          <a:xfrm>
            <a:off x="7455175" y="2371650"/>
            <a:ext cx="1304400" cy="4002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GB">
                <a:solidFill>
                  <a:schemeClr val="lt1"/>
                </a:solidFill>
              </a:rPr>
              <a:t>(Adenis, n.d.)</a:t>
            </a:r>
            <a:endParaRPr>
              <a:solidFill>
                <a:schemeClr val="lt1"/>
              </a:solidFill>
            </a:endParaRPr>
          </a:p>
        </p:txBody>
      </p:sp>
      <p:pic>
        <p:nvPicPr>
          <p:cNvPr id="312" name="Google Shape;312;p36"/>
          <p:cNvPicPr preferRelativeResize="0"/>
          <p:nvPr/>
        </p:nvPicPr>
        <p:blipFill>
          <a:blip r:embed="rId6">
            <a:alphaModFix/>
          </a:blip>
          <a:stretch>
            <a:fillRect/>
          </a:stretch>
        </p:blipFill>
        <p:spPr>
          <a:xfrm>
            <a:off x="338625" y="2831325"/>
            <a:ext cx="2958751" cy="1964001"/>
          </a:xfrm>
          <a:prstGeom prst="rect">
            <a:avLst/>
          </a:prstGeom>
          <a:noFill/>
          <a:ln>
            <a:noFill/>
          </a:ln>
        </p:spPr>
      </p:pic>
      <p:sp>
        <p:nvSpPr>
          <p:cNvPr id="313" name="Google Shape;313;p36"/>
          <p:cNvSpPr txBox="1"/>
          <p:nvPr/>
        </p:nvSpPr>
        <p:spPr>
          <a:xfrm>
            <a:off x="318000" y="4795325"/>
            <a:ext cx="3000000" cy="35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100">
                <a:solidFill>
                  <a:schemeClr val="lt1"/>
                </a:solidFill>
              </a:rPr>
              <a:t>(The Oval Partnership, n.d.)</a:t>
            </a:r>
            <a:endParaRPr sz="1100">
              <a:solidFill>
                <a:schemeClr val="lt1"/>
              </a:solidFill>
            </a:endParaRPr>
          </a:p>
        </p:txBody>
      </p:sp>
      <p:pic>
        <p:nvPicPr>
          <p:cNvPr id="2" name="Google Shape;142;p19">
            <a:extLst>
              <a:ext uri="{FF2B5EF4-FFF2-40B4-BE49-F238E27FC236}">
                <a16:creationId xmlns:a16="http://schemas.microsoft.com/office/drawing/2014/main" id="{C98F0F1F-B2CD-3314-1F0F-AF67D651EB32}"/>
              </a:ext>
            </a:extLst>
          </p:cNvPr>
          <p:cNvPicPr preferRelativeResize="0"/>
          <p:nvPr/>
        </p:nvPicPr>
        <p:blipFill>
          <a:blip r:embed="rId7">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7"/>
        <p:cNvGrpSpPr/>
        <p:nvPr/>
      </p:nvGrpSpPr>
      <p:grpSpPr>
        <a:xfrm>
          <a:off x="0" y="0"/>
          <a:ext cx="0" cy="0"/>
          <a:chOff x="0" y="0"/>
          <a:chExt cx="0" cy="0"/>
        </a:xfrm>
      </p:grpSpPr>
      <p:pic>
        <p:nvPicPr>
          <p:cNvPr id="318" name="Google Shape;318;p37" descr="a white background with gold stars and leaves (provided by Tenor)"/>
          <p:cNvPicPr preferRelativeResize="0"/>
          <p:nvPr/>
        </p:nvPicPr>
        <p:blipFill>
          <a:blip r:embed="rId4">
            <a:alphaModFix/>
          </a:blip>
          <a:stretch>
            <a:fillRect/>
          </a:stretch>
        </p:blipFill>
        <p:spPr>
          <a:xfrm>
            <a:off x="0" y="0"/>
            <a:ext cx="9144000" cy="5143500"/>
          </a:xfrm>
          <a:prstGeom prst="rect">
            <a:avLst/>
          </a:prstGeom>
          <a:noFill/>
          <a:ln>
            <a:noFill/>
          </a:ln>
        </p:spPr>
      </p:pic>
      <p:sp>
        <p:nvSpPr>
          <p:cNvPr id="319" name="Google Shape;319;p37"/>
          <p:cNvSpPr txBox="1"/>
          <p:nvPr/>
        </p:nvSpPr>
        <p:spPr>
          <a:xfrm>
            <a:off x="320150" y="1668450"/>
            <a:ext cx="8235000" cy="1806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7700">
                <a:solidFill>
                  <a:schemeClr val="lt1"/>
                </a:solidFill>
                <a:latin typeface="Zilla Slab Highlight"/>
                <a:ea typeface="Zilla Slab Highlight"/>
                <a:cs typeface="Zilla Slab Highlight"/>
                <a:sym typeface="Zilla Slab Highlight"/>
              </a:rPr>
              <a:t>Total package price = £425pp</a:t>
            </a:r>
            <a:endParaRPr sz="7700">
              <a:solidFill>
                <a:schemeClr val="lt1"/>
              </a:solidFill>
              <a:latin typeface="Zilla Slab Highlight"/>
              <a:ea typeface="Zilla Slab Highlight"/>
              <a:cs typeface="Zilla Slab Highlight"/>
              <a:sym typeface="Zilla Slab Highlight"/>
            </a:endParaRPr>
          </a:p>
        </p:txBody>
      </p:sp>
      <p:pic>
        <p:nvPicPr>
          <p:cNvPr id="2" name="Google Shape;142;p19">
            <a:extLst>
              <a:ext uri="{FF2B5EF4-FFF2-40B4-BE49-F238E27FC236}">
                <a16:creationId xmlns:a16="http://schemas.microsoft.com/office/drawing/2014/main" id="{3414CFE7-388F-90A1-D14C-ABE094CCDEC0}"/>
              </a:ext>
            </a:extLst>
          </p:cNvPr>
          <p:cNvPicPr preferRelativeResize="0"/>
          <p:nvPr/>
        </p:nvPicPr>
        <p:blipFill>
          <a:blip r:embed="rId5">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3"/>
        <p:cNvGrpSpPr/>
        <p:nvPr/>
      </p:nvGrpSpPr>
      <p:grpSpPr>
        <a:xfrm>
          <a:off x="0" y="0"/>
          <a:ext cx="0" cy="0"/>
          <a:chOff x="0" y="0"/>
          <a:chExt cx="0" cy="0"/>
        </a:xfrm>
      </p:grpSpPr>
      <p:pic>
        <p:nvPicPr>
          <p:cNvPr id="324" name="Google Shape;324;p38"/>
          <p:cNvPicPr preferRelativeResize="0"/>
          <p:nvPr/>
        </p:nvPicPr>
        <p:blipFill>
          <a:blip r:embed="rId4">
            <a:alphaModFix amt="52999"/>
          </a:blip>
          <a:stretch>
            <a:fillRect/>
          </a:stretch>
        </p:blipFill>
        <p:spPr>
          <a:xfrm>
            <a:off x="5773548" y="1184750"/>
            <a:ext cx="3015576" cy="2023975"/>
          </a:xfrm>
          <a:prstGeom prst="rect">
            <a:avLst/>
          </a:prstGeom>
          <a:noFill/>
          <a:ln>
            <a:noFill/>
          </a:ln>
        </p:spPr>
      </p:pic>
      <p:sp>
        <p:nvSpPr>
          <p:cNvPr id="325" name="Google Shape;325;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chemeClr val="lt1"/>
                </a:solidFill>
                <a:latin typeface="Bellota"/>
                <a:ea typeface="Bellota"/>
                <a:cs typeface="Bellota"/>
                <a:sym typeface="Bellota"/>
              </a:rPr>
              <a:t>Booking process</a:t>
            </a:r>
            <a:endParaRPr sz="3100" b="1">
              <a:solidFill>
                <a:schemeClr val="lt1"/>
              </a:solidFill>
              <a:latin typeface="Bellota"/>
              <a:ea typeface="Bellota"/>
              <a:cs typeface="Bellota"/>
              <a:sym typeface="Bellota"/>
            </a:endParaRPr>
          </a:p>
        </p:txBody>
      </p:sp>
      <p:sp>
        <p:nvSpPr>
          <p:cNvPr id="326" name="Google Shape;326;p38"/>
          <p:cNvSpPr txBox="1">
            <a:spLocks noGrp="1"/>
          </p:cNvSpPr>
          <p:nvPr>
            <p:ph type="body" idx="1"/>
          </p:nvPr>
        </p:nvSpPr>
        <p:spPr>
          <a:xfrm>
            <a:off x="4477975" y="1235100"/>
            <a:ext cx="4257600" cy="2673300"/>
          </a:xfrm>
          <a:prstGeom prst="rect">
            <a:avLst/>
          </a:prstGeom>
        </p:spPr>
        <p:txBody>
          <a:bodyPr spcFirstLastPara="1" wrap="square" lIns="91425" tIns="91425" rIns="91425" bIns="91425" anchor="t" anchorCtr="0">
            <a:normAutofit/>
          </a:bodyPr>
          <a:lstStyle/>
          <a:p>
            <a:pPr marL="457200" lvl="0" indent="-342900" algn="r" rtl="0">
              <a:spcBef>
                <a:spcPts val="0"/>
              </a:spcBef>
              <a:spcAft>
                <a:spcPts val="0"/>
              </a:spcAft>
              <a:buClr>
                <a:schemeClr val="lt1"/>
              </a:buClr>
              <a:buSzPts val="1800"/>
              <a:buChar char="-"/>
            </a:pPr>
            <a:r>
              <a:rPr lang="en-GB">
                <a:solidFill>
                  <a:schemeClr val="lt1"/>
                </a:solidFill>
              </a:rPr>
              <a:t>Registration timeline.</a:t>
            </a:r>
            <a:endParaRPr>
              <a:solidFill>
                <a:schemeClr val="lt1"/>
              </a:solidFill>
            </a:endParaRPr>
          </a:p>
          <a:p>
            <a:pPr marL="457200" lvl="0" indent="-342900" algn="r" rtl="0">
              <a:spcBef>
                <a:spcPts val="0"/>
              </a:spcBef>
              <a:spcAft>
                <a:spcPts val="0"/>
              </a:spcAft>
              <a:buClr>
                <a:schemeClr val="lt1"/>
              </a:buClr>
              <a:buSzPts val="1800"/>
              <a:buChar char="-"/>
            </a:pPr>
            <a:r>
              <a:rPr lang="en-GB">
                <a:solidFill>
                  <a:schemeClr val="lt1"/>
                </a:solidFill>
              </a:rPr>
              <a:t>Deposit required.</a:t>
            </a:r>
            <a:endParaRPr>
              <a:solidFill>
                <a:schemeClr val="lt1"/>
              </a:solidFill>
            </a:endParaRPr>
          </a:p>
          <a:p>
            <a:pPr marL="457200" lvl="0" indent="-342900" algn="r" rtl="0">
              <a:spcBef>
                <a:spcPts val="0"/>
              </a:spcBef>
              <a:spcAft>
                <a:spcPts val="0"/>
              </a:spcAft>
              <a:buClr>
                <a:schemeClr val="lt1"/>
              </a:buClr>
              <a:buSzPts val="1800"/>
              <a:buChar char="-"/>
            </a:pPr>
            <a:r>
              <a:rPr lang="en-GB">
                <a:solidFill>
                  <a:schemeClr val="lt1"/>
                </a:solidFill>
              </a:rPr>
              <a:t>Payment schedule.</a:t>
            </a:r>
            <a:endParaRPr>
              <a:solidFill>
                <a:schemeClr val="lt1"/>
              </a:solidFill>
            </a:endParaRPr>
          </a:p>
          <a:p>
            <a:pPr marL="457200" lvl="0" indent="-342900" algn="r" rtl="0">
              <a:spcBef>
                <a:spcPts val="0"/>
              </a:spcBef>
              <a:spcAft>
                <a:spcPts val="0"/>
              </a:spcAft>
              <a:buClr>
                <a:schemeClr val="lt1"/>
              </a:buClr>
              <a:buSzPts val="1800"/>
              <a:buChar char="-"/>
            </a:pPr>
            <a:r>
              <a:rPr lang="en-GB">
                <a:solidFill>
                  <a:schemeClr val="lt1"/>
                </a:solidFill>
              </a:rPr>
              <a:t>Consent forms.</a:t>
            </a:r>
            <a:endParaRPr>
              <a:solidFill>
                <a:schemeClr val="lt1"/>
              </a:solidFill>
            </a:endParaRPr>
          </a:p>
          <a:p>
            <a:pPr marL="457200" lvl="0" indent="-342900" algn="r" rtl="0">
              <a:spcBef>
                <a:spcPts val="0"/>
              </a:spcBef>
              <a:spcAft>
                <a:spcPts val="0"/>
              </a:spcAft>
              <a:buClr>
                <a:schemeClr val="lt1"/>
              </a:buClr>
              <a:buSzPts val="1800"/>
              <a:buChar char="-"/>
            </a:pPr>
            <a:r>
              <a:rPr lang="en-GB">
                <a:solidFill>
                  <a:schemeClr val="lt1"/>
                </a:solidFill>
              </a:rPr>
              <a:t>Funding forms.</a:t>
            </a:r>
            <a:endParaRPr>
              <a:solidFill>
                <a:schemeClr val="lt1"/>
              </a:solidFill>
            </a:endParaRPr>
          </a:p>
        </p:txBody>
      </p:sp>
      <p:pic>
        <p:nvPicPr>
          <p:cNvPr id="327" name="Google Shape;327;p38" title="Screenshot 2026-01-03 at 02.44.52.png"/>
          <p:cNvPicPr preferRelativeResize="0"/>
          <p:nvPr/>
        </p:nvPicPr>
        <p:blipFill>
          <a:blip r:embed="rId5">
            <a:alphaModFix/>
          </a:blip>
          <a:stretch>
            <a:fillRect/>
          </a:stretch>
        </p:blipFill>
        <p:spPr>
          <a:xfrm>
            <a:off x="177125" y="2258700"/>
            <a:ext cx="4173174" cy="2712155"/>
          </a:xfrm>
          <a:prstGeom prst="rect">
            <a:avLst/>
          </a:prstGeom>
          <a:noFill/>
          <a:ln>
            <a:noFill/>
          </a:ln>
        </p:spPr>
      </p:pic>
      <p:pic>
        <p:nvPicPr>
          <p:cNvPr id="2" name="Google Shape;142;p19">
            <a:extLst>
              <a:ext uri="{FF2B5EF4-FFF2-40B4-BE49-F238E27FC236}">
                <a16:creationId xmlns:a16="http://schemas.microsoft.com/office/drawing/2014/main" id="{77D4A2F7-0A30-AB35-3C4A-F5315FF20DA5}"/>
              </a:ext>
            </a:extLst>
          </p:cNvPr>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331"/>
        <p:cNvGrpSpPr/>
        <p:nvPr/>
      </p:nvGrpSpPr>
      <p:grpSpPr>
        <a:xfrm>
          <a:off x="0" y="0"/>
          <a:ext cx="0" cy="0"/>
          <a:chOff x="0" y="0"/>
          <a:chExt cx="0" cy="0"/>
        </a:xfrm>
      </p:grpSpPr>
      <p:sp>
        <p:nvSpPr>
          <p:cNvPr id="332" name="Google Shape;332;p39"/>
          <p:cNvSpPr txBox="1">
            <a:spLocks noGrp="1"/>
          </p:cNvSpPr>
          <p:nvPr>
            <p:ph type="title"/>
          </p:nvPr>
        </p:nvSpPr>
        <p:spPr>
          <a:xfrm>
            <a:off x="192611" y="269240"/>
            <a:ext cx="24273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dirty="0">
                <a:solidFill>
                  <a:schemeClr val="lt1"/>
                </a:solidFill>
                <a:latin typeface="Bellota"/>
                <a:ea typeface="Bellota"/>
                <a:cs typeface="Bellota"/>
                <a:sym typeface="Bellota"/>
              </a:rPr>
              <a:t>Snapshot video</a:t>
            </a:r>
            <a:endParaRPr b="1" dirty="0">
              <a:solidFill>
                <a:schemeClr val="lt1"/>
              </a:solidFill>
              <a:latin typeface="Bellota"/>
              <a:ea typeface="Bellota"/>
              <a:cs typeface="Bellota"/>
              <a:sym typeface="Bellota"/>
            </a:endParaRPr>
          </a:p>
        </p:txBody>
      </p:sp>
      <p:pic>
        <p:nvPicPr>
          <p:cNvPr id="2" name="BE80230D-9735-4B6B-875D-099816B70FFF.MOV">
            <a:hlinkClick r:id="" action="ppaction://media"/>
            <a:extLst>
              <a:ext uri="{FF2B5EF4-FFF2-40B4-BE49-F238E27FC236}">
                <a16:creationId xmlns:a16="http://schemas.microsoft.com/office/drawing/2014/main" id="{DF390812-1572-3D44-6DDD-8309E91C2B9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76482" y="269240"/>
            <a:ext cx="2591035" cy="4605020"/>
          </a:xfrm>
          <a:prstGeom prst="rect">
            <a:avLst/>
          </a:prstGeom>
        </p:spPr>
      </p:pic>
    </p:spTree>
  </p:cSld>
  <p:clrMapOvr>
    <a:masterClrMapping/>
  </p:clrMapOvr>
  <p:transition spd="med">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37"/>
        <p:cNvGrpSpPr/>
        <p:nvPr/>
      </p:nvGrpSpPr>
      <p:grpSpPr>
        <a:xfrm>
          <a:off x="0" y="0"/>
          <a:ext cx="0" cy="0"/>
          <a:chOff x="0" y="0"/>
          <a:chExt cx="0" cy="0"/>
        </a:xfrm>
      </p:grpSpPr>
      <p:sp>
        <p:nvSpPr>
          <p:cNvPr id="338" name="Google Shape;338;p4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solidFill>
                  <a:schemeClr val="lt1"/>
                </a:solidFill>
                <a:latin typeface="Bellota"/>
                <a:ea typeface="Bellota"/>
                <a:cs typeface="Bellota"/>
                <a:sym typeface="Bellota"/>
              </a:rPr>
              <a:t>Our E -brochure.</a:t>
            </a:r>
            <a:endParaRPr b="1">
              <a:solidFill>
                <a:schemeClr val="lt1"/>
              </a:solidFill>
              <a:latin typeface="Bellota"/>
              <a:ea typeface="Bellota"/>
              <a:cs typeface="Bellota"/>
              <a:sym typeface="Bellota"/>
            </a:endParaRPr>
          </a:p>
        </p:txBody>
      </p:sp>
      <p:sp>
        <p:nvSpPr>
          <p:cNvPr id="339" name="Google Shape;339;p4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2500" b="1" u="sng" dirty="0">
                <a:solidFill>
                  <a:schemeClr val="bg1"/>
                </a:solidFill>
                <a:hlinkClick r:id="rId4"/>
              </a:rPr>
              <a:t>Access here.</a:t>
            </a:r>
            <a:endParaRPr sz="2500" b="1" u="sng" dirty="0">
              <a:solidFill>
                <a:schemeClr val="bg1"/>
              </a:solidFill>
            </a:endParaRPr>
          </a:p>
        </p:txBody>
      </p:sp>
      <p:pic>
        <p:nvPicPr>
          <p:cNvPr id="2" name="Google Shape;142;p19">
            <a:extLst>
              <a:ext uri="{FF2B5EF4-FFF2-40B4-BE49-F238E27FC236}">
                <a16:creationId xmlns:a16="http://schemas.microsoft.com/office/drawing/2014/main" id="{8CF13F2C-2DC3-3051-5E29-CBC79CE02DE4}"/>
              </a:ext>
            </a:extLst>
          </p:cNvPr>
          <p:cNvPicPr preferRelativeResize="0"/>
          <p:nvPr/>
        </p:nvPicPr>
        <p:blipFill>
          <a:blip r:embed="rId5">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3"/>
        <p:cNvGrpSpPr/>
        <p:nvPr/>
      </p:nvGrpSpPr>
      <p:grpSpPr>
        <a:xfrm>
          <a:off x="0" y="0"/>
          <a:ext cx="0" cy="0"/>
          <a:chOff x="0" y="0"/>
          <a:chExt cx="0" cy="0"/>
        </a:xfrm>
      </p:grpSpPr>
      <p:sp>
        <p:nvSpPr>
          <p:cNvPr id="344" name="Google Shape;344;p4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320" b="1">
                <a:solidFill>
                  <a:schemeClr val="lt1"/>
                </a:solidFill>
                <a:latin typeface="Bellota"/>
                <a:ea typeface="Bellota"/>
                <a:cs typeface="Bellota"/>
                <a:sym typeface="Bellota"/>
              </a:rPr>
              <a:t>Q&amp;A</a:t>
            </a:r>
            <a:endParaRPr sz="3320" b="1">
              <a:solidFill>
                <a:schemeClr val="lt1"/>
              </a:solidFill>
              <a:latin typeface="Bellota"/>
              <a:ea typeface="Bellota"/>
              <a:cs typeface="Bellota"/>
              <a:sym typeface="Bellota"/>
            </a:endParaRPr>
          </a:p>
        </p:txBody>
      </p:sp>
      <p:pic>
        <p:nvPicPr>
          <p:cNvPr id="345" name="Google Shape;345;p41"/>
          <p:cNvPicPr preferRelativeResize="0"/>
          <p:nvPr/>
        </p:nvPicPr>
        <p:blipFill>
          <a:blip r:embed="rId4">
            <a:alphaModFix amt="61000"/>
          </a:blip>
          <a:stretch>
            <a:fillRect/>
          </a:stretch>
        </p:blipFill>
        <p:spPr>
          <a:xfrm>
            <a:off x="1922745" y="1375006"/>
            <a:ext cx="5298510" cy="1479300"/>
          </a:xfrm>
          <a:prstGeom prst="rect">
            <a:avLst/>
          </a:prstGeom>
          <a:noFill/>
          <a:ln>
            <a:noFill/>
          </a:ln>
        </p:spPr>
      </p:pic>
      <p:sp>
        <p:nvSpPr>
          <p:cNvPr id="346" name="Google Shape;346;p41"/>
          <p:cNvSpPr txBox="1">
            <a:spLocks noGrp="1"/>
          </p:cNvSpPr>
          <p:nvPr>
            <p:ph type="body" idx="1"/>
          </p:nvPr>
        </p:nvSpPr>
        <p:spPr>
          <a:xfrm>
            <a:off x="1657350" y="1375006"/>
            <a:ext cx="5829300" cy="1479300"/>
          </a:xfrm>
          <a:prstGeom prst="rect">
            <a:avLst/>
          </a:prstGeom>
        </p:spPr>
        <p:txBody>
          <a:bodyPr spcFirstLastPara="1" wrap="square" lIns="91425" tIns="91425" rIns="91425" bIns="91425" anchor="t" anchorCtr="0">
            <a:normAutofit fontScale="47500" lnSpcReduction="20000"/>
          </a:bodyPr>
          <a:lstStyle/>
          <a:p>
            <a:pPr marL="0" lvl="0" indent="0" algn="ctr" rtl="0">
              <a:spcBef>
                <a:spcPts val="0"/>
              </a:spcBef>
              <a:spcAft>
                <a:spcPts val="0"/>
              </a:spcAft>
              <a:buNone/>
            </a:pPr>
            <a:r>
              <a:rPr lang="en-GB" sz="7200" b="1" dirty="0">
                <a:solidFill>
                  <a:schemeClr val="lt1"/>
                </a:solidFill>
                <a:latin typeface="Bellota"/>
                <a:ea typeface="Bellota"/>
                <a:cs typeface="Bellota"/>
                <a:sym typeface="Bellota"/>
              </a:rPr>
              <a:t>Thank you for listening,</a:t>
            </a:r>
            <a:endParaRPr sz="7200" b="1" dirty="0">
              <a:solidFill>
                <a:schemeClr val="lt1"/>
              </a:solidFill>
              <a:latin typeface="Bellota"/>
              <a:ea typeface="Bellota"/>
              <a:cs typeface="Bellota"/>
              <a:sym typeface="Bellota"/>
            </a:endParaRPr>
          </a:p>
          <a:p>
            <a:pPr marL="0" lvl="0" indent="0" algn="ctr" rtl="0">
              <a:spcBef>
                <a:spcPts val="1200"/>
              </a:spcBef>
              <a:spcAft>
                <a:spcPts val="1200"/>
              </a:spcAft>
              <a:buNone/>
            </a:pPr>
            <a:r>
              <a:rPr lang="en-GB" sz="7200" b="1" dirty="0" err="1">
                <a:solidFill>
                  <a:schemeClr val="lt1"/>
                </a:solidFill>
                <a:latin typeface="Bellota"/>
                <a:ea typeface="Bellota"/>
                <a:cs typeface="Bellota"/>
                <a:sym typeface="Bellota"/>
              </a:rPr>
              <a:t>Diolch</a:t>
            </a:r>
            <a:r>
              <a:rPr lang="en-GB" sz="7200" b="1" dirty="0">
                <a:solidFill>
                  <a:schemeClr val="lt1"/>
                </a:solidFill>
                <a:latin typeface="Bellota"/>
                <a:ea typeface="Bellota"/>
                <a:cs typeface="Bellota"/>
                <a:sym typeface="Bellota"/>
              </a:rPr>
              <a:t> am </a:t>
            </a:r>
            <a:r>
              <a:rPr lang="en-GB" sz="7200" b="1" dirty="0" err="1">
                <a:solidFill>
                  <a:schemeClr val="lt1"/>
                </a:solidFill>
                <a:latin typeface="Bellota"/>
                <a:ea typeface="Bellota"/>
                <a:cs typeface="Bellota"/>
                <a:sym typeface="Bellota"/>
              </a:rPr>
              <a:t>eich</a:t>
            </a:r>
            <a:r>
              <a:rPr lang="en-GB" sz="7200" b="1" dirty="0">
                <a:solidFill>
                  <a:schemeClr val="lt1"/>
                </a:solidFill>
                <a:latin typeface="Bellota"/>
                <a:ea typeface="Bellota"/>
                <a:cs typeface="Bellota"/>
                <a:sym typeface="Bellota"/>
              </a:rPr>
              <a:t> </a:t>
            </a:r>
            <a:r>
              <a:rPr lang="en-GB" sz="7200" b="1" dirty="0" err="1">
                <a:solidFill>
                  <a:schemeClr val="lt1"/>
                </a:solidFill>
                <a:latin typeface="Bellota"/>
                <a:ea typeface="Bellota"/>
                <a:cs typeface="Bellota"/>
                <a:sym typeface="Bellota"/>
              </a:rPr>
              <a:t>amser</a:t>
            </a:r>
            <a:r>
              <a:rPr lang="en-GB" sz="7200" b="1" dirty="0">
                <a:solidFill>
                  <a:schemeClr val="lt1"/>
                </a:solidFill>
                <a:latin typeface="Bellota"/>
                <a:ea typeface="Bellota"/>
                <a:cs typeface="Bellota"/>
                <a:sym typeface="Bellota"/>
              </a:rPr>
              <a:t>.</a:t>
            </a:r>
            <a:endParaRPr sz="7200" b="1" dirty="0">
              <a:solidFill>
                <a:schemeClr val="lt1"/>
              </a:solidFill>
              <a:latin typeface="Bellota"/>
              <a:ea typeface="Bellota"/>
              <a:cs typeface="Bellota"/>
              <a:sym typeface="Bellota"/>
            </a:endParaRPr>
          </a:p>
        </p:txBody>
      </p:sp>
      <p:pic>
        <p:nvPicPr>
          <p:cNvPr id="347" name="Google Shape;347;p41" descr="two penguins are standing next to each other with the words thank you above them (provided by Tenor)"/>
          <p:cNvPicPr preferRelativeResize="0"/>
          <p:nvPr/>
        </p:nvPicPr>
        <p:blipFill>
          <a:blip r:embed="rId5">
            <a:alphaModFix/>
          </a:blip>
          <a:stretch>
            <a:fillRect/>
          </a:stretch>
        </p:blipFill>
        <p:spPr>
          <a:xfrm>
            <a:off x="3777875" y="3450700"/>
            <a:ext cx="1588250" cy="1588250"/>
          </a:xfrm>
          <a:prstGeom prst="rect">
            <a:avLst/>
          </a:prstGeom>
          <a:noFill/>
          <a:ln>
            <a:noFill/>
          </a:ln>
        </p:spPr>
      </p:pic>
      <p:pic>
        <p:nvPicPr>
          <p:cNvPr id="2" name="Google Shape;142;p19">
            <a:extLst>
              <a:ext uri="{FF2B5EF4-FFF2-40B4-BE49-F238E27FC236}">
                <a16:creationId xmlns:a16="http://schemas.microsoft.com/office/drawing/2014/main" id="{29E1B410-8765-5CF7-8C05-BCC2EFE0EEEB}"/>
              </a:ext>
            </a:extLst>
          </p:cNvPr>
          <p:cNvPicPr preferRelativeResize="0"/>
          <p:nvPr/>
        </p:nvPicPr>
        <p:blipFill>
          <a:blip r:embed="rId6">
            <a:alphaModFix/>
          </a:blip>
          <a:stretch>
            <a:fillRect/>
          </a:stretch>
        </p:blipFill>
        <p:spPr>
          <a:xfrm>
            <a:off x="8040295" y="134373"/>
            <a:ext cx="966636" cy="572700"/>
          </a:xfrm>
          <a:prstGeom prst="rect">
            <a:avLst/>
          </a:prstGeom>
          <a:noFill/>
          <a:ln>
            <a:noFill/>
          </a:ln>
        </p:spPr>
      </p:pic>
    </p:spTree>
  </p:cSld>
  <p:clrMapOvr>
    <a:masterClrMapping/>
  </p:clrMapOvr>
  <p:transition spd="med">
    <p:push/>
  </p:transition>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DFEAFB"/>
            </a:gs>
            <a:gs pos="100000">
              <a:srgbClr val="6E9CE7"/>
            </a:gs>
          </a:gsLst>
          <a:path path="circle">
            <a:fillToRect l="50000" t="50000" r="50000" b="50000"/>
          </a:path>
          <a:tileRect/>
        </a:gradFill>
        <a:effectLst/>
      </p:bgPr>
    </p:bg>
    <p:spTree>
      <p:nvGrpSpPr>
        <p:cNvPr id="1" name="Shape 363"/>
        <p:cNvGrpSpPr/>
        <p:nvPr/>
      </p:nvGrpSpPr>
      <p:grpSpPr>
        <a:xfrm>
          <a:off x="0" y="0"/>
          <a:ext cx="0" cy="0"/>
          <a:chOff x="0" y="0"/>
          <a:chExt cx="0" cy="0"/>
        </a:xfrm>
      </p:grpSpPr>
      <p:sp>
        <p:nvSpPr>
          <p:cNvPr id="364" name="Google Shape;364;p44"/>
          <p:cNvSpPr txBox="1">
            <a:spLocks noGrp="1"/>
          </p:cNvSpPr>
          <p:nvPr>
            <p:ph type="title"/>
          </p:nvPr>
        </p:nvSpPr>
        <p:spPr>
          <a:xfrm>
            <a:off x="311700" y="47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 - Nia</a:t>
            </a:r>
            <a:endParaRPr/>
          </a:p>
        </p:txBody>
      </p:sp>
      <p:sp>
        <p:nvSpPr>
          <p:cNvPr id="365" name="Google Shape;365;p44"/>
          <p:cNvSpPr txBox="1">
            <a:spLocks noGrp="1"/>
          </p:cNvSpPr>
          <p:nvPr>
            <p:ph type="body" idx="1"/>
          </p:nvPr>
        </p:nvSpPr>
        <p:spPr>
          <a:xfrm>
            <a:off x="311700" y="1123325"/>
            <a:ext cx="8520600" cy="34164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a:solidFill>
                  <a:schemeClr val="dk1"/>
                </a:solidFill>
              </a:rPr>
              <a:t>Adenis, P. (n.d.). </a:t>
            </a:r>
            <a:r>
              <a:rPr lang="en-GB" sz="1100" i="1">
                <a:solidFill>
                  <a:schemeClr val="dk1"/>
                </a:solidFill>
              </a:rPr>
              <a:t>Stores in Bergmannstraße</a:t>
            </a:r>
            <a:r>
              <a:rPr lang="en-GB" sz="1100">
                <a:solidFill>
                  <a:schemeClr val="dk1"/>
                </a:solidFill>
              </a:rPr>
              <a:t>. Available at: https://www.berlin.de/en/attractions-and-sights/3560259-3104052-bergmannstrasse.en.html (Accessed 4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Berlin WelcomeCard (n.d.). </a:t>
            </a:r>
            <a:r>
              <a:rPr lang="en-GB" sz="1100" i="1">
                <a:solidFill>
                  <a:schemeClr val="dk1"/>
                </a:solidFill>
              </a:rPr>
              <a:t>Berlin’s official tourist ticket | Berlin WelcomeCard</a:t>
            </a:r>
            <a:r>
              <a:rPr lang="en-GB" sz="1100">
                <a:solidFill>
                  <a:schemeClr val="dk1"/>
                </a:solidFill>
              </a:rPr>
              <a:t>. (online) www.berlin-welcomecard.de. Available at: https://www.berlin-welcomecard.de/en (Accessed 31 Dec. 2025).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Beynon, T. (2025). </a:t>
            </a:r>
            <a:r>
              <a:rPr lang="en-GB" sz="1100" i="1">
                <a:solidFill>
                  <a:schemeClr val="dk1"/>
                </a:solidFill>
              </a:rPr>
              <a:t>Berlin Wall</a:t>
            </a:r>
            <a:r>
              <a:rPr lang="en-GB" sz="1100">
                <a:solidFill>
                  <a:schemeClr val="dk1"/>
                </a:solidFill>
              </a:rPr>
              <a:t>.</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Deutsche Zentrale für Tourismus e.V (2024). </a:t>
            </a:r>
            <a:r>
              <a:rPr lang="en-GB" sz="1100" i="1">
                <a:solidFill>
                  <a:schemeClr val="dk1"/>
                </a:solidFill>
              </a:rPr>
              <a:t>Nachhaltiges Reisen</a:t>
            </a:r>
            <a:r>
              <a:rPr lang="en-GB" sz="1100">
                <a:solidFill>
                  <a:schemeClr val="dk1"/>
                </a:solidFill>
              </a:rPr>
              <a:t>. (online) Germany.travel. Available at: https://www.germany.travel/en/cities-culture/berlin.html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DTM (2025). </a:t>
            </a:r>
            <a:r>
              <a:rPr lang="en-GB" sz="1100" i="1">
                <a:solidFill>
                  <a:schemeClr val="dk1"/>
                </a:solidFill>
              </a:rPr>
              <a:t>Permanent Exhibition</a:t>
            </a:r>
            <a:r>
              <a:rPr lang="en-GB" sz="1100">
                <a:solidFill>
                  <a:schemeClr val="dk1"/>
                </a:solidFill>
              </a:rPr>
              <a:t>. (online) Deutsches Technikmuseum Berlin. Available at: https://technikmuseum.berlin/en/exhibitions/permanent-exhibition/ (Accessed 30 Dec. 2025).</a:t>
            </a:r>
            <a:endParaRPr sz="1100">
              <a:solidFill>
                <a:schemeClr val="dk1"/>
              </a:solidFill>
            </a:endParaRPr>
          </a:p>
          <a:p>
            <a:pPr marL="0" lvl="0" indent="0" algn="l" rtl="0">
              <a:lnSpc>
                <a:spcPct val="150000"/>
              </a:lnSpc>
              <a:spcBef>
                <a:spcPts val="1200"/>
              </a:spcBef>
              <a:spcAft>
                <a:spcPts val="1200"/>
              </a:spcAft>
              <a:buSzPts val="1100"/>
              <a:buNone/>
            </a:pPr>
            <a:r>
              <a:rPr lang="en-GB" sz="1100">
                <a:solidFill>
                  <a:schemeClr val="dk1"/>
                </a:solidFill>
              </a:rPr>
              <a:t>Festival of Lights (n.d.). </a:t>
            </a:r>
            <a:r>
              <a:rPr lang="en-GB" sz="1100" i="1">
                <a:solidFill>
                  <a:schemeClr val="dk1"/>
                </a:solidFill>
              </a:rPr>
              <a:t>Festival of Lights – 18. Festival of Lights | 07. – 16.10.2022</a:t>
            </a:r>
            <a:r>
              <a:rPr lang="en-GB" sz="1100">
                <a:solidFill>
                  <a:schemeClr val="dk1"/>
                </a:solidFill>
              </a:rPr>
              <a:t>. (online) Festival of Lights. Available at: https://festival-of-lights.de/en/ (Accessed 28 Dec. 2025)</a:t>
            </a:r>
            <a:endParaRPr sz="9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DFEAFB"/>
            </a:gs>
            <a:gs pos="100000">
              <a:srgbClr val="6E9CE7"/>
            </a:gs>
          </a:gsLst>
          <a:path path="circle">
            <a:fillToRect l="50000" t="50000" r="50000" b="50000"/>
          </a:path>
          <a:tileRect/>
        </a:gradFill>
        <a:effectLst/>
      </p:bgPr>
    </p:bg>
    <p:spTree>
      <p:nvGrpSpPr>
        <p:cNvPr id="1" name="Shape 369"/>
        <p:cNvGrpSpPr/>
        <p:nvPr/>
      </p:nvGrpSpPr>
      <p:grpSpPr>
        <a:xfrm>
          <a:off x="0" y="0"/>
          <a:ext cx="0" cy="0"/>
          <a:chOff x="0" y="0"/>
          <a:chExt cx="0" cy="0"/>
        </a:xfrm>
      </p:grpSpPr>
      <p:sp>
        <p:nvSpPr>
          <p:cNvPr id="370" name="Google Shape;370;p45"/>
          <p:cNvSpPr txBox="1">
            <a:spLocks noGrp="1"/>
          </p:cNvSpPr>
          <p:nvPr>
            <p:ph type="title"/>
          </p:nvPr>
        </p:nvSpPr>
        <p:spPr>
          <a:xfrm>
            <a:off x="311700" y="47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 - Nia</a:t>
            </a:r>
            <a:endParaRPr/>
          </a:p>
        </p:txBody>
      </p:sp>
      <p:sp>
        <p:nvSpPr>
          <p:cNvPr id="371" name="Google Shape;371;p45"/>
          <p:cNvSpPr txBox="1">
            <a:spLocks noGrp="1"/>
          </p:cNvSpPr>
          <p:nvPr>
            <p:ph type="body" idx="1"/>
          </p:nvPr>
        </p:nvSpPr>
        <p:spPr>
          <a:xfrm>
            <a:off x="311700" y="1123325"/>
            <a:ext cx="8520600" cy="34164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a:solidFill>
                  <a:schemeClr val="dk1"/>
                </a:solidFill>
              </a:rPr>
              <a:t>Get Your Guide (2026). </a:t>
            </a:r>
            <a:r>
              <a:rPr lang="en-GB" sz="1100" i="1">
                <a:solidFill>
                  <a:schemeClr val="dk1"/>
                </a:solidFill>
              </a:rPr>
              <a:t>Berlin: 1-Hour City Tour by Boat with Guaranteed Seating</a:t>
            </a:r>
            <a:r>
              <a:rPr lang="en-GB" sz="1100">
                <a:solidFill>
                  <a:schemeClr val="dk1"/>
                </a:solidFill>
              </a:rPr>
              <a:t>. (online) GetYourGuide. Available at: https://www.getyourguide.com/en-gb/berlin-l17/1-hour-spree-cruise-from-friedrichstrasse-t21231/?ranking_uuid=716a99d8-0313-4e72-8865-760d138e4e6b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Jenkins, T. (2022). </a:t>
            </a:r>
            <a:r>
              <a:rPr lang="en-GB" sz="1100" i="1">
                <a:solidFill>
                  <a:schemeClr val="dk1"/>
                </a:solidFill>
              </a:rPr>
              <a:t>Why is Berlin popular for school trips?</a:t>
            </a:r>
            <a:r>
              <a:rPr lang="en-GB" sz="1100">
                <a:solidFill>
                  <a:schemeClr val="dk1"/>
                </a:solidFill>
              </a:rPr>
              <a:t> (online) Travelbound. Available at: https://www.travelbound.co.uk/blog/why-berlin-popular-school-trips/ (Accessed 28 Dec. 2025).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Lade, H. and Arnold, P. (n.d.). </a:t>
            </a:r>
            <a:r>
              <a:rPr lang="en-GB" sz="1100" i="1">
                <a:solidFill>
                  <a:schemeClr val="dk1"/>
                </a:solidFill>
              </a:rPr>
              <a:t>Brandenburg Gate</a:t>
            </a:r>
            <a:r>
              <a:rPr lang="en-GB" sz="1100">
                <a:solidFill>
                  <a:schemeClr val="dk1"/>
                </a:solidFill>
              </a:rPr>
              <a:t>. Available at: https://www.britannica.com/place/Berlin#/media/1/62055/9038 (Accessed 4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Mampe Spirituosen GmbH. (2025). </a:t>
            </a:r>
            <a:r>
              <a:rPr lang="en-GB" sz="1100" i="1">
                <a:solidFill>
                  <a:schemeClr val="dk1"/>
                </a:solidFill>
              </a:rPr>
              <a:t>GROßE SCHNAPSGESCHICHTEN: 90min</a:t>
            </a:r>
            <a:r>
              <a:rPr lang="en-GB" sz="1100">
                <a:solidFill>
                  <a:schemeClr val="dk1"/>
                </a:solidFill>
              </a:rPr>
              <a:t>. (online) Available at: https://mampe.berlin/en/products/grosse-schnapsgeschichten (Accessed 31 Dec. 2025).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NEOHOSTEL (2017). </a:t>
            </a:r>
            <a:r>
              <a:rPr lang="en-GB" sz="1100" i="1">
                <a:solidFill>
                  <a:schemeClr val="dk1"/>
                </a:solidFill>
              </a:rPr>
              <a:t>Your innovative hostel in Berlin | NEOHOSTEL | neohostel</a:t>
            </a:r>
            <a:r>
              <a:rPr lang="en-GB" sz="1100">
                <a:solidFill>
                  <a:schemeClr val="dk1"/>
                </a:solidFill>
              </a:rPr>
              <a:t>. (online) neohostel. Available at: https://neohostel.com/en (Accessed 31 Dec. 2025).</a:t>
            </a:r>
            <a:endParaRPr sz="1100">
              <a:solidFill>
                <a:schemeClr val="dk1"/>
              </a:solidFill>
            </a:endParaRPr>
          </a:p>
          <a:p>
            <a:pPr marL="0" lvl="0" indent="0" algn="l" rtl="0">
              <a:lnSpc>
                <a:spcPct val="150000"/>
              </a:lnSpc>
              <a:spcBef>
                <a:spcPts val="1200"/>
              </a:spcBef>
              <a:spcAft>
                <a:spcPts val="1100"/>
              </a:spcAft>
              <a:buSzPts val="770"/>
              <a:buNone/>
            </a:pPr>
            <a:endParaRPr sz="9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DFEAFB"/>
            </a:gs>
            <a:gs pos="100000">
              <a:srgbClr val="6E9CE7"/>
            </a:gs>
          </a:gsLst>
          <a:path path="circle">
            <a:fillToRect l="50000" t="50000" r="50000" b="50000"/>
          </a:path>
          <a:tileRect/>
        </a:gradFill>
        <a:effectLst/>
      </p:bgPr>
    </p:bg>
    <p:spTree>
      <p:nvGrpSpPr>
        <p:cNvPr id="1" name="Shape 375"/>
        <p:cNvGrpSpPr/>
        <p:nvPr/>
      </p:nvGrpSpPr>
      <p:grpSpPr>
        <a:xfrm>
          <a:off x="0" y="0"/>
          <a:ext cx="0" cy="0"/>
          <a:chOff x="0" y="0"/>
          <a:chExt cx="0" cy="0"/>
        </a:xfrm>
      </p:grpSpPr>
      <p:sp>
        <p:nvSpPr>
          <p:cNvPr id="376" name="Google Shape;376;p46"/>
          <p:cNvSpPr txBox="1">
            <a:spLocks noGrp="1"/>
          </p:cNvSpPr>
          <p:nvPr>
            <p:ph type="title"/>
          </p:nvPr>
        </p:nvSpPr>
        <p:spPr>
          <a:xfrm>
            <a:off x="311700" y="47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 - Nia</a:t>
            </a:r>
            <a:endParaRPr/>
          </a:p>
        </p:txBody>
      </p:sp>
      <p:sp>
        <p:nvSpPr>
          <p:cNvPr id="377" name="Google Shape;377;p46"/>
          <p:cNvSpPr txBox="1">
            <a:spLocks noGrp="1"/>
          </p:cNvSpPr>
          <p:nvPr>
            <p:ph type="body" idx="1"/>
          </p:nvPr>
        </p:nvSpPr>
        <p:spPr>
          <a:xfrm>
            <a:off x="311700" y="1123325"/>
            <a:ext cx="8520600" cy="34164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a:solidFill>
                  <a:schemeClr val="dk1"/>
                </a:solidFill>
              </a:rPr>
              <a:t>Osu.edu. (2017). </a:t>
            </a:r>
            <a:r>
              <a:rPr lang="en-GB" sz="1100" i="1">
                <a:solidFill>
                  <a:schemeClr val="dk1"/>
                </a:solidFill>
              </a:rPr>
              <a:t>Transport | Berlin as a Green City</a:t>
            </a:r>
            <a:r>
              <a:rPr lang="en-GB" sz="1100">
                <a:solidFill>
                  <a:schemeClr val="dk1"/>
                </a:solidFill>
              </a:rPr>
              <a:t>. (online) Available at: </a:t>
            </a:r>
            <a:r>
              <a:rPr lang="en-GB" sz="1100" u="sng">
                <a:solidFill>
                  <a:srgbClr val="96607D"/>
                </a:solidFill>
                <a:hlinkClick r:id="rId3">
                  <a:extLst>
                    <a:ext uri="{A12FA001-AC4F-418D-AE19-62706E023703}">
                      <ahyp:hlinkClr xmlns:ahyp="http://schemas.microsoft.com/office/drawing/2018/hyperlinkcolor" val="tx"/>
                    </a:ext>
                  </a:extLst>
                </a:hlinkClick>
              </a:rPr>
              <a:t>https://u.osu.edu/eng4400rancour/transport/</a:t>
            </a:r>
            <a:r>
              <a:rPr lang="en-GB" sz="1100">
                <a:solidFill>
                  <a:schemeClr val="dk1"/>
                </a:solidFill>
              </a:rPr>
              <a:t>.</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Schwelle, D. (n.d.). </a:t>
            </a:r>
            <a:r>
              <a:rPr lang="en-GB" sz="1100" i="1">
                <a:solidFill>
                  <a:schemeClr val="dk1"/>
                </a:solidFill>
              </a:rPr>
              <a:t>Kollwitzkiez</a:t>
            </a:r>
            <a:r>
              <a:rPr lang="en-GB" sz="1100">
                <a:solidFill>
                  <a:schemeClr val="dk1"/>
                </a:solidFill>
              </a:rPr>
              <a:t>. Available at: https://www.visitberlin.de/en/15-minute-city (Accessed 4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UK Gov. (n.d.). </a:t>
            </a:r>
            <a:r>
              <a:rPr lang="en-GB" sz="1100" i="1">
                <a:solidFill>
                  <a:schemeClr val="dk1"/>
                </a:solidFill>
              </a:rPr>
              <a:t>Passport fees</a:t>
            </a:r>
            <a:r>
              <a:rPr lang="en-GB" sz="1100">
                <a:solidFill>
                  <a:schemeClr val="dk1"/>
                </a:solidFill>
              </a:rPr>
              <a:t>. (online) GOV.UK. Available at: https://www.gov.uk/passport-fees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Visit Berlin (2025a). </a:t>
            </a:r>
            <a:r>
              <a:rPr lang="en-GB" sz="1100" i="1">
                <a:solidFill>
                  <a:schemeClr val="dk1"/>
                </a:solidFill>
              </a:rPr>
              <a:t>Autumn in Berlin</a:t>
            </a:r>
            <a:r>
              <a:rPr lang="en-GB" sz="1100">
                <a:solidFill>
                  <a:schemeClr val="dk1"/>
                </a:solidFill>
              </a:rPr>
              <a:t>. (online) Visitberlin.de. Available at: https://www.visitberlin.de/en/autumn-berlin (Accessed 30 Dec. 2025).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Visit Berlin (2025b). </a:t>
            </a:r>
            <a:r>
              <a:rPr lang="en-GB" sz="1100" i="1">
                <a:solidFill>
                  <a:schemeClr val="dk1"/>
                </a:solidFill>
              </a:rPr>
              <a:t>Crafted in Berlin</a:t>
            </a:r>
            <a:r>
              <a:rPr lang="en-GB" sz="1100">
                <a:solidFill>
                  <a:schemeClr val="dk1"/>
                </a:solidFill>
              </a:rPr>
              <a:t>. (online) Visitberlin.de. Available at: https://www.visitberlin.de/en/crafted-berlin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Visit Berlin (2026). </a:t>
            </a:r>
            <a:r>
              <a:rPr lang="en-GB" sz="1100" i="1">
                <a:solidFill>
                  <a:schemeClr val="dk1"/>
                </a:solidFill>
              </a:rPr>
              <a:t>Flea markets</a:t>
            </a:r>
            <a:r>
              <a:rPr lang="en-GB" sz="1100">
                <a:solidFill>
                  <a:schemeClr val="dk1"/>
                </a:solidFill>
              </a:rPr>
              <a:t>. (online) Visitberlin.de. Available at: https://www.visitberlin.de/en/flea-markets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Visit Berlin (n.d.). </a:t>
            </a:r>
            <a:r>
              <a:rPr lang="en-GB" sz="1100" i="1">
                <a:solidFill>
                  <a:schemeClr val="dk1"/>
                </a:solidFill>
              </a:rPr>
              <a:t>Hackesche Höfe</a:t>
            </a:r>
            <a:r>
              <a:rPr lang="en-GB" sz="1100">
                <a:solidFill>
                  <a:schemeClr val="dk1"/>
                </a:solidFill>
              </a:rPr>
              <a:t>. (online)  www.visitberlin.de. Available at: https://www.visitberlin.de/en/hackesche-hofe (Accessed 22 Dec. 2025) </a:t>
            </a:r>
            <a:endParaRPr sz="1100">
              <a:solidFill>
                <a:schemeClr val="dk1"/>
              </a:solidFill>
            </a:endParaRPr>
          </a:p>
          <a:p>
            <a:pPr marL="0" lvl="0" indent="0" algn="l" rtl="0">
              <a:lnSpc>
                <a:spcPct val="150000"/>
              </a:lnSpc>
              <a:spcBef>
                <a:spcPts val="1200"/>
              </a:spcBef>
              <a:spcAft>
                <a:spcPts val="1100"/>
              </a:spcAft>
              <a:buSzPts val="770"/>
              <a:buNone/>
            </a:pPr>
            <a:endParaRPr sz="9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DFEAFB"/>
            </a:gs>
            <a:gs pos="100000">
              <a:srgbClr val="6E9CE7"/>
            </a:gs>
          </a:gsLst>
          <a:path path="circle">
            <a:fillToRect l="50000" t="50000" r="50000" b="50000"/>
          </a:path>
          <a:tileRect/>
        </a:gradFill>
        <a:effectLst/>
      </p:bgPr>
    </p:bg>
    <p:spTree>
      <p:nvGrpSpPr>
        <p:cNvPr id="1" name="Shape 381"/>
        <p:cNvGrpSpPr/>
        <p:nvPr/>
      </p:nvGrpSpPr>
      <p:grpSpPr>
        <a:xfrm>
          <a:off x="0" y="0"/>
          <a:ext cx="0" cy="0"/>
          <a:chOff x="0" y="0"/>
          <a:chExt cx="0" cy="0"/>
        </a:xfrm>
      </p:grpSpPr>
      <p:sp>
        <p:nvSpPr>
          <p:cNvPr id="382" name="Google Shape;382;p47"/>
          <p:cNvSpPr txBox="1">
            <a:spLocks noGrp="1"/>
          </p:cNvSpPr>
          <p:nvPr>
            <p:ph type="title"/>
          </p:nvPr>
        </p:nvSpPr>
        <p:spPr>
          <a:xfrm>
            <a:off x="311700" y="47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 - Nia</a:t>
            </a:r>
            <a:endParaRPr/>
          </a:p>
        </p:txBody>
      </p:sp>
      <p:sp>
        <p:nvSpPr>
          <p:cNvPr id="383" name="Google Shape;383;p47"/>
          <p:cNvSpPr txBox="1">
            <a:spLocks noGrp="1"/>
          </p:cNvSpPr>
          <p:nvPr>
            <p:ph type="body" idx="1"/>
          </p:nvPr>
        </p:nvSpPr>
        <p:spPr>
          <a:xfrm>
            <a:off x="311700" y="1123325"/>
            <a:ext cx="8520600" cy="34164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a:solidFill>
                  <a:schemeClr val="dk1"/>
                </a:solidFill>
              </a:rPr>
              <a:t>Visit Berlin (n.d.). </a:t>
            </a:r>
            <a:r>
              <a:rPr lang="en-GB" sz="1100" i="1">
                <a:solidFill>
                  <a:schemeClr val="dk1"/>
                </a:solidFill>
              </a:rPr>
              <a:t>Sustainable fashion</a:t>
            </a:r>
            <a:r>
              <a:rPr lang="en-GB" sz="1100">
                <a:solidFill>
                  <a:schemeClr val="dk1"/>
                </a:solidFill>
              </a:rPr>
              <a:t>. (online) Sustainable fashion. Available at: https://www.visitberlin.de/en/sustainable-fashion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Visit Berlin (n.d.). </a:t>
            </a:r>
            <a:r>
              <a:rPr lang="en-GB" sz="1100" i="1">
                <a:solidFill>
                  <a:schemeClr val="dk1"/>
                </a:solidFill>
              </a:rPr>
              <a:t>The 15-minute city</a:t>
            </a:r>
            <a:r>
              <a:rPr lang="en-GB" sz="1100">
                <a:solidFill>
                  <a:schemeClr val="dk1"/>
                </a:solidFill>
              </a:rPr>
              <a:t>. (online) www.visitberlin.de. Available at: https://www.visitberlin.de/en/15-minute-city (Accessed 3 Jan. 2026).</a:t>
            </a:r>
            <a:endParaRPr sz="1100">
              <a:solidFill>
                <a:schemeClr val="dk1"/>
              </a:solidFill>
            </a:endParaRPr>
          </a:p>
          <a:p>
            <a:pPr marL="0" lvl="0" indent="0" algn="l" rtl="0">
              <a:lnSpc>
                <a:spcPct val="150000"/>
              </a:lnSpc>
              <a:spcBef>
                <a:spcPts val="1200"/>
              </a:spcBef>
              <a:spcAft>
                <a:spcPts val="0"/>
              </a:spcAft>
              <a:buSzPts val="1100"/>
              <a:buNone/>
            </a:pPr>
            <a:r>
              <a:rPr lang="en-GB" sz="1100">
                <a:solidFill>
                  <a:schemeClr val="dk1"/>
                </a:solidFill>
              </a:rPr>
              <a:t>Visit Berlin (n.d.). </a:t>
            </a:r>
            <a:r>
              <a:rPr lang="en-GB" sz="1100" i="1">
                <a:solidFill>
                  <a:schemeClr val="dk1"/>
                </a:solidFill>
              </a:rPr>
              <a:t>Sustainable fashion</a:t>
            </a:r>
            <a:r>
              <a:rPr lang="en-GB" sz="1100">
                <a:solidFill>
                  <a:schemeClr val="dk1"/>
                </a:solidFill>
              </a:rPr>
              <a:t>. (online) Sustainable fashion. Available at: https://www.visitberlin.de/en/sustainable-fashion (Accessed 3 Jan. 2026)</a:t>
            </a:r>
            <a:endParaRPr sz="1100">
              <a:solidFill>
                <a:schemeClr val="dk1"/>
              </a:solidFill>
            </a:endParaRPr>
          </a:p>
          <a:p>
            <a:pPr marL="0" lvl="0" indent="0" algn="l" rtl="0">
              <a:lnSpc>
                <a:spcPct val="150000"/>
              </a:lnSpc>
              <a:spcBef>
                <a:spcPts val="1200"/>
              </a:spcBef>
              <a:spcAft>
                <a:spcPts val="0"/>
              </a:spcAft>
              <a:buSzPts val="1100"/>
              <a:buNone/>
            </a:pPr>
            <a:r>
              <a:rPr lang="en-GB" sz="1100">
                <a:solidFill>
                  <a:schemeClr val="dk1"/>
                </a:solidFill>
              </a:rPr>
              <a:t>Visit Berlin (n.d.). </a:t>
            </a:r>
            <a:r>
              <a:rPr lang="en-GB" sz="1100" i="1">
                <a:solidFill>
                  <a:schemeClr val="dk1"/>
                </a:solidFill>
              </a:rPr>
              <a:t>The 15-minute city</a:t>
            </a:r>
            <a:r>
              <a:rPr lang="en-GB" sz="1100">
                <a:solidFill>
                  <a:schemeClr val="dk1"/>
                </a:solidFill>
              </a:rPr>
              <a:t>. (online) www.visitberlin.de. Available at: https://www.visitberlin.de/en/15-minute-city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Walkative! (2025a). </a:t>
            </a:r>
            <a:r>
              <a:rPr lang="en-GB" sz="1100" i="1">
                <a:solidFill>
                  <a:schemeClr val="dk1"/>
                </a:solidFill>
              </a:rPr>
              <a:t>Walkative!</a:t>
            </a:r>
            <a:r>
              <a:rPr lang="en-GB" sz="1100">
                <a:solidFill>
                  <a:schemeClr val="dk1"/>
                </a:solidFill>
              </a:rPr>
              <a:t> (online) Freewalkingtour.com. Available at: https://freewalkingtour.com (Accessed 31 Dec. 2025).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Walkative! (2025b). </a:t>
            </a:r>
            <a:r>
              <a:rPr lang="en-GB" sz="1100" i="1">
                <a:solidFill>
                  <a:schemeClr val="dk1"/>
                </a:solidFill>
              </a:rPr>
              <a:t>Walkative!</a:t>
            </a:r>
            <a:r>
              <a:rPr lang="en-GB" sz="1100">
                <a:solidFill>
                  <a:schemeClr val="dk1"/>
                </a:solidFill>
              </a:rPr>
              <a:t> (online) Freewalkingtour.com. Available at: https://freewalkingtour.com/berlin/berlin-communist-socialist-tour/ (Accessed 3 Jan. 2026).</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GB" sz="1100">
                <a:solidFill>
                  <a:schemeClr val="dk1"/>
                </a:solidFill>
              </a:rPr>
              <a:t>Walkative! (2025c). </a:t>
            </a:r>
            <a:r>
              <a:rPr lang="en-GB" sz="1100" i="1">
                <a:solidFill>
                  <a:schemeClr val="dk1"/>
                </a:solidFill>
              </a:rPr>
              <a:t>Walkative! </a:t>
            </a:r>
            <a:r>
              <a:rPr lang="en-GB" sz="1100">
                <a:solidFill>
                  <a:schemeClr val="dk1"/>
                </a:solidFill>
              </a:rPr>
              <a:t>(online) Freewalkingtour.com. Available at: https://freewalkingtour.com/berlin/berlin-under-the-swastika-germany/ (Accessed 3 Jan. 2026).</a:t>
            </a:r>
            <a:endParaRPr sz="1100">
              <a:solidFill>
                <a:schemeClr val="dk1"/>
              </a:solidFill>
            </a:endParaRPr>
          </a:p>
          <a:p>
            <a:pPr marL="0" lvl="0" indent="0" algn="l" rtl="0">
              <a:lnSpc>
                <a:spcPct val="150000"/>
              </a:lnSpc>
              <a:spcBef>
                <a:spcPts val="1200"/>
              </a:spcBef>
              <a:spcAft>
                <a:spcPts val="1200"/>
              </a:spcAft>
              <a:buSzPts val="1100"/>
              <a:buNone/>
            </a:pPr>
            <a:r>
              <a:rPr lang="en-GB" sz="1100">
                <a:solidFill>
                  <a:schemeClr val="dk1"/>
                </a:solidFill>
              </a:rPr>
              <a:t>Walkative! (2025d). </a:t>
            </a:r>
            <a:r>
              <a:rPr lang="en-GB" sz="1100" i="1">
                <a:solidFill>
                  <a:schemeClr val="dk1"/>
                </a:solidFill>
              </a:rPr>
              <a:t>Walkative!</a:t>
            </a:r>
            <a:r>
              <a:rPr lang="en-GB" sz="1100">
                <a:solidFill>
                  <a:schemeClr val="dk1"/>
                </a:solidFill>
              </a:rPr>
              <a:t> (online) Freewalkingtour.com. Available at: https://freewalkingtour.com/berlin/berlin-food-tour/ (Accessed 3 Jan. 2026.)</a:t>
            </a:r>
            <a:endParaRPr sz="9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rgbClr val="DFEAFB"/>
            </a:gs>
            <a:gs pos="100000">
              <a:srgbClr val="6E9CE7"/>
            </a:gs>
          </a:gsLst>
          <a:path path="circle">
            <a:fillToRect l="50000" t="50000" r="50000" b="50000"/>
          </a:path>
          <a:tileRect/>
        </a:gradFill>
        <a:effectLst/>
      </p:bgPr>
    </p:bg>
    <p:spTree>
      <p:nvGrpSpPr>
        <p:cNvPr id="1" name="Shape 387"/>
        <p:cNvGrpSpPr/>
        <p:nvPr/>
      </p:nvGrpSpPr>
      <p:grpSpPr>
        <a:xfrm>
          <a:off x="0" y="0"/>
          <a:ext cx="0" cy="0"/>
          <a:chOff x="0" y="0"/>
          <a:chExt cx="0" cy="0"/>
        </a:xfrm>
      </p:grpSpPr>
      <p:sp>
        <p:nvSpPr>
          <p:cNvPr id="388" name="Google Shape;388;p48"/>
          <p:cNvSpPr txBox="1">
            <a:spLocks noGrp="1"/>
          </p:cNvSpPr>
          <p:nvPr>
            <p:ph type="title"/>
          </p:nvPr>
        </p:nvSpPr>
        <p:spPr>
          <a:xfrm>
            <a:off x="311700" y="47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 - Nia</a:t>
            </a:r>
            <a:endParaRPr/>
          </a:p>
        </p:txBody>
      </p:sp>
      <p:sp>
        <p:nvSpPr>
          <p:cNvPr id="389" name="Google Shape;389;p48"/>
          <p:cNvSpPr txBox="1">
            <a:spLocks noGrp="1"/>
          </p:cNvSpPr>
          <p:nvPr>
            <p:ph type="body" idx="1"/>
          </p:nvPr>
        </p:nvSpPr>
        <p:spPr>
          <a:xfrm>
            <a:off x="311700" y="1123325"/>
            <a:ext cx="8520600" cy="34164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a:solidFill>
                  <a:schemeClr val="dk1"/>
                </a:solidFill>
              </a:rPr>
              <a:t>Walkative! (2025c). </a:t>
            </a:r>
            <a:r>
              <a:rPr lang="en-GB" sz="1100" i="1">
                <a:solidFill>
                  <a:schemeClr val="dk1"/>
                </a:solidFill>
              </a:rPr>
              <a:t>Walkative! </a:t>
            </a:r>
            <a:r>
              <a:rPr lang="en-GB" sz="1100">
                <a:solidFill>
                  <a:schemeClr val="dk1"/>
                </a:solidFill>
              </a:rPr>
              <a:t>(online) Freewalkingtour.com. Available at: https://freewalkingtour.com/berlin/berlin-under-the-swastika-germany/ (Accessed 3 Jan. 2026).</a:t>
            </a:r>
            <a:endParaRPr sz="1100">
              <a:solidFill>
                <a:schemeClr val="dk1"/>
              </a:solidFill>
            </a:endParaRPr>
          </a:p>
          <a:p>
            <a:pPr marL="0" lvl="0" indent="0" algn="l" rtl="0">
              <a:lnSpc>
                <a:spcPct val="150000"/>
              </a:lnSpc>
              <a:spcBef>
                <a:spcPts val="1200"/>
              </a:spcBef>
              <a:spcAft>
                <a:spcPts val="1200"/>
              </a:spcAft>
              <a:buClr>
                <a:schemeClr val="dk1"/>
              </a:buClr>
              <a:buSzPts val="1100"/>
              <a:buFont typeface="Arial"/>
              <a:buNone/>
            </a:pPr>
            <a:r>
              <a:rPr lang="en-GB" sz="1100">
                <a:solidFill>
                  <a:schemeClr val="dk1"/>
                </a:solidFill>
              </a:rPr>
              <a:t>Walkative! (2025d). </a:t>
            </a:r>
            <a:r>
              <a:rPr lang="en-GB" sz="1100" i="1">
                <a:solidFill>
                  <a:schemeClr val="dk1"/>
                </a:solidFill>
              </a:rPr>
              <a:t>Walkative!</a:t>
            </a:r>
            <a:r>
              <a:rPr lang="en-GB" sz="1100">
                <a:solidFill>
                  <a:schemeClr val="dk1"/>
                </a:solidFill>
              </a:rPr>
              <a:t> (online) Freewalkingtour.com. Available at: https://freewalkingtour.com/berlin/berlin-food-tour/ (Accessed 3 Jan. 2026.)</a:t>
            </a:r>
            <a:endParaRPr sz="11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1407</TotalTime>
  <Words>5182</Words>
  <Application>Microsoft Macintosh PowerPoint</Application>
  <PresentationFormat>On-screen Show (16:9)</PresentationFormat>
  <Paragraphs>220</Paragraphs>
  <Slides>22</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Zilla Slab Highlight</vt:lpstr>
      <vt:lpstr>Bellota</vt:lpstr>
      <vt:lpstr>Verdana</vt:lpstr>
      <vt:lpstr>Aptos</vt:lpstr>
      <vt:lpstr>Arial</vt:lpstr>
      <vt:lpstr>ACADEMY ENGRAVED LET PLAIN:1.0</vt:lpstr>
      <vt:lpstr>Times New Roman</vt:lpstr>
      <vt:lpstr>Simple Light</vt:lpstr>
      <vt:lpstr>PowerPoint Presentation</vt:lpstr>
      <vt:lpstr>Duration </vt:lpstr>
      <vt:lpstr>Organisers &amp; Branding </vt:lpstr>
      <vt:lpstr>PowerPoint Presentation</vt:lpstr>
      <vt:lpstr>Why Berlin?</vt:lpstr>
      <vt:lpstr>Accommodation and meals.</vt:lpstr>
      <vt:lpstr>Day By Day Itinerary</vt:lpstr>
      <vt:lpstr>Schedule Breakdown</vt:lpstr>
      <vt:lpstr>Key excursions and landmarks included.</vt:lpstr>
      <vt:lpstr>Linking to sustainability</vt:lpstr>
      <vt:lpstr>Price breakdown</vt:lpstr>
      <vt:lpstr>Whats not included</vt:lpstr>
      <vt:lpstr>PowerPoint Presentation</vt:lpstr>
      <vt:lpstr>Booking process</vt:lpstr>
      <vt:lpstr>Snapshot video</vt:lpstr>
      <vt:lpstr>Our E -brochure.</vt:lpstr>
      <vt:lpstr>Q&amp;A</vt:lpstr>
      <vt:lpstr>References - Nia</vt:lpstr>
      <vt:lpstr>References - Nia</vt:lpstr>
      <vt:lpstr>References - Nia</vt:lpstr>
      <vt:lpstr>References - Nia</vt:lpstr>
      <vt:lpstr>References - Nia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nia mugford</cp:lastModifiedBy>
  <cp:revision>4</cp:revision>
  <dcterms:modified xsi:type="dcterms:W3CDTF">2026-01-10T11:23:04Z</dcterms:modified>
</cp:coreProperties>
</file>