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60" r:id="rId7"/>
    <p:sldId id="258" r:id="rId8"/>
    <p:sldId id="259"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388140-3D7B-4F40-8DF8-DF93E4D85C30}" v="10" dt="2025-10-12T23:55:07.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1330"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72354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10/12/2025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68249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10/12/2025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3396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10/12/2025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89195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10/12/2025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11502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10/12/2025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600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10/12/2025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1377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10/12/2025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42444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10/12/2025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05283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10/12/2025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15301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10/12/2025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4929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300555386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birthto5matters.org.uk/child-development/"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rywellmind.com/erik-eriksons-stages-of-psychosocial-development-2795740" TargetMode="External"/><Relationship Id="rId7" Type="http://schemas.openxmlformats.org/officeDocument/2006/relationships/hyperlink" Target="https://www.verywellmind.com/what-is-nature-versus-nurture-2795392" TargetMode="External"/><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7.xml"/><Relationship Id="rId6" Type="http://schemas.openxmlformats.org/officeDocument/2006/relationships/hyperlink" Target="https://pubmed.ncbi.nlm.nih.gov/26551530/" TargetMode="External"/><Relationship Id="rId5" Type="http://schemas.openxmlformats.org/officeDocument/2006/relationships/hyperlink" Target="https://iastate.pressbooks.pub/individualfamilydevelopment/chapter/psychosocial-development-in-late-adulthood/" TargetMode="External"/><Relationship Id="rId4" Type="http://schemas.openxmlformats.org/officeDocument/2006/relationships/hyperlink" Target="https://www.ncbi.nlm.nih.gov/books/NBK5560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esthetic liquid watercolor and ink">
            <a:extLst>
              <a:ext uri="{FF2B5EF4-FFF2-40B4-BE49-F238E27FC236}">
                <a16:creationId xmlns:a16="http://schemas.microsoft.com/office/drawing/2014/main" id="{9C863501-1FD2-E615-0BD7-641DFF15E721}"/>
              </a:ext>
            </a:extLst>
          </p:cNvPr>
          <p:cNvPicPr>
            <a:picLocks noChangeAspect="1"/>
          </p:cNvPicPr>
          <p:nvPr/>
        </p:nvPicPr>
        <p:blipFill>
          <a:blip r:embed="rId2">
            <a:alphaModFix amt="60000"/>
          </a:blip>
          <a:srcRect t="2546" b="5991"/>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709D85CA-128B-F58A-860F-7BE75F6CA735}"/>
              </a:ext>
            </a:extLst>
          </p:cNvPr>
          <p:cNvSpPr>
            <a:spLocks noGrp="1"/>
          </p:cNvSpPr>
          <p:nvPr>
            <p:ph type="ctrTitle"/>
          </p:nvPr>
        </p:nvSpPr>
        <p:spPr>
          <a:xfrm>
            <a:off x="2301923" y="1482602"/>
            <a:ext cx="7588155" cy="2236264"/>
          </a:xfrm>
        </p:spPr>
        <p:txBody>
          <a:bodyPr>
            <a:normAutofit/>
          </a:bodyPr>
          <a:lstStyle/>
          <a:p>
            <a:r>
              <a:rPr lang="en-GB" sz="5000" dirty="0">
                <a:solidFill>
                  <a:srgbClr val="FFFFFF"/>
                </a:solidFill>
                <a:latin typeface="Arial" panose="020B0604020202020204" pitchFamily="34" charset="0"/>
                <a:cs typeface="Arial" panose="020B0604020202020204" pitchFamily="34" charset="0"/>
              </a:rPr>
              <a:t>Psychology in Health and Social Care – LCHS4010</a:t>
            </a:r>
          </a:p>
        </p:txBody>
      </p:sp>
      <p:sp>
        <p:nvSpPr>
          <p:cNvPr id="3" name="Subtitle 2">
            <a:extLst>
              <a:ext uri="{FF2B5EF4-FFF2-40B4-BE49-F238E27FC236}">
                <a16:creationId xmlns:a16="http://schemas.microsoft.com/office/drawing/2014/main" id="{D8C54A84-7538-D552-3FE6-1F4FD6D42A7D}"/>
              </a:ext>
            </a:extLst>
          </p:cNvPr>
          <p:cNvSpPr>
            <a:spLocks noGrp="1"/>
          </p:cNvSpPr>
          <p:nvPr>
            <p:ph type="subTitle" idx="1"/>
          </p:nvPr>
        </p:nvSpPr>
        <p:spPr>
          <a:xfrm>
            <a:off x="2301923" y="3793937"/>
            <a:ext cx="7588155" cy="1414091"/>
          </a:xfrm>
        </p:spPr>
        <p:txBody>
          <a:bodyPr>
            <a:normAutofit/>
          </a:bodyPr>
          <a:lstStyle/>
          <a:p>
            <a:pPr>
              <a:lnSpc>
                <a:spcPct val="110000"/>
              </a:lnSpc>
            </a:pPr>
            <a:r>
              <a:rPr lang="en-GB" sz="1400" dirty="0">
                <a:solidFill>
                  <a:srgbClr val="FFFFFF"/>
                </a:solidFill>
                <a:latin typeface="Arial" panose="020B0604020202020204" pitchFamily="34" charset="0"/>
                <a:cs typeface="Arial" panose="020B0604020202020204" pitchFamily="34" charset="0"/>
              </a:rPr>
              <a:t>Lecturer – Helen Parsons</a:t>
            </a:r>
          </a:p>
          <a:p>
            <a:pPr>
              <a:lnSpc>
                <a:spcPct val="110000"/>
              </a:lnSpc>
            </a:pPr>
            <a:r>
              <a:rPr lang="en-GB" sz="1400" dirty="0">
                <a:solidFill>
                  <a:srgbClr val="FFFFFF"/>
                </a:solidFill>
                <a:latin typeface="Arial" panose="020B0604020202020204" pitchFamily="34" charset="0"/>
                <a:cs typeface="Arial" panose="020B0604020202020204" pitchFamily="34" charset="0"/>
              </a:rPr>
              <a:t>Component 1 – Individual Presentation</a:t>
            </a:r>
          </a:p>
          <a:p>
            <a:pPr>
              <a:lnSpc>
                <a:spcPct val="110000"/>
              </a:lnSpc>
            </a:pPr>
            <a:r>
              <a:rPr lang="en-GB" sz="1400" dirty="0">
                <a:solidFill>
                  <a:srgbClr val="FFFFFF"/>
                </a:solidFill>
                <a:latin typeface="Arial" panose="020B0604020202020204" pitchFamily="34" charset="0"/>
                <a:cs typeface="Arial" panose="020B0604020202020204" pitchFamily="34" charset="0"/>
              </a:rPr>
              <a:t>Farah Valenzuela (2424518)</a:t>
            </a:r>
          </a:p>
          <a:p>
            <a:pPr>
              <a:lnSpc>
                <a:spcPct val="110000"/>
              </a:lnSpc>
            </a:pPr>
            <a:r>
              <a:rPr lang="en-GB" sz="1400" dirty="0">
                <a:solidFill>
                  <a:srgbClr val="FFFFFF"/>
                </a:solidFill>
                <a:latin typeface="Arial" panose="020B0604020202020204" pitchFamily="34" charset="0"/>
                <a:cs typeface="Arial" panose="020B0604020202020204" pitchFamily="34" charset="0"/>
              </a:rPr>
              <a:t>University of Wales Trinity Saint David.</a:t>
            </a:r>
          </a:p>
        </p:txBody>
      </p:sp>
    </p:spTree>
    <p:extLst>
      <p:ext uri="{BB962C8B-B14F-4D97-AF65-F5344CB8AC3E}">
        <p14:creationId xmlns:p14="http://schemas.microsoft.com/office/powerpoint/2010/main" val="31624448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78AD89-AF92-B6FD-103B-8EE24EB101ED}"/>
            </a:ext>
          </a:extLst>
        </p:cNvPr>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C9FFE-1034-EDE7-8E36-750AC2008313}"/>
              </a:ext>
            </a:extLst>
          </p:cNvPr>
          <p:cNvSpPr>
            <a:spLocks noGrp="1"/>
          </p:cNvSpPr>
          <p:nvPr>
            <p:ph type="ctrTitle"/>
          </p:nvPr>
        </p:nvSpPr>
        <p:spPr>
          <a:xfrm>
            <a:off x="438551" y="173620"/>
            <a:ext cx="3509383" cy="914400"/>
          </a:xfrm>
        </p:spPr>
        <p:txBody>
          <a:bodyPr vert="horz" lIns="91440" tIns="45720" rIns="91440" bIns="45720" rtlCol="0">
            <a:normAutofit/>
          </a:bodyPr>
          <a:lstStyle/>
          <a:p>
            <a:pPr algn="l"/>
            <a:r>
              <a:rPr lang="en-US" dirty="0"/>
              <a:t>Aim</a:t>
            </a:r>
            <a:endParaRPr lang="en-US" b="1" kern="1200" dirty="0">
              <a:latin typeface="+mj-lt"/>
              <a:ea typeface="+mj-ea"/>
              <a:cs typeface="+mj-cs"/>
            </a:endParaRPr>
          </a:p>
        </p:txBody>
      </p:sp>
      <p:sp>
        <p:nvSpPr>
          <p:cNvPr id="3" name="Subtitle 2">
            <a:extLst>
              <a:ext uri="{FF2B5EF4-FFF2-40B4-BE49-F238E27FC236}">
                <a16:creationId xmlns:a16="http://schemas.microsoft.com/office/drawing/2014/main" id="{C54DE382-477B-3C3E-2B8E-AB32FFA68E67}"/>
              </a:ext>
            </a:extLst>
          </p:cNvPr>
          <p:cNvSpPr>
            <a:spLocks noGrp="1"/>
          </p:cNvSpPr>
          <p:nvPr>
            <p:ph type="subTitle" idx="1"/>
          </p:nvPr>
        </p:nvSpPr>
        <p:spPr>
          <a:xfrm>
            <a:off x="288080" y="1261640"/>
            <a:ext cx="4341793" cy="2789499"/>
          </a:xfrm>
        </p:spPr>
        <p:txBody>
          <a:bodyPr vert="horz" lIns="91440" tIns="45720" rIns="91440" bIns="45720" rtlCol="0">
            <a:normAutofit fontScale="92500" lnSpcReduction="10000"/>
          </a:bodyPr>
          <a:lstStyle/>
          <a:p>
            <a:pPr algn="l">
              <a:lnSpc>
                <a:spcPct val="110000"/>
              </a:lnSpc>
            </a:pPr>
            <a:r>
              <a:rPr lang="en-US" dirty="0">
                <a:latin typeface="Arial" panose="020B0604020202020204" pitchFamily="34" charset="0"/>
                <a:cs typeface="Arial" panose="020B0604020202020204" pitchFamily="34" charset="0"/>
              </a:rPr>
              <a:t>The aim of today’s presentation is to have created a slideshow with the purpose of discussing a lifespan model of psychosocial development relevant to early childhood,  I have chosen Eriksons theory. I will be providing a brief explanation of the key concepts and principles and identifying its relevance to early years development. I will also be applying the theory to Amira’s situation</a:t>
            </a:r>
            <a:r>
              <a:rPr lang="en-US" sz="1400" dirty="0">
                <a:latin typeface="Arial" panose="020B0604020202020204" pitchFamily="34" charset="0"/>
                <a:cs typeface="Arial" panose="020B0604020202020204" pitchFamily="34" charset="0"/>
              </a:rPr>
              <a:t>.</a:t>
            </a:r>
          </a:p>
        </p:txBody>
      </p:sp>
      <p:pic>
        <p:nvPicPr>
          <p:cNvPr id="1028" name="Picture 4" descr="Children playing">
            <a:extLst>
              <a:ext uri="{FF2B5EF4-FFF2-40B4-BE49-F238E27FC236}">
                <a16:creationId xmlns:a16="http://schemas.microsoft.com/office/drawing/2014/main" id="{06B07244-C35B-71AD-74F5-6FEB06B34E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799" r="12845" b="1"/>
          <a:stretch>
            <a:fillRect/>
          </a:stretch>
        </p:blipFill>
        <p:spPr bwMode="auto">
          <a:xfrm>
            <a:off x="4824248" y="1"/>
            <a:ext cx="7367752" cy="54578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190E01D-B704-E930-1E8E-0E7C4407CB9C}"/>
              </a:ext>
            </a:extLst>
          </p:cNvPr>
          <p:cNvSpPr txBox="1"/>
          <p:nvPr/>
        </p:nvSpPr>
        <p:spPr>
          <a:xfrm>
            <a:off x="4907666" y="5564605"/>
            <a:ext cx="7187878"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https://www.google.com/url?sa=i&amp;url=https%3A%2F%2Fwww.teachingtimes.com%2Fslt83-transitionfromplay%2F&amp;psig=AOvVaw3c3DC0nITf2YZUP5kxK0GT&amp;ust=1760387552632000&amp;source=images&amp;cd=vfe&amp;opi=89978449&amp;ved=0CBYQjRxqFwoTCIipkfDAn5ADFQAAAAAdAAAAABAL</a:t>
            </a:r>
          </a:p>
        </p:txBody>
      </p:sp>
    </p:spTree>
    <p:extLst>
      <p:ext uri="{BB962C8B-B14F-4D97-AF65-F5344CB8AC3E}">
        <p14:creationId xmlns:p14="http://schemas.microsoft.com/office/powerpoint/2010/main" val="390010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84EF38-B8D8-FDBE-7A18-81C8D46216F7}"/>
              </a:ext>
            </a:extLst>
          </p:cNvPr>
          <p:cNvSpPr txBox="1"/>
          <p:nvPr/>
        </p:nvSpPr>
        <p:spPr>
          <a:xfrm>
            <a:off x="231494" y="5995685"/>
            <a:ext cx="11914207" cy="600164"/>
          </a:xfrm>
          <a:prstGeom prst="rect">
            <a:avLst/>
          </a:prstGeom>
          <a:noFill/>
        </p:spPr>
        <p:txBody>
          <a:bodyPr wrap="square" rtlCol="0">
            <a:spAutoFit/>
          </a:bodyPr>
          <a:lstStyle/>
          <a:p>
            <a:r>
              <a:rPr lang="en-GB" sz="1100" dirty="0"/>
              <a:t>https://www.google.com/url?sa=i&amp;url=https%3A%2F%2Fgettherapybirmingham.com%2Ferik-erikson-psychosocial-development-identity-formation-legacy%2F&amp;psig=AOvVaw39Wc_vaS0NanzUp5QHz8rq&amp;ust=1760367846352000&amp;source=images&amp;cd=vfe&amp;opi=89978449&amp;ved=</a:t>
            </a:r>
            <a:r>
              <a:rPr lang="en-GB" sz="1100" dirty="0">
                <a:latin typeface="Arial" panose="020B0604020202020204" pitchFamily="34" charset="0"/>
                <a:cs typeface="Arial" panose="020B0604020202020204" pitchFamily="34" charset="0"/>
              </a:rPr>
              <a:t>0CAMQjB1qFwoTCKDO37L3npADFQAAAAAdAAAAABAE</a:t>
            </a:r>
          </a:p>
        </p:txBody>
      </p:sp>
      <p:pic>
        <p:nvPicPr>
          <p:cNvPr id="4098" name="Picture 2" descr="The Psychosocial Theory of Erik Erikson: -">
            <a:extLst>
              <a:ext uri="{FF2B5EF4-FFF2-40B4-BE49-F238E27FC236}">
                <a16:creationId xmlns:a16="http://schemas.microsoft.com/office/drawing/2014/main" id="{FC3F5860-1A09-D66C-FF59-E90ED1450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95813" cy="58220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07F540B-D1FB-BEE5-A970-0E3B3ADF82F6}"/>
              </a:ext>
            </a:extLst>
          </p:cNvPr>
          <p:cNvSpPr txBox="1"/>
          <p:nvPr/>
        </p:nvSpPr>
        <p:spPr>
          <a:xfrm>
            <a:off x="4791919" y="162046"/>
            <a:ext cx="6991109" cy="1200329"/>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Eriksons Theory: Key Concepts and Core Principles</a:t>
            </a:r>
          </a:p>
        </p:txBody>
      </p:sp>
      <p:sp>
        <p:nvSpPr>
          <p:cNvPr id="6" name="TextBox 5">
            <a:extLst>
              <a:ext uri="{FF2B5EF4-FFF2-40B4-BE49-F238E27FC236}">
                <a16:creationId xmlns:a16="http://schemas.microsoft.com/office/drawing/2014/main" id="{D0CB81E2-6039-BA6C-264A-AECA1E714AC3}"/>
              </a:ext>
            </a:extLst>
          </p:cNvPr>
          <p:cNvSpPr txBox="1"/>
          <p:nvPr/>
        </p:nvSpPr>
        <p:spPr>
          <a:xfrm>
            <a:off x="4791919" y="1759352"/>
            <a:ext cx="6261904" cy="341632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psychologist Erik Erikson (1902-1994) proposed a model of development which emphasises the extent social relationships influence an individual’s sense of self, his theory suggests that during the course of one’s lifetime we journey through eight critical stages, each of which outlines a conflict he referred to as a psychosocial crisis.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Eriksons lifespan model outlines the importance of positive influence from the most influential person or people at each particular point. This shifts from parental input in infancy to peer influence as they mature. </a:t>
            </a:r>
          </a:p>
          <a:p>
            <a:r>
              <a:rPr lang="en-GB" dirty="0">
                <a:latin typeface="Arial" panose="020B0604020202020204" pitchFamily="34" charset="0"/>
                <a:cs typeface="Arial" panose="020B0604020202020204" pitchFamily="34" charset="0"/>
              </a:rPr>
              <a:t>     -McLeod,(2025).</a:t>
            </a:r>
          </a:p>
        </p:txBody>
      </p:sp>
    </p:spTree>
    <p:extLst>
      <p:ext uri="{BB962C8B-B14F-4D97-AF65-F5344CB8AC3E}">
        <p14:creationId xmlns:p14="http://schemas.microsoft.com/office/powerpoint/2010/main" val="241609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E6A21B2-24DB-BD97-C580-C413BD970BB3}"/>
              </a:ext>
            </a:extLst>
          </p:cNvPr>
          <p:cNvSpPr>
            <a:spLocks noGrp="1"/>
          </p:cNvSpPr>
          <p:nvPr>
            <p:ph type="title"/>
          </p:nvPr>
        </p:nvSpPr>
        <p:spPr>
          <a:xfrm>
            <a:off x="4259484" y="196771"/>
            <a:ext cx="7223438" cy="1041720"/>
          </a:xfrm>
        </p:spPr>
        <p:txBody>
          <a:bodyPr anchor="b">
            <a:normAutofit/>
          </a:bodyPr>
          <a:lstStyle/>
          <a:p>
            <a:r>
              <a:rPr lang="en-GB" dirty="0">
                <a:latin typeface="Arial" panose="020B0604020202020204" pitchFamily="34" charset="0"/>
                <a:cs typeface="Arial" panose="020B0604020202020204" pitchFamily="34" charset="0"/>
              </a:rPr>
              <a:t>Erikson’s Theory in Focus</a:t>
            </a:r>
          </a:p>
        </p:txBody>
      </p:sp>
      <p:sp>
        <p:nvSpPr>
          <p:cNvPr id="3" name="Content Placeholder 2">
            <a:extLst>
              <a:ext uri="{FF2B5EF4-FFF2-40B4-BE49-F238E27FC236}">
                <a16:creationId xmlns:a16="http://schemas.microsoft.com/office/drawing/2014/main" id="{DF05D655-77FC-3FBD-B2CC-86C95A127031}"/>
              </a:ext>
            </a:extLst>
          </p:cNvPr>
          <p:cNvSpPr>
            <a:spLocks noGrp="1"/>
          </p:cNvSpPr>
          <p:nvPr>
            <p:ph idx="1"/>
          </p:nvPr>
        </p:nvSpPr>
        <p:spPr>
          <a:xfrm>
            <a:off x="4259483" y="1537900"/>
            <a:ext cx="7223437" cy="3659134"/>
          </a:xfrm>
        </p:spPr>
        <p:txBody>
          <a:bodyPr>
            <a:normAutofit fontScale="62500" lnSpcReduction="20000"/>
          </a:bodyPr>
          <a:lstStyle/>
          <a:p>
            <a:r>
              <a:rPr lang="en-GB" dirty="0">
                <a:latin typeface="Arial" panose="020B0604020202020204" pitchFamily="34" charset="0"/>
                <a:cs typeface="Arial" panose="020B0604020202020204" pitchFamily="34" charset="0"/>
              </a:rPr>
              <a:t>The theory outlines eight individual stages that one experiences from birth to death, each stage identifies a critical challenge or psychosocial crisis that must be overcome successfully in order for healthy personality development. </a:t>
            </a:r>
          </a:p>
          <a:p>
            <a:r>
              <a:rPr lang="en-GB" dirty="0">
                <a:latin typeface="Arial" panose="020B0604020202020204" pitchFamily="34" charset="0"/>
                <a:cs typeface="Arial" panose="020B0604020202020204" pitchFamily="34" charset="0"/>
              </a:rPr>
              <a:t>At each stage there is a unique attribute to be gained if the challenge is resolved. However, if an individual fails to overcome a particular crisis it could potentially inhibit his or her ability to progress through life healthily and productively.</a:t>
            </a:r>
          </a:p>
          <a:p>
            <a:r>
              <a:rPr lang="en-GB" dirty="0">
                <a:latin typeface="Arial" panose="020B0604020202020204" pitchFamily="34" charset="0"/>
                <a:cs typeface="Arial" panose="020B0604020202020204" pitchFamily="34" charset="0"/>
              </a:rPr>
              <a:t>If the challenge presented is not addressed correctly and left unresolved it may have a lasting detrimental effect on one’s self esteem and the formation of individual identity.</a:t>
            </a:r>
          </a:p>
          <a:p>
            <a:pPr marL="0" indent="0" fontAlgn="base">
              <a:buNone/>
            </a:pPr>
            <a:r>
              <a:rPr lang="en-GB" dirty="0">
                <a:latin typeface="Arial" panose="020B0604020202020204" pitchFamily="34" charset="0"/>
                <a:cs typeface="Arial" panose="020B0604020202020204" pitchFamily="34" charset="0"/>
              </a:rPr>
              <a:t>According to Erikson, the conflicts are centred on either developing a psychological attribute or failing to develop that quality. During this phase, the potential for personal growth and development is high but equally is the potential for failure if the challenge is not resolved.</a:t>
            </a:r>
          </a:p>
          <a:p>
            <a:pPr marL="0" indent="0" fontAlgn="base">
              <a:buNone/>
            </a:pPr>
            <a:r>
              <a:rPr lang="en-GB" dirty="0">
                <a:latin typeface="Arial" panose="020B0604020202020204" pitchFamily="34" charset="0"/>
                <a:cs typeface="Arial" panose="020B0604020202020204" pitchFamily="34" charset="0"/>
              </a:rPr>
              <a:t>If people successfully deal with the conflict presented, they gain invaluable strengths that will benefit them for the duration of their lifetime, alternatively If they fail to deal effectively with these conflicts, they may not develop the essential skills required to build a strong sense of self. - </a:t>
            </a:r>
            <a:r>
              <a:rPr lang="en-GB" dirty="0" err="1">
                <a:latin typeface="Arial" panose="020B0604020202020204" pitchFamily="34" charset="0"/>
                <a:cs typeface="Arial" panose="020B0604020202020204" pitchFamily="34" charset="0"/>
              </a:rPr>
              <a:t>Cherry,MSEd</a:t>
            </a:r>
            <a:r>
              <a:rPr lang="en-GB" dirty="0">
                <a:latin typeface="Arial" panose="020B0604020202020204" pitchFamily="34" charset="0"/>
                <a:cs typeface="Arial" panose="020B0604020202020204" pitchFamily="34" charset="0"/>
              </a:rPr>
              <a:t>, (2024).</a:t>
            </a:r>
          </a:p>
          <a:p>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F355D2F-0606-7C2A-AD6E-FB9CCA7E6D31}"/>
              </a:ext>
            </a:extLst>
          </p:cNvPr>
          <p:cNvSpPr txBox="1"/>
          <p:nvPr/>
        </p:nvSpPr>
        <p:spPr>
          <a:xfrm>
            <a:off x="292916" y="3565002"/>
            <a:ext cx="2450284" cy="261610"/>
          </a:xfrm>
          <a:prstGeom prst="rect">
            <a:avLst/>
          </a:prstGeom>
          <a:noFill/>
        </p:spPr>
        <p:txBody>
          <a:bodyPr wrap="square" rtlCol="0">
            <a:spAutoFit/>
          </a:bodyPr>
          <a:lstStyle/>
          <a:p>
            <a:r>
              <a:rPr lang="en-GB" sz="1100" dirty="0">
                <a:hlinkClick r:id="rId2"/>
              </a:rPr>
              <a:t>Erikson's Stages of Development</a:t>
            </a:r>
            <a:endParaRPr lang="en-GB" sz="1100" dirty="0"/>
          </a:p>
        </p:txBody>
      </p:sp>
      <p:pic>
        <p:nvPicPr>
          <p:cNvPr id="2052" name="Picture 4" descr="Erikson's Stages of Development">
            <a:extLst>
              <a:ext uri="{FF2B5EF4-FFF2-40B4-BE49-F238E27FC236}">
                <a16:creationId xmlns:a16="http://schemas.microsoft.com/office/drawing/2014/main" id="{74A5FCB7-ED5D-5324-A729-1B22F9C91B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916" y="789430"/>
            <a:ext cx="3966567" cy="263957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70403D6-EE2E-0C0E-D211-24B6290A7DD9}"/>
              </a:ext>
            </a:extLst>
          </p:cNvPr>
          <p:cNvSpPr txBox="1"/>
          <p:nvPr/>
        </p:nvSpPr>
        <p:spPr>
          <a:xfrm>
            <a:off x="532435" y="5197033"/>
            <a:ext cx="11331616"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theory encompasses each childhood stage before expanding to include the influence of social dynamics as well as the extent of psychosocial development into adulthood and how each uniquely form an individual’s character. Its eight poignant stages of human development highlight influence by biological, psychological, and social factors throughout the lifespan. – Orenstein, Lewis, (2022).</a:t>
            </a:r>
          </a:p>
        </p:txBody>
      </p:sp>
    </p:spTree>
    <p:extLst>
      <p:ext uri="{BB962C8B-B14F-4D97-AF65-F5344CB8AC3E}">
        <p14:creationId xmlns:p14="http://schemas.microsoft.com/office/powerpoint/2010/main" val="3683601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2DAB-3356-DB89-E606-E5B1C5DCD5C7}"/>
              </a:ext>
            </a:extLst>
          </p:cNvPr>
          <p:cNvSpPr>
            <a:spLocks noGrp="1"/>
          </p:cNvSpPr>
          <p:nvPr>
            <p:ph type="title"/>
          </p:nvPr>
        </p:nvSpPr>
        <p:spPr>
          <a:xfrm>
            <a:off x="223777" y="150471"/>
            <a:ext cx="11042449" cy="601883"/>
          </a:xfrm>
        </p:spPr>
        <p:txBody>
          <a:bodyPr/>
          <a:lstStyle/>
          <a:p>
            <a:r>
              <a:rPr lang="en-GB" dirty="0"/>
              <a:t>Eight Stages Of Erikson’s Theory</a:t>
            </a:r>
          </a:p>
        </p:txBody>
      </p:sp>
      <p:pic>
        <p:nvPicPr>
          <p:cNvPr id="10" name="Content Placeholder 9" descr="A screenshot of a chart&#10;&#10;AI-generated content may be incorrect.">
            <a:extLst>
              <a:ext uri="{FF2B5EF4-FFF2-40B4-BE49-F238E27FC236}">
                <a16:creationId xmlns:a16="http://schemas.microsoft.com/office/drawing/2014/main" id="{995063AC-0C12-CBD0-6B0D-2B49746F08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82472" y="752354"/>
            <a:ext cx="7533670" cy="569315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B0F641A-8B50-3118-636B-9235202BA654}"/>
              </a:ext>
            </a:extLst>
          </p:cNvPr>
          <p:cNvSpPr txBox="1"/>
          <p:nvPr/>
        </p:nvSpPr>
        <p:spPr>
          <a:xfrm flipH="1">
            <a:off x="404534" y="6443925"/>
            <a:ext cx="11042449" cy="369332"/>
          </a:xfrm>
          <a:prstGeom prst="rect">
            <a:avLst/>
          </a:prstGeom>
          <a:noFill/>
        </p:spPr>
        <p:txBody>
          <a:bodyPr wrap="square" rtlCol="0">
            <a:spAutoFit/>
          </a:bodyPr>
          <a:lstStyle/>
          <a:p>
            <a:r>
              <a:rPr lang="en-GB" dirty="0">
                <a:hlinkClick r:id="rId3"/>
              </a:rPr>
              <a:t>Erikson's Stages of Development</a:t>
            </a:r>
            <a:endParaRPr lang="en-GB" dirty="0"/>
          </a:p>
        </p:txBody>
      </p:sp>
      <p:sp>
        <p:nvSpPr>
          <p:cNvPr id="15" name="TextBox 14">
            <a:extLst>
              <a:ext uri="{FF2B5EF4-FFF2-40B4-BE49-F238E27FC236}">
                <a16:creationId xmlns:a16="http://schemas.microsoft.com/office/drawing/2014/main" id="{7569D489-E3E3-5A34-90E4-FE90D62AAFFE}"/>
              </a:ext>
            </a:extLst>
          </p:cNvPr>
          <p:cNvSpPr txBox="1"/>
          <p:nvPr/>
        </p:nvSpPr>
        <p:spPr>
          <a:xfrm>
            <a:off x="7731889" y="752354"/>
            <a:ext cx="4236334" cy="5478423"/>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As previously mentioned, the chart shows the shift in environmental influence from being primarily  parental input in infancy, to early years workers and peers in early childhood, friendship groups in childhood and adolescence, relationships in early adulthood, and co-workers at middle age.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At the point of old age, Erikson suggests one begins a period of reflection, hence there is no influential character at this point but rather a stage of accountability where the individual can gain the virtue of wisdom when reflecting on their lifelong journey.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Erikson proposed that people in late adulthood reflect on their life journey and feel either a sense of satisfaction or failure. People who feel proud of their achievements feel a sense of pride, integrity, thus they will be able to reflect on their lives with minimal regrets. However, people who are not successful at this stage may feel a sense of despair and dissatisfaction as they focus on what “would have,” “should have,” and “could have” been, resulting in experiencing feelings of bitterness, depression, and despair. –  Lang, Et al (2022).</a:t>
            </a:r>
          </a:p>
        </p:txBody>
      </p:sp>
    </p:spTree>
    <p:extLst>
      <p:ext uri="{BB962C8B-B14F-4D97-AF65-F5344CB8AC3E}">
        <p14:creationId xmlns:p14="http://schemas.microsoft.com/office/powerpoint/2010/main" val="2278062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6428-A8CB-21F8-C50E-08A0129719BE}"/>
              </a:ext>
            </a:extLst>
          </p:cNvPr>
          <p:cNvSpPr>
            <a:spLocks noGrp="1"/>
          </p:cNvSpPr>
          <p:nvPr>
            <p:ph type="title"/>
          </p:nvPr>
        </p:nvSpPr>
        <p:spPr/>
        <p:txBody>
          <a:bodyPr/>
          <a:lstStyle/>
          <a:p>
            <a:r>
              <a:rPr lang="en-GB" dirty="0"/>
              <a:t>How Erikson’s Theory Relates to Amira’s Theory</a:t>
            </a:r>
          </a:p>
        </p:txBody>
      </p:sp>
      <p:sp>
        <p:nvSpPr>
          <p:cNvPr id="3" name="Content Placeholder 2">
            <a:extLst>
              <a:ext uri="{FF2B5EF4-FFF2-40B4-BE49-F238E27FC236}">
                <a16:creationId xmlns:a16="http://schemas.microsoft.com/office/drawing/2014/main" id="{445B2E32-39EE-0EDF-1869-503601EB0E2B}"/>
              </a:ext>
            </a:extLst>
          </p:cNvPr>
          <p:cNvSpPr>
            <a:spLocks noGrp="1"/>
          </p:cNvSpPr>
          <p:nvPr>
            <p:ph idx="1"/>
          </p:nvPr>
        </p:nvSpPr>
        <p:spPr>
          <a:xfrm>
            <a:off x="612647" y="1715532"/>
            <a:ext cx="6829875" cy="2532378"/>
          </a:xfrm>
        </p:spPr>
        <p:txBody>
          <a:bodyPr>
            <a:normAutofit lnSpcReduction="10000"/>
          </a:bodyPr>
          <a:lstStyle/>
          <a:p>
            <a:r>
              <a:rPr lang="en-GB" sz="1600" dirty="0">
                <a:latin typeface="Arial" panose="020B0604020202020204" pitchFamily="34" charset="0"/>
                <a:cs typeface="Arial" panose="020B0604020202020204" pitchFamily="34" charset="0"/>
              </a:rPr>
              <a:t>Amira’s anxiety in the nursery setting could potentially stem from separation anxiety from her main caregivers, which falls into the early years stage of Erikson’s theory. </a:t>
            </a:r>
          </a:p>
          <a:p>
            <a:r>
              <a:rPr lang="en-GB" sz="1600" dirty="0">
                <a:latin typeface="Arial" panose="020B0604020202020204" pitchFamily="34" charset="0"/>
                <a:cs typeface="Arial" panose="020B0604020202020204" pitchFamily="34" charset="0"/>
              </a:rPr>
              <a:t>Amira’s communication issues could potentially be preventing her from forming bonds with her early years key workers and peers in the nursery setting, leaving her feeling isolated and withdrawn, which may inhibit her from adopting the virtue of will and independence outlined as the attribute to gain at this particular life stage by Erikson.</a:t>
            </a:r>
          </a:p>
          <a:p>
            <a:endParaRPr lang="en-GB" sz="1600" dirty="0">
              <a:latin typeface="Arial" panose="020B0604020202020204" pitchFamily="34" charset="0"/>
              <a:cs typeface="Arial" panose="020B0604020202020204" pitchFamily="34" charset="0"/>
            </a:endParaRPr>
          </a:p>
        </p:txBody>
      </p:sp>
      <p:pic>
        <p:nvPicPr>
          <p:cNvPr id="5122" name="Picture 2" descr="Child Development in the Early Years">
            <a:extLst>
              <a:ext uri="{FF2B5EF4-FFF2-40B4-BE49-F238E27FC236}">
                <a16:creationId xmlns:a16="http://schemas.microsoft.com/office/drawing/2014/main" id="{8D05E401-8F00-CB3D-BAE6-46E1A559C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408" y="4085863"/>
            <a:ext cx="11833184" cy="22234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FA965C-328A-F246-CE52-9607E50ECA0E}"/>
              </a:ext>
            </a:extLst>
          </p:cNvPr>
          <p:cNvSpPr txBox="1"/>
          <p:nvPr/>
        </p:nvSpPr>
        <p:spPr>
          <a:xfrm>
            <a:off x="395468" y="6390911"/>
            <a:ext cx="11401063" cy="430887"/>
          </a:xfrm>
          <a:prstGeom prst="rect">
            <a:avLst/>
          </a:prstGeom>
          <a:noFill/>
        </p:spPr>
        <p:txBody>
          <a:bodyPr wrap="square" rtlCol="0">
            <a:spAutoFit/>
          </a:bodyPr>
          <a:lstStyle/>
          <a:p>
            <a:r>
              <a:rPr lang="en-GB" sz="1100" dirty="0"/>
              <a:t>https://www.google.com/url?sa=i&amp;url=https%3A%2F%2Fwww.noddybyelizabeth.com%2Fchild-development-early-years%2F&amp;psig=AOvVaw0KXtydffvP1SqiEYkVKQ-Q&amp;ust=1760383813549000&amp;source=images&amp;cd=vfe&amp;opi=89978449&amp;ved=0CBoQ3YkBahcKEwj48Zj5sp-QAxUAAAAAHQAAAAAQBA</a:t>
            </a:r>
          </a:p>
        </p:txBody>
      </p:sp>
    </p:spTree>
    <p:extLst>
      <p:ext uri="{BB962C8B-B14F-4D97-AF65-F5344CB8AC3E}">
        <p14:creationId xmlns:p14="http://schemas.microsoft.com/office/powerpoint/2010/main" val="4177087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3" name="TextBox 2">
            <a:extLst>
              <a:ext uri="{FF2B5EF4-FFF2-40B4-BE49-F238E27FC236}">
                <a16:creationId xmlns:a16="http://schemas.microsoft.com/office/drawing/2014/main" id="{B6AE0074-E581-46E6-B8C2-60B4575B155B}"/>
              </a:ext>
            </a:extLst>
          </p:cNvPr>
          <p:cNvSpPr txBox="1"/>
          <p:nvPr/>
        </p:nvSpPr>
        <p:spPr>
          <a:xfrm>
            <a:off x="6562846" y="0"/>
            <a:ext cx="4723307" cy="177969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kern="1200" dirty="0">
                <a:solidFill>
                  <a:schemeClr val="tx1"/>
                </a:solidFill>
                <a:latin typeface="+mj-lt"/>
                <a:ea typeface="+mj-ea"/>
                <a:cs typeface="+mj-cs"/>
              </a:rPr>
              <a:t>How Erikson’s Theory Relates to Amira’s Theory and Possible </a:t>
            </a:r>
            <a:r>
              <a:rPr lang="en-US" sz="2000" b="1" dirty="0">
                <a:latin typeface="+mj-lt"/>
                <a:ea typeface="+mj-ea"/>
                <a:cs typeface="+mj-cs"/>
              </a:rPr>
              <a:t>S</a:t>
            </a:r>
            <a:r>
              <a:rPr lang="en-US" sz="2000" b="1" kern="1200" dirty="0">
                <a:solidFill>
                  <a:schemeClr val="tx1"/>
                </a:solidFill>
                <a:latin typeface="+mj-lt"/>
                <a:ea typeface="+mj-ea"/>
                <a:cs typeface="+mj-cs"/>
              </a:rPr>
              <a:t>trategies to Help Amira’s Development</a:t>
            </a:r>
          </a:p>
          <a:p>
            <a:pPr>
              <a:lnSpc>
                <a:spcPct val="90000"/>
              </a:lnSpc>
              <a:spcBef>
                <a:spcPct val="0"/>
              </a:spcBef>
              <a:spcAft>
                <a:spcPts val="600"/>
              </a:spcAft>
            </a:pPr>
            <a:endParaRPr lang="en-US" sz="2000" b="1" kern="1200" dirty="0">
              <a:solidFill>
                <a:schemeClr val="tx1"/>
              </a:solidFill>
              <a:latin typeface="+mj-lt"/>
              <a:ea typeface="+mj-ea"/>
              <a:cs typeface="+mj-cs"/>
            </a:endParaRPr>
          </a:p>
        </p:txBody>
      </p:sp>
      <p:pic>
        <p:nvPicPr>
          <p:cNvPr id="6146" name="Picture 2" descr="Play In Early Years: A Comprehensive Guide For Parents">
            <a:extLst>
              <a:ext uri="{FF2B5EF4-FFF2-40B4-BE49-F238E27FC236}">
                <a16:creationId xmlns:a16="http://schemas.microsoft.com/office/drawing/2014/main" id="{AD2E1532-AD2B-4493-4C2B-96491EBF26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827" r="-1" b="-1"/>
          <a:stretch>
            <a:fillRect/>
          </a:stretch>
        </p:blipFill>
        <p:spPr bwMode="auto">
          <a:xfrm>
            <a:off x="0" y="0"/>
            <a:ext cx="6412355" cy="56938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84FA6B-43A5-90DE-6171-CE0A1ED36DC7}"/>
              </a:ext>
            </a:extLst>
          </p:cNvPr>
          <p:cNvSpPr txBox="1"/>
          <p:nvPr/>
        </p:nvSpPr>
        <p:spPr>
          <a:xfrm>
            <a:off x="6562846" y="1423687"/>
            <a:ext cx="5001099" cy="4270166"/>
          </a:xfrm>
          <a:prstGeom prst="rect">
            <a:avLst/>
          </a:prstGeom>
        </p:spPr>
        <p:txBody>
          <a:bodyPr vert="horz" lIns="91440" tIns="45720" rIns="91440" bIns="45720" rtlCol="0">
            <a:normAutofit fontScale="32500" lnSpcReduction="20000"/>
          </a:bodyPr>
          <a:lstStyle/>
          <a:p>
            <a:pPr indent="-228600">
              <a:lnSpc>
                <a:spcPct val="110000"/>
              </a:lnSpc>
              <a:spcAft>
                <a:spcPts val="600"/>
              </a:spcAft>
              <a:buFont typeface="Arial" panose="020B0604020202020204" pitchFamily="34" charset="0"/>
              <a:buChar char="•"/>
            </a:pPr>
            <a:endParaRPr lang="en-US" sz="500" dirty="0"/>
          </a:p>
          <a:p>
            <a:pPr marL="285750" indent="-228600">
              <a:lnSpc>
                <a:spcPct val="110000"/>
              </a:lnSpc>
              <a:spcAft>
                <a:spcPts val="600"/>
              </a:spcAf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a:lnSpc>
                <a:spcPct val="110000"/>
              </a:lnSpc>
              <a:spcAft>
                <a:spcPts val="600"/>
              </a:spcAft>
            </a:pPr>
            <a:r>
              <a:rPr lang="en-US" sz="3500" dirty="0">
                <a:latin typeface="Arial" panose="020B0604020202020204" pitchFamily="34" charset="0"/>
                <a:cs typeface="Arial" panose="020B0604020202020204" pitchFamily="34" charset="0"/>
              </a:rPr>
              <a:t>In line with Erikson’s theory in the early years category, in order for Amira to acquire the virtue of autonomy/will and develop the confidence necessary to explore her surroundings, certain strategies must be implemented which may encourage her to form a sense of trust with her new caregiver’s whilst within the nursery environment.</a:t>
            </a:r>
          </a:p>
          <a:p>
            <a:pPr>
              <a:lnSpc>
                <a:spcPct val="110000"/>
              </a:lnSpc>
              <a:spcAft>
                <a:spcPts val="600"/>
              </a:spcAft>
            </a:pPr>
            <a:r>
              <a:rPr lang="en-US" sz="3500" dirty="0">
                <a:latin typeface="Arial" panose="020B0604020202020204" pitchFamily="34" charset="0"/>
                <a:cs typeface="Arial" panose="020B0604020202020204" pitchFamily="34" charset="0"/>
              </a:rPr>
              <a:t> Potential strategies could be:</a:t>
            </a:r>
          </a:p>
          <a:p>
            <a:pPr marL="285750" indent="-228600">
              <a:lnSpc>
                <a:spcPct val="110000"/>
              </a:lnSpc>
              <a:spcAft>
                <a:spcPts val="600"/>
              </a:spcAft>
              <a:buFont typeface="Arial" panose="020B0604020202020204" pitchFamily="34" charset="0"/>
              <a:buChar char="•"/>
            </a:pPr>
            <a:r>
              <a:rPr lang="en-US" sz="3500" dirty="0">
                <a:latin typeface="Arial" panose="020B0604020202020204" pitchFamily="34" charset="0"/>
                <a:cs typeface="Arial" panose="020B0604020202020204" pitchFamily="34" charset="0"/>
              </a:rPr>
              <a:t>Activities focusing on letters/numbers and age-appropriate words which will help her with her communication issues, thus helping her to gain the confidence to communicate.</a:t>
            </a:r>
          </a:p>
          <a:p>
            <a:pPr marL="285750" indent="-228600">
              <a:lnSpc>
                <a:spcPct val="110000"/>
              </a:lnSpc>
              <a:spcAft>
                <a:spcPts val="600"/>
              </a:spcAft>
              <a:buFont typeface="Arial" panose="020B0604020202020204" pitchFamily="34" charset="0"/>
              <a:buChar char="•"/>
            </a:pPr>
            <a:r>
              <a:rPr lang="en-US" sz="3500" dirty="0">
                <a:latin typeface="Arial" panose="020B0604020202020204" pitchFamily="34" charset="0"/>
                <a:cs typeface="Arial" panose="020B0604020202020204" pitchFamily="34" charset="0"/>
              </a:rPr>
              <a:t>Group activities which may encourage her to build bonds with her teachers and peers.</a:t>
            </a:r>
          </a:p>
          <a:p>
            <a:pPr marL="285750" indent="-228600">
              <a:lnSpc>
                <a:spcPct val="110000"/>
              </a:lnSpc>
              <a:spcAft>
                <a:spcPts val="600"/>
              </a:spcAft>
              <a:buFont typeface="Arial" panose="020B0604020202020204" pitchFamily="34" charset="0"/>
              <a:buChar char="•"/>
            </a:pPr>
            <a:r>
              <a:rPr lang="en-US" sz="3500" dirty="0">
                <a:latin typeface="Arial" panose="020B0604020202020204" pitchFamily="34" charset="0"/>
                <a:cs typeface="Arial" panose="020B0604020202020204" pitchFamily="34" charset="0"/>
              </a:rPr>
              <a:t>Role play activities, enabling imaginative play which may help relieve her stress and anxiety.</a:t>
            </a:r>
          </a:p>
          <a:p>
            <a:pPr marL="285750" indent="-228600">
              <a:lnSpc>
                <a:spcPct val="110000"/>
              </a:lnSpc>
              <a:spcAft>
                <a:spcPts val="600"/>
              </a:spcAft>
              <a:buFont typeface="Arial" panose="020B0604020202020204" pitchFamily="34" charset="0"/>
              <a:buChar char="•"/>
            </a:pPr>
            <a:endParaRPr lang="en-US" sz="3500" dirty="0">
              <a:latin typeface="Arial" panose="020B0604020202020204" pitchFamily="34" charset="0"/>
              <a:cs typeface="Arial" panose="020B0604020202020204" pitchFamily="34" charset="0"/>
            </a:endParaRPr>
          </a:p>
          <a:p>
            <a:pPr indent="-228600">
              <a:lnSpc>
                <a:spcPct val="110000"/>
              </a:lnSpc>
              <a:spcAft>
                <a:spcPts val="600"/>
              </a:spcAft>
              <a:buFont typeface="Arial" panose="020B0604020202020204" pitchFamily="34" charset="0"/>
              <a:buChar char="•"/>
            </a:pPr>
            <a:r>
              <a:rPr lang="en-US" sz="3500" dirty="0">
                <a:latin typeface="Arial" panose="020B0604020202020204" pitchFamily="34" charset="0"/>
                <a:cs typeface="Arial" panose="020B0604020202020204" pitchFamily="34" charset="0"/>
              </a:rPr>
              <a:t>At this point in development, young children are beginning to gain a little independence. They start to perform basic actions independently and make simple decisions such as what they prefer and what they dislike. Allowing children to make choices and take control, parents and caregivers can enable children develop a sense of autonomy –Malone, Et al, (2016).</a:t>
            </a:r>
          </a:p>
          <a:p>
            <a:pPr marL="285750" indent="-228600">
              <a:lnSpc>
                <a:spcPct val="110000"/>
              </a:lnSpc>
              <a:spcAft>
                <a:spcPts val="600"/>
              </a:spcAft>
              <a:buFont typeface="Arial" panose="020B0604020202020204" pitchFamily="34" charset="0"/>
              <a:buChar char="•"/>
            </a:pPr>
            <a:endParaRPr lang="en-US" sz="500" dirty="0"/>
          </a:p>
        </p:txBody>
      </p:sp>
      <p:sp>
        <p:nvSpPr>
          <p:cNvPr id="6" name="TextBox 5">
            <a:extLst>
              <a:ext uri="{FF2B5EF4-FFF2-40B4-BE49-F238E27FC236}">
                <a16:creationId xmlns:a16="http://schemas.microsoft.com/office/drawing/2014/main" id="{D30040B0-BF79-B462-8EA4-17D73A192C48}"/>
              </a:ext>
            </a:extLst>
          </p:cNvPr>
          <p:cNvSpPr txBox="1"/>
          <p:nvPr/>
        </p:nvSpPr>
        <p:spPr>
          <a:xfrm>
            <a:off x="127322" y="5891514"/>
            <a:ext cx="9861630"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ttps://www.google.com/url?sa=i&amp;url=https%3A%2F%2Fonline-learning-college.com%2Fknowledge-hub%2Fearly-years%2Fplay-comprehensive-guide%2F%3Fsrsltid%3DAfmBOopEaMFtDxRBt8sb7G_Ix5kw__AvoV-h4RSOAXGAontJ219QEFzU&amp;psig=AOvVaw3PAmNaonydvl168IvXi_yM&amp;ust=1760387063101000&amp;source=images&amp;cd=vfe&amp;opi=89978449&amp;ved=0CBYQjRxqFwoTCNj1rIK_n5ADFQAAAAAdAAAAABAE</a:t>
            </a:r>
          </a:p>
        </p:txBody>
      </p:sp>
    </p:spTree>
    <p:extLst>
      <p:ext uri="{BB962C8B-B14F-4D97-AF65-F5344CB8AC3E}">
        <p14:creationId xmlns:p14="http://schemas.microsoft.com/office/powerpoint/2010/main" val="272868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4E6BD4-4644-9D2F-DC0B-F833A4ED1F64}"/>
              </a:ext>
            </a:extLst>
          </p:cNvPr>
          <p:cNvSpPr txBox="1"/>
          <p:nvPr/>
        </p:nvSpPr>
        <p:spPr>
          <a:xfrm>
            <a:off x="6366075" y="92597"/>
            <a:ext cx="5532700" cy="1530271"/>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Environmental and Biological Influences, Nature Vs Nurture</a:t>
            </a:r>
          </a:p>
        </p:txBody>
      </p:sp>
      <p:pic>
        <p:nvPicPr>
          <p:cNvPr id="7170" name="Picture 2">
            <a:extLst>
              <a:ext uri="{FF2B5EF4-FFF2-40B4-BE49-F238E27FC236}">
                <a16:creationId xmlns:a16="http://schemas.microsoft.com/office/drawing/2014/main" id="{956F2B66-0649-8053-0F3F-978F8D9A44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09" r="2609"/>
          <a:stretch>
            <a:fillRect/>
          </a:stretch>
        </p:blipFill>
        <p:spPr bwMode="auto">
          <a:xfrm>
            <a:off x="20" y="1"/>
            <a:ext cx="635448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254818-3EFC-6ED8-6297-FE02DFA0974B}"/>
              </a:ext>
            </a:extLst>
          </p:cNvPr>
          <p:cNvSpPr txBox="1"/>
          <p:nvPr/>
        </p:nvSpPr>
        <p:spPr>
          <a:xfrm>
            <a:off x="897038" y="6396071"/>
            <a:ext cx="5335929" cy="369332"/>
          </a:xfrm>
          <a:prstGeom prst="rect">
            <a:avLst/>
          </a:prstGeom>
          <a:noFill/>
        </p:spPr>
        <p:txBody>
          <a:bodyPr wrap="square" rtlCol="0">
            <a:spAutoFit/>
          </a:bodyPr>
          <a:lstStyle/>
          <a:p>
            <a:r>
              <a:rPr lang="en-GB">
                <a:hlinkClick r:id="rId3"/>
              </a:rPr>
              <a:t>Child development – Birth To 5 Matters</a:t>
            </a:r>
            <a:endParaRPr lang="en-GB" dirty="0"/>
          </a:p>
        </p:txBody>
      </p:sp>
      <p:sp>
        <p:nvSpPr>
          <p:cNvPr id="5" name="TextBox 4">
            <a:extLst>
              <a:ext uri="{FF2B5EF4-FFF2-40B4-BE49-F238E27FC236}">
                <a16:creationId xmlns:a16="http://schemas.microsoft.com/office/drawing/2014/main" id="{60F159E8-21BB-C8F9-5162-1E6C76AF5B84}"/>
              </a:ext>
            </a:extLst>
          </p:cNvPr>
          <p:cNvSpPr txBox="1"/>
          <p:nvPr/>
        </p:nvSpPr>
        <p:spPr>
          <a:xfrm>
            <a:off x="6366075" y="1622868"/>
            <a:ext cx="5185458" cy="452431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Nature: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Nursery setting being universal for all children</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Playing and interacting with other children from different cultural backgrounds but communicating in one spoken language </a:t>
            </a:r>
          </a:p>
          <a:p>
            <a:r>
              <a:rPr lang="en-GB" sz="1200" dirty="0">
                <a:latin typeface="Arial" panose="020B0604020202020204" pitchFamily="34" charset="0"/>
                <a:cs typeface="Arial" panose="020B0604020202020204" pitchFamily="34" charset="0"/>
              </a:rPr>
              <a:t>Nurture: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Language barriers can prevent a child from interacting with play workers and peers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Differences in cultural backgrounds can make a child feel a sense of isolation in new and unfamiliar environments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Separation anxiety from parents/family can make a child fretful and anxious causing them to feel anxious and isolated</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fontAlgn="base"/>
            <a:r>
              <a:rPr lang="en-GB" sz="1200" b="1" dirty="0">
                <a:latin typeface="Arial" panose="020B0604020202020204" pitchFamily="34" charset="0"/>
                <a:cs typeface="Arial" panose="020B0604020202020204" pitchFamily="34" charset="0"/>
              </a:rPr>
              <a:t>Nature</a:t>
            </a:r>
            <a:r>
              <a:rPr lang="en-GB" sz="1200" dirty="0">
                <a:latin typeface="Arial" panose="020B0604020202020204" pitchFamily="34" charset="0"/>
                <a:cs typeface="Arial" panose="020B0604020202020204" pitchFamily="34" charset="0"/>
              </a:rPr>
              <a:t> primarily refers to genetic elements, along with other hereditary factors that can impact how our personality is formed and potential influence on the way we develop from childhood through adulthood.</a:t>
            </a:r>
          </a:p>
          <a:p>
            <a:pPr fontAlgn="base"/>
            <a:r>
              <a:rPr lang="en-GB" sz="1200" b="1" dirty="0">
                <a:latin typeface="Arial" panose="020B0604020202020204" pitchFamily="34" charset="0"/>
                <a:cs typeface="Arial" panose="020B0604020202020204" pitchFamily="34" charset="0"/>
              </a:rPr>
              <a:t>Nurture</a:t>
            </a:r>
            <a:r>
              <a:rPr lang="en-GB" sz="1200" dirty="0">
                <a:latin typeface="Arial" panose="020B0604020202020204" pitchFamily="34" charset="0"/>
                <a:cs typeface="Arial" panose="020B0604020202020204" pitchFamily="34" charset="0"/>
              </a:rPr>
              <a:t> encompasses environmental factors that impact who we become. This includes experiences in infancy/ childhood, for example parental treatment as well as the influence of social relationships, the environment that surrounds us as we navigate our personal growth and </a:t>
            </a:r>
            <a:r>
              <a:rPr lang="en-GB" sz="1200" dirty="0" err="1">
                <a:latin typeface="Arial" panose="020B0604020202020204" pitchFamily="34" charset="0"/>
                <a:cs typeface="Arial" panose="020B0604020202020204" pitchFamily="34" charset="0"/>
              </a:rPr>
              <a:t>development,and</a:t>
            </a:r>
            <a:r>
              <a:rPr lang="en-GB" sz="1200" dirty="0">
                <a:latin typeface="Arial" panose="020B0604020202020204" pitchFamily="34" charset="0"/>
                <a:cs typeface="Arial" panose="020B0604020202020204" pitchFamily="34" charset="0"/>
              </a:rPr>
              <a:t> behaviours adopted as we journey through life . – Cherry, </a:t>
            </a:r>
            <a:r>
              <a:rPr lang="en-GB" sz="1200" dirty="0" err="1">
                <a:latin typeface="Arial" panose="020B0604020202020204" pitchFamily="34" charset="0"/>
                <a:cs typeface="Arial" panose="020B0604020202020204" pitchFamily="34" charset="0"/>
              </a:rPr>
              <a:t>MSEd</a:t>
            </a:r>
            <a:r>
              <a:rPr lang="en-GB" sz="1200" dirty="0">
                <a:latin typeface="Arial" panose="020B0604020202020204" pitchFamily="34" charset="0"/>
                <a:cs typeface="Arial" panose="020B0604020202020204" pitchFamily="34" charset="0"/>
              </a:rPr>
              <a:t>, 2025.</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2472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AD27A17-F3B6-FA2C-BF51-0D73F7587ECA}"/>
              </a:ext>
            </a:extLst>
          </p:cNvPr>
          <p:cNvSpPr txBox="1"/>
          <p:nvPr/>
        </p:nvSpPr>
        <p:spPr>
          <a:xfrm>
            <a:off x="69842" y="115747"/>
            <a:ext cx="5094006" cy="88751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dirty="0">
                <a:latin typeface="+mj-lt"/>
                <a:ea typeface="+mj-ea"/>
                <a:cs typeface="+mj-cs"/>
              </a:rPr>
              <a:t>My Evaluation</a:t>
            </a:r>
          </a:p>
        </p:txBody>
      </p:sp>
      <p:pic>
        <p:nvPicPr>
          <p:cNvPr id="8194" name="Picture 2" descr="Early Childhood Development Stages ...">
            <a:extLst>
              <a:ext uri="{FF2B5EF4-FFF2-40B4-BE49-F238E27FC236}">
                <a16:creationId xmlns:a16="http://schemas.microsoft.com/office/drawing/2014/main" id="{DD5865A3-72E3-06F2-A544-51A63C9403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33690" y="115747"/>
            <a:ext cx="6818626" cy="54821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2A623C-B287-A449-C521-512AE287F92F}"/>
              </a:ext>
            </a:extLst>
          </p:cNvPr>
          <p:cNvSpPr txBox="1"/>
          <p:nvPr/>
        </p:nvSpPr>
        <p:spPr>
          <a:xfrm>
            <a:off x="253857" y="5980162"/>
            <a:ext cx="12192000"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https://www.google.com/</a:t>
            </a:r>
            <a:r>
              <a:rPr lang="en-GB" sz="1100" dirty="0" err="1">
                <a:latin typeface="Arial" panose="020B0604020202020204" pitchFamily="34" charset="0"/>
                <a:cs typeface="Arial" panose="020B0604020202020204" pitchFamily="34" charset="0"/>
              </a:rPr>
              <a:t>images?q</a:t>
            </a:r>
            <a:r>
              <a:rPr lang="en-GB" sz="1100" dirty="0">
                <a:latin typeface="Arial" panose="020B0604020202020204" pitchFamily="34" charset="0"/>
                <a:cs typeface="Arial" panose="020B0604020202020204" pitchFamily="34" charset="0"/>
              </a:rPr>
              <a:t>=early%20years%20psychology&amp;imgurl=http%3A%2F%2Fwww.jgpsychology.com.au%2Fuploads%2F7%2F1%2F1%2F2%2F71122469%2Fistock-636715618_orig.jpg&amp;imgrefurl=https%3A%2F%2Fwww.jgpsychology.com.au%2Fblog%2Fearly-childhood-development-stages-beyond&amp;docid=dZcpJ4NqSdaXDM&amp;tbnid=8LaUPN3NADe4cM&amp;vet=12ahUKEwiq5OTiy5-QAxX9ZkEAHWDKKaEQM3oECBcQAA..i&amp;w=994&amp;h=800&amp;hcb=2&amp;ved=2ahUKEwiq5OTiy5-QAxX9ZkEAHWDKKaEQM3oECBcQAA</a:t>
            </a:r>
          </a:p>
        </p:txBody>
      </p:sp>
      <p:sp>
        <p:nvSpPr>
          <p:cNvPr id="5" name="TextBox 4">
            <a:extLst>
              <a:ext uri="{FF2B5EF4-FFF2-40B4-BE49-F238E27FC236}">
                <a16:creationId xmlns:a16="http://schemas.microsoft.com/office/drawing/2014/main" id="{A31749A9-3421-8F95-EE4E-09B5AA8FBEED}"/>
              </a:ext>
            </a:extLst>
          </p:cNvPr>
          <p:cNvSpPr txBox="1"/>
          <p:nvPr/>
        </p:nvSpPr>
        <p:spPr>
          <a:xfrm>
            <a:off x="139684" y="1119011"/>
            <a:ext cx="4491763" cy="461664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To summarise, despite coming across some critique during my research process, mainly centred around Eriksons theory now being considered outdated as society has advanced, I have found that overall, the theory is still useful, practical and somewhat relevant to a modern-day society. In addition, it can be applied well in a health and social care setting specialising in early years as it gives an understanding of psychological and psychosocial development from birth to old age. Its key concepts and core principles of attributes being gained when stage-specific crisis are resolved and challenges are overcome, leading to the formation of healthy and productive personality development and self-growth, whereas if the crisis are left unresolved the individual fails to acquire invaluable qualities which would have undoubtedly benefitted them during their lifetime. If all the challenges are overcome successfully, when one reaches old age, he/ she will have little regret and a happy, full life to reflect upon, which is the main goal all of us ultimately wish to achieve.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6711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D77387-95E6-105B-1411-FF06EA4DE43A}"/>
              </a:ext>
            </a:extLst>
          </p:cNvPr>
          <p:cNvSpPr txBox="1"/>
          <p:nvPr/>
        </p:nvSpPr>
        <p:spPr>
          <a:xfrm>
            <a:off x="138896" y="254643"/>
            <a:ext cx="11539960"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 List</a:t>
            </a:r>
          </a:p>
        </p:txBody>
      </p:sp>
      <p:sp>
        <p:nvSpPr>
          <p:cNvPr id="6" name="TextBox 5">
            <a:extLst>
              <a:ext uri="{FF2B5EF4-FFF2-40B4-BE49-F238E27FC236}">
                <a16:creationId xmlns:a16="http://schemas.microsoft.com/office/drawing/2014/main" id="{F79B3278-9AFF-A08E-39AC-A111F6660247}"/>
              </a:ext>
            </a:extLst>
          </p:cNvPr>
          <p:cNvSpPr txBox="1"/>
          <p:nvPr/>
        </p:nvSpPr>
        <p:spPr>
          <a:xfrm>
            <a:off x="497711" y="1226916"/>
            <a:ext cx="11042248" cy="513986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McLeod, S PHD (2025), Erik Eriksons Stages of Psychosocial Development, Simply Psychology.</a:t>
            </a:r>
          </a:p>
          <a:p>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2"/>
              </a:rPr>
              <a:t>Erikson's Stages of Development</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Cherry, K </a:t>
            </a:r>
            <a:r>
              <a:rPr lang="en-GB" sz="1600" dirty="0" err="1">
                <a:latin typeface="Arial" panose="020B0604020202020204" pitchFamily="34" charset="0"/>
                <a:cs typeface="Arial" panose="020B0604020202020204" pitchFamily="34" charset="0"/>
              </a:rPr>
              <a:t>MSEd</a:t>
            </a:r>
            <a:r>
              <a:rPr lang="en-GB" sz="1600" dirty="0">
                <a:latin typeface="Arial" panose="020B0604020202020204" pitchFamily="34" charset="0"/>
                <a:cs typeface="Arial" panose="020B0604020202020204" pitchFamily="34" charset="0"/>
              </a:rPr>
              <a:t> (2024), Erikson’s Stages of Development, A Closer Look at the Eight Psychosocial Stages, </a:t>
            </a:r>
            <a:r>
              <a:rPr lang="en-GB" sz="1600" dirty="0" err="1">
                <a:latin typeface="Arial" panose="020B0604020202020204" pitchFamily="34" charset="0"/>
                <a:cs typeface="Arial" panose="020B0604020202020204" pitchFamily="34" charset="0"/>
              </a:rPr>
              <a:t>VeryWellMind</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hlinkClick r:id="rId3"/>
              </a:rPr>
              <a:t>Erikson's Stages of Development</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Orenstein, G A &amp; Lewis, L (2022), Erikson’s Stages of Psychosocial Development, National Library of Medicine.</a:t>
            </a:r>
          </a:p>
          <a:p>
            <a:r>
              <a:rPr lang="en-GB" sz="1600" dirty="0">
                <a:latin typeface="Arial" panose="020B0604020202020204" pitchFamily="34" charset="0"/>
                <a:cs typeface="Arial" panose="020B0604020202020204" pitchFamily="34" charset="0"/>
                <a:hlinkClick r:id="rId4"/>
              </a:rPr>
              <a:t>Erikson's Stages of Psychosocial Development - </a:t>
            </a:r>
            <a:r>
              <a:rPr lang="en-GB" sz="1600" dirty="0" err="1">
                <a:latin typeface="Arial" panose="020B0604020202020204" pitchFamily="34" charset="0"/>
                <a:cs typeface="Arial" panose="020B0604020202020204" pitchFamily="34" charset="0"/>
                <a:hlinkClick r:id="rId4"/>
              </a:rPr>
              <a:t>StatPearls</a:t>
            </a:r>
            <a:r>
              <a:rPr lang="en-GB" sz="1600" dirty="0">
                <a:latin typeface="Arial" panose="020B0604020202020204" pitchFamily="34" charset="0"/>
                <a:cs typeface="Arial" panose="020B0604020202020204" pitchFamily="34" charset="0"/>
                <a:hlinkClick r:id="rId4"/>
              </a:rPr>
              <a:t> - NCBI Bookshelf</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Lang, D, Et al, (2022), Psychosocial Development In Late Adulthood, Individual and Family Health and Wellbeing, Iowa State University.</a:t>
            </a:r>
          </a:p>
          <a:p>
            <a:r>
              <a:rPr lang="en-GB" sz="1600" dirty="0">
                <a:latin typeface="Arial" panose="020B0604020202020204" pitchFamily="34" charset="0"/>
                <a:cs typeface="Arial" panose="020B0604020202020204" pitchFamily="34" charset="0"/>
                <a:hlinkClick r:id="rId5"/>
              </a:rPr>
              <a:t>Psychosocial Development in Late Adulthood – Individual and Family Development, Health, and Well-being</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Malone, J, Et al, (2016), Midlife </a:t>
            </a:r>
            <a:r>
              <a:rPr lang="en-GB" sz="1600" dirty="0" err="1">
                <a:latin typeface="Arial" panose="020B0604020202020204" pitchFamily="34" charset="0"/>
                <a:cs typeface="Arial" panose="020B0604020202020204" pitchFamily="34" charset="0"/>
              </a:rPr>
              <a:t>Eriksonian</a:t>
            </a:r>
            <a:r>
              <a:rPr lang="en-GB" sz="1600" dirty="0">
                <a:latin typeface="Arial" panose="020B0604020202020204" pitchFamily="34" charset="0"/>
                <a:cs typeface="Arial" panose="020B0604020202020204" pitchFamily="34" charset="0"/>
              </a:rPr>
              <a:t> psychosocial development: Setting the stage for late-life cognitive and emotional health, National Library Of Medicine.</a:t>
            </a:r>
          </a:p>
          <a:p>
            <a:r>
              <a:rPr lang="en-GB" sz="1600" dirty="0">
                <a:latin typeface="Arial" panose="020B0604020202020204" pitchFamily="34" charset="0"/>
                <a:cs typeface="Arial" panose="020B0604020202020204" pitchFamily="34" charset="0"/>
                <a:hlinkClick r:id="rId6"/>
              </a:rPr>
              <a:t>Midlife </a:t>
            </a:r>
            <a:r>
              <a:rPr lang="en-GB" sz="1600" dirty="0" err="1">
                <a:latin typeface="Arial" panose="020B0604020202020204" pitchFamily="34" charset="0"/>
                <a:cs typeface="Arial" panose="020B0604020202020204" pitchFamily="34" charset="0"/>
                <a:hlinkClick r:id="rId6"/>
              </a:rPr>
              <a:t>Eriksonian</a:t>
            </a:r>
            <a:r>
              <a:rPr lang="en-GB" sz="1600" dirty="0">
                <a:latin typeface="Arial" panose="020B0604020202020204" pitchFamily="34" charset="0"/>
                <a:cs typeface="Arial" panose="020B0604020202020204" pitchFamily="34" charset="0"/>
                <a:hlinkClick r:id="rId6"/>
              </a:rPr>
              <a:t> psychosocial development: Setting the stage for late-life cognitive and emotional health – PubMed</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Cherry, K </a:t>
            </a:r>
            <a:r>
              <a:rPr lang="en-GB" sz="1600" dirty="0" err="1">
                <a:latin typeface="Arial" panose="020B0604020202020204" pitchFamily="34" charset="0"/>
                <a:cs typeface="Arial" panose="020B0604020202020204" pitchFamily="34" charset="0"/>
              </a:rPr>
              <a:t>MSEd</a:t>
            </a:r>
            <a:r>
              <a:rPr lang="en-GB" sz="1600" dirty="0">
                <a:latin typeface="Arial" panose="020B0604020202020204" pitchFamily="34" charset="0"/>
                <a:cs typeface="Arial" panose="020B0604020202020204" pitchFamily="34" charset="0"/>
              </a:rPr>
              <a:t> (2025), How Nature vs. Nurture Shapes Who We Become</a:t>
            </a:r>
          </a:p>
          <a:p>
            <a:pPr fontAlgn="base"/>
            <a:r>
              <a:rPr lang="en-GB" sz="1600" dirty="0">
                <a:latin typeface="Arial" panose="020B0604020202020204" pitchFamily="34" charset="0"/>
                <a:cs typeface="Arial" panose="020B0604020202020204" pitchFamily="34" charset="0"/>
              </a:rPr>
              <a:t>Are we born or made this way? Short answer: It's both, </a:t>
            </a:r>
            <a:r>
              <a:rPr lang="en-GB" sz="1600" dirty="0" err="1">
                <a:latin typeface="Arial" panose="020B0604020202020204" pitchFamily="34" charset="0"/>
                <a:cs typeface="Arial" panose="020B0604020202020204" pitchFamily="34" charset="0"/>
              </a:rPr>
              <a:t>VeryWellMind</a:t>
            </a:r>
            <a:r>
              <a:rPr lang="en-GB" sz="1600" dirty="0">
                <a:latin typeface="Arial" panose="020B0604020202020204" pitchFamily="34" charset="0"/>
                <a:cs typeface="Arial" panose="020B0604020202020204" pitchFamily="34" charset="0"/>
              </a:rPr>
              <a:t>.</a:t>
            </a:r>
          </a:p>
          <a:p>
            <a:pPr fontAlgn="base"/>
            <a:r>
              <a:rPr lang="en-GB" sz="1600" dirty="0">
                <a:latin typeface="Arial" panose="020B0604020202020204" pitchFamily="34" charset="0"/>
                <a:cs typeface="Arial" panose="020B0604020202020204" pitchFamily="34" charset="0"/>
                <a:hlinkClick r:id="rId7"/>
              </a:rPr>
              <a:t>Nature vs. Nurture: Genetic and Environmental Influences</a:t>
            </a:r>
            <a:endParaRPr lang="en-GB" sz="1600" dirty="0">
              <a:latin typeface="Arial" panose="020B0604020202020204" pitchFamily="34" charset="0"/>
              <a:cs typeface="Arial" panose="020B0604020202020204" pitchFamily="34" charset="0"/>
            </a:endParaRP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79788968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74bfec644170ea6583a03f1521a51938">
  <xsd:schema xmlns:xsd="http://www.w3.org/2001/XMLSchema" xmlns:xs="http://www.w3.org/2001/XMLSchema" xmlns:p="http://schemas.microsoft.com/office/2006/metadata/properties" xmlns:ns3="ccfc14db-0f45-423b-b2f5-752f8f8a0ada" targetNamespace="http://schemas.microsoft.com/office/2006/metadata/properties" ma:root="true" ma:fieldsID="52bbe6db3c0aa141da58e190a560e73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A1A779A3-947F-4859-917F-3DA2D7AEA3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D2689-2A1B-458D-AC14-34B26C138356}">
  <ds:schemaRefs>
    <ds:schemaRef ds:uri="http://schemas.microsoft.com/sharepoint/v3/contenttype/forms"/>
  </ds:schemaRefs>
</ds:datastoreItem>
</file>

<file path=customXml/itemProps3.xml><?xml version="1.0" encoding="utf-8"?>
<ds:datastoreItem xmlns:ds="http://schemas.openxmlformats.org/officeDocument/2006/customXml" ds:itemID="{1ADACFF9-FE14-4B83-A648-530389437902}">
  <ds:schemaRefs>
    <ds:schemaRef ds:uri="http://schemas.microsoft.com/office/2006/documentManagement/types"/>
    <ds:schemaRef ds:uri="http://purl.org/dc/terms/"/>
    <ds:schemaRef ds:uri="http://schemas.microsoft.com/office/infopath/2007/PartnerControls"/>
    <ds:schemaRef ds:uri="ccfc14db-0f45-423b-b2f5-752f8f8a0ada"/>
    <ds:schemaRef ds:uri="http://schemas.openxmlformats.org/package/2006/metadata/core-properties"/>
    <ds:schemaRef ds:uri="http://schemas.microsoft.com/office/2006/metadata/properties"/>
    <ds:schemaRef ds:uri="http://purl.org/dc/dcmitype/"/>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655</TotalTime>
  <Words>1905</Words>
  <Application>Microsoft Office PowerPoint</Application>
  <PresentationFormat>Widescreen</PresentationFormat>
  <Paragraphs>72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Neue Haas Grotesk Text Pro</vt:lpstr>
      <vt:lpstr>VanillaVTI</vt:lpstr>
      <vt:lpstr>Psychology in Health and Social Care – LCHS4010</vt:lpstr>
      <vt:lpstr>Aim</vt:lpstr>
      <vt:lpstr>PowerPoint Presentation</vt:lpstr>
      <vt:lpstr>Erikson’s Theory in Focus</vt:lpstr>
      <vt:lpstr>Eight Stages Of Erikson’s Theory</vt:lpstr>
      <vt:lpstr>How Erikson’s Theory Relates to Amira’s Theory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Valenzuela (2424518)</dc:creator>
  <cp:lastModifiedBy>Farah Valenzuela (2424518)</cp:lastModifiedBy>
  <cp:revision>3</cp:revision>
  <dcterms:created xsi:type="dcterms:W3CDTF">2025-10-12T13:20:28Z</dcterms:created>
  <dcterms:modified xsi:type="dcterms:W3CDTF">2025-10-13T00:16:17Z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