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30"/>
  </p:notesMasterIdLst>
  <p:sldIdLst>
    <p:sldId id="437" r:id="rId3"/>
    <p:sldId id="436" r:id="rId4"/>
    <p:sldId id="435" r:id="rId5"/>
    <p:sldId id="438" r:id="rId6"/>
    <p:sldId id="439" r:id="rId7"/>
    <p:sldId id="440" r:id="rId8"/>
    <p:sldId id="441" r:id="rId9"/>
    <p:sldId id="450" r:id="rId10"/>
    <p:sldId id="442" r:id="rId11"/>
    <p:sldId id="443" r:id="rId12"/>
    <p:sldId id="444" r:id="rId13"/>
    <p:sldId id="445" r:id="rId14"/>
    <p:sldId id="447" r:id="rId15"/>
    <p:sldId id="448" r:id="rId16"/>
    <p:sldId id="449" r:id="rId17"/>
    <p:sldId id="446" r:id="rId18"/>
    <p:sldId id="451" r:id="rId19"/>
    <p:sldId id="452" r:id="rId20"/>
    <p:sldId id="453" r:id="rId21"/>
    <p:sldId id="454" r:id="rId22"/>
    <p:sldId id="455" r:id="rId23"/>
    <p:sldId id="456" r:id="rId24"/>
    <p:sldId id="457" r:id="rId25"/>
    <p:sldId id="458" r:id="rId26"/>
    <p:sldId id="460" r:id="rId27"/>
    <p:sldId id="459" r:id="rId28"/>
    <p:sldId id="461"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09" autoAdjust="0"/>
    <p:restoredTop sz="50061" autoAdjust="0"/>
  </p:normalViewPr>
  <p:slideViewPr>
    <p:cSldViewPr snapToGrid="0" snapToObjects="1">
      <p:cViewPr varScale="1">
        <p:scale>
          <a:sx n="55" d="100"/>
          <a:sy n="55" d="100"/>
        </p:scale>
        <p:origin x="3210"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66" d="100"/>
          <a:sy n="66" d="100"/>
        </p:scale>
        <p:origin x="1950" y="3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02BC50-E809-44CD-87BB-62DEF82956BC}" type="doc">
      <dgm:prSet loTypeId="urn:microsoft.com/office/officeart/2005/8/layout/cycle8" loCatId="cycle" qsTypeId="urn:microsoft.com/office/officeart/2005/8/quickstyle/simple1" qsCatId="simple" csTypeId="urn:microsoft.com/office/officeart/2005/8/colors/colorful5" csCatId="colorful" phldr="1"/>
      <dgm:spPr/>
    </dgm:pt>
    <dgm:pt modelId="{889FB2A1-89E0-428E-A58B-FDC583A5F836}">
      <dgm:prSet phldrT="[Text]"/>
      <dgm:spPr/>
      <dgm:t>
        <a:bodyPr/>
        <a:lstStyle/>
        <a:p>
          <a:r>
            <a:rPr lang="en-GB" dirty="0">
              <a:solidFill>
                <a:schemeClr val="tx1"/>
              </a:solidFill>
            </a:rPr>
            <a:t>physical</a:t>
          </a:r>
        </a:p>
      </dgm:t>
    </dgm:pt>
    <dgm:pt modelId="{BCE32EDC-66FF-4087-9D87-D395AB73801A}" type="parTrans" cxnId="{A5B4CBB8-C754-456F-8824-EE001C85B62F}">
      <dgm:prSet/>
      <dgm:spPr/>
      <dgm:t>
        <a:bodyPr/>
        <a:lstStyle/>
        <a:p>
          <a:endParaRPr lang="en-GB"/>
        </a:p>
      </dgm:t>
    </dgm:pt>
    <dgm:pt modelId="{35CB07EC-7A5F-4A39-8C07-BC48A211AC10}" type="sibTrans" cxnId="{A5B4CBB8-C754-456F-8824-EE001C85B62F}">
      <dgm:prSet/>
      <dgm:spPr/>
      <dgm:t>
        <a:bodyPr/>
        <a:lstStyle/>
        <a:p>
          <a:endParaRPr lang="en-GB"/>
        </a:p>
      </dgm:t>
    </dgm:pt>
    <dgm:pt modelId="{D258EC1C-059E-413F-8647-0235987EBA69}">
      <dgm:prSet phldrT="[Text]"/>
      <dgm:spPr/>
      <dgm:t>
        <a:bodyPr/>
        <a:lstStyle/>
        <a:p>
          <a:r>
            <a:rPr lang="en-GB" dirty="0">
              <a:solidFill>
                <a:schemeClr val="tx1"/>
              </a:solidFill>
            </a:rPr>
            <a:t>cognitive</a:t>
          </a:r>
        </a:p>
      </dgm:t>
    </dgm:pt>
    <dgm:pt modelId="{AAC3280E-EC83-450A-B623-EC2EE19483EF}" type="parTrans" cxnId="{02D0FB4C-65AD-4549-8091-AEC39890DA5C}">
      <dgm:prSet/>
      <dgm:spPr/>
      <dgm:t>
        <a:bodyPr/>
        <a:lstStyle/>
        <a:p>
          <a:endParaRPr lang="en-GB"/>
        </a:p>
      </dgm:t>
    </dgm:pt>
    <dgm:pt modelId="{BDED70B5-FC0C-42A2-8B89-51529DAA4FBF}" type="sibTrans" cxnId="{02D0FB4C-65AD-4549-8091-AEC39890DA5C}">
      <dgm:prSet/>
      <dgm:spPr/>
      <dgm:t>
        <a:bodyPr/>
        <a:lstStyle/>
        <a:p>
          <a:endParaRPr lang="en-GB"/>
        </a:p>
      </dgm:t>
    </dgm:pt>
    <dgm:pt modelId="{9C378E5C-B02A-4E8C-A01C-4EE8AF5632D5}">
      <dgm:prSet phldrT="[Text]"/>
      <dgm:spPr/>
      <dgm:t>
        <a:bodyPr/>
        <a:lstStyle/>
        <a:p>
          <a:r>
            <a:rPr lang="en-GB" dirty="0">
              <a:solidFill>
                <a:schemeClr val="tx1"/>
              </a:solidFill>
            </a:rPr>
            <a:t>psychological</a:t>
          </a:r>
        </a:p>
      </dgm:t>
    </dgm:pt>
    <dgm:pt modelId="{BF6F7D5B-AE41-4D96-8514-025E7887326E}" type="parTrans" cxnId="{C882A29C-0AE9-4BB8-9354-AFEEA5DF2DE4}">
      <dgm:prSet/>
      <dgm:spPr/>
      <dgm:t>
        <a:bodyPr/>
        <a:lstStyle/>
        <a:p>
          <a:endParaRPr lang="en-GB"/>
        </a:p>
      </dgm:t>
    </dgm:pt>
    <dgm:pt modelId="{79AC3924-82A5-4FFE-B94E-7F7D9FDCD19C}" type="sibTrans" cxnId="{C882A29C-0AE9-4BB8-9354-AFEEA5DF2DE4}">
      <dgm:prSet/>
      <dgm:spPr/>
      <dgm:t>
        <a:bodyPr/>
        <a:lstStyle/>
        <a:p>
          <a:endParaRPr lang="en-GB"/>
        </a:p>
      </dgm:t>
    </dgm:pt>
    <dgm:pt modelId="{BC188067-DAEC-45D9-8E7D-D917637442B3}">
      <dgm:prSet phldrT="[Text]"/>
      <dgm:spPr/>
      <dgm:t>
        <a:bodyPr/>
        <a:lstStyle/>
        <a:p>
          <a:r>
            <a:rPr lang="en-GB" dirty="0">
              <a:solidFill>
                <a:schemeClr val="tx1"/>
              </a:solidFill>
            </a:rPr>
            <a:t>social</a:t>
          </a:r>
        </a:p>
      </dgm:t>
    </dgm:pt>
    <dgm:pt modelId="{34013BFD-3EEE-454A-9993-092D0985178F}" type="parTrans" cxnId="{5177D379-E0E2-4FBE-B9B5-F811FAAE545C}">
      <dgm:prSet/>
      <dgm:spPr/>
      <dgm:t>
        <a:bodyPr/>
        <a:lstStyle/>
        <a:p>
          <a:endParaRPr lang="en-GB"/>
        </a:p>
      </dgm:t>
    </dgm:pt>
    <dgm:pt modelId="{2729CCA8-A981-44CC-A867-1E30A93CEBA9}" type="sibTrans" cxnId="{5177D379-E0E2-4FBE-B9B5-F811FAAE545C}">
      <dgm:prSet/>
      <dgm:spPr/>
      <dgm:t>
        <a:bodyPr/>
        <a:lstStyle/>
        <a:p>
          <a:endParaRPr lang="en-GB"/>
        </a:p>
      </dgm:t>
    </dgm:pt>
    <dgm:pt modelId="{9C3BADEC-D689-4235-B931-2377C0C8AE1F}">
      <dgm:prSet phldrT="[Text]"/>
      <dgm:spPr/>
      <dgm:t>
        <a:bodyPr/>
        <a:lstStyle/>
        <a:p>
          <a:r>
            <a:rPr lang="en-GB" dirty="0">
              <a:solidFill>
                <a:schemeClr val="tx1"/>
              </a:solidFill>
            </a:rPr>
            <a:t>economic</a:t>
          </a:r>
        </a:p>
      </dgm:t>
    </dgm:pt>
    <dgm:pt modelId="{0D0A510B-EB39-4673-871E-157757CA431B}" type="parTrans" cxnId="{CFBED065-5F0E-439E-8D97-9F4162B688AE}">
      <dgm:prSet/>
      <dgm:spPr/>
      <dgm:t>
        <a:bodyPr/>
        <a:lstStyle/>
        <a:p>
          <a:endParaRPr lang="en-GB"/>
        </a:p>
      </dgm:t>
    </dgm:pt>
    <dgm:pt modelId="{2FF64EA1-665B-4280-94A9-21D451D515CB}" type="sibTrans" cxnId="{CFBED065-5F0E-439E-8D97-9F4162B688AE}">
      <dgm:prSet/>
      <dgm:spPr/>
      <dgm:t>
        <a:bodyPr/>
        <a:lstStyle/>
        <a:p>
          <a:endParaRPr lang="en-GB"/>
        </a:p>
      </dgm:t>
    </dgm:pt>
    <dgm:pt modelId="{0E874EC5-D19D-46F4-9D0E-043EBA72137B}" type="pres">
      <dgm:prSet presAssocID="{1302BC50-E809-44CD-87BB-62DEF82956BC}" presName="compositeShape" presStyleCnt="0">
        <dgm:presLayoutVars>
          <dgm:chMax val="7"/>
          <dgm:dir/>
          <dgm:resizeHandles val="exact"/>
        </dgm:presLayoutVars>
      </dgm:prSet>
      <dgm:spPr/>
    </dgm:pt>
    <dgm:pt modelId="{D5A7D97F-62CC-4577-931C-135ECC6208A0}" type="pres">
      <dgm:prSet presAssocID="{1302BC50-E809-44CD-87BB-62DEF82956BC}" presName="wedge1" presStyleLbl="node1" presStyleIdx="0" presStyleCnt="5" custScaleX="102393" custScaleY="106769"/>
      <dgm:spPr/>
    </dgm:pt>
    <dgm:pt modelId="{F72DDAE2-493B-4E79-8318-97C0C9758DC6}" type="pres">
      <dgm:prSet presAssocID="{1302BC50-E809-44CD-87BB-62DEF82956BC}" presName="dummy1a" presStyleCnt="0"/>
      <dgm:spPr/>
    </dgm:pt>
    <dgm:pt modelId="{0E6E84AB-0F12-48DC-833A-15C1F090FAD5}" type="pres">
      <dgm:prSet presAssocID="{1302BC50-E809-44CD-87BB-62DEF82956BC}" presName="dummy1b" presStyleCnt="0"/>
      <dgm:spPr/>
    </dgm:pt>
    <dgm:pt modelId="{D907B526-6180-4726-89AD-D414E4DF8468}" type="pres">
      <dgm:prSet presAssocID="{1302BC50-E809-44CD-87BB-62DEF82956BC}" presName="wedge1Tx" presStyleLbl="node1" presStyleIdx="0" presStyleCnt="5">
        <dgm:presLayoutVars>
          <dgm:chMax val="0"/>
          <dgm:chPref val="0"/>
          <dgm:bulletEnabled val="1"/>
        </dgm:presLayoutVars>
      </dgm:prSet>
      <dgm:spPr/>
    </dgm:pt>
    <dgm:pt modelId="{1816BCE4-F9A2-472A-A4D9-7E1527B9469C}" type="pres">
      <dgm:prSet presAssocID="{1302BC50-E809-44CD-87BB-62DEF82956BC}" presName="wedge2" presStyleLbl="node1" presStyleIdx="1" presStyleCnt="5"/>
      <dgm:spPr/>
    </dgm:pt>
    <dgm:pt modelId="{38B53CEA-EA80-4095-AD73-F3C045DFDF97}" type="pres">
      <dgm:prSet presAssocID="{1302BC50-E809-44CD-87BB-62DEF82956BC}" presName="dummy2a" presStyleCnt="0"/>
      <dgm:spPr/>
    </dgm:pt>
    <dgm:pt modelId="{C2643749-5B33-48FB-B398-E98902979BFD}" type="pres">
      <dgm:prSet presAssocID="{1302BC50-E809-44CD-87BB-62DEF82956BC}" presName="dummy2b" presStyleCnt="0"/>
      <dgm:spPr/>
    </dgm:pt>
    <dgm:pt modelId="{538837B7-2506-4A09-8C33-1636C6AAE17C}" type="pres">
      <dgm:prSet presAssocID="{1302BC50-E809-44CD-87BB-62DEF82956BC}" presName="wedge2Tx" presStyleLbl="node1" presStyleIdx="1" presStyleCnt="5">
        <dgm:presLayoutVars>
          <dgm:chMax val="0"/>
          <dgm:chPref val="0"/>
          <dgm:bulletEnabled val="1"/>
        </dgm:presLayoutVars>
      </dgm:prSet>
      <dgm:spPr/>
    </dgm:pt>
    <dgm:pt modelId="{F50B6322-9829-4432-8FB0-DEA7085EF040}" type="pres">
      <dgm:prSet presAssocID="{1302BC50-E809-44CD-87BB-62DEF82956BC}" presName="wedge3" presStyleLbl="node1" presStyleIdx="2" presStyleCnt="5"/>
      <dgm:spPr/>
    </dgm:pt>
    <dgm:pt modelId="{66A7F1A6-E2DD-41BA-8510-E71597470934}" type="pres">
      <dgm:prSet presAssocID="{1302BC50-E809-44CD-87BB-62DEF82956BC}" presName="dummy3a" presStyleCnt="0"/>
      <dgm:spPr/>
    </dgm:pt>
    <dgm:pt modelId="{4D62C244-A93F-446F-AE3B-B3A41BBE4DA2}" type="pres">
      <dgm:prSet presAssocID="{1302BC50-E809-44CD-87BB-62DEF82956BC}" presName="dummy3b" presStyleCnt="0"/>
      <dgm:spPr/>
    </dgm:pt>
    <dgm:pt modelId="{76D12978-EA04-4F91-B602-C3434350C60E}" type="pres">
      <dgm:prSet presAssocID="{1302BC50-E809-44CD-87BB-62DEF82956BC}" presName="wedge3Tx" presStyleLbl="node1" presStyleIdx="2" presStyleCnt="5">
        <dgm:presLayoutVars>
          <dgm:chMax val="0"/>
          <dgm:chPref val="0"/>
          <dgm:bulletEnabled val="1"/>
        </dgm:presLayoutVars>
      </dgm:prSet>
      <dgm:spPr/>
    </dgm:pt>
    <dgm:pt modelId="{206BA03A-80BD-4FCE-B935-7EBE26013411}" type="pres">
      <dgm:prSet presAssocID="{1302BC50-E809-44CD-87BB-62DEF82956BC}" presName="wedge4" presStyleLbl="node1" presStyleIdx="3" presStyleCnt="5"/>
      <dgm:spPr/>
    </dgm:pt>
    <dgm:pt modelId="{3D9B8438-691E-4FCE-935C-FD6B70F97A88}" type="pres">
      <dgm:prSet presAssocID="{1302BC50-E809-44CD-87BB-62DEF82956BC}" presName="dummy4a" presStyleCnt="0"/>
      <dgm:spPr/>
    </dgm:pt>
    <dgm:pt modelId="{0F42C129-CA5F-4F2E-8CE1-4DBC59D6F42E}" type="pres">
      <dgm:prSet presAssocID="{1302BC50-E809-44CD-87BB-62DEF82956BC}" presName="dummy4b" presStyleCnt="0"/>
      <dgm:spPr/>
    </dgm:pt>
    <dgm:pt modelId="{9BF48655-958E-4C49-937F-C66D1D6D7A41}" type="pres">
      <dgm:prSet presAssocID="{1302BC50-E809-44CD-87BB-62DEF82956BC}" presName="wedge4Tx" presStyleLbl="node1" presStyleIdx="3" presStyleCnt="5">
        <dgm:presLayoutVars>
          <dgm:chMax val="0"/>
          <dgm:chPref val="0"/>
          <dgm:bulletEnabled val="1"/>
        </dgm:presLayoutVars>
      </dgm:prSet>
      <dgm:spPr/>
    </dgm:pt>
    <dgm:pt modelId="{EC0176A3-4772-48A8-966B-808067FAA59D}" type="pres">
      <dgm:prSet presAssocID="{1302BC50-E809-44CD-87BB-62DEF82956BC}" presName="wedge5" presStyleLbl="node1" presStyleIdx="4" presStyleCnt="5"/>
      <dgm:spPr/>
    </dgm:pt>
    <dgm:pt modelId="{8B6DD61E-6608-4243-A67E-49B8BD578FCD}" type="pres">
      <dgm:prSet presAssocID="{1302BC50-E809-44CD-87BB-62DEF82956BC}" presName="dummy5a" presStyleCnt="0"/>
      <dgm:spPr/>
    </dgm:pt>
    <dgm:pt modelId="{F5DF6467-6D72-4BF6-AF68-B3AE050B2231}" type="pres">
      <dgm:prSet presAssocID="{1302BC50-E809-44CD-87BB-62DEF82956BC}" presName="dummy5b" presStyleCnt="0"/>
      <dgm:spPr/>
    </dgm:pt>
    <dgm:pt modelId="{158B375A-8A27-44F8-8304-8A1506EFA302}" type="pres">
      <dgm:prSet presAssocID="{1302BC50-E809-44CD-87BB-62DEF82956BC}" presName="wedge5Tx" presStyleLbl="node1" presStyleIdx="4" presStyleCnt="5">
        <dgm:presLayoutVars>
          <dgm:chMax val="0"/>
          <dgm:chPref val="0"/>
          <dgm:bulletEnabled val="1"/>
        </dgm:presLayoutVars>
      </dgm:prSet>
      <dgm:spPr/>
    </dgm:pt>
    <dgm:pt modelId="{AA03354F-C68D-411A-95F8-EDB02B12FFC3}" type="pres">
      <dgm:prSet presAssocID="{35CB07EC-7A5F-4A39-8C07-BC48A211AC10}" presName="arrowWedge1" presStyleLbl="fgSibTrans2D1" presStyleIdx="0" presStyleCnt="5"/>
      <dgm:spPr/>
    </dgm:pt>
    <dgm:pt modelId="{F16FF76A-0800-4FBF-84B0-6E3A6F143F63}" type="pres">
      <dgm:prSet presAssocID="{BDED70B5-FC0C-42A2-8B89-51529DAA4FBF}" presName="arrowWedge2" presStyleLbl="fgSibTrans2D1" presStyleIdx="1" presStyleCnt="5"/>
      <dgm:spPr/>
    </dgm:pt>
    <dgm:pt modelId="{C7D51B9D-0F3B-4A2A-928F-6D5B80E48177}" type="pres">
      <dgm:prSet presAssocID="{79AC3924-82A5-4FFE-B94E-7F7D9FDCD19C}" presName="arrowWedge3" presStyleLbl="fgSibTrans2D1" presStyleIdx="2" presStyleCnt="5"/>
      <dgm:spPr/>
    </dgm:pt>
    <dgm:pt modelId="{47A930E1-1998-4D67-9FB4-0446AF4EE6B4}" type="pres">
      <dgm:prSet presAssocID="{2729CCA8-A981-44CC-A867-1E30A93CEBA9}" presName="arrowWedge4" presStyleLbl="fgSibTrans2D1" presStyleIdx="3" presStyleCnt="5"/>
      <dgm:spPr/>
    </dgm:pt>
    <dgm:pt modelId="{4698C33D-265D-4CA0-ACE3-DDF452A2CFBE}" type="pres">
      <dgm:prSet presAssocID="{2FF64EA1-665B-4280-94A9-21D451D515CB}" presName="arrowWedge5" presStyleLbl="fgSibTrans2D1" presStyleIdx="4" presStyleCnt="5"/>
      <dgm:spPr/>
    </dgm:pt>
  </dgm:ptLst>
  <dgm:cxnLst>
    <dgm:cxn modelId="{3B77373C-FC90-4EE6-9E66-CBC0F0EAFFCB}" type="presOf" srcId="{1302BC50-E809-44CD-87BB-62DEF82956BC}" destId="{0E874EC5-D19D-46F4-9D0E-043EBA72137B}" srcOrd="0" destOrd="0" presId="urn:microsoft.com/office/officeart/2005/8/layout/cycle8"/>
    <dgm:cxn modelId="{CFBED065-5F0E-439E-8D97-9F4162B688AE}" srcId="{1302BC50-E809-44CD-87BB-62DEF82956BC}" destId="{9C3BADEC-D689-4235-B931-2377C0C8AE1F}" srcOrd="4" destOrd="0" parTransId="{0D0A510B-EB39-4673-871E-157757CA431B}" sibTransId="{2FF64EA1-665B-4280-94A9-21D451D515CB}"/>
    <dgm:cxn modelId="{1174284B-5D15-4732-9C21-212DC66B9F90}" type="presOf" srcId="{9C3BADEC-D689-4235-B931-2377C0C8AE1F}" destId="{EC0176A3-4772-48A8-966B-808067FAA59D}" srcOrd="0" destOrd="0" presId="urn:microsoft.com/office/officeart/2005/8/layout/cycle8"/>
    <dgm:cxn modelId="{02D0FB4C-65AD-4549-8091-AEC39890DA5C}" srcId="{1302BC50-E809-44CD-87BB-62DEF82956BC}" destId="{D258EC1C-059E-413F-8647-0235987EBA69}" srcOrd="1" destOrd="0" parTransId="{AAC3280E-EC83-450A-B623-EC2EE19483EF}" sibTransId="{BDED70B5-FC0C-42A2-8B89-51529DAA4FBF}"/>
    <dgm:cxn modelId="{9D230574-ACCA-41A8-A4F4-74B113685063}" type="presOf" srcId="{BC188067-DAEC-45D9-8E7D-D917637442B3}" destId="{9BF48655-958E-4C49-937F-C66D1D6D7A41}" srcOrd="1" destOrd="0" presId="urn:microsoft.com/office/officeart/2005/8/layout/cycle8"/>
    <dgm:cxn modelId="{507ECB56-CE19-41A8-BAAF-44859FC3A96C}" type="presOf" srcId="{BC188067-DAEC-45D9-8E7D-D917637442B3}" destId="{206BA03A-80BD-4FCE-B935-7EBE26013411}" srcOrd="0" destOrd="0" presId="urn:microsoft.com/office/officeart/2005/8/layout/cycle8"/>
    <dgm:cxn modelId="{5177D379-E0E2-4FBE-B9B5-F811FAAE545C}" srcId="{1302BC50-E809-44CD-87BB-62DEF82956BC}" destId="{BC188067-DAEC-45D9-8E7D-D917637442B3}" srcOrd="3" destOrd="0" parTransId="{34013BFD-3EEE-454A-9993-092D0985178F}" sibTransId="{2729CCA8-A981-44CC-A867-1E30A93CEBA9}"/>
    <dgm:cxn modelId="{13A0C28A-B59E-4826-994D-CCF568447538}" type="presOf" srcId="{889FB2A1-89E0-428E-A58B-FDC583A5F836}" destId="{D5A7D97F-62CC-4577-931C-135ECC6208A0}" srcOrd="0" destOrd="0" presId="urn:microsoft.com/office/officeart/2005/8/layout/cycle8"/>
    <dgm:cxn modelId="{ACF68A94-8742-4414-A629-F8A24D022755}" type="presOf" srcId="{D258EC1C-059E-413F-8647-0235987EBA69}" destId="{1816BCE4-F9A2-472A-A4D9-7E1527B9469C}" srcOrd="0" destOrd="0" presId="urn:microsoft.com/office/officeart/2005/8/layout/cycle8"/>
    <dgm:cxn modelId="{1FF9999C-421B-48CE-8F69-B652087D4702}" type="presOf" srcId="{889FB2A1-89E0-428E-A58B-FDC583A5F836}" destId="{D907B526-6180-4726-89AD-D414E4DF8468}" srcOrd="1" destOrd="0" presId="urn:microsoft.com/office/officeart/2005/8/layout/cycle8"/>
    <dgm:cxn modelId="{C882A29C-0AE9-4BB8-9354-AFEEA5DF2DE4}" srcId="{1302BC50-E809-44CD-87BB-62DEF82956BC}" destId="{9C378E5C-B02A-4E8C-A01C-4EE8AF5632D5}" srcOrd="2" destOrd="0" parTransId="{BF6F7D5B-AE41-4D96-8514-025E7887326E}" sibTransId="{79AC3924-82A5-4FFE-B94E-7F7D9FDCD19C}"/>
    <dgm:cxn modelId="{7EAB1FA2-C164-452D-9EE7-2FBE12D39754}" type="presOf" srcId="{D258EC1C-059E-413F-8647-0235987EBA69}" destId="{538837B7-2506-4A09-8C33-1636C6AAE17C}" srcOrd="1" destOrd="0" presId="urn:microsoft.com/office/officeart/2005/8/layout/cycle8"/>
    <dgm:cxn modelId="{A5B4CBB8-C754-456F-8824-EE001C85B62F}" srcId="{1302BC50-E809-44CD-87BB-62DEF82956BC}" destId="{889FB2A1-89E0-428E-A58B-FDC583A5F836}" srcOrd="0" destOrd="0" parTransId="{BCE32EDC-66FF-4087-9D87-D395AB73801A}" sibTransId="{35CB07EC-7A5F-4A39-8C07-BC48A211AC10}"/>
    <dgm:cxn modelId="{4298AAC6-C541-4E8E-BAA9-03B2CD97C160}" type="presOf" srcId="{9C378E5C-B02A-4E8C-A01C-4EE8AF5632D5}" destId="{76D12978-EA04-4F91-B602-C3434350C60E}" srcOrd="1" destOrd="0" presId="urn:microsoft.com/office/officeart/2005/8/layout/cycle8"/>
    <dgm:cxn modelId="{926808D3-053C-4BF4-B6EF-81886621052F}" type="presOf" srcId="{9C378E5C-B02A-4E8C-A01C-4EE8AF5632D5}" destId="{F50B6322-9829-4432-8FB0-DEA7085EF040}" srcOrd="0" destOrd="0" presId="urn:microsoft.com/office/officeart/2005/8/layout/cycle8"/>
    <dgm:cxn modelId="{027074E2-91F2-4FAB-ABB8-ABE41C2ECAC2}" type="presOf" srcId="{9C3BADEC-D689-4235-B931-2377C0C8AE1F}" destId="{158B375A-8A27-44F8-8304-8A1506EFA302}" srcOrd="1" destOrd="0" presId="urn:microsoft.com/office/officeart/2005/8/layout/cycle8"/>
    <dgm:cxn modelId="{E9FBC1EB-08A5-4480-9186-FE82EE87ECBB}" type="presParOf" srcId="{0E874EC5-D19D-46F4-9D0E-043EBA72137B}" destId="{D5A7D97F-62CC-4577-931C-135ECC6208A0}" srcOrd="0" destOrd="0" presId="urn:microsoft.com/office/officeart/2005/8/layout/cycle8"/>
    <dgm:cxn modelId="{3D616C59-3563-43C6-AAE6-807994B5B467}" type="presParOf" srcId="{0E874EC5-D19D-46F4-9D0E-043EBA72137B}" destId="{F72DDAE2-493B-4E79-8318-97C0C9758DC6}" srcOrd="1" destOrd="0" presId="urn:microsoft.com/office/officeart/2005/8/layout/cycle8"/>
    <dgm:cxn modelId="{07AF0C2B-4A4E-43DF-982C-925BD720FF1F}" type="presParOf" srcId="{0E874EC5-D19D-46F4-9D0E-043EBA72137B}" destId="{0E6E84AB-0F12-48DC-833A-15C1F090FAD5}" srcOrd="2" destOrd="0" presId="urn:microsoft.com/office/officeart/2005/8/layout/cycle8"/>
    <dgm:cxn modelId="{015DF2C3-56AB-4148-8A30-45CA665C126F}" type="presParOf" srcId="{0E874EC5-D19D-46F4-9D0E-043EBA72137B}" destId="{D907B526-6180-4726-89AD-D414E4DF8468}" srcOrd="3" destOrd="0" presId="urn:microsoft.com/office/officeart/2005/8/layout/cycle8"/>
    <dgm:cxn modelId="{F87C9B45-62FD-4626-8ED7-BCA2F8EE0267}" type="presParOf" srcId="{0E874EC5-D19D-46F4-9D0E-043EBA72137B}" destId="{1816BCE4-F9A2-472A-A4D9-7E1527B9469C}" srcOrd="4" destOrd="0" presId="urn:microsoft.com/office/officeart/2005/8/layout/cycle8"/>
    <dgm:cxn modelId="{764EB21E-6947-4B74-BC8A-59BFB587A25A}" type="presParOf" srcId="{0E874EC5-D19D-46F4-9D0E-043EBA72137B}" destId="{38B53CEA-EA80-4095-AD73-F3C045DFDF97}" srcOrd="5" destOrd="0" presId="urn:microsoft.com/office/officeart/2005/8/layout/cycle8"/>
    <dgm:cxn modelId="{CBA2BA4E-F37E-4549-BAA8-E1E77D0DCB35}" type="presParOf" srcId="{0E874EC5-D19D-46F4-9D0E-043EBA72137B}" destId="{C2643749-5B33-48FB-B398-E98902979BFD}" srcOrd="6" destOrd="0" presId="urn:microsoft.com/office/officeart/2005/8/layout/cycle8"/>
    <dgm:cxn modelId="{A95CB993-C1F1-4E34-941F-EF4A17C92B73}" type="presParOf" srcId="{0E874EC5-D19D-46F4-9D0E-043EBA72137B}" destId="{538837B7-2506-4A09-8C33-1636C6AAE17C}" srcOrd="7" destOrd="0" presId="urn:microsoft.com/office/officeart/2005/8/layout/cycle8"/>
    <dgm:cxn modelId="{BBD5B402-F55B-497F-88F7-7FEA584913F1}" type="presParOf" srcId="{0E874EC5-D19D-46F4-9D0E-043EBA72137B}" destId="{F50B6322-9829-4432-8FB0-DEA7085EF040}" srcOrd="8" destOrd="0" presId="urn:microsoft.com/office/officeart/2005/8/layout/cycle8"/>
    <dgm:cxn modelId="{24A26470-7C39-4C03-B25C-0F4BC9E4A2F0}" type="presParOf" srcId="{0E874EC5-D19D-46F4-9D0E-043EBA72137B}" destId="{66A7F1A6-E2DD-41BA-8510-E71597470934}" srcOrd="9" destOrd="0" presId="urn:microsoft.com/office/officeart/2005/8/layout/cycle8"/>
    <dgm:cxn modelId="{D3AE1609-B75F-4A9E-A00C-998C334C925C}" type="presParOf" srcId="{0E874EC5-D19D-46F4-9D0E-043EBA72137B}" destId="{4D62C244-A93F-446F-AE3B-B3A41BBE4DA2}" srcOrd="10" destOrd="0" presId="urn:microsoft.com/office/officeart/2005/8/layout/cycle8"/>
    <dgm:cxn modelId="{C1A2FBD1-B29A-449A-912D-5B70F4579346}" type="presParOf" srcId="{0E874EC5-D19D-46F4-9D0E-043EBA72137B}" destId="{76D12978-EA04-4F91-B602-C3434350C60E}" srcOrd="11" destOrd="0" presId="urn:microsoft.com/office/officeart/2005/8/layout/cycle8"/>
    <dgm:cxn modelId="{CAC34132-F404-4EAA-9BA3-2A656AAD7AB0}" type="presParOf" srcId="{0E874EC5-D19D-46F4-9D0E-043EBA72137B}" destId="{206BA03A-80BD-4FCE-B935-7EBE26013411}" srcOrd="12" destOrd="0" presId="urn:microsoft.com/office/officeart/2005/8/layout/cycle8"/>
    <dgm:cxn modelId="{5A68CBCB-D5D0-4B25-BC4B-D7286B1937BA}" type="presParOf" srcId="{0E874EC5-D19D-46F4-9D0E-043EBA72137B}" destId="{3D9B8438-691E-4FCE-935C-FD6B70F97A88}" srcOrd="13" destOrd="0" presId="urn:microsoft.com/office/officeart/2005/8/layout/cycle8"/>
    <dgm:cxn modelId="{0794029A-592E-4CEA-8BA5-AEAEAE69A18B}" type="presParOf" srcId="{0E874EC5-D19D-46F4-9D0E-043EBA72137B}" destId="{0F42C129-CA5F-4F2E-8CE1-4DBC59D6F42E}" srcOrd="14" destOrd="0" presId="urn:microsoft.com/office/officeart/2005/8/layout/cycle8"/>
    <dgm:cxn modelId="{F77F38E2-4EAB-48E3-AC1B-2F453102F762}" type="presParOf" srcId="{0E874EC5-D19D-46F4-9D0E-043EBA72137B}" destId="{9BF48655-958E-4C49-937F-C66D1D6D7A41}" srcOrd="15" destOrd="0" presId="urn:microsoft.com/office/officeart/2005/8/layout/cycle8"/>
    <dgm:cxn modelId="{8C54CA3A-FBD8-40BF-8C9B-9D0FA524F2BE}" type="presParOf" srcId="{0E874EC5-D19D-46F4-9D0E-043EBA72137B}" destId="{EC0176A3-4772-48A8-966B-808067FAA59D}" srcOrd="16" destOrd="0" presId="urn:microsoft.com/office/officeart/2005/8/layout/cycle8"/>
    <dgm:cxn modelId="{07A716B2-7398-48AA-B66A-700432BD0A50}" type="presParOf" srcId="{0E874EC5-D19D-46F4-9D0E-043EBA72137B}" destId="{8B6DD61E-6608-4243-A67E-49B8BD578FCD}" srcOrd="17" destOrd="0" presId="urn:microsoft.com/office/officeart/2005/8/layout/cycle8"/>
    <dgm:cxn modelId="{F8FAAD7F-2509-4A64-906F-21173141325E}" type="presParOf" srcId="{0E874EC5-D19D-46F4-9D0E-043EBA72137B}" destId="{F5DF6467-6D72-4BF6-AF68-B3AE050B2231}" srcOrd="18" destOrd="0" presId="urn:microsoft.com/office/officeart/2005/8/layout/cycle8"/>
    <dgm:cxn modelId="{8B7E34C6-EE98-4A16-9A2C-7BAD64048D02}" type="presParOf" srcId="{0E874EC5-D19D-46F4-9D0E-043EBA72137B}" destId="{158B375A-8A27-44F8-8304-8A1506EFA302}" srcOrd="19" destOrd="0" presId="urn:microsoft.com/office/officeart/2005/8/layout/cycle8"/>
    <dgm:cxn modelId="{653DDF50-D6A1-46CE-8C9A-C185D6D42A57}" type="presParOf" srcId="{0E874EC5-D19D-46F4-9D0E-043EBA72137B}" destId="{AA03354F-C68D-411A-95F8-EDB02B12FFC3}" srcOrd="20" destOrd="0" presId="urn:microsoft.com/office/officeart/2005/8/layout/cycle8"/>
    <dgm:cxn modelId="{7CABFA86-0D78-4BD3-B083-36DF157D99CE}" type="presParOf" srcId="{0E874EC5-D19D-46F4-9D0E-043EBA72137B}" destId="{F16FF76A-0800-4FBF-84B0-6E3A6F143F63}" srcOrd="21" destOrd="0" presId="urn:microsoft.com/office/officeart/2005/8/layout/cycle8"/>
    <dgm:cxn modelId="{89ED3955-85C5-4943-A6B7-6E191DC229E8}" type="presParOf" srcId="{0E874EC5-D19D-46F4-9D0E-043EBA72137B}" destId="{C7D51B9D-0F3B-4A2A-928F-6D5B80E48177}" srcOrd="22" destOrd="0" presId="urn:microsoft.com/office/officeart/2005/8/layout/cycle8"/>
    <dgm:cxn modelId="{BE5ED478-479D-4038-AFF6-2A70C61AE988}" type="presParOf" srcId="{0E874EC5-D19D-46F4-9D0E-043EBA72137B}" destId="{47A930E1-1998-4D67-9FB4-0446AF4EE6B4}" srcOrd="23" destOrd="0" presId="urn:microsoft.com/office/officeart/2005/8/layout/cycle8"/>
    <dgm:cxn modelId="{6638CE68-6A9F-4480-80C1-126B292C7916}" type="presParOf" srcId="{0E874EC5-D19D-46F4-9D0E-043EBA72137B}" destId="{4698C33D-265D-4CA0-ACE3-DDF452A2CFBE}"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2CD37B-6A3A-4D5C-83AC-FAD8A5ABF79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8ED4880-1100-437F-920F-4FD169376276}">
      <dgm:prSet/>
      <dgm:spPr/>
      <dgm:t>
        <a:bodyPr/>
        <a:lstStyle/>
        <a:p>
          <a:r>
            <a:rPr lang="en-GB" dirty="0">
              <a:solidFill>
                <a:schemeClr val="tx1"/>
              </a:solidFill>
            </a:rPr>
            <a:t>Relating to a group rather than the individual</a:t>
          </a:r>
          <a:endParaRPr lang="en-US" dirty="0">
            <a:solidFill>
              <a:schemeClr val="tx1"/>
            </a:solidFill>
          </a:endParaRPr>
        </a:p>
      </dgm:t>
    </dgm:pt>
    <dgm:pt modelId="{31802BEA-E48D-41EB-AAB0-3538E427BF30}" type="parTrans" cxnId="{FA0409E6-187B-48AA-9328-48553113AC03}">
      <dgm:prSet/>
      <dgm:spPr/>
      <dgm:t>
        <a:bodyPr/>
        <a:lstStyle/>
        <a:p>
          <a:endParaRPr lang="en-US"/>
        </a:p>
      </dgm:t>
    </dgm:pt>
    <dgm:pt modelId="{0DF08D67-46F7-4507-B36B-5B09EB663D2F}" type="sibTrans" cxnId="{FA0409E6-187B-48AA-9328-48553113AC03}">
      <dgm:prSet/>
      <dgm:spPr/>
      <dgm:t>
        <a:bodyPr/>
        <a:lstStyle/>
        <a:p>
          <a:endParaRPr lang="en-US"/>
        </a:p>
      </dgm:t>
    </dgm:pt>
    <dgm:pt modelId="{51AE15EA-A382-4B62-9C0B-5E1B6339CB18}">
      <dgm:prSet/>
      <dgm:spPr/>
      <dgm:t>
        <a:bodyPr/>
        <a:lstStyle/>
        <a:p>
          <a:r>
            <a:rPr lang="en-GB" dirty="0">
              <a:solidFill>
                <a:schemeClr val="tx1"/>
              </a:solidFill>
            </a:rPr>
            <a:t>Relating to group culture and values</a:t>
          </a:r>
          <a:endParaRPr lang="en-US" dirty="0">
            <a:solidFill>
              <a:schemeClr val="tx1"/>
            </a:solidFill>
          </a:endParaRPr>
        </a:p>
      </dgm:t>
    </dgm:pt>
    <dgm:pt modelId="{5A98B6AD-14FD-4DFD-8D4A-DE841BBF5E5B}" type="parTrans" cxnId="{E989BEA1-3CD3-44E2-9210-8756E71D5DD6}">
      <dgm:prSet/>
      <dgm:spPr/>
      <dgm:t>
        <a:bodyPr/>
        <a:lstStyle/>
        <a:p>
          <a:endParaRPr lang="en-US"/>
        </a:p>
      </dgm:t>
    </dgm:pt>
    <dgm:pt modelId="{1F1E2B17-9923-4FE0-A3CE-D4D25D92C927}" type="sibTrans" cxnId="{E989BEA1-3CD3-44E2-9210-8756E71D5DD6}">
      <dgm:prSet/>
      <dgm:spPr/>
      <dgm:t>
        <a:bodyPr/>
        <a:lstStyle/>
        <a:p>
          <a:endParaRPr lang="en-US"/>
        </a:p>
      </dgm:t>
    </dgm:pt>
    <dgm:pt modelId="{4BC6F480-0E9C-4ED6-81D3-49F8DDF7CE15}">
      <dgm:prSet/>
      <dgm:spPr/>
      <dgm:t>
        <a:bodyPr/>
        <a:lstStyle/>
        <a:p>
          <a:r>
            <a:rPr lang="en-GB" dirty="0">
              <a:solidFill>
                <a:schemeClr val="tx1"/>
              </a:solidFill>
            </a:rPr>
            <a:t>Significance of others</a:t>
          </a:r>
          <a:endParaRPr lang="en-US" dirty="0">
            <a:solidFill>
              <a:schemeClr val="tx1"/>
            </a:solidFill>
          </a:endParaRPr>
        </a:p>
      </dgm:t>
    </dgm:pt>
    <dgm:pt modelId="{F7733269-F846-4968-8AFA-DB08E8ED23B6}" type="parTrans" cxnId="{903C6944-9668-48E1-9D80-D1EBF597CA43}">
      <dgm:prSet/>
      <dgm:spPr/>
      <dgm:t>
        <a:bodyPr/>
        <a:lstStyle/>
        <a:p>
          <a:endParaRPr lang="en-US"/>
        </a:p>
      </dgm:t>
    </dgm:pt>
    <dgm:pt modelId="{A5C0AC3C-CC12-470B-BE73-BB296508E9DF}" type="sibTrans" cxnId="{903C6944-9668-48E1-9D80-D1EBF597CA43}">
      <dgm:prSet/>
      <dgm:spPr/>
      <dgm:t>
        <a:bodyPr/>
        <a:lstStyle/>
        <a:p>
          <a:endParaRPr lang="en-US"/>
        </a:p>
      </dgm:t>
    </dgm:pt>
    <dgm:pt modelId="{DE68D753-1B96-4682-AAC1-C489E27968E8}">
      <dgm:prSet/>
      <dgm:spPr/>
      <dgm:t>
        <a:bodyPr/>
        <a:lstStyle/>
        <a:p>
          <a:r>
            <a:rPr lang="en-GB" dirty="0">
              <a:solidFill>
                <a:schemeClr val="tx1"/>
              </a:solidFill>
            </a:rPr>
            <a:t>Influence of the surrounding community</a:t>
          </a:r>
          <a:endParaRPr lang="en-US" dirty="0">
            <a:solidFill>
              <a:schemeClr val="tx1"/>
            </a:solidFill>
          </a:endParaRPr>
        </a:p>
      </dgm:t>
    </dgm:pt>
    <dgm:pt modelId="{3ED385EA-B317-4FF8-9E31-5D8321646CF7}" type="parTrans" cxnId="{4EF881B2-0BF1-447C-BFDD-25B9215C037A}">
      <dgm:prSet/>
      <dgm:spPr/>
      <dgm:t>
        <a:bodyPr/>
        <a:lstStyle/>
        <a:p>
          <a:endParaRPr lang="en-US"/>
        </a:p>
      </dgm:t>
    </dgm:pt>
    <dgm:pt modelId="{87CB357E-EC5A-4196-9A0A-3701DD487213}" type="sibTrans" cxnId="{4EF881B2-0BF1-447C-BFDD-25B9215C037A}">
      <dgm:prSet/>
      <dgm:spPr/>
      <dgm:t>
        <a:bodyPr/>
        <a:lstStyle/>
        <a:p>
          <a:endParaRPr lang="en-US"/>
        </a:p>
      </dgm:t>
    </dgm:pt>
    <dgm:pt modelId="{FE1FD48B-B96F-4E13-8068-2ED7DA0A6346}">
      <dgm:prSet/>
      <dgm:spPr/>
      <dgm:t>
        <a:bodyPr/>
        <a:lstStyle/>
        <a:p>
          <a:r>
            <a:rPr lang="en-GB" dirty="0">
              <a:solidFill>
                <a:schemeClr val="tx1"/>
              </a:solidFill>
            </a:rPr>
            <a:t>Example – </a:t>
          </a:r>
          <a:r>
            <a:rPr lang="en-GB" dirty="0" err="1">
              <a:solidFill>
                <a:schemeClr val="tx1"/>
              </a:solidFill>
            </a:rPr>
            <a:t>Të</a:t>
          </a:r>
          <a:r>
            <a:rPr lang="en-GB" dirty="0">
              <a:solidFill>
                <a:schemeClr val="tx1"/>
              </a:solidFill>
            </a:rPr>
            <a:t> </a:t>
          </a:r>
          <a:r>
            <a:rPr lang="en-GB" dirty="0" err="1">
              <a:solidFill>
                <a:schemeClr val="tx1"/>
              </a:solidFill>
            </a:rPr>
            <a:t>Whariki</a:t>
          </a:r>
          <a:r>
            <a:rPr lang="en-GB" dirty="0">
              <a:solidFill>
                <a:schemeClr val="tx1"/>
              </a:solidFill>
            </a:rPr>
            <a:t> bicultural early years curriculum (New Zealand)</a:t>
          </a:r>
          <a:endParaRPr lang="en-US" dirty="0">
            <a:solidFill>
              <a:schemeClr val="tx1"/>
            </a:solidFill>
          </a:endParaRPr>
        </a:p>
      </dgm:t>
    </dgm:pt>
    <dgm:pt modelId="{E0F2067F-42B1-47AB-9EFD-5BF64D139133}" type="parTrans" cxnId="{63C55CAB-B8B2-41F1-97A6-C394BA58E609}">
      <dgm:prSet/>
      <dgm:spPr/>
      <dgm:t>
        <a:bodyPr/>
        <a:lstStyle/>
        <a:p>
          <a:endParaRPr lang="en-US"/>
        </a:p>
      </dgm:t>
    </dgm:pt>
    <dgm:pt modelId="{F98D85A5-0B08-460B-9F2A-FAA0006EDAEE}" type="sibTrans" cxnId="{63C55CAB-B8B2-41F1-97A6-C394BA58E609}">
      <dgm:prSet/>
      <dgm:spPr/>
      <dgm:t>
        <a:bodyPr/>
        <a:lstStyle/>
        <a:p>
          <a:endParaRPr lang="en-US"/>
        </a:p>
      </dgm:t>
    </dgm:pt>
    <dgm:pt modelId="{D497D88A-8542-40E6-AB93-68D32DA19E6A}" type="pres">
      <dgm:prSet presAssocID="{782CD37B-6A3A-4D5C-83AC-FAD8A5ABF796}" presName="diagram" presStyleCnt="0">
        <dgm:presLayoutVars>
          <dgm:dir/>
          <dgm:resizeHandles val="exact"/>
        </dgm:presLayoutVars>
      </dgm:prSet>
      <dgm:spPr/>
    </dgm:pt>
    <dgm:pt modelId="{9343588E-147E-4A4A-AB58-EAD953495EDF}" type="pres">
      <dgm:prSet presAssocID="{A8ED4880-1100-437F-920F-4FD169376276}" presName="node" presStyleLbl="node1" presStyleIdx="0" presStyleCnt="5">
        <dgm:presLayoutVars>
          <dgm:bulletEnabled val="1"/>
        </dgm:presLayoutVars>
      </dgm:prSet>
      <dgm:spPr/>
    </dgm:pt>
    <dgm:pt modelId="{A6EB4106-C031-46F3-AD0E-A3A9E2C9FCDC}" type="pres">
      <dgm:prSet presAssocID="{0DF08D67-46F7-4507-B36B-5B09EB663D2F}" presName="sibTrans" presStyleCnt="0"/>
      <dgm:spPr/>
    </dgm:pt>
    <dgm:pt modelId="{58FE460A-EC56-4EBE-8A8F-B47DEC195002}" type="pres">
      <dgm:prSet presAssocID="{51AE15EA-A382-4B62-9C0B-5E1B6339CB18}" presName="node" presStyleLbl="node1" presStyleIdx="1" presStyleCnt="5">
        <dgm:presLayoutVars>
          <dgm:bulletEnabled val="1"/>
        </dgm:presLayoutVars>
      </dgm:prSet>
      <dgm:spPr/>
    </dgm:pt>
    <dgm:pt modelId="{E401F83F-F9CF-490E-94E0-4AA6167DD51E}" type="pres">
      <dgm:prSet presAssocID="{1F1E2B17-9923-4FE0-A3CE-D4D25D92C927}" presName="sibTrans" presStyleCnt="0"/>
      <dgm:spPr/>
    </dgm:pt>
    <dgm:pt modelId="{9223DF5F-CA49-4876-86E8-6F2727B06353}" type="pres">
      <dgm:prSet presAssocID="{4BC6F480-0E9C-4ED6-81D3-49F8DDF7CE15}" presName="node" presStyleLbl="node1" presStyleIdx="2" presStyleCnt="5">
        <dgm:presLayoutVars>
          <dgm:bulletEnabled val="1"/>
        </dgm:presLayoutVars>
      </dgm:prSet>
      <dgm:spPr/>
    </dgm:pt>
    <dgm:pt modelId="{42486080-E98C-4F10-86D5-75AEE5E32BB9}" type="pres">
      <dgm:prSet presAssocID="{A5C0AC3C-CC12-470B-BE73-BB296508E9DF}" presName="sibTrans" presStyleCnt="0"/>
      <dgm:spPr/>
    </dgm:pt>
    <dgm:pt modelId="{0E94D6C3-B000-4758-85AA-DD0616D9C838}" type="pres">
      <dgm:prSet presAssocID="{DE68D753-1B96-4682-AAC1-C489E27968E8}" presName="node" presStyleLbl="node1" presStyleIdx="3" presStyleCnt="5">
        <dgm:presLayoutVars>
          <dgm:bulletEnabled val="1"/>
        </dgm:presLayoutVars>
      </dgm:prSet>
      <dgm:spPr/>
    </dgm:pt>
    <dgm:pt modelId="{B6E22202-AC71-4669-BE2B-1533FE935AE0}" type="pres">
      <dgm:prSet presAssocID="{87CB357E-EC5A-4196-9A0A-3701DD487213}" presName="sibTrans" presStyleCnt="0"/>
      <dgm:spPr/>
    </dgm:pt>
    <dgm:pt modelId="{01188A15-29AE-441D-99D3-EB12FA420FB9}" type="pres">
      <dgm:prSet presAssocID="{FE1FD48B-B96F-4E13-8068-2ED7DA0A6346}" presName="node" presStyleLbl="node1" presStyleIdx="4" presStyleCnt="5">
        <dgm:presLayoutVars>
          <dgm:bulletEnabled val="1"/>
        </dgm:presLayoutVars>
      </dgm:prSet>
      <dgm:spPr/>
    </dgm:pt>
  </dgm:ptLst>
  <dgm:cxnLst>
    <dgm:cxn modelId="{CEB0E40A-9687-43AF-91F4-3F77D02F95AF}" type="presOf" srcId="{4BC6F480-0E9C-4ED6-81D3-49F8DDF7CE15}" destId="{9223DF5F-CA49-4876-86E8-6F2727B06353}" srcOrd="0" destOrd="0" presId="urn:microsoft.com/office/officeart/2005/8/layout/default"/>
    <dgm:cxn modelId="{466BC623-C8C1-4541-A4AD-6870621300DA}" type="presOf" srcId="{51AE15EA-A382-4B62-9C0B-5E1B6339CB18}" destId="{58FE460A-EC56-4EBE-8A8F-B47DEC195002}" srcOrd="0" destOrd="0" presId="urn:microsoft.com/office/officeart/2005/8/layout/default"/>
    <dgm:cxn modelId="{A41F953E-FF49-464D-AD54-C796F7D56C18}" type="presOf" srcId="{DE68D753-1B96-4682-AAC1-C489E27968E8}" destId="{0E94D6C3-B000-4758-85AA-DD0616D9C838}" srcOrd="0" destOrd="0" presId="urn:microsoft.com/office/officeart/2005/8/layout/default"/>
    <dgm:cxn modelId="{903C6944-9668-48E1-9D80-D1EBF597CA43}" srcId="{782CD37B-6A3A-4D5C-83AC-FAD8A5ABF796}" destId="{4BC6F480-0E9C-4ED6-81D3-49F8DDF7CE15}" srcOrd="2" destOrd="0" parTransId="{F7733269-F846-4968-8AFA-DB08E8ED23B6}" sibTransId="{A5C0AC3C-CC12-470B-BE73-BB296508E9DF}"/>
    <dgm:cxn modelId="{00181546-F297-49D4-A747-68DD017F9FD2}" type="presOf" srcId="{FE1FD48B-B96F-4E13-8068-2ED7DA0A6346}" destId="{01188A15-29AE-441D-99D3-EB12FA420FB9}" srcOrd="0" destOrd="0" presId="urn:microsoft.com/office/officeart/2005/8/layout/default"/>
    <dgm:cxn modelId="{E989BEA1-3CD3-44E2-9210-8756E71D5DD6}" srcId="{782CD37B-6A3A-4D5C-83AC-FAD8A5ABF796}" destId="{51AE15EA-A382-4B62-9C0B-5E1B6339CB18}" srcOrd="1" destOrd="0" parTransId="{5A98B6AD-14FD-4DFD-8D4A-DE841BBF5E5B}" sibTransId="{1F1E2B17-9923-4FE0-A3CE-D4D25D92C927}"/>
    <dgm:cxn modelId="{63C55CAB-B8B2-41F1-97A6-C394BA58E609}" srcId="{782CD37B-6A3A-4D5C-83AC-FAD8A5ABF796}" destId="{FE1FD48B-B96F-4E13-8068-2ED7DA0A6346}" srcOrd="4" destOrd="0" parTransId="{E0F2067F-42B1-47AB-9EFD-5BF64D139133}" sibTransId="{F98D85A5-0B08-460B-9F2A-FAA0006EDAEE}"/>
    <dgm:cxn modelId="{4EF881B2-0BF1-447C-BFDD-25B9215C037A}" srcId="{782CD37B-6A3A-4D5C-83AC-FAD8A5ABF796}" destId="{DE68D753-1B96-4682-AAC1-C489E27968E8}" srcOrd="3" destOrd="0" parTransId="{3ED385EA-B317-4FF8-9E31-5D8321646CF7}" sibTransId="{87CB357E-EC5A-4196-9A0A-3701DD487213}"/>
    <dgm:cxn modelId="{EAC5D6CE-143E-4D0A-A318-3D89F26CC89C}" type="presOf" srcId="{782CD37B-6A3A-4D5C-83AC-FAD8A5ABF796}" destId="{D497D88A-8542-40E6-AB93-68D32DA19E6A}" srcOrd="0" destOrd="0" presId="urn:microsoft.com/office/officeart/2005/8/layout/default"/>
    <dgm:cxn modelId="{FA0409E6-187B-48AA-9328-48553113AC03}" srcId="{782CD37B-6A3A-4D5C-83AC-FAD8A5ABF796}" destId="{A8ED4880-1100-437F-920F-4FD169376276}" srcOrd="0" destOrd="0" parTransId="{31802BEA-E48D-41EB-AAB0-3538E427BF30}" sibTransId="{0DF08D67-46F7-4507-B36B-5B09EB663D2F}"/>
    <dgm:cxn modelId="{160B7CFA-67D8-45F9-BCC9-87AAAAB070D4}" type="presOf" srcId="{A8ED4880-1100-437F-920F-4FD169376276}" destId="{9343588E-147E-4A4A-AB58-EAD953495EDF}" srcOrd="0" destOrd="0" presId="urn:microsoft.com/office/officeart/2005/8/layout/default"/>
    <dgm:cxn modelId="{8CB5C0DE-EFE0-44F4-BEA0-58D185B9C970}" type="presParOf" srcId="{D497D88A-8542-40E6-AB93-68D32DA19E6A}" destId="{9343588E-147E-4A4A-AB58-EAD953495EDF}" srcOrd="0" destOrd="0" presId="urn:microsoft.com/office/officeart/2005/8/layout/default"/>
    <dgm:cxn modelId="{F147DC5A-C3E3-453A-AEAC-D9F282231FED}" type="presParOf" srcId="{D497D88A-8542-40E6-AB93-68D32DA19E6A}" destId="{A6EB4106-C031-46F3-AD0E-A3A9E2C9FCDC}" srcOrd="1" destOrd="0" presId="urn:microsoft.com/office/officeart/2005/8/layout/default"/>
    <dgm:cxn modelId="{3C14D310-7D79-410F-BD4A-F351F1C347D6}" type="presParOf" srcId="{D497D88A-8542-40E6-AB93-68D32DA19E6A}" destId="{58FE460A-EC56-4EBE-8A8F-B47DEC195002}" srcOrd="2" destOrd="0" presId="urn:microsoft.com/office/officeart/2005/8/layout/default"/>
    <dgm:cxn modelId="{15DD76AE-86C5-40E1-9C05-43A3AB2BADB8}" type="presParOf" srcId="{D497D88A-8542-40E6-AB93-68D32DA19E6A}" destId="{E401F83F-F9CF-490E-94E0-4AA6167DD51E}" srcOrd="3" destOrd="0" presId="urn:microsoft.com/office/officeart/2005/8/layout/default"/>
    <dgm:cxn modelId="{284F9386-2ABB-4F0D-9B64-C93F85E236C9}" type="presParOf" srcId="{D497D88A-8542-40E6-AB93-68D32DA19E6A}" destId="{9223DF5F-CA49-4876-86E8-6F2727B06353}" srcOrd="4" destOrd="0" presId="urn:microsoft.com/office/officeart/2005/8/layout/default"/>
    <dgm:cxn modelId="{AFB4F9EA-138C-4014-8440-100663C5C07F}" type="presParOf" srcId="{D497D88A-8542-40E6-AB93-68D32DA19E6A}" destId="{42486080-E98C-4F10-86D5-75AEE5E32BB9}" srcOrd="5" destOrd="0" presId="urn:microsoft.com/office/officeart/2005/8/layout/default"/>
    <dgm:cxn modelId="{3EE095DD-87E1-4648-80C0-D6984D94D3A7}" type="presParOf" srcId="{D497D88A-8542-40E6-AB93-68D32DA19E6A}" destId="{0E94D6C3-B000-4758-85AA-DD0616D9C838}" srcOrd="6" destOrd="0" presId="urn:microsoft.com/office/officeart/2005/8/layout/default"/>
    <dgm:cxn modelId="{66E6176F-DC7D-4195-BA28-C90E33FC3D96}" type="presParOf" srcId="{D497D88A-8542-40E6-AB93-68D32DA19E6A}" destId="{B6E22202-AC71-4669-BE2B-1533FE935AE0}" srcOrd="7" destOrd="0" presId="urn:microsoft.com/office/officeart/2005/8/layout/default"/>
    <dgm:cxn modelId="{21358F36-475A-492D-AAAE-689F6CDAFC37}" type="presParOf" srcId="{D497D88A-8542-40E6-AB93-68D32DA19E6A}" destId="{01188A15-29AE-441D-99D3-EB12FA420FB9}"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0751C6-D866-4262-B595-C0A2A2601CD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AE22038B-F13A-4375-8929-DC82BD180CA7}">
      <dgm:prSet/>
      <dgm:spPr/>
      <dgm:t>
        <a:bodyPr/>
        <a:lstStyle/>
        <a:p>
          <a:r>
            <a:rPr lang="en-GB" dirty="0"/>
            <a:t>How is </a:t>
          </a:r>
          <a:r>
            <a:rPr lang="en-US" dirty="0"/>
            <a:t>social and emotional </a:t>
          </a:r>
          <a:r>
            <a:rPr lang="en-GB" dirty="0"/>
            <a:t> well-being constructed within your professional context?</a:t>
          </a:r>
          <a:endParaRPr lang="en-US" dirty="0"/>
        </a:p>
      </dgm:t>
    </dgm:pt>
    <dgm:pt modelId="{4EC3B49C-9589-47F0-9708-75F329A7AA4E}" type="parTrans" cxnId="{9CF992CA-1A7F-4651-86E3-3249D4D9807B}">
      <dgm:prSet/>
      <dgm:spPr/>
      <dgm:t>
        <a:bodyPr/>
        <a:lstStyle/>
        <a:p>
          <a:endParaRPr lang="en-US"/>
        </a:p>
      </dgm:t>
    </dgm:pt>
    <dgm:pt modelId="{1C34B463-34F7-4E27-84F4-D3DB1CA66B4D}" type="sibTrans" cxnId="{9CF992CA-1A7F-4651-86E3-3249D4D9807B}">
      <dgm:prSet/>
      <dgm:spPr/>
      <dgm:t>
        <a:bodyPr/>
        <a:lstStyle/>
        <a:p>
          <a:endParaRPr lang="en-US"/>
        </a:p>
      </dgm:t>
    </dgm:pt>
    <dgm:pt modelId="{2027E361-6877-4328-985C-03B10226179D}">
      <dgm:prSet/>
      <dgm:spPr/>
      <dgm:t>
        <a:bodyPr/>
        <a:lstStyle/>
        <a:p>
          <a:r>
            <a:rPr lang="en-GB"/>
            <a:t>What models and constructs considered so far are reflected in your practice and what has influenced this?</a:t>
          </a:r>
          <a:endParaRPr lang="en-US"/>
        </a:p>
      </dgm:t>
    </dgm:pt>
    <dgm:pt modelId="{42F98735-586C-4934-BD3C-F270C5AB2776}" type="parTrans" cxnId="{FAEC334F-C39D-48C3-924A-CA46BBE07A10}">
      <dgm:prSet/>
      <dgm:spPr/>
      <dgm:t>
        <a:bodyPr/>
        <a:lstStyle/>
        <a:p>
          <a:endParaRPr lang="en-US"/>
        </a:p>
      </dgm:t>
    </dgm:pt>
    <dgm:pt modelId="{CCB967D9-53DD-4B28-804F-0C9F5C532C33}" type="sibTrans" cxnId="{FAEC334F-C39D-48C3-924A-CA46BBE07A10}">
      <dgm:prSet/>
      <dgm:spPr/>
      <dgm:t>
        <a:bodyPr/>
        <a:lstStyle/>
        <a:p>
          <a:endParaRPr lang="en-US"/>
        </a:p>
      </dgm:t>
    </dgm:pt>
    <dgm:pt modelId="{7D9E46DA-74A8-492B-847E-36A3E1F99733}" type="pres">
      <dgm:prSet presAssocID="{090751C6-D866-4262-B595-C0A2A2601CDC}" presName="diagram" presStyleCnt="0">
        <dgm:presLayoutVars>
          <dgm:dir/>
          <dgm:resizeHandles val="exact"/>
        </dgm:presLayoutVars>
      </dgm:prSet>
      <dgm:spPr/>
    </dgm:pt>
    <dgm:pt modelId="{6CA86CE3-AF01-4040-A605-18313B8578FD}" type="pres">
      <dgm:prSet presAssocID="{AE22038B-F13A-4375-8929-DC82BD180CA7}" presName="node" presStyleLbl="node1" presStyleIdx="0" presStyleCnt="2">
        <dgm:presLayoutVars>
          <dgm:bulletEnabled val="1"/>
        </dgm:presLayoutVars>
      </dgm:prSet>
      <dgm:spPr/>
    </dgm:pt>
    <dgm:pt modelId="{F7038036-4463-45F1-8096-5139C6FD85BE}" type="pres">
      <dgm:prSet presAssocID="{1C34B463-34F7-4E27-84F4-D3DB1CA66B4D}" presName="sibTrans" presStyleCnt="0"/>
      <dgm:spPr/>
    </dgm:pt>
    <dgm:pt modelId="{74400395-CACD-47C2-B202-6C62A34B0113}" type="pres">
      <dgm:prSet presAssocID="{2027E361-6877-4328-985C-03B10226179D}" presName="node" presStyleLbl="node1" presStyleIdx="1" presStyleCnt="2">
        <dgm:presLayoutVars>
          <dgm:bulletEnabled val="1"/>
        </dgm:presLayoutVars>
      </dgm:prSet>
      <dgm:spPr/>
    </dgm:pt>
  </dgm:ptLst>
  <dgm:cxnLst>
    <dgm:cxn modelId="{2F4FDD38-8527-4E98-9F6D-FD455116FDFE}" type="presOf" srcId="{090751C6-D866-4262-B595-C0A2A2601CDC}" destId="{7D9E46DA-74A8-492B-847E-36A3E1F99733}" srcOrd="0" destOrd="0" presId="urn:microsoft.com/office/officeart/2005/8/layout/default"/>
    <dgm:cxn modelId="{35B77A63-D212-42A7-ACBD-8C2687798EA8}" type="presOf" srcId="{AE22038B-F13A-4375-8929-DC82BD180CA7}" destId="{6CA86CE3-AF01-4040-A605-18313B8578FD}" srcOrd="0" destOrd="0" presId="urn:microsoft.com/office/officeart/2005/8/layout/default"/>
    <dgm:cxn modelId="{FAEC334F-C39D-48C3-924A-CA46BBE07A10}" srcId="{090751C6-D866-4262-B595-C0A2A2601CDC}" destId="{2027E361-6877-4328-985C-03B10226179D}" srcOrd="1" destOrd="0" parTransId="{42F98735-586C-4934-BD3C-F270C5AB2776}" sibTransId="{CCB967D9-53DD-4B28-804F-0C9F5C532C33}"/>
    <dgm:cxn modelId="{C23178BF-54E2-4521-B9CA-3E779FAFA661}" type="presOf" srcId="{2027E361-6877-4328-985C-03B10226179D}" destId="{74400395-CACD-47C2-B202-6C62A34B0113}" srcOrd="0" destOrd="0" presId="urn:microsoft.com/office/officeart/2005/8/layout/default"/>
    <dgm:cxn modelId="{9CF992CA-1A7F-4651-86E3-3249D4D9807B}" srcId="{090751C6-D866-4262-B595-C0A2A2601CDC}" destId="{AE22038B-F13A-4375-8929-DC82BD180CA7}" srcOrd="0" destOrd="0" parTransId="{4EC3B49C-9589-47F0-9708-75F329A7AA4E}" sibTransId="{1C34B463-34F7-4E27-84F4-D3DB1CA66B4D}"/>
    <dgm:cxn modelId="{40C8DAD4-702F-42CA-A58E-85FEE1BA2F0B}" type="presParOf" srcId="{7D9E46DA-74A8-492B-847E-36A3E1F99733}" destId="{6CA86CE3-AF01-4040-A605-18313B8578FD}" srcOrd="0" destOrd="0" presId="urn:microsoft.com/office/officeart/2005/8/layout/default"/>
    <dgm:cxn modelId="{5E64A647-F2C4-439E-A426-A2446FC9A1E4}" type="presParOf" srcId="{7D9E46DA-74A8-492B-847E-36A3E1F99733}" destId="{F7038036-4463-45F1-8096-5139C6FD85BE}" srcOrd="1" destOrd="0" presId="urn:microsoft.com/office/officeart/2005/8/layout/default"/>
    <dgm:cxn modelId="{8B55FE3C-2FF7-4DD0-B16B-9073E9DC08C1}" type="presParOf" srcId="{7D9E46DA-74A8-492B-847E-36A3E1F99733}" destId="{74400395-CACD-47C2-B202-6C62A34B0113}"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0751C6-D866-4262-B595-C0A2A2601CD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E22038B-F13A-4375-8929-DC82BD180CA7}">
      <dgm:prSet/>
      <dgm:spPr/>
      <dgm:t>
        <a:bodyPr/>
        <a:lstStyle/>
        <a:p>
          <a:r>
            <a:rPr lang="en-GB" dirty="0"/>
            <a:t>Why are these three innate psychological needs important for good </a:t>
          </a:r>
          <a:r>
            <a:rPr lang="en-US" dirty="0"/>
            <a:t>social and emotional </a:t>
          </a:r>
          <a:r>
            <a:rPr lang="en-GB" dirty="0"/>
            <a:t> well-being?</a:t>
          </a:r>
          <a:endParaRPr lang="en-US" dirty="0"/>
        </a:p>
      </dgm:t>
    </dgm:pt>
    <dgm:pt modelId="{4EC3B49C-9589-47F0-9708-75F329A7AA4E}" type="parTrans" cxnId="{9CF992CA-1A7F-4651-86E3-3249D4D9807B}">
      <dgm:prSet/>
      <dgm:spPr/>
      <dgm:t>
        <a:bodyPr/>
        <a:lstStyle/>
        <a:p>
          <a:endParaRPr lang="en-US"/>
        </a:p>
      </dgm:t>
    </dgm:pt>
    <dgm:pt modelId="{1C34B463-34F7-4E27-84F4-D3DB1CA66B4D}" type="sibTrans" cxnId="{9CF992CA-1A7F-4651-86E3-3249D4D9807B}">
      <dgm:prSet/>
      <dgm:spPr/>
      <dgm:t>
        <a:bodyPr/>
        <a:lstStyle/>
        <a:p>
          <a:endParaRPr lang="en-US"/>
        </a:p>
      </dgm:t>
    </dgm:pt>
    <dgm:pt modelId="{2027E361-6877-4328-985C-03B10226179D}">
      <dgm:prSet/>
      <dgm:spPr/>
      <dgm:t>
        <a:bodyPr/>
        <a:lstStyle/>
        <a:p>
          <a:r>
            <a:rPr lang="en-GB" dirty="0"/>
            <a:t>To what extent do you promote these three needs within your own working/home environment?</a:t>
          </a:r>
          <a:endParaRPr lang="en-US" dirty="0"/>
        </a:p>
      </dgm:t>
    </dgm:pt>
    <dgm:pt modelId="{42F98735-586C-4934-BD3C-F270C5AB2776}" type="parTrans" cxnId="{FAEC334F-C39D-48C3-924A-CA46BBE07A10}">
      <dgm:prSet/>
      <dgm:spPr/>
      <dgm:t>
        <a:bodyPr/>
        <a:lstStyle/>
        <a:p>
          <a:endParaRPr lang="en-US"/>
        </a:p>
      </dgm:t>
    </dgm:pt>
    <dgm:pt modelId="{CCB967D9-53DD-4B28-804F-0C9F5C532C33}" type="sibTrans" cxnId="{FAEC334F-C39D-48C3-924A-CA46BBE07A10}">
      <dgm:prSet/>
      <dgm:spPr/>
      <dgm:t>
        <a:bodyPr/>
        <a:lstStyle/>
        <a:p>
          <a:endParaRPr lang="en-US"/>
        </a:p>
      </dgm:t>
    </dgm:pt>
    <dgm:pt modelId="{5C084941-D7F9-45E0-A190-51525601B4E9}" type="pres">
      <dgm:prSet presAssocID="{090751C6-D866-4262-B595-C0A2A2601CDC}" presName="linear" presStyleCnt="0">
        <dgm:presLayoutVars>
          <dgm:animLvl val="lvl"/>
          <dgm:resizeHandles val="exact"/>
        </dgm:presLayoutVars>
      </dgm:prSet>
      <dgm:spPr/>
    </dgm:pt>
    <dgm:pt modelId="{6D4B4794-A10A-4AFF-9A7C-86FAD4FCB350}" type="pres">
      <dgm:prSet presAssocID="{AE22038B-F13A-4375-8929-DC82BD180CA7}" presName="parentText" presStyleLbl="node1" presStyleIdx="0" presStyleCnt="2">
        <dgm:presLayoutVars>
          <dgm:chMax val="0"/>
          <dgm:bulletEnabled val="1"/>
        </dgm:presLayoutVars>
      </dgm:prSet>
      <dgm:spPr/>
    </dgm:pt>
    <dgm:pt modelId="{59F970D9-4C7A-4A7A-885F-7960E3A6C973}" type="pres">
      <dgm:prSet presAssocID="{1C34B463-34F7-4E27-84F4-D3DB1CA66B4D}" presName="spacer" presStyleCnt="0"/>
      <dgm:spPr/>
    </dgm:pt>
    <dgm:pt modelId="{FBC8B510-9DE5-4D01-B4EC-B5E604478504}" type="pres">
      <dgm:prSet presAssocID="{2027E361-6877-4328-985C-03B10226179D}" presName="parentText" presStyleLbl="node1" presStyleIdx="1" presStyleCnt="2">
        <dgm:presLayoutVars>
          <dgm:chMax val="0"/>
          <dgm:bulletEnabled val="1"/>
        </dgm:presLayoutVars>
      </dgm:prSet>
      <dgm:spPr/>
    </dgm:pt>
  </dgm:ptLst>
  <dgm:cxnLst>
    <dgm:cxn modelId="{1B66B749-8FAA-429B-8EDF-BD3477F6374A}" type="presOf" srcId="{2027E361-6877-4328-985C-03B10226179D}" destId="{FBC8B510-9DE5-4D01-B4EC-B5E604478504}" srcOrd="0" destOrd="0" presId="urn:microsoft.com/office/officeart/2005/8/layout/vList2"/>
    <dgm:cxn modelId="{FAEC334F-C39D-48C3-924A-CA46BBE07A10}" srcId="{090751C6-D866-4262-B595-C0A2A2601CDC}" destId="{2027E361-6877-4328-985C-03B10226179D}" srcOrd="1" destOrd="0" parTransId="{42F98735-586C-4934-BD3C-F270C5AB2776}" sibTransId="{CCB967D9-53DD-4B28-804F-0C9F5C532C33}"/>
    <dgm:cxn modelId="{5D2A4BBC-3314-458B-B21A-BFAACCFA039A}" type="presOf" srcId="{090751C6-D866-4262-B595-C0A2A2601CDC}" destId="{5C084941-D7F9-45E0-A190-51525601B4E9}" srcOrd="0" destOrd="0" presId="urn:microsoft.com/office/officeart/2005/8/layout/vList2"/>
    <dgm:cxn modelId="{9CF992CA-1A7F-4651-86E3-3249D4D9807B}" srcId="{090751C6-D866-4262-B595-C0A2A2601CDC}" destId="{AE22038B-F13A-4375-8929-DC82BD180CA7}" srcOrd="0" destOrd="0" parTransId="{4EC3B49C-9589-47F0-9708-75F329A7AA4E}" sibTransId="{1C34B463-34F7-4E27-84F4-D3DB1CA66B4D}"/>
    <dgm:cxn modelId="{C1DD5BDD-A486-4E56-8ECF-8A0E32ABDA17}" type="presOf" srcId="{AE22038B-F13A-4375-8929-DC82BD180CA7}" destId="{6D4B4794-A10A-4AFF-9A7C-86FAD4FCB350}" srcOrd="0" destOrd="0" presId="urn:microsoft.com/office/officeart/2005/8/layout/vList2"/>
    <dgm:cxn modelId="{8704BE95-2619-461E-942E-76F526D80F5F}" type="presParOf" srcId="{5C084941-D7F9-45E0-A190-51525601B4E9}" destId="{6D4B4794-A10A-4AFF-9A7C-86FAD4FCB350}" srcOrd="0" destOrd="0" presId="urn:microsoft.com/office/officeart/2005/8/layout/vList2"/>
    <dgm:cxn modelId="{D54CAA12-2887-4F10-BED3-61DB7C0E555D}" type="presParOf" srcId="{5C084941-D7F9-45E0-A190-51525601B4E9}" destId="{59F970D9-4C7A-4A7A-885F-7960E3A6C973}" srcOrd="1" destOrd="0" presId="urn:microsoft.com/office/officeart/2005/8/layout/vList2"/>
    <dgm:cxn modelId="{A27AF291-531D-40BA-BF98-E6CFA36E5E81}" type="presParOf" srcId="{5C084941-D7F9-45E0-A190-51525601B4E9}" destId="{FBC8B510-9DE5-4D01-B4EC-B5E604478504}"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0751C6-D866-4262-B595-C0A2A2601CD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E22038B-F13A-4375-8929-DC82BD180CA7}">
      <dgm:prSet/>
      <dgm:spPr/>
      <dgm:t>
        <a:bodyPr/>
        <a:lstStyle/>
        <a:p>
          <a:r>
            <a:rPr lang="en-GB" dirty="0"/>
            <a:t>How is </a:t>
          </a:r>
          <a:r>
            <a:rPr lang="en-US" dirty="0"/>
            <a:t>social and emotional </a:t>
          </a:r>
          <a:r>
            <a:rPr lang="en-GB" dirty="0"/>
            <a:t> well-being conceptualised within this key policy?</a:t>
          </a:r>
          <a:endParaRPr lang="en-US" dirty="0"/>
        </a:p>
      </dgm:t>
    </dgm:pt>
    <dgm:pt modelId="{4EC3B49C-9589-47F0-9708-75F329A7AA4E}" type="parTrans" cxnId="{9CF992CA-1A7F-4651-86E3-3249D4D9807B}">
      <dgm:prSet/>
      <dgm:spPr/>
      <dgm:t>
        <a:bodyPr/>
        <a:lstStyle/>
        <a:p>
          <a:endParaRPr lang="en-US"/>
        </a:p>
      </dgm:t>
    </dgm:pt>
    <dgm:pt modelId="{1C34B463-34F7-4E27-84F4-D3DB1CA66B4D}" type="sibTrans" cxnId="{9CF992CA-1A7F-4651-86E3-3249D4D9807B}">
      <dgm:prSet/>
      <dgm:spPr/>
      <dgm:t>
        <a:bodyPr/>
        <a:lstStyle/>
        <a:p>
          <a:endParaRPr lang="en-US"/>
        </a:p>
      </dgm:t>
    </dgm:pt>
    <dgm:pt modelId="{2027E361-6877-4328-985C-03B10226179D}">
      <dgm:prSet/>
      <dgm:spPr/>
      <dgm:t>
        <a:bodyPr/>
        <a:lstStyle/>
        <a:p>
          <a:r>
            <a:rPr lang="en-GB" dirty="0"/>
            <a:t>To what extent does it reflect the models/theories explored today?</a:t>
          </a:r>
          <a:endParaRPr lang="en-US" dirty="0"/>
        </a:p>
      </dgm:t>
    </dgm:pt>
    <dgm:pt modelId="{42F98735-586C-4934-BD3C-F270C5AB2776}" type="parTrans" cxnId="{FAEC334F-C39D-48C3-924A-CA46BBE07A10}">
      <dgm:prSet/>
      <dgm:spPr/>
      <dgm:t>
        <a:bodyPr/>
        <a:lstStyle/>
        <a:p>
          <a:endParaRPr lang="en-US"/>
        </a:p>
      </dgm:t>
    </dgm:pt>
    <dgm:pt modelId="{CCB967D9-53DD-4B28-804F-0C9F5C532C33}" type="sibTrans" cxnId="{FAEC334F-C39D-48C3-924A-CA46BBE07A10}">
      <dgm:prSet/>
      <dgm:spPr/>
      <dgm:t>
        <a:bodyPr/>
        <a:lstStyle/>
        <a:p>
          <a:endParaRPr lang="en-US"/>
        </a:p>
      </dgm:t>
    </dgm:pt>
    <dgm:pt modelId="{690FB62E-4B6C-4A73-ACE9-DECC317BCAE0}">
      <dgm:prSet/>
      <dgm:spPr/>
      <dgm:t>
        <a:bodyPr/>
        <a:lstStyle/>
        <a:p>
          <a:r>
            <a:rPr lang="en-US" dirty="0"/>
            <a:t>Is it still fit for purpose in 2023? If not, why not and what needs to change?</a:t>
          </a:r>
        </a:p>
      </dgm:t>
    </dgm:pt>
    <dgm:pt modelId="{3E8A7415-64AA-4BAB-82AE-DF59357CA159}" type="parTrans" cxnId="{E80A611B-7389-4C23-B2EF-29AF5F9963F5}">
      <dgm:prSet/>
      <dgm:spPr/>
    </dgm:pt>
    <dgm:pt modelId="{23CA97BD-B669-484B-8224-F6A7E54EF433}" type="sibTrans" cxnId="{E80A611B-7389-4C23-B2EF-29AF5F9963F5}">
      <dgm:prSet/>
      <dgm:spPr/>
    </dgm:pt>
    <dgm:pt modelId="{5C084941-D7F9-45E0-A190-51525601B4E9}" type="pres">
      <dgm:prSet presAssocID="{090751C6-D866-4262-B595-C0A2A2601CDC}" presName="linear" presStyleCnt="0">
        <dgm:presLayoutVars>
          <dgm:animLvl val="lvl"/>
          <dgm:resizeHandles val="exact"/>
        </dgm:presLayoutVars>
      </dgm:prSet>
      <dgm:spPr/>
    </dgm:pt>
    <dgm:pt modelId="{6D4B4794-A10A-4AFF-9A7C-86FAD4FCB350}" type="pres">
      <dgm:prSet presAssocID="{AE22038B-F13A-4375-8929-DC82BD180CA7}" presName="parentText" presStyleLbl="node1" presStyleIdx="0" presStyleCnt="3">
        <dgm:presLayoutVars>
          <dgm:chMax val="0"/>
          <dgm:bulletEnabled val="1"/>
        </dgm:presLayoutVars>
      </dgm:prSet>
      <dgm:spPr/>
    </dgm:pt>
    <dgm:pt modelId="{59F970D9-4C7A-4A7A-885F-7960E3A6C973}" type="pres">
      <dgm:prSet presAssocID="{1C34B463-34F7-4E27-84F4-D3DB1CA66B4D}" presName="spacer" presStyleCnt="0"/>
      <dgm:spPr/>
    </dgm:pt>
    <dgm:pt modelId="{FBC8B510-9DE5-4D01-B4EC-B5E604478504}" type="pres">
      <dgm:prSet presAssocID="{2027E361-6877-4328-985C-03B10226179D}" presName="parentText" presStyleLbl="node1" presStyleIdx="1" presStyleCnt="3">
        <dgm:presLayoutVars>
          <dgm:chMax val="0"/>
          <dgm:bulletEnabled val="1"/>
        </dgm:presLayoutVars>
      </dgm:prSet>
      <dgm:spPr/>
    </dgm:pt>
    <dgm:pt modelId="{72482612-13BA-415D-9694-BE24E9B7E34E}" type="pres">
      <dgm:prSet presAssocID="{CCB967D9-53DD-4B28-804F-0C9F5C532C33}" presName="spacer" presStyleCnt="0"/>
      <dgm:spPr/>
    </dgm:pt>
    <dgm:pt modelId="{D1EEADB7-73E8-4EAA-9693-37C5C823CA30}" type="pres">
      <dgm:prSet presAssocID="{690FB62E-4B6C-4A73-ACE9-DECC317BCAE0}" presName="parentText" presStyleLbl="node1" presStyleIdx="2" presStyleCnt="3">
        <dgm:presLayoutVars>
          <dgm:chMax val="0"/>
          <dgm:bulletEnabled val="1"/>
        </dgm:presLayoutVars>
      </dgm:prSet>
      <dgm:spPr/>
    </dgm:pt>
  </dgm:ptLst>
  <dgm:cxnLst>
    <dgm:cxn modelId="{E80A611B-7389-4C23-B2EF-29AF5F9963F5}" srcId="{090751C6-D866-4262-B595-C0A2A2601CDC}" destId="{690FB62E-4B6C-4A73-ACE9-DECC317BCAE0}" srcOrd="2" destOrd="0" parTransId="{3E8A7415-64AA-4BAB-82AE-DF59357CA159}" sibTransId="{23CA97BD-B669-484B-8224-F6A7E54EF433}"/>
    <dgm:cxn modelId="{1B66B749-8FAA-429B-8EDF-BD3477F6374A}" type="presOf" srcId="{2027E361-6877-4328-985C-03B10226179D}" destId="{FBC8B510-9DE5-4D01-B4EC-B5E604478504}" srcOrd="0" destOrd="0" presId="urn:microsoft.com/office/officeart/2005/8/layout/vList2"/>
    <dgm:cxn modelId="{FAEC334F-C39D-48C3-924A-CA46BBE07A10}" srcId="{090751C6-D866-4262-B595-C0A2A2601CDC}" destId="{2027E361-6877-4328-985C-03B10226179D}" srcOrd="1" destOrd="0" parTransId="{42F98735-586C-4934-BD3C-F270C5AB2776}" sibTransId="{CCB967D9-53DD-4B28-804F-0C9F5C532C33}"/>
    <dgm:cxn modelId="{5D2A4BBC-3314-458B-B21A-BFAACCFA039A}" type="presOf" srcId="{090751C6-D866-4262-B595-C0A2A2601CDC}" destId="{5C084941-D7F9-45E0-A190-51525601B4E9}" srcOrd="0" destOrd="0" presId="urn:microsoft.com/office/officeart/2005/8/layout/vList2"/>
    <dgm:cxn modelId="{9CF992CA-1A7F-4651-86E3-3249D4D9807B}" srcId="{090751C6-D866-4262-B595-C0A2A2601CDC}" destId="{AE22038B-F13A-4375-8929-DC82BD180CA7}" srcOrd="0" destOrd="0" parTransId="{4EC3B49C-9589-47F0-9708-75F329A7AA4E}" sibTransId="{1C34B463-34F7-4E27-84F4-D3DB1CA66B4D}"/>
    <dgm:cxn modelId="{C1DD5BDD-A486-4E56-8ECF-8A0E32ABDA17}" type="presOf" srcId="{AE22038B-F13A-4375-8929-DC82BD180CA7}" destId="{6D4B4794-A10A-4AFF-9A7C-86FAD4FCB350}" srcOrd="0" destOrd="0" presId="urn:microsoft.com/office/officeart/2005/8/layout/vList2"/>
    <dgm:cxn modelId="{76B5FFDF-9EFE-4AB3-A9FA-BA3261A9AB3B}" type="presOf" srcId="{690FB62E-4B6C-4A73-ACE9-DECC317BCAE0}" destId="{D1EEADB7-73E8-4EAA-9693-37C5C823CA30}" srcOrd="0" destOrd="0" presId="urn:microsoft.com/office/officeart/2005/8/layout/vList2"/>
    <dgm:cxn modelId="{8704BE95-2619-461E-942E-76F526D80F5F}" type="presParOf" srcId="{5C084941-D7F9-45E0-A190-51525601B4E9}" destId="{6D4B4794-A10A-4AFF-9A7C-86FAD4FCB350}" srcOrd="0" destOrd="0" presId="urn:microsoft.com/office/officeart/2005/8/layout/vList2"/>
    <dgm:cxn modelId="{D54CAA12-2887-4F10-BED3-61DB7C0E555D}" type="presParOf" srcId="{5C084941-D7F9-45E0-A190-51525601B4E9}" destId="{59F970D9-4C7A-4A7A-885F-7960E3A6C973}" srcOrd="1" destOrd="0" presId="urn:microsoft.com/office/officeart/2005/8/layout/vList2"/>
    <dgm:cxn modelId="{A27AF291-531D-40BA-BF98-E6CFA36E5E81}" type="presParOf" srcId="{5C084941-D7F9-45E0-A190-51525601B4E9}" destId="{FBC8B510-9DE5-4D01-B4EC-B5E604478504}" srcOrd="2" destOrd="0" presId="urn:microsoft.com/office/officeart/2005/8/layout/vList2"/>
    <dgm:cxn modelId="{A2F40726-DADC-4BB8-9254-6758C1D01958}" type="presParOf" srcId="{5C084941-D7F9-45E0-A190-51525601B4E9}" destId="{72482612-13BA-415D-9694-BE24E9B7E34E}" srcOrd="3" destOrd="0" presId="urn:microsoft.com/office/officeart/2005/8/layout/vList2"/>
    <dgm:cxn modelId="{A718C21D-50D0-4F35-A683-D370D4CFE203}" type="presParOf" srcId="{5C084941-D7F9-45E0-A190-51525601B4E9}" destId="{D1EEADB7-73E8-4EAA-9693-37C5C823CA3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7D97F-62CC-4577-931C-135ECC6208A0}">
      <dsp:nvSpPr>
        <dsp:cNvPr id="0" name=""/>
        <dsp:cNvSpPr/>
      </dsp:nvSpPr>
      <dsp:spPr>
        <a:xfrm>
          <a:off x="1454684" y="224806"/>
          <a:ext cx="4054866" cy="4228160"/>
        </a:xfrm>
        <a:prstGeom prst="pie">
          <a:avLst>
            <a:gd name="adj1" fmla="val 16200000"/>
            <a:gd name="adj2" fmla="val 2052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physical</a:t>
          </a:r>
        </a:p>
      </dsp:txBody>
      <dsp:txXfrm>
        <a:off x="3569972" y="935540"/>
        <a:ext cx="1303349" cy="906034"/>
      </dsp:txXfrm>
    </dsp:sp>
    <dsp:sp modelId="{1816BCE4-F9A2-472A-A4D9-7E1527B9469C}">
      <dsp:nvSpPr>
        <dsp:cNvPr id="0" name=""/>
        <dsp:cNvSpPr/>
      </dsp:nvSpPr>
      <dsp:spPr>
        <a:xfrm>
          <a:off x="1536010" y="464439"/>
          <a:ext cx="3960101" cy="3960101"/>
        </a:xfrm>
        <a:prstGeom prst="pie">
          <a:avLst>
            <a:gd name="adj1" fmla="val 20520000"/>
            <a:gd name="adj2" fmla="val 3240000"/>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cognitive</a:t>
          </a:r>
        </a:p>
      </dsp:txBody>
      <dsp:txXfrm>
        <a:off x="4086504" y="2273828"/>
        <a:ext cx="1178601" cy="942881"/>
      </dsp:txXfrm>
    </dsp:sp>
    <dsp:sp modelId="{F50B6322-9829-4432-8FB0-DEA7085EF040}">
      <dsp:nvSpPr>
        <dsp:cNvPr id="0" name=""/>
        <dsp:cNvSpPr/>
      </dsp:nvSpPr>
      <dsp:spPr>
        <a:xfrm>
          <a:off x="1446437" y="529498"/>
          <a:ext cx="3960101" cy="3960101"/>
        </a:xfrm>
        <a:prstGeom prst="pie">
          <a:avLst>
            <a:gd name="adj1" fmla="val 3240000"/>
            <a:gd name="adj2" fmla="val 7560000"/>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psychological</a:t>
          </a:r>
        </a:p>
      </dsp:txBody>
      <dsp:txXfrm>
        <a:off x="2860758" y="3310997"/>
        <a:ext cx="1131457" cy="1037169"/>
      </dsp:txXfrm>
    </dsp:sp>
    <dsp:sp modelId="{206BA03A-80BD-4FCE-B935-7EBE26013411}">
      <dsp:nvSpPr>
        <dsp:cNvPr id="0" name=""/>
        <dsp:cNvSpPr/>
      </dsp:nvSpPr>
      <dsp:spPr>
        <a:xfrm>
          <a:off x="1356863" y="464439"/>
          <a:ext cx="3960101" cy="3960101"/>
        </a:xfrm>
        <a:prstGeom prst="pie">
          <a:avLst>
            <a:gd name="adj1" fmla="val 7560000"/>
            <a:gd name="adj2" fmla="val 11880000"/>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social</a:t>
          </a:r>
        </a:p>
      </dsp:txBody>
      <dsp:txXfrm>
        <a:off x="1587869" y="2273828"/>
        <a:ext cx="1178601" cy="942881"/>
      </dsp:txXfrm>
    </dsp:sp>
    <dsp:sp modelId="{EC0176A3-4772-48A8-966B-808067FAA59D}">
      <dsp:nvSpPr>
        <dsp:cNvPr id="0" name=""/>
        <dsp:cNvSpPr/>
      </dsp:nvSpPr>
      <dsp:spPr>
        <a:xfrm>
          <a:off x="1390807" y="358836"/>
          <a:ext cx="3960101" cy="3960101"/>
        </a:xfrm>
        <a:prstGeom prst="pie">
          <a:avLst>
            <a:gd name="adj1" fmla="val 11880000"/>
            <a:gd name="adj2" fmla="val 16200000"/>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rPr>
            <a:t>economic</a:t>
          </a:r>
        </a:p>
      </dsp:txBody>
      <dsp:txXfrm>
        <a:off x="2012165" y="1024510"/>
        <a:ext cx="1272889" cy="848593"/>
      </dsp:txXfrm>
    </dsp:sp>
    <dsp:sp modelId="{AA03354F-C68D-411A-95F8-EDB02B12FFC3}">
      <dsp:nvSpPr>
        <dsp:cNvPr id="0" name=""/>
        <dsp:cNvSpPr/>
      </dsp:nvSpPr>
      <dsp:spPr>
        <a:xfrm>
          <a:off x="1256300" y="112469"/>
          <a:ext cx="4450399" cy="4450399"/>
        </a:xfrm>
        <a:prstGeom prst="circularArrow">
          <a:avLst>
            <a:gd name="adj1" fmla="val 5085"/>
            <a:gd name="adj2" fmla="val 327528"/>
            <a:gd name="adj3" fmla="val 20192361"/>
            <a:gd name="adj4" fmla="val 16200324"/>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6FF76A-0800-4FBF-84B0-6E3A6F143F63}">
      <dsp:nvSpPr>
        <dsp:cNvPr id="0" name=""/>
        <dsp:cNvSpPr/>
      </dsp:nvSpPr>
      <dsp:spPr>
        <a:xfrm>
          <a:off x="1291135" y="219255"/>
          <a:ext cx="4450399" cy="4450399"/>
        </a:xfrm>
        <a:prstGeom prst="circularArrow">
          <a:avLst>
            <a:gd name="adj1" fmla="val 5085"/>
            <a:gd name="adj2" fmla="val 327528"/>
            <a:gd name="adj3" fmla="val 2912753"/>
            <a:gd name="adj4" fmla="val 20519953"/>
            <a:gd name="adj5" fmla="val 5932"/>
          </a:avLst>
        </a:prstGeom>
        <a:solidFill>
          <a:schemeClr val="accent5">
            <a:hueOff val="-1838336"/>
            <a:satOff val="-2557"/>
            <a:lumOff val="-98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7D51B9D-0F3B-4A2A-928F-6D5B80E48177}">
      <dsp:nvSpPr>
        <dsp:cNvPr id="0" name=""/>
        <dsp:cNvSpPr/>
      </dsp:nvSpPr>
      <dsp:spPr>
        <a:xfrm>
          <a:off x="1201287" y="284512"/>
          <a:ext cx="4450399" cy="4450399"/>
        </a:xfrm>
        <a:prstGeom prst="circularArrow">
          <a:avLst>
            <a:gd name="adj1" fmla="val 5085"/>
            <a:gd name="adj2" fmla="val 327528"/>
            <a:gd name="adj3" fmla="val 7232777"/>
            <a:gd name="adj4" fmla="val 3239695"/>
            <a:gd name="adj5" fmla="val 5932"/>
          </a:avLst>
        </a:prstGeom>
        <a:solidFill>
          <a:schemeClr val="accent5">
            <a:hueOff val="-3676672"/>
            <a:satOff val="-5114"/>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7A930E1-1998-4D67-9FB4-0446AF4EE6B4}">
      <dsp:nvSpPr>
        <dsp:cNvPr id="0" name=""/>
        <dsp:cNvSpPr/>
      </dsp:nvSpPr>
      <dsp:spPr>
        <a:xfrm>
          <a:off x="1111440" y="219255"/>
          <a:ext cx="4450399" cy="4450399"/>
        </a:xfrm>
        <a:prstGeom prst="circularArrow">
          <a:avLst>
            <a:gd name="adj1" fmla="val 5085"/>
            <a:gd name="adj2" fmla="val 327528"/>
            <a:gd name="adj3" fmla="val 11552519"/>
            <a:gd name="adj4" fmla="val 7559718"/>
            <a:gd name="adj5" fmla="val 5932"/>
          </a:avLst>
        </a:prstGeom>
        <a:solidFill>
          <a:schemeClr val="accent5">
            <a:hueOff val="-5515009"/>
            <a:satOff val="-7671"/>
            <a:lumOff val="-294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698C33D-265D-4CA0-ACE3-DDF452A2CFBE}">
      <dsp:nvSpPr>
        <dsp:cNvPr id="0" name=""/>
        <dsp:cNvSpPr/>
      </dsp:nvSpPr>
      <dsp:spPr>
        <a:xfrm>
          <a:off x="1145844" y="113687"/>
          <a:ext cx="4450399" cy="4450399"/>
        </a:xfrm>
        <a:prstGeom prst="circularArrow">
          <a:avLst>
            <a:gd name="adj1" fmla="val 5085"/>
            <a:gd name="adj2" fmla="val 327528"/>
            <a:gd name="adj3" fmla="val 15872148"/>
            <a:gd name="adj4" fmla="val 11880111"/>
            <a:gd name="adj5" fmla="val 5932"/>
          </a:avLst>
        </a:prstGeom>
        <a:solidFill>
          <a:schemeClr val="accent5">
            <a:hueOff val="-7353344"/>
            <a:satOff val="-10228"/>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3588E-147E-4A4A-AB58-EAD953495EDF}">
      <dsp:nvSpPr>
        <dsp:cNvPr id="0" name=""/>
        <dsp:cNvSpPr/>
      </dsp:nvSpPr>
      <dsp:spPr>
        <a:xfrm>
          <a:off x="0" y="573683"/>
          <a:ext cx="2464593" cy="147875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Relating to a group rather than the individual</a:t>
          </a:r>
          <a:endParaRPr lang="en-US" sz="2000" kern="1200" dirty="0">
            <a:solidFill>
              <a:schemeClr val="tx1"/>
            </a:solidFill>
          </a:endParaRPr>
        </a:p>
      </dsp:txBody>
      <dsp:txXfrm>
        <a:off x="0" y="573683"/>
        <a:ext cx="2464593" cy="1478756"/>
      </dsp:txXfrm>
    </dsp:sp>
    <dsp:sp modelId="{58FE460A-EC56-4EBE-8A8F-B47DEC195002}">
      <dsp:nvSpPr>
        <dsp:cNvPr id="0" name=""/>
        <dsp:cNvSpPr/>
      </dsp:nvSpPr>
      <dsp:spPr>
        <a:xfrm>
          <a:off x="2711053" y="573683"/>
          <a:ext cx="2464593" cy="1478756"/>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Relating to group culture and values</a:t>
          </a:r>
          <a:endParaRPr lang="en-US" sz="2000" kern="1200" dirty="0">
            <a:solidFill>
              <a:schemeClr val="tx1"/>
            </a:solidFill>
          </a:endParaRPr>
        </a:p>
      </dsp:txBody>
      <dsp:txXfrm>
        <a:off x="2711053" y="573683"/>
        <a:ext cx="2464593" cy="1478756"/>
      </dsp:txXfrm>
    </dsp:sp>
    <dsp:sp modelId="{9223DF5F-CA49-4876-86E8-6F2727B06353}">
      <dsp:nvSpPr>
        <dsp:cNvPr id="0" name=""/>
        <dsp:cNvSpPr/>
      </dsp:nvSpPr>
      <dsp:spPr>
        <a:xfrm>
          <a:off x="5422106" y="573683"/>
          <a:ext cx="2464593" cy="1478756"/>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Significance of others</a:t>
          </a:r>
          <a:endParaRPr lang="en-US" sz="2000" kern="1200" dirty="0">
            <a:solidFill>
              <a:schemeClr val="tx1"/>
            </a:solidFill>
          </a:endParaRPr>
        </a:p>
      </dsp:txBody>
      <dsp:txXfrm>
        <a:off x="5422106" y="573683"/>
        <a:ext cx="2464593" cy="1478756"/>
      </dsp:txXfrm>
    </dsp:sp>
    <dsp:sp modelId="{0E94D6C3-B000-4758-85AA-DD0616D9C838}">
      <dsp:nvSpPr>
        <dsp:cNvPr id="0" name=""/>
        <dsp:cNvSpPr/>
      </dsp:nvSpPr>
      <dsp:spPr>
        <a:xfrm>
          <a:off x="1355526" y="2298898"/>
          <a:ext cx="2464593" cy="1478756"/>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Influence of the surrounding community</a:t>
          </a:r>
          <a:endParaRPr lang="en-US" sz="2000" kern="1200" dirty="0">
            <a:solidFill>
              <a:schemeClr val="tx1"/>
            </a:solidFill>
          </a:endParaRPr>
        </a:p>
      </dsp:txBody>
      <dsp:txXfrm>
        <a:off x="1355526" y="2298898"/>
        <a:ext cx="2464593" cy="1478756"/>
      </dsp:txXfrm>
    </dsp:sp>
    <dsp:sp modelId="{01188A15-29AE-441D-99D3-EB12FA420FB9}">
      <dsp:nvSpPr>
        <dsp:cNvPr id="0" name=""/>
        <dsp:cNvSpPr/>
      </dsp:nvSpPr>
      <dsp:spPr>
        <a:xfrm>
          <a:off x="4066579" y="2298898"/>
          <a:ext cx="2464593" cy="1478756"/>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Example – </a:t>
          </a:r>
          <a:r>
            <a:rPr lang="en-GB" sz="2000" kern="1200" dirty="0" err="1">
              <a:solidFill>
                <a:schemeClr val="tx1"/>
              </a:solidFill>
            </a:rPr>
            <a:t>Të</a:t>
          </a:r>
          <a:r>
            <a:rPr lang="en-GB" sz="2000" kern="1200" dirty="0">
              <a:solidFill>
                <a:schemeClr val="tx1"/>
              </a:solidFill>
            </a:rPr>
            <a:t> </a:t>
          </a:r>
          <a:r>
            <a:rPr lang="en-GB" sz="2000" kern="1200" dirty="0" err="1">
              <a:solidFill>
                <a:schemeClr val="tx1"/>
              </a:solidFill>
            </a:rPr>
            <a:t>Whariki</a:t>
          </a:r>
          <a:r>
            <a:rPr lang="en-GB" sz="2000" kern="1200" dirty="0">
              <a:solidFill>
                <a:schemeClr val="tx1"/>
              </a:solidFill>
            </a:rPr>
            <a:t> bicultural early years curriculum (New Zealand)</a:t>
          </a:r>
          <a:endParaRPr lang="en-US" sz="2000" kern="1200" dirty="0">
            <a:solidFill>
              <a:schemeClr val="tx1"/>
            </a:solidFill>
          </a:endParaRPr>
        </a:p>
      </dsp:txBody>
      <dsp:txXfrm>
        <a:off x="4066579" y="2298898"/>
        <a:ext cx="2464593" cy="1478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86CE3-AF01-4040-A605-18313B8578FD}">
      <dsp:nvSpPr>
        <dsp:cNvPr id="0" name=""/>
        <dsp:cNvSpPr/>
      </dsp:nvSpPr>
      <dsp:spPr>
        <a:xfrm>
          <a:off x="962" y="1049272"/>
          <a:ext cx="3754654" cy="225279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How is </a:t>
          </a:r>
          <a:r>
            <a:rPr lang="en-US" sz="2900" kern="1200" dirty="0"/>
            <a:t>social and emotional </a:t>
          </a:r>
          <a:r>
            <a:rPr lang="en-GB" sz="2900" kern="1200" dirty="0"/>
            <a:t> well-being constructed within your professional context?</a:t>
          </a:r>
          <a:endParaRPr lang="en-US" sz="2900" kern="1200" dirty="0"/>
        </a:p>
      </dsp:txBody>
      <dsp:txXfrm>
        <a:off x="962" y="1049272"/>
        <a:ext cx="3754654" cy="2252792"/>
      </dsp:txXfrm>
    </dsp:sp>
    <dsp:sp modelId="{74400395-CACD-47C2-B202-6C62A34B0113}">
      <dsp:nvSpPr>
        <dsp:cNvPr id="0" name=""/>
        <dsp:cNvSpPr/>
      </dsp:nvSpPr>
      <dsp:spPr>
        <a:xfrm>
          <a:off x="4131082" y="1049272"/>
          <a:ext cx="3754654" cy="2252792"/>
        </a:xfrm>
        <a:prstGeom prst="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What models and constructs considered so far are reflected in your practice and what has influenced this?</a:t>
          </a:r>
          <a:endParaRPr lang="en-US" sz="2900" kern="1200"/>
        </a:p>
      </dsp:txBody>
      <dsp:txXfrm>
        <a:off x="4131082" y="1049272"/>
        <a:ext cx="3754654" cy="22527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4B4794-A10A-4AFF-9A7C-86FAD4FCB350}">
      <dsp:nvSpPr>
        <dsp:cNvPr id="0" name=""/>
        <dsp:cNvSpPr/>
      </dsp:nvSpPr>
      <dsp:spPr>
        <a:xfrm>
          <a:off x="0" y="144189"/>
          <a:ext cx="7886700" cy="1979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Why are these three innate psychological needs important for good </a:t>
          </a:r>
          <a:r>
            <a:rPr lang="en-US" sz="3600" kern="1200" dirty="0"/>
            <a:t>social and emotional </a:t>
          </a:r>
          <a:r>
            <a:rPr lang="en-GB" sz="3600" kern="1200" dirty="0"/>
            <a:t> well-being?</a:t>
          </a:r>
          <a:endParaRPr lang="en-US" sz="3600" kern="1200" dirty="0"/>
        </a:p>
      </dsp:txBody>
      <dsp:txXfrm>
        <a:off x="96638" y="240827"/>
        <a:ext cx="7693424" cy="1786364"/>
      </dsp:txXfrm>
    </dsp:sp>
    <dsp:sp modelId="{FBC8B510-9DE5-4D01-B4EC-B5E604478504}">
      <dsp:nvSpPr>
        <dsp:cNvPr id="0" name=""/>
        <dsp:cNvSpPr/>
      </dsp:nvSpPr>
      <dsp:spPr>
        <a:xfrm>
          <a:off x="0" y="2227509"/>
          <a:ext cx="7886700" cy="197964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To what extent do you promote these three needs within your own working/home environment?</a:t>
          </a:r>
          <a:endParaRPr lang="en-US" sz="3600" kern="1200" dirty="0"/>
        </a:p>
      </dsp:txBody>
      <dsp:txXfrm>
        <a:off x="96638" y="2324147"/>
        <a:ext cx="7693424" cy="17863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4B4794-A10A-4AFF-9A7C-86FAD4FCB350}">
      <dsp:nvSpPr>
        <dsp:cNvPr id="0" name=""/>
        <dsp:cNvSpPr/>
      </dsp:nvSpPr>
      <dsp:spPr>
        <a:xfrm>
          <a:off x="0" y="48969"/>
          <a:ext cx="7886700" cy="1352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How is </a:t>
          </a:r>
          <a:r>
            <a:rPr lang="en-US" sz="3400" kern="1200" dirty="0"/>
            <a:t>social and emotional </a:t>
          </a:r>
          <a:r>
            <a:rPr lang="en-GB" sz="3400" kern="1200" dirty="0"/>
            <a:t> well-being conceptualised within this key policy?</a:t>
          </a:r>
          <a:endParaRPr lang="en-US" sz="3400" kern="1200" dirty="0"/>
        </a:p>
      </dsp:txBody>
      <dsp:txXfrm>
        <a:off x="66025" y="114994"/>
        <a:ext cx="7754650" cy="1220470"/>
      </dsp:txXfrm>
    </dsp:sp>
    <dsp:sp modelId="{FBC8B510-9DE5-4D01-B4EC-B5E604478504}">
      <dsp:nvSpPr>
        <dsp:cNvPr id="0" name=""/>
        <dsp:cNvSpPr/>
      </dsp:nvSpPr>
      <dsp:spPr>
        <a:xfrm>
          <a:off x="0" y="1499409"/>
          <a:ext cx="7886700" cy="135252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To what extent does it reflect the models/theories explored today?</a:t>
          </a:r>
          <a:endParaRPr lang="en-US" sz="3400" kern="1200" dirty="0"/>
        </a:p>
      </dsp:txBody>
      <dsp:txXfrm>
        <a:off x="66025" y="1565434"/>
        <a:ext cx="7754650" cy="1220470"/>
      </dsp:txXfrm>
    </dsp:sp>
    <dsp:sp modelId="{D1EEADB7-73E8-4EAA-9693-37C5C823CA30}">
      <dsp:nvSpPr>
        <dsp:cNvPr id="0" name=""/>
        <dsp:cNvSpPr/>
      </dsp:nvSpPr>
      <dsp:spPr>
        <a:xfrm>
          <a:off x="0" y="2949848"/>
          <a:ext cx="7886700" cy="135252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Is it still fit for purpose in 2023? If not, why not and what needs to change?</a:t>
          </a:r>
        </a:p>
      </dsp:txBody>
      <dsp:txXfrm>
        <a:off x="66025" y="3015873"/>
        <a:ext cx="7754650" cy="1220470"/>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3/14/2023</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hatworkswellbeing.org/blog/using-a-wellbeing-approach-to-build-forward/"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DengXian" panose="02010600030101010101" pitchFamily="2" charset="-122"/>
                <a:cs typeface="Times New Roman" panose="02020603050405020304" pitchFamily="18" charset="0"/>
              </a:rPr>
              <a:t>Systematic literature reviews relating to children’s wellbeing between two and nineteen years old, Pollard &amp; Lee (2003) concluded that there is not one absolute definition available to measure wellbeing but that there are five clear zones that are closely interlinked. They note that these can be split into two categories namely ones with positive and negative indicators. </a:t>
            </a:r>
            <a:r>
              <a:rPr lang="en-GB" sz="1200" dirty="0">
                <a:effectLst/>
                <a:latin typeface="Arial" panose="020B0604020202020204" pitchFamily="34" charset="0"/>
                <a:ea typeface="DengXian" panose="02010600030101010101" pitchFamily="2" charset="-122"/>
              </a:rPr>
              <a:t>In this model, emotions, which include one-dimensional conditions such as happiness or anxiety, as well as aspects that are on a continuum such as self-respect, belong to the psychological zone. It is suggested that this zone exhibits negative indicators rather than positive ones as seen in the other four zones.  In the positive ‘social’ zone there is an emphasis on interrelationship with peers, communication and interpersonal skills in addition to appropriate social behaviours. This reflects the concept of eudaimonia or subjective wellbeing which is experiencing a high level of positive influences, a low level of negative influences and a high rate of life satisfaction </a:t>
            </a:r>
            <a:endParaRPr lang="cy-GB" sz="1200" dirty="0">
              <a:effectLst/>
              <a:latin typeface="Calibri" panose="020F0502020204030204" pitchFamily="34" charset="0"/>
              <a:ea typeface="DengXian" panose="02010600030101010101" pitchFamily="2" charset="-122"/>
              <a:cs typeface="Times New Roman" panose="02020603050405020304" pitchFamily="18" charset="0"/>
            </a:endParaRPr>
          </a:p>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727476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Arial" panose="020B0604020202020204" pitchFamily="34" charset="0"/>
              </a:rPr>
              <a:t>Bronfenbrenner's ecological systems theory sees child development as a complex system of relationships affected by multiple levels of the surrounding environment.     To study a child's emotional and mental health and wellbeing the model suggests that we must look not only at the child and immediate environment, but also at the interaction of the larger environment as well, </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from immediate settings of family and school to wider societal and cultural factors.  The theory divides the</a:t>
            </a:r>
            <a:r>
              <a:rPr lang="en-GB" sz="1200" dirty="0">
                <a:effectLst/>
                <a:latin typeface="Calibri" panose="020F0502020204030204" pitchFamily="34" charset="0"/>
                <a:ea typeface="Calibri" panose="020F0502020204030204" pitchFamily="34" charset="0"/>
                <a:cs typeface="Arial" panose="020B0604020202020204" pitchFamily="34" charset="0"/>
              </a:rPr>
              <a:t> person's environment into ﬁve diﬀerent systems: microsystem, mesosystem,  </a:t>
            </a:r>
            <a:r>
              <a:rPr lang="en-GB" sz="1200" dirty="0" err="1">
                <a:effectLst/>
                <a:latin typeface="Calibri" panose="020F0502020204030204" pitchFamily="34" charset="0"/>
                <a:ea typeface="Calibri" panose="020F0502020204030204" pitchFamily="34" charset="0"/>
                <a:cs typeface="Arial" panose="020B0604020202020204" pitchFamily="34" charset="0"/>
              </a:rPr>
              <a:t>exosystem</a:t>
            </a:r>
            <a:r>
              <a:rPr lang="en-GB" sz="1200" dirty="0">
                <a:effectLst/>
                <a:latin typeface="Calibri" panose="020F0502020204030204" pitchFamily="34" charset="0"/>
                <a:ea typeface="Calibri" panose="020F0502020204030204" pitchFamily="34" charset="0"/>
                <a:cs typeface="Arial" panose="020B0604020202020204" pitchFamily="34" charset="0"/>
              </a:rPr>
              <a:t>, macrosystem, a chronosystem.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Arial" panose="020B0604020202020204" pitchFamily="34" charset="0"/>
              </a:rPr>
              <a:t>How does this relate to well-being in your personal and/or professional context?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Arial" panose="020B0604020202020204" pitchFamily="34" charset="0"/>
              </a:rPr>
              <a:t>Which system do you belong to?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Arial" panose="020B0604020202020204" pitchFamily="34" charset="0"/>
              </a:rPr>
              <a:t>Do you belong to more than one system?</a:t>
            </a:r>
            <a:endParaRPr lang="cy-GB" sz="1200" dirty="0">
              <a:effectLst/>
              <a:latin typeface="Calibri" panose="020F0502020204030204" pitchFamily="34" charset="0"/>
              <a:ea typeface="Calibri" panose="020F0502020204030204" pitchFamily="34" charset="0"/>
              <a:cs typeface="Arial" panose="020B0604020202020204" pitchFamily="34" charset="0"/>
            </a:endParaRPr>
          </a:p>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2476460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Dr Abigail Williams</a:t>
            </a: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9</a:t>
            </a:fld>
            <a:endParaRPr lang="en-US" dirty="0"/>
          </a:p>
        </p:txBody>
      </p:sp>
    </p:spTree>
    <p:extLst>
      <p:ext uri="{BB962C8B-B14F-4D97-AF65-F5344CB8AC3E}">
        <p14:creationId xmlns:p14="http://schemas.microsoft.com/office/powerpoint/2010/main" val="2492704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DengXian" panose="02010600030101010101" pitchFamily="2" charset="-122"/>
              </a:rPr>
              <a:t>Siegel (2012, 2020) emphasises the importance of relationships with others and the ability to control the mind to deal with different emotions as core elements for the brain’s development.  He claims that the brain isn’t merely an organ that enables human beings to think cognitively but that it is one that grows through social interaction with others, namely the interpersonal element, and through developing the ability to express and control emotions. He believes that the brain, the mind and the body all collaborate closely when promoting the individual’s wellbeing. He also highlights that establishing close relationships helps the brain to develop at its best because “the </a:t>
            </a:r>
            <a:r>
              <a:rPr lang="en-GB" sz="1200" dirty="0" err="1">
                <a:effectLst/>
                <a:latin typeface="Arial" panose="020B0604020202020204" pitchFamily="34" charset="0"/>
                <a:ea typeface="DengXian" panose="02010600030101010101" pitchFamily="2" charset="-122"/>
              </a:rPr>
              <a:t>attunement</a:t>
            </a:r>
            <a:r>
              <a:rPr lang="en-GB" sz="1200" dirty="0">
                <a:effectLst/>
                <a:latin typeface="Arial" panose="020B0604020202020204" pitchFamily="34" charset="0"/>
                <a:ea typeface="DengXian" panose="02010600030101010101" pitchFamily="2" charset="-122"/>
              </a:rPr>
              <a:t> of emotional states is essential for the developing brain to acquire the capacity to organize itself more autonomously as the child matures” .</a:t>
            </a:r>
            <a:r>
              <a:rPr lang="en-GB" sz="1200" dirty="0">
                <a:effectLst/>
                <a:latin typeface="Arial" panose="020B0604020202020204" pitchFamily="34" charset="0"/>
                <a:ea typeface="DengXian" panose="02010600030101010101" pitchFamily="2" charset="-122"/>
                <a:cs typeface="Times New Roman" panose="02020603050405020304" pitchFamily="18" charset="0"/>
              </a:rPr>
              <a:t> we learn and develop through our emotional engagement with our educational experiences by making connections with what is relevant in our personal lives in order to make sense of the world around us.  He also believes that teachers and parents can teach children to develop the ‘Yes Brain’ (Siegel &amp; Bryson, 2018) in order for them to have more balance to control emotions; enable them to be more resilient to overcome difficulties; to possess a better understanding of themselves and make decisions about their lives; and to be more caring and show more empathy towards others.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DengXian" panose="02010600030101010101" pitchFamily="2" charset="-122"/>
              </a:rPr>
              <a:t>It is claimed that the seven elements of the Healthy Mind Platter stems from neuroscience and psychological research, but a great deal of that research is based on animal behaviour rather than children or human beings which questions its reliability (</a:t>
            </a:r>
            <a:r>
              <a:rPr lang="en-GB" sz="1200" dirty="0" err="1">
                <a:effectLst/>
                <a:latin typeface="Arial" panose="020B0604020202020204" pitchFamily="34" charset="0"/>
                <a:ea typeface="DengXian" panose="02010600030101010101" pitchFamily="2" charset="-122"/>
              </a:rPr>
              <a:t>Panksepp</a:t>
            </a:r>
            <a:r>
              <a:rPr lang="en-GB" sz="1200" dirty="0">
                <a:effectLst/>
                <a:latin typeface="Arial" panose="020B0604020202020204" pitchFamily="34" charset="0"/>
                <a:ea typeface="DengXian" panose="02010600030101010101" pitchFamily="2" charset="-122"/>
              </a:rPr>
              <a:t>, 1998).  There are very few references to Siegel’s work in the academic literature examined thus far in the context of emotional and social wellbeing.  Other than his own work or sometimes co-authored work, rarer still is the reliable academic literature to provide evidence of the efficiency of the model and the strategies recommended, although this was accepted and adopted by the group of teachers involved in the development of Curriculum for Wales </a:t>
            </a:r>
            <a:endParaRPr lang="cy-GB" sz="1200" dirty="0">
              <a:effectLst/>
              <a:latin typeface="Calibri" panose="020F0502020204030204" pitchFamily="34" charset="0"/>
              <a:ea typeface="DengXian" panose="02010600030101010101" pitchFamily="2" charset="-122"/>
              <a:cs typeface="Times New Roman" panose="02020603050405020304" pitchFamily="18" charset="0"/>
            </a:endParaRPr>
          </a:p>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33367345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Activity – create your own HMP. </a:t>
            </a: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507443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b="0" i="0" dirty="0">
                <a:solidFill>
                  <a:srgbClr val="202124"/>
                </a:solidFill>
                <a:effectLst/>
                <a:latin typeface="arial" panose="020B0604020202020204" pitchFamily="34" charset="0"/>
              </a:rPr>
              <a:t>Subjective well-being is defined as how a person evaluates his or her own life. These evaluations can be more focal (e.g., marital satisfaction, or satisfaction with one's car) or broader (e.g., life satisfaction or satisfaction with the self).</a:t>
            </a:r>
          </a:p>
          <a:p>
            <a:r>
              <a:rPr lang="en-GB" b="0" i="0" dirty="0">
                <a:solidFill>
                  <a:srgbClr val="202124"/>
                </a:solidFill>
                <a:effectLst/>
                <a:latin typeface="arial" panose="020B0604020202020204" pitchFamily="34" charset="0"/>
              </a:rPr>
              <a:t>Diener contends, however, that in general people are happy if they think they are happy; or at least, each person is the best judge of whether they are in fact happy or not. If so, then we can arrive at some measure of happiness—he labels it “Subjective Well being” simply by asking someone: are you happy</a:t>
            </a:r>
            <a:r>
              <a:rPr lang="en-GB" b="1" i="0" dirty="0">
                <a:solidFill>
                  <a:srgbClr val="202124"/>
                </a:solidFill>
                <a:effectLst/>
                <a:latin typeface="arial" panose="020B0604020202020204" pitchFamily="34" charset="0"/>
              </a:rPr>
              <a:t>?</a:t>
            </a: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241222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429437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3883482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9099089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Activity 1 – Read Seligman article (2018)</a:t>
            </a: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310223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Activity 2 – How is PERMA enacted within your own practice to ensure that all individuals flourish?</a:t>
            </a:r>
          </a:p>
          <a:p>
            <a:r>
              <a:rPr lang="en-GB" dirty="0"/>
              <a:t>Template</a:t>
            </a: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30845559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marL="285750" indent="-285750">
              <a:buFont typeface="Arial" panose="020B0604020202020204" pitchFamily="34" charset="0"/>
              <a:buChar char="•"/>
            </a:pPr>
            <a:r>
              <a:rPr lang="en-GB" sz="1200" dirty="0">
                <a:effectLst/>
                <a:latin typeface="Arial" panose="020B0604020202020204" pitchFamily="34" charset="0"/>
                <a:ea typeface="DengXian" panose="02010600030101010101" pitchFamily="2" charset="-122"/>
              </a:rPr>
              <a:t>psychological theory of wellbeing developed and tested over a number of years in a variety of countries through empiric research and scientific experiments in the areas of health, law as well as education</a:t>
            </a:r>
          </a:p>
          <a:p>
            <a:pPr marL="285750" indent="-285750">
              <a:buFont typeface="Arial" panose="020B0604020202020204" pitchFamily="34" charset="0"/>
              <a:buChar char="•"/>
            </a:pPr>
            <a:r>
              <a:rPr lang="en-GB" sz="1200" dirty="0">
                <a:effectLst/>
                <a:latin typeface="Arial" panose="020B0604020202020204" pitchFamily="34" charset="0"/>
                <a:ea typeface="DengXian" panose="02010600030101010101" pitchFamily="2" charset="-122"/>
              </a:rPr>
              <a:t>a more definite focus on the individual’s characteristics, environment and identity </a:t>
            </a:r>
          </a:p>
          <a:p>
            <a:pPr marL="285750" indent="-285750">
              <a:buFont typeface="Arial" panose="020B0604020202020204" pitchFamily="34" charset="0"/>
              <a:buChar char="•"/>
            </a:pPr>
            <a:r>
              <a:rPr lang="en-GB" sz="1200" dirty="0">
                <a:effectLst/>
                <a:latin typeface="Arial" panose="020B0604020202020204" pitchFamily="34" charset="0"/>
                <a:ea typeface="DengXian" panose="02010600030101010101" pitchFamily="2" charset="-122"/>
              </a:rPr>
              <a:t>every individual has three innate psychological needs (</a:t>
            </a:r>
            <a:r>
              <a:rPr lang="en-GB" sz="1200" i="1" dirty="0">
                <a:effectLst/>
                <a:latin typeface="Arial" panose="020B0604020202020204" pitchFamily="34" charset="0"/>
                <a:ea typeface="DengXian" panose="02010600030101010101" pitchFamily="2" charset="-122"/>
              </a:rPr>
              <a:t>see Figure 6)</a:t>
            </a:r>
            <a:r>
              <a:rPr lang="en-GB" sz="1200" dirty="0">
                <a:effectLst/>
                <a:latin typeface="Arial" panose="020B0604020202020204" pitchFamily="34" charset="0"/>
                <a:ea typeface="DengXian" panose="02010600030101010101" pitchFamily="2" charset="-122"/>
              </a:rPr>
              <a:t> and in order to nurture wellbeing and thrive, every one of these needs must be met, including emotional and social aspects</a:t>
            </a:r>
          </a:p>
          <a:p>
            <a:pPr marL="285750" indent="-285750">
              <a:buFont typeface="Arial" panose="020B0604020202020204" pitchFamily="34" charset="0"/>
              <a:buChar char="•"/>
            </a:pPr>
            <a:r>
              <a:rPr lang="en-GB" sz="1200" dirty="0">
                <a:effectLst/>
                <a:latin typeface="Arial" panose="020B0604020202020204" pitchFamily="34" charset="0"/>
                <a:ea typeface="DengXian" panose="02010600030101010101" pitchFamily="2" charset="-122"/>
              </a:rPr>
              <a:t>‘autonomy’, relates to enterprise and taking ownership of actions but it differs from the concept of independence as it emphasises the importance of innate motivation in order to thrive.  Innate motivation is defined as an inherent tendency to look for challenges and new experiences, to extend ability, to examine, to be more creative and to learn – key elements for emotional, social and cognitive development (Ryan &amp; Deci, 2000).   This motivation is supported through experiences of interest or value to the individual and these are undermined by behaviourism methods such as awarding or punishing </a:t>
            </a:r>
          </a:p>
          <a:p>
            <a:pPr marL="285750" indent="-285750">
              <a:buFont typeface="Arial" panose="020B0604020202020204" pitchFamily="34" charset="0"/>
              <a:buChar char="•"/>
            </a:pPr>
            <a:r>
              <a:rPr lang="en-GB" sz="1200" dirty="0">
                <a:effectLst/>
                <a:latin typeface="Arial" panose="020B0604020202020204" pitchFamily="34" charset="0"/>
                <a:ea typeface="DengXian" panose="02010600030101010101" pitchFamily="2" charset="-122"/>
              </a:rPr>
              <a:t>Competence’ is the second basic need, and this is linked to feelings of mastery, success and personal growth.  Here, there is a suggestion of a link between self-respect and self-confidence because of the need for the individual to acknowledge their achievements and successes </a:t>
            </a:r>
          </a:p>
          <a:p>
            <a:pPr marL="285750" indent="-285750">
              <a:buFont typeface="Arial" panose="020B0604020202020204" pitchFamily="34" charset="0"/>
              <a:buChar char="•"/>
            </a:pPr>
            <a:r>
              <a:rPr lang="en-GB" sz="1200" dirty="0">
                <a:effectLst/>
                <a:latin typeface="Arial" panose="020B0604020202020204" pitchFamily="34" charset="0"/>
                <a:ea typeface="DengXian" panose="02010600030101010101" pitchFamily="2" charset="-122"/>
              </a:rPr>
              <a:t>The third basic need is ‘relatedness’ which encompasses the idea of belonging and connecting with others, which is the social element of wellbeing that leads to an individual’s self-determination (Ryan &amp; Deci, 2020; 2017; 2002). Children and young people who belong to positive groups of friends or peers have higher levels of subjective wellbeing, self-respect and self-efficiency and lower levels of hostility, worry and depression </a:t>
            </a:r>
          </a:p>
          <a:p>
            <a:pPr marL="285750" indent="-285750">
              <a:buFont typeface="Arial" panose="020B0604020202020204" pitchFamily="34" charset="0"/>
              <a:buChar char="•"/>
            </a:pP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19</a:t>
            </a:fld>
            <a:endParaRPr lang="en-US" dirty="0"/>
          </a:p>
        </p:txBody>
      </p:sp>
    </p:spTree>
    <p:extLst>
      <p:ext uri="{BB962C8B-B14F-4D97-AF65-F5344CB8AC3E}">
        <p14:creationId xmlns:p14="http://schemas.microsoft.com/office/powerpoint/2010/main" val="29586079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20</a:t>
            </a:fld>
            <a:endParaRPr lang="en-US" dirty="0"/>
          </a:p>
        </p:txBody>
      </p:sp>
    </p:spTree>
    <p:extLst>
      <p:ext uri="{BB962C8B-B14F-4D97-AF65-F5344CB8AC3E}">
        <p14:creationId xmlns:p14="http://schemas.microsoft.com/office/powerpoint/2010/main" val="5939097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3284645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Following on from earlier –To what extent does it reflect the models/theories explored today?</a:t>
            </a: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32159290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Template</a:t>
            </a:r>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3623168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dirty="0"/>
              <a:t>Read blog article (on Moodle)</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8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https://whatworkswellbeing.org/blog/using-a-wellbeing-approach-to-build-forward/</a:t>
            </a:r>
            <a:r>
              <a:rPr lang="cy-GB" sz="1800" kern="100" dirty="0">
                <a:effectLst/>
                <a:latin typeface="Calibri" panose="020F0502020204030204" pitchFamily="34" charset="0"/>
                <a:ea typeface="Calibri" panose="020F0502020204030204" pitchFamily="34" charset="0"/>
                <a:cs typeface="Arial" panose="020B0604020202020204" pitchFamily="34" charset="0"/>
              </a:rPr>
              <a:t> </a:t>
            </a:r>
          </a:p>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9774344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4195312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99889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628650" y="1825625"/>
            <a:ext cx="78867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28650" y="1825625"/>
            <a:ext cx="78867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Vertical Title 1"/>
          <p:cNvSpPr>
            <a:spLocks noGrp="1"/>
          </p:cNvSpPr>
          <p:nvPr>
            <p:ph type="title" orient="vert"/>
          </p:nvPr>
        </p:nvSpPr>
        <p:spPr>
          <a:xfrm>
            <a:off x="6543675" y="365125"/>
            <a:ext cx="1971675"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628650" y="365125"/>
            <a:ext cx="5800725"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3/14/2023</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3/14/2023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3/14/2023</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n.ryder@uwtsd.ac.uk" TargetMode="Externa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3.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3.xml"/><Relationship Id="rId1" Type="http://schemas.openxmlformats.org/officeDocument/2006/relationships/tags" Target="../tags/tag3.xml"/><Relationship Id="rId4" Type="http://schemas.openxmlformats.org/officeDocument/2006/relationships/hyperlink" Target="http://www.menti.co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3.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6.xml"/><Relationship Id="rId1" Type="http://schemas.openxmlformats.org/officeDocument/2006/relationships/video" Target="https://www.youtube.com/embed/3EQ2tzHl3Ks?start=1&amp;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jpe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ideo" Target="https://www.youtube.com/embed/mnI1ZUgFPlM?feature=oembed" TargetMode="Externa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5.jpe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17.xml"/><Relationship Id="rId1" Type="http://schemas.openxmlformats.org/officeDocument/2006/relationships/video" Target="https://www.youtube.com/embed/XZUiKGLufGQ?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5.jpeg"/><Relationship Id="rId7" Type="http://schemas.openxmlformats.org/officeDocument/2006/relationships/diagramColors" Target="../diagrams/colors5.xm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www.who.int/features/factfiles/mental_health/en/" TargetMode="External"/><Relationship Id="rId2" Type="http://schemas.openxmlformats.org/officeDocument/2006/relationships/hyperlink" Target="https://dera.ioe.ac.uk/8572/1/dcsf-rw073%20v2.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CC91CE-3381-1586-85D0-ABEC879C3F83}"/>
              </a:ext>
            </a:extLst>
          </p:cNvPr>
          <p:cNvSpPr txBox="1"/>
          <p:nvPr/>
        </p:nvSpPr>
        <p:spPr>
          <a:xfrm>
            <a:off x="2743200" y="5447607"/>
            <a:ext cx="4572000" cy="646331"/>
          </a:xfrm>
          <a:prstGeom prst="rect">
            <a:avLst/>
          </a:prstGeom>
          <a:solidFill>
            <a:schemeClr val="bg1">
              <a:lumMod val="85000"/>
            </a:schemeClr>
          </a:solidFill>
        </p:spPr>
        <p:txBody>
          <a:bodyPr wrap="square" rtlCol="0">
            <a:spAutoFit/>
          </a:bodyPr>
          <a:lstStyle/>
          <a:p>
            <a:pPr algn="ctr"/>
            <a:r>
              <a:rPr lang="en-GB" dirty="0"/>
              <a:t>Nanna Ryder</a:t>
            </a:r>
          </a:p>
          <a:p>
            <a:pPr algn="ctr"/>
            <a:r>
              <a:rPr lang="en-GB" dirty="0">
                <a:hlinkClick r:id="rId3"/>
              </a:rPr>
              <a:t>n.ryder@uwtsd.ac.uk</a:t>
            </a:r>
            <a:r>
              <a:rPr lang="en-GB" dirty="0"/>
              <a:t> </a:t>
            </a:r>
          </a:p>
        </p:txBody>
      </p:sp>
      <p:sp>
        <p:nvSpPr>
          <p:cNvPr id="3" name="TextBox 2">
            <a:extLst>
              <a:ext uri="{FF2B5EF4-FFF2-40B4-BE49-F238E27FC236}">
                <a16:creationId xmlns:a16="http://schemas.microsoft.com/office/drawing/2014/main" id="{F5E9C5FB-C942-737E-9260-CCDAB3DA3154}"/>
              </a:ext>
            </a:extLst>
          </p:cNvPr>
          <p:cNvSpPr txBox="1"/>
          <p:nvPr/>
        </p:nvSpPr>
        <p:spPr>
          <a:xfrm>
            <a:off x="780758" y="451765"/>
            <a:ext cx="7697585" cy="1446550"/>
          </a:xfrm>
          <a:prstGeom prst="rect">
            <a:avLst/>
          </a:prstGeom>
          <a:solidFill>
            <a:schemeClr val="bg1">
              <a:lumMod val="85000"/>
            </a:schemeClr>
          </a:solidFill>
        </p:spPr>
        <p:txBody>
          <a:bodyPr wrap="square" rtlCol="0">
            <a:spAutoFit/>
          </a:bodyPr>
          <a:lstStyle/>
          <a:p>
            <a:pPr algn="ctr"/>
            <a:r>
              <a:rPr lang="en-GB" sz="2400" dirty="0"/>
              <a:t>ECWB7005</a:t>
            </a:r>
          </a:p>
          <a:p>
            <a:pPr algn="ctr"/>
            <a:r>
              <a:rPr lang="en-GB" sz="3200" dirty="0"/>
              <a:t>Social and emotional well-being – current perspectives</a:t>
            </a:r>
          </a:p>
        </p:txBody>
      </p:sp>
      <p:sp>
        <p:nvSpPr>
          <p:cNvPr id="4" name="Rectangle 3">
            <a:extLst>
              <a:ext uri="{FF2B5EF4-FFF2-40B4-BE49-F238E27FC236}">
                <a16:creationId xmlns:a16="http://schemas.microsoft.com/office/drawing/2014/main" id="{9CD4111A-CC20-4341-9C22-3D8DCFC2FE45}"/>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5B9BD5">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519136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vert="horz" lIns="91440" tIns="45720" rIns="91440" bIns="45720" rtlCol="0" anchor="ctr">
            <a:normAutofit/>
          </a:bodyPr>
          <a:lstStyle/>
          <a:p>
            <a:r>
              <a:rPr lang="en-US" sz="3200" b="1" dirty="0"/>
              <a:t>Aims:</a:t>
            </a:r>
          </a:p>
        </p:txBody>
      </p:sp>
      <p:pic>
        <p:nvPicPr>
          <p:cNvPr id="7" name="Picture 6" descr="One big red drawing pin in front of many smaller black drawing pins">
            <a:extLst>
              <a:ext uri="{FF2B5EF4-FFF2-40B4-BE49-F238E27FC236}">
                <a16:creationId xmlns:a16="http://schemas.microsoft.com/office/drawing/2014/main" id="{54C6B994-1653-020F-ECDE-D2E4707C7C24}"/>
              </a:ext>
            </a:extLst>
          </p:cNvPr>
          <p:cNvPicPr>
            <a:picLocks noChangeAspect="1"/>
          </p:cNvPicPr>
          <p:nvPr/>
        </p:nvPicPr>
        <p:blipFill rotWithShape="1">
          <a:blip r:embed="rId3"/>
          <a:srcRect t="27007" b="17404"/>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Content Placeholder 4">
            <a:extLst>
              <a:ext uri="{FF2B5EF4-FFF2-40B4-BE49-F238E27FC236}">
                <a16:creationId xmlns:a16="http://schemas.microsoft.com/office/drawing/2014/main" id="{684C36AB-9058-03F5-9087-5926E3DE9556}"/>
              </a:ext>
            </a:extLst>
          </p:cNvPr>
          <p:cNvSpPr>
            <a:spLocks noGrp="1"/>
          </p:cNvSpPr>
          <p:nvPr>
            <p:ph sz="half" idx="1"/>
          </p:nvPr>
        </p:nvSpPr>
        <p:spPr>
          <a:xfrm>
            <a:off x="1363185" y="3528574"/>
            <a:ext cx="7418861" cy="2676963"/>
          </a:xfrm>
        </p:spPr>
        <p:txBody>
          <a:bodyPr vert="horz" lIns="91440" tIns="45720" rIns="91440" bIns="45720" rtlCol="0" anchor="ctr">
            <a:normAutofit/>
          </a:bodyPr>
          <a:lstStyle/>
          <a:p>
            <a:r>
              <a:rPr lang="en-US" sz="2000" dirty="0"/>
              <a:t>Critically explore the tensions in identifying the varied and different concepts that constitute social and emotional well-being</a:t>
            </a:r>
          </a:p>
          <a:p>
            <a:r>
              <a:rPr lang="en-US" sz="2000" dirty="0"/>
              <a:t>Critically evaluate various models/theories of social and emotional well-being</a:t>
            </a:r>
          </a:p>
          <a:p>
            <a:r>
              <a:rPr lang="en-US" sz="2000" dirty="0"/>
              <a:t>Critically </a:t>
            </a:r>
            <a:r>
              <a:rPr lang="en-US" sz="2000" dirty="0" err="1"/>
              <a:t>analyse</a:t>
            </a:r>
            <a:r>
              <a:rPr lang="en-US" sz="2000" dirty="0"/>
              <a:t> key policies in Wales and how these align with concepts models and theory of social and emotional well-being</a:t>
            </a:r>
          </a:p>
          <a:p>
            <a:endParaRPr lang="en-US" sz="1600" dirty="0"/>
          </a:p>
        </p:txBody>
      </p:sp>
      <p:sp>
        <p:nvSpPr>
          <p:cNvPr id="6" name="Rectangle 5">
            <a:extLst>
              <a:ext uri="{FF2B5EF4-FFF2-40B4-BE49-F238E27FC236}">
                <a16:creationId xmlns:a16="http://schemas.microsoft.com/office/drawing/2014/main" id="{CE35CDBF-408D-4C04-BD10-5DB08A54B91B}"/>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5B9BD5">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572167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Wood human figure">
            <a:extLst>
              <a:ext uri="{FF2B5EF4-FFF2-40B4-BE49-F238E27FC236}">
                <a16:creationId xmlns:a16="http://schemas.microsoft.com/office/drawing/2014/main" id="{D250127D-2B6E-063F-12E8-666293CEE13A}"/>
              </a:ext>
            </a:extLst>
          </p:cNvPr>
          <p:cNvPicPr>
            <a:picLocks noChangeAspect="1"/>
          </p:cNvPicPr>
          <p:nvPr/>
        </p:nvPicPr>
        <p:blipFill rotWithShape="1">
          <a:blip r:embed="rId3"/>
          <a:srcRect r="42474" b="9091"/>
          <a:stretch/>
        </p:blipFill>
        <p:spPr>
          <a:xfrm>
            <a:off x="2642616" y="10"/>
            <a:ext cx="6501384" cy="6857990"/>
          </a:xfrm>
          <a:prstGeom prst="rect">
            <a:avLst/>
          </a:prstGeom>
        </p:spPr>
      </p:pic>
      <p:sp>
        <p:nvSpPr>
          <p:cNvPr id="20" name="Rectangle 1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405BF48A-1391-D2C1-E0E6-8ED7CEB4AE15}"/>
              </a:ext>
            </a:extLst>
          </p:cNvPr>
          <p:cNvSpPr>
            <a:spLocks noGrp="1"/>
          </p:cNvSpPr>
          <p:nvPr>
            <p:ph type="title"/>
          </p:nvPr>
        </p:nvSpPr>
        <p:spPr>
          <a:xfrm>
            <a:off x="278320" y="1161288"/>
            <a:ext cx="2578608" cy="1124712"/>
          </a:xfrm>
        </p:spPr>
        <p:txBody>
          <a:bodyPr vert="horz" lIns="91440" tIns="45720" rIns="91440" bIns="45720" rtlCol="0" anchor="b">
            <a:normAutofit/>
          </a:bodyPr>
          <a:lstStyle/>
          <a:p>
            <a:r>
              <a:rPr lang="en-US" sz="3600" b="1" dirty="0"/>
              <a:t>Task:</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7CB12701-741F-2FA2-AF14-8FF8FB558BB7}"/>
              </a:ext>
            </a:extLst>
          </p:cNvPr>
          <p:cNvSpPr>
            <a:spLocks noGrp="1"/>
          </p:cNvSpPr>
          <p:nvPr>
            <p:ph sz="half" idx="1"/>
          </p:nvPr>
        </p:nvSpPr>
        <p:spPr>
          <a:xfrm>
            <a:off x="278320" y="2718054"/>
            <a:ext cx="3819118" cy="3207258"/>
          </a:xfrm>
        </p:spPr>
        <p:txBody>
          <a:bodyPr vert="horz" lIns="91440" tIns="45720" rIns="91440" bIns="45720" rtlCol="0" anchor="t">
            <a:normAutofit fontScale="85000" lnSpcReduction="20000"/>
          </a:bodyPr>
          <a:lstStyle/>
          <a:p>
            <a:pPr marL="0" indent="0">
              <a:buNone/>
            </a:pPr>
            <a:r>
              <a:rPr lang="en-US" dirty="0"/>
              <a:t>What does </a:t>
            </a:r>
            <a:r>
              <a:rPr lang="en-US" sz="2800" dirty="0"/>
              <a:t>social and emotional</a:t>
            </a:r>
            <a:r>
              <a:rPr lang="en-US" dirty="0"/>
              <a:t> well-being mean to you?</a:t>
            </a:r>
          </a:p>
          <a:p>
            <a:pPr marL="0" indent="0">
              <a:buNone/>
            </a:pPr>
            <a:endParaRPr lang="en-GB" b="0" i="0" dirty="0">
              <a:effectLst/>
              <a:latin typeface="MentiText"/>
            </a:endParaRPr>
          </a:p>
          <a:p>
            <a:pPr marL="0" indent="0">
              <a:buNone/>
            </a:pPr>
            <a:r>
              <a:rPr lang="en-GB" b="0" i="0" dirty="0">
                <a:effectLst/>
                <a:latin typeface="MentiText"/>
              </a:rPr>
              <a:t>Please go to </a:t>
            </a:r>
            <a:r>
              <a:rPr lang="en-GB" dirty="0">
                <a:latin typeface="MentiText"/>
                <a:hlinkClick r:id="rId4"/>
              </a:rPr>
              <a:t>www.menti.com</a:t>
            </a:r>
            <a:r>
              <a:rPr lang="en-GB" dirty="0">
                <a:latin typeface="MentiText"/>
              </a:rPr>
              <a:t> </a:t>
            </a:r>
            <a:r>
              <a:rPr lang="en-GB" b="0" i="0" dirty="0">
                <a:effectLst/>
                <a:latin typeface="MentiText"/>
              </a:rPr>
              <a:t> and use the code:</a:t>
            </a:r>
          </a:p>
          <a:p>
            <a:pPr marL="0" indent="0">
              <a:buNone/>
            </a:pPr>
            <a:r>
              <a:rPr lang="en-GB" b="1" i="0" dirty="0">
                <a:effectLst/>
                <a:latin typeface="MentiText"/>
              </a:rPr>
              <a:t>5608 9243</a:t>
            </a:r>
            <a:endParaRPr lang="en-US" dirty="0"/>
          </a:p>
          <a:p>
            <a:pPr marL="0" indent="0">
              <a:buNone/>
            </a:pPr>
            <a:r>
              <a:rPr lang="en-GB" b="0" i="0" dirty="0">
                <a:solidFill>
                  <a:srgbClr val="FFFFFF"/>
                </a:solidFill>
                <a:effectLst/>
                <a:latin typeface="MentiText"/>
              </a:rPr>
              <a:t>Go to </a:t>
            </a:r>
            <a:r>
              <a:rPr lang="en-GB" b="1" i="0" dirty="0">
                <a:solidFill>
                  <a:srgbClr val="FFFFFF"/>
                </a:solidFill>
                <a:effectLst/>
                <a:latin typeface="MentiText"/>
              </a:rPr>
              <a:t>www.menti.com</a:t>
            </a:r>
            <a:r>
              <a:rPr lang="en-GB" b="0" i="0" dirty="0">
                <a:solidFill>
                  <a:srgbClr val="FFFFFF"/>
                </a:solidFill>
                <a:effectLst/>
                <a:latin typeface="MentiText"/>
              </a:rPr>
              <a:t> and use the code </a:t>
            </a:r>
            <a:r>
              <a:rPr lang="en-GB" b="1" i="0" dirty="0">
                <a:solidFill>
                  <a:srgbClr val="FFFFFF"/>
                </a:solidFill>
                <a:effectLst/>
                <a:latin typeface="MentiText"/>
              </a:rPr>
              <a:t>5608 9243</a:t>
            </a:r>
            <a:endParaRPr lang="en-US" dirty="0"/>
          </a:p>
          <a:p>
            <a:pPr marL="0" indent="0">
              <a:buNone/>
            </a:pPr>
            <a:r>
              <a:rPr lang="en-US" sz="1500" dirty="0"/>
              <a:t> </a:t>
            </a:r>
            <a:r>
              <a:rPr lang="en-GB" sz="1100" b="0" i="0" dirty="0">
                <a:solidFill>
                  <a:srgbClr val="FFFFFF"/>
                </a:solidFill>
                <a:effectLst/>
                <a:latin typeface="MentiText"/>
              </a:rPr>
              <a:t>Go to </a:t>
            </a:r>
            <a:r>
              <a:rPr lang="en-GB" sz="1100" b="1" i="0" dirty="0">
                <a:solidFill>
                  <a:srgbClr val="FFFFFF"/>
                </a:solidFill>
                <a:effectLst/>
                <a:latin typeface="MentiText"/>
              </a:rPr>
              <a:t>www.menti.com</a:t>
            </a:r>
            <a:r>
              <a:rPr lang="en-GB" sz="1100" b="0" i="0" dirty="0">
                <a:solidFill>
                  <a:srgbClr val="FFFFFF"/>
                </a:solidFill>
                <a:effectLst/>
                <a:latin typeface="MentiText"/>
              </a:rPr>
              <a:t> and use the code </a:t>
            </a:r>
            <a:r>
              <a:rPr lang="en-GB" sz="1100" b="1" i="0" dirty="0">
                <a:solidFill>
                  <a:srgbClr val="FFFFFF"/>
                </a:solidFill>
                <a:effectLst/>
                <a:latin typeface="MentiText"/>
              </a:rPr>
              <a:t>5608 9243</a:t>
            </a:r>
            <a:endParaRPr lang="en-US" sz="1500" dirty="0"/>
          </a:p>
        </p:txBody>
      </p:sp>
      <p:sp>
        <p:nvSpPr>
          <p:cNvPr id="11" name="Rectangle 10">
            <a:extLst>
              <a:ext uri="{FF2B5EF4-FFF2-40B4-BE49-F238E27FC236}">
                <a16:creationId xmlns:a16="http://schemas.microsoft.com/office/drawing/2014/main" id="{E3A8A6F9-3098-4418-B892-5219CB9E09F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5B9BD5">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49296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05BF48A-1391-D2C1-E0E6-8ED7CEB4AE15}"/>
              </a:ext>
            </a:extLst>
          </p:cNvPr>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b="1" dirty="0"/>
              <a:t>Key questions:</a:t>
            </a:r>
          </a:p>
        </p:txBody>
      </p:sp>
      <p:pic>
        <p:nvPicPr>
          <p:cNvPr id="13" name="Picture 12" descr="Wood human figure">
            <a:extLst>
              <a:ext uri="{FF2B5EF4-FFF2-40B4-BE49-F238E27FC236}">
                <a16:creationId xmlns:a16="http://schemas.microsoft.com/office/drawing/2014/main" id="{D250127D-2B6E-063F-12E8-666293CEE13A}"/>
              </a:ext>
            </a:extLst>
          </p:cNvPr>
          <p:cNvPicPr>
            <a:picLocks noChangeAspect="1"/>
          </p:cNvPicPr>
          <p:nvPr/>
        </p:nvPicPr>
        <p:blipFill rotWithShape="1">
          <a:blip r:embed="rId3"/>
          <a:srcRect b="3920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10" name="Content Placeholder 9">
            <a:extLst>
              <a:ext uri="{FF2B5EF4-FFF2-40B4-BE49-F238E27FC236}">
                <a16:creationId xmlns:a16="http://schemas.microsoft.com/office/drawing/2014/main" id="{7CB12701-741F-2FA2-AF14-8FF8FB558BB7}"/>
              </a:ext>
            </a:extLst>
          </p:cNvPr>
          <p:cNvSpPr>
            <a:spLocks noGrp="1"/>
          </p:cNvSpPr>
          <p:nvPr>
            <p:ph sz="half" idx="1"/>
          </p:nvPr>
        </p:nvSpPr>
        <p:spPr>
          <a:xfrm>
            <a:off x="3118110" y="3429000"/>
            <a:ext cx="5614060" cy="2452687"/>
          </a:xfrm>
        </p:spPr>
        <p:txBody>
          <a:bodyPr vert="horz" lIns="91440" tIns="45720" rIns="91440" bIns="45720" rtlCol="0" anchor="ctr">
            <a:normAutofit/>
          </a:bodyPr>
          <a:lstStyle/>
          <a:p>
            <a:r>
              <a:rPr lang="en-US" sz="2400" dirty="0"/>
              <a:t>What are the different concepts you’ve included here?</a:t>
            </a:r>
          </a:p>
          <a:p>
            <a:r>
              <a:rPr lang="en-US" sz="2400" dirty="0"/>
              <a:t>Are there any gaps? If so, what are they?</a:t>
            </a:r>
          </a:p>
          <a:p>
            <a:pPr marL="0"/>
            <a:endParaRPr lang="en-US" sz="1600" dirty="0"/>
          </a:p>
        </p:txBody>
      </p:sp>
      <p:sp>
        <p:nvSpPr>
          <p:cNvPr id="11" name="Rectangle 10">
            <a:extLst>
              <a:ext uri="{FF2B5EF4-FFF2-40B4-BE49-F238E27FC236}">
                <a16:creationId xmlns:a16="http://schemas.microsoft.com/office/drawing/2014/main" id="{E3A8A6F9-3098-4418-B892-5219CB9E09F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5B9BD5">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252447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8">
            <a:extLst>
              <a:ext uri="{FF2B5EF4-FFF2-40B4-BE49-F238E27FC236}">
                <a16:creationId xmlns:a16="http://schemas.microsoft.com/office/drawing/2014/main" id="{464EC53C-35C4-4E84-AFE2-A7D081852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5">
            <a:extLst>
              <a:ext uri="{FF2B5EF4-FFF2-40B4-BE49-F238E27FC236}">
                <a16:creationId xmlns:a16="http://schemas.microsoft.com/office/drawing/2014/main" id="{4C49F01E-5DDD-1933-B962-0A0EA6BBDB90}"/>
              </a:ext>
            </a:extLst>
          </p:cNvPr>
          <p:cNvPicPr>
            <a:picLocks noChangeAspect="1"/>
          </p:cNvPicPr>
          <p:nvPr/>
        </p:nvPicPr>
        <p:blipFill rotWithShape="1">
          <a:blip r:embed="rId2">
            <a:duotone>
              <a:schemeClr val="accent1">
                <a:shade val="45000"/>
                <a:satMod val="135000"/>
              </a:schemeClr>
              <a:prstClr val="white"/>
            </a:duotone>
            <a:alphaModFix amt="35000"/>
          </a:blip>
          <a:srcRect l="6333" r="1" b="1"/>
          <a:stretch/>
        </p:blipFill>
        <p:spPr>
          <a:xfrm>
            <a:off x="20" y="10"/>
            <a:ext cx="9143980" cy="6857990"/>
          </a:xfrm>
          <a:prstGeom prst="rect">
            <a:avLst/>
          </a:prstGeom>
        </p:spPr>
      </p:pic>
      <p:sp>
        <p:nvSpPr>
          <p:cNvPr id="4" name="Title 3">
            <a:extLst>
              <a:ext uri="{FF2B5EF4-FFF2-40B4-BE49-F238E27FC236}">
                <a16:creationId xmlns:a16="http://schemas.microsoft.com/office/drawing/2014/main" id="{0DAF623F-E14A-F1FB-70D3-5B89AFF8E99D}"/>
              </a:ext>
            </a:extLst>
          </p:cNvPr>
          <p:cNvSpPr>
            <a:spLocks noGrp="1"/>
          </p:cNvSpPr>
          <p:nvPr>
            <p:ph type="title"/>
          </p:nvPr>
        </p:nvSpPr>
        <p:spPr>
          <a:xfrm>
            <a:off x="444953" y="3595814"/>
            <a:ext cx="7793078" cy="2499109"/>
          </a:xfrm>
        </p:spPr>
        <p:txBody>
          <a:bodyPr vert="horz" lIns="91440" tIns="45720" rIns="91440" bIns="45720" rtlCol="0" anchor="b">
            <a:noAutofit/>
          </a:bodyPr>
          <a:lstStyle/>
          <a:p>
            <a:r>
              <a:rPr lang="en-US" sz="4400" dirty="0"/>
              <a:t>“The meaning of well-being is not fixed – it cannot be … What it means at any one time depends on the weight given at that time to different philosophical traditions, world views and systems of knowledge” (</a:t>
            </a:r>
            <a:r>
              <a:rPr lang="en-US" sz="4400" dirty="0" err="1"/>
              <a:t>Ereaut</a:t>
            </a:r>
            <a:r>
              <a:rPr lang="en-US" sz="4400" dirty="0"/>
              <a:t> &amp; Whiting, 2008, p.7) </a:t>
            </a:r>
          </a:p>
        </p:txBody>
      </p:sp>
      <p:cxnSp>
        <p:nvCxnSpPr>
          <p:cNvPr id="31" name="Straight Connector 2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6340078"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2"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8715" y="2875093"/>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7800" y="3104388"/>
            <a:ext cx="68354"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060" y="3619532"/>
            <a:ext cx="95786"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2297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E6B316-2A83-B172-8D85-F14D0B6EAA85}"/>
              </a:ext>
            </a:extLst>
          </p:cNvPr>
          <p:cNvSpPr>
            <a:spLocks noGrp="1"/>
          </p:cNvSpPr>
          <p:nvPr>
            <p:ph type="title"/>
          </p:nvPr>
        </p:nvSpPr>
        <p:spPr/>
        <p:txBody>
          <a:bodyPr/>
          <a:lstStyle/>
          <a:p>
            <a:r>
              <a:rPr lang="en-GB" dirty="0"/>
              <a:t>A holistic model</a:t>
            </a:r>
            <a:br>
              <a:rPr lang="en-GB" dirty="0"/>
            </a:br>
            <a:r>
              <a:rPr lang="en-GB" sz="3200" dirty="0"/>
              <a:t>(Pollard &amp; Lee, 2003)</a:t>
            </a:r>
          </a:p>
        </p:txBody>
      </p:sp>
      <p:graphicFrame>
        <p:nvGraphicFramePr>
          <p:cNvPr id="5" name="Diagram 4">
            <a:extLst>
              <a:ext uri="{FF2B5EF4-FFF2-40B4-BE49-F238E27FC236}">
                <a16:creationId xmlns:a16="http://schemas.microsoft.com/office/drawing/2014/main" id="{809DB7BB-44BF-ACE0-016C-39F109B6B393}"/>
              </a:ext>
            </a:extLst>
          </p:cNvPr>
          <p:cNvGraphicFramePr/>
          <p:nvPr>
            <p:extLst>
              <p:ext uri="{D42A27DB-BD31-4B8C-83A1-F6EECF244321}">
                <p14:modId xmlns:p14="http://schemas.microsoft.com/office/powerpoint/2010/main" val="1122244970"/>
              </p:ext>
            </p:extLst>
          </p:nvPr>
        </p:nvGraphicFramePr>
        <p:xfrm>
          <a:off x="3023692" y="825131"/>
          <a:ext cx="6866414" cy="4714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1560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1" name="Rectangle 1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4" name="Picture 3" descr="Text&#10;&#10;Description automatically generated">
            <a:extLst>
              <a:ext uri="{FF2B5EF4-FFF2-40B4-BE49-F238E27FC236}">
                <a16:creationId xmlns:a16="http://schemas.microsoft.com/office/drawing/2014/main" id="{3A4424A9-6BD8-5136-C7A2-FE0D27BF213C}"/>
              </a:ext>
            </a:extLst>
          </p:cNvPr>
          <p:cNvPicPr>
            <a:picLocks noChangeAspect="1"/>
          </p:cNvPicPr>
          <p:nvPr/>
        </p:nvPicPr>
        <p:blipFill rotWithShape="1">
          <a:blip r:embed="rId2"/>
          <a:srcRect t="3712" r="-1" b="9425"/>
          <a:stretch/>
        </p:blipFill>
        <p:spPr>
          <a:xfrm rot="21480000">
            <a:off x="853377" y="1003258"/>
            <a:ext cx="7437246" cy="4764396"/>
          </a:xfrm>
          <a:prstGeom prst="rect">
            <a:avLst/>
          </a:prstGeom>
        </p:spPr>
      </p:pic>
    </p:spTree>
    <p:extLst>
      <p:ext uri="{BB962C8B-B14F-4D97-AF65-F5344CB8AC3E}">
        <p14:creationId xmlns:p14="http://schemas.microsoft.com/office/powerpoint/2010/main" val="2996218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eitl 1">
            <a:extLst>
              <a:ext uri="{FF2B5EF4-FFF2-40B4-BE49-F238E27FC236}">
                <a16:creationId xmlns:a16="http://schemas.microsoft.com/office/drawing/2014/main" id="{390D73FD-7E59-EFBD-EE79-2155E7CAEC00}"/>
              </a:ext>
            </a:extLst>
          </p:cNvPr>
          <p:cNvSpPr>
            <a:spLocks noGrp="1"/>
          </p:cNvSpPr>
          <p:nvPr>
            <p:ph type="title"/>
          </p:nvPr>
        </p:nvSpPr>
        <p:spPr>
          <a:xfrm>
            <a:off x="495030" y="2767106"/>
            <a:ext cx="2160621" cy="3071906"/>
          </a:xfrm>
        </p:spPr>
        <p:txBody>
          <a:bodyPr vert="horz" lIns="91440" tIns="45720" rIns="91440" bIns="45720" rtlCol="0" anchor="t">
            <a:normAutofit/>
          </a:bodyPr>
          <a:lstStyle/>
          <a:p>
            <a:r>
              <a:rPr lang="en-US" sz="2200" kern="1200">
                <a:solidFill>
                  <a:srgbClr val="FFFFFF"/>
                </a:solidFill>
                <a:latin typeface="+mj-lt"/>
                <a:ea typeface="+mj-ea"/>
                <a:cs typeface="+mj-cs"/>
              </a:rPr>
              <a:t>Bronfenbrenner’s Ecological Systems Theory (1979)</a:t>
            </a:r>
          </a:p>
        </p:txBody>
      </p:sp>
      <p:pic>
        <p:nvPicPr>
          <p:cNvPr id="1026" name="Picture 2" descr="bronfenbrenner | Social work theories, Ecological systems theory, Child  development theories">
            <a:extLst>
              <a:ext uri="{FF2B5EF4-FFF2-40B4-BE49-F238E27FC236}">
                <a16:creationId xmlns:a16="http://schemas.microsoft.com/office/drawing/2014/main" id="{A469E517-A8E0-3869-8118-315742A1F7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76821" y="678081"/>
            <a:ext cx="5419311" cy="5501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2065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Image result for There's a 'we' in well-being">
            <a:extLst>
              <a:ext uri="{FF2B5EF4-FFF2-40B4-BE49-F238E27FC236}">
                <a16:creationId xmlns:a16="http://schemas.microsoft.com/office/drawing/2014/main" id="{673EB9A3-5891-4D96-435E-2242A88012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69" r="9716" b="-1"/>
          <a:stretch/>
        </p:blipFill>
        <p:spPr bwMode="auto">
          <a:xfrm>
            <a:off x="20" y="1282"/>
            <a:ext cx="9143980" cy="6856718"/>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9EF77B11-CBC0-80B0-1A1E-A681915631A0}"/>
              </a:ext>
            </a:extLst>
          </p:cNvPr>
          <p:cNvSpPr/>
          <p:nvPr/>
        </p:nvSpPr>
        <p:spPr>
          <a:xfrm>
            <a:off x="83974" y="2654559"/>
            <a:ext cx="2267339" cy="2509935"/>
          </a:xfrm>
          <a:prstGeom prst="ellipse">
            <a:avLst/>
          </a:prstGeom>
          <a:noFill/>
          <a:ln w="889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134424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1"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5B52DEC-863B-C024-E0EE-21FCB702601B}"/>
              </a:ext>
            </a:extLst>
          </p:cNvPr>
          <p:cNvSpPr>
            <a:spLocks noGrp="1"/>
          </p:cNvSpPr>
          <p:nvPr>
            <p:ph type="title"/>
          </p:nvPr>
        </p:nvSpPr>
        <p:spPr>
          <a:xfrm>
            <a:off x="1535844" y="4614902"/>
            <a:ext cx="6400066" cy="943954"/>
          </a:xfrm>
        </p:spPr>
        <p:txBody>
          <a:bodyPr vert="horz" lIns="91440" tIns="45720" rIns="91440" bIns="45720" rtlCol="0" anchor="b">
            <a:normAutofit/>
          </a:bodyPr>
          <a:lstStyle/>
          <a:p>
            <a:pPr algn="ctr"/>
            <a:r>
              <a:rPr lang="en-US" sz="3000" kern="1200" dirty="0">
                <a:solidFill>
                  <a:schemeClr val="tx1"/>
                </a:solidFill>
                <a:latin typeface="+mj-lt"/>
                <a:ea typeface="+mj-ea"/>
                <a:cs typeface="+mj-cs"/>
              </a:rPr>
              <a:t>An interpersonal, neurobiological model (Siegel, 2011)</a:t>
            </a:r>
          </a:p>
        </p:txBody>
      </p:sp>
      <p:sp>
        <p:nvSpPr>
          <p:cNvPr id="31"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19288" y="4386808"/>
            <a:ext cx="305424" cy="351063"/>
          </a:xfrm>
          <a:prstGeom prst="triangle">
            <a:avLst/>
          </a:prstGeom>
          <a:solidFill>
            <a:srgbClr val="D07B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9635" y="954593"/>
            <a:ext cx="4564729" cy="3432215"/>
          </a:xfrm>
          <a:prstGeom prst="rect">
            <a:avLst/>
          </a:prstGeom>
          <a:solidFill>
            <a:schemeClr val="bg1"/>
          </a:solidFill>
          <a:ln w="19050">
            <a:solidFill>
              <a:srgbClr val="D07B65"/>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yfryngau Ar-lein 2" title="Dan Siegel &quot;Mind Platter&quot;">
            <a:hlinkClick r:id="" action="ppaction://media"/>
            <a:extLst>
              <a:ext uri="{FF2B5EF4-FFF2-40B4-BE49-F238E27FC236}">
                <a16:creationId xmlns:a16="http://schemas.microsoft.com/office/drawing/2014/main" id="{9DCF910C-E9B3-8278-AC8C-29BF74FE6128}"/>
              </a:ext>
            </a:extLst>
          </p:cNvPr>
          <p:cNvPicPr>
            <a:picLocks noRot="1" noChangeAspect="1"/>
          </p:cNvPicPr>
          <p:nvPr>
            <a:videoFile r:link="rId1"/>
          </p:nvPr>
        </p:nvPicPr>
        <p:blipFill>
          <a:blip r:embed="rId4"/>
          <a:stretch>
            <a:fillRect/>
          </a:stretch>
        </p:blipFill>
        <p:spPr>
          <a:xfrm>
            <a:off x="2411730" y="1450147"/>
            <a:ext cx="4320540" cy="2441105"/>
          </a:xfrm>
          <a:prstGeom prst="rect">
            <a:avLst/>
          </a:prstGeom>
          <a:ln w="12700">
            <a:noFill/>
          </a:ln>
        </p:spPr>
      </p:pic>
    </p:spTree>
    <p:extLst>
      <p:ext uri="{BB962C8B-B14F-4D97-AF65-F5344CB8AC3E}">
        <p14:creationId xmlns:p14="http://schemas.microsoft.com/office/powerpoint/2010/main" val="1566622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8" name="Rectangle 205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7" name="Freeform: Shape 205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5" name="Isosceles Triangle 206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Diagram, application&#10;&#10;Description automatically generated">
            <a:extLst>
              <a:ext uri="{FF2B5EF4-FFF2-40B4-BE49-F238E27FC236}">
                <a16:creationId xmlns:a16="http://schemas.microsoft.com/office/drawing/2014/main" id="{EC001848-5170-E360-0451-C3B841DE70A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600" y="709549"/>
            <a:ext cx="8178799" cy="5438901"/>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067" name="Isosceles Triangle 206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70334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6ECDD-7206-9B48-B712-3B987DB0A8CC}"/>
              </a:ext>
            </a:extLst>
          </p:cNvPr>
          <p:cNvSpPr>
            <a:spLocks noGrp="1"/>
          </p:cNvSpPr>
          <p:nvPr>
            <p:ph type="title"/>
          </p:nvPr>
        </p:nvSpPr>
        <p:spPr>
          <a:xfrm>
            <a:off x="628649" y="291090"/>
            <a:ext cx="7886699" cy="932688"/>
          </a:xfrm>
        </p:spPr>
        <p:txBody>
          <a:bodyPr vert="horz" lIns="91440" tIns="45720" rIns="91440" bIns="45720" rtlCol="0" anchor="b">
            <a:normAutofit/>
          </a:bodyPr>
          <a:lstStyle/>
          <a:p>
            <a:r>
              <a:rPr lang="en-US" sz="2900" kern="1200" dirty="0">
                <a:solidFill>
                  <a:schemeClr val="tx1"/>
                </a:solidFill>
                <a:latin typeface="+mj-lt"/>
                <a:ea typeface="+mj-ea"/>
                <a:cs typeface="+mj-cs"/>
              </a:rPr>
              <a:t>A </a:t>
            </a:r>
            <a:r>
              <a:rPr lang="en-US" sz="2900" kern="1200" dirty="0" err="1">
                <a:solidFill>
                  <a:schemeClr val="tx1"/>
                </a:solidFill>
                <a:latin typeface="+mj-lt"/>
                <a:ea typeface="+mj-ea"/>
                <a:cs typeface="+mj-cs"/>
              </a:rPr>
              <a:t>hiererchial</a:t>
            </a:r>
            <a:r>
              <a:rPr lang="en-US" sz="2900" kern="1200" dirty="0">
                <a:solidFill>
                  <a:schemeClr val="tx1"/>
                </a:solidFill>
                <a:latin typeface="+mj-lt"/>
                <a:ea typeface="+mj-ea"/>
                <a:cs typeface="+mj-cs"/>
              </a:rPr>
              <a:t> model (Diener </a:t>
            </a:r>
            <a:r>
              <a:rPr lang="en-US" sz="2900" i="1" kern="1200" dirty="0">
                <a:solidFill>
                  <a:schemeClr val="tx1"/>
                </a:solidFill>
                <a:latin typeface="+mj-lt"/>
                <a:ea typeface="+mj-ea"/>
                <a:cs typeface="+mj-cs"/>
              </a:rPr>
              <a:t>et al., </a:t>
            </a:r>
            <a:r>
              <a:rPr lang="en-US" sz="2900" kern="1200" dirty="0">
                <a:solidFill>
                  <a:schemeClr val="tx1"/>
                </a:solidFill>
                <a:latin typeface="+mj-lt"/>
                <a:ea typeface="+mj-ea"/>
                <a:cs typeface="+mj-cs"/>
              </a:rPr>
              <a:t>2009)</a:t>
            </a:r>
          </a:p>
        </p:txBody>
      </p:sp>
      <p:pic>
        <p:nvPicPr>
          <p:cNvPr id="3074" name="Picture 2" descr="Stoic definition of happiness. | Definition of happiness, Wisdom quotes ...">
            <a:extLst>
              <a:ext uri="{FF2B5EF4-FFF2-40B4-BE49-F238E27FC236}">
                <a16:creationId xmlns:a16="http://schemas.microsoft.com/office/drawing/2014/main" id="{A070F365-AD9D-1C5F-07BE-33CBC9CA20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02441" y="1275973"/>
            <a:ext cx="4613761" cy="4440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4559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9" name="Rectangle 18">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5" name="Picture 4">
            <a:extLst>
              <a:ext uri="{FF2B5EF4-FFF2-40B4-BE49-F238E27FC236}">
                <a16:creationId xmlns:a16="http://schemas.microsoft.com/office/drawing/2014/main" id="{411E40C0-0E57-2314-A36B-99080D619210}"/>
              </a:ext>
            </a:extLst>
          </p:cNvPr>
          <p:cNvPicPr>
            <a:picLocks noChangeAspect="1"/>
          </p:cNvPicPr>
          <p:nvPr/>
        </p:nvPicPr>
        <p:blipFill rotWithShape="1">
          <a:blip r:embed="rId2"/>
          <a:srcRect t="9968" r="-1" b="5462"/>
          <a:stretch/>
        </p:blipFill>
        <p:spPr>
          <a:xfrm rot="21480000">
            <a:off x="853377" y="1003258"/>
            <a:ext cx="7437246" cy="4764396"/>
          </a:xfrm>
          <a:prstGeom prst="rect">
            <a:avLst/>
          </a:prstGeom>
        </p:spPr>
      </p:pic>
    </p:spTree>
    <p:extLst>
      <p:ext uri="{BB962C8B-B14F-4D97-AF65-F5344CB8AC3E}">
        <p14:creationId xmlns:p14="http://schemas.microsoft.com/office/powerpoint/2010/main" val="568434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C939383-8442-5709-B1F6-40A7C23BBEB2}"/>
              </a:ext>
            </a:extLst>
          </p:cNvPr>
          <p:cNvPicPr>
            <a:picLocks noChangeAspect="1"/>
          </p:cNvPicPr>
          <p:nvPr/>
        </p:nvPicPr>
        <p:blipFill rotWithShape="1">
          <a:blip r:embed="rId3"/>
          <a:srcRect b="2280"/>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itl 1">
            <a:extLst>
              <a:ext uri="{FF2B5EF4-FFF2-40B4-BE49-F238E27FC236}">
                <a16:creationId xmlns:a16="http://schemas.microsoft.com/office/drawing/2014/main" id="{645B6093-175C-BF08-FC8F-2687BF877033}"/>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a:t>A social concept</a:t>
            </a:r>
          </a:p>
        </p:txBody>
      </p:sp>
      <p:graphicFrame>
        <p:nvGraphicFramePr>
          <p:cNvPr id="5" name="Dalfan Cynnwys 2">
            <a:extLst>
              <a:ext uri="{FF2B5EF4-FFF2-40B4-BE49-F238E27FC236}">
                <a16:creationId xmlns:a16="http://schemas.microsoft.com/office/drawing/2014/main" id="{20474E13-7D53-D923-6284-6BA04B022E66}"/>
              </a:ext>
            </a:extLst>
          </p:cNvPr>
          <p:cNvGraphicFramePr>
            <a:graphicFrameLocks noGrp="1"/>
          </p:cNvGraphicFramePr>
          <p:nvPr>
            <p:ph sz="half" idx="1"/>
            <p:extLst>
              <p:ext uri="{D42A27DB-BD31-4B8C-83A1-F6EECF244321}">
                <p14:modId xmlns:p14="http://schemas.microsoft.com/office/powerpoint/2010/main" val="55077769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603897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itl 1">
            <a:extLst>
              <a:ext uri="{FF2B5EF4-FFF2-40B4-BE49-F238E27FC236}">
                <a16:creationId xmlns:a16="http://schemas.microsoft.com/office/drawing/2014/main" id="{240591B1-931D-D47A-F98F-85BE9D998B8C}"/>
              </a:ext>
            </a:extLst>
          </p:cNvPr>
          <p:cNvSpPr>
            <a:spLocks noGrp="1"/>
          </p:cNvSpPr>
          <p:nvPr>
            <p:ph type="title"/>
          </p:nvPr>
        </p:nvSpPr>
        <p:spPr>
          <a:xfrm>
            <a:off x="701154" y="982272"/>
            <a:ext cx="2541314" cy="4560970"/>
          </a:xfrm>
        </p:spPr>
        <p:txBody>
          <a:bodyPr vert="horz" lIns="91440" tIns="45720" rIns="91440" bIns="45720" rtlCol="0" anchor="ctr">
            <a:normAutofit/>
          </a:bodyPr>
          <a:lstStyle/>
          <a:p>
            <a:r>
              <a:rPr lang="en-US" sz="2500" kern="1200">
                <a:solidFill>
                  <a:srgbClr val="FFFFFF"/>
                </a:solidFill>
                <a:latin typeface="+mj-lt"/>
                <a:ea typeface="+mj-ea"/>
                <a:cs typeface="+mj-cs"/>
              </a:rPr>
              <a:t>A multidimensional concept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Dalfan Cynnwys 2">
            <a:extLst>
              <a:ext uri="{FF2B5EF4-FFF2-40B4-BE49-F238E27FC236}">
                <a16:creationId xmlns:a16="http://schemas.microsoft.com/office/drawing/2014/main" id="{80963E5C-BFA6-744F-0E90-F02BF74232AD}"/>
              </a:ext>
            </a:extLst>
          </p:cNvPr>
          <p:cNvSpPr>
            <a:spLocks noGrp="1"/>
          </p:cNvSpPr>
          <p:nvPr>
            <p:ph sz="half" idx="1"/>
          </p:nvPr>
        </p:nvSpPr>
        <p:spPr>
          <a:xfrm>
            <a:off x="3916396" y="1719618"/>
            <a:ext cx="4461623" cy="4334629"/>
          </a:xfrm>
        </p:spPr>
        <p:txBody>
          <a:bodyPr vert="horz" lIns="91440" tIns="45720" rIns="91440" bIns="45720" rtlCol="0" anchor="ctr">
            <a:normAutofit/>
          </a:bodyPr>
          <a:lstStyle/>
          <a:p>
            <a:pPr marL="0"/>
            <a:r>
              <a:rPr lang="en-US" sz="1800" dirty="0"/>
              <a:t>A focus on:</a:t>
            </a:r>
          </a:p>
          <a:p>
            <a:pPr lvl="1"/>
            <a:r>
              <a:rPr lang="en-US" sz="1800" dirty="0"/>
              <a:t>objective and subjective perspectives on quality of life (</a:t>
            </a:r>
            <a:r>
              <a:rPr lang="en-US" sz="1800" dirty="0" err="1"/>
              <a:t>hedonia</a:t>
            </a:r>
            <a:r>
              <a:rPr lang="en-US" sz="1800" dirty="0"/>
              <a:t> &amp; </a:t>
            </a:r>
            <a:r>
              <a:rPr lang="en-US" sz="1800" dirty="0" err="1"/>
              <a:t>eudamonia</a:t>
            </a:r>
            <a:r>
              <a:rPr lang="en-US" sz="1800" dirty="0"/>
              <a:t>)</a:t>
            </a:r>
          </a:p>
          <a:p>
            <a:pPr lvl="1"/>
            <a:r>
              <a:rPr lang="en-US" sz="1800" dirty="0"/>
              <a:t>attributes and strengths as well as difficulties and deficiencies</a:t>
            </a:r>
          </a:p>
          <a:p>
            <a:pPr lvl="1"/>
            <a:r>
              <a:rPr lang="en-US" sz="1800" dirty="0"/>
              <a:t>the views and perspectives of children and young people themselves</a:t>
            </a:r>
          </a:p>
          <a:p>
            <a:pPr lvl="1"/>
            <a:r>
              <a:rPr lang="en-US" sz="1800" dirty="0"/>
              <a:t>the present as well as the future</a:t>
            </a:r>
          </a:p>
          <a:p>
            <a:pPr lvl="1"/>
            <a:r>
              <a:rPr lang="en-US" sz="1800" dirty="0"/>
              <a:t>the content of children’s lives</a:t>
            </a:r>
          </a:p>
          <a:p>
            <a:pPr lvl="1"/>
            <a:r>
              <a:rPr lang="en-US" sz="1800" dirty="0"/>
              <a:t>culture, gender, age and other personal characteristics                    </a:t>
            </a:r>
          </a:p>
          <a:p>
            <a:pPr marL="228600" lvl="1" indent="0">
              <a:buNone/>
            </a:pPr>
            <a:r>
              <a:rPr lang="en-US" sz="1800" dirty="0"/>
              <a:t>                                (Statham &amp; Chase, 2010) </a:t>
            </a:r>
          </a:p>
          <a:p>
            <a:pPr lvl="1"/>
            <a:endParaRPr lang="en-US" sz="1800" dirty="0">
              <a:solidFill>
                <a:srgbClr val="FEFFFF"/>
              </a:solidFill>
            </a:endParaRPr>
          </a:p>
          <a:p>
            <a:endParaRPr lang="en-US" sz="1800" dirty="0">
              <a:solidFill>
                <a:srgbClr val="FEFFFF"/>
              </a:solidFill>
            </a:endParaRPr>
          </a:p>
        </p:txBody>
      </p:sp>
    </p:spTree>
    <p:extLst>
      <p:ext uri="{BB962C8B-B14F-4D97-AF65-F5344CB8AC3E}">
        <p14:creationId xmlns:p14="http://schemas.microsoft.com/office/powerpoint/2010/main" val="1957115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No image&#10;&#10;Description automatically generated">
            <a:extLst>
              <a:ext uri="{FF2B5EF4-FFF2-40B4-BE49-F238E27FC236}">
                <a16:creationId xmlns:a16="http://schemas.microsoft.com/office/drawing/2014/main" id="{416C71C4-F105-3EBF-2DAB-427CCDF42B03}"/>
              </a:ext>
            </a:extLst>
          </p:cNvPr>
          <p:cNvPicPr>
            <a:picLocks noChangeAspect="1"/>
          </p:cNvPicPr>
          <p:nvPr/>
        </p:nvPicPr>
        <p:blipFill rotWithShape="1">
          <a:blip r:embed="rId3"/>
          <a:srcRect r="2333"/>
          <a:stretch/>
        </p:blipFill>
        <p:spPr>
          <a:xfrm>
            <a:off x="20" y="10"/>
            <a:ext cx="9143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9A7994-2672-56B9-C74B-59294B533538}"/>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dirty="0"/>
              <a:t>More </a:t>
            </a:r>
            <a:r>
              <a:rPr lang="en-US"/>
              <a:t>key questions</a:t>
            </a:r>
            <a:endParaRPr lang="en-US" dirty="0"/>
          </a:p>
        </p:txBody>
      </p:sp>
      <p:graphicFrame>
        <p:nvGraphicFramePr>
          <p:cNvPr id="5" name="Content Placeholder 2">
            <a:extLst>
              <a:ext uri="{FF2B5EF4-FFF2-40B4-BE49-F238E27FC236}">
                <a16:creationId xmlns:a16="http://schemas.microsoft.com/office/drawing/2014/main" id="{86578FD4-51A6-C14D-30E1-5D122842C409}"/>
              </a:ext>
            </a:extLst>
          </p:cNvPr>
          <p:cNvGraphicFramePr>
            <a:graphicFrameLocks noGrp="1"/>
          </p:cNvGraphicFramePr>
          <p:nvPr>
            <p:ph sz="half" idx="1"/>
            <p:extLst>
              <p:ext uri="{D42A27DB-BD31-4B8C-83A1-F6EECF244321}">
                <p14:modId xmlns:p14="http://schemas.microsoft.com/office/powerpoint/2010/main" val="119099106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57263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2"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eitl 1">
            <a:extLst>
              <a:ext uri="{FF2B5EF4-FFF2-40B4-BE49-F238E27FC236}">
                <a16:creationId xmlns:a16="http://schemas.microsoft.com/office/drawing/2014/main" id="{B384D61C-D0CC-E38C-C88B-808A25FA12B5}"/>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000" kern="1200">
                <a:solidFill>
                  <a:schemeClr val="tx1"/>
                </a:solidFill>
                <a:latin typeface="+mj-lt"/>
                <a:ea typeface="+mj-ea"/>
                <a:cs typeface="+mj-cs"/>
              </a:rPr>
              <a:t>Positive psychology </a:t>
            </a:r>
            <a:br>
              <a:rPr lang="en-US" sz="3000" kern="1200">
                <a:solidFill>
                  <a:schemeClr val="tx1"/>
                </a:solidFill>
                <a:latin typeface="+mj-lt"/>
                <a:ea typeface="+mj-ea"/>
                <a:cs typeface="+mj-cs"/>
              </a:rPr>
            </a:br>
            <a:r>
              <a:rPr lang="en-US" sz="3000" kern="1200">
                <a:solidFill>
                  <a:schemeClr val="tx1"/>
                </a:solidFill>
                <a:latin typeface="+mj-lt"/>
                <a:ea typeface="+mj-ea"/>
                <a:cs typeface="+mj-cs"/>
              </a:rPr>
              <a:t>(Seligman, 2011)</a:t>
            </a:r>
          </a:p>
        </p:txBody>
      </p:sp>
      <p:sp>
        <p:nvSpPr>
          <p:cNvPr id="32"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19288" y="4386808"/>
            <a:ext cx="305424" cy="351063"/>
          </a:xfrm>
          <a:prstGeom prst="triangle">
            <a:avLst/>
          </a:prstGeom>
          <a:solidFill>
            <a:srgbClr val="53F5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9635" y="954593"/>
            <a:ext cx="4564729" cy="3432215"/>
          </a:xfrm>
          <a:prstGeom prst="rect">
            <a:avLst/>
          </a:prstGeom>
          <a:solidFill>
            <a:schemeClr val="bg1"/>
          </a:solidFill>
          <a:ln w="19050">
            <a:solidFill>
              <a:srgbClr val="53F58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yfryngau Ar-lein 3" title="PERMA the Wellbeing model of Positive Psychology">
            <a:hlinkClick r:id="" action="ppaction://media"/>
            <a:extLst>
              <a:ext uri="{FF2B5EF4-FFF2-40B4-BE49-F238E27FC236}">
                <a16:creationId xmlns:a16="http://schemas.microsoft.com/office/drawing/2014/main" id="{E657991A-899C-DE27-FD64-D64A5C3F25C2}"/>
              </a:ext>
            </a:extLst>
          </p:cNvPr>
          <p:cNvPicPr>
            <a:picLocks noRot="1" noChangeAspect="1"/>
          </p:cNvPicPr>
          <p:nvPr>
            <a:videoFile r:link="rId1"/>
          </p:nvPr>
        </p:nvPicPr>
        <p:blipFill>
          <a:blip r:embed="rId4"/>
          <a:stretch>
            <a:fillRect/>
          </a:stretch>
        </p:blipFill>
        <p:spPr>
          <a:xfrm>
            <a:off x="2139617" y="1296403"/>
            <a:ext cx="4592653" cy="2594849"/>
          </a:xfrm>
          <a:prstGeom prst="rect">
            <a:avLst/>
          </a:prstGeom>
          <a:ln w="12700">
            <a:noFill/>
          </a:ln>
        </p:spPr>
      </p:pic>
    </p:spTree>
    <p:extLst>
      <p:ext uri="{BB962C8B-B14F-4D97-AF65-F5344CB8AC3E}">
        <p14:creationId xmlns:p14="http://schemas.microsoft.com/office/powerpoint/2010/main" val="370702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ERMA |">
            <a:extLst>
              <a:ext uri="{FF2B5EF4-FFF2-40B4-BE49-F238E27FC236}">
                <a16:creationId xmlns:a16="http://schemas.microsoft.com/office/drawing/2014/main" id="{91DBB82E-A01B-5D21-1F38-4959D0364FB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1576" y="457200"/>
            <a:ext cx="8400848"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4949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Self-Determination Theory – Post-Secondary Peer Support Training Curriculum">
            <a:extLst>
              <a:ext uri="{FF2B5EF4-FFF2-40B4-BE49-F238E27FC236}">
                <a16:creationId xmlns:a16="http://schemas.microsoft.com/office/drawing/2014/main" id="{C351F72F-B5DD-B98A-7B80-9CF548D2B9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9822"/>
            <a:ext cx="9144000" cy="5378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4299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No image&#10;&#10;Description automatically generated">
            <a:extLst>
              <a:ext uri="{FF2B5EF4-FFF2-40B4-BE49-F238E27FC236}">
                <a16:creationId xmlns:a16="http://schemas.microsoft.com/office/drawing/2014/main" id="{416C71C4-F105-3EBF-2DAB-427CCDF42B03}"/>
              </a:ext>
            </a:extLst>
          </p:cNvPr>
          <p:cNvPicPr>
            <a:picLocks noChangeAspect="1"/>
          </p:cNvPicPr>
          <p:nvPr/>
        </p:nvPicPr>
        <p:blipFill rotWithShape="1">
          <a:blip r:embed="rId3"/>
          <a:srcRect r="2333"/>
          <a:stretch/>
        </p:blipFill>
        <p:spPr>
          <a:xfrm>
            <a:off x="20" y="10"/>
            <a:ext cx="9143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9A7994-2672-56B9-C74B-59294B533538}"/>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dirty="0"/>
              <a:t>More </a:t>
            </a:r>
            <a:r>
              <a:rPr lang="en-US"/>
              <a:t>key questions</a:t>
            </a:r>
            <a:endParaRPr lang="en-US" dirty="0"/>
          </a:p>
        </p:txBody>
      </p:sp>
      <p:graphicFrame>
        <p:nvGraphicFramePr>
          <p:cNvPr id="5" name="Content Placeholder 2">
            <a:extLst>
              <a:ext uri="{FF2B5EF4-FFF2-40B4-BE49-F238E27FC236}">
                <a16:creationId xmlns:a16="http://schemas.microsoft.com/office/drawing/2014/main" id="{86578FD4-51A6-C14D-30E1-5D122842C409}"/>
              </a:ext>
            </a:extLst>
          </p:cNvPr>
          <p:cNvGraphicFramePr>
            <a:graphicFrameLocks noGrp="1"/>
          </p:cNvGraphicFramePr>
          <p:nvPr>
            <p:ph sz="half" idx="1"/>
            <p:extLst>
              <p:ext uri="{D42A27DB-BD31-4B8C-83A1-F6EECF244321}">
                <p14:modId xmlns:p14="http://schemas.microsoft.com/office/powerpoint/2010/main" val="316721820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221950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n placed on top of a signature line">
            <a:extLst>
              <a:ext uri="{FF2B5EF4-FFF2-40B4-BE49-F238E27FC236}">
                <a16:creationId xmlns:a16="http://schemas.microsoft.com/office/drawing/2014/main" id="{988BE53F-D7EF-0B6A-70A1-375D3D431183}"/>
              </a:ext>
            </a:extLst>
          </p:cNvPr>
          <p:cNvPicPr>
            <a:picLocks noChangeAspect="1"/>
          </p:cNvPicPr>
          <p:nvPr/>
        </p:nvPicPr>
        <p:blipFill rotWithShape="1">
          <a:blip r:embed="rId3"/>
          <a:srcRect l="29413" r="-1" b="-1"/>
          <a:stretch/>
        </p:blipFill>
        <p:spPr>
          <a:xfrm>
            <a:off x="1891768" y="10"/>
            <a:ext cx="725223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itl 3">
            <a:extLst>
              <a:ext uri="{FF2B5EF4-FFF2-40B4-BE49-F238E27FC236}">
                <a16:creationId xmlns:a16="http://schemas.microsoft.com/office/drawing/2014/main" id="{14DD633B-FFE5-D3AA-904E-18748532F8AB}"/>
              </a:ext>
            </a:extLst>
          </p:cNvPr>
          <p:cNvSpPr>
            <a:spLocks noGrp="1"/>
          </p:cNvSpPr>
          <p:nvPr>
            <p:ph type="title"/>
          </p:nvPr>
        </p:nvSpPr>
        <p:spPr>
          <a:xfrm>
            <a:off x="714170" y="1007216"/>
            <a:ext cx="3681983" cy="3692028"/>
          </a:xfrm>
          <a:noFill/>
        </p:spPr>
        <p:txBody>
          <a:bodyPr vert="horz" lIns="91440" tIns="45720" rIns="91440" bIns="45720" rtlCol="0" anchor="b">
            <a:normAutofit/>
          </a:bodyPr>
          <a:lstStyle/>
          <a:p>
            <a:r>
              <a:rPr lang="en-US" sz="4500" b="1" dirty="0"/>
              <a:t>Policy in Wales</a:t>
            </a:r>
          </a:p>
        </p:txBody>
      </p:sp>
    </p:spTree>
    <p:extLst>
      <p:ext uri="{BB962C8B-B14F-4D97-AF65-F5344CB8AC3E}">
        <p14:creationId xmlns:p14="http://schemas.microsoft.com/office/powerpoint/2010/main" val="500684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13"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3"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19288" y="4386808"/>
            <a:ext cx="305424" cy="351063"/>
          </a:xfrm>
          <a:prstGeom prst="triangle">
            <a:avLst/>
          </a:prstGeom>
          <a:solidFill>
            <a:srgbClr val="B952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9635" y="954593"/>
            <a:ext cx="4564729" cy="3432215"/>
          </a:xfrm>
          <a:prstGeom prst="rect">
            <a:avLst/>
          </a:prstGeom>
          <a:solidFill>
            <a:schemeClr val="bg1"/>
          </a:solidFill>
          <a:ln w="19050">
            <a:solidFill>
              <a:srgbClr val="B9523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yfryngau Ar-lein 4" title="Sophie Howe, Future Generations Commissioner for Wales: Message to 5th Global Conf. of Young MPs">
            <a:hlinkClick r:id="" action="ppaction://media"/>
            <a:extLst>
              <a:ext uri="{FF2B5EF4-FFF2-40B4-BE49-F238E27FC236}">
                <a16:creationId xmlns:a16="http://schemas.microsoft.com/office/drawing/2014/main" id="{57559B0B-20B0-2096-E238-A3A33E36F63F}"/>
              </a:ext>
            </a:extLst>
          </p:cNvPr>
          <p:cNvPicPr>
            <a:picLocks noRot="1" noChangeAspect="1"/>
          </p:cNvPicPr>
          <p:nvPr>
            <a:videoFile r:link="rId1"/>
          </p:nvPr>
        </p:nvPicPr>
        <p:blipFill>
          <a:blip r:embed="rId3"/>
          <a:stretch>
            <a:fillRect/>
          </a:stretch>
        </p:blipFill>
        <p:spPr>
          <a:xfrm>
            <a:off x="2430221" y="1403488"/>
            <a:ext cx="4320540" cy="2441105"/>
          </a:xfrm>
          <a:prstGeom prst="rect">
            <a:avLst/>
          </a:prstGeom>
          <a:ln w="12700">
            <a:noFill/>
          </a:ln>
        </p:spPr>
      </p:pic>
    </p:spTree>
    <p:extLst>
      <p:ext uri="{BB962C8B-B14F-4D97-AF65-F5344CB8AC3E}">
        <p14:creationId xmlns:p14="http://schemas.microsoft.com/office/powerpoint/2010/main" val="225212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4FDA1A45-2146-62BF-CF6C-C6F39128C592}"/>
              </a:ext>
            </a:extLst>
          </p:cNvPr>
          <p:cNvSpPr>
            <a:spLocks noGrp="1"/>
          </p:cNvSpPr>
          <p:nvPr>
            <p:ph type="title"/>
          </p:nvPr>
        </p:nvSpPr>
        <p:spPr>
          <a:xfrm>
            <a:off x="771525" y="1967266"/>
            <a:ext cx="2147521" cy="2547257"/>
          </a:xfrm>
          <a:noFill/>
        </p:spPr>
        <p:txBody>
          <a:bodyPr anchor="ctr">
            <a:normAutofit fontScale="90000"/>
          </a:bodyPr>
          <a:lstStyle/>
          <a:p>
            <a:pPr algn="ctr"/>
            <a:r>
              <a:rPr lang="en-GB" sz="3100" dirty="0">
                <a:solidFill>
                  <a:srgbClr val="FFFFFF"/>
                </a:solidFill>
              </a:rPr>
              <a:t>The Well-being of Future Generations Act Wales (2015) </a:t>
            </a:r>
            <a:endParaRPr lang="cy-GB" sz="3100" dirty="0">
              <a:solidFill>
                <a:srgbClr val="FFFFFF"/>
              </a:solidFill>
            </a:endParaRPr>
          </a:p>
        </p:txBody>
      </p:sp>
      <p:pic>
        <p:nvPicPr>
          <p:cNvPr id="4098" name="Picture 2">
            <a:extLst>
              <a:ext uri="{FF2B5EF4-FFF2-40B4-BE49-F238E27FC236}">
                <a16:creationId xmlns:a16="http://schemas.microsoft.com/office/drawing/2014/main" id="{3FE8006E-282C-00A7-2C95-5FF982BE024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82987" y="868007"/>
            <a:ext cx="5085525" cy="5119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055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F0E358-1E49-4920-80D8-C3D138708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E2D2362D-7010-4036-B9CA-03DFC8EB3B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DC85BF5E-2BD6-4E5B-8EA3-420B45BB03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5542359" y="0"/>
            <a:ext cx="3601641"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solidFill>
            <a:schemeClr val="accent1">
              <a:lumMod val="50000"/>
              <a:alpha val="25000"/>
            </a:schemeClr>
          </a:solidFill>
          <a:ln w="0">
            <a:noFill/>
            <a:prstDash val="solid"/>
            <a:round/>
            <a:headEnd/>
            <a:tailEnd/>
          </a:ln>
        </p:spPr>
        <p:txBody>
          <a:bodyPr wrap="square" rtlCol="0" anchor="ctr">
            <a:noAutofit/>
          </a:bodyPr>
          <a:lstStyle/>
          <a:p>
            <a:pPr algn="ctr" defTabSz="457200"/>
            <a:endParaRPr lang="en-US" dirty="0">
              <a:solidFill>
                <a:schemeClr val="tx1"/>
              </a:solidFill>
            </a:endParaRPr>
          </a:p>
        </p:txBody>
      </p:sp>
      <p:sp>
        <p:nvSpPr>
          <p:cNvPr id="16" name="Freeform: Shape 15">
            <a:extLst>
              <a:ext uri="{FF2B5EF4-FFF2-40B4-BE49-F238E27FC236}">
                <a16:creationId xmlns:a16="http://schemas.microsoft.com/office/drawing/2014/main" id="{740D8E28-91B5-42B0-9D6C-B777D8AD9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85184" cy="6858000"/>
          </a:xfrm>
          <a:custGeom>
            <a:avLst/>
            <a:gdLst>
              <a:gd name="connsiteX0" fmla="*/ 0 w 7713579"/>
              <a:gd name="connsiteY0" fmla="*/ 0 h 6858000"/>
              <a:gd name="connsiteX1" fmla="*/ 7534191 w 7713579"/>
              <a:gd name="connsiteY1" fmla="*/ 0 h 6858000"/>
              <a:gd name="connsiteX2" fmla="*/ 7538954 w 7713579"/>
              <a:gd name="connsiteY2" fmla="*/ 66675 h 6858000"/>
              <a:gd name="connsiteX3" fmla="*/ 7546891 w 7713579"/>
              <a:gd name="connsiteY3" fmla="*/ 122237 h 6858000"/>
              <a:gd name="connsiteX4" fmla="*/ 7556416 w 7713579"/>
              <a:gd name="connsiteY4" fmla="*/ 174625 h 6858000"/>
              <a:gd name="connsiteX5" fmla="*/ 7572291 w 7713579"/>
              <a:gd name="connsiteY5" fmla="*/ 217487 h 6858000"/>
              <a:gd name="connsiteX6" fmla="*/ 7588166 w 7713579"/>
              <a:gd name="connsiteY6" fmla="*/ 260350 h 6858000"/>
              <a:gd name="connsiteX7" fmla="*/ 7607216 w 7713579"/>
              <a:gd name="connsiteY7" fmla="*/ 296862 h 6858000"/>
              <a:gd name="connsiteX8" fmla="*/ 7626266 w 7713579"/>
              <a:gd name="connsiteY8" fmla="*/ 334962 h 6858000"/>
              <a:gd name="connsiteX9" fmla="*/ 7643729 w 7713579"/>
              <a:gd name="connsiteY9" fmla="*/ 369887 h 6858000"/>
              <a:gd name="connsiteX10" fmla="*/ 7661191 w 7713579"/>
              <a:gd name="connsiteY10" fmla="*/ 409575 h 6858000"/>
              <a:gd name="connsiteX11" fmla="*/ 7677066 w 7713579"/>
              <a:gd name="connsiteY11" fmla="*/ 450850 h 6858000"/>
              <a:gd name="connsiteX12" fmla="*/ 7691354 w 7713579"/>
              <a:gd name="connsiteY12" fmla="*/ 496887 h 6858000"/>
              <a:gd name="connsiteX13" fmla="*/ 7702466 w 7713579"/>
              <a:gd name="connsiteY13" fmla="*/ 546100 h 6858000"/>
              <a:gd name="connsiteX14" fmla="*/ 7710404 w 7713579"/>
              <a:gd name="connsiteY14" fmla="*/ 606425 h 6858000"/>
              <a:gd name="connsiteX15" fmla="*/ 7713579 w 7713579"/>
              <a:gd name="connsiteY15" fmla="*/ 673100 h 6858000"/>
              <a:gd name="connsiteX16" fmla="*/ 7710404 w 7713579"/>
              <a:gd name="connsiteY16" fmla="*/ 744537 h 6858000"/>
              <a:gd name="connsiteX17" fmla="*/ 7702466 w 7713579"/>
              <a:gd name="connsiteY17" fmla="*/ 801687 h 6858000"/>
              <a:gd name="connsiteX18" fmla="*/ 7691354 w 7713579"/>
              <a:gd name="connsiteY18" fmla="*/ 854075 h 6858000"/>
              <a:gd name="connsiteX19" fmla="*/ 7677066 w 7713579"/>
              <a:gd name="connsiteY19" fmla="*/ 901700 h 6858000"/>
              <a:gd name="connsiteX20" fmla="*/ 7661191 w 7713579"/>
              <a:gd name="connsiteY20" fmla="*/ 942975 h 6858000"/>
              <a:gd name="connsiteX21" fmla="*/ 7642141 w 7713579"/>
              <a:gd name="connsiteY21" fmla="*/ 981075 h 6858000"/>
              <a:gd name="connsiteX22" fmla="*/ 7623091 w 7713579"/>
              <a:gd name="connsiteY22" fmla="*/ 1017587 h 6858000"/>
              <a:gd name="connsiteX23" fmla="*/ 7604041 w 7713579"/>
              <a:gd name="connsiteY23" fmla="*/ 1055687 h 6858000"/>
              <a:gd name="connsiteX24" fmla="*/ 7586579 w 7713579"/>
              <a:gd name="connsiteY24" fmla="*/ 1095375 h 6858000"/>
              <a:gd name="connsiteX25" fmla="*/ 7569116 w 7713579"/>
              <a:gd name="connsiteY25" fmla="*/ 1136650 h 6858000"/>
              <a:gd name="connsiteX26" fmla="*/ 7554829 w 7713579"/>
              <a:gd name="connsiteY26" fmla="*/ 1182687 h 6858000"/>
              <a:gd name="connsiteX27" fmla="*/ 7545304 w 7713579"/>
              <a:gd name="connsiteY27" fmla="*/ 1235075 h 6858000"/>
              <a:gd name="connsiteX28" fmla="*/ 7535779 w 7713579"/>
              <a:gd name="connsiteY28" fmla="*/ 1295400 h 6858000"/>
              <a:gd name="connsiteX29" fmla="*/ 7534191 w 7713579"/>
              <a:gd name="connsiteY29" fmla="*/ 1363662 h 6858000"/>
              <a:gd name="connsiteX30" fmla="*/ 7535779 w 7713579"/>
              <a:gd name="connsiteY30" fmla="*/ 1431925 h 6858000"/>
              <a:gd name="connsiteX31" fmla="*/ 7545304 w 7713579"/>
              <a:gd name="connsiteY31" fmla="*/ 1492250 h 6858000"/>
              <a:gd name="connsiteX32" fmla="*/ 7554829 w 7713579"/>
              <a:gd name="connsiteY32" fmla="*/ 1544637 h 6858000"/>
              <a:gd name="connsiteX33" fmla="*/ 7569116 w 7713579"/>
              <a:gd name="connsiteY33" fmla="*/ 1589087 h 6858000"/>
              <a:gd name="connsiteX34" fmla="*/ 7586579 w 7713579"/>
              <a:gd name="connsiteY34" fmla="*/ 1631950 h 6858000"/>
              <a:gd name="connsiteX35" fmla="*/ 7604041 w 7713579"/>
              <a:gd name="connsiteY35" fmla="*/ 1671637 h 6858000"/>
              <a:gd name="connsiteX36" fmla="*/ 7623091 w 7713579"/>
              <a:gd name="connsiteY36" fmla="*/ 1708150 h 6858000"/>
              <a:gd name="connsiteX37" fmla="*/ 7642141 w 7713579"/>
              <a:gd name="connsiteY37" fmla="*/ 1743075 h 6858000"/>
              <a:gd name="connsiteX38" fmla="*/ 7661191 w 7713579"/>
              <a:gd name="connsiteY38" fmla="*/ 1782762 h 6858000"/>
              <a:gd name="connsiteX39" fmla="*/ 7677066 w 7713579"/>
              <a:gd name="connsiteY39" fmla="*/ 1824037 h 6858000"/>
              <a:gd name="connsiteX40" fmla="*/ 7691354 w 7713579"/>
              <a:gd name="connsiteY40" fmla="*/ 1870075 h 6858000"/>
              <a:gd name="connsiteX41" fmla="*/ 7702466 w 7713579"/>
              <a:gd name="connsiteY41" fmla="*/ 1922462 h 6858000"/>
              <a:gd name="connsiteX42" fmla="*/ 7710404 w 7713579"/>
              <a:gd name="connsiteY42" fmla="*/ 1982787 h 6858000"/>
              <a:gd name="connsiteX43" fmla="*/ 7713579 w 7713579"/>
              <a:gd name="connsiteY43" fmla="*/ 2051050 h 6858000"/>
              <a:gd name="connsiteX44" fmla="*/ 7710404 w 7713579"/>
              <a:gd name="connsiteY44" fmla="*/ 2119312 h 6858000"/>
              <a:gd name="connsiteX45" fmla="*/ 7702466 w 7713579"/>
              <a:gd name="connsiteY45" fmla="*/ 2179637 h 6858000"/>
              <a:gd name="connsiteX46" fmla="*/ 7691354 w 7713579"/>
              <a:gd name="connsiteY46" fmla="*/ 2232025 h 6858000"/>
              <a:gd name="connsiteX47" fmla="*/ 7677066 w 7713579"/>
              <a:gd name="connsiteY47" fmla="*/ 2278062 h 6858000"/>
              <a:gd name="connsiteX48" fmla="*/ 7661191 w 7713579"/>
              <a:gd name="connsiteY48" fmla="*/ 2319337 h 6858000"/>
              <a:gd name="connsiteX49" fmla="*/ 7642141 w 7713579"/>
              <a:gd name="connsiteY49" fmla="*/ 2359025 h 6858000"/>
              <a:gd name="connsiteX50" fmla="*/ 7623091 w 7713579"/>
              <a:gd name="connsiteY50" fmla="*/ 2395537 h 6858000"/>
              <a:gd name="connsiteX51" fmla="*/ 7604041 w 7713579"/>
              <a:gd name="connsiteY51" fmla="*/ 2433637 h 6858000"/>
              <a:gd name="connsiteX52" fmla="*/ 7586579 w 7713579"/>
              <a:gd name="connsiteY52" fmla="*/ 2471737 h 6858000"/>
              <a:gd name="connsiteX53" fmla="*/ 7569116 w 7713579"/>
              <a:gd name="connsiteY53" fmla="*/ 2513012 h 6858000"/>
              <a:gd name="connsiteX54" fmla="*/ 7554829 w 7713579"/>
              <a:gd name="connsiteY54" fmla="*/ 2560637 h 6858000"/>
              <a:gd name="connsiteX55" fmla="*/ 7545304 w 7713579"/>
              <a:gd name="connsiteY55" fmla="*/ 2613025 h 6858000"/>
              <a:gd name="connsiteX56" fmla="*/ 7535779 w 7713579"/>
              <a:gd name="connsiteY56" fmla="*/ 2671762 h 6858000"/>
              <a:gd name="connsiteX57" fmla="*/ 7534191 w 7713579"/>
              <a:gd name="connsiteY57" fmla="*/ 2741612 h 6858000"/>
              <a:gd name="connsiteX58" fmla="*/ 7535779 w 7713579"/>
              <a:gd name="connsiteY58" fmla="*/ 2809875 h 6858000"/>
              <a:gd name="connsiteX59" fmla="*/ 7545304 w 7713579"/>
              <a:gd name="connsiteY59" fmla="*/ 2868612 h 6858000"/>
              <a:gd name="connsiteX60" fmla="*/ 7554829 w 7713579"/>
              <a:gd name="connsiteY60" fmla="*/ 2922587 h 6858000"/>
              <a:gd name="connsiteX61" fmla="*/ 7569116 w 7713579"/>
              <a:gd name="connsiteY61" fmla="*/ 2967037 h 6858000"/>
              <a:gd name="connsiteX62" fmla="*/ 7586579 w 7713579"/>
              <a:gd name="connsiteY62" fmla="*/ 3009900 h 6858000"/>
              <a:gd name="connsiteX63" fmla="*/ 7604041 w 7713579"/>
              <a:gd name="connsiteY63" fmla="*/ 3046412 h 6858000"/>
              <a:gd name="connsiteX64" fmla="*/ 7623091 w 7713579"/>
              <a:gd name="connsiteY64" fmla="*/ 3084512 h 6858000"/>
              <a:gd name="connsiteX65" fmla="*/ 7642141 w 7713579"/>
              <a:gd name="connsiteY65" fmla="*/ 3121025 h 6858000"/>
              <a:gd name="connsiteX66" fmla="*/ 7661191 w 7713579"/>
              <a:gd name="connsiteY66" fmla="*/ 3160712 h 6858000"/>
              <a:gd name="connsiteX67" fmla="*/ 7677066 w 7713579"/>
              <a:gd name="connsiteY67" fmla="*/ 3201987 h 6858000"/>
              <a:gd name="connsiteX68" fmla="*/ 7691354 w 7713579"/>
              <a:gd name="connsiteY68" fmla="*/ 3248025 h 6858000"/>
              <a:gd name="connsiteX69" fmla="*/ 7702466 w 7713579"/>
              <a:gd name="connsiteY69" fmla="*/ 3300412 h 6858000"/>
              <a:gd name="connsiteX70" fmla="*/ 7710404 w 7713579"/>
              <a:gd name="connsiteY70" fmla="*/ 3360737 h 6858000"/>
              <a:gd name="connsiteX71" fmla="*/ 7713579 w 7713579"/>
              <a:gd name="connsiteY71" fmla="*/ 3427412 h 6858000"/>
              <a:gd name="connsiteX72" fmla="*/ 7710404 w 7713579"/>
              <a:gd name="connsiteY72" fmla="*/ 3497262 h 6858000"/>
              <a:gd name="connsiteX73" fmla="*/ 7702466 w 7713579"/>
              <a:gd name="connsiteY73" fmla="*/ 3557587 h 6858000"/>
              <a:gd name="connsiteX74" fmla="*/ 7691354 w 7713579"/>
              <a:gd name="connsiteY74" fmla="*/ 3609975 h 6858000"/>
              <a:gd name="connsiteX75" fmla="*/ 7677066 w 7713579"/>
              <a:gd name="connsiteY75" fmla="*/ 3656012 h 6858000"/>
              <a:gd name="connsiteX76" fmla="*/ 7661191 w 7713579"/>
              <a:gd name="connsiteY76" fmla="*/ 3697287 h 6858000"/>
              <a:gd name="connsiteX77" fmla="*/ 7642141 w 7713579"/>
              <a:gd name="connsiteY77" fmla="*/ 3736975 h 6858000"/>
              <a:gd name="connsiteX78" fmla="*/ 7604041 w 7713579"/>
              <a:gd name="connsiteY78" fmla="*/ 3811587 h 6858000"/>
              <a:gd name="connsiteX79" fmla="*/ 7586579 w 7713579"/>
              <a:gd name="connsiteY79" fmla="*/ 3848100 h 6858000"/>
              <a:gd name="connsiteX80" fmla="*/ 7569116 w 7713579"/>
              <a:gd name="connsiteY80" fmla="*/ 3890962 h 6858000"/>
              <a:gd name="connsiteX81" fmla="*/ 7554829 w 7713579"/>
              <a:gd name="connsiteY81" fmla="*/ 3935412 h 6858000"/>
              <a:gd name="connsiteX82" fmla="*/ 7545304 w 7713579"/>
              <a:gd name="connsiteY82" fmla="*/ 3987800 h 6858000"/>
              <a:gd name="connsiteX83" fmla="*/ 7535779 w 7713579"/>
              <a:gd name="connsiteY83" fmla="*/ 4048125 h 6858000"/>
              <a:gd name="connsiteX84" fmla="*/ 7534191 w 7713579"/>
              <a:gd name="connsiteY84" fmla="*/ 4116387 h 6858000"/>
              <a:gd name="connsiteX85" fmla="*/ 7535779 w 7713579"/>
              <a:gd name="connsiteY85" fmla="*/ 4186237 h 6858000"/>
              <a:gd name="connsiteX86" fmla="*/ 7545304 w 7713579"/>
              <a:gd name="connsiteY86" fmla="*/ 4244975 h 6858000"/>
              <a:gd name="connsiteX87" fmla="*/ 7554829 w 7713579"/>
              <a:gd name="connsiteY87" fmla="*/ 4297362 h 6858000"/>
              <a:gd name="connsiteX88" fmla="*/ 7569116 w 7713579"/>
              <a:gd name="connsiteY88" fmla="*/ 4343400 h 6858000"/>
              <a:gd name="connsiteX89" fmla="*/ 7586579 w 7713579"/>
              <a:gd name="connsiteY89" fmla="*/ 4386262 h 6858000"/>
              <a:gd name="connsiteX90" fmla="*/ 7604041 w 7713579"/>
              <a:gd name="connsiteY90" fmla="*/ 4424362 h 6858000"/>
              <a:gd name="connsiteX91" fmla="*/ 7642141 w 7713579"/>
              <a:gd name="connsiteY91" fmla="*/ 4498975 h 6858000"/>
              <a:gd name="connsiteX92" fmla="*/ 7661191 w 7713579"/>
              <a:gd name="connsiteY92" fmla="*/ 4537075 h 6858000"/>
              <a:gd name="connsiteX93" fmla="*/ 7677066 w 7713579"/>
              <a:gd name="connsiteY93" fmla="*/ 4579937 h 6858000"/>
              <a:gd name="connsiteX94" fmla="*/ 7691354 w 7713579"/>
              <a:gd name="connsiteY94" fmla="*/ 4625975 h 6858000"/>
              <a:gd name="connsiteX95" fmla="*/ 7702466 w 7713579"/>
              <a:gd name="connsiteY95" fmla="*/ 4678362 h 6858000"/>
              <a:gd name="connsiteX96" fmla="*/ 7710404 w 7713579"/>
              <a:gd name="connsiteY96" fmla="*/ 4738687 h 6858000"/>
              <a:gd name="connsiteX97" fmla="*/ 7713579 w 7713579"/>
              <a:gd name="connsiteY97" fmla="*/ 4806950 h 6858000"/>
              <a:gd name="connsiteX98" fmla="*/ 7710404 w 7713579"/>
              <a:gd name="connsiteY98" fmla="*/ 4875212 h 6858000"/>
              <a:gd name="connsiteX99" fmla="*/ 7702466 w 7713579"/>
              <a:gd name="connsiteY99" fmla="*/ 4935537 h 6858000"/>
              <a:gd name="connsiteX100" fmla="*/ 7691354 w 7713579"/>
              <a:gd name="connsiteY100" fmla="*/ 4987925 h 6858000"/>
              <a:gd name="connsiteX101" fmla="*/ 7677066 w 7713579"/>
              <a:gd name="connsiteY101" fmla="*/ 5033962 h 6858000"/>
              <a:gd name="connsiteX102" fmla="*/ 7661191 w 7713579"/>
              <a:gd name="connsiteY102" fmla="*/ 5075237 h 6858000"/>
              <a:gd name="connsiteX103" fmla="*/ 7642141 w 7713579"/>
              <a:gd name="connsiteY103" fmla="*/ 5114925 h 6858000"/>
              <a:gd name="connsiteX104" fmla="*/ 7623091 w 7713579"/>
              <a:gd name="connsiteY104" fmla="*/ 5149850 h 6858000"/>
              <a:gd name="connsiteX105" fmla="*/ 7604041 w 7713579"/>
              <a:gd name="connsiteY105" fmla="*/ 5186362 h 6858000"/>
              <a:gd name="connsiteX106" fmla="*/ 7586579 w 7713579"/>
              <a:gd name="connsiteY106" fmla="*/ 5226050 h 6858000"/>
              <a:gd name="connsiteX107" fmla="*/ 7569116 w 7713579"/>
              <a:gd name="connsiteY107" fmla="*/ 5268912 h 6858000"/>
              <a:gd name="connsiteX108" fmla="*/ 7554829 w 7713579"/>
              <a:gd name="connsiteY108" fmla="*/ 5313362 h 6858000"/>
              <a:gd name="connsiteX109" fmla="*/ 7545304 w 7713579"/>
              <a:gd name="connsiteY109" fmla="*/ 5365750 h 6858000"/>
              <a:gd name="connsiteX110" fmla="*/ 7535779 w 7713579"/>
              <a:gd name="connsiteY110" fmla="*/ 5426075 h 6858000"/>
              <a:gd name="connsiteX111" fmla="*/ 7534191 w 7713579"/>
              <a:gd name="connsiteY111" fmla="*/ 5494337 h 6858000"/>
              <a:gd name="connsiteX112" fmla="*/ 7535779 w 7713579"/>
              <a:gd name="connsiteY112" fmla="*/ 5562600 h 6858000"/>
              <a:gd name="connsiteX113" fmla="*/ 7545304 w 7713579"/>
              <a:gd name="connsiteY113" fmla="*/ 5622925 h 6858000"/>
              <a:gd name="connsiteX114" fmla="*/ 7554829 w 7713579"/>
              <a:gd name="connsiteY114" fmla="*/ 5675312 h 6858000"/>
              <a:gd name="connsiteX115" fmla="*/ 7569116 w 7713579"/>
              <a:gd name="connsiteY115" fmla="*/ 5721350 h 6858000"/>
              <a:gd name="connsiteX116" fmla="*/ 7586579 w 7713579"/>
              <a:gd name="connsiteY116" fmla="*/ 5762625 h 6858000"/>
              <a:gd name="connsiteX117" fmla="*/ 7604041 w 7713579"/>
              <a:gd name="connsiteY117" fmla="*/ 5802312 h 6858000"/>
              <a:gd name="connsiteX118" fmla="*/ 7623091 w 7713579"/>
              <a:gd name="connsiteY118" fmla="*/ 5840412 h 6858000"/>
              <a:gd name="connsiteX119" fmla="*/ 7642141 w 7713579"/>
              <a:gd name="connsiteY119" fmla="*/ 5876925 h 6858000"/>
              <a:gd name="connsiteX120" fmla="*/ 7661191 w 7713579"/>
              <a:gd name="connsiteY120" fmla="*/ 5915025 h 6858000"/>
              <a:gd name="connsiteX121" fmla="*/ 7677066 w 7713579"/>
              <a:gd name="connsiteY121" fmla="*/ 5956300 h 6858000"/>
              <a:gd name="connsiteX122" fmla="*/ 7691354 w 7713579"/>
              <a:gd name="connsiteY122" fmla="*/ 6003925 h 6858000"/>
              <a:gd name="connsiteX123" fmla="*/ 7702466 w 7713579"/>
              <a:gd name="connsiteY123" fmla="*/ 6056312 h 6858000"/>
              <a:gd name="connsiteX124" fmla="*/ 7710404 w 7713579"/>
              <a:gd name="connsiteY124" fmla="*/ 6113462 h 6858000"/>
              <a:gd name="connsiteX125" fmla="*/ 7713579 w 7713579"/>
              <a:gd name="connsiteY125" fmla="*/ 6183312 h 6858000"/>
              <a:gd name="connsiteX126" fmla="*/ 7710404 w 7713579"/>
              <a:gd name="connsiteY126" fmla="*/ 6251575 h 6858000"/>
              <a:gd name="connsiteX127" fmla="*/ 7702466 w 7713579"/>
              <a:gd name="connsiteY127" fmla="*/ 6311900 h 6858000"/>
              <a:gd name="connsiteX128" fmla="*/ 7691354 w 7713579"/>
              <a:gd name="connsiteY128" fmla="*/ 6361112 h 6858000"/>
              <a:gd name="connsiteX129" fmla="*/ 7677066 w 7713579"/>
              <a:gd name="connsiteY129" fmla="*/ 6407150 h 6858000"/>
              <a:gd name="connsiteX130" fmla="*/ 7661191 w 7713579"/>
              <a:gd name="connsiteY130" fmla="*/ 6448425 h 6858000"/>
              <a:gd name="connsiteX131" fmla="*/ 7643729 w 7713579"/>
              <a:gd name="connsiteY131" fmla="*/ 6488112 h 6858000"/>
              <a:gd name="connsiteX132" fmla="*/ 7626266 w 7713579"/>
              <a:gd name="connsiteY132" fmla="*/ 6523037 h 6858000"/>
              <a:gd name="connsiteX133" fmla="*/ 7607216 w 7713579"/>
              <a:gd name="connsiteY133" fmla="*/ 6561137 h 6858000"/>
              <a:gd name="connsiteX134" fmla="*/ 7588166 w 7713579"/>
              <a:gd name="connsiteY134" fmla="*/ 6597650 h 6858000"/>
              <a:gd name="connsiteX135" fmla="*/ 7572291 w 7713579"/>
              <a:gd name="connsiteY135" fmla="*/ 6640512 h 6858000"/>
              <a:gd name="connsiteX136" fmla="*/ 7556416 w 7713579"/>
              <a:gd name="connsiteY136" fmla="*/ 6683375 h 6858000"/>
              <a:gd name="connsiteX137" fmla="*/ 7546891 w 7713579"/>
              <a:gd name="connsiteY137" fmla="*/ 6735762 h 6858000"/>
              <a:gd name="connsiteX138" fmla="*/ 7538954 w 7713579"/>
              <a:gd name="connsiteY138" fmla="*/ 6791325 h 6858000"/>
              <a:gd name="connsiteX139" fmla="*/ 7534191 w 7713579"/>
              <a:gd name="connsiteY139" fmla="*/ 6858000 h 6858000"/>
              <a:gd name="connsiteX140" fmla="*/ 0 w 7713579"/>
              <a:gd name="connsiteY140" fmla="*/ 6858000 h 6858000"/>
              <a:gd name="connsiteX141" fmla="*/ 0 w 7713579"/>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713579" h="6858000">
                <a:moveTo>
                  <a:pt x="0" y="0"/>
                </a:moveTo>
                <a:lnTo>
                  <a:pt x="7534191" y="0"/>
                </a:lnTo>
                <a:lnTo>
                  <a:pt x="7538954" y="66675"/>
                </a:lnTo>
                <a:lnTo>
                  <a:pt x="7546891" y="122237"/>
                </a:lnTo>
                <a:lnTo>
                  <a:pt x="7556416" y="174625"/>
                </a:lnTo>
                <a:lnTo>
                  <a:pt x="7572291" y="217487"/>
                </a:lnTo>
                <a:lnTo>
                  <a:pt x="7588166" y="260350"/>
                </a:lnTo>
                <a:lnTo>
                  <a:pt x="7607216" y="296862"/>
                </a:lnTo>
                <a:lnTo>
                  <a:pt x="7626266" y="334962"/>
                </a:lnTo>
                <a:lnTo>
                  <a:pt x="7643729" y="369887"/>
                </a:lnTo>
                <a:lnTo>
                  <a:pt x="7661191" y="409575"/>
                </a:lnTo>
                <a:lnTo>
                  <a:pt x="7677066" y="450850"/>
                </a:lnTo>
                <a:lnTo>
                  <a:pt x="7691354" y="496887"/>
                </a:lnTo>
                <a:lnTo>
                  <a:pt x="7702466" y="546100"/>
                </a:lnTo>
                <a:lnTo>
                  <a:pt x="7710404" y="606425"/>
                </a:lnTo>
                <a:lnTo>
                  <a:pt x="7713579" y="673100"/>
                </a:lnTo>
                <a:lnTo>
                  <a:pt x="7710404" y="744537"/>
                </a:lnTo>
                <a:lnTo>
                  <a:pt x="7702466" y="801687"/>
                </a:lnTo>
                <a:lnTo>
                  <a:pt x="7691354" y="854075"/>
                </a:lnTo>
                <a:lnTo>
                  <a:pt x="7677066" y="901700"/>
                </a:lnTo>
                <a:lnTo>
                  <a:pt x="7661191" y="942975"/>
                </a:lnTo>
                <a:lnTo>
                  <a:pt x="7642141" y="981075"/>
                </a:lnTo>
                <a:lnTo>
                  <a:pt x="7623091" y="1017587"/>
                </a:lnTo>
                <a:lnTo>
                  <a:pt x="7604041" y="1055687"/>
                </a:lnTo>
                <a:lnTo>
                  <a:pt x="7586579" y="1095375"/>
                </a:lnTo>
                <a:lnTo>
                  <a:pt x="7569116" y="1136650"/>
                </a:lnTo>
                <a:lnTo>
                  <a:pt x="7554829" y="1182687"/>
                </a:lnTo>
                <a:lnTo>
                  <a:pt x="7545304" y="1235075"/>
                </a:lnTo>
                <a:lnTo>
                  <a:pt x="7535779" y="1295400"/>
                </a:lnTo>
                <a:lnTo>
                  <a:pt x="7534191" y="1363662"/>
                </a:lnTo>
                <a:lnTo>
                  <a:pt x="7535779" y="1431925"/>
                </a:lnTo>
                <a:lnTo>
                  <a:pt x="7545304" y="1492250"/>
                </a:lnTo>
                <a:lnTo>
                  <a:pt x="7554829" y="1544637"/>
                </a:lnTo>
                <a:lnTo>
                  <a:pt x="7569116" y="1589087"/>
                </a:lnTo>
                <a:lnTo>
                  <a:pt x="7586579" y="1631950"/>
                </a:lnTo>
                <a:lnTo>
                  <a:pt x="7604041" y="1671637"/>
                </a:lnTo>
                <a:lnTo>
                  <a:pt x="7623091" y="1708150"/>
                </a:lnTo>
                <a:lnTo>
                  <a:pt x="7642141" y="1743075"/>
                </a:lnTo>
                <a:lnTo>
                  <a:pt x="7661191" y="1782762"/>
                </a:lnTo>
                <a:lnTo>
                  <a:pt x="7677066" y="1824037"/>
                </a:lnTo>
                <a:lnTo>
                  <a:pt x="7691354" y="1870075"/>
                </a:lnTo>
                <a:lnTo>
                  <a:pt x="7702466" y="1922462"/>
                </a:lnTo>
                <a:lnTo>
                  <a:pt x="7710404" y="1982787"/>
                </a:lnTo>
                <a:lnTo>
                  <a:pt x="7713579" y="2051050"/>
                </a:lnTo>
                <a:lnTo>
                  <a:pt x="7710404" y="2119312"/>
                </a:lnTo>
                <a:lnTo>
                  <a:pt x="7702466" y="2179637"/>
                </a:lnTo>
                <a:lnTo>
                  <a:pt x="7691354" y="2232025"/>
                </a:lnTo>
                <a:lnTo>
                  <a:pt x="7677066" y="2278062"/>
                </a:lnTo>
                <a:lnTo>
                  <a:pt x="7661191" y="2319337"/>
                </a:lnTo>
                <a:lnTo>
                  <a:pt x="7642141" y="2359025"/>
                </a:lnTo>
                <a:lnTo>
                  <a:pt x="7623091" y="2395537"/>
                </a:lnTo>
                <a:lnTo>
                  <a:pt x="7604041" y="2433637"/>
                </a:lnTo>
                <a:lnTo>
                  <a:pt x="7586579" y="2471737"/>
                </a:lnTo>
                <a:lnTo>
                  <a:pt x="7569116" y="2513012"/>
                </a:lnTo>
                <a:lnTo>
                  <a:pt x="7554829" y="2560637"/>
                </a:lnTo>
                <a:lnTo>
                  <a:pt x="7545304" y="2613025"/>
                </a:lnTo>
                <a:lnTo>
                  <a:pt x="7535779" y="2671762"/>
                </a:lnTo>
                <a:lnTo>
                  <a:pt x="7534191" y="2741612"/>
                </a:lnTo>
                <a:lnTo>
                  <a:pt x="7535779" y="2809875"/>
                </a:lnTo>
                <a:lnTo>
                  <a:pt x="7545304" y="2868612"/>
                </a:lnTo>
                <a:lnTo>
                  <a:pt x="7554829" y="2922587"/>
                </a:lnTo>
                <a:lnTo>
                  <a:pt x="7569116" y="2967037"/>
                </a:lnTo>
                <a:lnTo>
                  <a:pt x="7586579" y="3009900"/>
                </a:lnTo>
                <a:lnTo>
                  <a:pt x="7604041" y="3046412"/>
                </a:lnTo>
                <a:lnTo>
                  <a:pt x="7623091" y="3084512"/>
                </a:lnTo>
                <a:lnTo>
                  <a:pt x="7642141" y="3121025"/>
                </a:lnTo>
                <a:lnTo>
                  <a:pt x="7661191" y="3160712"/>
                </a:lnTo>
                <a:lnTo>
                  <a:pt x="7677066" y="3201987"/>
                </a:lnTo>
                <a:lnTo>
                  <a:pt x="7691354" y="3248025"/>
                </a:lnTo>
                <a:lnTo>
                  <a:pt x="7702466" y="3300412"/>
                </a:lnTo>
                <a:lnTo>
                  <a:pt x="7710404" y="3360737"/>
                </a:lnTo>
                <a:lnTo>
                  <a:pt x="7713579" y="3427412"/>
                </a:lnTo>
                <a:lnTo>
                  <a:pt x="7710404" y="3497262"/>
                </a:lnTo>
                <a:lnTo>
                  <a:pt x="7702466" y="3557587"/>
                </a:lnTo>
                <a:lnTo>
                  <a:pt x="7691354" y="3609975"/>
                </a:lnTo>
                <a:lnTo>
                  <a:pt x="7677066" y="3656012"/>
                </a:lnTo>
                <a:lnTo>
                  <a:pt x="7661191" y="3697287"/>
                </a:lnTo>
                <a:lnTo>
                  <a:pt x="7642141" y="3736975"/>
                </a:lnTo>
                <a:lnTo>
                  <a:pt x="7604041" y="3811587"/>
                </a:lnTo>
                <a:lnTo>
                  <a:pt x="7586579" y="3848100"/>
                </a:lnTo>
                <a:lnTo>
                  <a:pt x="7569116" y="3890962"/>
                </a:lnTo>
                <a:lnTo>
                  <a:pt x="7554829" y="3935412"/>
                </a:lnTo>
                <a:lnTo>
                  <a:pt x="7545304" y="3987800"/>
                </a:lnTo>
                <a:lnTo>
                  <a:pt x="7535779" y="4048125"/>
                </a:lnTo>
                <a:lnTo>
                  <a:pt x="7534191" y="4116387"/>
                </a:lnTo>
                <a:lnTo>
                  <a:pt x="7535779" y="4186237"/>
                </a:lnTo>
                <a:lnTo>
                  <a:pt x="7545304" y="4244975"/>
                </a:lnTo>
                <a:lnTo>
                  <a:pt x="7554829" y="4297362"/>
                </a:lnTo>
                <a:lnTo>
                  <a:pt x="7569116" y="4343400"/>
                </a:lnTo>
                <a:lnTo>
                  <a:pt x="7586579" y="4386262"/>
                </a:lnTo>
                <a:lnTo>
                  <a:pt x="7604041" y="4424362"/>
                </a:lnTo>
                <a:lnTo>
                  <a:pt x="7642141" y="4498975"/>
                </a:lnTo>
                <a:lnTo>
                  <a:pt x="7661191" y="4537075"/>
                </a:lnTo>
                <a:lnTo>
                  <a:pt x="7677066" y="4579937"/>
                </a:lnTo>
                <a:lnTo>
                  <a:pt x="7691354" y="4625975"/>
                </a:lnTo>
                <a:lnTo>
                  <a:pt x="7702466" y="4678362"/>
                </a:lnTo>
                <a:lnTo>
                  <a:pt x="7710404" y="4738687"/>
                </a:lnTo>
                <a:lnTo>
                  <a:pt x="7713579" y="4806950"/>
                </a:lnTo>
                <a:lnTo>
                  <a:pt x="7710404" y="4875212"/>
                </a:lnTo>
                <a:lnTo>
                  <a:pt x="7702466" y="4935537"/>
                </a:lnTo>
                <a:lnTo>
                  <a:pt x="7691354" y="4987925"/>
                </a:lnTo>
                <a:lnTo>
                  <a:pt x="7677066" y="5033962"/>
                </a:lnTo>
                <a:lnTo>
                  <a:pt x="7661191" y="5075237"/>
                </a:lnTo>
                <a:lnTo>
                  <a:pt x="7642141" y="5114925"/>
                </a:lnTo>
                <a:lnTo>
                  <a:pt x="7623091" y="5149850"/>
                </a:lnTo>
                <a:lnTo>
                  <a:pt x="7604041" y="5186362"/>
                </a:lnTo>
                <a:lnTo>
                  <a:pt x="7586579" y="5226050"/>
                </a:lnTo>
                <a:lnTo>
                  <a:pt x="7569116" y="5268912"/>
                </a:lnTo>
                <a:lnTo>
                  <a:pt x="7554829" y="5313362"/>
                </a:lnTo>
                <a:lnTo>
                  <a:pt x="7545304" y="5365750"/>
                </a:lnTo>
                <a:lnTo>
                  <a:pt x="7535779" y="5426075"/>
                </a:lnTo>
                <a:lnTo>
                  <a:pt x="7534191" y="5494337"/>
                </a:lnTo>
                <a:lnTo>
                  <a:pt x="7535779" y="5562600"/>
                </a:lnTo>
                <a:lnTo>
                  <a:pt x="7545304" y="5622925"/>
                </a:lnTo>
                <a:lnTo>
                  <a:pt x="7554829" y="5675312"/>
                </a:lnTo>
                <a:lnTo>
                  <a:pt x="7569116" y="5721350"/>
                </a:lnTo>
                <a:lnTo>
                  <a:pt x="7586579" y="5762625"/>
                </a:lnTo>
                <a:lnTo>
                  <a:pt x="7604041" y="5802312"/>
                </a:lnTo>
                <a:lnTo>
                  <a:pt x="7623091" y="5840412"/>
                </a:lnTo>
                <a:lnTo>
                  <a:pt x="7642141" y="5876925"/>
                </a:lnTo>
                <a:lnTo>
                  <a:pt x="7661191" y="5915025"/>
                </a:lnTo>
                <a:lnTo>
                  <a:pt x="7677066" y="5956300"/>
                </a:lnTo>
                <a:lnTo>
                  <a:pt x="7691354" y="6003925"/>
                </a:lnTo>
                <a:lnTo>
                  <a:pt x="7702466" y="6056312"/>
                </a:lnTo>
                <a:lnTo>
                  <a:pt x="7710404" y="6113462"/>
                </a:lnTo>
                <a:lnTo>
                  <a:pt x="7713579" y="6183312"/>
                </a:lnTo>
                <a:lnTo>
                  <a:pt x="7710404" y="6251575"/>
                </a:lnTo>
                <a:lnTo>
                  <a:pt x="7702466" y="6311900"/>
                </a:lnTo>
                <a:lnTo>
                  <a:pt x="7691354" y="6361112"/>
                </a:lnTo>
                <a:lnTo>
                  <a:pt x="7677066" y="6407150"/>
                </a:lnTo>
                <a:lnTo>
                  <a:pt x="7661191" y="6448425"/>
                </a:lnTo>
                <a:lnTo>
                  <a:pt x="7643729" y="6488112"/>
                </a:lnTo>
                <a:lnTo>
                  <a:pt x="7626266" y="6523037"/>
                </a:lnTo>
                <a:lnTo>
                  <a:pt x="7607216" y="6561137"/>
                </a:lnTo>
                <a:lnTo>
                  <a:pt x="7588166" y="6597650"/>
                </a:lnTo>
                <a:lnTo>
                  <a:pt x="7572291" y="6640512"/>
                </a:lnTo>
                <a:lnTo>
                  <a:pt x="7556416" y="6683375"/>
                </a:lnTo>
                <a:lnTo>
                  <a:pt x="7546891" y="6735762"/>
                </a:lnTo>
                <a:lnTo>
                  <a:pt x="7538954" y="6791325"/>
                </a:lnTo>
                <a:lnTo>
                  <a:pt x="7534191" y="6858000"/>
                </a:lnTo>
                <a:lnTo>
                  <a:pt x="0" y="6858000"/>
                </a:lnTo>
                <a:lnTo>
                  <a:pt x="0"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77FE6E4D-B6EF-A3E6-1D06-DE775382179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3787" y="1157898"/>
            <a:ext cx="4511923" cy="4542204"/>
          </a:xfrm>
          <a:prstGeom prst="rect">
            <a:avLst/>
          </a:prstGeom>
          <a:noFill/>
          <a:extLst>
            <a:ext uri="{909E8E84-426E-40DD-AFC4-6F175D3DCCD1}">
              <a14:hiddenFill xmlns:a14="http://schemas.microsoft.com/office/drawing/2010/main">
                <a:solidFill>
                  <a:srgbClr val="FFFFFF"/>
                </a:solidFill>
              </a14:hiddenFill>
            </a:ext>
          </a:extLst>
        </p:spPr>
      </p:pic>
      <p:sp>
        <p:nvSpPr>
          <p:cNvPr id="4" name="Dalfan Cynnwys 3">
            <a:extLst>
              <a:ext uri="{FF2B5EF4-FFF2-40B4-BE49-F238E27FC236}">
                <a16:creationId xmlns:a16="http://schemas.microsoft.com/office/drawing/2014/main" id="{3D9028E3-1064-75F1-C83C-C1C152C94102}"/>
              </a:ext>
            </a:extLst>
          </p:cNvPr>
          <p:cNvSpPr>
            <a:spLocks noGrp="1"/>
          </p:cNvSpPr>
          <p:nvPr>
            <p:ph idx="1"/>
          </p:nvPr>
        </p:nvSpPr>
        <p:spPr>
          <a:xfrm>
            <a:off x="6012480" y="316523"/>
            <a:ext cx="2973258" cy="6418385"/>
          </a:xfrm>
        </p:spPr>
        <p:txBody>
          <a:bodyPr>
            <a:normAutofit/>
          </a:bodyPr>
          <a:lstStyle/>
          <a:p>
            <a:pPr marL="342900" indent="-342900">
              <a:spcBef>
                <a:spcPts val="0"/>
              </a:spcBef>
              <a:buFont typeface="+mj-lt"/>
              <a:buAutoNum type="arabicPeriod"/>
              <a:defRPr/>
            </a:pPr>
            <a:r>
              <a:rPr lang="en-GB" sz="2000" dirty="0">
                <a:solidFill>
                  <a:schemeClr val="tx1">
                    <a:alpha val="60000"/>
                  </a:schemeClr>
                </a:solidFill>
                <a:effectLst/>
                <a:latin typeface="Calibri" panose="020F0502020204030204" pitchFamily="34" charset="0"/>
                <a:ea typeface="Calibri" panose="020F0502020204030204" pitchFamily="34" charset="0"/>
                <a:cs typeface="Arial" panose="020B0604020202020204" pitchFamily="34" charset="0"/>
              </a:rPr>
              <a:t>Critically reflect on the extent to which your own professional and personal lives reflect the seven wellbeing goals of the WBFGA.</a:t>
            </a:r>
          </a:p>
          <a:p>
            <a:pPr marL="342900" indent="-342900">
              <a:spcBef>
                <a:spcPts val="0"/>
              </a:spcBef>
              <a:buFont typeface="+mj-lt"/>
              <a:buAutoNum type="arabicPeriod"/>
              <a:defRPr/>
            </a:pPr>
            <a:r>
              <a:rPr lang="en-GB" sz="2000" dirty="0">
                <a:solidFill>
                  <a:schemeClr val="tx1">
                    <a:alpha val="60000"/>
                  </a:schemeClr>
                </a:solidFill>
                <a:effectLst/>
                <a:latin typeface="Calibri" panose="020F0502020204030204" pitchFamily="34" charset="0"/>
                <a:ea typeface="Calibri" panose="020F0502020204030204" pitchFamily="34" charset="0"/>
                <a:cs typeface="Arial" panose="020B0604020202020204" pitchFamily="34" charset="0"/>
              </a:rPr>
              <a:t> Map areas of both your personal and professional lives to each of the seven goals. </a:t>
            </a:r>
          </a:p>
          <a:p>
            <a:pPr marL="342900" indent="-342900">
              <a:spcBef>
                <a:spcPts val="0"/>
              </a:spcBef>
              <a:buFont typeface="+mj-lt"/>
              <a:buAutoNum type="arabicPeriod"/>
              <a:defRPr/>
            </a:pPr>
            <a:r>
              <a:rPr lang="en-GB" sz="2000" dirty="0">
                <a:solidFill>
                  <a:schemeClr val="tx1">
                    <a:alpha val="60000"/>
                  </a:schemeClr>
                </a:solidFill>
                <a:latin typeface="Calibri" panose="020F0502020204030204" pitchFamily="34" charset="0"/>
                <a:ea typeface="Calibri" panose="020F0502020204030204" pitchFamily="34" charset="0"/>
                <a:cs typeface="Arial" panose="020B0604020202020204" pitchFamily="34" charset="0"/>
              </a:rPr>
              <a:t>C</a:t>
            </a:r>
            <a:r>
              <a:rPr lang="en-GB" sz="2000" dirty="0">
                <a:solidFill>
                  <a:schemeClr val="tx1">
                    <a:alpha val="60000"/>
                  </a:schemeClr>
                </a:solidFill>
                <a:effectLst/>
                <a:latin typeface="Calibri" panose="020F0502020204030204" pitchFamily="34" charset="0"/>
                <a:ea typeface="Calibri" panose="020F0502020204030204" pitchFamily="34" charset="0"/>
                <a:cs typeface="Arial" panose="020B0604020202020204" pitchFamily="34" charset="0"/>
              </a:rPr>
              <a:t>onsider how your professional </a:t>
            </a:r>
            <a:r>
              <a:rPr lang="en-GB" sz="2000" dirty="0">
                <a:solidFill>
                  <a:schemeClr val="tx1">
                    <a:alpha val="60000"/>
                  </a:schemeClr>
                </a:solidFill>
                <a:latin typeface="Calibri" panose="020F0502020204030204" pitchFamily="34" charset="0"/>
                <a:ea typeface="Calibri" panose="020F0502020204030204" pitchFamily="34" charset="0"/>
                <a:cs typeface="Arial" panose="020B0604020202020204" pitchFamily="34" charset="0"/>
              </a:rPr>
              <a:t>l</a:t>
            </a:r>
            <a:r>
              <a:rPr lang="en-GB" sz="2000" dirty="0">
                <a:solidFill>
                  <a:schemeClr val="tx1">
                    <a:alpha val="60000"/>
                  </a:schemeClr>
                </a:solidFill>
                <a:effectLst/>
                <a:latin typeface="Calibri" panose="020F0502020204030204" pitchFamily="34" charset="0"/>
                <a:ea typeface="Calibri" panose="020F0502020204030204" pitchFamily="34" charset="0"/>
                <a:cs typeface="Arial" panose="020B0604020202020204" pitchFamily="34" charset="0"/>
              </a:rPr>
              <a:t>earning goals are linked to WBFGA and reflect on how well you feel the Act is embedded into your professional context.</a:t>
            </a:r>
            <a:endParaRPr lang="cy-GB" sz="2000" dirty="0">
              <a:solidFill>
                <a:schemeClr val="tx1">
                  <a:alpha val="60000"/>
                </a:schemeClr>
              </a:solidFill>
              <a:effectLst/>
              <a:latin typeface="Calibri" panose="020F0502020204030204" pitchFamily="34" charset="0"/>
              <a:ea typeface="Calibri" panose="020F0502020204030204" pitchFamily="34" charset="0"/>
              <a:cs typeface="Arial" panose="020B0604020202020204" pitchFamily="34" charset="0"/>
            </a:endParaRPr>
          </a:p>
          <a:p>
            <a:endParaRPr lang="cy-GB" sz="1600" dirty="0">
              <a:solidFill>
                <a:schemeClr val="tx1">
                  <a:alpha val="60000"/>
                </a:schemeClr>
              </a:solidFill>
            </a:endParaRPr>
          </a:p>
        </p:txBody>
      </p:sp>
    </p:spTree>
    <p:extLst>
      <p:ext uri="{BB962C8B-B14F-4D97-AF65-F5344CB8AC3E}">
        <p14:creationId xmlns:p14="http://schemas.microsoft.com/office/powerpoint/2010/main" val="1905607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No image&#10;&#10;Description automatically generated">
            <a:extLst>
              <a:ext uri="{FF2B5EF4-FFF2-40B4-BE49-F238E27FC236}">
                <a16:creationId xmlns:a16="http://schemas.microsoft.com/office/drawing/2014/main" id="{416C71C4-F105-3EBF-2DAB-427CCDF42B03}"/>
              </a:ext>
            </a:extLst>
          </p:cNvPr>
          <p:cNvPicPr>
            <a:picLocks noChangeAspect="1"/>
          </p:cNvPicPr>
          <p:nvPr/>
        </p:nvPicPr>
        <p:blipFill rotWithShape="1">
          <a:blip r:embed="rId3"/>
          <a:srcRect r="2333"/>
          <a:stretch/>
        </p:blipFill>
        <p:spPr>
          <a:xfrm>
            <a:off x="20" y="10"/>
            <a:ext cx="9143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9A7994-2672-56B9-C74B-59294B533538}"/>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dirty="0"/>
              <a:t>More key questions</a:t>
            </a:r>
          </a:p>
        </p:txBody>
      </p:sp>
      <p:graphicFrame>
        <p:nvGraphicFramePr>
          <p:cNvPr id="5" name="Content Placeholder 2">
            <a:extLst>
              <a:ext uri="{FF2B5EF4-FFF2-40B4-BE49-F238E27FC236}">
                <a16:creationId xmlns:a16="http://schemas.microsoft.com/office/drawing/2014/main" id="{86578FD4-51A6-C14D-30E1-5D122842C409}"/>
              </a:ext>
            </a:extLst>
          </p:cNvPr>
          <p:cNvGraphicFramePr>
            <a:graphicFrameLocks noGrp="1"/>
          </p:cNvGraphicFramePr>
          <p:nvPr>
            <p:ph sz="half" idx="1"/>
            <p:extLst>
              <p:ext uri="{D42A27DB-BD31-4B8C-83A1-F6EECF244321}">
                <p14:modId xmlns:p14="http://schemas.microsoft.com/office/powerpoint/2010/main" val="2766871679"/>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7366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itl 1">
            <a:extLst>
              <a:ext uri="{FF2B5EF4-FFF2-40B4-BE49-F238E27FC236}">
                <a16:creationId xmlns:a16="http://schemas.microsoft.com/office/drawing/2014/main" id="{C137BF63-0955-2B1E-B1D1-1494A75B1CD3}"/>
              </a:ext>
            </a:extLst>
          </p:cNvPr>
          <p:cNvSpPr>
            <a:spLocks noGrp="1"/>
          </p:cNvSpPr>
          <p:nvPr>
            <p:ph type="title"/>
          </p:nvPr>
        </p:nvSpPr>
        <p:spPr>
          <a:xfrm>
            <a:off x="701154" y="982272"/>
            <a:ext cx="2541314" cy="4560970"/>
          </a:xfrm>
        </p:spPr>
        <p:txBody>
          <a:bodyPr>
            <a:normAutofit/>
          </a:bodyPr>
          <a:lstStyle/>
          <a:p>
            <a:r>
              <a:rPr lang="en-GB" sz="3500">
                <a:solidFill>
                  <a:srgbClr val="FFFFFF"/>
                </a:solidFill>
              </a:rPr>
              <a:t>Concluding thoughts</a:t>
            </a:r>
            <a:endParaRPr lang="cy-GB" sz="350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Dalfan Cynnwys 2">
            <a:extLst>
              <a:ext uri="{FF2B5EF4-FFF2-40B4-BE49-F238E27FC236}">
                <a16:creationId xmlns:a16="http://schemas.microsoft.com/office/drawing/2014/main" id="{77347490-9EDB-4F86-09CF-66B5A9C7D9F6}"/>
              </a:ext>
            </a:extLst>
          </p:cNvPr>
          <p:cNvSpPr>
            <a:spLocks noGrp="1"/>
          </p:cNvSpPr>
          <p:nvPr>
            <p:ph idx="1"/>
          </p:nvPr>
        </p:nvSpPr>
        <p:spPr>
          <a:xfrm>
            <a:off x="3916396" y="1719618"/>
            <a:ext cx="4461623" cy="4334629"/>
          </a:xfrm>
        </p:spPr>
        <p:txBody>
          <a:bodyPr anchor="ctr">
            <a:normAutofit/>
          </a:bodyPr>
          <a:lstStyle/>
          <a:p>
            <a:pPr marL="514350" indent="-514350">
              <a:buFont typeface="+mj-lt"/>
              <a:buAutoNum type="arabicPeriod"/>
            </a:pPr>
            <a:r>
              <a:rPr lang="en-GB" sz="3200" dirty="0">
                <a:solidFill>
                  <a:srgbClr val="FEFFFF"/>
                </a:solidFill>
              </a:rPr>
              <a:t>Note down 3-4 key learning points from today’s session</a:t>
            </a:r>
            <a:r>
              <a:rPr lang="cy-GB" sz="3200" dirty="0">
                <a:solidFill>
                  <a:srgbClr val="FEFFFF"/>
                </a:solidFill>
              </a:rPr>
              <a:t>.</a:t>
            </a:r>
          </a:p>
          <a:p>
            <a:pPr marL="514350" indent="-514350">
              <a:buFont typeface="+mj-lt"/>
              <a:buAutoNum type="arabicPeriod"/>
            </a:pPr>
            <a:r>
              <a:rPr lang="cy-GB" sz="3200" dirty="0">
                <a:solidFill>
                  <a:srgbClr val="FEFFFF"/>
                </a:solidFill>
              </a:rPr>
              <a:t>Is </a:t>
            </a:r>
            <a:r>
              <a:rPr lang="cy-GB" sz="3200" dirty="0" err="1">
                <a:solidFill>
                  <a:srgbClr val="FEFFFF"/>
                </a:solidFill>
              </a:rPr>
              <a:t>there</a:t>
            </a:r>
            <a:r>
              <a:rPr lang="cy-GB" sz="3200" dirty="0">
                <a:solidFill>
                  <a:srgbClr val="FEFFFF"/>
                </a:solidFill>
              </a:rPr>
              <a:t> </a:t>
            </a:r>
            <a:r>
              <a:rPr lang="cy-GB" sz="3200" dirty="0" err="1">
                <a:solidFill>
                  <a:srgbClr val="FEFFFF"/>
                </a:solidFill>
              </a:rPr>
              <a:t>anything</a:t>
            </a:r>
            <a:r>
              <a:rPr lang="cy-GB" sz="3200" dirty="0">
                <a:solidFill>
                  <a:srgbClr val="FEFFFF"/>
                </a:solidFill>
              </a:rPr>
              <a:t> </a:t>
            </a:r>
            <a:r>
              <a:rPr lang="cy-GB" sz="3200" dirty="0" err="1">
                <a:solidFill>
                  <a:srgbClr val="FEFFFF"/>
                </a:solidFill>
              </a:rPr>
              <a:t>you</a:t>
            </a:r>
            <a:r>
              <a:rPr lang="cy-GB" sz="3200" dirty="0">
                <a:solidFill>
                  <a:srgbClr val="FEFFFF"/>
                </a:solidFill>
              </a:rPr>
              <a:t> </a:t>
            </a:r>
            <a:r>
              <a:rPr lang="cy-GB" sz="3200" dirty="0" err="1">
                <a:solidFill>
                  <a:srgbClr val="FEFFFF"/>
                </a:solidFill>
              </a:rPr>
              <a:t>need</a:t>
            </a:r>
            <a:r>
              <a:rPr lang="cy-GB" sz="3200" dirty="0">
                <a:solidFill>
                  <a:srgbClr val="FEFFFF"/>
                </a:solidFill>
              </a:rPr>
              <a:t> to </a:t>
            </a:r>
            <a:r>
              <a:rPr lang="cy-GB" sz="3200" dirty="0" err="1">
                <a:solidFill>
                  <a:srgbClr val="FEFFFF"/>
                </a:solidFill>
              </a:rPr>
              <a:t>explore</a:t>
            </a:r>
            <a:r>
              <a:rPr lang="cy-GB" sz="3200" dirty="0">
                <a:solidFill>
                  <a:srgbClr val="FEFFFF"/>
                </a:solidFill>
              </a:rPr>
              <a:t> </a:t>
            </a:r>
            <a:r>
              <a:rPr lang="cy-GB" sz="3200" dirty="0" err="1">
                <a:solidFill>
                  <a:srgbClr val="FEFFFF"/>
                </a:solidFill>
              </a:rPr>
              <a:t>further</a:t>
            </a:r>
            <a:r>
              <a:rPr lang="cy-GB" sz="3200" dirty="0">
                <a:solidFill>
                  <a:srgbClr val="FEFFFF"/>
                </a:solidFill>
              </a:rPr>
              <a:t>? </a:t>
            </a:r>
            <a:r>
              <a:rPr lang="cy-GB" sz="3200" dirty="0" err="1">
                <a:solidFill>
                  <a:srgbClr val="FEFFFF"/>
                </a:solidFill>
              </a:rPr>
              <a:t>If</a:t>
            </a:r>
            <a:r>
              <a:rPr lang="cy-GB" sz="3200" dirty="0">
                <a:solidFill>
                  <a:srgbClr val="FEFFFF"/>
                </a:solidFill>
              </a:rPr>
              <a:t> </a:t>
            </a:r>
            <a:r>
              <a:rPr lang="cy-GB" sz="3200" dirty="0" err="1">
                <a:solidFill>
                  <a:srgbClr val="FEFFFF"/>
                </a:solidFill>
              </a:rPr>
              <a:t>so</a:t>
            </a:r>
            <a:r>
              <a:rPr lang="cy-GB" sz="3200" dirty="0">
                <a:solidFill>
                  <a:srgbClr val="FEFFFF"/>
                </a:solidFill>
              </a:rPr>
              <a:t>, </a:t>
            </a:r>
            <a:r>
              <a:rPr lang="cy-GB" sz="3200" dirty="0" err="1">
                <a:solidFill>
                  <a:srgbClr val="FEFFFF"/>
                </a:solidFill>
              </a:rPr>
              <a:t>what</a:t>
            </a:r>
            <a:r>
              <a:rPr lang="cy-GB" sz="3200" dirty="0">
                <a:solidFill>
                  <a:srgbClr val="FEFFFF"/>
                </a:solidFill>
              </a:rPr>
              <a:t>?</a:t>
            </a:r>
          </a:p>
          <a:p>
            <a:pPr marL="514350" indent="-514350">
              <a:buFont typeface="+mj-lt"/>
              <a:buAutoNum type="arabicPeriod"/>
            </a:pPr>
            <a:r>
              <a:rPr lang="cy-GB" sz="3200" dirty="0" err="1">
                <a:solidFill>
                  <a:srgbClr val="FEFFFF"/>
                </a:solidFill>
              </a:rPr>
              <a:t>Any</a:t>
            </a:r>
            <a:r>
              <a:rPr lang="cy-GB" sz="3200" dirty="0">
                <a:solidFill>
                  <a:srgbClr val="FEFFFF"/>
                </a:solidFill>
              </a:rPr>
              <a:t> </a:t>
            </a:r>
            <a:r>
              <a:rPr lang="cy-GB" sz="3200" dirty="0" err="1">
                <a:solidFill>
                  <a:srgbClr val="FEFFFF"/>
                </a:solidFill>
              </a:rPr>
              <a:t>questions</a:t>
            </a:r>
            <a:r>
              <a:rPr lang="cy-GB" sz="3200" dirty="0">
                <a:solidFill>
                  <a:srgbClr val="FEFFFF"/>
                </a:solidFill>
              </a:rPr>
              <a:t>?</a:t>
            </a:r>
            <a:endParaRPr lang="en-GB" sz="3200" dirty="0">
              <a:solidFill>
                <a:srgbClr val="FEFFFF"/>
              </a:solidFill>
            </a:endParaRPr>
          </a:p>
        </p:txBody>
      </p:sp>
    </p:spTree>
    <p:extLst>
      <p:ext uri="{BB962C8B-B14F-4D97-AF65-F5344CB8AC3E}">
        <p14:creationId xmlns:p14="http://schemas.microsoft.com/office/powerpoint/2010/main" val="754013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0187FCC-3552-973F-CE55-6D8FEC062D58}"/>
              </a:ext>
            </a:extLst>
          </p:cNvPr>
          <p:cNvSpPr>
            <a:spLocks noGrp="1"/>
          </p:cNvSpPr>
          <p:nvPr>
            <p:ph type="title"/>
          </p:nvPr>
        </p:nvSpPr>
        <p:spPr/>
        <p:txBody>
          <a:bodyPr/>
          <a:lstStyle/>
          <a:p>
            <a:r>
              <a:rPr lang="en-GB" dirty="0"/>
              <a:t>References</a:t>
            </a:r>
            <a:endParaRPr lang="cy-GB" dirty="0"/>
          </a:p>
        </p:txBody>
      </p:sp>
      <p:sp>
        <p:nvSpPr>
          <p:cNvPr id="3" name="Dalfan Cynnwys 2">
            <a:extLst>
              <a:ext uri="{FF2B5EF4-FFF2-40B4-BE49-F238E27FC236}">
                <a16:creationId xmlns:a16="http://schemas.microsoft.com/office/drawing/2014/main" id="{A714F3DC-A563-D610-8559-847E562C0CE5}"/>
              </a:ext>
            </a:extLst>
          </p:cNvPr>
          <p:cNvSpPr>
            <a:spLocks noGrp="1"/>
          </p:cNvSpPr>
          <p:nvPr>
            <p:ph idx="1"/>
          </p:nvPr>
        </p:nvSpPr>
        <p:spPr>
          <a:xfrm>
            <a:off x="628650" y="1266092"/>
            <a:ext cx="7886700" cy="5451231"/>
          </a:xfrm>
        </p:spPr>
        <p:txBody>
          <a:bodyPr>
            <a:normAutofit fontScale="70000" lnSpcReduction="20000"/>
          </a:bodyPr>
          <a:lstStyle/>
          <a:p>
            <a:pPr marL="0" indent="0">
              <a:lnSpc>
                <a:spcPct val="120000"/>
              </a:lnSpc>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Diener, E. (1984) ‘Subjective Well-being’,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Psychological Bulletin, </a:t>
            </a:r>
            <a:r>
              <a:rPr lang="en-GB" sz="1800" dirty="0">
                <a:effectLst/>
                <a:latin typeface="Arial" panose="020B0604020202020204" pitchFamily="34" charset="0"/>
                <a:ea typeface="DengXian" panose="02010600030101010101" pitchFamily="2" charset="-122"/>
                <a:cs typeface="Times New Roman" panose="02020603050405020304" pitchFamily="18" charset="0"/>
              </a:rPr>
              <a:t>95:3, pp. 542-575. </a:t>
            </a: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20000"/>
              </a:lnSpc>
              <a:buNone/>
            </a:pPr>
            <a:r>
              <a:rPr lang="cy-GB" sz="1800" dirty="0" err="1">
                <a:effectLst/>
                <a:latin typeface="Arial" panose="020B0604020202020204" pitchFamily="34" charset="0"/>
                <a:ea typeface="DengXian" panose="02010600030101010101" pitchFamily="2" charset="-122"/>
              </a:rPr>
              <a:t>Ereaut</a:t>
            </a:r>
            <a:r>
              <a:rPr lang="cy-GB" sz="1800" dirty="0">
                <a:effectLst/>
                <a:latin typeface="Arial" panose="020B0604020202020204" pitchFamily="34" charset="0"/>
                <a:ea typeface="DengXian" panose="02010600030101010101" pitchFamily="2" charset="-122"/>
              </a:rPr>
              <a:t>, G., &amp; </a:t>
            </a:r>
            <a:r>
              <a:rPr lang="cy-GB" sz="1800" dirty="0" err="1">
                <a:effectLst/>
                <a:latin typeface="Arial" panose="020B0604020202020204" pitchFamily="34" charset="0"/>
                <a:ea typeface="DengXian" panose="02010600030101010101" pitchFamily="2" charset="-122"/>
              </a:rPr>
              <a:t>Whiting</a:t>
            </a:r>
            <a:r>
              <a:rPr lang="cy-GB" sz="1800" dirty="0">
                <a:effectLst/>
                <a:latin typeface="Arial" panose="020B0604020202020204" pitchFamily="34" charset="0"/>
                <a:ea typeface="DengXian" panose="02010600030101010101" pitchFamily="2" charset="-122"/>
              </a:rPr>
              <a:t>, R., (2008) </a:t>
            </a:r>
            <a:r>
              <a:rPr lang="cy-GB" sz="1800" i="1" dirty="0" err="1">
                <a:effectLst/>
                <a:latin typeface="Arial" panose="020B0604020202020204" pitchFamily="34" charset="0"/>
                <a:ea typeface="DengXian" panose="02010600030101010101" pitchFamily="2" charset="-122"/>
              </a:rPr>
              <a:t>What</a:t>
            </a:r>
            <a:r>
              <a:rPr lang="cy-GB" sz="1800" i="1" dirty="0">
                <a:effectLst/>
                <a:latin typeface="Arial" panose="020B0604020202020204" pitchFamily="34" charset="0"/>
                <a:ea typeface="DengXian" panose="02010600030101010101" pitchFamily="2" charset="-122"/>
              </a:rPr>
              <a:t> do we </a:t>
            </a:r>
            <a:r>
              <a:rPr lang="cy-GB" sz="1800" i="1" dirty="0" err="1">
                <a:effectLst/>
                <a:latin typeface="Arial" panose="020B0604020202020204" pitchFamily="34" charset="0"/>
                <a:ea typeface="DengXian" panose="02010600030101010101" pitchFamily="2" charset="-122"/>
              </a:rPr>
              <a:t>mean</a:t>
            </a:r>
            <a:r>
              <a:rPr lang="cy-GB" sz="1800" i="1" dirty="0">
                <a:effectLst/>
                <a:latin typeface="Arial" panose="020B0604020202020204" pitchFamily="34" charset="0"/>
                <a:ea typeface="DengXian" panose="02010600030101010101" pitchFamily="2" charset="-122"/>
              </a:rPr>
              <a:t> by ‘</a:t>
            </a:r>
            <a:r>
              <a:rPr lang="cy-GB" sz="1800" i="1" dirty="0" err="1">
                <a:effectLst/>
                <a:latin typeface="Arial" panose="020B0604020202020204" pitchFamily="34" charset="0"/>
                <a:ea typeface="DengXian" panose="02010600030101010101" pitchFamily="2" charset="-122"/>
              </a:rPr>
              <a:t>wellbeing</a:t>
            </a:r>
            <a:r>
              <a:rPr lang="cy-GB" sz="1800" i="1" dirty="0">
                <a:effectLst/>
                <a:latin typeface="Arial" panose="020B0604020202020204" pitchFamily="34" charset="0"/>
                <a:ea typeface="DengXian" panose="02010600030101010101" pitchFamily="2" charset="-122"/>
              </a:rPr>
              <a:t>’? </a:t>
            </a:r>
            <a:r>
              <a:rPr lang="cy-GB" sz="1800" i="1" dirty="0" err="1">
                <a:effectLst/>
                <a:latin typeface="Arial" panose="020B0604020202020204" pitchFamily="34" charset="0"/>
                <a:ea typeface="DengXian" panose="02010600030101010101" pitchFamily="2" charset="-122"/>
              </a:rPr>
              <a:t>And</a:t>
            </a:r>
            <a:r>
              <a:rPr lang="cy-GB" sz="1800" i="1" dirty="0">
                <a:effectLst/>
                <a:latin typeface="Arial" panose="020B0604020202020204" pitchFamily="34" charset="0"/>
                <a:ea typeface="DengXian" panose="02010600030101010101" pitchFamily="2" charset="-122"/>
              </a:rPr>
              <a:t> </a:t>
            </a:r>
            <a:r>
              <a:rPr lang="cy-GB" sz="1800" i="1" dirty="0" err="1">
                <a:effectLst/>
                <a:latin typeface="Arial" panose="020B0604020202020204" pitchFamily="34" charset="0"/>
                <a:ea typeface="DengXian" panose="02010600030101010101" pitchFamily="2" charset="-122"/>
              </a:rPr>
              <a:t>why</a:t>
            </a:r>
            <a:r>
              <a:rPr lang="cy-GB" sz="1800" i="1" dirty="0">
                <a:effectLst/>
                <a:latin typeface="Arial" panose="020B0604020202020204" pitchFamily="34" charset="0"/>
                <a:ea typeface="DengXian" panose="02010600030101010101" pitchFamily="2" charset="-122"/>
              </a:rPr>
              <a:t> </a:t>
            </a:r>
            <a:r>
              <a:rPr lang="cy-GB" sz="1800" i="1" dirty="0" err="1">
                <a:effectLst/>
                <a:latin typeface="Arial" panose="020B0604020202020204" pitchFamily="34" charset="0"/>
                <a:ea typeface="DengXian" panose="02010600030101010101" pitchFamily="2" charset="-122"/>
              </a:rPr>
              <a:t>might</a:t>
            </a:r>
            <a:r>
              <a:rPr lang="cy-GB" sz="1800" i="1" dirty="0">
                <a:effectLst/>
                <a:latin typeface="Arial" panose="020B0604020202020204" pitchFamily="34" charset="0"/>
                <a:ea typeface="DengXian" panose="02010600030101010101" pitchFamily="2" charset="-122"/>
              </a:rPr>
              <a:t> it </a:t>
            </a:r>
            <a:r>
              <a:rPr lang="cy-GB" sz="1800" i="1" dirty="0" err="1">
                <a:effectLst/>
                <a:latin typeface="Arial" panose="020B0604020202020204" pitchFamily="34" charset="0"/>
                <a:ea typeface="DengXian" panose="02010600030101010101" pitchFamily="2" charset="-122"/>
              </a:rPr>
              <a:t>matter</a:t>
            </a:r>
            <a:r>
              <a:rPr lang="cy-GB" sz="1800" i="1" dirty="0">
                <a:effectLst/>
                <a:latin typeface="Arial" panose="020B0604020202020204" pitchFamily="34" charset="0"/>
                <a:ea typeface="DengXian" panose="02010600030101010101" pitchFamily="2" charset="-122"/>
              </a:rPr>
              <a:t>? </a:t>
            </a:r>
            <a:r>
              <a:rPr lang="cy-GB" sz="1800" dirty="0" err="1">
                <a:effectLst/>
                <a:latin typeface="Arial" panose="020B0604020202020204" pitchFamily="34" charset="0"/>
                <a:ea typeface="DengXian" panose="02010600030101010101" pitchFamily="2" charset="-122"/>
              </a:rPr>
              <a:t>Available</a:t>
            </a:r>
            <a:r>
              <a:rPr lang="cy-GB" sz="1800" dirty="0">
                <a:effectLst/>
                <a:latin typeface="Arial" panose="020B0604020202020204" pitchFamily="34" charset="0"/>
                <a:ea typeface="DengXian" panose="02010600030101010101" pitchFamily="2" charset="-122"/>
              </a:rPr>
              <a:t> at: </a:t>
            </a:r>
            <a:r>
              <a:rPr lang="cy-GB" sz="1800" i="1" dirty="0">
                <a:effectLst/>
                <a:latin typeface="Arial" panose="020B0604020202020204" pitchFamily="34" charset="0"/>
                <a:ea typeface="DengXian" panose="02010600030101010101" pitchFamily="2" charset="-122"/>
              </a:rPr>
              <a:t> </a:t>
            </a:r>
            <a:r>
              <a:rPr lang="cy-GB" sz="1800" u="sng" dirty="0" err="1">
                <a:solidFill>
                  <a:srgbClr val="0000FF"/>
                </a:solidFill>
                <a:effectLst/>
                <a:latin typeface="Arial" panose="020B0604020202020204" pitchFamily="34" charset="0"/>
                <a:ea typeface="DengXian" panose="02010600030101010101" pitchFamily="2" charset="-122"/>
                <a:cs typeface="Times New Roman" panose="02020603050405020304" pitchFamily="18" charset="0"/>
                <a:hlinkClick r:id="rId2"/>
              </a:rPr>
              <a:t>What</a:t>
            </a:r>
            <a:r>
              <a:rPr lang="cy-GB" sz="1800" u="sng" dirty="0">
                <a:solidFill>
                  <a:srgbClr val="0000FF"/>
                </a:solidFill>
                <a:effectLst/>
                <a:latin typeface="Arial" panose="020B0604020202020204" pitchFamily="34" charset="0"/>
                <a:ea typeface="DengXian" panose="02010600030101010101" pitchFamily="2" charset="-122"/>
                <a:cs typeface="Times New Roman" panose="02020603050405020304" pitchFamily="18" charset="0"/>
                <a:hlinkClick r:id="rId2"/>
              </a:rPr>
              <a:t> do we </a:t>
            </a:r>
            <a:r>
              <a:rPr lang="cy-GB" sz="1800" u="sng" dirty="0" err="1">
                <a:solidFill>
                  <a:srgbClr val="0000FF"/>
                </a:solidFill>
                <a:effectLst/>
                <a:latin typeface="Arial" panose="020B0604020202020204" pitchFamily="34" charset="0"/>
                <a:ea typeface="DengXian" panose="02010600030101010101" pitchFamily="2" charset="-122"/>
                <a:cs typeface="Times New Roman" panose="02020603050405020304" pitchFamily="18" charset="0"/>
                <a:hlinkClick r:id="rId2"/>
              </a:rPr>
              <a:t>mean</a:t>
            </a:r>
            <a:r>
              <a:rPr lang="cy-GB" sz="1800" u="sng" dirty="0">
                <a:solidFill>
                  <a:srgbClr val="0000FF"/>
                </a:solidFill>
                <a:effectLst/>
                <a:latin typeface="Arial" panose="020B0604020202020204" pitchFamily="34" charset="0"/>
                <a:ea typeface="DengXian" panose="02010600030101010101" pitchFamily="2" charset="-122"/>
                <a:cs typeface="Times New Roman" panose="02020603050405020304" pitchFamily="18" charset="0"/>
                <a:hlinkClick r:id="rId2"/>
              </a:rPr>
              <a:t> by </a:t>
            </a:r>
            <a:r>
              <a:rPr lang="cy-GB" sz="1800" u="sng" dirty="0" err="1">
                <a:solidFill>
                  <a:srgbClr val="0000FF"/>
                </a:solidFill>
                <a:effectLst/>
                <a:latin typeface="Arial" panose="020B0604020202020204" pitchFamily="34" charset="0"/>
                <a:ea typeface="DengXian" panose="02010600030101010101" pitchFamily="2" charset="-122"/>
                <a:cs typeface="Times New Roman" panose="02020603050405020304" pitchFamily="18" charset="0"/>
                <a:hlinkClick r:id="rId2"/>
              </a:rPr>
              <a:t>wellbeing</a:t>
            </a:r>
            <a:r>
              <a:rPr lang="cy-GB" sz="1800" u="sng" dirty="0">
                <a:solidFill>
                  <a:srgbClr val="0000FF"/>
                </a:solidFill>
                <a:effectLst/>
                <a:latin typeface="Arial" panose="020B0604020202020204" pitchFamily="34" charset="0"/>
                <a:ea typeface="DengXian" panose="02010600030101010101" pitchFamily="2" charset="-122"/>
                <a:cs typeface="Times New Roman" panose="02020603050405020304" pitchFamily="18" charset="0"/>
                <a:hlinkClick r:id="rId2"/>
              </a:rPr>
              <a:t> (ioe.ac.uk)</a:t>
            </a:r>
            <a:endParaRPr lang="cy-GB" sz="1800" u="sng" dirty="0">
              <a:solidFill>
                <a:srgbClr val="0000FF"/>
              </a:solidFill>
              <a:latin typeface="Arial" panose="020B0604020202020204" pitchFamily="34" charset="0"/>
              <a:ea typeface="DengXian" panose="02010600030101010101" pitchFamily="2" charset="-122"/>
              <a:cs typeface="Times New Roman" panose="02020603050405020304" pitchFamily="18" charset="0"/>
            </a:endParaRPr>
          </a:p>
          <a:p>
            <a:pPr marL="0" indent="0">
              <a:lnSpc>
                <a:spcPct val="120000"/>
              </a:lnSpc>
              <a:buNone/>
            </a:pP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Pollard</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E. &amp; Lee, P. (2003) ‘</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Child</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Well-</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being</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 </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Systematic</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Review</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of the </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Literature</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r>
              <a:rPr lang="cy-GB" sz="1800" i="1"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Social</a:t>
            </a:r>
            <a:r>
              <a:rPr lang="cy-GB" sz="1800" i="1"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r>
              <a:rPr lang="cy-GB" sz="1800" i="1"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Indicators</a:t>
            </a:r>
            <a:r>
              <a:rPr lang="cy-GB" sz="1800" i="1"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Research, </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61:1, </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pp</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59-78. DOI: 10.1023/A:1021284215801. </a:t>
            </a:r>
          </a:p>
          <a:p>
            <a:pPr marL="0" indent="0">
              <a:lnSpc>
                <a:spcPct val="120000"/>
              </a:lnSpc>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Rose, J., Gilbert, L. &amp; Richards, V. (2016)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Health and Well-being in Early Childhood. </a:t>
            </a:r>
            <a:r>
              <a:rPr lang="en-GB" sz="1800" dirty="0">
                <a:effectLst/>
                <a:latin typeface="Arial" panose="020B0604020202020204" pitchFamily="34" charset="0"/>
                <a:ea typeface="DengXian" panose="02010600030101010101" pitchFamily="2" charset="-122"/>
                <a:cs typeface="Times New Roman" panose="02020603050405020304" pitchFamily="18" charset="0"/>
              </a:rPr>
              <a:t>London: Sage Publications Ltd. </a:t>
            </a:r>
            <a:endPar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endParaRPr>
          </a:p>
          <a:p>
            <a:pPr marL="0" indent="0">
              <a:lnSpc>
                <a:spcPct val="120000"/>
              </a:lnSpc>
              <a:spcAft>
                <a:spcPts val="800"/>
              </a:spcAft>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Ryan, R. &amp; Deci, E. (2017)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Self-determination Theory – Basic Psychological Needs in Motivation, Development and Wellness. </a:t>
            </a:r>
            <a:r>
              <a:rPr lang="en-GB" sz="1800" dirty="0">
                <a:effectLst/>
                <a:latin typeface="Arial" panose="020B0604020202020204" pitchFamily="34" charset="0"/>
                <a:ea typeface="DengXian" panose="02010600030101010101" pitchFamily="2" charset="-122"/>
                <a:cs typeface="Times New Roman" panose="02020603050405020304" pitchFamily="18" charset="0"/>
              </a:rPr>
              <a:t>New York: The Guilford Press. </a:t>
            </a:r>
            <a:endParaRPr lang="cy-GB" sz="18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20000"/>
              </a:lnSpc>
              <a:spcAft>
                <a:spcPts val="800"/>
              </a:spcAft>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Ryan, R. &amp; Deci, E. (2020) ‘Intrinsic and extrinsic motivation from a self-determination theory perspective: Definitions, theory, practices and future directions’,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Contemporary Educational Psychology, </a:t>
            </a:r>
            <a:r>
              <a:rPr lang="en-GB" sz="1800" dirty="0">
                <a:effectLst/>
                <a:latin typeface="Arial" panose="020B0604020202020204" pitchFamily="34" charset="0"/>
                <a:ea typeface="DengXian" panose="02010600030101010101" pitchFamily="2" charset="-122"/>
                <a:cs typeface="Times New Roman" panose="02020603050405020304" pitchFamily="18" charset="0"/>
              </a:rPr>
              <a:t>pp. 1-31. DOI: 10.1016/j.cedpsych.2020.101860. </a:t>
            </a:r>
            <a:endParaRPr lang="cy-GB" sz="18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20000"/>
              </a:lnSpc>
              <a:spcAft>
                <a:spcPts val="800"/>
              </a:spcAft>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Seligman, M. (2011)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Flourish. </a:t>
            </a:r>
            <a:r>
              <a:rPr lang="en-GB" sz="1800" dirty="0">
                <a:effectLst/>
                <a:latin typeface="Arial" panose="020B0604020202020204" pitchFamily="34" charset="0"/>
                <a:ea typeface="DengXian" panose="02010600030101010101" pitchFamily="2" charset="-122"/>
                <a:cs typeface="Times New Roman" panose="02020603050405020304" pitchFamily="18" charset="0"/>
              </a:rPr>
              <a:t>London: Nicholas Brealey Publishing. </a:t>
            </a:r>
            <a:endParaRPr lang="cy-GB" sz="1800" dirty="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20000"/>
              </a:lnSpc>
              <a:buNone/>
            </a:pP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Seligman</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M. (2018) ‘PERMA </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and</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the Building </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Blocks</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of </a:t>
            </a:r>
            <a:r>
              <a:rPr lang="cy-GB" sz="1800"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Wellbeing</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r>
              <a:rPr lang="cy-GB" sz="1800" i="1"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The </a:t>
            </a:r>
            <a:r>
              <a:rPr lang="cy-GB" sz="1800" i="1"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Journal</a:t>
            </a:r>
            <a:r>
              <a:rPr lang="cy-GB" sz="1800" i="1"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of </a:t>
            </a:r>
            <a:r>
              <a:rPr lang="cy-GB" sz="1800" i="1"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Positive</a:t>
            </a:r>
            <a:r>
              <a:rPr lang="cy-GB" sz="1800" i="1"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r>
              <a:rPr lang="cy-GB" sz="1800" i="1" dirty="0" err="1">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Psychology</a:t>
            </a:r>
            <a:r>
              <a:rPr lang="cy-GB" sz="1800" i="1"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r>
              <a:rPr lang="cy-GB" sz="18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pp.1-3.</a:t>
            </a:r>
            <a:r>
              <a:rPr lang="cy-GB" sz="1800" i="1"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r>
              <a:rPr lang="cy-GB" sz="1800" dirty="0">
                <a:effectLst/>
                <a:latin typeface="Arial" panose="020B0604020202020204" pitchFamily="34" charset="0"/>
                <a:ea typeface="DengXian" panose="02010600030101010101" pitchFamily="2" charset="-122"/>
                <a:cs typeface="Times New Roman" panose="02020603050405020304" pitchFamily="18" charset="0"/>
              </a:rPr>
              <a:t>DOI: 10.1080/17439760.2018.1437466.</a:t>
            </a:r>
          </a:p>
          <a:p>
            <a:pPr marL="0" indent="0">
              <a:lnSpc>
                <a:spcPct val="120000"/>
              </a:lnSpc>
              <a:buNone/>
            </a:pPr>
            <a:r>
              <a:rPr lang="en-GB" sz="1800" dirty="0">
                <a:effectLst/>
                <a:latin typeface="Arial" panose="020B0604020202020204" pitchFamily="34" charset="0"/>
                <a:ea typeface="DengXian" panose="02010600030101010101" pitchFamily="2" charset="-122"/>
                <a:cs typeface="Times New Roman" panose="02020603050405020304" pitchFamily="18" charset="0"/>
              </a:rPr>
              <a:t>Siegel, D. (2020) </a:t>
            </a:r>
            <a:r>
              <a:rPr lang="en-GB" sz="1800" i="1" dirty="0">
                <a:effectLst/>
                <a:latin typeface="Arial" panose="020B0604020202020204" pitchFamily="34" charset="0"/>
                <a:ea typeface="DengXian" panose="02010600030101010101" pitchFamily="2" charset="-122"/>
                <a:cs typeface="Times New Roman" panose="02020603050405020304" pitchFamily="18" charset="0"/>
              </a:rPr>
              <a:t>The Developing Mind: How Relationships and the Brain Interact to Shape Who We Are.</a:t>
            </a:r>
            <a:r>
              <a:rPr lang="en-GB" sz="1800" dirty="0">
                <a:effectLst/>
                <a:latin typeface="Arial" panose="020B0604020202020204" pitchFamily="34" charset="0"/>
                <a:ea typeface="DengXian" panose="02010600030101010101" pitchFamily="2" charset="-122"/>
                <a:cs typeface="Times New Roman" panose="02020603050405020304" pitchFamily="18" charset="0"/>
              </a:rPr>
              <a:t> New York: The Guilford Press.</a:t>
            </a:r>
            <a:endParaRPr lang="cy-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20000"/>
              </a:lnSpc>
              <a:buNone/>
            </a:pPr>
            <a:r>
              <a:rPr lang="cy-GB" sz="1800" dirty="0" err="1">
                <a:effectLst/>
                <a:latin typeface="Arial" panose="020B0604020202020204" pitchFamily="34" charset="0"/>
                <a:ea typeface="DengXian" panose="02010600030101010101" pitchFamily="2" charset="-122"/>
              </a:rPr>
              <a:t>World</a:t>
            </a:r>
            <a:r>
              <a:rPr lang="cy-GB" sz="1800" dirty="0">
                <a:effectLst/>
                <a:latin typeface="Arial" panose="020B0604020202020204" pitchFamily="34" charset="0"/>
                <a:ea typeface="DengXian" panose="02010600030101010101" pitchFamily="2" charset="-122"/>
              </a:rPr>
              <a:t> </a:t>
            </a:r>
            <a:r>
              <a:rPr lang="cy-GB" sz="1800" dirty="0" err="1">
                <a:effectLst/>
                <a:latin typeface="Arial" panose="020B0604020202020204" pitchFamily="34" charset="0"/>
                <a:ea typeface="DengXian" panose="02010600030101010101" pitchFamily="2" charset="-122"/>
              </a:rPr>
              <a:t>Health</a:t>
            </a:r>
            <a:r>
              <a:rPr lang="cy-GB" sz="1800" dirty="0">
                <a:effectLst/>
                <a:latin typeface="Arial" panose="020B0604020202020204" pitchFamily="34" charset="0"/>
                <a:ea typeface="DengXian" panose="02010600030101010101" pitchFamily="2" charset="-122"/>
              </a:rPr>
              <a:t> </a:t>
            </a:r>
            <a:r>
              <a:rPr lang="cy-GB" sz="1800" dirty="0" err="1">
                <a:effectLst/>
                <a:latin typeface="Arial" panose="020B0604020202020204" pitchFamily="34" charset="0"/>
                <a:ea typeface="DengXian" panose="02010600030101010101" pitchFamily="2" charset="-122"/>
              </a:rPr>
              <a:t>Organisation</a:t>
            </a:r>
            <a:r>
              <a:rPr lang="cy-GB" sz="1800" dirty="0">
                <a:effectLst/>
                <a:latin typeface="Arial" panose="020B0604020202020204" pitchFamily="34" charset="0"/>
                <a:ea typeface="DengXian" panose="02010600030101010101" pitchFamily="2" charset="-122"/>
              </a:rPr>
              <a:t> (2014) </a:t>
            </a:r>
            <a:r>
              <a:rPr lang="cy-GB" sz="1800" i="1" dirty="0" err="1">
                <a:effectLst/>
                <a:latin typeface="Arial" panose="020B0604020202020204" pitchFamily="34" charset="0"/>
                <a:ea typeface="DengXian" panose="02010600030101010101" pitchFamily="2" charset="-122"/>
              </a:rPr>
              <a:t>Mental</a:t>
            </a:r>
            <a:r>
              <a:rPr lang="cy-GB" sz="1800" i="1" dirty="0">
                <a:effectLst/>
                <a:latin typeface="Arial" panose="020B0604020202020204" pitchFamily="34" charset="0"/>
                <a:ea typeface="DengXian" panose="02010600030101010101" pitchFamily="2" charset="-122"/>
              </a:rPr>
              <a:t> </a:t>
            </a:r>
            <a:r>
              <a:rPr lang="cy-GB" sz="1800" i="1" dirty="0" err="1">
                <a:effectLst/>
                <a:latin typeface="Arial" panose="020B0604020202020204" pitchFamily="34" charset="0"/>
                <a:ea typeface="DengXian" panose="02010600030101010101" pitchFamily="2" charset="-122"/>
              </a:rPr>
              <a:t>Health</a:t>
            </a:r>
            <a:r>
              <a:rPr lang="cy-GB" sz="1800" i="1" dirty="0">
                <a:effectLst/>
                <a:latin typeface="Arial" panose="020B0604020202020204" pitchFamily="34" charset="0"/>
                <a:ea typeface="DengXian" panose="02010600030101010101" pitchFamily="2" charset="-122"/>
              </a:rPr>
              <a:t>: A </a:t>
            </a:r>
            <a:r>
              <a:rPr lang="cy-GB" sz="1800" i="1" dirty="0" err="1">
                <a:effectLst/>
                <a:latin typeface="Arial" panose="020B0604020202020204" pitchFamily="34" charset="0"/>
                <a:ea typeface="DengXian" panose="02010600030101010101" pitchFamily="2" charset="-122"/>
              </a:rPr>
              <a:t>state</a:t>
            </a:r>
            <a:r>
              <a:rPr lang="cy-GB" sz="1800" i="1" dirty="0">
                <a:effectLst/>
                <a:latin typeface="Arial" panose="020B0604020202020204" pitchFamily="34" charset="0"/>
                <a:ea typeface="DengXian" panose="02010600030101010101" pitchFamily="2" charset="-122"/>
              </a:rPr>
              <a:t> of well-</a:t>
            </a:r>
            <a:r>
              <a:rPr lang="cy-GB" sz="1800" i="1" dirty="0" err="1">
                <a:effectLst/>
                <a:latin typeface="Arial" panose="020B0604020202020204" pitchFamily="34" charset="0"/>
                <a:ea typeface="DengXian" panose="02010600030101010101" pitchFamily="2" charset="-122"/>
              </a:rPr>
              <a:t>being</a:t>
            </a:r>
            <a:r>
              <a:rPr lang="cy-GB" sz="1800" i="1" dirty="0">
                <a:effectLst/>
                <a:latin typeface="Arial" panose="020B0604020202020204" pitchFamily="34" charset="0"/>
                <a:ea typeface="DengXian" panose="02010600030101010101" pitchFamily="2" charset="-122"/>
              </a:rPr>
              <a:t>. </a:t>
            </a:r>
            <a:r>
              <a:rPr lang="cy-GB" sz="1800" dirty="0" err="1">
                <a:effectLst/>
                <a:latin typeface="Arial" panose="020B0604020202020204" pitchFamily="34" charset="0"/>
                <a:ea typeface="DengXian" panose="02010600030101010101" pitchFamily="2" charset="-122"/>
              </a:rPr>
              <a:t>Available</a:t>
            </a:r>
            <a:r>
              <a:rPr lang="cy-GB" sz="1800" dirty="0">
                <a:effectLst/>
                <a:latin typeface="Arial" panose="020B0604020202020204" pitchFamily="34" charset="0"/>
                <a:ea typeface="DengXian" panose="02010600030101010101" pitchFamily="2" charset="-122"/>
              </a:rPr>
              <a:t> at: </a:t>
            </a:r>
            <a:r>
              <a:rPr lang="cy-GB" sz="1800" u="sng" dirty="0">
                <a:solidFill>
                  <a:srgbClr val="0000FF"/>
                </a:solidFill>
                <a:effectLst/>
                <a:latin typeface="Arial" panose="020B0604020202020204" pitchFamily="34" charset="0"/>
                <a:ea typeface="DengXian" panose="02010600030101010101" pitchFamily="2" charset="-122"/>
                <a:cs typeface="Times New Roman" panose="02020603050405020304" pitchFamily="18" charset="0"/>
                <a:hlinkClick r:id="rId3"/>
              </a:rPr>
              <a:t>http://www.who.int/features/factfiles/mental_health/en/</a:t>
            </a:r>
            <a:endParaRPr lang="cy-GB" dirty="0"/>
          </a:p>
        </p:txBody>
      </p:sp>
    </p:spTree>
    <p:extLst>
      <p:ext uri="{BB962C8B-B14F-4D97-AF65-F5344CB8AC3E}">
        <p14:creationId xmlns:p14="http://schemas.microsoft.com/office/powerpoint/2010/main" val="98687655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07B0D84-AC76-46EC-B44E-6EF0CFE2F7E6}">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150</TotalTime>
  <Words>2091</Words>
  <Application>Microsoft Office PowerPoint</Application>
  <PresentationFormat>Sioe Ar-sgrin (4:3)</PresentationFormat>
  <Paragraphs>117</Paragraphs>
  <Slides>27</Slides>
  <Notes>18</Notes>
  <HiddenSlides>0</HiddenSlides>
  <MMClips>3</MMClips>
  <ScaleCrop>false</ScaleCrop>
  <HeadingPairs>
    <vt:vector size="6" baseType="variant">
      <vt:variant>
        <vt:lpstr>Ffontiau a Ddefnyddiwyd</vt:lpstr>
      </vt:variant>
      <vt:variant>
        <vt:i4>6</vt:i4>
      </vt:variant>
      <vt:variant>
        <vt:lpstr>Thema</vt:lpstr>
      </vt:variant>
      <vt:variant>
        <vt:i4>2</vt:i4>
      </vt:variant>
      <vt:variant>
        <vt:lpstr>Teitlau Sleidiau</vt:lpstr>
      </vt:variant>
      <vt:variant>
        <vt:i4>27</vt:i4>
      </vt:variant>
    </vt:vector>
  </HeadingPairs>
  <TitlesOfParts>
    <vt:vector size="35" baseType="lpstr">
      <vt:lpstr>arial</vt:lpstr>
      <vt:lpstr>arial</vt:lpstr>
      <vt:lpstr>Calibri</vt:lpstr>
      <vt:lpstr>Calibri Light</vt:lpstr>
      <vt:lpstr>Impact</vt:lpstr>
      <vt:lpstr>MentiText</vt:lpstr>
      <vt:lpstr>Office Theme</vt:lpstr>
      <vt:lpstr>Custom Design</vt:lpstr>
      <vt:lpstr>Cyflwyniad PowerPoint</vt:lpstr>
      <vt:lpstr>Aims:</vt:lpstr>
      <vt:lpstr>Task:</vt:lpstr>
      <vt:lpstr>Key questions:</vt:lpstr>
      <vt:lpstr>“The meaning of well-being is not fixed – it cannot be … What it means at any one time depends on the weight given at that time to different philosophical traditions, world views and systems of knowledge” (Ereaut &amp; Whiting, 2008, p.7) </vt:lpstr>
      <vt:lpstr>A holistic model (Pollard &amp; Lee, 2003)</vt:lpstr>
      <vt:lpstr>Cyflwyniad PowerPoint</vt:lpstr>
      <vt:lpstr>Bronfenbrenner’s Ecological Systems Theory (1979)</vt:lpstr>
      <vt:lpstr>Cyflwyniad PowerPoint</vt:lpstr>
      <vt:lpstr>An interpersonal, neurobiological model (Siegel, 2011)</vt:lpstr>
      <vt:lpstr>Cyflwyniad PowerPoint</vt:lpstr>
      <vt:lpstr>A hiererchial model (Diener et al., 2009)</vt:lpstr>
      <vt:lpstr>Cyflwyniad PowerPoint</vt:lpstr>
      <vt:lpstr>A social concept</vt:lpstr>
      <vt:lpstr>A multidimensional concept</vt:lpstr>
      <vt:lpstr>More key questions</vt:lpstr>
      <vt:lpstr>Positive psychology  (Seligman, 2011)</vt:lpstr>
      <vt:lpstr>Cyflwyniad PowerPoint</vt:lpstr>
      <vt:lpstr>Cyflwyniad PowerPoint</vt:lpstr>
      <vt:lpstr>More key questions</vt:lpstr>
      <vt:lpstr>Policy in Wales</vt:lpstr>
      <vt:lpstr>Cyflwyniad PowerPoint</vt:lpstr>
      <vt:lpstr>The Well-being of Future Generations Act Wales (2015) </vt:lpstr>
      <vt:lpstr>Cyflwyniad PowerPoint</vt:lpstr>
      <vt:lpstr>More key questions</vt:lpstr>
      <vt:lpstr>Concluding thoughts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Nanna Ryder</cp:lastModifiedBy>
  <cp:revision>253</cp:revision>
  <dcterms:created xsi:type="dcterms:W3CDTF">2017-02-08T11:33:06Z</dcterms:created>
  <dcterms:modified xsi:type="dcterms:W3CDTF">2023-03-14T11:44:54Z</dcterms:modified>
</cp:coreProperties>
</file>