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27"/>
  </p:notesMasterIdLst>
  <p:sldIdLst>
    <p:sldId id="256" r:id="rId2"/>
    <p:sldId id="281" r:id="rId3"/>
    <p:sldId id="278" r:id="rId4"/>
    <p:sldId id="258" r:id="rId5"/>
    <p:sldId id="257" r:id="rId6"/>
    <p:sldId id="259" r:id="rId7"/>
    <p:sldId id="260" r:id="rId8"/>
    <p:sldId id="267" r:id="rId9"/>
    <p:sldId id="272" r:id="rId10"/>
    <p:sldId id="263" r:id="rId11"/>
    <p:sldId id="275" r:id="rId12"/>
    <p:sldId id="264" r:id="rId13"/>
    <p:sldId id="265" r:id="rId14"/>
    <p:sldId id="266" r:id="rId15"/>
    <p:sldId id="262" r:id="rId16"/>
    <p:sldId id="269" r:id="rId17"/>
    <p:sldId id="274" r:id="rId18"/>
    <p:sldId id="273" r:id="rId19"/>
    <p:sldId id="268" r:id="rId20"/>
    <p:sldId id="271" r:id="rId21"/>
    <p:sldId id="276" r:id="rId22"/>
    <p:sldId id="282" r:id="rId23"/>
    <p:sldId id="283" r:id="rId24"/>
    <p:sldId id="279" r:id="rId25"/>
    <p:sldId id="280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25" autoAdjust="0"/>
    <p:restoredTop sz="94660"/>
  </p:normalViewPr>
  <p:slideViewPr>
    <p:cSldViewPr snapToGrid="0">
      <p:cViewPr varScale="1">
        <p:scale>
          <a:sx n="105" d="100"/>
          <a:sy n="105" d="100"/>
        </p:scale>
        <p:origin x="120" y="35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oleObject" Target="file:///C:\Users\sa023\Desktop\Felix%20Standard%20scores%20graph.xls" TargetMode="External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0"/>
    <c:plotArea>
      <c:layout>
        <c:manualLayout>
          <c:layoutTarget val="inner"/>
          <c:xMode val="edge"/>
          <c:yMode val="edge"/>
          <c:x val="8.2295032496381523E-2"/>
          <c:y val="4.1081214806750241E-2"/>
          <c:w val="0.91770501572038132"/>
          <c:h val="0.54122476789051299"/>
        </c:manualLayout>
      </c:layout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Sheet1!$A$5:$A$23</c:f>
              <c:strCache>
                <c:ptCount val="19"/>
                <c:pt idx="0">
                  <c:v>WRAT 4 Reading </c:v>
                </c:pt>
                <c:pt idx="1">
                  <c:v>WRAT 4 Spelling  </c:v>
                </c:pt>
                <c:pt idx="2">
                  <c:v>TOWRE 2 TWRE</c:v>
                </c:pt>
                <c:pt idx="3">
                  <c:v>ARC Comp</c:v>
                </c:pt>
                <c:pt idx="4">
                  <c:v>DASH 17+  Total Score</c:v>
                </c:pt>
                <c:pt idx="5">
                  <c:v>DASH 17+  Graphic Speed - no CI</c:v>
                </c:pt>
                <c:pt idx="6">
                  <c:v>WRIT Verbal Analogies</c:v>
                </c:pt>
                <c:pt idx="7">
                  <c:v>Writ Vocabulary</c:v>
                </c:pt>
                <c:pt idx="8">
                  <c:v>WRIT Verbal Composite</c:v>
                </c:pt>
                <c:pt idx="9">
                  <c:v>WRIT Matrices</c:v>
                </c:pt>
                <c:pt idx="10">
                  <c:v>WRIT Diamonds</c:v>
                </c:pt>
                <c:pt idx="11">
                  <c:v>CTOPP PACS</c:v>
                </c:pt>
                <c:pt idx="12">
                  <c:v>CTOPP PMCS </c:v>
                </c:pt>
                <c:pt idx="13">
                  <c:v>CTOPP RNC </c:v>
                </c:pt>
                <c:pt idx="14">
                  <c:v>TOMAL  2 ACI</c:v>
                </c:pt>
                <c:pt idx="15">
                  <c:v>SDMT Written   - no CI</c:v>
                </c:pt>
                <c:pt idx="16">
                  <c:v>Beery VMI</c:v>
                </c:pt>
                <c:pt idx="17">
                  <c:v>BEERY VMI Visual Perception</c:v>
                </c:pt>
                <c:pt idx="18">
                  <c:v>BEERY VMI Motor Co-ordination</c:v>
                </c:pt>
              </c:strCache>
            </c:strRef>
          </c:cat>
          <c:val>
            <c:numRef>
              <c:f>Sheet1!$B$5:$B$23</c:f>
              <c:numCache>
                <c:formatCode>General</c:formatCode>
                <c:ptCount val="19"/>
                <c:pt idx="0">
                  <c:v>97</c:v>
                </c:pt>
                <c:pt idx="1">
                  <c:v>95</c:v>
                </c:pt>
                <c:pt idx="2">
                  <c:v>87</c:v>
                </c:pt>
                <c:pt idx="3">
                  <c:v>80</c:v>
                </c:pt>
                <c:pt idx="4">
                  <c:v>63</c:v>
                </c:pt>
                <c:pt idx="5">
                  <c:v>65</c:v>
                </c:pt>
                <c:pt idx="6">
                  <c:v>108</c:v>
                </c:pt>
                <c:pt idx="7">
                  <c:v>121</c:v>
                </c:pt>
                <c:pt idx="8">
                  <c:v>116</c:v>
                </c:pt>
                <c:pt idx="9">
                  <c:v>105</c:v>
                </c:pt>
                <c:pt idx="10">
                  <c:v>85</c:v>
                </c:pt>
                <c:pt idx="11">
                  <c:v>73</c:v>
                </c:pt>
                <c:pt idx="12">
                  <c:v>92</c:v>
                </c:pt>
                <c:pt idx="13">
                  <c:v>98</c:v>
                </c:pt>
                <c:pt idx="14">
                  <c:v>86</c:v>
                </c:pt>
                <c:pt idx="15">
                  <c:v>82</c:v>
                </c:pt>
                <c:pt idx="16">
                  <c:v>87</c:v>
                </c:pt>
                <c:pt idx="17">
                  <c:v>86</c:v>
                </c:pt>
                <c:pt idx="18">
                  <c:v>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EA66-49A0-850E-7231691C1A8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axId val="187816960"/>
        <c:axId val="188818176"/>
      </c:barChart>
      <c:catAx>
        <c:axId val="187816960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88818176"/>
        <c:crosses val="autoZero"/>
        <c:auto val="1"/>
        <c:lblAlgn val="ctr"/>
        <c:lblOffset val="100"/>
        <c:noMultiLvlLbl val="0"/>
      </c:catAx>
      <c:valAx>
        <c:axId val="188818176"/>
        <c:scaling>
          <c:orientation val="minMax"/>
          <c:min val="5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87816960"/>
        <c:crosses val="autoZero"/>
        <c:crossBetween val="between"/>
      </c:valAx>
      <c:spPr>
        <a:noFill/>
        <a:ln w="25400">
          <a:noFill/>
        </a:ln>
      </c:spPr>
    </c:plotArea>
    <c:plotVisOnly val="1"/>
    <c:dispBlanksAs val="gap"/>
    <c:showDLblsOverMax val="0"/>
  </c:chart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1"/>
    </mc:Choice>
    <mc:Fallback>
      <c:style val="1"/>
    </mc:Fallback>
  </mc:AlternateContent>
  <c:chart>
    <c:autoTitleDeleted val="0"/>
    <c:plotArea>
      <c:layout/>
      <c:barChart>
        <c:barDir val="col"/>
        <c:grouping val="clustered"/>
        <c:varyColors val="0"/>
        <c:ser>
          <c:idx val="0"/>
          <c:order val="0"/>
          <c:invertIfNegative val="0"/>
          <c:cat>
            <c:strRef>
              <c:f>Sheet1!$A$5:$A$25</c:f>
              <c:strCache>
                <c:ptCount val="21"/>
                <c:pt idx="0">
                  <c:v>WRAT 4 Spelling  </c:v>
                </c:pt>
                <c:pt idx="1">
                  <c:v>WRAT 4 Spelling  </c:v>
                </c:pt>
                <c:pt idx="2">
                  <c:v>TOWRE 2 TWRE</c:v>
                </c:pt>
                <c:pt idx="3">
                  <c:v>ARC Comprehension</c:v>
                </c:pt>
                <c:pt idx="4">
                  <c:v>**UNDERLYING ABILITY</c:v>
                </c:pt>
                <c:pt idx="5">
                  <c:v>WRIT Verbal Analogies</c:v>
                </c:pt>
                <c:pt idx="6">
                  <c:v>WRIT Vocabulary</c:v>
                </c:pt>
                <c:pt idx="7">
                  <c:v>WRIT Verbal Composite</c:v>
                </c:pt>
                <c:pt idx="8">
                  <c:v>WRIT Matrices</c:v>
                </c:pt>
                <c:pt idx="9">
                  <c:v>WRIT Diamonds</c:v>
                </c:pt>
                <c:pt idx="10">
                  <c:v>**COGNITIVE PROCESSING</c:v>
                </c:pt>
                <c:pt idx="11">
                  <c:v>CTOPP PACS</c:v>
                </c:pt>
                <c:pt idx="12">
                  <c:v>CTOPP PMCS </c:v>
                </c:pt>
                <c:pt idx="13">
                  <c:v>CTOPP RNC </c:v>
                </c:pt>
                <c:pt idx="14">
                  <c:v>TOMAL  2 ACI</c:v>
                </c:pt>
                <c:pt idx="15">
                  <c:v>DASH 17+  Total Score</c:v>
                </c:pt>
                <c:pt idx="16">
                  <c:v>SDMT Written  </c:v>
                </c:pt>
                <c:pt idx="17">
                  <c:v>**OTHER</c:v>
                </c:pt>
                <c:pt idx="18">
                  <c:v>Beery VMI</c:v>
                </c:pt>
                <c:pt idx="19">
                  <c:v>BEERY VMI Visual Perception</c:v>
                </c:pt>
                <c:pt idx="20">
                  <c:v>BEERY VMI Motor Co-ordination</c:v>
                </c:pt>
              </c:strCache>
            </c:strRef>
          </c:cat>
          <c:val>
            <c:numRef>
              <c:f>Sheet1!$B$41:$B$61</c:f>
              <c:numCache>
                <c:formatCode>General</c:formatCode>
                <c:ptCount val="21"/>
                <c:pt idx="0">
                  <c:v>97</c:v>
                </c:pt>
                <c:pt idx="1">
                  <c:v>95</c:v>
                </c:pt>
                <c:pt idx="2">
                  <c:v>89</c:v>
                </c:pt>
                <c:pt idx="3">
                  <c:v>80</c:v>
                </c:pt>
                <c:pt idx="5">
                  <c:v>108</c:v>
                </c:pt>
                <c:pt idx="6">
                  <c:v>121</c:v>
                </c:pt>
                <c:pt idx="7">
                  <c:v>116</c:v>
                </c:pt>
                <c:pt idx="8">
                  <c:v>105</c:v>
                </c:pt>
                <c:pt idx="9">
                  <c:v>85</c:v>
                </c:pt>
                <c:pt idx="11">
                  <c:v>73</c:v>
                </c:pt>
                <c:pt idx="12">
                  <c:v>98</c:v>
                </c:pt>
                <c:pt idx="13">
                  <c:v>98</c:v>
                </c:pt>
                <c:pt idx="14">
                  <c:v>87</c:v>
                </c:pt>
                <c:pt idx="15">
                  <c:v>63</c:v>
                </c:pt>
                <c:pt idx="16">
                  <c:v>82</c:v>
                </c:pt>
                <c:pt idx="18">
                  <c:v>88</c:v>
                </c:pt>
                <c:pt idx="19">
                  <c:v>87</c:v>
                </c:pt>
                <c:pt idx="20">
                  <c:v>64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F5C9-4B7A-9BEF-0ECF38F88DE1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overlap val="50"/>
        <c:axId val="13986816"/>
        <c:axId val="14111488"/>
      </c:barChart>
      <c:catAx>
        <c:axId val="13986816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14111488"/>
        <c:crosses val="autoZero"/>
        <c:auto val="1"/>
        <c:lblAlgn val="ctr"/>
        <c:lblOffset val="100"/>
        <c:noMultiLvlLbl val="0"/>
      </c:catAx>
      <c:valAx>
        <c:axId val="14111488"/>
        <c:scaling>
          <c:orientation val="minMax"/>
          <c:max val="130"/>
          <c:min val="6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crossAx val="13986816"/>
        <c:crosses val="autoZero"/>
        <c:crossBetween val="between"/>
      </c:valAx>
    </c:plotArea>
    <c:plotVisOnly val="1"/>
    <c:dispBlanksAs val="gap"/>
    <c:showDLblsOverMax val="0"/>
  </c:chart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85AB36-BB52-4F05-B62F-BFAB3958802E}" type="datetimeFigureOut">
              <a:rPr lang="en-GB" smtClean="0"/>
              <a:t>13/06/2019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A702E4F-F459-4FE5-BAB1-E724F331A4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96480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702E4F-F459-4FE5-BAB1-E724F331A45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524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702E4F-F459-4FE5-BAB1-E724F331A45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81295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200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702E4F-F459-4FE5-BAB1-E724F331A45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860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702E4F-F459-4FE5-BAB1-E724F331A45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471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A702E4F-F459-4FE5-BAB1-E724F331A451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1321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6/13/2019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chart" Target="../charts/char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mailto:J.K.Horne@hull.ac.uk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doitprofiler.com/education/university/" TargetMode="External"/><Relationship Id="rId2" Type="http://schemas.openxmlformats.org/officeDocument/2006/relationships/hyperlink" Target="https://www.patoss-dyslexia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smtClean="0"/>
              <a:t>Benefits of </a:t>
            </a:r>
            <a:br>
              <a:rPr lang="en-GB" dirty="0" smtClean="0"/>
            </a:br>
            <a:r>
              <a:rPr lang="en-GB" dirty="0" smtClean="0"/>
              <a:t>Using the Diagnostic Assessment Report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1477116"/>
          </a:xfrm>
        </p:spPr>
        <p:txBody>
          <a:bodyPr>
            <a:normAutofit/>
          </a:bodyPr>
          <a:lstStyle/>
          <a:p>
            <a:pPr algn="ctr"/>
            <a:endParaRPr lang="en-GB" sz="2800" b="1" dirty="0" smtClean="0">
              <a:cs typeface="Calibri" panose="020F0502020204030204" pitchFamily="34" charset="0"/>
            </a:endParaRPr>
          </a:p>
          <a:p>
            <a:pPr algn="ctr"/>
            <a:r>
              <a:rPr lang="en-GB" sz="2800" dirty="0" smtClean="0">
                <a:solidFill>
                  <a:schemeClr val="tx1"/>
                </a:solidFill>
                <a:cs typeface="Calibri" panose="020F0502020204030204" pitchFamily="34" charset="0"/>
              </a:rPr>
              <a:t>FOR fully individualised support</a:t>
            </a:r>
            <a:endParaRPr lang="en-GB" sz="2800" dirty="0">
              <a:solidFill>
                <a:schemeClr val="tx1"/>
              </a:solidFill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78180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 smtClean="0"/>
              <a:t>       Questions: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Who uses them here to inform their support strategies?</a:t>
            </a:r>
          </a:p>
          <a:p>
            <a:r>
              <a:rPr lang="en-GB" sz="4800" dirty="0" smtClean="0"/>
              <a:t>What are the benefits to you?</a:t>
            </a:r>
            <a:endParaRPr lang="en-GB" sz="4800" dirty="0"/>
          </a:p>
        </p:txBody>
      </p:sp>
      <p:sp>
        <p:nvSpPr>
          <p:cNvPr id="4" name="Smiley Face 3"/>
          <p:cNvSpPr/>
          <p:nvPr/>
        </p:nvSpPr>
        <p:spPr>
          <a:xfrm>
            <a:off x="923544" y="581483"/>
            <a:ext cx="758952" cy="707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0512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7"/>
            <a:ext cx="9404723" cy="2004732"/>
          </a:xfrm>
        </p:spPr>
        <p:txBody>
          <a:bodyPr/>
          <a:lstStyle/>
          <a:p>
            <a:r>
              <a:rPr lang="en-GB" dirty="0" smtClean="0"/>
              <a:t>The diagnostic assessment is a snapshot – (hopefully the assessor is a photographer)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3" y="2625213"/>
            <a:ext cx="5253242" cy="3623186"/>
          </a:xfrm>
        </p:spPr>
        <p:txBody>
          <a:bodyPr>
            <a:normAutofit lnSpcReduction="10000"/>
          </a:bodyPr>
          <a:lstStyle/>
          <a:p>
            <a:r>
              <a:rPr lang="en-GB" sz="3200" dirty="0" smtClean="0"/>
              <a:t>It requires in depth understanding of</a:t>
            </a:r>
          </a:p>
          <a:p>
            <a:pPr marL="0" indent="0">
              <a:buNone/>
            </a:pPr>
            <a:r>
              <a:rPr lang="en-GB" sz="3200" dirty="0"/>
              <a:t> </a:t>
            </a:r>
            <a:r>
              <a:rPr lang="en-GB" sz="3200" dirty="0" smtClean="0"/>
              <a:t>  all </a:t>
            </a:r>
            <a:r>
              <a:rPr lang="en-GB" sz="3200" dirty="0" err="1" smtClean="0"/>
              <a:t>SpLDs</a:t>
            </a:r>
            <a:r>
              <a:rPr lang="en-GB" sz="3200" dirty="0" smtClean="0"/>
              <a:t> recognised by PATOSS, SASC, SLC</a:t>
            </a:r>
          </a:p>
          <a:p>
            <a:r>
              <a:rPr lang="en-GB" sz="3200" dirty="0" smtClean="0"/>
              <a:t>It provides a base for long term tailored support</a:t>
            </a:r>
            <a:endParaRPr lang="en-GB" sz="3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51933" y="2457449"/>
            <a:ext cx="5705475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2045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Unfortunately labels are required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6161307" cy="4195481"/>
          </a:xfrm>
        </p:spPr>
        <p:txBody>
          <a:bodyPr>
            <a:normAutofit fontScale="92500" lnSpcReduction="20000"/>
          </a:bodyPr>
          <a:lstStyle/>
          <a:p>
            <a:r>
              <a:rPr lang="en-GB" sz="4000" dirty="0"/>
              <a:t>Labels have positive and negative  effects</a:t>
            </a:r>
          </a:p>
          <a:p>
            <a:r>
              <a:rPr lang="en-GB" sz="4000" dirty="0" smtClean="0"/>
              <a:t>Co-occurrence </a:t>
            </a:r>
            <a:r>
              <a:rPr lang="en-GB" sz="4000" dirty="0"/>
              <a:t>is </a:t>
            </a:r>
            <a:endParaRPr lang="en-GB" sz="4000" dirty="0" smtClean="0"/>
          </a:p>
          <a:p>
            <a:pPr marL="0" indent="0">
              <a:buNone/>
            </a:pPr>
            <a:r>
              <a:rPr lang="en-GB" sz="4000" dirty="0" smtClean="0"/>
              <a:t>   the norm</a:t>
            </a:r>
            <a:endParaRPr lang="en-GB" sz="4000" dirty="0"/>
          </a:p>
          <a:p>
            <a:r>
              <a:rPr lang="en-GB" sz="4000" dirty="0"/>
              <a:t>Everyone is unique</a:t>
            </a:r>
          </a:p>
          <a:p>
            <a:r>
              <a:rPr lang="en-GB" sz="4000" dirty="0" smtClean="0"/>
              <a:t>Support needs to be</a:t>
            </a:r>
          </a:p>
          <a:p>
            <a:pPr marL="0" indent="0">
              <a:buNone/>
            </a:pPr>
            <a:r>
              <a:rPr lang="en-GB" sz="4000" dirty="0" smtClean="0"/>
              <a:t>  tailored</a:t>
            </a:r>
            <a:endParaRPr lang="en-GB" sz="40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622"/>
          <a:stretch/>
        </p:blipFill>
        <p:spPr>
          <a:xfrm>
            <a:off x="7264619" y="1494853"/>
            <a:ext cx="3722929" cy="4950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5455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Labels are mostly for funding </a:t>
            </a:r>
            <a:r>
              <a:rPr lang="en-GB" sz="2800" dirty="0" smtClean="0"/>
              <a:t>and 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en-GB" sz="4000" dirty="0" smtClean="0"/>
          </a:p>
          <a:p>
            <a:endParaRPr lang="en-GB" sz="4000" dirty="0"/>
          </a:p>
          <a:p>
            <a:endParaRPr lang="en-GB" sz="4000" dirty="0" smtClean="0"/>
          </a:p>
          <a:p>
            <a:pPr marL="0" indent="0">
              <a:buNone/>
            </a:pPr>
            <a:endParaRPr lang="en-GB" sz="4000" dirty="0"/>
          </a:p>
          <a:p>
            <a:endParaRPr lang="en-GB" sz="4000" dirty="0" smtClean="0"/>
          </a:p>
          <a:p>
            <a:pPr marL="0" indent="0" algn="ctr">
              <a:buNone/>
            </a:pPr>
            <a:r>
              <a:rPr lang="en-GB" sz="4000" dirty="0" smtClean="0"/>
              <a:t>People don’t fit in boxes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4193" y="1853248"/>
            <a:ext cx="4336026" cy="3549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4626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The report has 5 main audiences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315497"/>
            <a:ext cx="8946541" cy="3932902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 </a:t>
            </a:r>
            <a:r>
              <a:rPr lang="en-GB" sz="3200" dirty="0" smtClean="0"/>
              <a:t>Needs Assessor – uses diagnostic to inform NA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Student  - metacognition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SLC </a:t>
            </a:r>
            <a:r>
              <a:rPr lang="en-GB" sz="3200" dirty="0" smtClean="0"/>
              <a:t>/ </a:t>
            </a:r>
            <a:r>
              <a:rPr lang="en-GB" sz="3200" dirty="0" smtClean="0"/>
              <a:t>DSA – funding + equipment&amp; support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/>
              <a:t>1:1 support – </a:t>
            </a:r>
            <a:r>
              <a:rPr lang="en-GB" sz="3200" dirty="0" smtClean="0"/>
              <a:t>(DA+NA </a:t>
            </a:r>
            <a:r>
              <a:rPr lang="en-GB" sz="3200" dirty="0"/>
              <a:t>= starter point </a:t>
            </a:r>
            <a:r>
              <a:rPr lang="en-GB" sz="3200" dirty="0" smtClean="0"/>
              <a:t>for SCM/ILC, support and refresher)</a:t>
            </a:r>
            <a:endParaRPr lang="en-GB" sz="3200" dirty="0"/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Institution SCM + reasonable </a:t>
            </a:r>
            <a:r>
              <a:rPr lang="en-GB" sz="3200" dirty="0" smtClean="0"/>
              <a:t>adjustments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3200" dirty="0" smtClean="0"/>
              <a:t>(Plus: GP, work place, etc.)</a:t>
            </a:r>
            <a:endParaRPr lang="en-GB" sz="3200" dirty="0" smtClean="0"/>
          </a:p>
        </p:txBody>
      </p:sp>
    </p:spTree>
    <p:extLst>
      <p:ext uri="{BB962C8B-B14F-4D97-AF65-F5344CB8AC3E}">
        <p14:creationId xmlns:p14="http://schemas.microsoft.com/office/powerpoint/2010/main" val="3686318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The report is NOT GENERIC and is UNIQUE to each individual 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336" y="2286000"/>
            <a:ext cx="11347704" cy="3962399"/>
          </a:xfrm>
        </p:spPr>
        <p:txBody>
          <a:bodyPr>
            <a:normAutofit fontScale="47500" lnSpcReduction="20000"/>
          </a:bodyPr>
          <a:lstStyle/>
          <a:p>
            <a:r>
              <a:rPr lang="en-GB" sz="4000" dirty="0" smtClean="0"/>
              <a:t>PATOSS format is very exacting – for quality control, Student Loan Company (SLC) &amp; Needs Assessment (NA) use</a:t>
            </a:r>
          </a:p>
          <a:p>
            <a:r>
              <a:rPr lang="en-GB" sz="4000" dirty="0" smtClean="0"/>
              <a:t>It’s a dissertation! 70% is unique to each individual</a:t>
            </a:r>
          </a:p>
          <a:p>
            <a:r>
              <a:rPr lang="en-GB" sz="4000" dirty="0" smtClean="0"/>
              <a:t>It is perennial – lasts for </a:t>
            </a:r>
            <a:r>
              <a:rPr lang="en-GB" sz="4000" dirty="0" smtClean="0"/>
              <a:t>life &amp; is a legal document</a:t>
            </a:r>
            <a:endParaRPr lang="en-GB" sz="4000" dirty="0" smtClean="0"/>
          </a:p>
          <a:p>
            <a:r>
              <a:rPr lang="en-GB" sz="4000" dirty="0" smtClean="0"/>
              <a:t>Must be carried out by an Assessor with current APC (Assessment Practising Certificate) or Ed. Psych.</a:t>
            </a:r>
          </a:p>
          <a:p>
            <a:r>
              <a:rPr lang="en-GB" sz="4000" dirty="0" smtClean="0"/>
              <a:t>Takes 2 </a:t>
            </a:r>
            <a:r>
              <a:rPr lang="en-GB" sz="4000" dirty="0" smtClean="0"/>
              <a:t>days+ </a:t>
            </a:r>
            <a:r>
              <a:rPr lang="en-GB" sz="4000" dirty="0" smtClean="0"/>
              <a:t>to compile, including:</a:t>
            </a:r>
          </a:p>
          <a:p>
            <a:pPr lvl="1"/>
            <a:r>
              <a:rPr lang="en-GB" sz="3800" dirty="0" smtClean="0"/>
              <a:t>Prep from initial information – screening, pre-assessment, DO-IT, qualitative.</a:t>
            </a:r>
          </a:p>
          <a:p>
            <a:pPr lvl="1"/>
            <a:r>
              <a:rPr lang="en-GB" sz="3800" dirty="0" smtClean="0"/>
              <a:t>4-5+ hours assessment containing thorough background and recognised </a:t>
            </a:r>
            <a:r>
              <a:rPr lang="en-GB" sz="3800" dirty="0" err="1" smtClean="0"/>
              <a:t>SpLD</a:t>
            </a:r>
            <a:r>
              <a:rPr lang="en-GB" sz="3800" dirty="0" smtClean="0"/>
              <a:t> </a:t>
            </a:r>
            <a:r>
              <a:rPr lang="en-GB" sz="3800" dirty="0" smtClean="0"/>
              <a:t>questionnaires</a:t>
            </a:r>
            <a:r>
              <a:rPr lang="en-GB" sz="3800" dirty="0" smtClean="0"/>
              <a:t> </a:t>
            </a:r>
          </a:p>
          <a:p>
            <a:pPr lvl="1"/>
            <a:r>
              <a:rPr lang="en-GB" sz="3800" dirty="0" smtClean="0"/>
              <a:t>I </a:t>
            </a:r>
            <a:r>
              <a:rPr lang="en-GB" sz="3800" dirty="0" smtClean="0"/>
              <a:t>day writing up – scoring, analysing and deliberating </a:t>
            </a:r>
            <a:r>
              <a:rPr lang="en-GB" sz="3800" dirty="0" smtClean="0"/>
              <a:t>results, plus </a:t>
            </a:r>
            <a:r>
              <a:rPr lang="en-GB" sz="3800" dirty="0"/>
              <a:t>read back of draft report</a:t>
            </a:r>
            <a:r>
              <a:rPr lang="en-GB" sz="3800" dirty="0" smtClean="0"/>
              <a:t>.</a:t>
            </a:r>
            <a:endParaRPr lang="en-GB" sz="3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9007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dirty="0" smtClean="0"/>
              <a:t>A bit of detective work</a:t>
            </a:r>
            <a:endParaRPr lang="en-GB" sz="5400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9184" y="1572768"/>
            <a:ext cx="11247120" cy="4892040"/>
          </a:xfrm>
        </p:spPr>
        <p:txBody>
          <a:bodyPr>
            <a:normAutofit fontScale="85000" lnSpcReduction="20000"/>
          </a:bodyPr>
          <a:lstStyle/>
          <a:p>
            <a:r>
              <a:rPr lang="en-GB" sz="2800" dirty="0" smtClean="0"/>
              <a:t>Collate previous evidence(school, GP, HE) + consider date &amp; context</a:t>
            </a:r>
          </a:p>
          <a:p>
            <a:r>
              <a:rPr lang="en-GB" sz="2800" dirty="0" smtClean="0"/>
              <a:t>Likely co-occurrences: other </a:t>
            </a:r>
            <a:r>
              <a:rPr lang="en-GB" sz="2800" dirty="0"/>
              <a:t>associated</a:t>
            </a: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/>
              <a:t>developmental difficulties, including</a:t>
            </a:r>
          </a:p>
          <a:p>
            <a:pPr marL="0" indent="0">
              <a:buNone/>
            </a:pPr>
            <a:r>
              <a:rPr lang="en-GB" sz="2800" dirty="0" smtClean="0"/>
              <a:t>anxiety disorder, developmental language </a:t>
            </a:r>
          </a:p>
          <a:p>
            <a:pPr marL="0" indent="0">
              <a:buNone/>
            </a:pPr>
            <a:r>
              <a:rPr lang="en-GB" sz="2800" dirty="0" smtClean="0"/>
              <a:t>disorder, poor working memory, autism</a:t>
            </a:r>
          </a:p>
          <a:p>
            <a:r>
              <a:rPr lang="en-GB" sz="2800" dirty="0" smtClean="0"/>
              <a:t>Not better </a:t>
            </a:r>
            <a:r>
              <a:rPr lang="en-GB" sz="2800" dirty="0"/>
              <a:t>explained by</a:t>
            </a:r>
            <a:r>
              <a:rPr lang="en-GB" sz="2800" dirty="0" smtClean="0"/>
              <a:t>: Visual/hearing</a:t>
            </a:r>
          </a:p>
          <a:p>
            <a:pPr marL="0" indent="0">
              <a:buNone/>
            </a:pPr>
            <a:r>
              <a:rPr lang="en-GB" sz="2800" dirty="0" smtClean="0"/>
              <a:t>difficulties,</a:t>
            </a:r>
            <a:r>
              <a:rPr lang="en-GB" sz="2800" dirty="0"/>
              <a:t> </a:t>
            </a:r>
            <a:r>
              <a:rPr lang="en-GB" sz="2800" dirty="0" smtClean="0"/>
              <a:t>medical &amp; mental health</a:t>
            </a:r>
          </a:p>
          <a:p>
            <a:pPr marL="0" indent="0">
              <a:buNone/>
            </a:pPr>
            <a:r>
              <a:rPr lang="en-GB" sz="2800" dirty="0"/>
              <a:t>c</a:t>
            </a:r>
            <a:r>
              <a:rPr lang="en-GB" sz="2800" dirty="0" smtClean="0"/>
              <a:t>onditions:(EDS,CP, MD, anxiety disorder)</a:t>
            </a:r>
          </a:p>
          <a:p>
            <a:r>
              <a:rPr lang="en-GB" sz="2800" dirty="0" smtClean="0"/>
              <a:t>Issues of masking, </a:t>
            </a:r>
            <a:r>
              <a:rPr lang="en-GB" sz="2800" dirty="0" err="1" smtClean="0"/>
              <a:t>mis</a:t>
            </a:r>
            <a:r>
              <a:rPr lang="en-GB" sz="2800" dirty="0" smtClean="0"/>
              <a:t>-representation</a:t>
            </a:r>
          </a:p>
          <a:p>
            <a:r>
              <a:rPr lang="en-GB" sz="2800" dirty="0" smtClean="0"/>
              <a:t>Diagnosis must meet DSM5 criteria</a:t>
            </a:r>
          </a:p>
          <a:p>
            <a:r>
              <a:rPr lang="en-GB" sz="2800" dirty="0" smtClean="0"/>
              <a:t>Is the </a:t>
            </a:r>
            <a:r>
              <a:rPr lang="en-GB" sz="2800" dirty="0" err="1" smtClean="0"/>
              <a:t>SpLD</a:t>
            </a:r>
            <a:r>
              <a:rPr lang="en-GB" sz="2800" dirty="0" smtClean="0"/>
              <a:t> </a:t>
            </a:r>
            <a:r>
              <a:rPr lang="en-GB" sz="2800" u="sng" dirty="0" smtClean="0"/>
              <a:t>severe enough for DSA</a:t>
            </a:r>
            <a:r>
              <a:rPr lang="en-GB" sz="2800" dirty="0" smtClean="0"/>
              <a:t>???</a:t>
            </a:r>
            <a:endParaRPr lang="en-GB" sz="2800" dirty="0"/>
          </a:p>
        </p:txBody>
      </p:sp>
      <p:pic>
        <p:nvPicPr>
          <p:cNvPr id="6" name="Content Placeholder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7873"/>
          <a:stretch/>
        </p:blipFill>
        <p:spPr>
          <a:xfrm>
            <a:off x="7109726" y="2052917"/>
            <a:ext cx="4541500" cy="4195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6045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977876"/>
          </a:xfrm>
        </p:spPr>
        <p:txBody>
          <a:bodyPr/>
          <a:lstStyle/>
          <a:p>
            <a:pPr algn="ctr"/>
            <a:r>
              <a:rPr lang="en-GB" dirty="0" smtClean="0"/>
              <a:t> </a:t>
            </a:r>
            <a:r>
              <a:rPr lang="en-GB" sz="4800" dirty="0" smtClean="0"/>
              <a:t>HISTORY IS </a:t>
            </a:r>
            <a:r>
              <a:rPr lang="en-GB" sz="4800" dirty="0" smtClean="0"/>
              <a:t>CRUCIAL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6111" y="1430594"/>
            <a:ext cx="10931373" cy="4817805"/>
          </a:xfrm>
        </p:spPr>
        <p:txBody>
          <a:bodyPr>
            <a:normAutofit fontScale="92500" lnSpcReduction="10000"/>
          </a:bodyPr>
          <a:lstStyle/>
          <a:p>
            <a:endParaRPr lang="en-GB" dirty="0" smtClean="0"/>
          </a:p>
          <a:p>
            <a:r>
              <a:rPr lang="en-GB" sz="4000" dirty="0" smtClean="0"/>
              <a:t>History </a:t>
            </a:r>
            <a:r>
              <a:rPr lang="en-GB" sz="4000" dirty="0" smtClean="0"/>
              <a:t>gives crucial </a:t>
            </a:r>
            <a:r>
              <a:rPr lang="en-GB" sz="4000" dirty="0" smtClean="0"/>
              <a:t>qualitative info. needed for synthesis, but it is also highly subjective</a:t>
            </a:r>
            <a:endParaRPr lang="en-GB" sz="4000" dirty="0"/>
          </a:p>
          <a:p>
            <a:r>
              <a:rPr lang="en-GB" sz="4000" dirty="0" smtClean="0"/>
              <a:t> </a:t>
            </a:r>
            <a:r>
              <a:rPr lang="en-GB" sz="2800" dirty="0" smtClean="0"/>
              <a:t>Check for family incidence; family help, effects of extra help; main problems in school: “</a:t>
            </a:r>
            <a:r>
              <a:rPr lang="en-GB" sz="2400" dirty="0" smtClean="0"/>
              <a:t>I struggled with spelling from day 1, I had speech therapy, no one in my family reads – I read tons of fiction, no one could read my writing, I can’t park the car”.</a:t>
            </a:r>
          </a:p>
          <a:p>
            <a:r>
              <a:rPr lang="en-GB" sz="2600" dirty="0" smtClean="0"/>
              <a:t>Also check what else in the history may cause indicators that look like </a:t>
            </a:r>
            <a:r>
              <a:rPr lang="en-GB" sz="2600" dirty="0" err="1" smtClean="0"/>
              <a:t>SpLD</a:t>
            </a:r>
            <a:r>
              <a:rPr lang="en-GB" sz="2600" dirty="0" smtClean="0"/>
              <a:t>: </a:t>
            </a:r>
            <a:r>
              <a:rPr lang="en-GB" sz="2600" dirty="0" err="1" smtClean="0"/>
              <a:t>etc</a:t>
            </a:r>
            <a:r>
              <a:rPr lang="en-GB" sz="2600" dirty="0" smtClean="0"/>
              <a:t>: Ehlers </a:t>
            </a:r>
            <a:r>
              <a:rPr lang="en-GB" sz="2600" dirty="0" err="1" smtClean="0"/>
              <a:t>Danlos</a:t>
            </a:r>
            <a:r>
              <a:rPr lang="en-GB" sz="2600" dirty="0" smtClean="0"/>
              <a:t> Syndrome has hypermobility, but it is also common in dyspraxia – which is it? ADHD &amp; anxiety have many common indicators – the history helps to clarify: ask key questions</a:t>
            </a: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391841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22121"/>
          </a:xfrm>
        </p:spPr>
        <p:txBody>
          <a:bodyPr/>
          <a:lstStyle/>
          <a:p>
            <a:pPr algn="ctr"/>
            <a:r>
              <a:rPr lang="en-GB" dirty="0" smtClean="0"/>
              <a:t> </a:t>
            </a:r>
            <a:r>
              <a:rPr lang="en-GB" sz="4800" dirty="0" smtClean="0"/>
              <a:t>The Quantitative informs the Qualitative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1948" y="2374490"/>
            <a:ext cx="10338620" cy="387390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500" dirty="0" smtClean="0"/>
              <a:t>We may think ‘</a:t>
            </a:r>
            <a:r>
              <a:rPr lang="en-GB" sz="3500" dirty="0" err="1" smtClean="0"/>
              <a:t>dyspraxic</a:t>
            </a:r>
            <a:r>
              <a:rPr lang="en-GB" sz="3500" dirty="0" smtClean="0"/>
              <a:t>’ when a person walks in the door…but that may not be the case</a:t>
            </a:r>
          </a:p>
          <a:p>
            <a:pPr marL="0" indent="0">
              <a:buNone/>
            </a:pPr>
            <a:r>
              <a:rPr lang="en-GB" sz="3500" dirty="0"/>
              <a:t>W</a:t>
            </a:r>
            <a:r>
              <a:rPr lang="en-GB" sz="3500" dirty="0" smtClean="0"/>
              <a:t>e have to </a:t>
            </a:r>
            <a:r>
              <a:rPr lang="en-GB" sz="3500" u="sng" dirty="0" smtClean="0"/>
              <a:t>prove</a:t>
            </a:r>
            <a:r>
              <a:rPr lang="en-GB" sz="3500" dirty="0" smtClean="0"/>
              <a:t> </a:t>
            </a:r>
            <a:r>
              <a:rPr lang="en-GB" sz="3500" dirty="0" err="1" smtClean="0"/>
              <a:t>SpLD</a:t>
            </a:r>
            <a:r>
              <a:rPr lang="en-GB" sz="3500" dirty="0" smtClean="0"/>
              <a:t> - No assumptions!!!</a:t>
            </a:r>
          </a:p>
          <a:p>
            <a:pPr marL="0" indent="0">
              <a:buNone/>
            </a:pPr>
            <a:r>
              <a:rPr lang="en-GB" sz="3500" dirty="0" smtClean="0"/>
              <a:t>A main test array is used </a:t>
            </a:r>
            <a:r>
              <a:rPr lang="en-GB" sz="3500" u="sng" dirty="0" smtClean="0"/>
              <a:t>selectively</a:t>
            </a:r>
            <a:r>
              <a:rPr lang="en-GB" sz="3500" dirty="0" smtClean="0"/>
              <a:t>-  all main areas covered – test choice informed by previous info. and PATOSS updates</a:t>
            </a:r>
            <a:endParaRPr lang="en-GB" sz="3500" dirty="0"/>
          </a:p>
          <a:p>
            <a:pPr marL="0" indent="0">
              <a:buNone/>
            </a:pP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1345540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51617"/>
          </a:xfrm>
        </p:spPr>
        <p:txBody>
          <a:bodyPr/>
          <a:lstStyle/>
          <a:p>
            <a:pPr algn="ctr"/>
            <a:r>
              <a:rPr lang="en-GB" sz="6600" dirty="0" smtClean="0"/>
              <a:t>The Tests</a:t>
            </a:r>
            <a:r>
              <a:rPr lang="en-GB" sz="4400" dirty="0"/>
              <a:t/>
            </a:r>
            <a:br>
              <a:rPr lang="en-GB" sz="4400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83080"/>
            <a:ext cx="10810568" cy="4465319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sz="4400" dirty="0"/>
              <a:t>Attainment in Literacy </a:t>
            </a:r>
            <a:endParaRPr lang="en-GB" sz="4400" dirty="0" smtClean="0"/>
          </a:p>
          <a:p>
            <a:pPr marL="0" indent="0" algn="ctr">
              <a:buNone/>
            </a:pPr>
            <a:r>
              <a:rPr lang="en-GB" sz="3900" dirty="0" smtClean="0"/>
              <a:t>Some examples of tests used are: </a:t>
            </a:r>
            <a:endParaRPr lang="en-GB" sz="3900" dirty="0" smtClean="0"/>
          </a:p>
          <a:p>
            <a:pPr marL="0" indent="0">
              <a:buNone/>
            </a:pPr>
            <a:r>
              <a:rPr lang="en-GB" sz="3200" dirty="0" smtClean="0"/>
              <a:t>WRAT4, </a:t>
            </a:r>
            <a:r>
              <a:rPr lang="en-GB" sz="3200" dirty="0"/>
              <a:t>TOWRE </a:t>
            </a:r>
            <a:r>
              <a:rPr lang="en-GB" sz="3200" dirty="0" smtClean="0"/>
              <a:t>2, </a:t>
            </a:r>
            <a:r>
              <a:rPr lang="en-GB" sz="3200" dirty="0"/>
              <a:t>ARC, DASH17+ Free </a:t>
            </a:r>
            <a:r>
              <a:rPr lang="en-GB" sz="3200" dirty="0" smtClean="0"/>
              <a:t>writing</a:t>
            </a:r>
          </a:p>
          <a:p>
            <a:pPr marL="0" indent="0">
              <a:buNone/>
            </a:pPr>
            <a:r>
              <a:rPr lang="en-GB" sz="3200" dirty="0" smtClean="0"/>
              <a:t>Many subtests within these and similar show:    </a:t>
            </a:r>
            <a:endParaRPr lang="en-GB" sz="3200" dirty="0"/>
          </a:p>
          <a:p>
            <a:r>
              <a:rPr lang="en-GB" sz="3200" dirty="0"/>
              <a:t>Silent &amp; oral reading </a:t>
            </a:r>
            <a:r>
              <a:rPr lang="en-GB" sz="3200" dirty="0" smtClean="0"/>
              <a:t>efficiency &amp; speed</a:t>
            </a:r>
            <a:endParaRPr lang="en-GB" sz="3200" dirty="0"/>
          </a:p>
          <a:p>
            <a:r>
              <a:rPr lang="en-GB" sz="3200" dirty="0"/>
              <a:t>Comprehension,</a:t>
            </a:r>
          </a:p>
          <a:p>
            <a:r>
              <a:rPr lang="en-GB" sz="3200" dirty="0" smtClean="0"/>
              <a:t>Spelling; </a:t>
            </a:r>
            <a:r>
              <a:rPr lang="en-GB" sz="3200" dirty="0"/>
              <a:t>writing efficiency, </a:t>
            </a:r>
            <a:r>
              <a:rPr lang="en-GB" sz="3200" dirty="0" smtClean="0"/>
              <a:t>&amp; speed</a:t>
            </a:r>
            <a:endParaRPr lang="en-GB" sz="3200" dirty="0"/>
          </a:p>
          <a:p>
            <a:pPr marL="0" indent="0">
              <a:buNone/>
            </a:pPr>
            <a:r>
              <a:rPr lang="en-GB" sz="3200" dirty="0"/>
              <a:t>			</a:t>
            </a:r>
            <a:r>
              <a:rPr lang="en-GB" sz="3200" dirty="0" smtClean="0"/>
              <a:t>  - </a:t>
            </a:r>
            <a:r>
              <a:rPr lang="en-GB" sz="3200" dirty="0"/>
              <a:t>all have obvious direct </a:t>
            </a:r>
            <a:r>
              <a:rPr lang="en-GB" sz="3200" dirty="0" smtClean="0"/>
              <a:t>relevance to study</a:t>
            </a:r>
            <a:endParaRPr lang="en-GB" sz="3200" dirty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94723" y="3467590"/>
            <a:ext cx="2470590" cy="1620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6163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07372"/>
          </a:xfrm>
        </p:spPr>
        <p:txBody>
          <a:bodyPr/>
          <a:lstStyle/>
          <a:p>
            <a:pPr algn="ctr"/>
            <a:r>
              <a:rPr lang="en-GB" sz="6600" dirty="0" smtClean="0"/>
              <a:t>The Tests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858297"/>
            <a:ext cx="8946541" cy="439010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3600" dirty="0" smtClean="0"/>
              <a:t>Underlying ability (WRIT)</a:t>
            </a:r>
          </a:p>
          <a:p>
            <a:r>
              <a:rPr lang="en-GB" sz="2800" dirty="0" smtClean="0"/>
              <a:t>Cultural + age bias but still accurate-</a:t>
            </a:r>
            <a:r>
              <a:rPr lang="en-GB" sz="2800" dirty="0" err="1" smtClean="0"/>
              <a:t>ish</a:t>
            </a:r>
            <a:r>
              <a:rPr lang="en-GB" sz="2800" dirty="0" smtClean="0"/>
              <a:t>…</a:t>
            </a:r>
          </a:p>
          <a:p>
            <a:r>
              <a:rPr lang="en-GB" sz="2800" dirty="0" smtClean="0"/>
              <a:t>CAN BE AFFECTED by </a:t>
            </a:r>
          </a:p>
          <a:p>
            <a:pPr marL="0" indent="0">
              <a:buNone/>
            </a:pPr>
            <a:r>
              <a:rPr lang="en-GB" sz="2800" dirty="0"/>
              <a:t> </a:t>
            </a:r>
            <a:r>
              <a:rPr lang="en-GB" sz="2800" dirty="0" smtClean="0"/>
              <a:t>  the </a:t>
            </a:r>
            <a:r>
              <a:rPr lang="en-GB" sz="2800" dirty="0" err="1" smtClean="0"/>
              <a:t>SpLD</a:t>
            </a:r>
            <a:r>
              <a:rPr lang="en-GB" sz="2800" dirty="0" smtClean="0"/>
              <a:t> </a:t>
            </a:r>
          </a:p>
          <a:p>
            <a:r>
              <a:rPr lang="en-GB" sz="2800" dirty="0" smtClean="0"/>
              <a:t>Still used to contrast with </a:t>
            </a:r>
          </a:p>
          <a:p>
            <a:pPr marL="0" indent="0">
              <a:buNone/>
            </a:pPr>
            <a:r>
              <a:rPr lang="en-GB" sz="2800" dirty="0" smtClean="0"/>
              <a:t>literacy attainment: a main </a:t>
            </a:r>
          </a:p>
          <a:p>
            <a:pPr marL="0" indent="0">
              <a:buNone/>
            </a:pPr>
            <a:r>
              <a:rPr lang="en-GB" sz="2800" dirty="0" smtClean="0"/>
              <a:t>player in the </a:t>
            </a:r>
          </a:p>
          <a:p>
            <a:pPr marL="0" indent="0">
              <a:buNone/>
            </a:pPr>
            <a:r>
              <a:rPr lang="en-GB" sz="2800" dirty="0" smtClean="0"/>
              <a:t>‘spiky profile’ of </a:t>
            </a:r>
            <a:r>
              <a:rPr lang="en-GB" sz="2800" dirty="0" err="1" smtClean="0"/>
              <a:t>SpLD</a:t>
            </a:r>
            <a:endParaRPr lang="en-GB" sz="2800" dirty="0"/>
          </a:p>
        </p:txBody>
      </p:sp>
      <p:pic>
        <p:nvPicPr>
          <p:cNvPr id="4" name="Picture 3" descr="See the source image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7336" y="3035808"/>
            <a:ext cx="5823941" cy="333057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48896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62233"/>
            <a:ext cx="9404723" cy="973394"/>
          </a:xfrm>
        </p:spPr>
        <p:txBody>
          <a:bodyPr/>
          <a:lstStyle/>
          <a:p>
            <a:pPr algn="ctr"/>
            <a:r>
              <a:rPr lang="en-GB" sz="6600" dirty="0" smtClean="0"/>
              <a:t>  The Tests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2168" y="1135627"/>
            <a:ext cx="10825316" cy="5582415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400" dirty="0" smtClean="0"/>
              <a:t>Cognitive </a:t>
            </a:r>
            <a:r>
              <a:rPr lang="en-GB" sz="4400" dirty="0" smtClean="0"/>
              <a:t>Processing</a:t>
            </a:r>
          </a:p>
          <a:p>
            <a:pPr marL="0" indent="0" algn="ctr">
              <a:buNone/>
            </a:pPr>
            <a:r>
              <a:rPr lang="en-GB" sz="3200" dirty="0" smtClean="0"/>
              <a:t>Tests can include:CTOPP2</a:t>
            </a:r>
            <a:r>
              <a:rPr lang="en-GB" sz="3200" dirty="0" smtClean="0"/>
              <a:t>, TOMAL </a:t>
            </a:r>
            <a:r>
              <a:rPr lang="en-GB" sz="3200" dirty="0" smtClean="0"/>
              <a:t>2 </a:t>
            </a:r>
            <a:endParaRPr lang="en-GB" sz="3200" dirty="0"/>
          </a:p>
          <a:p>
            <a:r>
              <a:rPr lang="en-GB" sz="3200" dirty="0" smtClean="0"/>
              <a:t>Phonological skill, Phonemic awareness </a:t>
            </a:r>
          </a:p>
          <a:p>
            <a:pPr marL="0" indent="0">
              <a:buNone/>
            </a:pPr>
            <a:r>
              <a:rPr lang="en-GB" sz="3200" dirty="0" smtClean="0"/>
              <a:t>and Memory, Rapid naming</a:t>
            </a:r>
          </a:p>
          <a:p>
            <a:r>
              <a:rPr lang="en-GB" sz="3200" dirty="0"/>
              <a:t> </a:t>
            </a:r>
            <a:r>
              <a:rPr lang="en-GB" sz="3200" dirty="0" smtClean="0"/>
              <a:t>Speed of </a:t>
            </a:r>
            <a:r>
              <a:rPr lang="en-GB" sz="3200" dirty="0" smtClean="0"/>
              <a:t>Processing: </a:t>
            </a:r>
            <a:r>
              <a:rPr lang="en-GB" sz="3200" dirty="0"/>
              <a:t>SDMT, </a:t>
            </a:r>
            <a:r>
              <a:rPr lang="en-GB" sz="3200" dirty="0" smtClean="0"/>
              <a:t>Dash17+etc.,</a:t>
            </a:r>
            <a:endParaRPr lang="en-GB" sz="3200" dirty="0"/>
          </a:p>
          <a:p>
            <a:pPr marL="0" indent="0">
              <a:buNone/>
            </a:pPr>
            <a:r>
              <a:rPr lang="en-GB" sz="3200" dirty="0" smtClean="0"/>
              <a:t>(slower </a:t>
            </a:r>
            <a:r>
              <a:rPr lang="en-GB" sz="3200" dirty="0" smtClean="0"/>
              <a:t>processing means </a:t>
            </a:r>
            <a:r>
              <a:rPr lang="en-GB" sz="3200" dirty="0" smtClean="0"/>
              <a:t>problems with block teaching)!</a:t>
            </a:r>
          </a:p>
          <a:p>
            <a:pPr marL="0" indent="0" algn="ctr">
              <a:buNone/>
            </a:pPr>
            <a:r>
              <a:rPr lang="en-GB" sz="2800" dirty="0" smtClean="0"/>
              <a:t>                 Expected </a:t>
            </a:r>
            <a:r>
              <a:rPr lang="en-GB" sz="2800" dirty="0"/>
              <a:t>at undergrad. levels: </a:t>
            </a:r>
            <a:endParaRPr lang="en-GB" sz="2800" dirty="0" smtClean="0"/>
          </a:p>
          <a:p>
            <a:pPr marL="0" indent="0" algn="ctr">
              <a:buNone/>
            </a:pPr>
            <a:r>
              <a:rPr lang="en-GB" sz="2800" dirty="0" smtClean="0"/>
              <a:t>                                   </a:t>
            </a:r>
            <a:r>
              <a:rPr lang="en-GB" dirty="0" smtClean="0"/>
              <a:t> </a:t>
            </a:r>
            <a:r>
              <a:rPr lang="en-GB" sz="2800" dirty="0" smtClean="0"/>
              <a:t>silent </a:t>
            </a:r>
            <a:r>
              <a:rPr lang="en-GB" sz="2800" dirty="0" smtClean="0"/>
              <a:t>reading: </a:t>
            </a:r>
            <a:r>
              <a:rPr lang="en-GB" sz="2800" dirty="0" smtClean="0"/>
              <a:t>250wpm, </a:t>
            </a:r>
            <a:r>
              <a:rPr lang="en-GB" sz="2800" dirty="0" smtClean="0"/>
              <a:t>oral:150 </a:t>
            </a:r>
            <a:r>
              <a:rPr lang="en-GB" sz="2800" dirty="0" smtClean="0"/>
              <a:t>wpm, </a:t>
            </a:r>
            <a:r>
              <a:rPr lang="en-GB" sz="2800" dirty="0" smtClean="0"/>
              <a:t>writing: </a:t>
            </a:r>
            <a:r>
              <a:rPr lang="en-GB" sz="2800" dirty="0" smtClean="0"/>
              <a:t>25 wpm</a:t>
            </a:r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564" t="3164" r="61675" b="78743"/>
          <a:stretch/>
        </p:blipFill>
        <p:spPr>
          <a:xfrm>
            <a:off x="9738360" y="2238959"/>
            <a:ext cx="1746504" cy="180689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313" y="5109754"/>
            <a:ext cx="3856359" cy="14902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750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066366"/>
          </a:xfrm>
        </p:spPr>
        <p:txBody>
          <a:bodyPr/>
          <a:lstStyle/>
          <a:p>
            <a:pPr algn="ctr"/>
            <a:r>
              <a:rPr lang="en-GB" sz="6600" dirty="0" smtClean="0"/>
              <a:t>The Tests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637072"/>
            <a:ext cx="10311940" cy="4611328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4300" dirty="0" smtClean="0"/>
              <a:t>                      </a:t>
            </a:r>
            <a:r>
              <a:rPr lang="en-GB" sz="4400" dirty="0" smtClean="0"/>
              <a:t>Other tests can include:</a:t>
            </a:r>
            <a:endParaRPr lang="en-GB" sz="4400" dirty="0" smtClean="0"/>
          </a:p>
          <a:p>
            <a:pPr marL="0" indent="0" algn="ctr">
              <a:buNone/>
            </a:pPr>
            <a:r>
              <a:rPr lang="en-GB" sz="3800" dirty="0" smtClean="0"/>
              <a:t>Beery 6, DIDA, DIVA, WRAT4 maths, </a:t>
            </a:r>
            <a:r>
              <a:rPr lang="en-GB" sz="3800" dirty="0" smtClean="0"/>
              <a:t>checklists</a:t>
            </a:r>
            <a:r>
              <a:rPr lang="en-GB" sz="3800" dirty="0" smtClean="0"/>
              <a:t>…</a:t>
            </a:r>
            <a:endParaRPr lang="en-GB" sz="3800" dirty="0" smtClean="0"/>
          </a:p>
          <a:p>
            <a:pPr marL="0" indent="0" algn="ctr">
              <a:buNone/>
            </a:pPr>
            <a:r>
              <a:rPr lang="en-GB" sz="3800" dirty="0" smtClean="0"/>
              <a:t>These s</a:t>
            </a:r>
            <a:r>
              <a:rPr lang="en-GB" sz="4000" dirty="0" smtClean="0"/>
              <a:t>how </a:t>
            </a:r>
            <a:r>
              <a:rPr lang="en-GB" sz="4000" dirty="0" smtClean="0"/>
              <a:t>up co-occurring </a:t>
            </a:r>
            <a:r>
              <a:rPr lang="en-GB" sz="4000" dirty="0" err="1" smtClean="0"/>
              <a:t>SpLDs</a:t>
            </a:r>
            <a:r>
              <a:rPr lang="en-GB" sz="4000" dirty="0" smtClean="0"/>
              <a:t> </a:t>
            </a:r>
          </a:p>
          <a:p>
            <a:r>
              <a:rPr lang="en-GB" sz="4000" dirty="0" smtClean="0"/>
              <a:t>They </a:t>
            </a:r>
            <a:r>
              <a:rPr lang="en-GB" sz="4000" dirty="0" smtClean="0"/>
              <a:t>help diagnosis – what it is </a:t>
            </a:r>
            <a:r>
              <a:rPr lang="en-GB" sz="4000" dirty="0" smtClean="0"/>
              <a:t>&amp; is not</a:t>
            </a:r>
            <a:r>
              <a:rPr lang="en-GB" sz="4000" dirty="0" smtClean="0"/>
              <a:t>… complications from other labels less recognised - </a:t>
            </a:r>
            <a:r>
              <a:rPr lang="en-GB" sz="4000" dirty="0" err="1" smtClean="0"/>
              <a:t>eg</a:t>
            </a:r>
            <a:r>
              <a:rPr lang="en-GB" sz="4000" dirty="0" smtClean="0"/>
              <a:t>. Auditory processing </a:t>
            </a:r>
            <a:r>
              <a:rPr lang="en-GB" sz="4000" dirty="0" smtClean="0"/>
              <a:t>disorder, Dysgraphia</a:t>
            </a:r>
            <a:endParaRPr lang="en-GB" sz="4000" dirty="0" smtClean="0"/>
          </a:p>
          <a:p>
            <a:r>
              <a:rPr lang="en-GB" sz="4000" dirty="0" smtClean="0"/>
              <a:t>Lots of synthesis required – no assumptions!!!</a:t>
            </a:r>
          </a:p>
        </p:txBody>
      </p:sp>
    </p:spTree>
    <p:extLst>
      <p:ext uri="{BB962C8B-B14F-4D97-AF65-F5344CB8AC3E}">
        <p14:creationId xmlns:p14="http://schemas.microsoft.com/office/powerpoint/2010/main" val="1586432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dirty="0" smtClean="0"/>
              <a:t>Variables can affect Results!!</a:t>
            </a:r>
            <a:endParaRPr lang="en-GB" sz="54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55" b="1957"/>
          <a:stretch/>
        </p:blipFill>
        <p:spPr>
          <a:xfrm>
            <a:off x="3316339" y="2241756"/>
            <a:ext cx="4397068" cy="4483510"/>
          </a:xfrm>
        </p:spPr>
      </p:pic>
    </p:spTree>
    <p:extLst>
      <p:ext uri="{BB962C8B-B14F-4D97-AF65-F5344CB8AC3E}">
        <p14:creationId xmlns:p14="http://schemas.microsoft.com/office/powerpoint/2010/main" val="293163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dirty="0" smtClean="0"/>
              <a:t>The numbers are useful!</a:t>
            </a:r>
            <a:endParaRPr lang="en-GB" sz="6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sz="4000" dirty="0" smtClean="0"/>
              <a:t>A quick scan of charts and tables shows significant strengths and weaknesses – </a:t>
            </a:r>
            <a:r>
              <a:rPr lang="en-GB" sz="4000" u="sng" dirty="0" smtClean="0"/>
              <a:t>these can be used </a:t>
            </a:r>
            <a:r>
              <a:rPr lang="en-GB" sz="4000" u="sng" dirty="0" smtClean="0"/>
              <a:t>to inform </a:t>
            </a:r>
            <a:r>
              <a:rPr lang="en-GB" sz="4000" u="sng" dirty="0" smtClean="0"/>
              <a:t>support</a:t>
            </a:r>
          </a:p>
          <a:p>
            <a:r>
              <a:rPr lang="en-GB" sz="4000" dirty="0" smtClean="0"/>
              <a:t>Pinpoint where </a:t>
            </a:r>
            <a:r>
              <a:rPr lang="en-GB" sz="4000" dirty="0" smtClean="0"/>
              <a:t>support is most needed</a:t>
            </a:r>
            <a:endParaRPr lang="en-GB" sz="4000" dirty="0" smtClean="0"/>
          </a:p>
          <a:p>
            <a:r>
              <a:rPr lang="en-GB" sz="4000" dirty="0"/>
              <a:t>W</a:t>
            </a:r>
            <a:r>
              <a:rPr lang="en-GB" sz="4000" dirty="0" smtClean="0"/>
              <a:t>hat strengths you can use to help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539567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Guide to Interpretation of Scores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50761711"/>
              </p:ext>
            </p:extLst>
          </p:nvPr>
        </p:nvGraphicFramePr>
        <p:xfrm>
          <a:off x="1167304" y="1283114"/>
          <a:ext cx="8362335" cy="5455487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383886">
                  <a:extLst>
                    <a:ext uri="{9D8B030D-6E8A-4147-A177-3AD203B41FA5}">
                      <a16:colId xmlns:a16="http://schemas.microsoft.com/office/drawing/2014/main" val="2787649300"/>
                    </a:ext>
                  </a:extLst>
                </a:gridCol>
                <a:gridCol w="4978449">
                  <a:extLst>
                    <a:ext uri="{9D8B030D-6E8A-4147-A177-3AD203B41FA5}">
                      <a16:colId xmlns:a16="http://schemas.microsoft.com/office/drawing/2014/main" val="1119860921"/>
                    </a:ext>
                  </a:extLst>
                </a:gridCol>
              </a:tblGrid>
              <a:tr h="66155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200" dirty="0" smtClean="0">
                        <a:effectLst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smtClean="0">
                          <a:effectLst/>
                        </a:rPr>
                        <a:t>Standard </a:t>
                      </a:r>
                      <a:r>
                        <a:rPr lang="en-GB" sz="1400" dirty="0">
                          <a:effectLst/>
                        </a:rPr>
                        <a:t>Score (Range)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DESCRIPTIVE LABEL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04999912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131 or more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Well above </a:t>
                      </a:r>
                      <a:r>
                        <a:rPr lang="en-GB" sz="1400" dirty="0" smtClean="0">
                          <a:effectLst/>
                        </a:rPr>
                        <a:t>average 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75758753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116 – 130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effectLst/>
                        </a:rPr>
                        <a:t>Above </a:t>
                      </a:r>
                      <a:r>
                        <a:rPr lang="en-GB" sz="1400" dirty="0">
                          <a:effectLst/>
                        </a:rPr>
                        <a:t>average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466537567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effectLst/>
                        </a:rPr>
                        <a:t>111 – 115</a:t>
                      </a:r>
                      <a:r>
                        <a:rPr lang="en-GB" sz="1400" dirty="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 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 smtClean="0">
                          <a:effectLst/>
                        </a:rPr>
                        <a:t>High average</a:t>
                      </a:r>
                      <a:endParaRPr lang="en-GB" sz="1400" dirty="0" smtClean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0411847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90 – 110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Mid average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5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42754629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85 – 89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accent1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Low average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>
                    <a:solidFill>
                      <a:schemeClr val="accent1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13075198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70 – 84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Below average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816882646"/>
                  </a:ext>
                </a:extLst>
              </a:tr>
              <a:tr h="66398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69 or less</a:t>
                      </a:r>
                    </a:p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</a:rPr>
                        <a:t> </a:t>
                      </a:r>
                      <a:endParaRPr lang="en-GB" sz="14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Well below average</a:t>
                      </a:r>
                      <a:endParaRPr lang="en-GB" sz="14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8773557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6870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10842882" cy="786147"/>
          </a:xfrm>
        </p:spPr>
        <p:txBody>
          <a:bodyPr/>
          <a:lstStyle/>
          <a:p>
            <a:r>
              <a:rPr lang="en-GB" sz="4400" dirty="0" smtClean="0"/>
              <a:t>       </a:t>
            </a:r>
            <a:r>
              <a:rPr lang="en-GB" sz="4000" dirty="0" smtClean="0"/>
              <a:t>What do you make of this profile?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60644870"/>
              </p:ext>
            </p:extLst>
          </p:nvPr>
        </p:nvGraphicFramePr>
        <p:xfrm>
          <a:off x="11333284" y="6084277"/>
          <a:ext cx="155709" cy="16412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graphicFrame>
        <p:nvGraphicFramePr>
          <p:cNvPr id="6" name="Chart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177478240"/>
              </p:ext>
            </p:extLst>
          </p:nvPr>
        </p:nvGraphicFramePr>
        <p:xfrm>
          <a:off x="597878" y="1556238"/>
          <a:ext cx="10709030" cy="460717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4"/>
          </a:graphicData>
        </a:graphic>
      </p:graphicFrame>
      <p:sp>
        <p:nvSpPr>
          <p:cNvPr id="5" name="Smiley Face 4"/>
          <p:cNvSpPr/>
          <p:nvPr/>
        </p:nvSpPr>
        <p:spPr>
          <a:xfrm>
            <a:off x="914400" y="491880"/>
            <a:ext cx="758952" cy="70782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6639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Confidence Intervals &amp; Significant Differences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3200" dirty="0" smtClean="0"/>
              <a:t>Confidence Intervals compensate factors affecting results: 95% = 95% certainty that the true score lies within this </a:t>
            </a:r>
            <a:r>
              <a:rPr lang="en-GB" sz="3200" dirty="0" smtClean="0"/>
              <a:t>range and a re-test would show the same range</a:t>
            </a:r>
            <a:endParaRPr lang="en-GB" sz="3200" dirty="0" smtClean="0"/>
          </a:p>
          <a:p>
            <a:r>
              <a:rPr lang="en-GB" sz="3200" dirty="0" smtClean="0"/>
              <a:t>Significant difference: big difference between skills in one test and another - fairly rare, therefore interesting</a:t>
            </a:r>
          </a:p>
          <a:p>
            <a:r>
              <a:rPr lang="en-GB" sz="3200" dirty="0" smtClean="0"/>
              <a:t>Can indicate the type of </a:t>
            </a:r>
            <a:r>
              <a:rPr lang="en-GB" sz="3200" dirty="0" err="1" smtClean="0"/>
              <a:t>SpLD</a:t>
            </a:r>
            <a:r>
              <a:rPr lang="en-GB" sz="3200" dirty="0" smtClean="0"/>
              <a:t> (if other indicators agree)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01748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dirty="0" smtClean="0"/>
              <a:t>Synthesis: tests don’t diagnose – people do</a:t>
            </a:r>
            <a:endParaRPr lang="en-GB" sz="4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sz="3200" dirty="0" smtClean="0"/>
          </a:p>
          <a:p>
            <a:r>
              <a:rPr lang="en-GB" sz="3200" dirty="0"/>
              <a:t>U</a:t>
            </a:r>
            <a:r>
              <a:rPr lang="en-GB" sz="3200" dirty="0" smtClean="0"/>
              <a:t>se </a:t>
            </a:r>
            <a:r>
              <a:rPr lang="en-GB" sz="3200" dirty="0"/>
              <a:t>observation – </a:t>
            </a:r>
            <a:r>
              <a:rPr lang="en-GB" sz="3200" dirty="0" smtClean="0"/>
              <a:t>speech, face, body language </a:t>
            </a:r>
            <a:r>
              <a:rPr lang="en-GB" sz="3200" dirty="0"/>
              <a:t>+ how they do the tests – what strategies are </a:t>
            </a:r>
            <a:r>
              <a:rPr lang="en-GB" sz="3200" dirty="0" smtClean="0"/>
              <a:t>used</a:t>
            </a:r>
            <a:r>
              <a:rPr lang="en-GB" sz="3200" dirty="0"/>
              <a:t> </a:t>
            </a:r>
            <a:r>
              <a:rPr lang="en-GB" sz="3200" dirty="0" smtClean="0"/>
              <a:t>– (just as in support)</a:t>
            </a:r>
            <a:endParaRPr lang="en-GB" sz="3200" dirty="0"/>
          </a:p>
          <a:p>
            <a:r>
              <a:rPr lang="en-GB" sz="3200" dirty="0" smtClean="0"/>
              <a:t>Lots of CPD necessary to keep up to date with research and ever changing interpretation parameters.</a:t>
            </a:r>
          </a:p>
          <a:p>
            <a:r>
              <a:rPr lang="en-GB" sz="3200" dirty="0" smtClean="0"/>
              <a:t>NB: </a:t>
            </a:r>
            <a:r>
              <a:rPr lang="en-GB" sz="3200" dirty="0" err="1" smtClean="0"/>
              <a:t>SpLDs</a:t>
            </a:r>
            <a:r>
              <a:rPr lang="en-GB" sz="3200" dirty="0" smtClean="0"/>
              <a:t> themselves can affect some scores: note the pattern of this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525057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 smtClean="0"/>
              <a:t>The most useful ‘quick study bits’ for 1:1 Specialist Support Tutors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2052918"/>
            <a:ext cx="10267694" cy="4195481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dirty="0" smtClean="0"/>
              <a:t>Consider how each individual’s profile is likely to </a:t>
            </a:r>
            <a:r>
              <a:rPr lang="en-GB" sz="3200" b="1" u="sng" dirty="0" smtClean="0"/>
              <a:t>impact that person and their study </a:t>
            </a:r>
            <a:r>
              <a:rPr lang="en-GB" sz="3200" b="1" dirty="0"/>
              <a:t>=</a:t>
            </a:r>
            <a:r>
              <a:rPr lang="en-GB" sz="3200" b="1" dirty="0" smtClean="0"/>
              <a:t> that’s the support work</a:t>
            </a:r>
          </a:p>
          <a:p>
            <a:r>
              <a:rPr lang="en-GB" sz="3200" dirty="0" smtClean="0"/>
              <a:t>The report is useful for metacognition work</a:t>
            </a:r>
          </a:p>
          <a:p>
            <a:r>
              <a:rPr lang="en-GB" sz="3200" dirty="0" smtClean="0"/>
              <a:t>Use it with the NA for SCM, ILC, EC</a:t>
            </a:r>
          </a:p>
          <a:p>
            <a:r>
              <a:rPr lang="en-GB" sz="3200" dirty="0" smtClean="0"/>
              <a:t>Study </a:t>
            </a:r>
            <a:r>
              <a:rPr lang="en-GB" sz="3200" dirty="0"/>
              <a:t>the numbers, </a:t>
            </a:r>
            <a:endParaRPr lang="en-GB" sz="3200" dirty="0" smtClean="0"/>
          </a:p>
          <a:p>
            <a:r>
              <a:rPr lang="en-GB" sz="3200" dirty="0" smtClean="0"/>
              <a:t>Look at the graphs</a:t>
            </a:r>
            <a:r>
              <a:rPr lang="en-GB" sz="3200" dirty="0" smtClean="0"/>
              <a:t>,</a:t>
            </a:r>
          </a:p>
          <a:p>
            <a:r>
              <a:rPr lang="en-GB" sz="3200" dirty="0" smtClean="0"/>
              <a:t>Look at ‘current concerns’ and ‘implications for study’</a:t>
            </a:r>
            <a:endParaRPr lang="en-GB" sz="3200" dirty="0" smtClean="0"/>
          </a:p>
          <a:p>
            <a:r>
              <a:rPr lang="en-GB" sz="3200" dirty="0"/>
              <a:t>R</a:t>
            </a:r>
            <a:r>
              <a:rPr lang="en-GB" sz="3200" dirty="0" smtClean="0"/>
              <a:t>ead the conclusions, recommendations </a:t>
            </a:r>
            <a:r>
              <a:rPr lang="en-GB" sz="3200" dirty="0"/>
              <a:t>and </a:t>
            </a:r>
            <a:r>
              <a:rPr lang="en-GB" sz="3200" dirty="0" smtClean="0"/>
              <a:t>history</a:t>
            </a:r>
          </a:p>
          <a:p>
            <a:r>
              <a:rPr lang="en-GB" sz="3200" dirty="0" smtClean="0"/>
              <a:t>Revisit it from time to time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33796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000" dirty="0" smtClean="0"/>
              <a:t>     Keeping the learner at the Heart    of the process </a:t>
            </a:r>
            <a:r>
              <a:rPr lang="en-GB" sz="2800" dirty="0" smtClean="0"/>
              <a:t>(PATOSS 2016)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 smtClean="0"/>
              <a:t>                                         </a:t>
            </a:r>
            <a:r>
              <a:rPr lang="en-GB" sz="3200" b="1" dirty="0" smtClean="0"/>
              <a:t>Group activity</a:t>
            </a:r>
            <a:endParaRPr lang="en-GB" sz="3200" dirty="0"/>
          </a:p>
          <a:p>
            <a:pPr marL="0" indent="0">
              <a:buNone/>
            </a:pPr>
            <a:endParaRPr lang="en-GB" sz="3200" b="1" dirty="0" smtClean="0"/>
          </a:p>
          <a:p>
            <a:r>
              <a:rPr lang="en-GB" sz="3200" dirty="0" smtClean="0"/>
              <a:t>Consider the test results – </a:t>
            </a:r>
          </a:p>
          <a:p>
            <a:r>
              <a:rPr lang="en-GB" sz="3200" dirty="0" smtClean="0"/>
              <a:t>Consider the Implications –</a:t>
            </a:r>
          </a:p>
          <a:p>
            <a:r>
              <a:rPr lang="en-GB" sz="3200" dirty="0" smtClean="0"/>
              <a:t>Consider what support strategies you </a:t>
            </a:r>
            <a:r>
              <a:rPr lang="en-GB" sz="3200" dirty="0"/>
              <a:t>c</a:t>
            </a:r>
            <a:r>
              <a:rPr lang="en-GB" sz="3200" dirty="0" smtClean="0"/>
              <a:t>ould offer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                                             Any Questions?                           </a:t>
            </a:r>
            <a:endParaRPr lang="en-GB" b="1" dirty="0"/>
          </a:p>
        </p:txBody>
      </p:sp>
      <p:sp>
        <p:nvSpPr>
          <p:cNvPr id="4" name="Smiley Face 3"/>
          <p:cNvSpPr/>
          <p:nvPr/>
        </p:nvSpPr>
        <p:spPr>
          <a:xfrm>
            <a:off x="923544" y="581483"/>
            <a:ext cx="502920" cy="52494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13383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146304"/>
            <a:ext cx="9404723" cy="585216"/>
          </a:xfrm>
        </p:spPr>
        <p:txBody>
          <a:bodyPr/>
          <a:lstStyle/>
          <a:p>
            <a:pPr algn="ctr"/>
            <a:r>
              <a:rPr lang="en-GB" sz="2400" dirty="0" smtClean="0"/>
              <a:t>       Keeping </a:t>
            </a:r>
            <a:r>
              <a:rPr lang="en-GB" sz="2400" dirty="0"/>
              <a:t>the learner at the </a:t>
            </a:r>
            <a:r>
              <a:rPr lang="en-GB" sz="2400" dirty="0" smtClean="0"/>
              <a:t>Heart of </a:t>
            </a:r>
            <a:r>
              <a:rPr lang="en-GB" sz="2400" dirty="0"/>
              <a:t>the </a:t>
            </a:r>
            <a:r>
              <a:rPr lang="en-GB" sz="2400" dirty="0" smtClean="0"/>
              <a:t>process</a:t>
            </a:r>
            <a:endParaRPr lang="en-GB" sz="2400" dirty="0"/>
          </a:p>
        </p:txBody>
      </p:sp>
      <p:graphicFrame>
        <p:nvGraphicFramePr>
          <p:cNvPr id="5" name="Content Placeholder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0868204"/>
              </p:ext>
            </p:extLst>
          </p:nvPr>
        </p:nvGraphicFramePr>
        <p:xfrm>
          <a:off x="137160" y="950979"/>
          <a:ext cx="11951209" cy="58173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983294">
                  <a:extLst>
                    <a:ext uri="{9D8B030D-6E8A-4147-A177-3AD203B41FA5}">
                      <a16:colId xmlns:a16="http://schemas.microsoft.com/office/drawing/2014/main" val="1916833019"/>
                    </a:ext>
                  </a:extLst>
                </a:gridCol>
                <a:gridCol w="3983294">
                  <a:extLst>
                    <a:ext uri="{9D8B030D-6E8A-4147-A177-3AD203B41FA5}">
                      <a16:colId xmlns:a16="http://schemas.microsoft.com/office/drawing/2014/main" val="2656148715"/>
                    </a:ext>
                  </a:extLst>
                </a:gridCol>
                <a:gridCol w="3984621">
                  <a:extLst>
                    <a:ext uri="{9D8B030D-6E8A-4147-A177-3AD203B41FA5}">
                      <a16:colId xmlns:a16="http://schemas.microsoft.com/office/drawing/2014/main" val="2509101293"/>
                    </a:ext>
                  </a:extLst>
                </a:gridCol>
              </a:tblGrid>
              <a:tr h="57017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Assessment Findings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What has the Assessment [and the background history] told us?</a:t>
                      </a:r>
                      <a:endParaRPr lang="en-GB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Potential Impact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What is the likely impact of this on the learner?</a:t>
                      </a:r>
                      <a:endParaRPr lang="en-GB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Recommendations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What can be done to address this potential barrier to learning?</a:t>
                      </a:r>
                      <a:endParaRPr lang="en-GB" sz="120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extLst>
                  <a:ext uri="{0D108BD9-81ED-4DB2-BD59-A6C34878D82A}">
                    <a16:rowId xmlns:a16="http://schemas.microsoft.com/office/drawing/2014/main" val="2688845760"/>
                  </a:ext>
                </a:extLst>
              </a:tr>
              <a:tr h="102989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b="1" dirty="0">
                          <a:solidFill>
                            <a:schemeClr val="bg1"/>
                          </a:solidFill>
                          <a:effectLst/>
                        </a:rPr>
                        <a:t>Reduced phonological awareness: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Below average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CTOPP Phonemic </a:t>
                      </a:r>
                      <a:r>
                        <a:rPr lang="en-GB" sz="1050" dirty="0" smtClean="0">
                          <a:solidFill>
                            <a:schemeClr val="bg1"/>
                          </a:solidFill>
                          <a:effectLst/>
                        </a:rPr>
                        <a:t>Awareness</a:t>
                      </a:r>
                      <a:endParaRPr lang="en-GB" sz="105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TOWRE2 PD</a:t>
                      </a:r>
                      <a:endParaRPr lang="en-GB" sz="105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Reading course material – new vocabulary (subject specific)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Multisensory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Glossary/ mini dictionary – help to build subject specific vocab.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Letter patterns/ word families/ suffixes/ prefixes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Expanding sight vocabulary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ABC Cracking the code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extLst>
                  <a:ext uri="{0D108BD9-81ED-4DB2-BD59-A6C34878D82A}">
                    <a16:rowId xmlns:a16="http://schemas.microsoft.com/office/drawing/2014/main" val="4233613165"/>
                  </a:ext>
                </a:extLst>
              </a:tr>
              <a:tr h="510483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Reduced phonological processing speed</a:t>
                      </a:r>
                      <a:r>
                        <a:rPr lang="en-GB" sz="1200" dirty="0" smtClean="0">
                          <a:solidFill>
                            <a:schemeClr val="bg1"/>
                          </a:solidFill>
                          <a:effectLst/>
                        </a:rPr>
                        <a:t>:</a:t>
                      </a:r>
                      <a:endParaRPr lang="en-GB" sz="1200" dirty="0">
                        <a:solidFill>
                          <a:schemeClr val="bg1"/>
                        </a:solidFill>
                        <a:effectLst/>
                      </a:endParaRP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Below average CTOPP2 Rapid Naming</a:t>
                      </a:r>
                      <a:endParaRPr lang="en-GB" sz="105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Reading and writing speed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Retrieving words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On the spot questions in lectures/ presentations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Recording in lectures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Extra time in exams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Problems keeping up in Block teaching!!!!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extLst>
                  <a:ext uri="{0D108BD9-81ED-4DB2-BD59-A6C34878D82A}">
                    <a16:rowId xmlns:a16="http://schemas.microsoft.com/office/drawing/2014/main" val="4001840838"/>
                  </a:ext>
                </a:extLst>
              </a:tr>
              <a:tr h="137616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Reduced Visual /spatial awareness: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Difficulties with WRIT Diamonds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 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Letter shapes/ campus map. Planning writing. Handwriting (legible); maths; movement; interpreting graphs &amp; diagrams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Orientation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Help with those tasks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Laptop in exams/ timed tests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Any mapping on the page accessible and not having to look backwards and forwards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Buddy for orientation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Tesco home delivery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Personal sat nav.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Phone pics for orientation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extLst>
                  <a:ext uri="{0D108BD9-81ED-4DB2-BD59-A6C34878D82A}">
                    <a16:rowId xmlns:a16="http://schemas.microsoft.com/office/drawing/2014/main" val="840224289"/>
                  </a:ext>
                </a:extLst>
              </a:tr>
              <a:tr h="1057342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Below Average visual information processing speed: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Issues with SDMT</a:t>
                      </a:r>
                      <a:endParaRPr lang="en-GB" sz="105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Speed of reading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Vis/sequencing speed. Problems with maths sequencing. Tired. Slower to ‘get visual info: copying, omitting info. 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Text to speech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Video capture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Extra time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Listening to audio text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>
                          <a:effectLst/>
                        </a:rPr>
                        <a:t>Ruler for tracking</a:t>
                      </a:r>
                      <a:endParaRPr lang="en-GB" sz="105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extLst>
                  <a:ext uri="{0D108BD9-81ED-4DB2-BD59-A6C34878D82A}">
                    <a16:rowId xmlns:a16="http://schemas.microsoft.com/office/drawing/2014/main" val="41791871"/>
                  </a:ext>
                </a:extLst>
              </a:tr>
              <a:tr h="1253238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bg1"/>
                          </a:solidFill>
                          <a:effectLst/>
                        </a:rPr>
                        <a:t>Problems with visual analysis and non-verbal reasoning: </a:t>
                      </a:r>
                      <a:r>
                        <a:rPr lang="en-GB" sz="1050" dirty="0">
                          <a:solidFill>
                            <a:schemeClr val="bg1"/>
                          </a:solidFill>
                          <a:effectLst/>
                        </a:rPr>
                        <a:t>below average Matrices</a:t>
                      </a:r>
                      <a:endParaRPr lang="en-GB" sz="1050" dirty="0">
                        <a:solidFill>
                          <a:schemeClr val="bg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Organising thoughts &amp; writing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Listening &amp; note taking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Organising, understanding and interpreting text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Short term memory – reading, note taking and making, sequential reasoning = following what’s happened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Nota able to employ visual strategies like charts &amp; maps.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Talking through – </a:t>
                      </a:r>
                      <a:r>
                        <a:rPr lang="en-GB" sz="1050" dirty="0" err="1">
                          <a:effectLst/>
                        </a:rPr>
                        <a:t>eg</a:t>
                      </a:r>
                      <a:r>
                        <a:rPr lang="en-GB" sz="1050" dirty="0">
                          <a:effectLst/>
                        </a:rPr>
                        <a:t>. Revision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Breaking down tasks to small manageable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Paired reading/ study buddy (informal)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Note taking techniques (Cornell)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Priority lists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Explain diagrams &amp; maps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50" dirty="0">
                          <a:effectLst/>
                        </a:rPr>
                        <a:t>Walk &amp; make it physical</a:t>
                      </a:r>
                      <a:endParaRPr lang="en-GB" sz="105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39123" marR="39123" marT="0" marB="0"/>
                </a:tc>
                <a:extLst>
                  <a:ext uri="{0D108BD9-81ED-4DB2-BD59-A6C34878D82A}">
                    <a16:rowId xmlns:a16="http://schemas.microsoft.com/office/drawing/2014/main" val="2935131252"/>
                  </a:ext>
                </a:extLst>
              </a:tr>
            </a:tbl>
          </a:graphicData>
        </a:graphic>
      </p:graphicFrame>
      <p:sp>
        <p:nvSpPr>
          <p:cNvPr id="4" name="Smiley Face 3"/>
          <p:cNvSpPr/>
          <p:nvPr/>
        </p:nvSpPr>
        <p:spPr>
          <a:xfrm>
            <a:off x="1432494" y="258361"/>
            <a:ext cx="387162" cy="361101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80569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727153"/>
          </a:xfrm>
        </p:spPr>
        <p:txBody>
          <a:bodyPr/>
          <a:lstStyle/>
          <a:p>
            <a:pPr algn="ctr"/>
            <a:r>
              <a:rPr lang="en-GB" dirty="0" smtClean="0"/>
              <a:t>References: Tests and Checklists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7704" y="1371600"/>
            <a:ext cx="11282516" cy="4876800"/>
          </a:xfrm>
        </p:spPr>
        <p:txBody>
          <a:bodyPr>
            <a:normAutofit fontScale="55000" lnSpcReduction="20000"/>
          </a:bodyPr>
          <a:lstStyle/>
          <a:p>
            <a:r>
              <a:rPr lang="en-GB" dirty="0"/>
              <a:t>Barnett, A., Henderson, S.E., </a:t>
            </a:r>
            <a:r>
              <a:rPr lang="en-GB" dirty="0" err="1"/>
              <a:t>Scheib</a:t>
            </a:r>
            <a:r>
              <a:rPr lang="en-GB" dirty="0"/>
              <a:t>, B. and Schulz, J. (2010)</a:t>
            </a:r>
            <a:r>
              <a:rPr lang="en-GB" b="1" dirty="0"/>
              <a:t> </a:t>
            </a:r>
            <a:r>
              <a:rPr lang="en-GB" b="1" i="1" dirty="0"/>
              <a:t>Detailed Assessment of Speed of Handwriting 17+ (DASH 17+)</a:t>
            </a:r>
            <a:r>
              <a:rPr lang="en-GB" b="1" dirty="0"/>
              <a:t>, </a:t>
            </a:r>
            <a:r>
              <a:rPr lang="en-GB" dirty="0"/>
              <a:t>Harlow: Pearson Education.</a:t>
            </a:r>
          </a:p>
          <a:p>
            <a:r>
              <a:rPr lang="en-GB" dirty="0"/>
              <a:t>Beery, K., </a:t>
            </a:r>
            <a:r>
              <a:rPr lang="en-GB" dirty="0" err="1"/>
              <a:t>Buktenica</a:t>
            </a:r>
            <a:r>
              <a:rPr lang="en-GB" dirty="0"/>
              <a:t>, N. A. and Beery, N. (2010)</a:t>
            </a:r>
            <a:r>
              <a:rPr lang="en-GB" i="1" dirty="0"/>
              <a:t> </a:t>
            </a:r>
            <a:r>
              <a:rPr lang="en-GB" b="1" i="1" dirty="0"/>
              <a:t>The Beery-</a:t>
            </a:r>
            <a:r>
              <a:rPr lang="en-GB" b="1" i="1" dirty="0" err="1"/>
              <a:t>Buktenica</a:t>
            </a:r>
            <a:r>
              <a:rPr lang="en-GB" b="1" i="1" dirty="0"/>
              <a:t> Developmental Test of Visual Motor Integration</a:t>
            </a:r>
            <a:r>
              <a:rPr lang="en-GB" b="1" dirty="0"/>
              <a:t> </a:t>
            </a:r>
            <a:r>
              <a:rPr lang="en-GB" b="1" i="1" dirty="0"/>
              <a:t>(Beery VMI), 6</a:t>
            </a:r>
            <a:r>
              <a:rPr lang="en-GB" b="1" i="1" baseline="30000" dirty="0"/>
              <a:t>th</a:t>
            </a:r>
            <a:r>
              <a:rPr lang="en-GB" b="1" i="1" dirty="0"/>
              <a:t> Edition</a:t>
            </a:r>
            <a:r>
              <a:rPr lang="en-GB" i="1" dirty="0"/>
              <a:t>, </a:t>
            </a:r>
            <a:r>
              <a:rPr lang="en-GB" dirty="0"/>
              <a:t>Minneapolis: NCS Pearson Inc.</a:t>
            </a:r>
          </a:p>
          <a:p>
            <a:r>
              <a:rPr lang="en-GB" dirty="0"/>
              <a:t>Brown, T.E. (1996)</a:t>
            </a:r>
            <a:r>
              <a:rPr lang="en-GB" b="1" dirty="0"/>
              <a:t> </a:t>
            </a:r>
            <a:r>
              <a:rPr lang="en-GB" b="1" i="1" dirty="0"/>
              <a:t>Brown Attention Deficit Disorder Scales</a:t>
            </a:r>
            <a:r>
              <a:rPr lang="en-GB" b="1" dirty="0"/>
              <a:t>, </a:t>
            </a:r>
            <a:r>
              <a:rPr lang="en-GB" dirty="0"/>
              <a:t>Bloomington, MN: </a:t>
            </a:r>
            <a:r>
              <a:rPr lang="en-GB" dirty="0" err="1"/>
              <a:t>PsychCorp</a:t>
            </a:r>
            <a:endParaRPr lang="en-GB" dirty="0"/>
          </a:p>
          <a:p>
            <a:r>
              <a:rPr lang="en-GB" b="1" dirty="0"/>
              <a:t>Free Writing: 10 minutes Free Typing 5 minutes</a:t>
            </a:r>
            <a:r>
              <a:rPr lang="en-GB" dirty="0"/>
              <a:t>.</a:t>
            </a:r>
          </a:p>
          <a:p>
            <a:r>
              <a:rPr lang="en-GB" dirty="0"/>
              <a:t>Glutting, J., Adams, W. and </a:t>
            </a:r>
            <a:r>
              <a:rPr lang="en-GB" dirty="0" err="1"/>
              <a:t>Sheslow</a:t>
            </a:r>
            <a:r>
              <a:rPr lang="en-GB" dirty="0"/>
              <a:t>, D. (2000) </a:t>
            </a:r>
            <a:r>
              <a:rPr lang="en-GB" b="1" i="1" dirty="0"/>
              <a:t>Wide Range Intelligence Test (WRIT),</a:t>
            </a:r>
            <a:r>
              <a:rPr lang="en-GB" i="1" dirty="0"/>
              <a:t> </a:t>
            </a:r>
            <a:r>
              <a:rPr lang="en-GB" dirty="0"/>
              <a:t>Wilmington:</a:t>
            </a:r>
            <a:r>
              <a:rPr lang="en-GB" i="1" dirty="0"/>
              <a:t> </a:t>
            </a:r>
            <a:r>
              <a:rPr lang="en-GB" dirty="0"/>
              <a:t>Psychological Assessment Resources, Inc.</a:t>
            </a:r>
          </a:p>
          <a:p>
            <a:r>
              <a:rPr lang="en-GB" dirty="0"/>
              <a:t>Kirby, A. and Rosenblum, S. (2008) </a:t>
            </a:r>
            <a:r>
              <a:rPr lang="en-GB" b="1" i="1" dirty="0"/>
              <a:t>The Adult Developmental Coordination Disorder/Dyspraxia Checklist (ADC) for Further and Higher Education</a:t>
            </a:r>
            <a:r>
              <a:rPr lang="en-GB" dirty="0"/>
              <a:t> [Online].  Available from: http://psychology.research.southwales.ac.uk/media/files/documents/2014-04-04/ACD_checklist.pdf   [Accessed:  22 November 2016].</a:t>
            </a:r>
          </a:p>
          <a:p>
            <a:r>
              <a:rPr lang="en-GB" dirty="0"/>
              <a:t>Kirby, A., Barnett, A. and Hill, E. </a:t>
            </a:r>
            <a:r>
              <a:rPr lang="en-GB" b="1" i="1" dirty="0"/>
              <a:t>Diagnostic Interview for DCD in Adults</a:t>
            </a:r>
            <a:r>
              <a:rPr lang="en-GB" dirty="0"/>
              <a:t> [Online]. Available from http://www.movementmattersuk.org/content/documents/DIDA%20August18.pdf</a:t>
            </a:r>
          </a:p>
          <a:p>
            <a:r>
              <a:rPr lang="en-GB" dirty="0"/>
              <a:t>[Accessed 21.09.18].</a:t>
            </a:r>
          </a:p>
          <a:p>
            <a:r>
              <a:rPr lang="en-GB" dirty="0" err="1"/>
              <a:t>Kooji</a:t>
            </a:r>
            <a:r>
              <a:rPr lang="en-GB" dirty="0"/>
              <a:t>, J. J. S. and </a:t>
            </a:r>
            <a:r>
              <a:rPr lang="en-GB" dirty="0" err="1"/>
              <a:t>Francken</a:t>
            </a:r>
            <a:r>
              <a:rPr lang="en-GB" dirty="0"/>
              <a:t> M. H. (2010)</a:t>
            </a:r>
            <a:r>
              <a:rPr lang="en-GB" b="1" dirty="0"/>
              <a:t> </a:t>
            </a:r>
            <a:r>
              <a:rPr lang="en-GB" b="1" i="1" dirty="0"/>
              <a:t>Diagnostic Interview for ADHD in Adults (DIVA 2.0)</a:t>
            </a:r>
            <a:r>
              <a:rPr lang="en-GB" b="1" u="sng" dirty="0"/>
              <a:t> </a:t>
            </a:r>
            <a:endParaRPr lang="en-GB" dirty="0"/>
          </a:p>
          <a:p>
            <a:r>
              <a:rPr lang="en-GB" dirty="0"/>
              <a:t>DIVA Foundation, The Netherlands</a:t>
            </a:r>
          </a:p>
          <a:p>
            <a:r>
              <a:rPr lang="en-GB" dirty="0"/>
              <a:t>Reynolds, C.R. and </a:t>
            </a:r>
            <a:r>
              <a:rPr lang="en-GB" dirty="0" err="1"/>
              <a:t>Voress</a:t>
            </a:r>
            <a:r>
              <a:rPr lang="en-GB" dirty="0"/>
              <a:t>, J.K. (2007) </a:t>
            </a:r>
            <a:r>
              <a:rPr lang="en-GB" b="1" i="1" dirty="0"/>
              <a:t>Test of Memory and Learning, 2nd Edition (TOMAL 2),</a:t>
            </a:r>
            <a:r>
              <a:rPr lang="en-GB" i="1" dirty="0"/>
              <a:t> </a:t>
            </a:r>
            <a:r>
              <a:rPr lang="en-GB" dirty="0"/>
              <a:t>Austin,</a:t>
            </a:r>
            <a:r>
              <a:rPr lang="en-GB" i="1" dirty="0"/>
              <a:t> </a:t>
            </a:r>
            <a:r>
              <a:rPr lang="en-GB" dirty="0"/>
              <a:t>Texas: Pro-ed.</a:t>
            </a:r>
          </a:p>
          <a:p>
            <a:r>
              <a:rPr lang="en-GB" dirty="0"/>
              <a:t>Singleton, C. (2001) </a:t>
            </a:r>
            <a:r>
              <a:rPr lang="en-GB" b="1" i="1" dirty="0"/>
              <a:t>Advanced Reading Comprehension Test (ARC</a:t>
            </a:r>
            <a:r>
              <a:rPr lang="en-GB" i="1" dirty="0"/>
              <a:t>)</a:t>
            </a:r>
            <a:r>
              <a:rPr lang="en-GB" dirty="0"/>
              <a:t>, Available from: </a:t>
            </a:r>
            <a:r>
              <a:rPr lang="en-GB" u="sng" dirty="0">
                <a:hlinkClick r:id="rId2"/>
              </a:rPr>
              <a:t>J.K.Horne@hull.ac.uk</a:t>
            </a:r>
            <a:endParaRPr lang="en-GB" dirty="0"/>
          </a:p>
          <a:p>
            <a:r>
              <a:rPr lang="en-GB" dirty="0"/>
              <a:t>Smith, A. (1973) </a:t>
            </a:r>
            <a:r>
              <a:rPr lang="en-GB" b="1" i="1" dirty="0"/>
              <a:t>Symbol Digit Modalities Test (SDMT),</a:t>
            </a:r>
            <a:r>
              <a:rPr lang="en-GB" i="1" dirty="0"/>
              <a:t> </a:t>
            </a:r>
            <a:r>
              <a:rPr lang="en-GB" dirty="0"/>
              <a:t>Los Angeles, California:  Western Psychological Services.</a:t>
            </a:r>
          </a:p>
          <a:p>
            <a:r>
              <a:rPr lang="en-GB" b="1" i="1" dirty="0"/>
              <a:t>The Adult ADHD Self-Report Scale (ASRS-v1.1) Symptom Checklist</a:t>
            </a:r>
            <a:endParaRPr lang="en-GB" dirty="0"/>
          </a:p>
          <a:p>
            <a:r>
              <a:rPr lang="en-GB" dirty="0" err="1"/>
              <a:t>Torgesen</a:t>
            </a:r>
            <a:r>
              <a:rPr lang="en-GB" dirty="0"/>
              <a:t>, J., Wagner, R. and </a:t>
            </a:r>
            <a:r>
              <a:rPr lang="en-GB" dirty="0" err="1"/>
              <a:t>Rashotte</a:t>
            </a:r>
            <a:r>
              <a:rPr lang="en-GB" dirty="0"/>
              <a:t>, C. (2012)</a:t>
            </a:r>
            <a:r>
              <a:rPr lang="en-GB" i="1" dirty="0"/>
              <a:t> </a:t>
            </a:r>
            <a:r>
              <a:rPr lang="en-GB" b="1" i="1" dirty="0"/>
              <a:t>Test of Word Reading Efficiency, 2</a:t>
            </a:r>
            <a:r>
              <a:rPr lang="en-GB" b="1" i="1" baseline="30000" dirty="0"/>
              <a:t>nd</a:t>
            </a:r>
            <a:r>
              <a:rPr lang="en-GB" b="1" i="1" dirty="0"/>
              <a:t> Edition (TOWRE 2), </a:t>
            </a:r>
            <a:r>
              <a:rPr lang="en-GB" dirty="0"/>
              <a:t>Austin, Texas: Pro-ed.</a:t>
            </a:r>
          </a:p>
          <a:p>
            <a:r>
              <a:rPr lang="en-GB" i="1" dirty="0"/>
              <a:t>Wagner</a:t>
            </a:r>
            <a:r>
              <a:rPr lang="en-GB" dirty="0"/>
              <a:t>, R.K., </a:t>
            </a:r>
            <a:r>
              <a:rPr lang="en-GB" dirty="0" err="1"/>
              <a:t>Torgesen</a:t>
            </a:r>
            <a:r>
              <a:rPr lang="en-GB" dirty="0"/>
              <a:t>, J.K. and </a:t>
            </a:r>
            <a:r>
              <a:rPr lang="en-GB" dirty="0" err="1"/>
              <a:t>Rashotte</a:t>
            </a:r>
            <a:r>
              <a:rPr lang="en-GB" dirty="0"/>
              <a:t>. C. A. (2013) </a:t>
            </a:r>
            <a:r>
              <a:rPr lang="en-GB" b="1" i="1" dirty="0"/>
              <a:t>Comprehensive Test of Phonological Processing, 2nd Edition (CTOPP 2), </a:t>
            </a:r>
            <a:r>
              <a:rPr lang="en-GB" dirty="0"/>
              <a:t>Austin,</a:t>
            </a:r>
            <a:r>
              <a:rPr lang="en-GB" i="1" dirty="0"/>
              <a:t> </a:t>
            </a:r>
            <a:r>
              <a:rPr lang="en-GB" dirty="0"/>
              <a:t>Texas: Pro-ed. </a:t>
            </a:r>
          </a:p>
          <a:p>
            <a:r>
              <a:rPr lang="en-GB" dirty="0"/>
              <a:t>Wilkinson, G. S. and Robertson, G. J. (2006) </a:t>
            </a:r>
            <a:r>
              <a:rPr lang="en-GB" b="1" i="1" dirty="0"/>
              <a:t>Wide Range Achievement Test IV (WRAT4)</a:t>
            </a:r>
            <a:r>
              <a:rPr lang="en-GB" b="1" dirty="0"/>
              <a:t>,</a:t>
            </a:r>
            <a:r>
              <a:rPr lang="en-GB" dirty="0"/>
              <a:t> Lutz, FL: Psychological Assessment Resources, Inc</a:t>
            </a:r>
            <a:r>
              <a:rPr lang="en-GB" dirty="0" smtClean="0"/>
              <a:t>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36246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53411"/>
          </a:xfrm>
        </p:spPr>
        <p:txBody>
          <a:bodyPr/>
          <a:lstStyle/>
          <a:p>
            <a:pPr algn="ctr"/>
            <a:r>
              <a:rPr lang="en-GB" dirty="0" smtClean="0"/>
              <a:t>Other 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03312" y="1283110"/>
            <a:ext cx="8946541" cy="4965289"/>
          </a:xfrm>
        </p:spPr>
        <p:txBody>
          <a:bodyPr>
            <a:normAutofit/>
          </a:bodyPr>
          <a:lstStyle/>
          <a:p>
            <a:r>
              <a:rPr lang="en-GB" sz="2400" dirty="0" err="1"/>
              <a:t>SpLD</a:t>
            </a:r>
            <a:r>
              <a:rPr lang="en-GB" sz="2400" dirty="0"/>
              <a:t> Test Evaluation Committee (2014) DSA: </a:t>
            </a:r>
            <a:r>
              <a:rPr lang="en-GB" sz="2400" i="1" dirty="0"/>
              <a:t>STEC DfES Guidelines </a:t>
            </a:r>
            <a:r>
              <a:rPr lang="en-GB" sz="2400" i="1" dirty="0" smtClean="0"/>
              <a:t>2018 </a:t>
            </a:r>
            <a:r>
              <a:rPr lang="en-GB" sz="2400" dirty="0"/>
              <a:t>[Online].</a:t>
            </a:r>
            <a:r>
              <a:rPr lang="en-GB" sz="2400" i="1" dirty="0"/>
              <a:t> </a:t>
            </a:r>
            <a:r>
              <a:rPr lang="en-GB" sz="2400" dirty="0"/>
              <a:t>Available from: </a:t>
            </a:r>
            <a:endParaRPr lang="en-GB" sz="2400" dirty="0" smtClean="0"/>
          </a:p>
          <a:p>
            <a:pPr marL="0" indent="0">
              <a:buNone/>
            </a:pPr>
            <a:r>
              <a:rPr lang="en-GB" sz="2400" dirty="0" smtClean="0"/>
              <a:t>http</a:t>
            </a:r>
            <a:r>
              <a:rPr lang="en-GB" sz="2400" dirty="0"/>
              <a:t>://www.sasc.org.uk/SASCDocuments/Revised%20Test%20Guidelines-Sept%202018.pdf </a:t>
            </a:r>
            <a:r>
              <a:rPr lang="en-GB" sz="2400" dirty="0" smtClean="0"/>
              <a:t>[Accessed </a:t>
            </a:r>
            <a:r>
              <a:rPr lang="en-GB" sz="2400" dirty="0"/>
              <a:t>22 </a:t>
            </a:r>
            <a:r>
              <a:rPr lang="en-GB" sz="2400" dirty="0" smtClean="0"/>
              <a:t>Nov 2018 </a:t>
            </a:r>
            <a:r>
              <a:rPr lang="en-GB" sz="2400" dirty="0"/>
              <a:t> </a:t>
            </a:r>
            <a:endParaRPr lang="en-GB" sz="2400" dirty="0" smtClean="0"/>
          </a:p>
          <a:p>
            <a:r>
              <a:rPr lang="en-GB" sz="2400" dirty="0" smtClean="0"/>
              <a:t>PATOSS: [Online] </a:t>
            </a:r>
            <a:r>
              <a:rPr lang="en-GB" sz="2400" dirty="0"/>
              <a:t>Available </a:t>
            </a:r>
            <a:r>
              <a:rPr lang="en-GB" sz="2400" dirty="0" smtClean="0"/>
              <a:t>from: </a:t>
            </a:r>
            <a:r>
              <a:rPr lang="en-GB" sz="2400" dirty="0">
                <a:hlinkClick r:id="rId2"/>
              </a:rPr>
              <a:t>https://www.patoss-dyslexia.org</a:t>
            </a:r>
            <a:r>
              <a:rPr lang="en-GB" sz="2400" dirty="0" smtClean="0">
                <a:hlinkClick r:id="rId2"/>
              </a:rPr>
              <a:t>/</a:t>
            </a:r>
            <a:endParaRPr lang="en-GB" sz="2400" dirty="0"/>
          </a:p>
          <a:p>
            <a:r>
              <a:rPr lang="en-US" sz="2400" dirty="0"/>
              <a:t>The Do-It Profiler, (University version) 2016, Kirby and Rosenblum, Do-It-Solutions [Online] Available from: </a:t>
            </a:r>
            <a:r>
              <a:rPr lang="en-US" sz="2400" u="sng" dirty="0">
                <a:hlinkClick r:id="rId3"/>
              </a:rPr>
              <a:t>http://doitprofiler.com/education/university</a:t>
            </a:r>
            <a:r>
              <a:rPr lang="en-US" sz="2400" u="sng" dirty="0" smtClean="0">
                <a:hlinkClick r:id="rId3"/>
              </a:rPr>
              <a:t>/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732977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2221</TotalTime>
  <Words>1898</Words>
  <Application>Microsoft Office PowerPoint</Application>
  <PresentationFormat>Widescreen</PresentationFormat>
  <Paragraphs>248</Paragraphs>
  <Slides>25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1" baseType="lpstr">
      <vt:lpstr>Arial</vt:lpstr>
      <vt:lpstr>Calibri</vt:lpstr>
      <vt:lpstr>Century Gothic</vt:lpstr>
      <vt:lpstr>Times New Roman</vt:lpstr>
      <vt:lpstr>Wingdings 3</vt:lpstr>
      <vt:lpstr>Ion</vt:lpstr>
      <vt:lpstr>Benefits of  Using the Diagnostic Assessment Report</vt:lpstr>
      <vt:lpstr>       Questions:</vt:lpstr>
      <vt:lpstr>The diagnostic assessment is a snapshot – (hopefully the assessor is a photographer)</vt:lpstr>
      <vt:lpstr>Unfortunately labels are required</vt:lpstr>
      <vt:lpstr>Labels are mostly for funding and </vt:lpstr>
      <vt:lpstr>The report has 5 main audiences</vt:lpstr>
      <vt:lpstr>The report is NOT GENERIC and is UNIQUE to each individual </vt:lpstr>
      <vt:lpstr>A bit of detective work</vt:lpstr>
      <vt:lpstr> HISTORY IS CRUCIAL</vt:lpstr>
      <vt:lpstr> The Quantitative informs the Qualitative</vt:lpstr>
      <vt:lpstr>The Tests </vt:lpstr>
      <vt:lpstr>The Tests</vt:lpstr>
      <vt:lpstr>  The Tests</vt:lpstr>
      <vt:lpstr>The Tests</vt:lpstr>
      <vt:lpstr>Variables can affect Results!!</vt:lpstr>
      <vt:lpstr>The numbers are useful!</vt:lpstr>
      <vt:lpstr>Guide to Interpretation of Scores</vt:lpstr>
      <vt:lpstr>       What do you make of this profile? </vt:lpstr>
      <vt:lpstr>Confidence Intervals &amp; Significant Differences</vt:lpstr>
      <vt:lpstr>Synthesis: tests don’t diagnose – people do</vt:lpstr>
      <vt:lpstr>The most useful ‘quick study bits’ for 1:1 Specialist Support Tutors</vt:lpstr>
      <vt:lpstr>     Keeping the learner at the Heart    of the process (PATOSS 2016)</vt:lpstr>
      <vt:lpstr>       Keeping the learner at the Heart of the process</vt:lpstr>
      <vt:lpstr>References: Tests and Checklists</vt:lpstr>
      <vt:lpstr>Other 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Using the Diagnostic Assessment Report</dc:title>
  <dc:creator>Bronwen ( Blue ) Powell</dc:creator>
  <cp:lastModifiedBy>Bronwen ( Blue ) Powell</cp:lastModifiedBy>
  <cp:revision>95</cp:revision>
  <dcterms:created xsi:type="dcterms:W3CDTF">2019-04-08T10:56:16Z</dcterms:created>
  <dcterms:modified xsi:type="dcterms:W3CDTF">2019-06-13T13:58:04Z</dcterms:modified>
</cp:coreProperties>
</file>