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14"/>
  </p:notesMasterIdLst>
  <p:handoutMasterIdLst>
    <p:handoutMasterId r:id="rId15"/>
  </p:handoutMasterIdLst>
  <p:sldIdLst>
    <p:sldId id="256" r:id="rId2"/>
    <p:sldId id="261" r:id="rId3"/>
    <p:sldId id="258" r:id="rId4"/>
    <p:sldId id="262" r:id="rId5"/>
    <p:sldId id="271" r:id="rId6"/>
    <p:sldId id="268" r:id="rId7"/>
    <p:sldId id="270" r:id="rId8"/>
    <p:sldId id="263" r:id="rId9"/>
    <p:sldId id="264" r:id="rId10"/>
    <p:sldId id="265" r:id="rId11"/>
    <p:sldId id="269" r:id="rId12"/>
    <p:sldId id="266" r:id="rId1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3CD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BF341-00D8-4305-8CD3-C3A92EED4582}" v="958" dt="2022-10-14T16:24:45.157"/>
    <p1510:client id="{29A29D12-4AFE-309E-8017-C52FA683F802}" v="1412" dt="2022-10-14T19:13:27.229"/>
    <p1510:client id="{43E5FE5C-1311-4969-FDBA-FBF67436EAA0}" v="329" dt="2022-10-15T15:16:17.645"/>
    <p1510:client id="{7D7876C8-28C3-27BB-0B48-B43DE5BB3D0A}" v="229" dt="2022-10-15T16:06:10.242"/>
    <p1510:client id="{CB0DDC75-3959-BBBB-B76A-3E0190406859}" v="2" dt="2022-10-14T21:20:53.230"/>
    <p1510:client id="{FA2D7BC3-75A5-4221-609E-AB0EB62E102E}" v="1508" dt="2022-10-07T16:21:03.739"/>
    <p1510:client id="{FC8A5C02-1BE0-65DE-C0BB-196F68CF0075}" v="231" dt="2022-10-14T20:59:11.304"/>
    <p1510:client id="{FE040331-9DC8-D00D-AC90-53492D2245EC}" v="1052" dt="2022-10-14T16:19:54.3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6D170B-01C7-4A92-92DD-7977829F8531}"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DD4BFE43-E0F6-4507-B241-57581BD27B7C}">
      <dgm:prSet/>
      <dgm:spPr/>
      <dgm:t>
        <a:bodyPr/>
        <a:lstStyle/>
        <a:p>
          <a:r>
            <a:rPr lang="en-GB"/>
            <a:t>Ethical principles are important as they as it can affect individuals who use or take part in the event. Moreover, ethics are not about positive things but also, about negative issues to where these principles come from as they make issue better and resolved so it doesn't happen again.</a:t>
          </a:r>
          <a:endParaRPr lang="en-US"/>
        </a:p>
      </dgm:t>
    </dgm:pt>
    <dgm:pt modelId="{ED14651E-ECAA-4A3C-AB05-5349A6423479}" type="parTrans" cxnId="{D26CB754-198D-4E8E-B5D6-510E6FF2F188}">
      <dgm:prSet/>
      <dgm:spPr/>
      <dgm:t>
        <a:bodyPr/>
        <a:lstStyle/>
        <a:p>
          <a:endParaRPr lang="en-US"/>
        </a:p>
      </dgm:t>
    </dgm:pt>
    <dgm:pt modelId="{24C1129F-BA26-41BF-8AEE-3E38DDBEE0CA}" type="sibTrans" cxnId="{D26CB754-198D-4E8E-B5D6-510E6FF2F188}">
      <dgm:prSet/>
      <dgm:spPr/>
      <dgm:t>
        <a:bodyPr/>
        <a:lstStyle/>
        <a:p>
          <a:endParaRPr lang="en-US"/>
        </a:p>
      </dgm:t>
    </dgm:pt>
    <dgm:pt modelId="{55A0FE20-8D61-4721-A555-5E5DA7354BEE}">
      <dgm:prSet/>
      <dgm:spPr/>
      <dgm:t>
        <a:bodyPr/>
        <a:lstStyle/>
        <a:p>
          <a:r>
            <a:rPr lang="en-GB"/>
            <a:t>"respond to an online survey for their reports of how the integration of certain technology advances (e.g., e-mail, electronic health records, social-networking websites, etc.) may have compromised client privacy or confidentiality. Twenty-eight participants responded to the survey and noted a variety of concerns, including themes of (a) unauthorized access to electronic client records, (b) inappropriate dissemination of client information via technology, and (c) unique client concerns associated with social-networking websites (e.g., Twitter, Facebook, etc.). We discuss ramifications and strategies related to these ethical concerns in education, practice, and ethical standards and principles. (PsycINFO Database Record (c) 2016 APA, all rights reserved)". (Van Allen, J., &amp; Roberts, M. C. 2022) </a:t>
          </a:r>
          <a:endParaRPr lang="en-US"/>
        </a:p>
      </dgm:t>
    </dgm:pt>
    <dgm:pt modelId="{DCDA8506-58AA-44C9-8CC0-FC9D96195100}" type="parTrans" cxnId="{C2EB64EE-AAA5-46EF-8BA9-CDD83FF076D6}">
      <dgm:prSet/>
      <dgm:spPr/>
      <dgm:t>
        <a:bodyPr/>
        <a:lstStyle/>
        <a:p>
          <a:endParaRPr lang="en-US"/>
        </a:p>
      </dgm:t>
    </dgm:pt>
    <dgm:pt modelId="{E0E02BDB-38A5-4CD1-A030-9119EDDAE2D8}" type="sibTrans" cxnId="{C2EB64EE-AAA5-46EF-8BA9-CDD83FF076D6}">
      <dgm:prSet/>
      <dgm:spPr/>
      <dgm:t>
        <a:bodyPr/>
        <a:lstStyle/>
        <a:p>
          <a:endParaRPr lang="en-US"/>
        </a:p>
      </dgm:t>
    </dgm:pt>
    <dgm:pt modelId="{4D1548E7-F24A-4795-8B7E-068559A2F016}" type="pres">
      <dgm:prSet presAssocID="{BB6D170B-01C7-4A92-92DD-7977829F8531}" presName="hierChild1" presStyleCnt="0">
        <dgm:presLayoutVars>
          <dgm:chPref val="1"/>
          <dgm:dir/>
          <dgm:animOne val="branch"/>
          <dgm:animLvl val="lvl"/>
          <dgm:resizeHandles/>
        </dgm:presLayoutVars>
      </dgm:prSet>
      <dgm:spPr/>
    </dgm:pt>
    <dgm:pt modelId="{D4797F9F-55EB-4251-A5FD-1BDAF6A3B0C4}" type="pres">
      <dgm:prSet presAssocID="{DD4BFE43-E0F6-4507-B241-57581BD27B7C}" presName="hierRoot1" presStyleCnt="0"/>
      <dgm:spPr/>
    </dgm:pt>
    <dgm:pt modelId="{F725DDC8-EF54-4D07-8438-51DFD46CD6BE}" type="pres">
      <dgm:prSet presAssocID="{DD4BFE43-E0F6-4507-B241-57581BD27B7C}" presName="composite" presStyleCnt="0"/>
      <dgm:spPr/>
    </dgm:pt>
    <dgm:pt modelId="{6457AF05-0767-4E69-A30C-B80655A72E49}" type="pres">
      <dgm:prSet presAssocID="{DD4BFE43-E0F6-4507-B241-57581BD27B7C}" presName="background" presStyleLbl="node0" presStyleIdx="0" presStyleCnt="2"/>
      <dgm:spPr/>
    </dgm:pt>
    <dgm:pt modelId="{FD84FB00-19C1-4502-A75C-B8A7755B3B7C}" type="pres">
      <dgm:prSet presAssocID="{DD4BFE43-E0F6-4507-B241-57581BD27B7C}" presName="text" presStyleLbl="fgAcc0" presStyleIdx="0" presStyleCnt="2">
        <dgm:presLayoutVars>
          <dgm:chPref val="3"/>
        </dgm:presLayoutVars>
      </dgm:prSet>
      <dgm:spPr/>
    </dgm:pt>
    <dgm:pt modelId="{6EF10984-D661-4D8B-9E1C-388B22C1DF04}" type="pres">
      <dgm:prSet presAssocID="{DD4BFE43-E0F6-4507-B241-57581BD27B7C}" presName="hierChild2" presStyleCnt="0"/>
      <dgm:spPr/>
    </dgm:pt>
    <dgm:pt modelId="{46EAB857-C9C7-46B2-AFD1-2806076912AF}" type="pres">
      <dgm:prSet presAssocID="{55A0FE20-8D61-4721-A555-5E5DA7354BEE}" presName="hierRoot1" presStyleCnt="0"/>
      <dgm:spPr/>
    </dgm:pt>
    <dgm:pt modelId="{D04A0FF7-73D0-4516-93EF-905C64EC0410}" type="pres">
      <dgm:prSet presAssocID="{55A0FE20-8D61-4721-A555-5E5DA7354BEE}" presName="composite" presStyleCnt="0"/>
      <dgm:spPr/>
    </dgm:pt>
    <dgm:pt modelId="{AB8EF80F-1C6E-421A-8DA9-C3608F1454E3}" type="pres">
      <dgm:prSet presAssocID="{55A0FE20-8D61-4721-A555-5E5DA7354BEE}" presName="background" presStyleLbl="node0" presStyleIdx="1" presStyleCnt="2"/>
      <dgm:spPr/>
    </dgm:pt>
    <dgm:pt modelId="{4EA0DC61-A9F9-4C8B-8299-05123A2218D0}" type="pres">
      <dgm:prSet presAssocID="{55A0FE20-8D61-4721-A555-5E5DA7354BEE}" presName="text" presStyleLbl="fgAcc0" presStyleIdx="1" presStyleCnt="2">
        <dgm:presLayoutVars>
          <dgm:chPref val="3"/>
        </dgm:presLayoutVars>
      </dgm:prSet>
      <dgm:spPr/>
    </dgm:pt>
    <dgm:pt modelId="{C13D08E3-B4A3-4C0F-8C96-6191F3BA1031}" type="pres">
      <dgm:prSet presAssocID="{55A0FE20-8D61-4721-A555-5E5DA7354BEE}" presName="hierChild2" presStyleCnt="0"/>
      <dgm:spPr/>
    </dgm:pt>
  </dgm:ptLst>
  <dgm:cxnLst>
    <dgm:cxn modelId="{9310EC41-5E82-434A-8831-D10F67F8CA82}" type="presOf" srcId="{BB6D170B-01C7-4A92-92DD-7977829F8531}" destId="{4D1548E7-F24A-4795-8B7E-068559A2F016}" srcOrd="0" destOrd="0" presId="urn:microsoft.com/office/officeart/2005/8/layout/hierarchy1"/>
    <dgm:cxn modelId="{D26CB754-198D-4E8E-B5D6-510E6FF2F188}" srcId="{BB6D170B-01C7-4A92-92DD-7977829F8531}" destId="{DD4BFE43-E0F6-4507-B241-57581BD27B7C}" srcOrd="0" destOrd="0" parTransId="{ED14651E-ECAA-4A3C-AB05-5349A6423479}" sibTransId="{24C1129F-BA26-41BF-8AEE-3E38DDBEE0CA}"/>
    <dgm:cxn modelId="{A3CCC884-8713-44A7-ADD1-9AF7EE25A54A}" type="presOf" srcId="{DD4BFE43-E0F6-4507-B241-57581BD27B7C}" destId="{FD84FB00-19C1-4502-A75C-B8A7755B3B7C}" srcOrd="0" destOrd="0" presId="urn:microsoft.com/office/officeart/2005/8/layout/hierarchy1"/>
    <dgm:cxn modelId="{B0AB198A-C107-4441-97E7-96335F852D42}" type="presOf" srcId="{55A0FE20-8D61-4721-A555-5E5DA7354BEE}" destId="{4EA0DC61-A9F9-4C8B-8299-05123A2218D0}" srcOrd="0" destOrd="0" presId="urn:microsoft.com/office/officeart/2005/8/layout/hierarchy1"/>
    <dgm:cxn modelId="{C2EB64EE-AAA5-46EF-8BA9-CDD83FF076D6}" srcId="{BB6D170B-01C7-4A92-92DD-7977829F8531}" destId="{55A0FE20-8D61-4721-A555-5E5DA7354BEE}" srcOrd="1" destOrd="0" parTransId="{DCDA8506-58AA-44C9-8CC0-FC9D96195100}" sibTransId="{E0E02BDB-38A5-4CD1-A030-9119EDDAE2D8}"/>
    <dgm:cxn modelId="{BB8D3BEB-FC2B-4709-B323-8EB5AA5C3BB3}" type="presParOf" srcId="{4D1548E7-F24A-4795-8B7E-068559A2F016}" destId="{D4797F9F-55EB-4251-A5FD-1BDAF6A3B0C4}" srcOrd="0" destOrd="0" presId="urn:microsoft.com/office/officeart/2005/8/layout/hierarchy1"/>
    <dgm:cxn modelId="{FE7BBAD5-A596-4915-BAAB-83E557F4E7DC}" type="presParOf" srcId="{D4797F9F-55EB-4251-A5FD-1BDAF6A3B0C4}" destId="{F725DDC8-EF54-4D07-8438-51DFD46CD6BE}" srcOrd="0" destOrd="0" presId="urn:microsoft.com/office/officeart/2005/8/layout/hierarchy1"/>
    <dgm:cxn modelId="{969BF28B-4C42-42B8-9E50-3159EC129285}" type="presParOf" srcId="{F725DDC8-EF54-4D07-8438-51DFD46CD6BE}" destId="{6457AF05-0767-4E69-A30C-B80655A72E49}" srcOrd="0" destOrd="0" presId="urn:microsoft.com/office/officeart/2005/8/layout/hierarchy1"/>
    <dgm:cxn modelId="{F7B4B036-DC5B-4196-9D1C-9FACE01E713F}" type="presParOf" srcId="{F725DDC8-EF54-4D07-8438-51DFD46CD6BE}" destId="{FD84FB00-19C1-4502-A75C-B8A7755B3B7C}" srcOrd="1" destOrd="0" presId="urn:microsoft.com/office/officeart/2005/8/layout/hierarchy1"/>
    <dgm:cxn modelId="{7DFA02F8-10C4-4F19-B851-CE5C2B4939B0}" type="presParOf" srcId="{D4797F9F-55EB-4251-A5FD-1BDAF6A3B0C4}" destId="{6EF10984-D661-4D8B-9E1C-388B22C1DF04}" srcOrd="1" destOrd="0" presId="urn:microsoft.com/office/officeart/2005/8/layout/hierarchy1"/>
    <dgm:cxn modelId="{9D1C188B-5796-46EF-B6EA-B0136641280A}" type="presParOf" srcId="{4D1548E7-F24A-4795-8B7E-068559A2F016}" destId="{46EAB857-C9C7-46B2-AFD1-2806076912AF}" srcOrd="1" destOrd="0" presId="urn:microsoft.com/office/officeart/2005/8/layout/hierarchy1"/>
    <dgm:cxn modelId="{D7AA7E6B-5194-415C-8F5C-6655013E0910}" type="presParOf" srcId="{46EAB857-C9C7-46B2-AFD1-2806076912AF}" destId="{D04A0FF7-73D0-4516-93EF-905C64EC0410}" srcOrd="0" destOrd="0" presId="urn:microsoft.com/office/officeart/2005/8/layout/hierarchy1"/>
    <dgm:cxn modelId="{7C5F25D3-26A9-422B-BF5E-64397F894265}" type="presParOf" srcId="{D04A0FF7-73D0-4516-93EF-905C64EC0410}" destId="{AB8EF80F-1C6E-421A-8DA9-C3608F1454E3}" srcOrd="0" destOrd="0" presId="urn:microsoft.com/office/officeart/2005/8/layout/hierarchy1"/>
    <dgm:cxn modelId="{42C97077-2118-403C-89EE-9179F6EFC455}" type="presParOf" srcId="{D04A0FF7-73D0-4516-93EF-905C64EC0410}" destId="{4EA0DC61-A9F9-4C8B-8299-05123A2218D0}" srcOrd="1" destOrd="0" presId="urn:microsoft.com/office/officeart/2005/8/layout/hierarchy1"/>
    <dgm:cxn modelId="{9F37DF1C-F2BC-4ACB-8B45-A57A87343A24}" type="presParOf" srcId="{46EAB857-C9C7-46B2-AFD1-2806076912AF}" destId="{C13D08E3-B4A3-4C0F-8C96-6191F3BA103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7AF05-0767-4E69-A30C-B80655A72E49}">
      <dsp:nvSpPr>
        <dsp:cNvPr id="0" name=""/>
        <dsp:cNvSpPr/>
      </dsp:nvSpPr>
      <dsp:spPr>
        <a:xfrm>
          <a:off x="1331" y="466883"/>
          <a:ext cx="4672458" cy="296701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D84FB00-19C1-4502-A75C-B8A7755B3B7C}">
      <dsp:nvSpPr>
        <dsp:cNvPr id="0" name=""/>
        <dsp:cNvSpPr/>
      </dsp:nvSpPr>
      <dsp:spPr>
        <a:xfrm>
          <a:off x="520493" y="960087"/>
          <a:ext cx="4672458" cy="2967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Ethical principles are important as they as it can affect individuals who use or take part in the event. Moreover, ethics are not about positive things but also, about negative issues to where these principles come from as they make issue better and resolved so it doesn't happen again.</a:t>
          </a:r>
          <a:endParaRPr lang="en-US" sz="1300" kern="1200"/>
        </a:p>
      </dsp:txBody>
      <dsp:txXfrm>
        <a:off x="607394" y="1046988"/>
        <a:ext cx="4498656" cy="2793209"/>
      </dsp:txXfrm>
    </dsp:sp>
    <dsp:sp modelId="{AB8EF80F-1C6E-421A-8DA9-C3608F1454E3}">
      <dsp:nvSpPr>
        <dsp:cNvPr id="0" name=""/>
        <dsp:cNvSpPr/>
      </dsp:nvSpPr>
      <dsp:spPr>
        <a:xfrm>
          <a:off x="5712114" y="466883"/>
          <a:ext cx="4672458" cy="296701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EA0DC61-A9F9-4C8B-8299-05123A2218D0}">
      <dsp:nvSpPr>
        <dsp:cNvPr id="0" name=""/>
        <dsp:cNvSpPr/>
      </dsp:nvSpPr>
      <dsp:spPr>
        <a:xfrm>
          <a:off x="6231276" y="960087"/>
          <a:ext cx="4672458" cy="2967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"respond to an online survey for their reports of how the integration of certain technology advances (e.g., e-mail, electronic health records, social-networking websites, etc.) may have compromised client privacy or confidentiality. Twenty-eight participants responded to the survey and noted a variety of concerns, including themes of (a) unauthorized access to electronic client records, (b) inappropriate dissemination of client information via technology, and (c) unique client concerns associated with social-networking websites (e.g., Twitter, Facebook, etc.). We discuss ramifications and strategies related to these ethical concerns in education, practice, and ethical standards and principles. (PsycINFO Database Record (c) 2016 APA, all rights reserved)". (Van Allen, J., &amp; Roberts, M. C. 2022) </a:t>
          </a:r>
          <a:endParaRPr lang="en-US" sz="1300" kern="1200"/>
        </a:p>
      </dsp:txBody>
      <dsp:txXfrm>
        <a:off x="6318177" y="1046988"/>
        <a:ext cx="4498656" cy="279320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16/10/2022</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7670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778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74561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68530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752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01783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0698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8784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8027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74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68747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16/10/2022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314852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366095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www.eduspire.org/technology-blog-for-teachers/why-student-collaboration-is-more-effective-with-tech/"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sycnet.apa.org/doi/10.1037/a0025278" TargetMode="External"/><Relationship Id="rId2" Type="http://schemas.openxmlformats.org/officeDocument/2006/relationships/hyperlink" Target="https://www.scribbr.co.uk/research-methods/ethical-considerations/#:~:text=considerations%20in%20research%3F-" TargetMode="External"/><Relationship Id="rId1" Type="http://schemas.openxmlformats.org/officeDocument/2006/relationships/slideLayout" Target="../slideLayouts/slideLayout2.xml"/><Relationship Id="rId4" Type="http://schemas.openxmlformats.org/officeDocument/2006/relationships/hyperlink" Target="https://www.eduspire.org/technology-blog-for-teachers/why-student-collaboration-is-more-effective-with-te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54554" y="2775416"/>
            <a:ext cx="12284315" cy="1857555"/>
          </a:xfrm>
        </p:spPr>
        <p:txBody>
          <a:bodyPr rtlCol="0">
            <a:normAutofit fontScale="90000"/>
          </a:bodyPr>
          <a:lstStyle/>
          <a:p>
            <a:pPr>
              <a:lnSpc>
                <a:spcPct val="150000"/>
              </a:lnSpc>
            </a:pPr>
            <a:br>
              <a:rPr lang="en-GB" b="1" i="1" u="sng">
                <a:cs typeface="Calibri Light"/>
              </a:rPr>
            </a:br>
            <a:r>
              <a:rPr lang="en-GB" b="1" i="1" u="sng">
                <a:cs typeface="Calibri Light"/>
              </a:rPr>
              <a:t>Group Presentation- Research Proposal</a:t>
            </a:r>
            <a:br>
              <a:rPr lang="en-GB" b="1" i="1" u="sng"/>
            </a:br>
            <a:r>
              <a:rPr lang="en-GB" b="1" i="1" u="sng">
                <a:solidFill>
                  <a:schemeClr val="accent1"/>
                </a:solidFill>
              </a:rPr>
              <a:t>How do students use technology to collaborate at UWTSD?</a:t>
            </a:r>
            <a:endParaRPr lang="en-US">
              <a:solidFill>
                <a:schemeClr val="accent1"/>
              </a:solidFill>
            </a:endParaRPr>
          </a:p>
        </p:txBody>
      </p:sp>
      <p:sp>
        <p:nvSpPr>
          <p:cNvPr id="3" name="Subtitle 2"/>
          <p:cNvSpPr>
            <a:spLocks noGrp="1"/>
          </p:cNvSpPr>
          <p:nvPr>
            <p:ph type="subTitle" idx="1"/>
          </p:nvPr>
        </p:nvSpPr>
        <p:spPr>
          <a:xfrm>
            <a:off x="27874" y="5483207"/>
            <a:ext cx="3685429" cy="1371599"/>
          </a:xfrm>
        </p:spPr>
        <p:txBody>
          <a:bodyPr vert="horz" lIns="91440" tIns="45720" rIns="91440" bIns="45720" rtlCol="0" anchor="t">
            <a:normAutofit fontScale="62500" lnSpcReduction="20000"/>
          </a:bodyPr>
          <a:lstStyle/>
          <a:p>
            <a:pPr>
              <a:lnSpc>
                <a:spcPct val="160000"/>
              </a:lnSpc>
            </a:pPr>
            <a:r>
              <a:rPr lang="en-GB"/>
              <a:t>Sufyaan </a:t>
            </a:r>
            <a:r>
              <a:rPr lang="en-GB" err="1"/>
              <a:t>waheed</a:t>
            </a:r>
            <a:r>
              <a:rPr lang="en-GB"/>
              <a:t>- 2213336</a:t>
            </a:r>
            <a:endParaRPr lang="en-US"/>
          </a:p>
          <a:p>
            <a:pPr>
              <a:lnSpc>
                <a:spcPct val="160000"/>
              </a:lnSpc>
            </a:pPr>
            <a:r>
              <a:rPr lang="en-GB"/>
              <a:t>Nicole price- 2215609</a:t>
            </a:r>
            <a:endParaRPr lang="en-GB">
              <a:cs typeface="Calibri"/>
            </a:endParaRPr>
          </a:p>
          <a:p>
            <a:pPr>
              <a:lnSpc>
                <a:spcPct val="160000"/>
              </a:lnSpc>
            </a:pPr>
            <a:r>
              <a:rPr lang="en-GB"/>
              <a:t>Azra Aslam- 2213862</a:t>
            </a:r>
            <a:endParaRPr lang="en-GB">
              <a:cs typeface="Calibri"/>
            </a:endParaRPr>
          </a:p>
        </p:txBody>
      </p:sp>
      <p:sp>
        <p:nvSpPr>
          <p:cNvPr id="4" name="TextBox 3">
            <a:extLst>
              <a:ext uri="{FF2B5EF4-FFF2-40B4-BE49-F238E27FC236}">
                <a16:creationId xmlns:a16="http://schemas.microsoft.com/office/drawing/2014/main" id="{CDED20A8-680E-B1E9-47EA-B86BBED17D08}"/>
              </a:ext>
            </a:extLst>
          </p:cNvPr>
          <p:cNvSpPr txBox="1"/>
          <p:nvPr/>
        </p:nvSpPr>
        <p:spPr>
          <a:xfrm>
            <a:off x="8186166" y="5326888"/>
            <a:ext cx="4008238" cy="1294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t>Module code: LCHS4002.</a:t>
            </a:r>
            <a:endParaRPr lang="en-US"/>
          </a:p>
          <a:p>
            <a:pPr>
              <a:lnSpc>
                <a:spcPct val="150000"/>
              </a:lnSpc>
            </a:pPr>
            <a:r>
              <a:rPr lang="en-GB"/>
              <a:t>Module title: Digital skills and research.</a:t>
            </a:r>
          </a:p>
          <a:p>
            <a:pPr>
              <a:lnSpc>
                <a:spcPct val="150000"/>
              </a:lnSpc>
            </a:pPr>
            <a:r>
              <a:rPr lang="en-GB">
                <a:ea typeface="+mn-lt"/>
                <a:cs typeface="+mn-lt"/>
              </a:rPr>
              <a:t>Lecturers name: Matthew Brian.</a:t>
            </a:r>
            <a:endParaRPr lang="en-GB"/>
          </a:p>
        </p:txBody>
      </p:sp>
      <p:sp>
        <p:nvSpPr>
          <p:cNvPr id="7" name="TextBox 6">
            <a:extLst>
              <a:ext uri="{FF2B5EF4-FFF2-40B4-BE49-F238E27FC236}">
                <a16:creationId xmlns:a16="http://schemas.microsoft.com/office/drawing/2014/main" id="{505CA7FC-B51D-650D-02A7-0B7BE0EE5FBC}"/>
              </a:ext>
            </a:extLst>
          </p:cNvPr>
          <p:cNvSpPr txBox="1"/>
          <p:nvPr/>
        </p:nvSpPr>
        <p:spPr>
          <a:xfrm>
            <a:off x="4005146" y="4813609"/>
            <a:ext cx="3512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6" name="Picture 7" descr="Students using laptops in classroom">
            <a:extLst>
              <a:ext uri="{FF2B5EF4-FFF2-40B4-BE49-F238E27FC236}">
                <a16:creationId xmlns:a16="http://schemas.microsoft.com/office/drawing/2014/main" id="{9CDE4E90-4123-E96D-CFDF-6A66A49C9076}"/>
              </a:ext>
            </a:extLst>
          </p:cNvPr>
          <p:cNvPicPr>
            <a:picLocks noChangeAspect="1"/>
          </p:cNvPicPr>
          <p:nvPr/>
        </p:nvPicPr>
        <p:blipFill>
          <a:blip r:embed="rId3"/>
          <a:stretch>
            <a:fillRect/>
          </a:stretch>
        </p:blipFill>
        <p:spPr>
          <a:xfrm>
            <a:off x="3646099" y="4441167"/>
            <a:ext cx="4554746" cy="2418271"/>
          </a:xfrm>
          <a:prstGeom prst="rect">
            <a:avLst/>
          </a:prstGeom>
        </p:spPr>
      </p:pic>
    </p:spTree>
    <p:extLst>
      <p:ext uri="{BB962C8B-B14F-4D97-AF65-F5344CB8AC3E}">
        <p14:creationId xmlns:p14="http://schemas.microsoft.com/office/powerpoint/2010/main" val="2622186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p:tgtEl>
                                          <p:spTgt spid="4"/>
                                        </p:tgtEl>
                                        <p:attrNameLst>
                                          <p:attrName>ppt_y</p:attrName>
                                        </p:attrNameLst>
                                      </p:cBhvr>
                                      <p:tavLst>
                                        <p:tav tm="0">
                                          <p:val>
                                            <p:strVal val="#ppt_y+#ppt_h*1.125000"/>
                                          </p:val>
                                        </p:tav>
                                        <p:tav tm="100000">
                                          <p:val>
                                            <p:strVal val="#ppt_y"/>
                                          </p:val>
                                        </p:tav>
                                      </p:tavLst>
                                    </p:anim>
                                    <p:animEffect transition="in" filter="wipe(up)">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69DD9-C9F7-9157-668C-1EDB0F5F447D}"/>
              </a:ext>
            </a:extLst>
          </p:cNvPr>
          <p:cNvSpPr>
            <a:spLocks noGrp="1"/>
          </p:cNvSpPr>
          <p:nvPr>
            <p:ph type="title"/>
          </p:nvPr>
        </p:nvSpPr>
        <p:spPr>
          <a:xfrm>
            <a:off x="1015139" y="-2642"/>
            <a:ext cx="10221680" cy="2101940"/>
          </a:xfrm>
        </p:spPr>
        <p:txBody>
          <a:bodyPr>
            <a:noAutofit/>
          </a:bodyPr>
          <a:lstStyle/>
          <a:p>
            <a:pPr algn="ctr"/>
            <a:r>
              <a:rPr lang="en-GB" sz="8000">
                <a:latin typeface="Arial"/>
                <a:cs typeface="Calibri Light"/>
              </a:rPr>
              <a:t>Research question</a:t>
            </a:r>
            <a:endParaRPr lang="en-US"/>
          </a:p>
        </p:txBody>
      </p:sp>
      <p:sp>
        <p:nvSpPr>
          <p:cNvPr id="3" name="Content Placeholder 2">
            <a:extLst>
              <a:ext uri="{FF2B5EF4-FFF2-40B4-BE49-F238E27FC236}">
                <a16:creationId xmlns:a16="http://schemas.microsoft.com/office/drawing/2014/main" id="{EAB921F4-53C0-5432-662C-E73D419A421B}"/>
              </a:ext>
            </a:extLst>
          </p:cNvPr>
          <p:cNvSpPr>
            <a:spLocks noGrp="1"/>
          </p:cNvSpPr>
          <p:nvPr>
            <p:ph sz="quarter" idx="13"/>
          </p:nvPr>
        </p:nvSpPr>
        <p:spPr/>
        <p:txBody>
          <a:bodyPr vert="horz" lIns="91440" tIns="45720" rIns="91440" bIns="45720" rtlCol="0" anchor="t">
            <a:normAutofit/>
          </a:bodyPr>
          <a:lstStyle/>
          <a:p>
            <a:pPr marL="0" indent="0" algn="ctr">
              <a:buNone/>
            </a:pPr>
            <a:r>
              <a:rPr lang="en-GB" sz="3600" b="1" u="sng">
                <a:cs typeface="Calibri"/>
              </a:rPr>
              <a:t>Is there a need to provide training on how to use technology to collaborate?</a:t>
            </a:r>
            <a:endParaRPr lang="en-US"/>
          </a:p>
          <a:p>
            <a:pPr marL="0" indent="0" algn="ctr">
              <a:buNone/>
            </a:pPr>
            <a:endParaRPr lang="en-GB">
              <a:cs typeface="Calibri"/>
            </a:endParaRPr>
          </a:p>
          <a:p>
            <a:pPr marL="0" indent="0" algn="ctr">
              <a:buNone/>
            </a:pPr>
            <a:r>
              <a:rPr lang="en-GB">
                <a:solidFill>
                  <a:srgbClr val="002060"/>
                </a:solidFill>
                <a:cs typeface="Calibri"/>
              </a:rPr>
              <a:t>We have selected this question because since starting at university we have seen that people could benefit from training while using technology. </a:t>
            </a:r>
          </a:p>
          <a:p>
            <a:pPr marL="0" indent="0" algn="ctr">
              <a:buNone/>
            </a:pPr>
            <a:endParaRPr lang="en-GB">
              <a:cs typeface="Calibri"/>
            </a:endParaRPr>
          </a:p>
          <a:p>
            <a:pPr marL="0" indent="0">
              <a:buNone/>
            </a:pPr>
            <a:endParaRPr lang="en-GB">
              <a:cs typeface="Calibri"/>
            </a:endParaRPr>
          </a:p>
          <a:p>
            <a:pPr marL="0" indent="0">
              <a:buNone/>
            </a:pPr>
            <a:endParaRPr lang="en-GB">
              <a:cs typeface="Calibri"/>
            </a:endParaRPr>
          </a:p>
        </p:txBody>
      </p:sp>
      <p:sp>
        <p:nvSpPr>
          <p:cNvPr id="4" name="TextBox 3">
            <a:extLst>
              <a:ext uri="{FF2B5EF4-FFF2-40B4-BE49-F238E27FC236}">
                <a16:creationId xmlns:a16="http://schemas.microsoft.com/office/drawing/2014/main" id="{27630611-AE7D-60BC-AB9C-1A212A696B57}"/>
              </a:ext>
            </a:extLst>
          </p:cNvPr>
          <p:cNvSpPr txBox="1"/>
          <p:nvPr/>
        </p:nvSpPr>
        <p:spPr>
          <a:xfrm>
            <a:off x="203200" y="6383867"/>
            <a:ext cx="19134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Nicole Price</a:t>
            </a:r>
            <a:endParaRPr lang="en-GB"/>
          </a:p>
        </p:txBody>
      </p:sp>
    </p:spTree>
    <p:extLst>
      <p:ext uri="{BB962C8B-B14F-4D97-AF65-F5344CB8AC3E}">
        <p14:creationId xmlns:p14="http://schemas.microsoft.com/office/powerpoint/2010/main" val="4292033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49E6F1-D85A-3D10-D726-B6827F09E9DF}"/>
              </a:ext>
            </a:extLst>
          </p:cNvPr>
          <p:cNvSpPr>
            <a:spLocks noGrp="1"/>
          </p:cNvSpPr>
          <p:nvPr>
            <p:ph idx="1"/>
          </p:nvPr>
        </p:nvSpPr>
        <p:spPr>
          <a:xfrm>
            <a:off x="1201832" y="1533038"/>
            <a:ext cx="10168128" cy="4342001"/>
          </a:xfrm>
        </p:spPr>
        <p:txBody>
          <a:bodyPr vert="horz" lIns="91440" tIns="45720" rIns="91440" bIns="45720" rtlCol="0" anchor="t">
            <a:normAutofit/>
          </a:bodyPr>
          <a:lstStyle/>
          <a:p>
            <a:pPr marL="342900" indent="-342900"/>
            <a:endParaRPr lang="en-GB" sz="2000">
              <a:cs typeface="Calibri" panose="020F0502020204030204"/>
            </a:endParaRPr>
          </a:p>
          <a:p>
            <a:pPr marL="0" indent="0">
              <a:buNone/>
            </a:pPr>
            <a:endParaRPr lang="en-GB" sz="2000">
              <a:ea typeface="+mn-lt"/>
              <a:cs typeface="+mn-lt"/>
            </a:endParaRPr>
          </a:p>
          <a:p>
            <a:pPr marL="342900" indent="-342900"/>
            <a:endParaRPr lang="en-GB" sz="2000">
              <a:cs typeface="Calibri" panose="020F0502020204030204"/>
            </a:endParaRPr>
          </a:p>
          <a:p>
            <a:endParaRPr lang="en-GB" sz="2000">
              <a:cs typeface="Calibri" panose="020F0502020204030204"/>
            </a:endParaRPr>
          </a:p>
        </p:txBody>
      </p:sp>
      <p:sp>
        <p:nvSpPr>
          <p:cNvPr id="4" name="Rectangle: Rounded Corners 3">
            <a:extLst>
              <a:ext uri="{FF2B5EF4-FFF2-40B4-BE49-F238E27FC236}">
                <a16:creationId xmlns:a16="http://schemas.microsoft.com/office/drawing/2014/main" id="{775A2BC2-5EF3-6B0E-F0A7-868A61A54802}"/>
              </a:ext>
            </a:extLst>
          </p:cNvPr>
          <p:cNvSpPr/>
          <p:nvPr/>
        </p:nvSpPr>
        <p:spPr>
          <a:xfrm>
            <a:off x="304800" y="5099648"/>
            <a:ext cx="11343734" cy="963282"/>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ea typeface="+mn-lt"/>
                <a:cs typeface="+mn-lt"/>
              </a:rPr>
              <a:t>Since Covid-19 hit everybody had to stay in their homes which that resulted in distant learning, working from home, and people was only communicating through technology e.g., Emails, WhatsApp, social media. So, in our research we would like to know how people found using technology?.</a:t>
            </a:r>
            <a:endParaRPr lang="en-US">
              <a:solidFill>
                <a:schemeClr val="bg1"/>
              </a:solidFill>
            </a:endParaRPr>
          </a:p>
        </p:txBody>
      </p:sp>
      <p:sp>
        <p:nvSpPr>
          <p:cNvPr id="5" name="Rectangle: Rounded Corners 4">
            <a:extLst>
              <a:ext uri="{FF2B5EF4-FFF2-40B4-BE49-F238E27FC236}">
                <a16:creationId xmlns:a16="http://schemas.microsoft.com/office/drawing/2014/main" id="{E30FD94B-AF52-18DD-8678-3FE1E486A6DE}"/>
              </a:ext>
            </a:extLst>
          </p:cNvPr>
          <p:cNvSpPr/>
          <p:nvPr/>
        </p:nvSpPr>
        <p:spPr>
          <a:xfrm>
            <a:off x="349858" y="3917495"/>
            <a:ext cx="11242066" cy="875221"/>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Since we have came to higher education, we have noticed the more demand to use technology.</a:t>
            </a:r>
            <a:endParaRPr lang="en-US"/>
          </a:p>
        </p:txBody>
      </p:sp>
      <p:sp>
        <p:nvSpPr>
          <p:cNvPr id="6" name="Rectangle: Rounded Corners 5">
            <a:extLst>
              <a:ext uri="{FF2B5EF4-FFF2-40B4-BE49-F238E27FC236}">
                <a16:creationId xmlns:a16="http://schemas.microsoft.com/office/drawing/2014/main" id="{50DDF3BB-4D6C-8CBD-D77B-12BA3BFD333D}"/>
              </a:ext>
            </a:extLst>
          </p:cNvPr>
          <p:cNvSpPr/>
          <p:nvPr/>
        </p:nvSpPr>
        <p:spPr>
          <a:xfrm>
            <a:off x="359229" y="1579762"/>
            <a:ext cx="11232053" cy="855968"/>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90000"/>
              </a:lnSpc>
              <a:spcBef>
                <a:spcPts val="1000"/>
              </a:spcBef>
            </a:pPr>
            <a:r>
              <a:rPr lang="en-GB">
                <a:cs typeface="Calibri"/>
              </a:rPr>
              <a:t> for us to pick this topic we would hopefully be able to see which technology people are more confident in using.</a:t>
            </a:r>
          </a:p>
        </p:txBody>
      </p:sp>
      <p:sp>
        <p:nvSpPr>
          <p:cNvPr id="7" name="Rectangle: Rounded Corners 6">
            <a:extLst>
              <a:ext uri="{FF2B5EF4-FFF2-40B4-BE49-F238E27FC236}">
                <a16:creationId xmlns:a16="http://schemas.microsoft.com/office/drawing/2014/main" id="{87E886E4-CB5E-C915-29E9-C5CEAAE7A94A}"/>
              </a:ext>
            </a:extLst>
          </p:cNvPr>
          <p:cNvSpPr/>
          <p:nvPr/>
        </p:nvSpPr>
        <p:spPr>
          <a:xfrm>
            <a:off x="355871" y="2692040"/>
            <a:ext cx="11228016" cy="99643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We want to also see what courses are on offer to people at university that are struggling with using technology.</a:t>
            </a:r>
            <a:endParaRPr lang="en-US"/>
          </a:p>
        </p:txBody>
      </p:sp>
      <p:sp>
        <p:nvSpPr>
          <p:cNvPr id="9" name="Title 8">
            <a:extLst>
              <a:ext uri="{FF2B5EF4-FFF2-40B4-BE49-F238E27FC236}">
                <a16:creationId xmlns:a16="http://schemas.microsoft.com/office/drawing/2014/main" id="{11238B2F-9548-3560-B15A-E7BF62BA3147}"/>
              </a:ext>
            </a:extLst>
          </p:cNvPr>
          <p:cNvSpPr>
            <a:spLocks noGrp="1"/>
          </p:cNvSpPr>
          <p:nvPr>
            <p:ph type="title"/>
          </p:nvPr>
        </p:nvSpPr>
        <p:spPr>
          <a:xfrm>
            <a:off x="708804" y="192597"/>
            <a:ext cx="10515600" cy="1325563"/>
          </a:xfrm>
        </p:spPr>
        <p:txBody>
          <a:bodyPr/>
          <a:lstStyle/>
          <a:p>
            <a:r>
              <a:rPr lang="en-GB">
                <a:cs typeface="Calibri Light"/>
              </a:rPr>
              <a:t>                 </a:t>
            </a:r>
            <a:r>
              <a:rPr lang="en-GB" b="1">
                <a:solidFill>
                  <a:srgbClr val="0070C0"/>
                </a:solidFill>
                <a:cs typeface="Calibri Light"/>
              </a:rPr>
              <a:t>          Introduction</a:t>
            </a:r>
          </a:p>
        </p:txBody>
      </p:sp>
      <p:sp>
        <p:nvSpPr>
          <p:cNvPr id="2" name="TextBox 1">
            <a:extLst>
              <a:ext uri="{FF2B5EF4-FFF2-40B4-BE49-F238E27FC236}">
                <a16:creationId xmlns:a16="http://schemas.microsoft.com/office/drawing/2014/main" id="{F7DEA2B2-A24C-C022-DDF3-EDF8F7134912}"/>
              </a:ext>
            </a:extLst>
          </p:cNvPr>
          <p:cNvSpPr txBox="1"/>
          <p:nvPr/>
        </p:nvSpPr>
        <p:spPr>
          <a:xfrm>
            <a:off x="428625" y="6453187"/>
            <a:ext cx="152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Nicole Price</a:t>
            </a:r>
            <a:endParaRPr lang="en-GB"/>
          </a:p>
        </p:txBody>
      </p:sp>
    </p:spTree>
    <p:extLst>
      <p:ext uri="{BB962C8B-B14F-4D97-AF65-F5344CB8AC3E}">
        <p14:creationId xmlns:p14="http://schemas.microsoft.com/office/powerpoint/2010/main" val="558674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3FE3D-6755-313A-1210-2D1E2132941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400" b="1" kern="1200">
                <a:solidFill>
                  <a:schemeClr val="tx1"/>
                </a:solidFill>
                <a:latin typeface="+mj-lt"/>
                <a:ea typeface="+mj-ea"/>
                <a:cs typeface="+mj-cs"/>
              </a:rPr>
              <a:t>                            Research</a:t>
            </a:r>
          </a:p>
        </p:txBody>
      </p:sp>
      <p:sp>
        <p:nvSpPr>
          <p:cNvPr id="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AD3C5B3A-3BE8-4216-5778-2A0F84FE5EF4}"/>
              </a:ext>
            </a:extLst>
          </p:cNvPr>
          <p:cNvSpPr txBox="1"/>
          <p:nvPr/>
        </p:nvSpPr>
        <p:spPr>
          <a:xfrm>
            <a:off x="630936" y="2430866"/>
            <a:ext cx="4818888" cy="3547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1700"/>
              <a:t>We gathered our research by doing a survey at UWTSD with students. Our survey gave us the below results:</a:t>
            </a:r>
          </a:p>
          <a:p>
            <a:pPr marL="285750" indent="-228600" defTabSz="914400">
              <a:lnSpc>
                <a:spcPct val="90000"/>
              </a:lnSpc>
              <a:spcAft>
                <a:spcPts val="600"/>
              </a:spcAft>
              <a:buFont typeface="Arial" panose="020B0604020202020204" pitchFamily="34" charset="0"/>
              <a:buChar char="•"/>
            </a:pPr>
            <a:r>
              <a:rPr lang="en-US" sz="1700"/>
              <a:t>57% of students feel they are more confident in using outlook.</a:t>
            </a:r>
          </a:p>
          <a:p>
            <a:pPr marL="285750" indent="-228600" defTabSz="914400">
              <a:lnSpc>
                <a:spcPct val="90000"/>
              </a:lnSpc>
              <a:spcAft>
                <a:spcPts val="600"/>
              </a:spcAft>
              <a:buFont typeface="Arial" panose="020B0604020202020204" pitchFamily="34" charset="0"/>
              <a:buChar char="•"/>
            </a:pPr>
            <a:r>
              <a:rPr lang="en-US" sz="1700"/>
              <a:t>Majority of students said they would be able to work online with others.</a:t>
            </a:r>
          </a:p>
          <a:p>
            <a:pPr marL="285750" indent="-228600" defTabSz="914400">
              <a:lnSpc>
                <a:spcPct val="90000"/>
              </a:lnSpc>
              <a:spcAft>
                <a:spcPts val="600"/>
              </a:spcAft>
              <a:buFont typeface="Arial" panose="020B0604020202020204" pitchFamily="34" charset="0"/>
              <a:buChar char="•"/>
            </a:pPr>
            <a:r>
              <a:rPr lang="en-US" sz="1700"/>
              <a:t>All students feel somebody would benefit from some online training.</a:t>
            </a:r>
          </a:p>
          <a:p>
            <a:pPr marL="285750" indent="-228600" defTabSz="914400">
              <a:lnSpc>
                <a:spcPct val="90000"/>
              </a:lnSpc>
              <a:spcAft>
                <a:spcPts val="600"/>
              </a:spcAft>
              <a:buFont typeface="Arial" panose="020B0604020202020204" pitchFamily="34" charset="0"/>
              <a:buChar char="•"/>
            </a:pPr>
            <a:r>
              <a:rPr lang="en-US" sz="1700"/>
              <a:t>All students know how to use Teams on one drive.</a:t>
            </a:r>
          </a:p>
          <a:p>
            <a:pPr marL="285750" indent="-228600" defTabSz="914400">
              <a:lnSpc>
                <a:spcPct val="90000"/>
              </a:lnSpc>
              <a:spcAft>
                <a:spcPts val="600"/>
              </a:spcAft>
              <a:buFont typeface="Arial" panose="020B0604020202020204" pitchFamily="34" charset="0"/>
              <a:buChar char="•"/>
            </a:pPr>
            <a:r>
              <a:rPr lang="en-US" sz="1700"/>
              <a:t>MS teams is where most students feel they need training.</a:t>
            </a:r>
          </a:p>
        </p:txBody>
      </p:sp>
      <p:pic>
        <p:nvPicPr>
          <p:cNvPr id="13" name="Graphic 13" descr="Bar chart outline">
            <a:extLst>
              <a:ext uri="{FF2B5EF4-FFF2-40B4-BE49-F238E27FC236}">
                <a16:creationId xmlns:a16="http://schemas.microsoft.com/office/drawing/2014/main" id="{EED884B5-EE13-F1B6-5F52-B4CAB923B806}"/>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6156557" y="354459"/>
            <a:ext cx="5458968" cy="5875911"/>
          </a:xfrm>
          <a:prstGeom prst="rect">
            <a:avLst/>
          </a:prstGeom>
        </p:spPr>
      </p:pic>
      <p:sp>
        <p:nvSpPr>
          <p:cNvPr id="15" name="TextBox 14">
            <a:extLst>
              <a:ext uri="{FF2B5EF4-FFF2-40B4-BE49-F238E27FC236}">
                <a16:creationId xmlns:a16="http://schemas.microsoft.com/office/drawing/2014/main" id="{6C984207-01F8-ACA1-0788-732E896FAA84}"/>
              </a:ext>
            </a:extLst>
          </p:cNvPr>
          <p:cNvSpPr txBox="1"/>
          <p:nvPr/>
        </p:nvSpPr>
        <p:spPr>
          <a:xfrm>
            <a:off x="862641" y="5075207"/>
            <a:ext cx="110993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4" name="TextBox 3">
            <a:extLst>
              <a:ext uri="{FF2B5EF4-FFF2-40B4-BE49-F238E27FC236}">
                <a16:creationId xmlns:a16="http://schemas.microsoft.com/office/drawing/2014/main" id="{A5AD8F9F-5421-EBCE-4580-B773CDDF8E7F}"/>
              </a:ext>
            </a:extLst>
          </p:cNvPr>
          <p:cNvSpPr txBox="1"/>
          <p:nvPr/>
        </p:nvSpPr>
        <p:spPr>
          <a:xfrm>
            <a:off x="146469" y="6491826"/>
            <a:ext cx="228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Nicole Price</a:t>
            </a:r>
            <a:endParaRPr lang="en-GB"/>
          </a:p>
        </p:txBody>
      </p:sp>
    </p:spTree>
    <p:extLst>
      <p:ext uri="{BB962C8B-B14F-4D97-AF65-F5344CB8AC3E}">
        <p14:creationId xmlns:p14="http://schemas.microsoft.com/office/powerpoint/2010/main" val="870040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Person typing on a laptop">
            <a:extLst>
              <a:ext uri="{FF2B5EF4-FFF2-40B4-BE49-F238E27FC236}">
                <a16:creationId xmlns:a16="http://schemas.microsoft.com/office/drawing/2014/main" id="{D2E1AD98-702F-1E70-6898-42481DEDF9A5}"/>
              </a:ext>
            </a:extLst>
          </p:cNvPr>
          <p:cNvPicPr>
            <a:picLocks noChangeAspect="1"/>
          </p:cNvPicPr>
          <p:nvPr/>
        </p:nvPicPr>
        <p:blipFill rotWithShape="1">
          <a:blip r:embed="rId2"/>
          <a:srcRect t="4673" r="-2" b="26353"/>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4" descr="Pastel pink monochrome minimal table and office items">
            <a:extLst>
              <a:ext uri="{FF2B5EF4-FFF2-40B4-BE49-F238E27FC236}">
                <a16:creationId xmlns:a16="http://schemas.microsoft.com/office/drawing/2014/main" id="{6189D48F-6DA9-626E-88E9-5F4F823AD5DE}"/>
              </a:ext>
            </a:extLst>
          </p:cNvPr>
          <p:cNvPicPr>
            <a:picLocks noChangeAspect="1"/>
          </p:cNvPicPr>
          <p:nvPr/>
        </p:nvPicPr>
        <p:blipFill rotWithShape="1">
          <a:blip r:embed="rId3"/>
          <a:srcRect t="9076" r="-2" b="9074"/>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6" name="Freeform: Shape 25">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CDBB3CD-21C4-2AE8-4815-7BD17A9DFBFE}"/>
              </a:ext>
            </a:extLst>
          </p:cNvPr>
          <p:cNvSpPr>
            <a:spLocks noGrp="1"/>
          </p:cNvSpPr>
          <p:nvPr>
            <p:ph type="title"/>
          </p:nvPr>
        </p:nvSpPr>
        <p:spPr>
          <a:xfrm>
            <a:off x="448056" y="859536"/>
            <a:ext cx="4832802" cy="1243584"/>
          </a:xfrm>
        </p:spPr>
        <p:txBody>
          <a:bodyPr>
            <a:normAutofit/>
          </a:bodyPr>
          <a:lstStyle/>
          <a:p>
            <a:r>
              <a:rPr lang="en-GB" sz="3400">
                <a:cs typeface="Calibri Light"/>
              </a:rPr>
              <a:t>                           Research</a:t>
            </a:r>
          </a:p>
        </p:txBody>
      </p:sp>
      <p:sp>
        <p:nvSpPr>
          <p:cNvPr id="30" name="Rectangle 2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2" name="Rectangle 3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2DB9234-19B4-DDDB-5D41-D00FBD275F62}"/>
              </a:ext>
            </a:extLst>
          </p:cNvPr>
          <p:cNvSpPr>
            <a:spLocks noGrp="1"/>
          </p:cNvSpPr>
          <p:nvPr>
            <p:ph idx="1"/>
          </p:nvPr>
        </p:nvSpPr>
        <p:spPr>
          <a:xfrm>
            <a:off x="448056" y="2512611"/>
            <a:ext cx="4832803" cy="3664351"/>
          </a:xfrm>
        </p:spPr>
        <p:txBody>
          <a:bodyPr vert="horz" lIns="91440" tIns="45720" rIns="91440" bIns="45720" rtlCol="0">
            <a:normAutofit/>
          </a:bodyPr>
          <a:lstStyle/>
          <a:p>
            <a:pPr marL="0" indent="0">
              <a:buNone/>
            </a:pPr>
            <a:r>
              <a:rPr lang="en-GB" sz="1600">
                <a:latin typeface="Arial"/>
                <a:ea typeface="+mn-lt"/>
                <a:cs typeface="+mn-lt"/>
              </a:rPr>
              <a:t>With technology, student collaboration and collaborative learning is much easier to facilitate, whether you want students to work together outside the classroom or need to increase student buy-in and engagement.</a:t>
            </a:r>
          </a:p>
          <a:p>
            <a:pPr marL="0" indent="0">
              <a:buNone/>
            </a:pPr>
            <a:r>
              <a:rPr lang="en-GB" sz="1600">
                <a:latin typeface="Arial"/>
                <a:ea typeface="+mn-lt"/>
                <a:cs typeface="+mn-lt"/>
              </a:rPr>
              <a:t>Without technology, collaborating can be difficult to do outside of the classroom, forcing you to use the precious class time to facilitate it. With technology, students can collaborate on almost anything, anytime with an Internet connection and the right tools.</a:t>
            </a:r>
          </a:p>
          <a:p>
            <a:pPr marL="0" indent="0">
              <a:buNone/>
            </a:pPr>
            <a:endParaRPr lang="en-GB" sz="1600">
              <a:latin typeface="Arial"/>
              <a:ea typeface="+mn-lt"/>
              <a:cs typeface="+mn-lt"/>
            </a:endParaRPr>
          </a:p>
          <a:p>
            <a:pPr marL="0" indent="0">
              <a:buNone/>
            </a:pPr>
            <a:r>
              <a:rPr lang="en-GB" sz="1600">
                <a:ea typeface="+mn-lt"/>
                <a:cs typeface="+mn-lt"/>
                <a:hlinkClick r:id="rId4"/>
              </a:rPr>
              <a:t>Why Student Collaboration is More Effective with Tech (eduspire.org)</a:t>
            </a:r>
            <a:endParaRPr lang="en-GB" sz="1600">
              <a:ea typeface="+mn-lt"/>
              <a:cs typeface="+mn-lt"/>
            </a:endParaRPr>
          </a:p>
          <a:p>
            <a:pPr marL="0" indent="0">
              <a:buNone/>
            </a:pPr>
            <a:endParaRPr lang="en-GB" sz="1600">
              <a:cs typeface="Calibri"/>
            </a:endParaRPr>
          </a:p>
        </p:txBody>
      </p:sp>
      <p:sp>
        <p:nvSpPr>
          <p:cNvPr id="6" name="TextBox 5">
            <a:extLst>
              <a:ext uri="{FF2B5EF4-FFF2-40B4-BE49-F238E27FC236}">
                <a16:creationId xmlns:a16="http://schemas.microsoft.com/office/drawing/2014/main" id="{8037B2CC-B028-7237-52AE-9D8F5DCAD9B4}"/>
              </a:ext>
            </a:extLst>
          </p:cNvPr>
          <p:cNvSpPr txBox="1"/>
          <p:nvPr/>
        </p:nvSpPr>
        <p:spPr>
          <a:xfrm>
            <a:off x="333374" y="6429375"/>
            <a:ext cx="17859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Nicole Price</a:t>
            </a:r>
            <a:endParaRPr lang="en-GB"/>
          </a:p>
        </p:txBody>
      </p:sp>
    </p:spTree>
    <p:extLst>
      <p:ext uri="{BB962C8B-B14F-4D97-AF65-F5344CB8AC3E}">
        <p14:creationId xmlns:p14="http://schemas.microsoft.com/office/powerpoint/2010/main" val="2431464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62F2D-61CF-56C5-C76D-38A5459D1187}"/>
              </a:ext>
            </a:extLst>
          </p:cNvPr>
          <p:cNvSpPr>
            <a:spLocks noGrp="1"/>
          </p:cNvSpPr>
          <p:nvPr>
            <p:ph type="title"/>
          </p:nvPr>
        </p:nvSpPr>
        <p:spPr/>
        <p:txBody>
          <a:bodyPr/>
          <a:lstStyle/>
          <a:p>
            <a:r>
              <a:rPr lang="en-GB">
                <a:cs typeface="Calibri Light"/>
              </a:rPr>
              <a:t>Hypothesis Proposed </a:t>
            </a:r>
            <a:r>
              <a:rPr lang="en-GB" sz="1800" b="1">
                <a:cs typeface="Calibri Light"/>
              </a:rPr>
              <a:t>by Azra Aslam</a:t>
            </a:r>
            <a:endParaRPr lang="en-GB" b="1">
              <a:cs typeface="Calibri Light"/>
            </a:endParaRPr>
          </a:p>
        </p:txBody>
      </p:sp>
      <p:sp>
        <p:nvSpPr>
          <p:cNvPr id="3" name="Content Placeholder 2">
            <a:extLst>
              <a:ext uri="{FF2B5EF4-FFF2-40B4-BE49-F238E27FC236}">
                <a16:creationId xmlns:a16="http://schemas.microsoft.com/office/drawing/2014/main" id="{AFA9B5D9-2D17-F315-1C43-CD3ADA16B3E9}"/>
              </a:ext>
            </a:extLst>
          </p:cNvPr>
          <p:cNvSpPr>
            <a:spLocks noGrp="1"/>
          </p:cNvSpPr>
          <p:nvPr>
            <p:ph idx="1"/>
          </p:nvPr>
        </p:nvSpPr>
        <p:spPr>
          <a:xfrm>
            <a:off x="423334" y="1385359"/>
            <a:ext cx="11362266" cy="5291137"/>
          </a:xfrm>
        </p:spPr>
        <p:txBody>
          <a:bodyPr vert="horz" lIns="91440" tIns="45720" rIns="91440" bIns="45720" rtlCol="0" anchor="t">
            <a:normAutofit/>
          </a:bodyPr>
          <a:lstStyle/>
          <a:p>
            <a:pPr marL="0" indent="0">
              <a:buNone/>
            </a:pPr>
            <a:r>
              <a:rPr lang="en-GB" sz="2600">
                <a:cs typeface="Calibri"/>
              </a:rPr>
              <a:t>The term of hypothesis means "a proposition made as a basis for reasoning without any assumption of its truth" </a:t>
            </a:r>
            <a:r>
              <a:rPr lang="en-GB" sz="2600">
                <a:ea typeface="+mn-lt"/>
                <a:cs typeface="+mn-lt"/>
              </a:rPr>
              <a:t>(hypothesis, 2022).</a:t>
            </a:r>
          </a:p>
          <a:p>
            <a:pPr marL="0" indent="0">
              <a:buNone/>
            </a:pPr>
            <a:endParaRPr lang="en-GB" sz="2600">
              <a:cs typeface="Calibri"/>
            </a:endParaRPr>
          </a:p>
          <a:p>
            <a:pPr marL="0" indent="0">
              <a:buNone/>
            </a:pPr>
            <a:r>
              <a:rPr lang="en-GB" sz="2600">
                <a:cs typeface="Calibri"/>
              </a:rPr>
              <a:t>The hypothesis was made from my own experience by using the program over last few weeks at UWTSD.  From my own experience and knowledge, I have hypothesised that students prefer using Microsoft Teams over Outlook as a form of communication. </a:t>
            </a:r>
          </a:p>
        </p:txBody>
      </p:sp>
    </p:spTree>
    <p:extLst>
      <p:ext uri="{BB962C8B-B14F-4D97-AF65-F5344CB8AC3E}">
        <p14:creationId xmlns:p14="http://schemas.microsoft.com/office/powerpoint/2010/main" val="3295406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E6CD3-2C7F-F746-3438-F87E049AAE99}"/>
              </a:ext>
            </a:extLst>
          </p:cNvPr>
          <p:cNvSpPr>
            <a:spLocks noGrp="1"/>
          </p:cNvSpPr>
          <p:nvPr>
            <p:ph type="title"/>
          </p:nvPr>
        </p:nvSpPr>
        <p:spPr/>
        <p:txBody>
          <a:bodyPr/>
          <a:lstStyle/>
          <a:p>
            <a:r>
              <a:rPr lang="en-GB">
                <a:cs typeface="Calibri Light"/>
              </a:rPr>
              <a:t>Hypothesis Explained </a:t>
            </a:r>
            <a:r>
              <a:rPr lang="en-GB" sz="1800" b="1">
                <a:cs typeface="Calibri Light"/>
              </a:rPr>
              <a:t>by Azra Aslam</a:t>
            </a:r>
            <a:endParaRPr lang="en-GB" b="1">
              <a:cs typeface="Calibri Light"/>
            </a:endParaRPr>
          </a:p>
        </p:txBody>
      </p:sp>
      <p:sp>
        <p:nvSpPr>
          <p:cNvPr id="3" name="Content Placeholder 2">
            <a:extLst>
              <a:ext uri="{FF2B5EF4-FFF2-40B4-BE49-F238E27FC236}">
                <a16:creationId xmlns:a16="http://schemas.microsoft.com/office/drawing/2014/main" id="{44A467ED-8FC0-1A01-C396-3BBF5CB9D7C0}"/>
              </a:ext>
            </a:extLst>
          </p:cNvPr>
          <p:cNvSpPr>
            <a:spLocks noGrp="1"/>
          </p:cNvSpPr>
          <p:nvPr>
            <p:ph idx="1"/>
          </p:nvPr>
        </p:nvSpPr>
        <p:spPr/>
        <p:txBody>
          <a:bodyPr vert="horz" lIns="91440" tIns="45720" rIns="91440" bIns="45720" rtlCol="0" anchor="t">
            <a:normAutofit/>
          </a:bodyPr>
          <a:lstStyle/>
          <a:p>
            <a:r>
              <a:rPr lang="en-GB" sz="2600">
                <a:cs typeface="Calibri"/>
              </a:rPr>
              <a:t>The following reason as to why students prefer using Microsoft Teams over outlook:</a:t>
            </a:r>
            <a:endParaRPr lang="en-US"/>
          </a:p>
          <a:p>
            <a:pPr marL="0" indent="0">
              <a:buNone/>
            </a:pPr>
            <a:r>
              <a:rPr lang="en-US" sz="2600">
                <a:cs typeface="Calibri"/>
              </a:rPr>
              <a:t>          - You have a more organized viewing of the text that has been exchanged between you and friends  </a:t>
            </a:r>
          </a:p>
          <a:p>
            <a:pPr marL="0" indent="0">
              <a:buNone/>
            </a:pPr>
            <a:r>
              <a:rPr lang="en-US" sz="2600">
                <a:cs typeface="Calibri"/>
              </a:rPr>
              <a:t>          - Accessing text between different groups can be done quicker and easier</a:t>
            </a:r>
          </a:p>
          <a:p>
            <a:pPr marL="0" indent="0">
              <a:buNone/>
            </a:pPr>
            <a:r>
              <a:rPr lang="en-US" sz="2600">
                <a:cs typeface="Calibri"/>
              </a:rPr>
              <a:t>          - Sharing document can be done with no issues </a:t>
            </a:r>
            <a:r>
              <a:rPr lang="en-US" sz="2600">
                <a:ea typeface="+mn-lt"/>
                <a:cs typeface="+mn-lt"/>
              </a:rPr>
              <a:t>(Makarova, 2022).</a:t>
            </a:r>
          </a:p>
          <a:p>
            <a:pPr marL="0" indent="0">
              <a:buNone/>
            </a:pPr>
            <a:endParaRPr lang="en-US" sz="2600">
              <a:cs typeface="Calibri"/>
            </a:endParaRPr>
          </a:p>
        </p:txBody>
      </p:sp>
    </p:spTree>
    <p:extLst>
      <p:ext uri="{BB962C8B-B14F-4D97-AF65-F5344CB8AC3E}">
        <p14:creationId xmlns:p14="http://schemas.microsoft.com/office/powerpoint/2010/main" val="129277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73BA-B44E-D3CB-3371-2F1AC1EAF84C}"/>
              </a:ext>
            </a:extLst>
          </p:cNvPr>
          <p:cNvSpPr>
            <a:spLocks noGrp="1"/>
          </p:cNvSpPr>
          <p:nvPr>
            <p:ph type="title"/>
          </p:nvPr>
        </p:nvSpPr>
        <p:spPr/>
        <p:txBody>
          <a:bodyPr/>
          <a:lstStyle/>
          <a:p>
            <a:r>
              <a:rPr lang="en-GB">
                <a:cs typeface="Calibri Light"/>
              </a:rPr>
              <a:t>Proposed method</a:t>
            </a:r>
            <a:endParaRPr lang="en-GB"/>
          </a:p>
        </p:txBody>
      </p:sp>
      <p:sp>
        <p:nvSpPr>
          <p:cNvPr id="3" name="Content Placeholder 2">
            <a:extLst>
              <a:ext uri="{FF2B5EF4-FFF2-40B4-BE49-F238E27FC236}">
                <a16:creationId xmlns:a16="http://schemas.microsoft.com/office/drawing/2014/main" id="{65B1AC4C-9066-CD35-FE83-4BDBE6F36CB0}"/>
              </a:ext>
            </a:extLst>
          </p:cNvPr>
          <p:cNvSpPr>
            <a:spLocks noGrp="1"/>
          </p:cNvSpPr>
          <p:nvPr>
            <p:ph idx="1"/>
          </p:nvPr>
        </p:nvSpPr>
        <p:spPr/>
        <p:txBody>
          <a:bodyPr vert="horz" lIns="91440" tIns="45720" rIns="91440" bIns="45720" rtlCol="0" anchor="t">
            <a:normAutofit/>
          </a:bodyPr>
          <a:lstStyle/>
          <a:p>
            <a:r>
              <a:rPr lang="en-GB">
                <a:cs typeface="Calibri"/>
              </a:rPr>
              <a:t>Survey </a:t>
            </a:r>
          </a:p>
          <a:p>
            <a:r>
              <a:rPr lang="en-GB">
                <a:cs typeface="Calibri"/>
              </a:rPr>
              <a:t>Yes and no answers</a:t>
            </a:r>
          </a:p>
          <a:p>
            <a:r>
              <a:rPr lang="en-GB">
                <a:cs typeface="Calibri"/>
              </a:rPr>
              <a:t>Done by nicole </a:t>
            </a:r>
          </a:p>
        </p:txBody>
      </p:sp>
      <p:sp>
        <p:nvSpPr>
          <p:cNvPr id="4" name="TextBox 3">
            <a:extLst>
              <a:ext uri="{FF2B5EF4-FFF2-40B4-BE49-F238E27FC236}">
                <a16:creationId xmlns:a16="http://schemas.microsoft.com/office/drawing/2014/main" id="{979CCF44-7EFE-3E71-C42A-BD549B1A9395}"/>
              </a:ext>
            </a:extLst>
          </p:cNvPr>
          <p:cNvSpPr txBox="1"/>
          <p:nvPr/>
        </p:nvSpPr>
        <p:spPr>
          <a:xfrm>
            <a:off x="10434204" y="6485658"/>
            <a:ext cx="17577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Sufyaan Waheed</a:t>
            </a:r>
            <a:endParaRPr lang="en-GB"/>
          </a:p>
        </p:txBody>
      </p:sp>
    </p:spTree>
    <p:extLst>
      <p:ext uri="{BB962C8B-B14F-4D97-AF65-F5344CB8AC3E}">
        <p14:creationId xmlns:p14="http://schemas.microsoft.com/office/powerpoint/2010/main" val="319452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75E68-F549-436A-1D67-2D0DBB603AC5}"/>
              </a:ext>
            </a:extLst>
          </p:cNvPr>
          <p:cNvSpPr>
            <a:spLocks noGrp="1"/>
          </p:cNvSpPr>
          <p:nvPr>
            <p:ph type="title"/>
          </p:nvPr>
        </p:nvSpPr>
        <p:spPr>
          <a:xfrm>
            <a:off x="643467" y="321734"/>
            <a:ext cx="10905066" cy="1135737"/>
          </a:xfrm>
        </p:spPr>
        <p:style>
          <a:lnRef idx="0">
            <a:schemeClr val="accent2"/>
          </a:lnRef>
          <a:fillRef idx="3">
            <a:schemeClr val="accent2"/>
          </a:fillRef>
          <a:effectRef idx="3">
            <a:schemeClr val="accent2"/>
          </a:effectRef>
          <a:fontRef idx="minor">
            <a:schemeClr val="lt1"/>
          </a:fontRef>
        </p:style>
        <p:txBody>
          <a:bodyPr>
            <a:normAutofit/>
          </a:bodyPr>
          <a:lstStyle/>
          <a:p>
            <a:r>
              <a:rPr lang="en-GB" sz="3600" b="1" u="sng">
                <a:cs typeface="Calibri Light"/>
              </a:rPr>
              <a:t>Ethical consideration</a:t>
            </a:r>
            <a:endParaRPr lang="en-GB" sz="3600" b="1" u="sng"/>
          </a:p>
        </p:txBody>
      </p:sp>
      <p:sp>
        <p:nvSpPr>
          <p:cNvPr id="3" name="Content Placeholder 2">
            <a:extLst>
              <a:ext uri="{FF2B5EF4-FFF2-40B4-BE49-F238E27FC236}">
                <a16:creationId xmlns:a16="http://schemas.microsoft.com/office/drawing/2014/main" id="{417C3ECF-72DE-7A33-0266-03FF835D63DF}"/>
              </a:ext>
            </a:extLst>
          </p:cNvPr>
          <p:cNvSpPr>
            <a:spLocks noGrp="1"/>
          </p:cNvSpPr>
          <p:nvPr>
            <p:ph idx="1"/>
          </p:nvPr>
        </p:nvSpPr>
        <p:spPr>
          <a:xfrm>
            <a:off x="643469" y="1782981"/>
            <a:ext cx="4008384" cy="3864300"/>
          </a:xfrm>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t">
            <a:normAutofit/>
          </a:bodyPr>
          <a:lstStyle/>
          <a:p>
            <a:r>
              <a:rPr lang="en-GB" sz="1600">
                <a:cs typeface="Calibri"/>
              </a:rPr>
              <a:t>What is ethical consideration?</a:t>
            </a:r>
          </a:p>
          <a:p>
            <a:pPr marL="0" indent="0">
              <a:buNone/>
            </a:pPr>
            <a:r>
              <a:rPr lang="en-GB" sz="1600">
                <a:cs typeface="Calibri"/>
              </a:rPr>
              <a:t>Ethical consideration is about the principle that have been used to get the data, testing and results of what has been done like:</a:t>
            </a:r>
          </a:p>
          <a:p>
            <a:pPr>
              <a:buFont typeface="Wingdings" panose="020B0604020202020204" pitchFamily="34" charset="0"/>
              <a:buChar char="Ø"/>
            </a:pPr>
            <a:r>
              <a:rPr lang="en-GB" sz="1600">
                <a:cs typeface="Calibri"/>
              </a:rPr>
              <a:t>Experiment, to do a testing for reaching an aim or result.</a:t>
            </a:r>
          </a:p>
          <a:p>
            <a:pPr>
              <a:buFont typeface="Wingdings" panose="020B0604020202020204" pitchFamily="34" charset="0"/>
              <a:buChar char="Ø"/>
            </a:pPr>
            <a:r>
              <a:rPr lang="en-GB" sz="1600">
                <a:cs typeface="Calibri"/>
              </a:rPr>
              <a:t>Observation, giving out a task for individuals to complete and then wating them on how they react, behave and patients in completing the task given.</a:t>
            </a:r>
          </a:p>
          <a:p>
            <a:pPr>
              <a:buFont typeface="Wingdings" panose="020B0604020202020204" pitchFamily="34" charset="0"/>
              <a:buChar char="Ø"/>
            </a:pPr>
            <a:r>
              <a:rPr lang="en-GB" sz="1600">
                <a:cs typeface="Calibri"/>
              </a:rPr>
              <a:t>Interviewing/ survey/ questionnaire, where closed or open questions are given out and answered by the public, results. (Bhandari, P.) (2022) </a:t>
            </a:r>
          </a:p>
        </p:txBody>
      </p:sp>
      <p:grpSp>
        <p:nvGrpSpPr>
          <p:cNvPr id="37"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picture containing clipart&#10;&#10;Description automatically generated">
            <a:extLst>
              <a:ext uri="{FF2B5EF4-FFF2-40B4-BE49-F238E27FC236}">
                <a16:creationId xmlns:a16="http://schemas.microsoft.com/office/drawing/2014/main" id="{43FE8E1A-1030-AEAC-6ECC-7413BD81F6E5}"/>
              </a:ext>
            </a:extLst>
          </p:cNvPr>
          <p:cNvPicPr>
            <a:picLocks noChangeAspect="1"/>
          </p:cNvPicPr>
          <p:nvPr/>
        </p:nvPicPr>
        <p:blipFill>
          <a:blip r:embed="rId2"/>
          <a:stretch>
            <a:fillRect/>
          </a:stretch>
        </p:blipFill>
        <p:spPr>
          <a:xfrm>
            <a:off x="5295320" y="2205211"/>
            <a:ext cx="6253212" cy="3517431"/>
          </a:xfrm>
          <a:prstGeom prst="rect">
            <a:avLst/>
          </a:prstGeom>
        </p:spPr>
      </p:pic>
      <p:grpSp>
        <p:nvGrpSpPr>
          <p:cNvPr id="39"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0"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03786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3BB348B-15FF-5FC9-4E57-36035F837469}"/>
              </a:ext>
            </a:extLst>
          </p:cNvPr>
          <p:cNvPicPr>
            <a:picLocks noChangeAspect="1"/>
          </p:cNvPicPr>
          <p:nvPr/>
        </p:nvPicPr>
        <p:blipFill rotWithShape="1">
          <a:blip r:embed="rId2">
            <a:alphaModFix amt="35000"/>
          </a:blip>
          <a:srcRect t="6251" r="-3" b="9132"/>
          <a:stretch/>
        </p:blipFill>
        <p:spPr>
          <a:xfrm>
            <a:off x="-4243" y="10"/>
            <a:ext cx="12196243" cy="6857990"/>
          </a:xfrm>
          <a:prstGeom prst="rect">
            <a:avLst/>
          </a:prstGeom>
        </p:spPr>
      </p:pic>
      <p:sp>
        <p:nvSpPr>
          <p:cNvPr id="2" name="Title 1">
            <a:extLst>
              <a:ext uri="{FF2B5EF4-FFF2-40B4-BE49-F238E27FC236}">
                <a16:creationId xmlns:a16="http://schemas.microsoft.com/office/drawing/2014/main" id="{A87E41D8-9B82-FD98-B028-15109D84B0A0}"/>
              </a:ext>
            </a:extLst>
          </p:cNvPr>
          <p:cNvSpPr>
            <a:spLocks noGrp="1"/>
          </p:cNvSpPr>
          <p:nvPr>
            <p:ph type="title"/>
          </p:nvPr>
        </p:nvSpPr>
        <p:spPr>
          <a:xfrm>
            <a:off x="643467" y="321734"/>
            <a:ext cx="10905066" cy="1135737"/>
          </a:xfrm>
        </p:spPr>
        <p:style>
          <a:lnRef idx="0">
            <a:schemeClr val="accent2"/>
          </a:lnRef>
          <a:fillRef idx="3">
            <a:schemeClr val="accent2"/>
          </a:fillRef>
          <a:effectRef idx="3">
            <a:schemeClr val="accent2"/>
          </a:effectRef>
          <a:fontRef idx="minor">
            <a:schemeClr val="lt1"/>
          </a:fontRef>
        </p:style>
        <p:txBody>
          <a:bodyPr>
            <a:normAutofit/>
          </a:bodyPr>
          <a:lstStyle/>
          <a:p>
            <a:r>
              <a:rPr lang="en-GB" sz="3600" b="1" u="sng">
                <a:cs typeface="Calibri Light"/>
              </a:rPr>
              <a:t>Ethical consideration</a:t>
            </a:r>
            <a:endParaRPr lang="en-GB" sz="3600" b="1" u="sng"/>
          </a:p>
        </p:txBody>
      </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C2B466D0-F1EB-4AC6-41D1-15EBB8E55F5C}"/>
              </a:ext>
            </a:extLst>
          </p:cNvPr>
          <p:cNvGraphicFramePr>
            <a:graphicFrameLocks noGrp="1"/>
          </p:cNvGraphicFramePr>
          <p:nvPr>
            <p:ph idx="1"/>
            <p:extLst>
              <p:ext uri="{D42A27DB-BD31-4B8C-83A1-F6EECF244321}">
                <p14:modId xmlns:p14="http://schemas.microsoft.com/office/powerpoint/2010/main" val="2840048316"/>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5286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952C3-34CE-F027-BF68-4A82EFCA7977}"/>
              </a:ext>
            </a:extLst>
          </p:cNvPr>
          <p:cNvSpPr>
            <a:spLocks noGrp="1"/>
          </p:cNvSpPr>
          <p:nvPr>
            <p:ph type="title"/>
          </p:nvPr>
        </p:nvSpPr>
        <p:spPr>
          <a:xfrm>
            <a:off x="615589" y="15075"/>
            <a:ext cx="10905066" cy="1135737"/>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7200" b="1" u="sng">
                <a:solidFill>
                  <a:srgbClr val="FFFF00"/>
                </a:solidFill>
                <a:cs typeface="Calibri Light"/>
              </a:rPr>
              <a:t>Ethical consideration </a:t>
            </a:r>
          </a:p>
        </p:txBody>
      </p:sp>
      <p:sp>
        <p:nvSpPr>
          <p:cNvPr id="29"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2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1" name="Picture 591" descr="Diagram&#10;&#10;Description automatically generated">
            <a:extLst>
              <a:ext uri="{FF2B5EF4-FFF2-40B4-BE49-F238E27FC236}">
                <a16:creationId xmlns:a16="http://schemas.microsoft.com/office/drawing/2014/main" id="{86C8E737-E51C-3BB2-A7B7-04B85321F4C6}"/>
              </a:ext>
            </a:extLst>
          </p:cNvPr>
          <p:cNvPicPr>
            <a:picLocks noChangeAspect="1"/>
          </p:cNvPicPr>
          <p:nvPr/>
        </p:nvPicPr>
        <p:blipFill>
          <a:blip r:embed="rId2"/>
          <a:stretch>
            <a:fillRect/>
          </a:stretch>
        </p:blipFill>
        <p:spPr>
          <a:xfrm>
            <a:off x="1694985" y="1153327"/>
            <a:ext cx="8374564" cy="5703641"/>
          </a:xfrm>
          <a:prstGeom prst="rect">
            <a:avLst/>
          </a:prstGeom>
        </p:spPr>
      </p:pic>
    </p:spTree>
    <p:extLst>
      <p:ext uri="{BB962C8B-B14F-4D97-AF65-F5344CB8AC3E}">
        <p14:creationId xmlns:p14="http://schemas.microsoft.com/office/powerpoint/2010/main" val="1829313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79674-0850-A3AC-CC6B-AB20DA0A12DD}"/>
              </a:ext>
            </a:extLst>
          </p:cNvPr>
          <p:cNvSpPr>
            <a:spLocks noGrp="1"/>
          </p:cNvSpPr>
          <p:nvPr>
            <p:ph type="title"/>
          </p:nvPr>
        </p:nvSpPr>
        <p:spPr>
          <a:xfrm>
            <a:off x="-1732" y="1443"/>
            <a:ext cx="6904760" cy="1325563"/>
          </a:xfrm>
        </p:spPr>
        <p:txBody>
          <a:bodyPr>
            <a:normAutofit/>
          </a:bodyPr>
          <a:lstStyle/>
          <a:p>
            <a:r>
              <a:rPr lang="en-GB" sz="8000" b="1" u="sng">
                <a:cs typeface="Calibri Light"/>
              </a:rPr>
              <a:t>Reference list:</a:t>
            </a:r>
            <a:endParaRPr lang="en-GB" sz="8000" b="1" u="sng"/>
          </a:p>
        </p:txBody>
      </p:sp>
      <p:sp>
        <p:nvSpPr>
          <p:cNvPr id="3" name="Content Placeholder 2">
            <a:extLst>
              <a:ext uri="{FF2B5EF4-FFF2-40B4-BE49-F238E27FC236}">
                <a16:creationId xmlns:a16="http://schemas.microsoft.com/office/drawing/2014/main" id="{8B9FD866-6068-0360-A742-88382B2E1C7A}"/>
              </a:ext>
            </a:extLst>
          </p:cNvPr>
          <p:cNvSpPr>
            <a:spLocks noGrp="1"/>
          </p:cNvSpPr>
          <p:nvPr>
            <p:ph idx="1"/>
          </p:nvPr>
        </p:nvSpPr>
        <p:spPr>
          <a:xfrm>
            <a:off x="838200" y="1254125"/>
            <a:ext cx="10515600" cy="4351338"/>
          </a:xfrm>
        </p:spPr>
        <p:txBody>
          <a:bodyPr vert="horz" lIns="91440" tIns="45720" rIns="91440" bIns="45720" rtlCol="0" anchor="t">
            <a:normAutofit/>
          </a:bodyPr>
          <a:lstStyle/>
          <a:p>
            <a:pPr marL="285750" indent="-285750"/>
            <a:r>
              <a:rPr lang="en-GB" sz="1600">
                <a:ea typeface="+mn-lt"/>
                <a:cs typeface="+mn-lt"/>
              </a:rPr>
              <a:t>Bhandari, P. (2022). </a:t>
            </a:r>
            <a:r>
              <a:rPr lang="en-GB" sz="1600" i="1">
                <a:ea typeface="+mn-lt"/>
                <a:cs typeface="+mn-lt"/>
              </a:rPr>
              <a:t>Ethical Considerations in Research | Types &amp; Examples</a:t>
            </a:r>
            <a:r>
              <a:rPr lang="en-GB" sz="1600">
                <a:ea typeface="+mn-lt"/>
                <a:cs typeface="+mn-lt"/>
              </a:rPr>
              <a:t>. [online] </a:t>
            </a:r>
            <a:r>
              <a:rPr lang="en-GB" sz="1600" err="1">
                <a:ea typeface="+mn-lt"/>
                <a:cs typeface="+mn-lt"/>
              </a:rPr>
              <a:t>Scribbr</a:t>
            </a:r>
            <a:r>
              <a:rPr lang="en-GB" sz="1600">
                <a:ea typeface="+mn-lt"/>
                <a:cs typeface="+mn-lt"/>
              </a:rPr>
              <a:t>. Available at: </a:t>
            </a:r>
            <a:r>
              <a:rPr lang="en-GB" sz="1600">
                <a:ea typeface="+mn-lt"/>
                <a:cs typeface="+mn-lt"/>
                <a:hlinkClick r:id="rId2"/>
              </a:rPr>
              <a:t>https://www.scribbr.co.uk/research-methods/ethical-considerations/#:~:text=considerations%20in%20research%3F-</a:t>
            </a:r>
            <a:r>
              <a:rPr lang="en-GB" sz="1600">
                <a:ea typeface="+mn-lt"/>
                <a:cs typeface="+mn-lt"/>
              </a:rPr>
              <a:t>.</a:t>
            </a:r>
            <a:endParaRPr lang="en-GB" sz="1600">
              <a:cs typeface="Calibri" panose="020F0502020204030204"/>
            </a:endParaRPr>
          </a:p>
          <a:p>
            <a:r>
              <a:rPr lang="en-GB" sz="1600">
                <a:ea typeface="+mn-lt"/>
                <a:cs typeface="+mn-lt"/>
              </a:rPr>
              <a:t>Van Allen, J., &amp; Roberts, M. C. (2011). Critical incidents in the marriage of psychology and technology: A discussion of potential ethical issues in practice, education, and policy. </a:t>
            </a:r>
            <a:r>
              <a:rPr lang="en-GB" sz="1600" i="1">
                <a:ea typeface="+mn-lt"/>
                <a:cs typeface="+mn-lt"/>
              </a:rPr>
              <a:t>Professional Psychology: Research and Practice, 42</a:t>
            </a:r>
            <a:r>
              <a:rPr lang="en-GB" sz="1600">
                <a:ea typeface="+mn-lt"/>
                <a:cs typeface="+mn-lt"/>
              </a:rPr>
              <a:t>(6), 433–439. </a:t>
            </a:r>
            <a:r>
              <a:rPr lang="en-GB" sz="1600">
                <a:ea typeface="+mn-lt"/>
                <a:cs typeface="+mn-lt"/>
                <a:hlinkClick r:id="rId3"/>
              </a:rPr>
              <a:t>https://doi.org/10.1037/a0025278</a:t>
            </a:r>
            <a:endParaRPr lang="en-GB" sz="1600">
              <a:cs typeface="Calibri" panose="020F0502020204030204"/>
            </a:endParaRPr>
          </a:p>
          <a:p>
            <a:r>
              <a:rPr lang="en-GB" sz="1600">
                <a:ea typeface="+mn-lt"/>
                <a:cs typeface="+mn-lt"/>
              </a:rPr>
              <a:t>Dictionary.cambridge.org. 2022. </a:t>
            </a:r>
            <a:r>
              <a:rPr lang="en-GB" sz="1600" i="1">
                <a:ea typeface="+mn-lt"/>
                <a:cs typeface="+mn-lt"/>
              </a:rPr>
              <a:t>hypothesis</a:t>
            </a:r>
            <a:r>
              <a:rPr lang="en-GB" sz="1600">
                <a:ea typeface="+mn-lt"/>
                <a:cs typeface="+mn-lt"/>
              </a:rPr>
              <a:t>. [online] Available at: &lt;https://dictionary.cambridge.org/dictionary/english/hypothesis&gt; [Accessed 14 October 2022].</a:t>
            </a:r>
            <a:endParaRPr lang="en-GB" sz="1600">
              <a:cs typeface="Calibri" panose="020F0502020204030204"/>
            </a:endParaRPr>
          </a:p>
          <a:p>
            <a:r>
              <a:rPr lang="en-GB" sz="1600">
                <a:ea typeface="+mn-lt"/>
                <a:cs typeface="+mn-lt"/>
              </a:rPr>
              <a:t>Makarova, O., 2022. </a:t>
            </a:r>
            <a:r>
              <a:rPr lang="en-GB" sz="1600" i="1">
                <a:ea typeface="+mn-lt"/>
                <a:cs typeface="+mn-lt"/>
              </a:rPr>
              <a:t>How to Convince Users to Use Microsoft Teams Instead of Email?</a:t>
            </a:r>
            <a:r>
              <a:rPr lang="en-GB" sz="1600">
                <a:ea typeface="+mn-lt"/>
                <a:cs typeface="+mn-lt"/>
              </a:rPr>
              <a:t>. [online] </a:t>
            </a:r>
            <a:r>
              <a:rPr lang="en-GB" sz="1600" err="1">
                <a:ea typeface="+mn-lt"/>
                <a:cs typeface="+mn-lt"/>
              </a:rPr>
              <a:t>nBold</a:t>
            </a:r>
            <a:r>
              <a:rPr lang="en-GB" sz="1600">
                <a:ea typeface="+mn-lt"/>
                <a:cs typeface="+mn-lt"/>
              </a:rPr>
              <a:t>. Available at: &lt;https://nbold.co/how-to-convince-users-to-use-microsoft-teams-instead-of-email/&gt; [Accessed 14 October 2022].</a:t>
            </a:r>
            <a:endParaRPr lang="en-GB" sz="1600">
              <a:cs typeface="Calibri" panose="020F0502020204030204"/>
            </a:endParaRPr>
          </a:p>
          <a:p>
            <a:r>
              <a:rPr lang="en-GB" sz="1600">
                <a:ea typeface="+mn-lt"/>
                <a:cs typeface="+mn-lt"/>
              </a:rPr>
              <a:t>      Sanders.J,who's reading blog,2016.why student collaboration is more affective.</a:t>
            </a:r>
          </a:p>
          <a:p>
            <a:pPr marL="0" indent="0">
              <a:buNone/>
            </a:pPr>
            <a:r>
              <a:rPr lang="en-GB" sz="1600">
                <a:ea typeface="+mn-lt"/>
                <a:cs typeface="+mn-lt"/>
                <a:hlinkClick r:id="rId4"/>
              </a:rPr>
              <a:t>Why Student Collaboration is More Effective with Tech (eduspire.org)</a:t>
            </a:r>
            <a:endParaRPr lang="en-GB" sz="1600">
              <a:cs typeface="Calibri" panose="020F0502020204030204"/>
            </a:endParaRPr>
          </a:p>
          <a:p>
            <a:endParaRPr lang="en-GB" sz="1600">
              <a:cs typeface="Calibri" panose="020F0502020204030204"/>
            </a:endParaRPr>
          </a:p>
          <a:p>
            <a:endParaRPr lang="en-GB" sz="1600">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145031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Group Presentation- Research Proposal How do students use technology to collaborate at UWTSD?</vt:lpstr>
      <vt:lpstr>Research question</vt:lpstr>
      <vt:lpstr>                           Introduction</vt:lpstr>
      <vt:lpstr>                            Research</vt:lpstr>
      <vt:lpstr>                           Research</vt:lpstr>
      <vt:lpstr>Hypothesis Proposed by Azra Aslam</vt:lpstr>
      <vt:lpstr>Hypothesis Explained by Azra Aslam</vt:lpstr>
      <vt:lpstr>Proposed method</vt:lpstr>
      <vt:lpstr>Ethical consideration</vt:lpstr>
      <vt:lpstr>Ethical consideration</vt:lpstr>
      <vt:lpstr>Ethical consideration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2022-09-30T14:03:54Z</dcterms:created>
  <dcterms:modified xsi:type="dcterms:W3CDTF">2022-10-16T17:21:20Z</dcterms:modified>
</cp:coreProperties>
</file>