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70" r:id="rId8"/>
    <p:sldId id="262" r:id="rId9"/>
    <p:sldId id="263" r:id="rId10"/>
    <p:sldId id="264" r:id="rId11"/>
    <p:sldId id="267" r:id="rId12"/>
    <p:sldId id="266" r:id="rId13"/>
    <p:sldId id="269" r:id="rId14"/>
    <p:sldId id="265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30A8ED-6CC9-4FD3-BDA5-E844FA2ED42F}" v="2" dt="2026-08-08T18:16:48.9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79" autoAdjust="0"/>
    <p:restoredTop sz="86381" autoAdjust="0"/>
  </p:normalViewPr>
  <p:slideViewPr>
    <p:cSldViewPr snapToGrid="0">
      <p:cViewPr varScale="1">
        <p:scale>
          <a:sx n="59" d="100"/>
          <a:sy n="59" d="100"/>
        </p:scale>
        <p:origin x="118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sephine Catalan Caitom (2509335)" userId="dc81bbfb-4aeb-47c3-9d98-6d267ddba1ce" providerId="ADAL" clId="{1BF1F162-9463-4090-AA00-C4D28CDB3551}"/>
    <pc:docChg chg="undo custSel addSld delSld modSld sldOrd">
      <pc:chgData name="Josephine Catalan Caitom (2509335)" userId="dc81bbfb-4aeb-47c3-9d98-6d267ddba1ce" providerId="ADAL" clId="{1BF1F162-9463-4090-AA00-C4D28CDB3551}" dt="2026-08-08T18:17:39.579" v="8390" actId="207"/>
      <pc:docMkLst>
        <pc:docMk/>
      </pc:docMkLst>
      <pc:sldChg chg="addSp delSp modSp mod">
        <pc:chgData name="Josephine Catalan Caitom (2509335)" userId="dc81bbfb-4aeb-47c3-9d98-6d267ddba1ce" providerId="ADAL" clId="{1BF1F162-9463-4090-AA00-C4D28CDB3551}" dt="2026-08-02T21:05:11.419" v="8045" actId="114"/>
        <pc:sldMkLst>
          <pc:docMk/>
          <pc:sldMk cId="232178434" sldId="256"/>
        </pc:sldMkLst>
        <pc:spChg chg="mod">
          <ac:chgData name="Josephine Catalan Caitom (2509335)" userId="dc81bbfb-4aeb-47c3-9d98-6d267ddba1ce" providerId="ADAL" clId="{1BF1F162-9463-4090-AA00-C4D28CDB3551}" dt="2026-08-02T21:04:46.308" v="8041" actId="114"/>
          <ac:spMkLst>
            <pc:docMk/>
            <pc:sldMk cId="232178434" sldId="256"/>
            <ac:spMk id="2" creationId="{271414A8-AF5F-9119-3224-D30561F7C331}"/>
          </ac:spMkLst>
        </pc:spChg>
        <pc:spChg chg="mod">
          <ac:chgData name="Josephine Catalan Caitom (2509335)" userId="dc81bbfb-4aeb-47c3-9d98-6d267ddba1ce" providerId="ADAL" clId="{1BF1F162-9463-4090-AA00-C4D28CDB3551}" dt="2026-08-02T21:05:11.419" v="8045" actId="114"/>
          <ac:spMkLst>
            <pc:docMk/>
            <pc:sldMk cId="232178434" sldId="256"/>
            <ac:spMk id="3" creationId="{A1CE2373-261D-A469-E673-88EADF77DA2A}"/>
          </ac:spMkLst>
        </pc:spChg>
        <pc:picChg chg="add mod">
          <ac:chgData name="Josephine Catalan Caitom (2509335)" userId="dc81bbfb-4aeb-47c3-9d98-6d267ddba1ce" providerId="ADAL" clId="{1BF1F162-9463-4090-AA00-C4D28CDB3551}" dt="2026-07-30T20:17:46.379" v="24"/>
          <ac:picMkLst>
            <pc:docMk/>
            <pc:sldMk cId="232178434" sldId="256"/>
            <ac:picMk id="4" creationId="{D7766109-46E5-CF9F-507C-A863B05B24FB}"/>
          </ac:picMkLst>
        </pc:picChg>
        <pc:picChg chg="add mod">
          <ac:chgData name="Josephine Catalan Caitom (2509335)" userId="dc81bbfb-4aeb-47c3-9d98-6d267ddba1ce" providerId="ADAL" clId="{1BF1F162-9463-4090-AA00-C4D28CDB3551}" dt="2026-07-31T18:36:14.655" v="40" actId="14100"/>
          <ac:picMkLst>
            <pc:docMk/>
            <pc:sldMk cId="232178434" sldId="256"/>
            <ac:picMk id="6" creationId="{77095184-B4B6-ED77-9BB6-8ABAB3DEE0C0}"/>
          </ac:picMkLst>
        </pc:picChg>
      </pc:sldChg>
      <pc:sldChg chg="addSp modSp mod">
        <pc:chgData name="Josephine Catalan Caitom (2509335)" userId="dc81bbfb-4aeb-47c3-9d98-6d267ddba1ce" providerId="ADAL" clId="{1BF1F162-9463-4090-AA00-C4D28CDB3551}" dt="2026-08-02T20:48:19.635" v="7917" actId="20577"/>
        <pc:sldMkLst>
          <pc:docMk/>
          <pc:sldMk cId="144318459" sldId="257"/>
        </pc:sldMkLst>
        <pc:spChg chg="add mod">
          <ac:chgData name="Josephine Catalan Caitom (2509335)" userId="dc81bbfb-4aeb-47c3-9d98-6d267ddba1ce" providerId="ADAL" clId="{1BF1F162-9463-4090-AA00-C4D28CDB3551}" dt="2026-08-02T20:48:19.635" v="7917" actId="20577"/>
          <ac:spMkLst>
            <pc:docMk/>
            <pc:sldMk cId="144318459" sldId="257"/>
            <ac:spMk id="2" creationId="{5C9AF5F8-9BCB-6270-9825-3C07C2782DB6}"/>
          </ac:spMkLst>
        </pc:spChg>
      </pc:sldChg>
      <pc:sldChg chg="delSp modSp mod ord">
        <pc:chgData name="Josephine Catalan Caitom (2509335)" userId="dc81bbfb-4aeb-47c3-9d98-6d267ddba1ce" providerId="ADAL" clId="{1BF1F162-9463-4090-AA00-C4D28CDB3551}" dt="2026-08-08T18:10:33.445" v="8332" actId="20577"/>
        <pc:sldMkLst>
          <pc:docMk/>
          <pc:sldMk cId="1665491677" sldId="258"/>
        </pc:sldMkLst>
        <pc:spChg chg="mod">
          <ac:chgData name="Josephine Catalan Caitom (2509335)" userId="dc81bbfb-4aeb-47c3-9d98-6d267ddba1ce" providerId="ADAL" clId="{1BF1F162-9463-4090-AA00-C4D28CDB3551}" dt="2026-08-08T18:10:33.445" v="8332" actId="20577"/>
          <ac:spMkLst>
            <pc:docMk/>
            <pc:sldMk cId="1665491677" sldId="258"/>
            <ac:spMk id="3" creationId="{9EC3D57D-20CF-E9AB-621D-550A60A1EC54}"/>
          </ac:spMkLst>
        </pc:spChg>
        <pc:spChg chg="mod">
          <ac:chgData name="Josephine Catalan Caitom (2509335)" userId="dc81bbfb-4aeb-47c3-9d98-6d267ddba1ce" providerId="ADAL" clId="{1BF1F162-9463-4090-AA00-C4D28CDB3551}" dt="2026-08-02T20:21:32.492" v="7419" actId="207"/>
          <ac:spMkLst>
            <pc:docMk/>
            <pc:sldMk cId="1665491677" sldId="258"/>
            <ac:spMk id="6" creationId="{56E2C556-A2E4-BF2F-83EC-970D8BC0B17F}"/>
          </ac:spMkLst>
        </pc:spChg>
        <pc:spChg chg="mod">
          <ac:chgData name="Josephine Catalan Caitom (2509335)" userId="dc81bbfb-4aeb-47c3-9d98-6d267ddba1ce" providerId="ADAL" clId="{1BF1F162-9463-4090-AA00-C4D28CDB3551}" dt="2026-08-08T15:28:12.564" v="8325" actId="20577"/>
          <ac:spMkLst>
            <pc:docMk/>
            <pc:sldMk cId="1665491677" sldId="258"/>
            <ac:spMk id="9" creationId="{60DD1075-004E-303C-B02D-BD63F2A84609}"/>
          </ac:spMkLst>
        </pc:spChg>
      </pc:sldChg>
      <pc:sldChg chg="addSp delSp modSp mod">
        <pc:chgData name="Josephine Catalan Caitom (2509335)" userId="dc81bbfb-4aeb-47c3-9d98-6d267ddba1ce" providerId="ADAL" clId="{1BF1F162-9463-4090-AA00-C4D28CDB3551}" dt="2026-08-08T18:11:29.868" v="8336" actId="207"/>
        <pc:sldMkLst>
          <pc:docMk/>
          <pc:sldMk cId="1360031461" sldId="259"/>
        </pc:sldMkLst>
        <pc:spChg chg="add mod">
          <ac:chgData name="Josephine Catalan Caitom (2509335)" userId="dc81bbfb-4aeb-47c3-9d98-6d267ddba1ce" providerId="ADAL" clId="{1BF1F162-9463-4090-AA00-C4D28CDB3551}" dt="2026-07-30T18:49:09.854" v="0" actId="767"/>
          <ac:spMkLst>
            <pc:docMk/>
            <pc:sldMk cId="1360031461" sldId="259"/>
            <ac:spMk id="2" creationId="{308CB472-FCCC-4481-5F03-1D142B639C00}"/>
          </ac:spMkLst>
        </pc:spChg>
        <pc:spChg chg="add mod">
          <ac:chgData name="Josephine Catalan Caitom (2509335)" userId="dc81bbfb-4aeb-47c3-9d98-6d267ddba1ce" providerId="ADAL" clId="{1BF1F162-9463-4090-AA00-C4D28CDB3551}" dt="2026-08-08T18:11:29.868" v="8336" actId="207"/>
          <ac:spMkLst>
            <pc:docMk/>
            <pc:sldMk cId="1360031461" sldId="259"/>
            <ac:spMk id="3" creationId="{7964B5FC-C128-891F-B34E-A87F992CA420}"/>
          </ac:spMkLst>
        </pc:spChg>
        <pc:spChg chg="add mod">
          <ac:chgData name="Josephine Catalan Caitom (2509335)" userId="dc81bbfb-4aeb-47c3-9d98-6d267ddba1ce" providerId="ADAL" clId="{1BF1F162-9463-4090-AA00-C4D28CDB3551}" dt="2026-07-30T20:18:54.198" v="25" actId="767"/>
          <ac:spMkLst>
            <pc:docMk/>
            <pc:sldMk cId="1360031461" sldId="259"/>
            <ac:spMk id="16" creationId="{F291B52B-1BE9-91D0-A182-07EE6FA5FFE7}"/>
          </ac:spMkLst>
        </pc:spChg>
        <pc:picChg chg="mod">
          <ac:chgData name="Josephine Catalan Caitom (2509335)" userId="dc81bbfb-4aeb-47c3-9d98-6d267ddba1ce" providerId="ADAL" clId="{1BF1F162-9463-4090-AA00-C4D28CDB3551}" dt="2026-08-02T14:18:17.862" v="5089" actId="14100"/>
          <ac:picMkLst>
            <pc:docMk/>
            <pc:sldMk cId="1360031461" sldId="259"/>
            <ac:picMk id="15" creationId="{0CFD6F88-A00A-DCAE-7429-17F06BB9C27F}"/>
          </ac:picMkLst>
        </pc:picChg>
      </pc:sldChg>
      <pc:sldChg chg="addSp delSp modSp mod">
        <pc:chgData name="Josephine Catalan Caitom (2509335)" userId="dc81bbfb-4aeb-47c3-9d98-6d267ddba1ce" providerId="ADAL" clId="{1BF1F162-9463-4090-AA00-C4D28CDB3551}" dt="2026-08-08T18:11:50.172" v="8339" actId="207"/>
        <pc:sldMkLst>
          <pc:docMk/>
          <pc:sldMk cId="3873732512" sldId="260"/>
        </pc:sldMkLst>
        <pc:spChg chg="add mod">
          <ac:chgData name="Josephine Catalan Caitom (2509335)" userId="dc81bbfb-4aeb-47c3-9d98-6d267ddba1ce" providerId="ADAL" clId="{1BF1F162-9463-4090-AA00-C4D28CDB3551}" dt="2026-07-30T19:29:01.560" v="16" actId="767"/>
          <ac:spMkLst>
            <pc:docMk/>
            <pc:sldMk cId="3873732512" sldId="260"/>
            <ac:spMk id="2" creationId="{0B3FBBA7-77A0-F8E9-311E-0C373794ECFC}"/>
          </ac:spMkLst>
        </pc:spChg>
        <pc:spChg chg="add mod">
          <ac:chgData name="Josephine Catalan Caitom (2509335)" userId="dc81bbfb-4aeb-47c3-9d98-6d267ddba1ce" providerId="ADAL" clId="{1BF1F162-9463-4090-AA00-C4D28CDB3551}" dt="2026-08-08T18:11:50.172" v="8339" actId="207"/>
          <ac:spMkLst>
            <pc:docMk/>
            <pc:sldMk cId="3873732512" sldId="260"/>
            <ac:spMk id="3" creationId="{AD46C04F-6DFB-7C81-0764-3588B89F9530}"/>
          </ac:spMkLst>
        </pc:spChg>
        <pc:spChg chg="add mod">
          <ac:chgData name="Josephine Catalan Caitom (2509335)" userId="dc81bbfb-4aeb-47c3-9d98-6d267ddba1ce" providerId="ADAL" clId="{1BF1F162-9463-4090-AA00-C4D28CDB3551}" dt="2026-08-08T11:23:42.242" v="8108" actId="113"/>
          <ac:spMkLst>
            <pc:docMk/>
            <pc:sldMk cId="3873732512" sldId="260"/>
            <ac:spMk id="4" creationId="{F8AEA87B-BF37-B426-57C6-2011AA7F1E17}"/>
          </ac:spMkLst>
        </pc:spChg>
        <pc:spChg chg="add mod">
          <ac:chgData name="Josephine Catalan Caitom (2509335)" userId="dc81bbfb-4aeb-47c3-9d98-6d267ddba1ce" providerId="ADAL" clId="{1BF1F162-9463-4090-AA00-C4D28CDB3551}" dt="2026-08-01T17:56:42.500" v="1701" actId="20577"/>
          <ac:spMkLst>
            <pc:docMk/>
            <pc:sldMk cId="3873732512" sldId="260"/>
            <ac:spMk id="5" creationId="{44DD94FD-2B53-1386-7BB4-527B1C789F90}"/>
          </ac:spMkLst>
        </pc:spChg>
        <pc:spChg chg="mod">
          <ac:chgData name="Josephine Catalan Caitom (2509335)" userId="dc81bbfb-4aeb-47c3-9d98-6d267ddba1ce" providerId="ADAL" clId="{1BF1F162-9463-4090-AA00-C4D28CDB3551}" dt="2026-08-02T20:20:32.732" v="7418" actId="14100"/>
          <ac:spMkLst>
            <pc:docMk/>
            <pc:sldMk cId="3873732512" sldId="260"/>
            <ac:spMk id="6" creationId="{2E8C3610-59E4-A708-366F-D92ABD50F2C2}"/>
          </ac:spMkLst>
        </pc:spChg>
        <pc:spChg chg="mod">
          <ac:chgData name="Josephine Catalan Caitom (2509335)" userId="dc81bbfb-4aeb-47c3-9d98-6d267ddba1ce" providerId="ADAL" clId="{1BF1F162-9463-4090-AA00-C4D28CDB3551}" dt="2026-08-02T20:18:44.164" v="7408" actId="207"/>
          <ac:spMkLst>
            <pc:docMk/>
            <pc:sldMk cId="3873732512" sldId="260"/>
            <ac:spMk id="7" creationId="{7C024DB7-DE2B-BA8E-3D77-6A5796C2C3E6}"/>
          </ac:spMkLst>
        </pc:spChg>
        <pc:spChg chg="mod">
          <ac:chgData name="Josephine Catalan Caitom (2509335)" userId="dc81bbfb-4aeb-47c3-9d98-6d267ddba1ce" providerId="ADAL" clId="{1BF1F162-9463-4090-AA00-C4D28CDB3551}" dt="2026-08-02T20:18:55.578" v="7409" actId="207"/>
          <ac:spMkLst>
            <pc:docMk/>
            <pc:sldMk cId="3873732512" sldId="260"/>
            <ac:spMk id="9" creationId="{AAF5917D-BD88-AB24-C1AD-EC95E548A079}"/>
          </ac:spMkLst>
        </pc:spChg>
        <pc:spChg chg="mod">
          <ac:chgData name="Josephine Catalan Caitom (2509335)" userId="dc81bbfb-4aeb-47c3-9d98-6d267ddba1ce" providerId="ADAL" clId="{1BF1F162-9463-4090-AA00-C4D28CDB3551}" dt="2026-08-02T20:19:56.140" v="7416" actId="14100"/>
          <ac:spMkLst>
            <pc:docMk/>
            <pc:sldMk cId="3873732512" sldId="260"/>
            <ac:spMk id="10" creationId="{DF29F93B-177F-100D-DB0C-F3823BC8122E}"/>
          </ac:spMkLst>
        </pc:spChg>
        <pc:spChg chg="add mod">
          <ac:chgData name="Josephine Catalan Caitom (2509335)" userId="dc81bbfb-4aeb-47c3-9d98-6d267ddba1ce" providerId="ADAL" clId="{1BF1F162-9463-4090-AA00-C4D28CDB3551}" dt="2026-08-02T14:22:55.492" v="5104" actId="14100"/>
          <ac:spMkLst>
            <pc:docMk/>
            <pc:sldMk cId="3873732512" sldId="260"/>
            <ac:spMk id="29" creationId="{25D5EB9A-A7BF-0040-4D6E-9617C0750277}"/>
          </ac:spMkLst>
        </pc:spChg>
        <pc:cxnChg chg="mod">
          <ac:chgData name="Josephine Catalan Caitom (2509335)" userId="dc81bbfb-4aeb-47c3-9d98-6d267ddba1ce" providerId="ADAL" clId="{1BF1F162-9463-4090-AA00-C4D28CDB3551}" dt="2026-08-02T20:19:36.744" v="7414" actId="14100"/>
          <ac:cxnSpMkLst>
            <pc:docMk/>
            <pc:sldMk cId="3873732512" sldId="260"/>
            <ac:cxnSpMk id="16" creationId="{7B3EE924-CB57-F042-2DE4-EBFA17186054}"/>
          </ac:cxnSpMkLst>
        </pc:cxnChg>
        <pc:cxnChg chg="mod">
          <ac:chgData name="Josephine Catalan Caitom (2509335)" userId="dc81bbfb-4aeb-47c3-9d98-6d267ddba1ce" providerId="ADAL" clId="{1BF1F162-9463-4090-AA00-C4D28CDB3551}" dt="2026-08-02T20:19:25.962" v="7412" actId="14100"/>
          <ac:cxnSpMkLst>
            <pc:docMk/>
            <pc:sldMk cId="3873732512" sldId="260"/>
            <ac:cxnSpMk id="19" creationId="{C1C6890A-61E1-8EFE-7D54-1B225961E881}"/>
          </ac:cxnSpMkLst>
        </pc:cxnChg>
        <pc:cxnChg chg="mod">
          <ac:chgData name="Josephine Catalan Caitom (2509335)" userId="dc81bbfb-4aeb-47c3-9d98-6d267ddba1ce" providerId="ADAL" clId="{1BF1F162-9463-4090-AA00-C4D28CDB3551}" dt="2026-08-02T20:20:21.646" v="7417" actId="14100"/>
          <ac:cxnSpMkLst>
            <pc:docMk/>
            <pc:sldMk cId="3873732512" sldId="260"/>
            <ac:cxnSpMk id="23" creationId="{88F8AF66-238C-6ECD-A389-6AB895F672BC}"/>
          </ac:cxnSpMkLst>
        </pc:cxnChg>
      </pc:sldChg>
      <pc:sldChg chg="addSp delSp modSp mod">
        <pc:chgData name="Josephine Catalan Caitom (2509335)" userId="dc81bbfb-4aeb-47c3-9d98-6d267ddba1ce" providerId="ADAL" clId="{1BF1F162-9463-4090-AA00-C4D28CDB3551}" dt="2026-08-08T18:12:54.213" v="8346" actId="207"/>
        <pc:sldMkLst>
          <pc:docMk/>
          <pc:sldMk cId="390954501" sldId="261"/>
        </pc:sldMkLst>
        <pc:spChg chg="add mod">
          <ac:chgData name="Josephine Catalan Caitom (2509335)" userId="dc81bbfb-4aeb-47c3-9d98-6d267ddba1ce" providerId="ADAL" clId="{1BF1F162-9463-4090-AA00-C4D28CDB3551}" dt="2026-08-02T19:06:16.082" v="6784" actId="14100"/>
          <ac:spMkLst>
            <pc:docMk/>
            <pc:sldMk cId="390954501" sldId="261"/>
            <ac:spMk id="2" creationId="{9B0168D7-7F5F-6391-AC21-87F4420465D4}"/>
          </ac:spMkLst>
        </pc:spChg>
        <pc:spChg chg="add mod">
          <ac:chgData name="Josephine Catalan Caitom (2509335)" userId="dc81bbfb-4aeb-47c3-9d98-6d267ddba1ce" providerId="ADAL" clId="{1BF1F162-9463-4090-AA00-C4D28CDB3551}" dt="2026-08-08T18:12:54.213" v="8346" actId="207"/>
          <ac:spMkLst>
            <pc:docMk/>
            <pc:sldMk cId="390954501" sldId="261"/>
            <ac:spMk id="3" creationId="{E0676B3A-2419-90C0-41FF-3080E06C25C3}"/>
          </ac:spMkLst>
        </pc:spChg>
        <pc:spChg chg="mod">
          <ac:chgData name="Josephine Catalan Caitom (2509335)" userId="dc81bbfb-4aeb-47c3-9d98-6d267ddba1ce" providerId="ADAL" clId="{1BF1F162-9463-4090-AA00-C4D28CDB3551}" dt="2026-08-02T20:37:43.548" v="7559" actId="14100"/>
          <ac:spMkLst>
            <pc:docMk/>
            <pc:sldMk cId="390954501" sldId="261"/>
            <ac:spMk id="5" creationId="{3F5AA310-7307-E19F-98DB-AECBBC428874}"/>
          </ac:spMkLst>
        </pc:spChg>
        <pc:spChg chg="add del mod">
          <ac:chgData name="Josephine Catalan Caitom (2509335)" userId="dc81bbfb-4aeb-47c3-9d98-6d267ddba1ce" providerId="ADAL" clId="{1BF1F162-9463-4090-AA00-C4D28CDB3551}" dt="2026-08-08T11:20:18.674" v="8100" actId="20577"/>
          <ac:spMkLst>
            <pc:docMk/>
            <pc:sldMk cId="390954501" sldId="261"/>
            <ac:spMk id="6" creationId="{809368D0-CBAB-0DDB-5745-23838C2655F1}"/>
          </ac:spMkLst>
        </pc:spChg>
        <pc:spChg chg="add mod">
          <ac:chgData name="Josephine Catalan Caitom (2509335)" userId="dc81bbfb-4aeb-47c3-9d98-6d267ddba1ce" providerId="ADAL" clId="{1BF1F162-9463-4090-AA00-C4D28CDB3551}" dt="2026-08-08T11:24:10.805" v="8110" actId="20577"/>
          <ac:spMkLst>
            <pc:docMk/>
            <pc:sldMk cId="390954501" sldId="261"/>
            <ac:spMk id="15" creationId="{D3C12C3F-578F-97CC-030D-4199EDEE5323}"/>
          </ac:spMkLst>
        </pc:spChg>
        <pc:spChg chg="add mod">
          <ac:chgData name="Josephine Catalan Caitom (2509335)" userId="dc81bbfb-4aeb-47c3-9d98-6d267ddba1ce" providerId="ADAL" clId="{1BF1F162-9463-4090-AA00-C4D28CDB3551}" dt="2026-08-08T11:20:11.438" v="8099" actId="14100"/>
          <ac:spMkLst>
            <pc:docMk/>
            <pc:sldMk cId="390954501" sldId="261"/>
            <ac:spMk id="16" creationId="{8C290997-291E-6B8F-8CAF-D148638598AA}"/>
          </ac:spMkLst>
        </pc:spChg>
        <pc:spChg chg="add mod">
          <ac:chgData name="Josephine Catalan Caitom (2509335)" userId="dc81bbfb-4aeb-47c3-9d98-6d267ddba1ce" providerId="ADAL" clId="{1BF1F162-9463-4090-AA00-C4D28CDB3551}" dt="2026-08-02T20:36:09.035" v="7541" actId="14100"/>
          <ac:spMkLst>
            <pc:docMk/>
            <pc:sldMk cId="390954501" sldId="261"/>
            <ac:spMk id="17" creationId="{4ACED515-EAD9-3E59-7B95-B79BCFDDB51B}"/>
          </ac:spMkLst>
        </pc:spChg>
        <pc:spChg chg="add mod">
          <ac:chgData name="Josephine Catalan Caitom (2509335)" userId="dc81bbfb-4aeb-47c3-9d98-6d267ddba1ce" providerId="ADAL" clId="{1BF1F162-9463-4090-AA00-C4D28CDB3551}" dt="2026-08-02T20:37:10.169" v="7553" actId="255"/>
          <ac:spMkLst>
            <pc:docMk/>
            <pc:sldMk cId="390954501" sldId="261"/>
            <ac:spMk id="21" creationId="{BBF96659-5873-74FC-B8C1-43A3339FE377}"/>
          </ac:spMkLst>
        </pc:spChg>
      </pc:sldChg>
      <pc:sldChg chg="addSp delSp modSp mod">
        <pc:chgData name="Josephine Catalan Caitom (2509335)" userId="dc81bbfb-4aeb-47c3-9d98-6d267ddba1ce" providerId="ADAL" clId="{1BF1F162-9463-4090-AA00-C4D28CDB3551}" dt="2026-08-08T18:14:08.465" v="8356" actId="207"/>
        <pc:sldMkLst>
          <pc:docMk/>
          <pc:sldMk cId="999764690" sldId="262"/>
        </pc:sldMkLst>
        <pc:spChg chg="add mod">
          <ac:chgData name="Josephine Catalan Caitom (2509335)" userId="dc81bbfb-4aeb-47c3-9d98-6d267ddba1ce" providerId="ADAL" clId="{1BF1F162-9463-4090-AA00-C4D28CDB3551}" dt="2026-07-31T18:43:34.446" v="55" actId="113"/>
          <ac:spMkLst>
            <pc:docMk/>
            <pc:sldMk cId="999764690" sldId="262"/>
            <ac:spMk id="2" creationId="{1DB57BAA-FD05-743C-4148-59976CD973E9}"/>
          </ac:spMkLst>
        </pc:spChg>
        <pc:spChg chg="add mod">
          <ac:chgData name="Josephine Catalan Caitom (2509335)" userId="dc81bbfb-4aeb-47c3-9d98-6d267ddba1ce" providerId="ADAL" clId="{1BF1F162-9463-4090-AA00-C4D28CDB3551}" dt="2026-08-08T18:14:08.465" v="8356" actId="207"/>
          <ac:spMkLst>
            <pc:docMk/>
            <pc:sldMk cId="999764690" sldId="262"/>
            <ac:spMk id="3" creationId="{490D91A0-9929-7307-A672-4339539D33E8}"/>
          </ac:spMkLst>
        </pc:spChg>
        <pc:spChg chg="add mod">
          <ac:chgData name="Josephine Catalan Caitom (2509335)" userId="dc81bbfb-4aeb-47c3-9d98-6d267ddba1ce" providerId="ADAL" clId="{1BF1F162-9463-4090-AA00-C4D28CDB3551}" dt="2026-08-02T19:46:02.595" v="7111" actId="255"/>
          <ac:spMkLst>
            <pc:docMk/>
            <pc:sldMk cId="999764690" sldId="262"/>
            <ac:spMk id="4" creationId="{9C5BDEE1-0C91-BEBB-6B6F-E8AB1FD635FB}"/>
          </ac:spMkLst>
        </pc:spChg>
        <pc:spChg chg="add del mod">
          <ac:chgData name="Josephine Catalan Caitom (2509335)" userId="dc81bbfb-4aeb-47c3-9d98-6d267ddba1ce" providerId="ADAL" clId="{1BF1F162-9463-4090-AA00-C4D28CDB3551}" dt="2026-08-02T20:18:06.396" v="7407" actId="207"/>
          <ac:spMkLst>
            <pc:docMk/>
            <pc:sldMk cId="999764690" sldId="262"/>
            <ac:spMk id="5" creationId="{D83E1D25-B24D-6278-4486-DECEAFF564C6}"/>
          </ac:spMkLst>
        </pc:spChg>
      </pc:sldChg>
      <pc:sldChg chg="addSp delSp modSp mod">
        <pc:chgData name="Josephine Catalan Caitom (2509335)" userId="dc81bbfb-4aeb-47c3-9d98-6d267ddba1ce" providerId="ADAL" clId="{1BF1F162-9463-4090-AA00-C4D28CDB3551}" dt="2026-08-08T18:14:29.242" v="8359" actId="207"/>
        <pc:sldMkLst>
          <pc:docMk/>
          <pc:sldMk cId="2772376424" sldId="263"/>
        </pc:sldMkLst>
        <pc:spChg chg="add mod">
          <ac:chgData name="Josephine Catalan Caitom (2509335)" userId="dc81bbfb-4aeb-47c3-9d98-6d267ddba1ce" providerId="ADAL" clId="{1BF1F162-9463-4090-AA00-C4D28CDB3551}" dt="2026-08-01T15:01:45.493" v="1181" actId="113"/>
          <ac:spMkLst>
            <pc:docMk/>
            <pc:sldMk cId="2772376424" sldId="263"/>
            <ac:spMk id="4" creationId="{87B9201E-174C-793A-E3B6-D6A9F3B0251B}"/>
          </ac:spMkLst>
        </pc:spChg>
        <pc:spChg chg="add mod">
          <ac:chgData name="Josephine Catalan Caitom (2509335)" userId="dc81bbfb-4aeb-47c3-9d98-6d267ddba1ce" providerId="ADAL" clId="{1BF1F162-9463-4090-AA00-C4D28CDB3551}" dt="2026-08-08T18:14:29.242" v="8359" actId="207"/>
          <ac:spMkLst>
            <pc:docMk/>
            <pc:sldMk cId="2772376424" sldId="263"/>
            <ac:spMk id="5" creationId="{D76CBDDB-66FB-74F4-AA83-26E55731AA43}"/>
          </ac:spMkLst>
        </pc:spChg>
        <pc:spChg chg="add mod">
          <ac:chgData name="Josephine Catalan Caitom (2509335)" userId="dc81bbfb-4aeb-47c3-9d98-6d267ddba1ce" providerId="ADAL" clId="{1BF1F162-9463-4090-AA00-C4D28CDB3551}" dt="2026-08-01T15:10:03.783" v="1531" actId="1076"/>
          <ac:spMkLst>
            <pc:docMk/>
            <pc:sldMk cId="2772376424" sldId="263"/>
            <ac:spMk id="6" creationId="{9F535B02-BC98-2C62-7059-C8BBFD9D2A74}"/>
          </ac:spMkLst>
        </pc:spChg>
        <pc:spChg chg="add mod">
          <ac:chgData name="Josephine Catalan Caitom (2509335)" userId="dc81bbfb-4aeb-47c3-9d98-6d267ddba1ce" providerId="ADAL" clId="{1BF1F162-9463-4090-AA00-C4D28CDB3551}" dt="2026-08-01T15:11:48.983" v="1577" actId="255"/>
          <ac:spMkLst>
            <pc:docMk/>
            <pc:sldMk cId="2772376424" sldId="263"/>
            <ac:spMk id="10" creationId="{18F9D9DC-A339-3A4A-8857-1D480D1DBA65}"/>
          </ac:spMkLst>
        </pc:spChg>
        <pc:spChg chg="add mod">
          <ac:chgData name="Josephine Catalan Caitom (2509335)" userId="dc81bbfb-4aeb-47c3-9d98-6d267ddba1ce" providerId="ADAL" clId="{1BF1F162-9463-4090-AA00-C4D28CDB3551}" dt="2026-08-01T15:14:34.653" v="1631" actId="113"/>
          <ac:spMkLst>
            <pc:docMk/>
            <pc:sldMk cId="2772376424" sldId="263"/>
            <ac:spMk id="14" creationId="{02D26BE9-76C2-1CBD-0AD8-291C23C29222}"/>
          </ac:spMkLst>
        </pc:spChg>
        <pc:cxnChg chg="add mod">
          <ac:chgData name="Josephine Catalan Caitom (2509335)" userId="dc81bbfb-4aeb-47c3-9d98-6d267ddba1ce" providerId="ADAL" clId="{1BF1F162-9463-4090-AA00-C4D28CDB3551}" dt="2026-08-01T15:09:23.728" v="1526" actId="14100"/>
          <ac:cxnSpMkLst>
            <pc:docMk/>
            <pc:sldMk cId="2772376424" sldId="263"/>
            <ac:cxnSpMk id="8" creationId="{AC0C6B91-DB21-4E51-82A1-8B5AC10BAC6D}"/>
          </ac:cxnSpMkLst>
        </pc:cxnChg>
        <pc:cxnChg chg="add mod">
          <ac:chgData name="Josephine Catalan Caitom (2509335)" userId="dc81bbfb-4aeb-47c3-9d98-6d267ddba1ce" providerId="ADAL" clId="{1BF1F162-9463-4090-AA00-C4D28CDB3551}" dt="2026-08-01T15:12:05.520" v="1579" actId="14100"/>
          <ac:cxnSpMkLst>
            <pc:docMk/>
            <pc:sldMk cId="2772376424" sldId="263"/>
            <ac:cxnSpMk id="12" creationId="{7BE9D7EB-9773-3A74-101A-69744B1DF741}"/>
          </ac:cxnSpMkLst>
        </pc:cxnChg>
        <pc:cxnChg chg="add mod">
          <ac:chgData name="Josephine Catalan Caitom (2509335)" userId="dc81bbfb-4aeb-47c3-9d98-6d267ddba1ce" providerId="ADAL" clId="{1BF1F162-9463-4090-AA00-C4D28CDB3551}" dt="2026-08-01T15:14:23.958" v="1629" actId="14100"/>
          <ac:cxnSpMkLst>
            <pc:docMk/>
            <pc:sldMk cId="2772376424" sldId="263"/>
            <ac:cxnSpMk id="16" creationId="{5714E97C-2644-1532-C7B6-D92EE93D1C2B}"/>
          </ac:cxnSpMkLst>
        </pc:cxnChg>
      </pc:sldChg>
      <pc:sldChg chg="addSp delSp modSp mod">
        <pc:chgData name="Josephine Catalan Caitom (2509335)" userId="dc81bbfb-4aeb-47c3-9d98-6d267ddba1ce" providerId="ADAL" clId="{1BF1F162-9463-4090-AA00-C4D28CDB3551}" dt="2026-08-08T18:15:06.751" v="8363" actId="207"/>
        <pc:sldMkLst>
          <pc:docMk/>
          <pc:sldMk cId="1129961601" sldId="264"/>
        </pc:sldMkLst>
        <pc:spChg chg="add mod">
          <ac:chgData name="Josephine Catalan Caitom (2509335)" userId="dc81bbfb-4aeb-47c3-9d98-6d267ddba1ce" providerId="ADAL" clId="{1BF1F162-9463-4090-AA00-C4D28CDB3551}" dt="2026-08-01T15:16:49.083" v="1652" actId="113"/>
          <ac:spMkLst>
            <pc:docMk/>
            <pc:sldMk cId="1129961601" sldId="264"/>
            <ac:spMk id="2" creationId="{5C452741-16B7-E832-33AB-C3C26F8BA999}"/>
          </ac:spMkLst>
        </pc:spChg>
        <pc:spChg chg="add mod">
          <ac:chgData name="Josephine Catalan Caitom (2509335)" userId="dc81bbfb-4aeb-47c3-9d98-6d267ddba1ce" providerId="ADAL" clId="{1BF1F162-9463-4090-AA00-C4D28CDB3551}" dt="2026-08-08T18:15:06.751" v="8363" actId="207"/>
          <ac:spMkLst>
            <pc:docMk/>
            <pc:sldMk cId="1129961601" sldId="264"/>
            <ac:spMk id="6" creationId="{7AC44A59-3433-8677-C686-73BF07729005}"/>
          </ac:spMkLst>
        </pc:spChg>
        <pc:graphicFrameChg chg="add mod modGraphic">
          <ac:chgData name="Josephine Catalan Caitom (2509335)" userId="dc81bbfb-4aeb-47c3-9d98-6d267ddba1ce" providerId="ADAL" clId="{1BF1F162-9463-4090-AA00-C4D28CDB3551}" dt="2026-08-02T20:22:58.698" v="7424" actId="14100"/>
          <ac:graphicFrameMkLst>
            <pc:docMk/>
            <pc:sldMk cId="1129961601" sldId="264"/>
            <ac:graphicFrameMk id="3" creationId="{468067B8-B0DF-46AE-B044-D0C61EE70AA4}"/>
          </ac:graphicFrameMkLst>
        </pc:graphicFrameChg>
        <pc:graphicFrameChg chg="add mod modGraphic">
          <ac:chgData name="Josephine Catalan Caitom (2509335)" userId="dc81bbfb-4aeb-47c3-9d98-6d267ddba1ce" providerId="ADAL" clId="{1BF1F162-9463-4090-AA00-C4D28CDB3551}" dt="2026-08-02T20:23:05.113" v="7425" actId="14100"/>
          <ac:graphicFrameMkLst>
            <pc:docMk/>
            <pc:sldMk cId="1129961601" sldId="264"/>
            <ac:graphicFrameMk id="4" creationId="{1F423170-F547-372E-30B5-7E19C5264BCB}"/>
          </ac:graphicFrameMkLst>
        </pc:graphicFrameChg>
        <pc:graphicFrameChg chg="add mod modGraphic">
          <ac:chgData name="Josephine Catalan Caitom (2509335)" userId="dc81bbfb-4aeb-47c3-9d98-6d267ddba1ce" providerId="ADAL" clId="{1BF1F162-9463-4090-AA00-C4D28CDB3551}" dt="2026-08-02T20:23:19.977" v="7427" actId="14100"/>
          <ac:graphicFrameMkLst>
            <pc:docMk/>
            <pc:sldMk cId="1129961601" sldId="264"/>
            <ac:graphicFrameMk id="5" creationId="{4824D481-50FA-A0ED-C2FB-327495976B20}"/>
          </ac:graphicFrameMkLst>
        </pc:graphicFrameChg>
      </pc:sldChg>
      <pc:sldChg chg="addSp delSp modSp mod">
        <pc:chgData name="Josephine Catalan Caitom (2509335)" userId="dc81bbfb-4aeb-47c3-9d98-6d267ddba1ce" providerId="ADAL" clId="{1BF1F162-9463-4090-AA00-C4D28CDB3551}" dt="2026-08-08T18:16:32.159" v="8379" actId="207"/>
        <pc:sldMkLst>
          <pc:docMk/>
          <pc:sldMk cId="3775123865" sldId="265"/>
        </pc:sldMkLst>
        <pc:spChg chg="add mod">
          <ac:chgData name="Josephine Catalan Caitom (2509335)" userId="dc81bbfb-4aeb-47c3-9d98-6d267ddba1ce" providerId="ADAL" clId="{1BF1F162-9463-4090-AA00-C4D28CDB3551}" dt="2026-08-08T18:16:32.159" v="8379" actId="207"/>
          <ac:spMkLst>
            <pc:docMk/>
            <pc:sldMk cId="3775123865" sldId="265"/>
            <ac:spMk id="3" creationId="{870B54A0-2A35-3A11-D153-8E6CFCFEB05A}"/>
          </ac:spMkLst>
        </pc:spChg>
      </pc:sldChg>
      <pc:sldChg chg="addSp delSp modSp new mod">
        <pc:chgData name="Josephine Catalan Caitom (2509335)" userId="dc81bbfb-4aeb-47c3-9d98-6d267ddba1ce" providerId="ADAL" clId="{1BF1F162-9463-4090-AA00-C4D28CDB3551}" dt="2026-08-08T18:15:47.493" v="8371" actId="207"/>
        <pc:sldMkLst>
          <pc:docMk/>
          <pc:sldMk cId="3937199514" sldId="266"/>
        </pc:sldMkLst>
        <pc:spChg chg="add mod">
          <ac:chgData name="Josephine Catalan Caitom (2509335)" userId="dc81bbfb-4aeb-47c3-9d98-6d267ddba1ce" providerId="ADAL" clId="{1BF1F162-9463-4090-AA00-C4D28CDB3551}" dt="2026-08-01T18:26:31.919" v="2359" actId="207"/>
          <ac:spMkLst>
            <pc:docMk/>
            <pc:sldMk cId="3937199514" sldId="266"/>
            <ac:spMk id="2" creationId="{99985EF9-06A8-DC2A-7CB2-E65325BBD23B}"/>
          </ac:spMkLst>
        </pc:spChg>
        <pc:spChg chg="add mod">
          <ac:chgData name="Josephine Catalan Caitom (2509335)" userId="dc81bbfb-4aeb-47c3-9d98-6d267ddba1ce" providerId="ADAL" clId="{1BF1F162-9463-4090-AA00-C4D28CDB3551}" dt="2026-08-08T18:15:47.493" v="8371" actId="207"/>
          <ac:spMkLst>
            <pc:docMk/>
            <pc:sldMk cId="3937199514" sldId="266"/>
            <ac:spMk id="4" creationId="{87C75ED4-C2E3-2B9C-E2CA-57B7EF11F399}"/>
          </ac:spMkLst>
        </pc:spChg>
        <pc:spChg chg="add mod">
          <ac:chgData name="Josephine Catalan Caitom (2509335)" userId="dc81bbfb-4aeb-47c3-9d98-6d267ddba1ce" providerId="ADAL" clId="{1BF1F162-9463-4090-AA00-C4D28CDB3551}" dt="2026-08-01T21:18:19.099" v="4805" actId="14100"/>
          <ac:spMkLst>
            <pc:docMk/>
            <pc:sldMk cId="3937199514" sldId="266"/>
            <ac:spMk id="8" creationId="{F85C9EC0-643C-F847-93C5-ACE67AC1707E}"/>
          </ac:spMkLst>
        </pc:spChg>
        <pc:graphicFrameChg chg="add mod modGraphic">
          <ac:chgData name="Josephine Catalan Caitom (2509335)" userId="dc81bbfb-4aeb-47c3-9d98-6d267ddba1ce" providerId="ADAL" clId="{1BF1F162-9463-4090-AA00-C4D28CDB3551}" dt="2026-08-01T20:36:18.692" v="3447" actId="14734"/>
          <ac:graphicFrameMkLst>
            <pc:docMk/>
            <pc:sldMk cId="3937199514" sldId="266"/>
            <ac:graphicFrameMk id="3" creationId="{79D93935-2B63-F138-1DD0-AEF66FAB0379}"/>
          </ac:graphicFrameMkLst>
        </pc:graphicFrameChg>
        <pc:graphicFrameChg chg="add mod modGraphic">
          <ac:chgData name="Josephine Catalan Caitom (2509335)" userId="dc81bbfb-4aeb-47c3-9d98-6d267ddba1ce" providerId="ADAL" clId="{1BF1F162-9463-4090-AA00-C4D28CDB3551}" dt="2026-08-01T20:46:24.146" v="3608" actId="14734"/>
          <ac:graphicFrameMkLst>
            <pc:docMk/>
            <pc:sldMk cId="3937199514" sldId="266"/>
            <ac:graphicFrameMk id="6" creationId="{E341D14E-5C87-0838-FAF5-2517A6770877}"/>
          </ac:graphicFrameMkLst>
        </pc:graphicFrameChg>
      </pc:sldChg>
      <pc:sldChg chg="addSp delSp modSp new mod">
        <pc:chgData name="Josephine Catalan Caitom (2509335)" userId="dc81bbfb-4aeb-47c3-9d98-6d267ddba1ce" providerId="ADAL" clId="{1BF1F162-9463-4090-AA00-C4D28CDB3551}" dt="2026-08-08T18:15:27.931" v="8367" actId="207"/>
        <pc:sldMkLst>
          <pc:docMk/>
          <pc:sldMk cId="2756151405" sldId="267"/>
        </pc:sldMkLst>
        <pc:spChg chg="add mod">
          <ac:chgData name="Josephine Catalan Caitom (2509335)" userId="dc81bbfb-4aeb-47c3-9d98-6d267ddba1ce" providerId="ADAL" clId="{1BF1F162-9463-4090-AA00-C4D28CDB3551}" dt="2026-08-08T18:15:27.931" v="8367" actId="207"/>
          <ac:spMkLst>
            <pc:docMk/>
            <pc:sldMk cId="2756151405" sldId="267"/>
            <ac:spMk id="2" creationId="{EC55D778-41AD-7B01-00CA-B36A7263DE8B}"/>
          </ac:spMkLst>
        </pc:spChg>
        <pc:graphicFrameChg chg="add mod modGraphic">
          <ac:chgData name="Josephine Catalan Caitom (2509335)" userId="dc81bbfb-4aeb-47c3-9d98-6d267ddba1ce" providerId="ADAL" clId="{1BF1F162-9463-4090-AA00-C4D28CDB3551}" dt="2026-08-02T20:23:30.604" v="7428" actId="14100"/>
          <ac:graphicFrameMkLst>
            <pc:docMk/>
            <pc:sldMk cId="2756151405" sldId="267"/>
            <ac:graphicFrameMk id="4" creationId="{16E39A94-CF85-713B-D8D7-277FBC8E23A4}"/>
          </ac:graphicFrameMkLst>
        </pc:graphicFrameChg>
      </pc:sldChg>
      <pc:sldChg chg="addSp delSp modSp new mod">
        <pc:chgData name="Josephine Catalan Caitom (2509335)" userId="dc81bbfb-4aeb-47c3-9d98-6d267ddba1ce" providerId="ADAL" clId="{1BF1F162-9463-4090-AA00-C4D28CDB3551}" dt="2026-08-08T18:16:09.145" v="8375" actId="207"/>
        <pc:sldMkLst>
          <pc:docMk/>
          <pc:sldMk cId="1237156542" sldId="269"/>
        </pc:sldMkLst>
        <pc:spChg chg="add mod">
          <ac:chgData name="Josephine Catalan Caitom (2509335)" userId="dc81bbfb-4aeb-47c3-9d98-6d267ddba1ce" providerId="ADAL" clId="{1BF1F162-9463-4090-AA00-C4D28CDB3551}" dt="2026-08-08T18:16:09.145" v="8375" actId="207"/>
          <ac:spMkLst>
            <pc:docMk/>
            <pc:sldMk cId="1237156542" sldId="269"/>
            <ac:spMk id="2" creationId="{F53B20DE-3823-9AC6-96A1-F7951C9D7ADC}"/>
          </ac:spMkLst>
        </pc:spChg>
      </pc:sldChg>
      <pc:sldChg chg="addSp delSp modSp new mod">
        <pc:chgData name="Josephine Catalan Caitom (2509335)" userId="dc81bbfb-4aeb-47c3-9d98-6d267ddba1ce" providerId="ADAL" clId="{1BF1F162-9463-4090-AA00-C4D28CDB3551}" dt="2026-08-08T18:13:45.719" v="8353" actId="113"/>
        <pc:sldMkLst>
          <pc:docMk/>
          <pc:sldMk cId="1331733019" sldId="270"/>
        </pc:sldMkLst>
        <pc:spChg chg="add mod">
          <ac:chgData name="Josephine Catalan Caitom (2509335)" userId="dc81bbfb-4aeb-47c3-9d98-6d267ddba1ce" providerId="ADAL" clId="{1BF1F162-9463-4090-AA00-C4D28CDB3551}" dt="2026-08-08T18:13:45.719" v="8353" actId="113"/>
          <ac:spMkLst>
            <pc:docMk/>
            <pc:sldMk cId="1331733019" sldId="270"/>
            <ac:spMk id="2" creationId="{4866AF70-635B-5D09-664F-9B90E6F9E7F2}"/>
          </ac:spMkLst>
        </pc:spChg>
        <pc:spChg chg="add mod">
          <ac:chgData name="Josephine Catalan Caitom (2509335)" userId="dc81bbfb-4aeb-47c3-9d98-6d267ddba1ce" providerId="ADAL" clId="{1BF1F162-9463-4090-AA00-C4D28CDB3551}" dt="2026-08-08T11:31:34.386" v="8249" actId="20577"/>
          <ac:spMkLst>
            <pc:docMk/>
            <pc:sldMk cId="1331733019" sldId="270"/>
            <ac:spMk id="11" creationId="{3D707011-A4C2-828D-2D04-46DEA1A17FEF}"/>
          </ac:spMkLst>
        </pc:spChg>
        <pc:spChg chg="add mod">
          <ac:chgData name="Josephine Catalan Caitom (2509335)" userId="dc81bbfb-4aeb-47c3-9d98-6d267ddba1ce" providerId="ADAL" clId="{1BF1F162-9463-4090-AA00-C4D28CDB3551}" dt="2026-08-06T20:31:37.975" v="8087" actId="113"/>
          <ac:spMkLst>
            <pc:docMk/>
            <pc:sldMk cId="1331733019" sldId="270"/>
            <ac:spMk id="12" creationId="{2107FCB2-EA0B-E113-B96B-110B3CD25ACF}"/>
          </ac:spMkLst>
        </pc:spChg>
        <pc:spChg chg="add mod">
          <ac:chgData name="Josephine Catalan Caitom (2509335)" userId="dc81bbfb-4aeb-47c3-9d98-6d267ddba1ce" providerId="ADAL" clId="{1BF1F162-9463-4090-AA00-C4D28CDB3551}" dt="2026-08-02T20:09:29.066" v="7352" actId="207"/>
          <ac:spMkLst>
            <pc:docMk/>
            <pc:sldMk cId="1331733019" sldId="270"/>
            <ac:spMk id="13" creationId="{DEEE60AF-9C85-428B-1DBB-A0856DE229CE}"/>
          </ac:spMkLst>
        </pc:spChg>
      </pc:sldChg>
      <pc:sldChg chg="addSp delSp modSp new mod">
        <pc:chgData name="Josephine Catalan Caitom (2509335)" userId="dc81bbfb-4aeb-47c3-9d98-6d267ddba1ce" providerId="ADAL" clId="{1BF1F162-9463-4090-AA00-C4D28CDB3551}" dt="2026-08-08T18:17:13.225" v="8386" actId="113"/>
        <pc:sldMkLst>
          <pc:docMk/>
          <pc:sldMk cId="509578298" sldId="271"/>
        </pc:sldMkLst>
        <pc:spChg chg="add mod">
          <ac:chgData name="Josephine Catalan Caitom (2509335)" userId="dc81bbfb-4aeb-47c3-9d98-6d267ddba1ce" providerId="ADAL" clId="{1BF1F162-9463-4090-AA00-C4D28CDB3551}" dt="2026-08-08T18:17:13.225" v="8386" actId="113"/>
          <ac:spMkLst>
            <pc:docMk/>
            <pc:sldMk cId="509578298" sldId="271"/>
            <ac:spMk id="2" creationId="{F1324DC0-DEF5-B4F9-6B0F-11FFE2241D76}"/>
          </ac:spMkLst>
        </pc:spChg>
        <pc:spChg chg="add mod">
          <ac:chgData name="Josephine Catalan Caitom (2509335)" userId="dc81bbfb-4aeb-47c3-9d98-6d267ddba1ce" providerId="ADAL" clId="{1BF1F162-9463-4090-AA00-C4D28CDB3551}" dt="2026-08-06T20:35:07.168" v="8094" actId="20577"/>
          <ac:spMkLst>
            <pc:docMk/>
            <pc:sldMk cId="509578298" sldId="271"/>
            <ac:spMk id="3" creationId="{231624A5-F0A9-20EE-2DD4-2DED5471BE07}"/>
          </ac:spMkLst>
        </pc:spChg>
      </pc:sldChg>
      <pc:sldChg chg="addSp delSp modSp new mod setBg">
        <pc:chgData name="Josephine Catalan Caitom (2509335)" userId="dc81bbfb-4aeb-47c3-9d98-6d267ddba1ce" providerId="ADAL" clId="{1BF1F162-9463-4090-AA00-C4D28CDB3551}" dt="2026-08-08T18:17:39.579" v="8390" actId="207"/>
        <pc:sldMkLst>
          <pc:docMk/>
          <pc:sldMk cId="1399109595" sldId="272"/>
        </pc:sldMkLst>
        <pc:spChg chg="add mod">
          <ac:chgData name="Josephine Catalan Caitom (2509335)" userId="dc81bbfb-4aeb-47c3-9d98-6d267ddba1ce" providerId="ADAL" clId="{1BF1F162-9463-4090-AA00-C4D28CDB3551}" dt="2026-08-08T18:17:39.579" v="8390" actId="207"/>
          <ac:spMkLst>
            <pc:docMk/>
            <pc:sldMk cId="1399109595" sldId="272"/>
            <ac:spMk id="4" creationId="{F7D14338-4776-7E4D-31BA-7ED669F0B5D6}"/>
          </ac:spMkLst>
        </pc:spChg>
        <pc:spChg chg="add">
          <ac:chgData name="Josephine Catalan Caitom (2509335)" userId="dc81bbfb-4aeb-47c3-9d98-6d267ddba1ce" providerId="ADAL" clId="{1BF1F162-9463-4090-AA00-C4D28CDB3551}" dt="2026-08-02T20:24:56.738" v="7433" actId="26606"/>
          <ac:spMkLst>
            <pc:docMk/>
            <pc:sldMk cId="1399109595" sldId="272"/>
            <ac:spMk id="8" creationId="{42A4FC2C-047E-45A5-965D-8E1E3BF09BC6}"/>
          </ac:spMkLst>
        </pc:spChg>
        <pc:picChg chg="add mod">
          <ac:chgData name="Josephine Catalan Caitom (2509335)" userId="dc81bbfb-4aeb-47c3-9d98-6d267ddba1ce" providerId="ADAL" clId="{1BF1F162-9463-4090-AA00-C4D28CDB3551}" dt="2026-08-02T20:25:19.194" v="7439" actId="962"/>
          <ac:picMkLst>
            <pc:docMk/>
            <pc:sldMk cId="1399109595" sldId="272"/>
            <ac:picMk id="3" creationId="{6F280DA9-1BC9-AD18-1BC8-BD295BFFB5F6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605D49-7692-4D56-B878-7776AA6EC942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744113-0F9F-4E3F-B7C0-A6A364D63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938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744113-0F9F-4E3F-B7C0-A6A364D6375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792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744113-0F9F-4E3F-B7C0-A6A364D6375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4029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744113-0F9F-4E3F-B7C0-A6A364D6375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3827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744113-0F9F-4E3F-B7C0-A6A364D6375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2696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C7E65-FC70-DA9B-7031-E36B28D745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E28AFE-4A14-2B15-8CF1-29302C968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2DF2A1-423F-CD1A-3354-CB57780DF4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B3000-06EE-40CE-BE21-30FB9B14AB90}" type="datetimeFigureOut">
              <a:rPr lang="en-GB" smtClean="0"/>
              <a:t>08/08/2026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B74CC1-B528-131D-5603-7679576033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6C74DF-6585-83C4-C929-9F08339222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7800A-D82C-4177-8280-C74A01E91C4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35555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3944A-DC60-2ACB-6F48-67EB0CBF9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78CB2-14AC-3E2D-85BA-D90EC35506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E787B-6DDC-738B-3763-FAA340F4E3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B3000-06EE-40CE-BE21-30FB9B14AB90}" type="datetimeFigureOut">
              <a:rPr lang="en-GB" smtClean="0"/>
              <a:t>08/08/2026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01DC4-0BDB-6F9D-7015-0758B7148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8748B0-F675-D35E-DAD3-A189D710D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7800A-D82C-4177-8280-C74A01E91C4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7609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88FA9-76ED-0A91-EA38-6DC68CD47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E70D56-465E-76DF-1B78-28E6F41570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742365-A90A-F9DA-CA63-5EDE710241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B3000-06EE-40CE-BE21-30FB9B14AB90}" type="datetimeFigureOut">
              <a:rPr lang="en-GB" smtClean="0"/>
              <a:t>08/08/2026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C1C75B-70BF-FD40-B85F-1FB9E11DB5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781900-8273-D5F4-90FC-99E16BD7E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7800A-D82C-4177-8280-C74A01E91C4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2849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1FF7B-F3B3-3520-6DCD-680B04BDF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094AE0-676B-4B20-33CB-87EED1D1C9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9A3502-C887-6BE8-0CCB-46093F42CE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516753-86A8-B070-1C42-521AF1269D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B3000-06EE-40CE-BE21-30FB9B14AB90}" type="datetimeFigureOut">
              <a:rPr lang="en-GB" smtClean="0"/>
              <a:t>08/08/2026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3285E6-1A72-A9D5-E1CE-6BB0FAA041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7BBC8A-017D-7AEC-854B-DB7CDD3737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7800A-D82C-4177-8280-C74A01E91C4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16568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9ED8C-9D0C-4178-582F-C84EB36D1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CDFB-D865-8C7D-D4BF-D253064661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A4E300-E331-ECFE-1C2E-0C105358FE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B379DC-1E8F-72EB-7A1E-22AF0F0199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73C5B7-6014-435E-D9E0-602A4093B1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AE1061-19AD-DD07-EB4E-5FC2A0895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B3000-06EE-40CE-BE21-30FB9B14AB90}" type="datetimeFigureOut">
              <a:rPr lang="en-GB" smtClean="0"/>
              <a:t>08/08/2026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DF04FA-181A-8E69-59F4-44F0408613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96CCAD-58FC-CB69-AF9C-6E1055B13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7800A-D82C-4177-8280-C74A01E91C4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9071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46F70-F1D6-C7CF-8C67-FECDCC720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08CED5-4200-8042-AC41-30E96E449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B3000-06EE-40CE-BE21-30FB9B14AB90}" type="datetimeFigureOut">
              <a:rPr lang="en-GB" smtClean="0"/>
              <a:t>08/08/2026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DAA7E1-7B35-8B08-2119-6F7202516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841E1B-78D6-CEC0-32A8-9D79B4A363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7800A-D82C-4177-8280-C74A01E91C4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1375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6940072-AF45-C5F2-9E70-5B30ACFC19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B3000-06EE-40CE-BE21-30FB9B14AB90}" type="datetimeFigureOut">
              <a:rPr lang="en-GB" smtClean="0"/>
              <a:t>08/08/2026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DAF0DA-23B9-6331-6540-D0375B0C0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3DEC0B-F071-4C1F-1579-0E4860A46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7800A-D82C-4177-8280-C74A01E91C4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8100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BC12D-C0BC-9DFE-4E00-5B9F23C95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9ADC27-8963-2B5D-6104-4FCC043C2A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42DE8-F46B-9D09-435C-9FD889615D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F5ED28-5281-8B5F-2AD7-1BF5B5C34F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B3000-06EE-40CE-BE21-30FB9B14AB90}" type="datetimeFigureOut">
              <a:rPr lang="en-GB" smtClean="0"/>
              <a:t>08/08/2026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3750B2-9F1A-4C62-1C6C-1197C1671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908828-0A53-0A02-CFFC-FCA992A11E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7800A-D82C-4177-8280-C74A01E91C4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6841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2ACC1-9466-73C6-7C7A-B87E01831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1502DF1-49C0-8F07-BF91-BFF1023A5F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398266-0B44-6816-0D8A-69C821A44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BF12A3-6503-6634-CE85-7E03B482C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B3000-06EE-40CE-BE21-30FB9B14AB90}" type="datetimeFigureOut">
              <a:rPr lang="en-GB" smtClean="0"/>
              <a:t>08/08/2026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3D2101-7087-5EED-2BBA-C1BCF23E98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6AE898-C4F9-6AF8-6B37-12E6DA8ECF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7800A-D82C-4177-8280-C74A01E91C4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2920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098A3-530E-D713-7CBD-A6C163140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CA7792-FBD1-557C-08A2-59C3122858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C719FF-9999-411B-DE56-F64FBCC824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B3000-06EE-40CE-BE21-30FB9B14AB90}" type="datetimeFigureOut">
              <a:rPr lang="en-GB" smtClean="0"/>
              <a:t>08/08/2026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0CE95D-D75C-7B07-1916-C4634EC58E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890FC1-0977-2B90-605B-F20316AAC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7800A-D82C-4177-8280-C74A01E91C4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7019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E94413C-E198-B858-A685-A0739A6077C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B3FEF1-E788-9B85-6D5B-4CB44C3384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C67D60-B8A5-6C7A-75A4-6B32CEBF4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B3000-06EE-40CE-BE21-30FB9B14AB90}" type="datetimeFigureOut">
              <a:rPr lang="en-GB" smtClean="0"/>
              <a:t>08/08/2026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D8B79F-DBA5-339C-26F6-D3132F45F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F7061E-E8B5-2F4C-F16E-BFBE69327A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7800A-D82C-4177-8280-C74A01E91C4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4860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A4EBD5-B0CC-7C41-B9F8-A82C7483D4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2445DE-C64D-3162-81E3-CE044D1869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845C6B-F211-0107-4287-8A76820397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AB3000-06EE-40CE-BE21-30FB9B14AB90}" type="datetimeFigureOut">
              <a:rPr lang="en-GB" smtClean="0"/>
              <a:t>08/08/2026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E1F456-D992-C2A2-639B-2F42F36DA8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81C1A0-8C80-5753-896E-6597112510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3E7800A-D82C-4177-8280-C74A01E91C4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86494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tmr.com/report/senior-specific-texture-modified-food-%20%20%20market" TargetMode="External"/><Relationship Id="rId2" Type="http://schemas.openxmlformats.org/officeDocument/2006/relationships/hyperlink" Target="https://www.ovid.com/jnls/jcge/abstract/10.1097/01.mcg.0000159272.88974.54~dysphagia-in-aging?redirectionsource=fulltextview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iddsi.org/standards/framework" TargetMode="External"/><Relationship Id="rId5" Type="http://schemas.openxmlformats.org/officeDocument/2006/relationships/hyperlink" Target="https://onlinelibrary.wiley.com/action/showCitFormats?doi=10.1002%2F9781444328653.fmatter&amp;mobileUi=0" TargetMode="External"/><Relationship Id="rId4" Type="http://schemas.openxmlformats.org/officeDocument/2006/relationships/hyperlink" Target="https://www.gov.uk/become-sole-trader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ourwork/clinical-policy/older-people/healthy-ageing-caring" TargetMode="External"/><Relationship Id="rId2" Type="http://schemas.openxmlformats.org/officeDocument/2006/relationships/hyperlink" Target="https://www.cambridge.org/core/journals/journal-of-social-policy/article/resha**-social-care-services-for-older-people-in-england-policy-development-and-the-problem-of-achieving-good-care/FB3BF202CDAD0EDA5B88B351D175639C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ons.gov.uk/economy/inflationandpriceindices/datasets/consumerpriceinflation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414A8-AF5F-9119-3224-D30561F7C3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9351" y="3882452"/>
            <a:ext cx="9308892" cy="1543988"/>
          </a:xfrm>
        </p:spPr>
        <p:txBody>
          <a:bodyPr>
            <a:normAutofit fontScale="90000"/>
          </a:bodyPr>
          <a:lstStyle/>
          <a:p>
            <a:r>
              <a:rPr lang="en-US" sz="3100" b="1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US" sz="3100" b="1" i="1" dirty="0">
                <a:solidFill>
                  <a:schemeClr val="accent5">
                    <a:lumMod val="50000"/>
                  </a:schemeClr>
                </a:solidFill>
              </a:rPr>
              <a:t>ENTERPRISE AND ENTREPRENIURSHIP</a:t>
            </a:r>
            <a:br>
              <a:rPr lang="en-US" sz="2800" dirty="0">
                <a:solidFill>
                  <a:schemeClr val="accent5">
                    <a:lumMod val="50000"/>
                  </a:schemeClr>
                </a:solidFill>
              </a:rPr>
            </a:br>
            <a:br>
              <a:rPr lang="en-US" sz="2800" dirty="0">
                <a:solidFill>
                  <a:schemeClr val="accent5">
                    <a:lumMod val="50000"/>
                  </a:schemeClr>
                </a:solidFill>
              </a:rPr>
            </a:br>
            <a:br>
              <a:rPr lang="en-US" sz="2800" dirty="0">
                <a:solidFill>
                  <a:schemeClr val="accent5">
                    <a:lumMod val="50000"/>
                  </a:schemeClr>
                </a:solidFill>
              </a:rPr>
            </a:br>
            <a:endParaRPr lang="en-GB" sz="28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CE2373-261D-A469-E673-88EADF77DA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224852" y="4706911"/>
            <a:ext cx="11017770" cy="2151088"/>
          </a:xfrm>
        </p:spPr>
        <p:txBody>
          <a:bodyPr>
            <a:normAutofit/>
          </a:bodyPr>
          <a:lstStyle/>
          <a:p>
            <a:r>
              <a:rPr lang="en-US" b="1" dirty="0"/>
              <a:t> MODULE CODE: </a:t>
            </a:r>
            <a:r>
              <a:rPr lang="en-US" b="1" i="1" dirty="0"/>
              <a:t>4006_LON</a:t>
            </a:r>
          </a:p>
          <a:p>
            <a:r>
              <a:rPr lang="en-US" b="1" dirty="0"/>
              <a:t>                    LECTURER NAME: </a:t>
            </a:r>
            <a:r>
              <a:rPr lang="en-US" b="1" i="1" dirty="0"/>
              <a:t>TOMAS ADEYIME</a:t>
            </a:r>
          </a:p>
          <a:p>
            <a:r>
              <a:rPr lang="en-US" b="1" dirty="0"/>
              <a:t>                              STUDENT NAME</a:t>
            </a:r>
            <a:r>
              <a:rPr lang="en-US" b="1" i="1" dirty="0"/>
              <a:t>: JOSEPHINE C. CAITOM</a:t>
            </a:r>
          </a:p>
          <a:p>
            <a:r>
              <a:rPr lang="en-US" b="1" dirty="0"/>
              <a:t>          STUDENT ID NUMBER: </a:t>
            </a:r>
            <a:r>
              <a:rPr lang="en-US" b="1" i="1" dirty="0"/>
              <a:t>2509335</a:t>
            </a:r>
          </a:p>
          <a:p>
            <a:endParaRPr lang="en-GB" dirty="0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D7766109-46E5-CF9F-507C-A863B05B24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6107" y="526733"/>
            <a:ext cx="3573780" cy="109918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7095184-B4B6-ED77-9BB6-8ABAB3DEE0C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7561" y="1918740"/>
            <a:ext cx="3762532" cy="1858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1784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C9AF5F8-9BCB-6270-9825-3C07C2782DB6}"/>
              </a:ext>
            </a:extLst>
          </p:cNvPr>
          <p:cNvSpPr txBox="1"/>
          <p:nvPr/>
        </p:nvSpPr>
        <p:spPr>
          <a:xfrm>
            <a:off x="809468" y="284813"/>
            <a:ext cx="10343213" cy="90794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accent5">
                    <a:lumMod val="50000"/>
                  </a:schemeClr>
                </a:solidFill>
              </a:rPr>
              <a:t>TABLE OF CONTENTS</a:t>
            </a:r>
          </a:p>
          <a:p>
            <a:endParaRPr lang="en-US" sz="2000" b="1" dirty="0"/>
          </a:p>
          <a:p>
            <a:pPr algn="just">
              <a:lnSpc>
                <a:spcPct val="150000"/>
              </a:lnSpc>
            </a:pPr>
            <a:r>
              <a:rPr lang="en-GB" sz="2000" b="1" dirty="0"/>
              <a:t>Introduction-------------------------------------------------------------------------3</a:t>
            </a:r>
          </a:p>
          <a:p>
            <a:pPr algn="just">
              <a:lnSpc>
                <a:spcPct val="150000"/>
              </a:lnSpc>
            </a:pPr>
            <a:r>
              <a:rPr lang="en-GB" sz="2000" b="1" dirty="0"/>
              <a:t>Overview of Business Idea-------------------------------------------------------4</a:t>
            </a:r>
          </a:p>
          <a:p>
            <a:pPr algn="just">
              <a:lnSpc>
                <a:spcPct val="150000"/>
              </a:lnSpc>
            </a:pPr>
            <a:r>
              <a:rPr lang="en-GB" sz="2000" b="1" dirty="0"/>
              <a:t>Legal Format &amp; Management Structure---------------------------------------5</a:t>
            </a:r>
          </a:p>
          <a:p>
            <a:pPr algn="just">
              <a:lnSpc>
                <a:spcPct val="150000"/>
              </a:lnSpc>
            </a:pPr>
            <a:r>
              <a:rPr lang="en-GB" sz="2000" b="1" dirty="0"/>
              <a:t>Pestel Analysis----------------------------------------------------------------------6-7</a:t>
            </a:r>
          </a:p>
          <a:p>
            <a:pPr algn="just">
              <a:lnSpc>
                <a:spcPct val="150000"/>
              </a:lnSpc>
            </a:pPr>
            <a:r>
              <a:rPr lang="en-GB" sz="2000" b="1" dirty="0"/>
              <a:t>Marketing Strategies---------------------------------------------------------------8</a:t>
            </a:r>
          </a:p>
          <a:p>
            <a:pPr algn="just">
              <a:lnSpc>
                <a:spcPct val="150000"/>
              </a:lnSpc>
            </a:pPr>
            <a:r>
              <a:rPr lang="en-GB" sz="2000" b="1" dirty="0"/>
              <a:t>Funding Requirements &amp; Allocation-------------------------------------------9</a:t>
            </a:r>
          </a:p>
          <a:p>
            <a:pPr algn="just">
              <a:lnSpc>
                <a:spcPct val="150000"/>
              </a:lnSpc>
            </a:pPr>
            <a:r>
              <a:rPr lang="en-GB" sz="2000" b="1" dirty="0"/>
              <a:t>Start-up Costs &amp; Fixed Costs----------------------------------------------------10</a:t>
            </a:r>
          </a:p>
          <a:p>
            <a:pPr algn="just">
              <a:lnSpc>
                <a:spcPct val="150000"/>
              </a:lnSpc>
            </a:pPr>
            <a:r>
              <a:rPr lang="en-GB" sz="2000" b="1" dirty="0"/>
              <a:t>Confirm Client Booking-----------------------------------------------------------11</a:t>
            </a:r>
          </a:p>
          <a:p>
            <a:pPr algn="just">
              <a:lnSpc>
                <a:spcPct val="150000"/>
              </a:lnSpc>
            </a:pPr>
            <a:r>
              <a:rPr lang="en-GB" sz="2000" b="1" dirty="0"/>
              <a:t>Monthly Financial Forecast for 6 months------------------------------------12</a:t>
            </a:r>
          </a:p>
          <a:p>
            <a:pPr algn="just">
              <a:lnSpc>
                <a:spcPct val="150000"/>
              </a:lnSpc>
            </a:pPr>
            <a:r>
              <a:rPr lang="en-GB" sz="2000" b="1" dirty="0"/>
              <a:t>Conclusion---------------------------------------------------------------------------13</a:t>
            </a:r>
          </a:p>
          <a:p>
            <a:pPr algn="just">
              <a:lnSpc>
                <a:spcPct val="150000"/>
              </a:lnSpc>
            </a:pPr>
            <a:r>
              <a:rPr lang="en-GB" sz="2000" b="1" dirty="0"/>
              <a:t>References---------------------------------------------------------------------------14-15</a:t>
            </a:r>
          </a:p>
          <a:p>
            <a:pPr algn="just">
              <a:lnSpc>
                <a:spcPct val="150000"/>
              </a:lnSpc>
            </a:pPr>
            <a:endParaRPr lang="en-GB" sz="2000" b="1" dirty="0"/>
          </a:p>
          <a:p>
            <a:pPr algn="just">
              <a:lnSpc>
                <a:spcPct val="150000"/>
              </a:lnSpc>
            </a:pPr>
            <a:endParaRPr lang="en-GB" sz="2000" b="1" dirty="0"/>
          </a:p>
          <a:p>
            <a:pPr algn="just">
              <a:lnSpc>
                <a:spcPct val="150000"/>
              </a:lnSpc>
            </a:pPr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1443184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C3D57D-20CF-E9AB-621D-550A60A1EC54}"/>
              </a:ext>
            </a:extLst>
          </p:cNvPr>
          <p:cNvSpPr txBox="1"/>
          <p:nvPr/>
        </p:nvSpPr>
        <p:spPr>
          <a:xfrm>
            <a:off x="314794" y="239843"/>
            <a:ext cx="4257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C00000"/>
                </a:solidFill>
              </a:rPr>
              <a:t>  3. INTRODUCTION</a:t>
            </a:r>
            <a:endParaRPr lang="en-GB" b="1" dirty="0">
              <a:solidFill>
                <a:srgbClr val="C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483DAA-5A1A-1AC5-16C5-598A22FA42C0}"/>
              </a:ext>
            </a:extLst>
          </p:cNvPr>
          <p:cNvSpPr txBox="1"/>
          <p:nvPr/>
        </p:nvSpPr>
        <p:spPr>
          <a:xfrm>
            <a:off x="449704" y="609175"/>
            <a:ext cx="20236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accent5">
                    <a:lumMod val="75000"/>
                  </a:schemeClr>
                </a:solidFill>
              </a:rPr>
              <a:t>About Me</a:t>
            </a:r>
            <a:endParaRPr lang="en-GB" sz="2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1B2D01F-59B8-8A51-732D-E5D529EF7884}"/>
              </a:ext>
            </a:extLst>
          </p:cNvPr>
          <p:cNvSpPr txBox="1"/>
          <p:nvPr/>
        </p:nvSpPr>
        <p:spPr>
          <a:xfrm>
            <a:off x="314796" y="1317062"/>
            <a:ext cx="2788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/>
              <a:t>              </a:t>
            </a:r>
            <a:endParaRPr lang="en-GB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6E2C556-A2E4-BF2F-83EC-970D8BC0B17F}"/>
              </a:ext>
            </a:extLst>
          </p:cNvPr>
          <p:cNvSpPr/>
          <p:nvPr/>
        </p:nvSpPr>
        <p:spPr>
          <a:xfrm flipH="1">
            <a:off x="314794" y="1317062"/>
            <a:ext cx="3387776" cy="526297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US" dirty="0"/>
              <a:t>           </a:t>
            </a:r>
            <a:r>
              <a:rPr lang="en-US" b="1" dirty="0">
                <a:solidFill>
                  <a:schemeClr val="accent5">
                    <a:lumMod val="75000"/>
                  </a:schemeClr>
                </a:solidFill>
              </a:rPr>
              <a:t>JOSEPHINE</a:t>
            </a:r>
          </a:p>
          <a:p>
            <a:pPr algn="just"/>
            <a:r>
              <a:rPr lang="en-US" sz="2000" b="1" i="1" dirty="0">
                <a:solidFill>
                  <a:schemeClr val="accent5">
                    <a:lumMod val="75000"/>
                  </a:schemeClr>
                </a:solidFill>
              </a:rPr>
              <a:t>Founder &amp; Head Chef, Veloute</a:t>
            </a:r>
          </a:p>
          <a:p>
            <a:pPr algn="just"/>
            <a:endParaRPr lang="en-US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accent5">
                    <a:lumMod val="75000"/>
                  </a:schemeClr>
                </a:solidFill>
              </a:rPr>
              <a:t>15+ years </a:t>
            </a:r>
            <a:r>
              <a:rPr lang="en-US" dirty="0"/>
              <a:t>in hospitality&amp; culinary roles, </a:t>
            </a:r>
            <a:r>
              <a:rPr lang="en-US" b="1" dirty="0">
                <a:solidFill>
                  <a:schemeClr val="accent5">
                    <a:lumMod val="50000"/>
                  </a:schemeClr>
                </a:solidFill>
              </a:rPr>
              <a:t>BA ( in progress) </a:t>
            </a:r>
            <a:r>
              <a:rPr lang="en-US" b="1" dirty="0"/>
              <a:t>Leadership  &amp; Management.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accent5">
                    <a:lumMod val="50000"/>
                  </a:schemeClr>
                </a:solidFill>
              </a:rPr>
              <a:t>Hotel and Restaurant Management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accent5">
                    <a:lumMod val="50000"/>
                  </a:schemeClr>
                </a:solidFill>
              </a:rPr>
              <a:t>Culinary Nutrition </a:t>
            </a:r>
            <a:r>
              <a:rPr lang="en-US" b="1" dirty="0"/>
              <a:t>qualification. 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0DD1075-004E-303C-B02D-BD63F2A84609}"/>
              </a:ext>
            </a:extLst>
          </p:cNvPr>
          <p:cNvSpPr txBox="1"/>
          <p:nvPr/>
        </p:nvSpPr>
        <p:spPr>
          <a:xfrm>
            <a:off x="3967843" y="1317063"/>
            <a:ext cx="7909361" cy="43568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accent5">
                    <a:lumMod val="75000"/>
                  </a:schemeClr>
                </a:solidFill>
              </a:rPr>
              <a:t>Purpose of this Presentation</a:t>
            </a:r>
          </a:p>
          <a:p>
            <a:endParaRPr lang="en-US" sz="20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To present Veloute’- an in home, chef- for -hire service preparing IDDSI-(International Dysphagia Diet standardisation Initiative) a global framework that standardizes food textures and drink thickness. (</a:t>
            </a:r>
            <a:r>
              <a:rPr lang="en-US" sz="2000" b="1" dirty="0"/>
              <a:t>IDDSI, </a:t>
            </a:r>
            <a:r>
              <a:rPr lang="en-US" sz="2000" b="1"/>
              <a:t>2016)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 People with having difficulty of swallowing (dysphagia) </a:t>
            </a:r>
            <a:r>
              <a:rPr lang="en-GB" b="1" dirty="0"/>
              <a:t>RCSLT, (2016</a:t>
            </a:r>
            <a:r>
              <a:rPr lang="en-GB" dirty="0"/>
              <a:t>)</a:t>
            </a:r>
          </a:p>
          <a:p>
            <a:pPr algn="just">
              <a:lnSpc>
                <a:spcPct val="150000"/>
              </a:lnSpc>
            </a:pPr>
            <a:r>
              <a:rPr lang="en-US" sz="2000" dirty="0"/>
              <a:t>        and post recovery patient. And to set out how business will be                 structured, marketed and financed to launch  across Greater   London.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654916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08CB472-FCCC-4481-5F03-1D142B639C00}"/>
              </a:ext>
            </a:extLst>
          </p:cNvPr>
          <p:cNvSpPr txBox="1"/>
          <p:nvPr/>
        </p:nvSpPr>
        <p:spPr>
          <a:xfrm>
            <a:off x="569626" y="149902"/>
            <a:ext cx="41222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C00000"/>
                </a:solidFill>
              </a:rPr>
              <a:t>Section 1</a:t>
            </a:r>
            <a:endParaRPr lang="en-GB" b="1" dirty="0">
              <a:solidFill>
                <a:srgbClr val="C0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964B5FC-C128-891F-B34E-A87F992CA420}"/>
              </a:ext>
            </a:extLst>
          </p:cNvPr>
          <p:cNvSpPr txBox="1"/>
          <p:nvPr/>
        </p:nvSpPr>
        <p:spPr>
          <a:xfrm>
            <a:off x="434715" y="519234"/>
            <a:ext cx="5843961" cy="59880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C00000"/>
                </a:solidFill>
              </a:rPr>
              <a:t>4.</a:t>
            </a:r>
            <a:r>
              <a:rPr lang="en-US" sz="2800" b="1" dirty="0">
                <a:solidFill>
                  <a:schemeClr val="accent5">
                    <a:lumMod val="50000"/>
                  </a:schemeClr>
                </a:solidFill>
              </a:rPr>
              <a:t>Overview of the Business Idea</a:t>
            </a:r>
          </a:p>
          <a:p>
            <a:endParaRPr lang="en-US" sz="2800" b="1" dirty="0">
              <a:solidFill>
                <a:schemeClr val="accent5">
                  <a:lumMod val="50000"/>
                </a:schemeClr>
              </a:solidFill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i="1" dirty="0"/>
              <a:t>delivering IDDSI, compliant texture-modified meals cooked fresh in the client’s own home-for adults with dysphagia and with people recovering from surgery across Greater London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i="1" dirty="0"/>
              <a:t>In - home alternative for people who must eat. </a:t>
            </a:r>
            <a:r>
              <a:rPr lang="en-GB" sz="2000" i="1" dirty="0"/>
              <a:t>This combination means every dish is designed to be texture- safe and nutritionally adequate, directly addressing the malnutrition risk that is well documented among people with dysphagia / post-surgical recovery patients according </a:t>
            </a:r>
            <a:r>
              <a:rPr lang="en-US" sz="2000" i="1" dirty="0"/>
              <a:t>(</a:t>
            </a:r>
            <a:r>
              <a:rPr lang="en-US" sz="2000" b="1" i="1" dirty="0"/>
              <a:t>Fact, 2026</a:t>
            </a:r>
            <a:r>
              <a:rPr lang="en-US" sz="2000" i="1" dirty="0"/>
              <a:t>)</a:t>
            </a:r>
            <a:r>
              <a:rPr lang="en-GB" sz="2000" i="1" dirty="0"/>
              <a:t>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CFD6F88-A00A-DCAE-7429-17F06BB9C2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9" y="149902"/>
            <a:ext cx="5843961" cy="6404542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291B52B-1BE9-91D0-A182-07EE6FA5FFE7}"/>
              </a:ext>
            </a:extLst>
          </p:cNvPr>
          <p:cNvSpPr txBox="1"/>
          <p:nvPr/>
        </p:nvSpPr>
        <p:spPr>
          <a:xfrm>
            <a:off x="10613037" y="303556"/>
            <a:ext cx="13269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(IDDSI, 2016)</a:t>
            </a:r>
          </a:p>
          <a:p>
            <a:r>
              <a:rPr lang="en-US" dirty="0"/>
              <a:t>0-7 texture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0031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B3FBBA7-77A0-F8E9-311E-0C373794ECFC}"/>
              </a:ext>
            </a:extLst>
          </p:cNvPr>
          <p:cNvSpPr txBox="1"/>
          <p:nvPr/>
        </p:nvSpPr>
        <p:spPr>
          <a:xfrm>
            <a:off x="599607" y="119921"/>
            <a:ext cx="3192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C00000"/>
                </a:solidFill>
              </a:rPr>
              <a:t>SECTION 2</a:t>
            </a:r>
            <a:endParaRPr lang="en-GB" b="1" dirty="0">
              <a:solidFill>
                <a:srgbClr val="C0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D46C04F-6DFB-7C81-0764-3588B89F9530}"/>
              </a:ext>
            </a:extLst>
          </p:cNvPr>
          <p:cNvSpPr txBox="1"/>
          <p:nvPr/>
        </p:nvSpPr>
        <p:spPr>
          <a:xfrm>
            <a:off x="464722" y="489253"/>
            <a:ext cx="70153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C00000"/>
                </a:solidFill>
              </a:rPr>
              <a:t>5</a:t>
            </a:r>
            <a:r>
              <a:rPr lang="en-US" sz="2400" b="1" dirty="0">
                <a:solidFill>
                  <a:schemeClr val="accent5">
                    <a:lumMod val="50000"/>
                  </a:schemeClr>
                </a:solidFill>
              </a:rPr>
              <a:t>.Legal Format &amp; Management Structure</a:t>
            </a:r>
            <a:endParaRPr lang="en-GB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AEA87B-BF37-B426-57C6-2011AA7F1E17}"/>
              </a:ext>
            </a:extLst>
          </p:cNvPr>
          <p:cNvSpPr txBox="1"/>
          <p:nvPr/>
        </p:nvSpPr>
        <p:spPr>
          <a:xfrm>
            <a:off x="464721" y="1320249"/>
            <a:ext cx="3677414" cy="38643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accent5">
                    <a:lumMod val="50000"/>
                  </a:schemeClr>
                </a:solidFill>
              </a:rPr>
              <a:t>Legal Format</a:t>
            </a:r>
          </a:p>
          <a:p>
            <a:endParaRPr lang="en-US" dirty="0"/>
          </a:p>
          <a:p>
            <a:pPr algn="just">
              <a:lnSpc>
                <a:spcPct val="150000"/>
              </a:lnSpc>
            </a:pPr>
            <a:r>
              <a:rPr lang="en-US" sz="2000" b="1" dirty="0"/>
              <a:t>Months 1-12</a:t>
            </a:r>
            <a:r>
              <a:rPr lang="en-US" sz="2000" dirty="0"/>
              <a:t>: registered as Sole Trader, operating as chef-for-hire only in (</a:t>
            </a:r>
            <a:r>
              <a:rPr lang="en-US" sz="2000" b="1" dirty="0"/>
              <a:t>GOV.UK,2016</a:t>
            </a:r>
            <a:r>
              <a:rPr lang="en-US" sz="2000" dirty="0"/>
              <a:t>).Low admin burden and cost suit a single-operator launch while the client base and reputation are built..</a:t>
            </a:r>
            <a:endParaRPr lang="en-GB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DD94FD-2B53-1386-7BB4-527B1C789F90}"/>
              </a:ext>
            </a:extLst>
          </p:cNvPr>
          <p:cNvSpPr txBox="1"/>
          <p:nvPr/>
        </p:nvSpPr>
        <p:spPr>
          <a:xfrm>
            <a:off x="4452093" y="950918"/>
            <a:ext cx="49917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accent5">
                    <a:lumMod val="75000"/>
                  </a:schemeClr>
                </a:solidFill>
              </a:rPr>
              <a:t>                                   Management Structure</a:t>
            </a:r>
            <a:endParaRPr lang="en-GB" sz="2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E8C3610-59E4-A708-366F-D92ABD50F2C2}"/>
              </a:ext>
            </a:extLst>
          </p:cNvPr>
          <p:cNvSpPr/>
          <p:nvPr/>
        </p:nvSpPr>
        <p:spPr>
          <a:xfrm>
            <a:off x="6400799" y="1412583"/>
            <a:ext cx="2908093" cy="89590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/>
              <a:t>JOSEPHINE</a:t>
            </a:r>
          </a:p>
          <a:p>
            <a:pPr algn="ctr"/>
            <a:r>
              <a:rPr lang="en-US" b="1" dirty="0"/>
              <a:t>Owner &amp; Head Chef</a:t>
            </a:r>
            <a:endParaRPr lang="en-GB" b="1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C024DB7-DE2B-BA8E-3D77-6A5796C2C3E6}"/>
              </a:ext>
            </a:extLst>
          </p:cNvPr>
          <p:cNvSpPr/>
          <p:nvPr/>
        </p:nvSpPr>
        <p:spPr>
          <a:xfrm>
            <a:off x="4227226" y="2968057"/>
            <a:ext cx="2173573" cy="178382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accent5">
                    <a:lumMod val="50000"/>
                  </a:schemeClr>
                </a:solidFill>
              </a:rPr>
              <a:t>Client-Facing Chef Work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Assessments, in-home cooking visits (JOSEPHINE)</a:t>
            </a: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AF5917D-BD88-AB24-C1AD-EC95E548A079}"/>
              </a:ext>
            </a:extLst>
          </p:cNvPr>
          <p:cNvSpPr/>
          <p:nvPr/>
        </p:nvSpPr>
        <p:spPr>
          <a:xfrm>
            <a:off x="6910466" y="2968057"/>
            <a:ext cx="2398425" cy="178382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accent5">
                    <a:lumMod val="75000"/>
                  </a:schemeClr>
                </a:solidFill>
              </a:rPr>
              <a:t>Admin and Booking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Website, scheduling, feedback (JOSEPHINE) YEAR </a:t>
            </a:r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F29F93B-177F-100D-DB0C-F3823BC8122E}"/>
              </a:ext>
            </a:extLst>
          </p:cNvPr>
          <p:cNvSpPr/>
          <p:nvPr/>
        </p:nvSpPr>
        <p:spPr>
          <a:xfrm>
            <a:off x="9581198" y="2968057"/>
            <a:ext cx="2173573" cy="186359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accent5">
                    <a:lumMod val="75000"/>
                  </a:schemeClr>
                </a:solidFill>
              </a:rPr>
              <a:t>Year 2 addition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2 chef added +Administrator as cooking class start.</a:t>
            </a:r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2D58FBE-393B-0CD1-73ED-5D7E2FB08154}"/>
              </a:ext>
            </a:extLst>
          </p:cNvPr>
          <p:cNvCxnSpPr>
            <a:cxnSpLocks/>
          </p:cNvCxnSpPr>
          <p:nvPr/>
        </p:nvCxnSpPr>
        <p:spPr>
          <a:xfrm>
            <a:off x="4786714" y="2723585"/>
            <a:ext cx="585630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B3EE924-CB57-F042-2DE4-EBFA17186054}"/>
              </a:ext>
            </a:extLst>
          </p:cNvPr>
          <p:cNvCxnSpPr>
            <a:cxnSpLocks/>
          </p:cNvCxnSpPr>
          <p:nvPr/>
        </p:nvCxnSpPr>
        <p:spPr>
          <a:xfrm>
            <a:off x="4786714" y="2827360"/>
            <a:ext cx="0" cy="10737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1C6890A-61E1-8EFE-7D54-1B225961E881}"/>
              </a:ext>
            </a:extLst>
          </p:cNvPr>
          <p:cNvCxnSpPr>
            <a:cxnSpLocks/>
          </p:cNvCxnSpPr>
          <p:nvPr/>
        </p:nvCxnSpPr>
        <p:spPr>
          <a:xfrm>
            <a:off x="7754765" y="2723585"/>
            <a:ext cx="0" cy="20755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8F8AF66-238C-6ECD-A389-6AB895F672BC}"/>
              </a:ext>
            </a:extLst>
          </p:cNvPr>
          <p:cNvCxnSpPr>
            <a:cxnSpLocks/>
          </p:cNvCxnSpPr>
          <p:nvPr/>
        </p:nvCxnSpPr>
        <p:spPr>
          <a:xfrm>
            <a:off x="10557925" y="2723585"/>
            <a:ext cx="0" cy="24447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7C2426B3-760D-6348-6885-024DF1D0AFFA}"/>
              </a:ext>
            </a:extLst>
          </p:cNvPr>
          <p:cNvCxnSpPr>
            <a:cxnSpLocks/>
          </p:cNvCxnSpPr>
          <p:nvPr/>
        </p:nvCxnSpPr>
        <p:spPr>
          <a:xfrm>
            <a:off x="7754765" y="2308486"/>
            <a:ext cx="0" cy="46931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25D5EB9A-A7BF-0040-4D6E-9617C0750277}"/>
              </a:ext>
            </a:extLst>
          </p:cNvPr>
          <p:cNvSpPr txBox="1"/>
          <p:nvPr/>
        </p:nvSpPr>
        <p:spPr>
          <a:xfrm>
            <a:off x="4452093" y="5651292"/>
            <a:ext cx="7390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Created using MS Visio – refer to week 3 lecture recording (updated version organizational chart)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37325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B0168D7-7F5F-6391-AC21-87F4420465D4}"/>
              </a:ext>
            </a:extLst>
          </p:cNvPr>
          <p:cNvSpPr txBox="1"/>
          <p:nvPr/>
        </p:nvSpPr>
        <p:spPr>
          <a:xfrm>
            <a:off x="294716" y="45278"/>
            <a:ext cx="3117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C00000"/>
                </a:solidFill>
              </a:rPr>
              <a:t>SECTION 3</a:t>
            </a:r>
            <a:endParaRPr lang="en-GB" b="1" dirty="0">
              <a:solidFill>
                <a:srgbClr val="C0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676B3A-2419-90C0-41FF-3080E06C25C3}"/>
              </a:ext>
            </a:extLst>
          </p:cNvPr>
          <p:cNvSpPr txBox="1"/>
          <p:nvPr/>
        </p:nvSpPr>
        <p:spPr>
          <a:xfrm>
            <a:off x="2647007" y="137608"/>
            <a:ext cx="42436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C00000"/>
                </a:solidFill>
              </a:rPr>
              <a:t>6.</a:t>
            </a:r>
            <a:r>
              <a:rPr lang="en-US" sz="2400" b="1" dirty="0">
                <a:solidFill>
                  <a:schemeClr val="accent5">
                    <a:lumMod val="75000"/>
                  </a:schemeClr>
                </a:solidFill>
              </a:rPr>
              <a:t>PESTEL Analysis</a:t>
            </a:r>
            <a:endParaRPr lang="en-GB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F5AA310-7307-E19F-98DB-AECBBC428874}"/>
              </a:ext>
            </a:extLst>
          </p:cNvPr>
          <p:cNvSpPr/>
          <p:nvPr/>
        </p:nvSpPr>
        <p:spPr>
          <a:xfrm>
            <a:off x="126083" y="1286405"/>
            <a:ext cx="4089893" cy="511350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US" dirty="0">
              <a:solidFill>
                <a:schemeClr val="tx1"/>
              </a:solidFill>
            </a:endParaRPr>
          </a:p>
          <a:p>
            <a:pPr algn="just">
              <a:lnSpc>
                <a:spcPct val="150000"/>
              </a:lnSpc>
            </a:pPr>
            <a:endParaRPr lang="en-US" dirty="0">
              <a:solidFill>
                <a:schemeClr val="tx1"/>
              </a:solidFill>
            </a:endParaRPr>
          </a:p>
          <a:p>
            <a:pPr algn="just">
              <a:lnSpc>
                <a:spcPct val="150000"/>
              </a:lnSpc>
            </a:pPr>
            <a:endParaRPr lang="en-US" dirty="0">
              <a:solidFill>
                <a:schemeClr val="tx1"/>
              </a:solidFill>
            </a:endParaRPr>
          </a:p>
          <a:p>
            <a:pPr algn="just">
              <a:lnSpc>
                <a:spcPct val="150000"/>
              </a:lnSpc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09368D0-CBAB-0DDB-5745-23838C2655F1}"/>
              </a:ext>
            </a:extLst>
          </p:cNvPr>
          <p:cNvSpPr/>
          <p:nvPr/>
        </p:nvSpPr>
        <p:spPr>
          <a:xfrm>
            <a:off x="8507186" y="1286404"/>
            <a:ext cx="3396343" cy="511350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endParaRPr lang="en-US" dirty="0"/>
          </a:p>
          <a:p>
            <a:pPr algn="just"/>
            <a:endParaRPr lang="en-US" dirty="0"/>
          </a:p>
          <a:p>
            <a:pPr algn="just"/>
            <a:endParaRPr lang="en-US" dirty="0"/>
          </a:p>
          <a:p>
            <a:pPr algn="just"/>
            <a:endParaRPr lang="en-US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algn="just"/>
            <a:endParaRPr lang="en-US" b="1" dirty="0">
              <a:solidFill>
                <a:schemeClr val="accent5">
                  <a:lumMod val="75000"/>
                </a:schemeClr>
              </a:solidFill>
            </a:endParaRPr>
          </a:p>
          <a:p>
            <a:pPr algn="just"/>
            <a:endParaRPr lang="en-US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85750" indent="-285750" algn="just">
              <a:buFont typeface="Wingdings" panose="05000000000000000000" pitchFamily="2" charset="2"/>
              <a:buChar char="q"/>
            </a:pPr>
            <a:endParaRPr lang="en-US" sz="2000" dirty="0"/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US" sz="2000" dirty="0"/>
              <a:t>Rising dysphagia prevalence with ageing UK population according to </a:t>
            </a:r>
            <a:r>
              <a:rPr lang="en-US" sz="2000" b="1" dirty="0">
                <a:solidFill>
                  <a:schemeClr val="tx1"/>
                </a:solidFill>
              </a:rPr>
              <a:t>DeVault, K., &amp; </a:t>
            </a:r>
            <a:r>
              <a:rPr lang="en-US" sz="2000" b="1" dirty="0" err="1">
                <a:solidFill>
                  <a:schemeClr val="tx1"/>
                </a:solidFill>
              </a:rPr>
              <a:t>Achem</a:t>
            </a:r>
            <a:r>
              <a:rPr lang="en-US" sz="2000" b="1" dirty="0">
                <a:solidFill>
                  <a:schemeClr val="tx1"/>
                </a:solidFill>
              </a:rPr>
              <a:t>, S. (2005</a:t>
            </a:r>
            <a:r>
              <a:rPr lang="en-US" sz="2000" dirty="0">
                <a:solidFill>
                  <a:schemeClr val="accent5">
                    <a:lumMod val="75000"/>
                  </a:schemeClr>
                </a:solidFill>
              </a:rPr>
              <a:t>).</a:t>
            </a:r>
            <a:r>
              <a:rPr lang="en-US" sz="2000" dirty="0"/>
              <a:t> and a growing  preference for personalized, home-based care over institutional alternatives.</a:t>
            </a:r>
          </a:p>
          <a:p>
            <a:pPr algn="just"/>
            <a:endParaRPr lang="en-US" b="1" dirty="0">
              <a:solidFill>
                <a:schemeClr val="accent5">
                  <a:lumMod val="75000"/>
                </a:schemeClr>
              </a:solidFill>
            </a:endParaRPr>
          </a:p>
          <a:p>
            <a:pPr algn="just"/>
            <a:endParaRPr lang="en-US" b="1" dirty="0">
              <a:solidFill>
                <a:schemeClr val="accent5">
                  <a:lumMod val="75000"/>
                </a:schemeClr>
              </a:solidFill>
            </a:endParaRPr>
          </a:p>
          <a:p>
            <a:pPr algn="just"/>
            <a:endParaRPr lang="en-US" b="1" dirty="0">
              <a:solidFill>
                <a:schemeClr val="accent5">
                  <a:lumMod val="75000"/>
                </a:schemeClr>
              </a:solidFill>
            </a:endParaRPr>
          </a:p>
          <a:p>
            <a:pPr algn="just"/>
            <a:endParaRPr lang="en-US" b="1" dirty="0">
              <a:solidFill>
                <a:schemeClr val="accent5">
                  <a:lumMod val="75000"/>
                </a:schemeClr>
              </a:solidFill>
            </a:endParaRPr>
          </a:p>
          <a:p>
            <a:pPr algn="just"/>
            <a:endParaRPr lang="en-US" b="1" dirty="0">
              <a:solidFill>
                <a:schemeClr val="accent5">
                  <a:lumMod val="75000"/>
                </a:schemeClr>
              </a:solidFill>
            </a:endParaRPr>
          </a:p>
          <a:p>
            <a:pPr algn="just"/>
            <a:endParaRPr lang="en-US" b="1" dirty="0">
              <a:solidFill>
                <a:schemeClr val="accent5">
                  <a:lumMod val="75000"/>
                </a:schemeClr>
              </a:solidFill>
            </a:endParaRPr>
          </a:p>
          <a:p>
            <a:pPr algn="just"/>
            <a:endParaRPr lang="en-US" b="1" dirty="0">
              <a:solidFill>
                <a:schemeClr val="accent5">
                  <a:lumMod val="75000"/>
                </a:schemeClr>
              </a:solidFill>
            </a:endParaRPr>
          </a:p>
          <a:p>
            <a:pPr algn="just"/>
            <a:endParaRPr lang="en-US" b="1" dirty="0">
              <a:solidFill>
                <a:schemeClr val="accent5">
                  <a:lumMod val="75000"/>
                </a:schemeClr>
              </a:solidFill>
            </a:endParaRPr>
          </a:p>
          <a:p>
            <a:pPr algn="just"/>
            <a:endParaRPr lang="en-US" b="1" dirty="0">
              <a:solidFill>
                <a:schemeClr val="accent5">
                  <a:lumMod val="75000"/>
                </a:schemeClr>
              </a:solidFill>
            </a:endParaRPr>
          </a:p>
          <a:p>
            <a:pPr algn="just"/>
            <a:endParaRPr lang="en-US" b="1" dirty="0">
              <a:solidFill>
                <a:schemeClr val="accent5">
                  <a:lumMod val="75000"/>
                </a:schemeClr>
              </a:solidFill>
            </a:endParaRPr>
          </a:p>
          <a:p>
            <a:pPr algn="just"/>
            <a:endParaRPr lang="en-US" b="1" dirty="0">
              <a:solidFill>
                <a:schemeClr val="accent5">
                  <a:lumMod val="75000"/>
                </a:schemeClr>
              </a:solidFill>
            </a:endParaRPr>
          </a:p>
          <a:p>
            <a:pPr algn="just"/>
            <a:r>
              <a:rPr lang="en-US" dirty="0"/>
              <a:t> 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3C12C3F-578F-97CC-030D-4199EDEE5323}"/>
              </a:ext>
            </a:extLst>
          </p:cNvPr>
          <p:cNvSpPr txBox="1"/>
          <p:nvPr/>
        </p:nvSpPr>
        <p:spPr>
          <a:xfrm>
            <a:off x="126083" y="1350548"/>
            <a:ext cx="4089893" cy="6700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POLITICAL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/>
              <a:t>Government social –care policy and NHS  discharge-support priorities shape referral routes; food and safety and Health-adjacent regulation must be monitored according to </a:t>
            </a:r>
            <a:r>
              <a:rPr lang="en-US" sz="2000" b="1" dirty="0"/>
              <a:t>(</a:t>
            </a:r>
            <a:r>
              <a:rPr lang="en-GB" sz="2000" b="1" dirty="0"/>
              <a:t>LEWIS, J. and WEST, A.,2014)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/>
              <a:t>Register as a sole Trader having full responsibility (</a:t>
            </a:r>
            <a:r>
              <a:rPr lang="en-US" sz="2000" b="1" dirty="0"/>
              <a:t>GOV.UK, 2026)</a:t>
            </a:r>
            <a:endParaRPr lang="en-GB" sz="2000" b="1" dirty="0"/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US" sz="1800" b="1" dirty="0"/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US" sz="1800" dirty="0"/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US" sz="1800" dirty="0"/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US" sz="18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C290997-291E-6B8F-8CAF-D148638598AA}"/>
              </a:ext>
            </a:extLst>
          </p:cNvPr>
          <p:cNvSpPr/>
          <p:nvPr/>
        </p:nvSpPr>
        <p:spPr>
          <a:xfrm>
            <a:off x="4215977" y="1286403"/>
            <a:ext cx="4243650" cy="511350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US" sz="2000" dirty="0"/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/>
              <a:t>Cost-of-living pressure affects private-pay clients, but an ageing population and growth in home-based recovery care support underlying demand.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/>
              <a:t>Post surgery recovery – determines whether private care spending rise back or cut back due to consumer price inflation according to </a:t>
            </a:r>
            <a:r>
              <a:rPr lang="en-US" sz="2000" b="1" dirty="0"/>
              <a:t>ONS, (2026)</a:t>
            </a:r>
          </a:p>
          <a:p>
            <a:pPr algn="ctr"/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ACED515-EAD9-3E59-7B95-B79BCFDDB51B}"/>
              </a:ext>
            </a:extLst>
          </p:cNvPr>
          <p:cNvSpPr txBox="1"/>
          <p:nvPr/>
        </p:nvSpPr>
        <p:spPr>
          <a:xfrm>
            <a:off x="4865914" y="1430273"/>
            <a:ext cx="18451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ECONOMIC</a:t>
            </a:r>
            <a:endParaRPr lang="en-GB" sz="2400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BF96659-5873-74FC-B8C1-43A3339FE377}"/>
              </a:ext>
            </a:extLst>
          </p:cNvPr>
          <p:cNvSpPr txBox="1"/>
          <p:nvPr/>
        </p:nvSpPr>
        <p:spPr>
          <a:xfrm>
            <a:off x="8768444" y="1286404"/>
            <a:ext cx="20213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SOCIAL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909545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D707011-A4C2-828D-2D04-46DEA1A17FEF}"/>
              </a:ext>
            </a:extLst>
          </p:cNvPr>
          <p:cNvSpPr/>
          <p:nvPr/>
        </p:nvSpPr>
        <p:spPr>
          <a:xfrm>
            <a:off x="359229" y="1061356"/>
            <a:ext cx="3538211" cy="455567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accent5">
                    <a:lumMod val="50000"/>
                  </a:schemeClr>
                </a:solidFill>
              </a:rPr>
              <a:t>TECHNOLOGICAL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/>
              <a:t>Booking and scheduling software (website).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/>
              <a:t> IDDSI texture-testing  tools, support consistent quality and efficient client experience.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/>
              <a:t>Social Media tools  Instagram,  </a:t>
            </a:r>
            <a:r>
              <a:rPr lang="en-US" sz="2000" dirty="0" err="1"/>
              <a:t>tiktok</a:t>
            </a:r>
            <a:r>
              <a:rPr lang="en-US" sz="2000" dirty="0"/>
              <a:t> and </a:t>
            </a:r>
            <a:r>
              <a:rPr lang="en-US" sz="2000" dirty="0" err="1"/>
              <a:t>facebook</a:t>
            </a:r>
            <a:r>
              <a:rPr lang="en-US" sz="2000" dirty="0"/>
              <a:t>. </a:t>
            </a:r>
          </a:p>
          <a:p>
            <a:pPr algn="ctr"/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07FCB2-EA0B-E113-B96B-110B3CD25ACF}"/>
              </a:ext>
            </a:extLst>
          </p:cNvPr>
          <p:cNvSpPr/>
          <p:nvPr/>
        </p:nvSpPr>
        <p:spPr>
          <a:xfrm>
            <a:off x="4408714" y="1061356"/>
            <a:ext cx="3298372" cy="455567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accent5">
                    <a:lumMod val="50000"/>
                  </a:schemeClr>
                </a:solidFill>
              </a:rPr>
              <a:t>ENVIRONMENTAL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/>
              <a:t>Cooking to order reduces food waste versus mass-produced ready-meal;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/>
              <a:t>Reusable packaging and travel- efficient scheduling reduce the footprint.</a:t>
            </a:r>
            <a:endParaRPr lang="en-GB" sz="2000" dirty="0"/>
          </a:p>
          <a:p>
            <a:pPr algn="ctr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EEE60AF-9C85-428B-1DBB-A0856DE229CE}"/>
              </a:ext>
            </a:extLst>
          </p:cNvPr>
          <p:cNvSpPr/>
          <p:nvPr/>
        </p:nvSpPr>
        <p:spPr>
          <a:xfrm>
            <a:off x="8218359" y="1061356"/>
            <a:ext cx="3298371" cy="45556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accent5">
                    <a:lumMod val="50000"/>
                  </a:schemeClr>
                </a:solidFill>
              </a:rPr>
              <a:t>LEGAL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chemeClr val="accent5">
                    <a:lumMod val="50000"/>
                  </a:schemeClr>
                </a:solidFill>
              </a:rPr>
              <a:t>Food hygiene, allergen and IDDSI- Framework compliance, (HACCP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chemeClr val="accent5">
                    <a:lumMod val="50000"/>
                  </a:schemeClr>
                </a:solidFill>
              </a:rPr>
              <a:t>DBS/safeguarding checks, and self-employment/insurance obligations all supply </a:t>
            </a:r>
          </a:p>
          <a:p>
            <a:pPr algn="ctr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66AF70-635B-5D09-664F-9B90E6F9E7F2}"/>
              </a:ext>
            </a:extLst>
          </p:cNvPr>
          <p:cNvSpPr txBox="1"/>
          <p:nvPr/>
        </p:nvSpPr>
        <p:spPr>
          <a:xfrm>
            <a:off x="702129" y="391886"/>
            <a:ext cx="14695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C00000"/>
                </a:solidFill>
              </a:rPr>
              <a:t>7. </a:t>
            </a:r>
            <a:endParaRPr lang="en-GB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17330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DB57BAA-FD05-743C-4148-59976CD973E9}"/>
              </a:ext>
            </a:extLst>
          </p:cNvPr>
          <p:cNvSpPr txBox="1"/>
          <p:nvPr/>
        </p:nvSpPr>
        <p:spPr>
          <a:xfrm>
            <a:off x="389743" y="104931"/>
            <a:ext cx="41822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C00000"/>
                </a:solidFill>
              </a:rPr>
              <a:t>SECTION 4</a:t>
            </a:r>
            <a:endParaRPr lang="en-GB" b="1" dirty="0">
              <a:solidFill>
                <a:srgbClr val="C0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0D91A0-9929-7307-A672-4339539D33E8}"/>
              </a:ext>
            </a:extLst>
          </p:cNvPr>
          <p:cNvSpPr txBox="1"/>
          <p:nvPr/>
        </p:nvSpPr>
        <p:spPr>
          <a:xfrm>
            <a:off x="389744" y="474263"/>
            <a:ext cx="43771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C00000"/>
                </a:solidFill>
              </a:rPr>
              <a:t>8.</a:t>
            </a:r>
            <a:r>
              <a:rPr lang="en-US" sz="2400" b="1" dirty="0">
                <a:solidFill>
                  <a:schemeClr val="accent5">
                    <a:lumMod val="50000"/>
                  </a:schemeClr>
                </a:solidFill>
              </a:rPr>
              <a:t>Marketing Strategies</a:t>
            </a:r>
            <a:endParaRPr lang="en-GB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5BDEE1-0C91-BEBB-6B6F-E8AB1FD635FB}"/>
              </a:ext>
            </a:extLst>
          </p:cNvPr>
          <p:cNvSpPr txBox="1"/>
          <p:nvPr/>
        </p:nvSpPr>
        <p:spPr>
          <a:xfrm>
            <a:off x="524655" y="935928"/>
            <a:ext cx="5336499" cy="4972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accent5">
                    <a:lumMod val="75000"/>
                  </a:schemeClr>
                </a:solidFill>
              </a:rPr>
              <a:t>Target Market</a:t>
            </a:r>
          </a:p>
          <a:p>
            <a:endParaRPr lang="en-US" sz="20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/>
              <a:t>Adult with dysphagia and post surgery recovery patient across Greater London.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/>
              <a:t>Families and careers arranging in-home support.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/>
              <a:t> Referrals from Dietician care home and GP</a:t>
            </a:r>
            <a:r>
              <a:rPr lang="en-US" sz="2000" dirty="0">
                <a:solidFill>
                  <a:schemeClr val="accent5">
                    <a:lumMod val="75000"/>
                  </a:schemeClr>
                </a:solidFill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US" sz="2000" dirty="0">
              <a:solidFill>
                <a:schemeClr val="accent5">
                  <a:lumMod val="75000"/>
                </a:schemeClr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Unique Selling Points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/>
              <a:t>Bespoke, Dietician-approved meals cooked fresh air in the client own kitchen</a:t>
            </a:r>
            <a:r>
              <a:rPr lang="en-GB" sz="2000" b="1" dirty="0">
                <a:solidFill>
                  <a:schemeClr val="accent5">
                    <a:lumMod val="75000"/>
                  </a:schemeClr>
                </a:solidFill>
              </a:rPr>
              <a:t>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83E1D25-B24D-6278-4486-DECEAFF564C6}"/>
              </a:ext>
            </a:extLst>
          </p:cNvPr>
          <p:cNvSpPr/>
          <p:nvPr/>
        </p:nvSpPr>
        <p:spPr>
          <a:xfrm>
            <a:off x="6465759" y="474263"/>
            <a:ext cx="5336498" cy="579242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r>
              <a:rPr lang="en-US" sz="2400" b="1" dirty="0">
                <a:solidFill>
                  <a:schemeClr val="accent5">
                    <a:lumMod val="50000"/>
                  </a:schemeClr>
                </a:solidFill>
              </a:rPr>
              <a:t>Marketing Strategy</a:t>
            </a:r>
          </a:p>
          <a:p>
            <a:pPr algn="just">
              <a:lnSpc>
                <a:spcPct val="150000"/>
              </a:lnSpc>
            </a:pPr>
            <a:endParaRPr lang="en-US" sz="2000" dirty="0"/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chemeClr val="accent5">
                    <a:lumMod val="50000"/>
                  </a:schemeClr>
                </a:solidFill>
              </a:rPr>
              <a:t>Website and Booking </a:t>
            </a:r>
            <a:r>
              <a:rPr lang="en-US" sz="2000" dirty="0"/>
              <a:t>: Landing page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chemeClr val="accent5">
                    <a:lumMod val="50000"/>
                  </a:schemeClr>
                </a:solidFill>
              </a:rPr>
              <a:t>REFERRAL PARTNERSHIP: </a:t>
            </a:r>
            <a:r>
              <a:rPr lang="en-US" sz="2000" dirty="0">
                <a:solidFill>
                  <a:schemeClr val="tx1"/>
                </a:solidFill>
              </a:rPr>
              <a:t>dietician, hospitals, and care homes as trusted introduction routes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chemeClr val="accent5">
                    <a:lumMod val="50000"/>
                  </a:schemeClr>
                </a:solidFill>
              </a:rPr>
              <a:t>Reputation first: </a:t>
            </a:r>
            <a:r>
              <a:rPr lang="en-US" sz="2000" dirty="0">
                <a:solidFill>
                  <a:schemeClr val="tx1"/>
                </a:solidFill>
              </a:rPr>
              <a:t>early months focus on collective feedback and testimonials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chemeClr val="accent5">
                    <a:lumMod val="50000"/>
                  </a:schemeClr>
                </a:solidFill>
              </a:rPr>
              <a:t>Social Media &amp; word of mouth: </a:t>
            </a:r>
            <a:r>
              <a:rPr lang="en-US" sz="2000" dirty="0">
                <a:solidFill>
                  <a:schemeClr val="tx1"/>
                </a:solidFill>
              </a:rPr>
              <a:t>brand storytelling to widen the client netwo</a:t>
            </a:r>
            <a:r>
              <a:rPr lang="en-US" sz="2000" b="1" dirty="0">
                <a:solidFill>
                  <a:schemeClr val="accent5">
                    <a:lumMod val="50000"/>
                  </a:schemeClr>
                </a:solidFill>
              </a:rPr>
              <a:t>rk</a:t>
            </a:r>
          </a:p>
        </p:txBody>
      </p:sp>
    </p:spTree>
    <p:extLst>
      <p:ext uri="{BB962C8B-B14F-4D97-AF65-F5344CB8AC3E}">
        <p14:creationId xmlns:p14="http://schemas.microsoft.com/office/powerpoint/2010/main" val="9997646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7B9201E-174C-793A-E3B6-D6A9F3B0251B}"/>
              </a:ext>
            </a:extLst>
          </p:cNvPr>
          <p:cNvSpPr txBox="1"/>
          <p:nvPr/>
        </p:nvSpPr>
        <p:spPr>
          <a:xfrm>
            <a:off x="434715" y="149902"/>
            <a:ext cx="54414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C00000"/>
                </a:solidFill>
              </a:rPr>
              <a:t>SECTION 5</a:t>
            </a:r>
            <a:endParaRPr lang="en-GB" b="1" dirty="0">
              <a:solidFill>
                <a:srgbClr val="C0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6CBDDB-66FB-74F4-AA83-26E55731AA43}"/>
              </a:ext>
            </a:extLst>
          </p:cNvPr>
          <p:cNvSpPr txBox="1"/>
          <p:nvPr/>
        </p:nvSpPr>
        <p:spPr>
          <a:xfrm>
            <a:off x="704984" y="521546"/>
            <a:ext cx="1145248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C00000"/>
                </a:solidFill>
              </a:rPr>
              <a:t>9.</a:t>
            </a:r>
            <a:r>
              <a:rPr lang="en-US" sz="2400" b="1" dirty="0">
                <a:solidFill>
                  <a:schemeClr val="accent5">
                    <a:lumMod val="50000"/>
                  </a:schemeClr>
                </a:solidFill>
              </a:rPr>
              <a:t>Funding Requirements &amp; Allocation</a:t>
            </a:r>
          </a:p>
          <a:p>
            <a:endParaRPr lang="en-US" sz="2400" b="1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US" sz="2000" b="1" dirty="0"/>
              <a:t>Veloute</a:t>
            </a:r>
            <a:r>
              <a:rPr lang="en-US" sz="2000" dirty="0"/>
              <a:t>’ is seeking </a:t>
            </a:r>
            <a:r>
              <a:rPr lang="en-US" sz="2400" b="1" dirty="0"/>
              <a:t>£6,400</a:t>
            </a:r>
            <a:r>
              <a:rPr lang="en-US" sz="2000" dirty="0"/>
              <a:t> in start-up funding, allocated across one-off start-up cost, recurring fixed cost and per session variable costs, set out on the following slides alongside a six-months forecast and break-even position</a:t>
            </a:r>
            <a:r>
              <a:rPr lang="en-US" sz="2000" b="1" dirty="0">
                <a:solidFill>
                  <a:schemeClr val="accent5">
                    <a:lumMod val="50000"/>
                  </a:schemeClr>
                </a:solidFill>
              </a:rPr>
              <a:t>.</a:t>
            </a:r>
            <a:endParaRPr lang="en-GB" sz="2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F535B02-BC98-2C62-7059-C8BBFD9D2A74}"/>
              </a:ext>
            </a:extLst>
          </p:cNvPr>
          <p:cNvSpPr/>
          <p:nvPr/>
        </p:nvSpPr>
        <p:spPr>
          <a:xfrm>
            <a:off x="801973" y="3597639"/>
            <a:ext cx="3043004" cy="140907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£6,400.00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Total start-up funding sought</a:t>
            </a:r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C0C6B91-DB21-4E51-82A1-8B5AC10BAC6D}"/>
              </a:ext>
            </a:extLst>
          </p:cNvPr>
          <p:cNvCxnSpPr>
            <a:cxnSpLocks/>
          </p:cNvCxnSpPr>
          <p:nvPr/>
        </p:nvCxnSpPr>
        <p:spPr>
          <a:xfrm>
            <a:off x="1199213" y="4302177"/>
            <a:ext cx="224852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18F9D9DC-A339-3A4A-8857-1D480D1DBA65}"/>
              </a:ext>
            </a:extLst>
          </p:cNvPr>
          <p:cNvSpPr/>
          <p:nvPr/>
        </p:nvSpPr>
        <p:spPr>
          <a:xfrm>
            <a:off x="4766872" y="3597639"/>
            <a:ext cx="2653259" cy="140907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£123/month</a:t>
            </a:r>
          </a:p>
          <a:p>
            <a:pPr algn="ctr"/>
            <a:endParaRPr lang="en-US" sz="2400" b="1" dirty="0"/>
          </a:p>
          <a:p>
            <a:pPr algn="ctr"/>
            <a:r>
              <a:rPr lang="en-US" sz="2000" dirty="0"/>
              <a:t>Fixed monthly costs</a:t>
            </a:r>
            <a:endParaRPr lang="en-GB" sz="20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BE9D7EB-9773-3A74-101A-69744B1DF741}"/>
              </a:ext>
            </a:extLst>
          </p:cNvPr>
          <p:cNvCxnSpPr>
            <a:cxnSpLocks/>
          </p:cNvCxnSpPr>
          <p:nvPr/>
        </p:nvCxnSpPr>
        <p:spPr>
          <a:xfrm>
            <a:off x="5141626" y="4302177"/>
            <a:ext cx="2038663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02D26BE9-76C2-1CBD-0AD8-291C23C29222}"/>
              </a:ext>
            </a:extLst>
          </p:cNvPr>
          <p:cNvSpPr/>
          <p:nvPr/>
        </p:nvSpPr>
        <p:spPr>
          <a:xfrm>
            <a:off x="8342026" y="3597638"/>
            <a:ext cx="2810656" cy="14090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£15/per session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sz="2000" dirty="0"/>
              <a:t>Variable cost per visit</a:t>
            </a:r>
            <a:endParaRPr lang="en-GB" sz="2000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714E97C-2644-1532-C7B6-D92EE93D1C2B}"/>
              </a:ext>
            </a:extLst>
          </p:cNvPr>
          <p:cNvCxnSpPr>
            <a:cxnSpLocks/>
          </p:cNvCxnSpPr>
          <p:nvPr/>
        </p:nvCxnSpPr>
        <p:spPr>
          <a:xfrm>
            <a:off x="8649325" y="4302177"/>
            <a:ext cx="227850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23764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C452741-16B7-E832-33AB-C3C26F8BA999}"/>
              </a:ext>
            </a:extLst>
          </p:cNvPr>
          <p:cNvSpPr txBox="1"/>
          <p:nvPr/>
        </p:nvSpPr>
        <p:spPr>
          <a:xfrm>
            <a:off x="434715" y="239843"/>
            <a:ext cx="37475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C00000"/>
                </a:solidFill>
              </a:rPr>
              <a:t>FUNDING DETAIL</a:t>
            </a:r>
            <a:endParaRPr lang="en-GB" b="1" dirty="0">
              <a:solidFill>
                <a:srgbClr val="C00000"/>
              </a:solidFill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68067B8-B0DF-46AE-B044-D0C61EE70AA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2349926"/>
              </p:ext>
            </p:extLst>
          </p:nvPr>
        </p:nvGraphicFramePr>
        <p:xfrm>
          <a:off x="130630" y="701509"/>
          <a:ext cx="5730524" cy="615649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724251">
                  <a:extLst>
                    <a:ext uri="{9D8B030D-6E8A-4147-A177-3AD203B41FA5}">
                      <a16:colId xmlns:a16="http://schemas.microsoft.com/office/drawing/2014/main" val="2588348707"/>
                    </a:ext>
                  </a:extLst>
                </a:gridCol>
                <a:gridCol w="2006273">
                  <a:extLst>
                    <a:ext uri="{9D8B030D-6E8A-4147-A177-3AD203B41FA5}">
                      <a16:colId xmlns:a16="http://schemas.microsoft.com/office/drawing/2014/main" val="3668309380"/>
                    </a:ext>
                  </a:extLst>
                </a:gridCol>
              </a:tblGrid>
              <a:tr h="470422">
                <a:tc>
                  <a:txBody>
                    <a:bodyPr/>
                    <a:lstStyle/>
                    <a:p>
                      <a:r>
                        <a:rPr lang="en-US" dirty="0"/>
                        <a:t>START-UP COST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AMOUNT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7246894"/>
                  </a:ext>
                </a:extLst>
              </a:tr>
              <a:tr h="797705">
                <a:tc>
                  <a:txBody>
                    <a:bodyPr/>
                    <a:lstStyle/>
                    <a:p>
                      <a:r>
                        <a:rPr lang="en-US" dirty="0"/>
                        <a:t>Kitchen texture-modification equipment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£800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7865807"/>
                  </a:ext>
                </a:extLst>
              </a:tr>
              <a:tr h="470422">
                <a:tc>
                  <a:txBody>
                    <a:bodyPr/>
                    <a:lstStyle/>
                    <a:p>
                      <a:r>
                        <a:rPr lang="en-US" dirty="0"/>
                        <a:t>IDDSI/Food safety training top-up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£300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6489133"/>
                  </a:ext>
                </a:extLst>
              </a:tr>
              <a:tr h="797705">
                <a:tc>
                  <a:txBody>
                    <a:bodyPr/>
                    <a:lstStyle/>
                    <a:p>
                      <a:r>
                        <a:rPr lang="en-US" dirty="0"/>
                        <a:t>Public liability&amp; indemnity insurance (1year)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£400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6520976"/>
                  </a:ext>
                </a:extLst>
              </a:tr>
              <a:tr h="470422">
                <a:tc>
                  <a:txBody>
                    <a:bodyPr/>
                    <a:lstStyle/>
                    <a:p>
                      <a:r>
                        <a:rPr lang="en-US" dirty="0"/>
                        <a:t>Enhance DBS check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£50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3170864"/>
                  </a:ext>
                </a:extLst>
              </a:tr>
              <a:tr h="470422">
                <a:tc>
                  <a:txBody>
                    <a:bodyPr/>
                    <a:lstStyle/>
                    <a:p>
                      <a:r>
                        <a:rPr lang="en-US" dirty="0"/>
                        <a:t>Transport set-up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£1,500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6752526"/>
                  </a:ext>
                </a:extLst>
              </a:tr>
              <a:tr h="470422">
                <a:tc>
                  <a:txBody>
                    <a:bodyPr/>
                    <a:lstStyle/>
                    <a:p>
                      <a:r>
                        <a:rPr lang="en-US" dirty="0"/>
                        <a:t>Marketing (website/branding/cards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£600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2144387"/>
                  </a:ext>
                </a:extLst>
              </a:tr>
              <a:tr h="797705">
                <a:tc>
                  <a:txBody>
                    <a:bodyPr/>
                    <a:lstStyle/>
                    <a:p>
                      <a:r>
                        <a:rPr lang="en-US" dirty="0"/>
                        <a:t>Reusable delivery &amp; service packaging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£300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0135767"/>
                  </a:ext>
                </a:extLst>
              </a:tr>
              <a:tr h="470422">
                <a:tc>
                  <a:txBody>
                    <a:bodyPr/>
                    <a:lstStyle/>
                    <a:p>
                      <a:r>
                        <a:rPr lang="en-US" dirty="0"/>
                        <a:t>Working capital buffer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£1,500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5671864"/>
                  </a:ext>
                </a:extLst>
              </a:tr>
              <a:tr h="470422">
                <a:tc>
                  <a:txBody>
                    <a:bodyPr/>
                    <a:lstStyle/>
                    <a:p>
                      <a:r>
                        <a:rPr lang="en-US" dirty="0"/>
                        <a:t>Contingency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£950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0704620"/>
                  </a:ext>
                </a:extLst>
              </a:tr>
              <a:tr h="470422">
                <a:tc>
                  <a:txBody>
                    <a:bodyPr/>
                    <a:lstStyle/>
                    <a:p>
                      <a:r>
                        <a:rPr lang="en-US" b="1" dirty="0"/>
                        <a:t>Total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£6,400.00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096129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F423170-F547-372E-30B5-7E19C5264BC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4211292"/>
              </p:ext>
            </p:extLst>
          </p:nvPr>
        </p:nvGraphicFramePr>
        <p:xfrm>
          <a:off x="6071016" y="701508"/>
          <a:ext cx="5851160" cy="3450767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718844">
                  <a:extLst>
                    <a:ext uri="{9D8B030D-6E8A-4147-A177-3AD203B41FA5}">
                      <a16:colId xmlns:a16="http://schemas.microsoft.com/office/drawing/2014/main" val="2914818364"/>
                    </a:ext>
                  </a:extLst>
                </a:gridCol>
                <a:gridCol w="2132316">
                  <a:extLst>
                    <a:ext uri="{9D8B030D-6E8A-4147-A177-3AD203B41FA5}">
                      <a16:colId xmlns:a16="http://schemas.microsoft.com/office/drawing/2014/main" val="3858746596"/>
                    </a:ext>
                  </a:extLst>
                </a:gridCol>
              </a:tblGrid>
              <a:tr h="591029">
                <a:tc>
                  <a:txBody>
                    <a:bodyPr/>
                    <a:lstStyle/>
                    <a:p>
                      <a:r>
                        <a:rPr lang="en-US" dirty="0"/>
                        <a:t>Fixed cost (per month)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Amount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680830"/>
                  </a:ext>
                </a:extLst>
              </a:tr>
              <a:tr h="591029">
                <a:tc>
                  <a:txBody>
                    <a:bodyPr/>
                    <a:lstStyle/>
                    <a:p>
                      <a:r>
                        <a:rPr lang="en-US" dirty="0"/>
                        <a:t>Insurance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£33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3080976"/>
                  </a:ext>
                </a:extLst>
              </a:tr>
              <a:tr h="647126">
                <a:tc>
                  <a:txBody>
                    <a:bodyPr/>
                    <a:lstStyle/>
                    <a:p>
                      <a:r>
                        <a:rPr lang="en-US" dirty="0"/>
                        <a:t>Admin/software/booking tools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4808212"/>
                  </a:ext>
                </a:extLst>
              </a:tr>
              <a:tr h="591029">
                <a:tc>
                  <a:txBody>
                    <a:bodyPr/>
                    <a:lstStyle/>
                    <a:p>
                      <a:r>
                        <a:rPr lang="en-US" dirty="0"/>
                        <a:t>Ongoing marketing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£50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0404770"/>
                  </a:ext>
                </a:extLst>
              </a:tr>
              <a:tr h="591029">
                <a:tc>
                  <a:txBody>
                    <a:bodyPr/>
                    <a:lstStyle/>
                    <a:p>
                      <a:r>
                        <a:rPr lang="en-US" dirty="0"/>
                        <a:t>Miscellaneous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5589251"/>
                  </a:ext>
                </a:extLst>
              </a:tr>
              <a:tr h="439525">
                <a:tc>
                  <a:txBody>
                    <a:bodyPr/>
                    <a:lstStyle/>
                    <a:p>
                      <a:r>
                        <a:rPr lang="en-US" b="1" dirty="0"/>
                        <a:t>Total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£123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6953416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824D481-50FA-A0ED-C2FB-327495976B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5728031"/>
              </p:ext>
            </p:extLst>
          </p:nvPr>
        </p:nvGraphicFramePr>
        <p:xfrm>
          <a:off x="6096000" y="4408713"/>
          <a:ext cx="5641298" cy="220944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782518">
                  <a:extLst>
                    <a:ext uri="{9D8B030D-6E8A-4147-A177-3AD203B41FA5}">
                      <a16:colId xmlns:a16="http://schemas.microsoft.com/office/drawing/2014/main" val="4197767254"/>
                    </a:ext>
                  </a:extLst>
                </a:gridCol>
                <a:gridCol w="1858780">
                  <a:extLst>
                    <a:ext uri="{9D8B030D-6E8A-4147-A177-3AD203B41FA5}">
                      <a16:colId xmlns:a16="http://schemas.microsoft.com/office/drawing/2014/main" val="484685082"/>
                    </a:ext>
                  </a:extLst>
                </a:gridCol>
              </a:tblGrid>
              <a:tr h="552361">
                <a:tc>
                  <a:txBody>
                    <a:bodyPr/>
                    <a:lstStyle/>
                    <a:p>
                      <a:r>
                        <a:rPr lang="en-US" dirty="0"/>
                        <a:t>VARIABLE COST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AMOUNT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9168792"/>
                  </a:ext>
                </a:extLst>
              </a:tr>
              <a:tr h="552361">
                <a:tc>
                  <a:txBody>
                    <a:bodyPr/>
                    <a:lstStyle/>
                    <a:p>
                      <a:r>
                        <a:rPr lang="en-US" dirty="0"/>
                        <a:t>Ingredients &amp; consumables/session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1178714"/>
                  </a:ext>
                </a:extLst>
              </a:tr>
              <a:tr h="552361">
                <a:tc>
                  <a:txBody>
                    <a:bodyPr/>
                    <a:lstStyle/>
                    <a:p>
                      <a:r>
                        <a:rPr lang="en-US" dirty="0"/>
                        <a:t>Travel/fuel per session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195769"/>
                  </a:ext>
                </a:extLst>
              </a:tr>
              <a:tr h="552361">
                <a:tc>
                  <a:txBody>
                    <a:bodyPr/>
                    <a:lstStyle/>
                    <a:p>
                      <a:r>
                        <a:rPr lang="en-US" b="1" dirty="0"/>
                        <a:t>TOTAL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£15/per session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929700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AC44A59-3433-8677-C686-73BF07729005}"/>
              </a:ext>
            </a:extLst>
          </p:cNvPr>
          <p:cNvSpPr txBox="1"/>
          <p:nvPr/>
        </p:nvSpPr>
        <p:spPr>
          <a:xfrm>
            <a:off x="2808514" y="239843"/>
            <a:ext cx="57305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C00000"/>
                </a:solidFill>
              </a:rPr>
              <a:t>10.</a:t>
            </a:r>
            <a:r>
              <a:rPr lang="en-US" sz="2400" b="1" dirty="0">
                <a:solidFill>
                  <a:schemeClr val="accent5">
                    <a:lumMod val="50000"/>
                  </a:schemeClr>
                </a:solidFill>
              </a:rPr>
              <a:t>Start-Up Costs &amp; Fixed Costs</a:t>
            </a:r>
            <a:endParaRPr lang="en-GB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99616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C55D778-41AD-7B01-00CA-B36A7263DE8B}"/>
              </a:ext>
            </a:extLst>
          </p:cNvPr>
          <p:cNvSpPr txBox="1"/>
          <p:nvPr/>
        </p:nvSpPr>
        <p:spPr>
          <a:xfrm>
            <a:off x="479685" y="299803"/>
            <a:ext cx="94887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C00000"/>
                </a:solidFill>
              </a:rPr>
              <a:t>11</a:t>
            </a:r>
            <a:r>
              <a:rPr lang="en-US" sz="2400" b="1" dirty="0">
                <a:solidFill>
                  <a:schemeClr val="accent5">
                    <a:lumMod val="50000"/>
                  </a:schemeClr>
                </a:solidFill>
              </a:rPr>
              <a:t>.CONFIRM CLIENT BOOKING WITH A 6 MONTH FIXED CONTRACT</a:t>
            </a:r>
            <a:endParaRPr lang="en-GB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6E39A94-CF85-713B-D8D7-277FBC8E23A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4476397"/>
              </p:ext>
            </p:extLst>
          </p:nvPr>
        </p:nvGraphicFramePr>
        <p:xfrm>
          <a:off x="479685" y="1138988"/>
          <a:ext cx="10927831" cy="434741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319914">
                  <a:extLst>
                    <a:ext uri="{9D8B030D-6E8A-4147-A177-3AD203B41FA5}">
                      <a16:colId xmlns:a16="http://schemas.microsoft.com/office/drawing/2014/main" val="354209092"/>
                    </a:ext>
                  </a:extLst>
                </a:gridCol>
                <a:gridCol w="2951004">
                  <a:extLst>
                    <a:ext uri="{9D8B030D-6E8A-4147-A177-3AD203B41FA5}">
                      <a16:colId xmlns:a16="http://schemas.microsoft.com/office/drawing/2014/main" val="3061292335"/>
                    </a:ext>
                  </a:extLst>
                </a:gridCol>
                <a:gridCol w="2071060">
                  <a:extLst>
                    <a:ext uri="{9D8B030D-6E8A-4147-A177-3AD203B41FA5}">
                      <a16:colId xmlns:a16="http://schemas.microsoft.com/office/drawing/2014/main" val="3543135954"/>
                    </a:ext>
                  </a:extLst>
                </a:gridCol>
                <a:gridCol w="2607150">
                  <a:extLst>
                    <a:ext uri="{9D8B030D-6E8A-4147-A177-3AD203B41FA5}">
                      <a16:colId xmlns:a16="http://schemas.microsoft.com/office/drawing/2014/main" val="2577029532"/>
                    </a:ext>
                  </a:extLst>
                </a:gridCol>
                <a:gridCol w="1978703">
                  <a:extLst>
                    <a:ext uri="{9D8B030D-6E8A-4147-A177-3AD203B41FA5}">
                      <a16:colId xmlns:a16="http://schemas.microsoft.com/office/drawing/2014/main" val="2498371988"/>
                    </a:ext>
                  </a:extLst>
                </a:gridCol>
              </a:tblGrid>
              <a:tr h="563734">
                <a:tc>
                  <a:txBody>
                    <a:bodyPr/>
                    <a:lstStyle/>
                    <a:p>
                      <a:r>
                        <a:rPr lang="en-US" dirty="0"/>
                        <a:t>MONTHS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CLIENT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SESSION/WEEK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SESSION/MONTHS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  TOTAL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087029"/>
                  </a:ext>
                </a:extLst>
              </a:tr>
              <a:tr h="563734">
                <a:tc>
                  <a:txBody>
                    <a:bodyPr/>
                    <a:lstStyle/>
                    <a:p>
                      <a:r>
                        <a:rPr lang="en-US" dirty="0"/>
                        <a:t>Sept.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 £ 1,440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4394923"/>
                  </a:ext>
                </a:extLst>
              </a:tr>
              <a:tr h="563734">
                <a:tc>
                  <a:txBody>
                    <a:bodyPr/>
                    <a:lstStyle/>
                    <a:p>
                      <a:r>
                        <a:rPr lang="en-US" dirty="0"/>
                        <a:t>Oct.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C1+C2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12+8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  £2,720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735707"/>
                  </a:ext>
                </a:extLst>
              </a:tr>
              <a:tr h="563734">
                <a:tc>
                  <a:txBody>
                    <a:bodyPr/>
                    <a:lstStyle/>
                    <a:p>
                      <a:r>
                        <a:rPr lang="en-US" dirty="0"/>
                        <a:t>Nov.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C1+C2+C3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12+8+12                   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  £4,160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639638"/>
                  </a:ext>
                </a:extLst>
              </a:tr>
              <a:tr h="563734">
                <a:tc>
                  <a:txBody>
                    <a:bodyPr/>
                    <a:lstStyle/>
                    <a:p>
                      <a:r>
                        <a:rPr lang="en-US" dirty="0"/>
                        <a:t>Dec.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C1+C2+C3+C4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12+8+12+16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   £6,080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6505419"/>
                  </a:ext>
                </a:extLst>
              </a:tr>
              <a:tr h="563734">
                <a:tc>
                  <a:txBody>
                    <a:bodyPr/>
                    <a:lstStyle/>
                    <a:p>
                      <a:r>
                        <a:rPr lang="en-US" dirty="0"/>
                        <a:t>Jan.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C1+C2+C3+C4+C5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12+8+12+16+12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   £7,520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0288370"/>
                  </a:ext>
                </a:extLst>
              </a:tr>
              <a:tr h="965008">
                <a:tc>
                  <a:txBody>
                    <a:bodyPr/>
                    <a:lstStyle/>
                    <a:p>
                      <a:r>
                        <a:rPr lang="en-US" dirty="0"/>
                        <a:t>Feb.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C1+C2+C3+C4+C5+C6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12+8+12+16+12+4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   £8,000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21610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61514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9985EF9-06A8-DC2A-7CB2-E65325BBD23B}"/>
              </a:ext>
            </a:extLst>
          </p:cNvPr>
          <p:cNvSpPr txBox="1"/>
          <p:nvPr/>
        </p:nvSpPr>
        <p:spPr>
          <a:xfrm>
            <a:off x="194872" y="149902"/>
            <a:ext cx="51116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C00000"/>
                </a:solidFill>
              </a:rPr>
              <a:t>FUNDING DETAIL</a:t>
            </a:r>
            <a:endParaRPr lang="en-GB" b="1" dirty="0">
              <a:solidFill>
                <a:srgbClr val="C00000"/>
              </a:solidFill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9D93935-2B63-F138-1DD0-AEF66FAB03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9245209"/>
              </p:ext>
            </p:extLst>
          </p:nvPr>
        </p:nvGraphicFramePr>
        <p:xfrm>
          <a:off x="-1034321" y="-12584625"/>
          <a:ext cx="9852856" cy="556325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72552">
                  <a:extLst>
                    <a:ext uri="{9D8B030D-6E8A-4147-A177-3AD203B41FA5}">
                      <a16:colId xmlns:a16="http://schemas.microsoft.com/office/drawing/2014/main" val="332914078"/>
                    </a:ext>
                  </a:extLst>
                </a:gridCol>
                <a:gridCol w="1379564">
                  <a:extLst>
                    <a:ext uri="{9D8B030D-6E8A-4147-A177-3AD203B41FA5}">
                      <a16:colId xmlns:a16="http://schemas.microsoft.com/office/drawing/2014/main" val="901410908"/>
                    </a:ext>
                  </a:extLst>
                </a:gridCol>
                <a:gridCol w="1121843">
                  <a:extLst>
                    <a:ext uri="{9D8B030D-6E8A-4147-A177-3AD203B41FA5}">
                      <a16:colId xmlns:a16="http://schemas.microsoft.com/office/drawing/2014/main" val="686889473"/>
                    </a:ext>
                  </a:extLst>
                </a:gridCol>
                <a:gridCol w="1227964">
                  <a:extLst>
                    <a:ext uri="{9D8B030D-6E8A-4147-A177-3AD203B41FA5}">
                      <a16:colId xmlns:a16="http://schemas.microsoft.com/office/drawing/2014/main" val="1918890831"/>
                    </a:ext>
                  </a:extLst>
                </a:gridCol>
                <a:gridCol w="985403">
                  <a:extLst>
                    <a:ext uri="{9D8B030D-6E8A-4147-A177-3AD203B41FA5}">
                      <a16:colId xmlns:a16="http://schemas.microsoft.com/office/drawing/2014/main" val="2150299273"/>
                    </a:ext>
                  </a:extLst>
                </a:gridCol>
                <a:gridCol w="1546324">
                  <a:extLst>
                    <a:ext uri="{9D8B030D-6E8A-4147-A177-3AD203B41FA5}">
                      <a16:colId xmlns:a16="http://schemas.microsoft.com/office/drawing/2014/main" val="971089237"/>
                    </a:ext>
                  </a:extLst>
                </a:gridCol>
                <a:gridCol w="1819206">
                  <a:extLst>
                    <a:ext uri="{9D8B030D-6E8A-4147-A177-3AD203B41FA5}">
                      <a16:colId xmlns:a16="http://schemas.microsoft.com/office/drawing/2014/main" val="1180824913"/>
                    </a:ext>
                  </a:extLst>
                </a:gridCol>
              </a:tblGrid>
              <a:tr h="115308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Month-1</a:t>
                      </a:r>
                    </a:p>
                    <a:p>
                      <a:r>
                        <a:rPr lang="en-US" dirty="0"/>
                        <a:t>September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Month-2</a:t>
                      </a:r>
                    </a:p>
                    <a:p>
                      <a:r>
                        <a:rPr lang="en-US" dirty="0"/>
                        <a:t>October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Month-3</a:t>
                      </a:r>
                    </a:p>
                    <a:p>
                      <a:r>
                        <a:rPr lang="en-US" dirty="0"/>
                        <a:t>November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Month-4</a:t>
                      </a:r>
                    </a:p>
                    <a:p>
                      <a:r>
                        <a:rPr lang="en-US" dirty="0"/>
                        <a:t>December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Month-5</a:t>
                      </a:r>
                    </a:p>
                    <a:p>
                      <a:r>
                        <a:rPr lang="en-US" dirty="0"/>
                        <a:t>January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Month-6</a:t>
                      </a:r>
                    </a:p>
                    <a:p>
                      <a:r>
                        <a:rPr lang="en-US" dirty="0"/>
                        <a:t>February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46640"/>
                  </a:ext>
                </a:extLst>
              </a:tr>
              <a:tr h="557956">
                <a:tc>
                  <a:txBody>
                    <a:bodyPr/>
                    <a:lstStyle/>
                    <a:p>
                      <a:r>
                        <a:rPr lang="en-US" dirty="0"/>
                        <a:t>Fixed Costs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£123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£123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£123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£123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£123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£123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0704169"/>
                  </a:ext>
                </a:extLst>
              </a:tr>
              <a:tr h="489217">
                <a:tc>
                  <a:txBody>
                    <a:bodyPr/>
                    <a:lstStyle/>
                    <a:p>
                      <a:r>
                        <a:rPr lang="en-US" dirty="0"/>
                        <a:t>Variable Cost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£180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£300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£480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£720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£900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£960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7871249"/>
                  </a:ext>
                </a:extLst>
              </a:tr>
              <a:tr h="481135">
                <a:tc>
                  <a:txBody>
                    <a:bodyPr/>
                    <a:lstStyle/>
                    <a:p>
                      <a:r>
                        <a:rPr lang="en-US" dirty="0"/>
                        <a:t>TOTAL COST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£303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£423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£603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£843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£1,023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£1,083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7638161"/>
                  </a:ext>
                </a:extLst>
              </a:tr>
              <a:tr h="372685">
                <a:tc>
                  <a:txBody>
                    <a:bodyPr/>
                    <a:lstStyle/>
                    <a:p>
                      <a:r>
                        <a:rPr lang="en-US" dirty="0"/>
                        <a:t>REVENUE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£1,440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£2,720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£4,160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£6,080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£7,520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£8,000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0457110"/>
                  </a:ext>
                </a:extLst>
              </a:tr>
              <a:tr h="542045">
                <a:tc>
                  <a:txBody>
                    <a:bodyPr/>
                    <a:lstStyle/>
                    <a:p>
                      <a:r>
                        <a:rPr lang="en-US" b="1" dirty="0"/>
                        <a:t>PROFIT/LOSS</a:t>
                      </a:r>
                      <a:endParaRPr lang="en-GB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£1,137</a:t>
                      </a:r>
                      <a:endParaRPr lang="en-GB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£2,297</a:t>
                      </a:r>
                      <a:endParaRPr lang="en-GB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£3,557</a:t>
                      </a:r>
                      <a:endParaRPr lang="en-GB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£5,237</a:t>
                      </a:r>
                      <a:endParaRPr lang="en-GB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£6,497</a:t>
                      </a:r>
                      <a:endParaRPr lang="en-GB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£6,917</a:t>
                      </a:r>
                      <a:endParaRPr lang="en-GB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8222603"/>
                  </a:ext>
                </a:extLst>
              </a:tr>
              <a:tr h="35479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2251848"/>
                  </a:ext>
                </a:extLst>
              </a:tr>
              <a:tr h="1565736">
                <a:tc>
                  <a:txBody>
                    <a:bodyPr/>
                    <a:lstStyle/>
                    <a:p>
                      <a:r>
                        <a:rPr lang="en-US" dirty="0"/>
                        <a:t>INVESTMENT  NEEDED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£6,400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4239444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7C75ED4-C2E3-2B9C-E2CA-57B7EF11F399}"/>
              </a:ext>
            </a:extLst>
          </p:cNvPr>
          <p:cNvSpPr txBox="1"/>
          <p:nvPr/>
        </p:nvSpPr>
        <p:spPr>
          <a:xfrm>
            <a:off x="359764" y="519235"/>
            <a:ext cx="9653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C00000"/>
                </a:solidFill>
              </a:rPr>
              <a:t>12.</a:t>
            </a:r>
            <a:r>
              <a:rPr lang="en-US" sz="2400" b="1" dirty="0">
                <a:solidFill>
                  <a:schemeClr val="accent5">
                    <a:lumMod val="50000"/>
                  </a:schemeClr>
                </a:solidFill>
              </a:rPr>
              <a:t>MONTHLY FINANCIAL FORECAST(Months 1-6) Chef-for-hire</a:t>
            </a:r>
            <a:endParaRPr lang="en-GB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341D14E-5C87-0838-FAF5-2517A677087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171630"/>
              </p:ext>
            </p:extLst>
          </p:nvPr>
        </p:nvGraphicFramePr>
        <p:xfrm>
          <a:off x="329784" y="980901"/>
          <a:ext cx="11557414" cy="4331739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103793">
                  <a:extLst>
                    <a:ext uri="{9D8B030D-6E8A-4147-A177-3AD203B41FA5}">
                      <a16:colId xmlns:a16="http://schemas.microsoft.com/office/drawing/2014/main" val="1917623696"/>
                    </a:ext>
                  </a:extLst>
                </a:gridCol>
                <a:gridCol w="1614033">
                  <a:extLst>
                    <a:ext uri="{9D8B030D-6E8A-4147-A177-3AD203B41FA5}">
                      <a16:colId xmlns:a16="http://schemas.microsoft.com/office/drawing/2014/main" val="3652016763"/>
                    </a:ext>
                  </a:extLst>
                </a:gridCol>
                <a:gridCol w="1312509">
                  <a:extLst>
                    <a:ext uri="{9D8B030D-6E8A-4147-A177-3AD203B41FA5}">
                      <a16:colId xmlns:a16="http://schemas.microsoft.com/office/drawing/2014/main" val="1016889489"/>
                    </a:ext>
                  </a:extLst>
                </a:gridCol>
                <a:gridCol w="1436668">
                  <a:extLst>
                    <a:ext uri="{9D8B030D-6E8A-4147-A177-3AD203B41FA5}">
                      <a16:colId xmlns:a16="http://schemas.microsoft.com/office/drawing/2014/main" val="1014058817"/>
                    </a:ext>
                  </a:extLst>
                </a:gridCol>
                <a:gridCol w="1152880">
                  <a:extLst>
                    <a:ext uri="{9D8B030D-6E8A-4147-A177-3AD203B41FA5}">
                      <a16:colId xmlns:a16="http://schemas.microsoft.com/office/drawing/2014/main" val="4165349189"/>
                    </a:ext>
                  </a:extLst>
                </a:gridCol>
                <a:gridCol w="1809135">
                  <a:extLst>
                    <a:ext uri="{9D8B030D-6E8A-4147-A177-3AD203B41FA5}">
                      <a16:colId xmlns:a16="http://schemas.microsoft.com/office/drawing/2014/main" val="320477431"/>
                    </a:ext>
                  </a:extLst>
                </a:gridCol>
                <a:gridCol w="2128396">
                  <a:extLst>
                    <a:ext uri="{9D8B030D-6E8A-4147-A177-3AD203B41FA5}">
                      <a16:colId xmlns:a16="http://schemas.microsoft.com/office/drawing/2014/main" val="1572782847"/>
                    </a:ext>
                  </a:extLst>
                </a:gridCol>
              </a:tblGrid>
              <a:tr h="101861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Month-1</a:t>
                      </a:r>
                    </a:p>
                    <a:p>
                      <a:r>
                        <a:rPr lang="en-US" dirty="0"/>
                        <a:t>September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Month-2</a:t>
                      </a:r>
                    </a:p>
                    <a:p>
                      <a:r>
                        <a:rPr lang="en-US" dirty="0"/>
                        <a:t>October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Month-3</a:t>
                      </a:r>
                    </a:p>
                    <a:p>
                      <a:r>
                        <a:rPr lang="en-US" dirty="0"/>
                        <a:t>November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Month-4</a:t>
                      </a:r>
                    </a:p>
                    <a:p>
                      <a:r>
                        <a:rPr lang="en-US" dirty="0"/>
                        <a:t>December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Month-5</a:t>
                      </a:r>
                    </a:p>
                    <a:p>
                      <a:r>
                        <a:rPr lang="en-US" dirty="0"/>
                        <a:t>January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Month-6</a:t>
                      </a:r>
                    </a:p>
                    <a:p>
                      <a:r>
                        <a:rPr lang="en-US" dirty="0"/>
                        <a:t>February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3464060"/>
                  </a:ext>
                </a:extLst>
              </a:tr>
              <a:tr h="407445">
                <a:tc>
                  <a:txBody>
                    <a:bodyPr/>
                    <a:lstStyle/>
                    <a:p>
                      <a:r>
                        <a:rPr lang="en-US" dirty="0"/>
                        <a:t>Fixed Costs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£123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£123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£123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£123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£123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£123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252732"/>
                  </a:ext>
                </a:extLst>
              </a:tr>
              <a:tr h="407445">
                <a:tc>
                  <a:txBody>
                    <a:bodyPr/>
                    <a:lstStyle/>
                    <a:p>
                      <a:r>
                        <a:rPr lang="en-US" dirty="0"/>
                        <a:t>Variable Cost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£180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£300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£480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£720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£900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£960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581381"/>
                  </a:ext>
                </a:extLst>
              </a:tr>
              <a:tr h="407445">
                <a:tc>
                  <a:txBody>
                    <a:bodyPr/>
                    <a:lstStyle/>
                    <a:p>
                      <a:r>
                        <a:rPr lang="en-US" b="1" dirty="0"/>
                        <a:t>TOTAL COST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£303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£423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£603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£843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£1,023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£1,083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2081166"/>
                  </a:ext>
                </a:extLst>
              </a:tr>
              <a:tr h="407445">
                <a:tc>
                  <a:txBody>
                    <a:bodyPr/>
                    <a:lstStyle/>
                    <a:p>
                      <a:r>
                        <a:rPr lang="en-US" dirty="0"/>
                        <a:t>REVENUE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£1,440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£2,720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£4,160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£6,080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£7,520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£8,000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9006973"/>
                  </a:ext>
                </a:extLst>
              </a:tr>
              <a:tr h="407445">
                <a:tc>
                  <a:txBody>
                    <a:bodyPr/>
                    <a:lstStyle/>
                    <a:p>
                      <a:r>
                        <a:rPr lang="en-US" b="1" dirty="0"/>
                        <a:t>PROFIT/LOSS</a:t>
                      </a:r>
                      <a:endParaRPr lang="en-GB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£1,137</a:t>
                      </a:r>
                      <a:endParaRPr lang="en-GB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£2,297</a:t>
                      </a:r>
                      <a:endParaRPr lang="en-GB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£3,557</a:t>
                      </a:r>
                      <a:endParaRPr lang="en-GB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£5,237</a:t>
                      </a:r>
                      <a:endParaRPr lang="en-GB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£6,497</a:t>
                      </a:r>
                      <a:endParaRPr lang="en-GB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£6,917</a:t>
                      </a:r>
                      <a:endParaRPr lang="en-GB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4979689"/>
                  </a:ext>
                </a:extLst>
              </a:tr>
              <a:tr h="40744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0520611"/>
                  </a:ext>
                </a:extLst>
              </a:tr>
              <a:tr h="86845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6707848"/>
                  </a:ext>
                </a:extLst>
              </a:tr>
            </a:tbl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F85C9EC0-643C-F847-93C5-ACE67AC1707E}"/>
              </a:ext>
            </a:extLst>
          </p:cNvPr>
          <p:cNvSpPr/>
          <p:nvPr/>
        </p:nvSpPr>
        <p:spPr>
          <a:xfrm>
            <a:off x="304802" y="4452079"/>
            <a:ext cx="11557414" cy="214359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NOTE: INVESTMENT NEEDED= £6,400</a:t>
            </a:r>
          </a:p>
          <a:p>
            <a:pPr algn="ctr"/>
            <a:endParaRPr lang="en-US" sz="2000" b="1" dirty="0"/>
          </a:p>
          <a:p>
            <a:pPr algn="ctr"/>
            <a:r>
              <a:rPr lang="en-GB" sz="2000" b="1" dirty="0"/>
              <a:t> Total Start-up Cost+( Operational Cost-Revenue, up to break-even=0, </a:t>
            </a:r>
            <a:r>
              <a:rPr lang="en-GB" sz="2000" dirty="0"/>
              <a:t>because the business revenue covers cost from Month-1</a:t>
            </a:r>
          </a:p>
          <a:p>
            <a:pPr algn="ctr"/>
            <a:r>
              <a:rPr lang="en-GB" sz="2000" b="1" dirty="0"/>
              <a:t>So Investment needed=£6,400+0=£6,400</a:t>
            </a:r>
          </a:p>
          <a:p>
            <a:pPr algn="ctr"/>
            <a:endParaRPr lang="en-GB" sz="2000" b="1" dirty="0"/>
          </a:p>
          <a:p>
            <a:pPr algn="ctr"/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39371995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53B20DE-3823-9AC6-96A1-F7951C9D7ADC}"/>
              </a:ext>
            </a:extLst>
          </p:cNvPr>
          <p:cNvSpPr txBox="1"/>
          <p:nvPr/>
        </p:nvSpPr>
        <p:spPr>
          <a:xfrm>
            <a:off x="809469" y="1154243"/>
            <a:ext cx="10268262" cy="35258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C00000"/>
                </a:solidFill>
              </a:rPr>
              <a:t>13.</a:t>
            </a:r>
            <a:r>
              <a:rPr lang="en-US" sz="2000" b="1" dirty="0">
                <a:solidFill>
                  <a:schemeClr val="accent5">
                    <a:lumMod val="50000"/>
                  </a:schemeClr>
                </a:solidFill>
              </a:rPr>
              <a:t>CONCLUSION:</a:t>
            </a:r>
          </a:p>
          <a:p>
            <a:endParaRPr lang="en-US" sz="2000" b="1" dirty="0">
              <a:solidFill>
                <a:schemeClr val="accent5">
                  <a:lumMod val="50000"/>
                </a:schemeClr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en-US" sz="2400" b="1" dirty="0">
                <a:solidFill>
                  <a:srgbClr val="C00000"/>
                </a:solidFill>
              </a:rPr>
              <a:t>Veloute Kitchen </a:t>
            </a:r>
            <a:r>
              <a:rPr lang="en-US" sz="2000" dirty="0"/>
              <a:t>present a low- risk, high-margin entry into  underserved segment of home-care and post surgical nutrition market. A chef-for-hire single service stream- delivering IDDSI-International dysphagia diet standardization Initiative. A compliant texture-modified meals for clients with hard swallowing situation and recovering post –surgical patient. This business provide a broader product range  of healthy balanced nutritional meals.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371565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70B54A0-2A35-3A11-D153-8E6CFCFEB05A}"/>
              </a:ext>
            </a:extLst>
          </p:cNvPr>
          <p:cNvSpPr txBox="1"/>
          <p:nvPr/>
        </p:nvSpPr>
        <p:spPr>
          <a:xfrm flipH="1">
            <a:off x="440871" y="163287"/>
            <a:ext cx="11596230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C00000"/>
                </a:solidFill>
              </a:rPr>
              <a:t>14</a:t>
            </a:r>
            <a:r>
              <a:rPr lang="en-US" sz="2000" b="1" dirty="0">
                <a:solidFill>
                  <a:schemeClr val="accent5">
                    <a:lumMod val="75000"/>
                  </a:schemeClr>
                </a:solidFill>
              </a:rPr>
              <a:t>.REFERENCES: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chemeClr val="accent5">
                    <a:lumMod val="75000"/>
                  </a:schemeClr>
                </a:solidFill>
              </a:rPr>
              <a:t>DeVault, K., &amp; </a:t>
            </a:r>
            <a:r>
              <a:rPr lang="en-US" sz="2000" dirty="0" err="1">
                <a:solidFill>
                  <a:schemeClr val="accent5">
                    <a:lumMod val="75000"/>
                  </a:schemeClr>
                </a:solidFill>
              </a:rPr>
              <a:t>Achem</a:t>
            </a:r>
            <a:r>
              <a:rPr lang="en-US" sz="2000" dirty="0">
                <a:solidFill>
                  <a:schemeClr val="accent5">
                    <a:lumMod val="75000"/>
                  </a:schemeClr>
                </a:solidFill>
              </a:rPr>
              <a:t>, S. (2005). </a:t>
            </a:r>
            <a:r>
              <a:rPr lang="en-US" sz="2000" i="1" dirty="0">
                <a:solidFill>
                  <a:schemeClr val="accent5">
                    <a:lumMod val="75000"/>
                  </a:schemeClr>
                </a:solidFill>
              </a:rPr>
              <a:t>Dysphagia in Aging. Journal of Clinical Gastroenterology,</a:t>
            </a:r>
            <a:r>
              <a:rPr lang="en-US" sz="2000" dirty="0">
                <a:solidFill>
                  <a:schemeClr val="accent5">
                    <a:lumMod val="75000"/>
                  </a:schemeClr>
                </a:solidFill>
              </a:rPr>
              <a:t> 39(5), </a:t>
            </a:r>
            <a:r>
              <a:rPr lang="en-US" sz="2000" b="1" dirty="0">
                <a:solidFill>
                  <a:schemeClr val="accent5">
                    <a:lumMod val="75000"/>
                  </a:schemeClr>
                </a:solidFill>
              </a:rPr>
              <a:t>357–</a:t>
            </a:r>
            <a:r>
              <a:rPr lang="en-US" sz="2000" dirty="0">
                <a:solidFill>
                  <a:schemeClr val="accent5">
                    <a:lumMod val="75000"/>
                  </a:schemeClr>
                </a:solidFill>
              </a:rPr>
              <a:t>371</a:t>
            </a:r>
            <a:r>
              <a:rPr lang="en-US" sz="2000" b="1" dirty="0">
                <a:solidFill>
                  <a:schemeClr val="accent5">
                    <a:lumMod val="75000"/>
                  </a:schemeClr>
                </a:solidFill>
              </a:rPr>
              <a:t>.Available at: </a:t>
            </a:r>
            <a:r>
              <a:rPr lang="en-US" sz="2000" b="1" dirty="0">
                <a:solidFill>
                  <a:schemeClr val="accent5">
                    <a:lumMod val="75000"/>
                  </a:schemeClr>
                </a:solidFill>
                <a:hlinkClick r:id="rId2"/>
              </a:rPr>
              <a:t>https://www.ovid.com/jnls/jcge/abstract/10.1097/01.mcg.0000159272.88974.54~dysphagia-in-aging?redirectionsource=fulltextview</a:t>
            </a:r>
            <a:r>
              <a:rPr lang="en-US" sz="2000" b="1" dirty="0">
                <a:solidFill>
                  <a:schemeClr val="accent5">
                    <a:lumMod val="75000"/>
                  </a:schemeClr>
                </a:solidFill>
              </a:rPr>
              <a:t>. </a:t>
            </a:r>
            <a:r>
              <a:rPr lang="en-US" sz="2000" dirty="0">
                <a:solidFill>
                  <a:schemeClr val="accent5">
                    <a:lumMod val="75000"/>
                  </a:schemeClr>
                </a:solidFill>
              </a:rPr>
              <a:t>Accessed 3 August 2026</a:t>
            </a:r>
          </a:p>
          <a:p>
            <a:endParaRPr lang="en-US" sz="2000" dirty="0">
              <a:solidFill>
                <a:schemeClr val="accent5">
                  <a:lumMod val="75000"/>
                </a:schemeClr>
              </a:solidFill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dirty="0"/>
              <a:t>Fact, MR., (2026) Senior- Specific Texture-Modified Food Market Size, Available at: </a:t>
            </a:r>
            <a:r>
              <a:rPr lang="en-GB" sz="2000" dirty="0">
                <a:hlinkClick r:id="rId3"/>
              </a:rPr>
              <a:t>https://www.factmr.com/report/senior-specific-texture-modified-food-%20%20%20market</a:t>
            </a:r>
            <a:r>
              <a:rPr lang="en-GB" sz="2000" dirty="0"/>
              <a:t> accessed 30 June 2026</a:t>
            </a:r>
          </a:p>
          <a:p>
            <a:endParaRPr lang="en-US" sz="2000" dirty="0">
              <a:solidFill>
                <a:schemeClr val="accent5">
                  <a:lumMod val="75000"/>
                </a:schemeClr>
              </a:solidFill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2000" dirty="0"/>
              <a:t>GOV.UK, (2026) Available at: </a:t>
            </a:r>
            <a:r>
              <a:rPr lang="en-US" sz="2000" dirty="0">
                <a:hlinkClick r:id="rId4"/>
              </a:rPr>
              <a:t>https://www.gov.uk/become-sole-trader</a:t>
            </a:r>
            <a:endParaRPr lang="en-US" sz="2000" dirty="0"/>
          </a:p>
          <a:p>
            <a:r>
              <a:rPr lang="en-US" sz="2000" dirty="0"/>
              <a:t>       Accessed 08 August 2026</a:t>
            </a:r>
          </a:p>
          <a:p>
            <a:endParaRPr lang="en-US" sz="20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000" dirty="0"/>
              <a:t>Wallace, C.A., Sperber, W.H. and Mortimore, S.E. (2010). Front Matter. In Food Safety for the 21st Century (eds C.A. Wallace, W.H. Sperber and S.E. Mortimore).Available at: </a:t>
            </a:r>
            <a:r>
              <a:rPr lang="en-GB" sz="2000" dirty="0">
                <a:hlinkClick r:id="rId5"/>
              </a:rPr>
              <a:t>https://onlinelibrary.wiley.com/action/showCitFormats?doi=10.1002%2F9781444328653.fmatter&amp;mobileUi=0</a:t>
            </a:r>
            <a:r>
              <a:rPr lang="en-GB" sz="2000" dirty="0"/>
              <a:t>.</a:t>
            </a:r>
          </a:p>
          <a:p>
            <a:r>
              <a:rPr lang="en-GB" sz="2000" dirty="0"/>
              <a:t>      Accessed 4 august 2026</a:t>
            </a:r>
            <a:endParaRPr lang="en-US" sz="2000" dirty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2000" dirty="0"/>
              <a:t>IDDSI,(2019</a:t>
            </a:r>
            <a:r>
              <a:rPr lang="en-US" sz="2000" i="1" dirty="0"/>
              <a:t>) International Dysphagia Diet Standardization Initiative</a:t>
            </a:r>
            <a:r>
              <a:rPr lang="en-US" sz="2000" dirty="0"/>
              <a:t>. Available at: </a:t>
            </a:r>
            <a:r>
              <a:rPr lang="en-US" sz="2000" dirty="0">
                <a:hlinkClick r:id="rId6"/>
              </a:rPr>
              <a:t>https://www.iddsi.org/standards/framework</a:t>
            </a:r>
            <a:r>
              <a:rPr lang="en-US" sz="2000" dirty="0"/>
              <a:t> Accessed 25 June 2026</a:t>
            </a:r>
          </a:p>
          <a:p>
            <a:r>
              <a:rPr lang="en-US" sz="2000" dirty="0"/>
              <a:t>   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51238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31624A5-F0A9-20EE-2DD4-2DED5471BE07}"/>
              </a:ext>
            </a:extLst>
          </p:cNvPr>
          <p:cNvSpPr txBox="1"/>
          <p:nvPr/>
        </p:nvSpPr>
        <p:spPr>
          <a:xfrm>
            <a:off x="767443" y="1322614"/>
            <a:ext cx="10205357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000" dirty="0"/>
              <a:t>LEWIS J, WEST A. (2014) Re-Shaping Social Care Services for Older People in England: Policy Development and the Problem of Achieving ‘Good Care.’ </a:t>
            </a:r>
            <a:r>
              <a:rPr lang="en-GB" sz="2000" i="1" dirty="0"/>
              <a:t>Journal of Social Policy</a:t>
            </a:r>
            <a:r>
              <a:rPr lang="en-GB" sz="2000" dirty="0"/>
              <a:t>. 2014;43(1):1-18. doi:10.1017/S0047279413000561 [online] Available at: </a:t>
            </a:r>
            <a:r>
              <a:rPr lang="en-GB" sz="2000" dirty="0">
                <a:hlinkClick r:id="rId2"/>
              </a:rPr>
              <a:t>https://www.cambridge.org/core/journals/journal-of-social-policy/article/resha**-social-care-services-for-older-people-in-england-policy-development-and-the-problem-of-achieving-good-care/FB3BF202CDAD0EDA5B88B351D175639C</a:t>
            </a:r>
            <a:endParaRPr lang="en-GB" sz="2000" dirty="0"/>
          </a:p>
          <a:p>
            <a:r>
              <a:rPr lang="en-GB" sz="2000" dirty="0">
                <a:solidFill>
                  <a:schemeClr val="accent5">
                    <a:lumMod val="75000"/>
                  </a:schemeClr>
                </a:solidFill>
              </a:rPr>
              <a:t>      Accessed 30</a:t>
            </a:r>
            <a:r>
              <a:rPr lang="en-GB" sz="2000" baseline="30000" dirty="0">
                <a:solidFill>
                  <a:schemeClr val="accent5">
                    <a:lumMod val="75000"/>
                  </a:schemeClr>
                </a:solidFill>
              </a:rPr>
              <a:t>th</a:t>
            </a:r>
            <a:r>
              <a:rPr lang="en-GB" sz="2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2000">
                <a:solidFill>
                  <a:schemeClr val="accent5">
                    <a:lumMod val="75000"/>
                  </a:schemeClr>
                </a:solidFill>
              </a:rPr>
              <a:t>July 2026</a:t>
            </a:r>
          </a:p>
          <a:p>
            <a:endParaRPr lang="en-GB" sz="2000" dirty="0">
              <a:solidFill>
                <a:schemeClr val="accent5">
                  <a:lumMod val="75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000" dirty="0"/>
              <a:t>NHS ENGLAND, (2015</a:t>
            </a:r>
            <a:r>
              <a:rPr lang="en-GB" sz="2000" i="1" dirty="0"/>
              <a:t>) Healthy Ageing and Caring</a:t>
            </a:r>
          </a:p>
          <a:p>
            <a:r>
              <a:rPr lang="en-GB" sz="2000" dirty="0"/>
              <a:t>       Available at: </a:t>
            </a:r>
            <a:r>
              <a:rPr lang="en-GB" sz="2000" dirty="0">
                <a:hlinkClick r:id="rId3"/>
              </a:rPr>
              <a:t>https://www.england.nhs.uk/ourwork/clinical-policy/older-people/healthy-ageing- caring</a:t>
            </a:r>
            <a:r>
              <a:rPr lang="en-GB" sz="2000" dirty="0"/>
              <a:t>. Accessed 27 July 2026</a:t>
            </a:r>
          </a:p>
          <a:p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000" dirty="0"/>
              <a:t>Office of the National Statistic (2026) </a:t>
            </a:r>
            <a:r>
              <a:rPr lang="en-GB" sz="2000" i="1" dirty="0"/>
              <a:t>Consumer price inflation, UK: May 2026. Available at </a:t>
            </a:r>
            <a:r>
              <a:rPr lang="en-GB" sz="2000" i="1" dirty="0">
                <a:hlinkClick r:id="rId4"/>
              </a:rPr>
              <a:t>https://www.ons.gov.uk/economy/inflationandpriceindices/datasets/consumerpriceinflation</a:t>
            </a:r>
            <a:r>
              <a:rPr lang="en-GB" sz="2000" i="1" dirty="0"/>
              <a:t>. Accessed 5 August 2026</a:t>
            </a:r>
          </a:p>
          <a:p>
            <a:r>
              <a:rPr lang="en-GB" i="1" dirty="0"/>
              <a:t>    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324DC0-DEF5-B4F9-6B0F-11FFE2241D76}"/>
              </a:ext>
            </a:extLst>
          </p:cNvPr>
          <p:cNvSpPr txBox="1"/>
          <p:nvPr/>
        </p:nvSpPr>
        <p:spPr>
          <a:xfrm>
            <a:off x="767443" y="506185"/>
            <a:ext cx="13226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C00000"/>
                </a:solidFill>
              </a:rPr>
              <a:t>15.</a:t>
            </a:r>
            <a:endParaRPr lang="en-GB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95782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Content Placeholder 4" descr="Question mark boxes">
            <a:extLst>
              <a:ext uri="{FF2B5EF4-FFF2-40B4-BE49-F238E27FC236}">
                <a16:creationId xmlns:a16="http://schemas.microsoft.com/office/drawing/2014/main" id="{6F280DA9-1BC9-AD18-1BC8-BD295BFFB5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"/>
          <a:stretch>
            <a:fillRect/>
          </a:stretch>
        </p:blipFill>
        <p:spPr>
          <a:xfrm>
            <a:off x="1992086" y="1681844"/>
            <a:ext cx="8441871" cy="474767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7D14338-4776-7E4D-31BA-7ED669F0B5D6}"/>
              </a:ext>
            </a:extLst>
          </p:cNvPr>
          <p:cNvSpPr txBox="1"/>
          <p:nvPr/>
        </p:nvSpPr>
        <p:spPr>
          <a:xfrm>
            <a:off x="3951515" y="898071"/>
            <a:ext cx="28248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C00000"/>
                </a:solidFill>
              </a:rPr>
              <a:t>16</a:t>
            </a:r>
            <a:r>
              <a:rPr lang="en-US" sz="2400" b="1" dirty="0"/>
              <a:t>.QUESTION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3991095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3332</TotalTime>
  <Words>1707</Words>
  <Application>Microsoft Office PowerPoint</Application>
  <PresentationFormat>Widescreen</PresentationFormat>
  <Paragraphs>352</Paragraphs>
  <Slides>16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Wingdings</vt:lpstr>
      <vt:lpstr>Office Theme</vt:lpstr>
      <vt:lpstr> ENTERPRISE AND ENTREPRENIURSHIP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Josephine Catalan Caitom (2509335)</dc:creator>
  <cp:lastModifiedBy>Josephine Catalan Caitom (2509335)</cp:lastModifiedBy>
  <cp:revision>1</cp:revision>
  <dcterms:created xsi:type="dcterms:W3CDTF">2026-07-30T18:48:54Z</dcterms:created>
  <dcterms:modified xsi:type="dcterms:W3CDTF">2026-08-08T18:17:50Z</dcterms:modified>
</cp:coreProperties>
</file>