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5"/>
  </p:notesMasterIdLst>
  <p:sldIdLst>
    <p:sldId id="256" r:id="rId3"/>
    <p:sldId id="266" r:id="rId4"/>
    <p:sldId id="267" r:id="rId6"/>
    <p:sldId id="268" r:id="rId7"/>
    <p:sldId id="269" r:id="rId8"/>
    <p:sldId id="270" r:id="rId9"/>
    <p:sldId id="272" r:id="rId10"/>
    <p:sldId id="273" r:id="rId11"/>
    <p:sldId id="264" r:id="rId12"/>
    <p:sldId id="274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37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6" Type="http://schemas.openxmlformats.org/officeDocument/2006/relationships/tableStyles" Target="tableStyles.xml"/><Relationship Id="rId15" Type="http://schemas.openxmlformats.org/officeDocument/2006/relationships/viewProps" Target="viewProps.xml"/><Relationship Id="rId14" Type="http://schemas.openxmlformats.org/officeDocument/2006/relationships/presProps" Target="presProps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5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9AD698A-D66C-4FA1-BBD8-F72AE9E6E751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charset="0"/>
                <a:ea typeface="微软雅黑" panose="020B0503020204020204" charset="-122"/>
              </a:rPr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charset="0"/>
              <a:ea typeface="微软雅黑" panose="020B0503020204020204" charset="-12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9AD698A-D66C-4FA1-BBD8-F72AE9E6E751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charset="0"/>
                <a:ea typeface="微软雅黑" panose="020B0503020204020204" charset="-122"/>
              </a:rPr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charset="0"/>
              <a:ea typeface="微软雅黑" panose="020B0503020204020204" charset="-122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9AD698A-D66C-4FA1-BBD8-F72AE9E6E751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charset="0"/>
                <a:ea typeface="微软雅黑" panose="020B0503020204020204" charset="-122"/>
              </a:rPr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charset="0"/>
              <a:ea typeface="微软雅黑" panose="020B0503020204020204" charset="-122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39AD698A-D66C-4FA1-BBD8-F72AE9E6E751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charset="0"/>
                <a:ea typeface="微软雅黑" panose="020B0503020204020204" charset="-122"/>
              </a:rPr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charset="0"/>
              <a:ea typeface="微软雅黑" panose="020B0503020204020204" charset="-122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组合 20"/>
          <p:cNvGrpSpPr/>
          <p:nvPr/>
        </p:nvGrpSpPr>
        <p:grpSpPr bwMode="auto">
          <a:xfrm>
            <a:off x="3944938" y="4849813"/>
            <a:ext cx="4545012" cy="6350"/>
            <a:chOff x="3540123" y="4669899"/>
            <a:chExt cx="4544334" cy="6728"/>
          </a:xfrm>
        </p:grpSpPr>
        <p:cxnSp>
          <p:nvCxnSpPr>
            <p:cNvPr id="5" name="直接连接符 4"/>
            <p:cNvCxnSpPr/>
            <p:nvPr/>
          </p:nvCxnSpPr>
          <p:spPr>
            <a:xfrm>
              <a:off x="3540123" y="4669899"/>
              <a:ext cx="4544334" cy="3364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直接连接符 5"/>
            <p:cNvCxnSpPr/>
            <p:nvPr/>
          </p:nvCxnSpPr>
          <p:spPr>
            <a:xfrm>
              <a:off x="3544884" y="4669899"/>
              <a:ext cx="1395205" cy="6728"/>
            </a:xfrm>
            <a:prstGeom prst="line">
              <a:avLst/>
            </a:prstGeom>
            <a:ln w="41275">
              <a:solidFill>
                <a:srgbClr val="7389B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" name="矩形 6"/>
          <p:cNvSpPr>
            <a:spLocks noChangeArrowheads="1"/>
          </p:cNvSpPr>
          <p:nvPr/>
        </p:nvSpPr>
        <p:spPr bwMode="auto">
          <a:xfrm>
            <a:off x="2300288" y="2138363"/>
            <a:ext cx="1971040" cy="10147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charset="0"/>
                <a:ea typeface="宋体" panose="02010600030101010101" pitchFamily="2" charset="-122"/>
              </a:defRPr>
            </a:lvl9pPr>
          </a:lstStyle>
          <a:p>
            <a:pPr>
              <a:defRPr/>
            </a:pPr>
            <a:r>
              <a:rPr lang="en-US" altLang="zh-CN" sz="6000" smtClean="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2017</a:t>
            </a:r>
            <a:endParaRPr lang="zh-CN" altLang="en-US" sz="6000" smtClean="0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</p:nvPr>
        </p:nvSpPr>
        <p:spPr>
          <a:xfrm>
            <a:off x="4267200" y="2095500"/>
            <a:ext cx="6121400" cy="1101726"/>
          </a:xfrm>
        </p:spPr>
        <p:txBody>
          <a:bodyPr/>
          <a:lstStyle>
            <a:lvl1pPr algn="l">
              <a:defRPr sz="6000"/>
            </a:lvl1pPr>
          </a:lstStyle>
          <a:p>
            <a:r>
              <a:rPr lang="zh-CN" altLang="en-US" dirty="0" smtClean="0"/>
              <a:t>编辑标题</a:t>
            </a:r>
            <a:endParaRPr lang="zh-CN" altLang="en-US" dirty="0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2300288" y="3486151"/>
            <a:ext cx="8207322" cy="1187449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BD61F9-42B7-4C2C-BD8D-1DFC7199F1AF}" type="datetimeFigureOut">
              <a:rPr lang="zh-CN" altLang="en-US"/>
            </a:fld>
            <a:endParaRPr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FB015E-F3FD-48D0-8D4D-7FFD6D728714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D4C009-3FBA-4409-8247-CBC06BD09D16}" type="datetimeFigureOut">
              <a:rPr lang="zh-CN" altLang="en-US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7AA49C-D7F5-4D53-9AAD-5CFA3CB36576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节标题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组合 7"/>
          <p:cNvGrpSpPr/>
          <p:nvPr/>
        </p:nvGrpSpPr>
        <p:grpSpPr bwMode="auto">
          <a:xfrm>
            <a:off x="2744788" y="4378325"/>
            <a:ext cx="6702425" cy="0"/>
            <a:chOff x="3544885" y="4669899"/>
            <a:chExt cx="6701953" cy="0"/>
          </a:xfrm>
        </p:grpSpPr>
        <p:cxnSp>
          <p:nvCxnSpPr>
            <p:cNvPr id="4" name="直接连接符 3"/>
            <p:cNvCxnSpPr/>
            <p:nvPr/>
          </p:nvCxnSpPr>
          <p:spPr>
            <a:xfrm>
              <a:off x="4138568" y="4669899"/>
              <a:ext cx="610827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直接连接符 4"/>
            <p:cNvCxnSpPr/>
            <p:nvPr/>
          </p:nvCxnSpPr>
          <p:spPr>
            <a:xfrm>
              <a:off x="3544885" y="4669899"/>
              <a:ext cx="3666867" cy="0"/>
            </a:xfrm>
            <a:prstGeom prst="line">
              <a:avLst/>
            </a:prstGeom>
            <a:ln w="41275">
              <a:solidFill>
                <a:srgbClr val="7389B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063875" y="3467100"/>
            <a:ext cx="6064250" cy="65722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zh-CN" altLang="en-US" dirty="0" smtClean="0"/>
              <a:t>单击此处编辑母版标题样式</a:t>
            </a:r>
            <a:endParaRPr lang="zh-CN" altLang="en-US" dirty="0"/>
          </a:p>
        </p:txBody>
      </p:sp>
      <p:sp>
        <p:nvSpPr>
          <p:cNvPr id="6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989D2A-5D53-42F6-9286-3331A4A5A567}" type="datetimeFigureOut">
              <a:rPr lang="zh-CN" altLang="en-US"/>
            </a:fld>
            <a:endParaRPr lang="zh-CN" altLang="en-US"/>
          </a:p>
        </p:txBody>
      </p:sp>
      <p:sp>
        <p:nvSpPr>
          <p:cNvPr id="7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8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EAD8A7-0382-4BC4-B7B2-E485088550DD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1C3DAE-6C94-4BE1-8357-87509DE9468F}" type="datetimeFigureOut">
              <a:rPr lang="zh-CN" altLang="en-US"/>
            </a:fld>
            <a:endParaRPr lang="zh-CN" altLang="en-US"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1C6AA5-E45F-4FEA-9AEE-1E43B6E7E122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7827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679699"/>
            <a:ext cx="5157787" cy="3509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7827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679699"/>
            <a:ext cx="5183188" cy="3509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93DF0F-42F9-4069-BD6E-9A8FDE62E839}" type="datetimeFigureOut">
              <a:rPr lang="zh-CN" altLang="en-US"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D34693-2DA4-40D8-95F1-A6E892F8CF55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组合 6"/>
          <p:cNvGrpSpPr/>
          <p:nvPr/>
        </p:nvGrpSpPr>
        <p:grpSpPr bwMode="auto">
          <a:xfrm>
            <a:off x="2744788" y="4378325"/>
            <a:ext cx="6702425" cy="0"/>
            <a:chOff x="3544885" y="4669899"/>
            <a:chExt cx="6701953" cy="0"/>
          </a:xfrm>
        </p:grpSpPr>
        <p:cxnSp>
          <p:nvCxnSpPr>
            <p:cNvPr id="4" name="直接连接符 3"/>
            <p:cNvCxnSpPr/>
            <p:nvPr/>
          </p:nvCxnSpPr>
          <p:spPr>
            <a:xfrm>
              <a:off x="4138568" y="4669899"/>
              <a:ext cx="6108270" cy="0"/>
            </a:xfrm>
            <a:prstGeom prst="line">
              <a:avLst/>
            </a:prstGeom>
            <a:ln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直接连接符 4"/>
            <p:cNvCxnSpPr/>
            <p:nvPr/>
          </p:nvCxnSpPr>
          <p:spPr>
            <a:xfrm>
              <a:off x="3544885" y="4669899"/>
              <a:ext cx="3666867" cy="0"/>
            </a:xfrm>
            <a:prstGeom prst="line">
              <a:avLst/>
            </a:prstGeom>
            <a:ln w="41275">
              <a:solidFill>
                <a:srgbClr val="7389B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1494" y="2766219"/>
            <a:ext cx="8609013" cy="1325563"/>
          </a:xfrm>
        </p:spPr>
        <p:txBody>
          <a:bodyPr/>
          <a:lstStyle>
            <a:lvl1pPr algn="ctr">
              <a:defRPr sz="5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 dirty="0"/>
          </a:p>
        </p:txBody>
      </p:sp>
      <p:sp>
        <p:nvSpPr>
          <p:cNvPr id="6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9811ED-E40D-4A7E-BE0F-629731D00E1C}" type="datetimeFigureOut">
              <a:rPr lang="zh-CN" altLang="en-US"/>
            </a:fld>
            <a:endParaRPr lang="zh-CN" altLang="en-US"/>
          </a:p>
        </p:txBody>
      </p:sp>
      <p:sp>
        <p:nvSpPr>
          <p:cNvPr id="7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8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5DA965-CF31-4866-9E16-DAAF726ACC7F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4C8A6F-2948-49D5-84E0-8C6CBF25A1A9}" type="datetimeFigureOut">
              <a:rPr lang="zh-CN" altLang="en-US"/>
            </a:fld>
            <a:endParaRPr lang="zh-CN" altLang="en-US"/>
          </a:p>
        </p:txBody>
      </p:sp>
      <p:sp>
        <p:nvSpPr>
          <p:cNvPr id="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89FF25-0436-4476-AEED-3512614B4825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 smtClean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7953D7-C7FD-4D7B-A291-B29DAB47B495}" type="datetimeFigureOut">
              <a:rPr lang="zh-CN" altLang="en-US"/>
            </a:fld>
            <a:endParaRPr lang="zh-CN" altLang="en-US"/>
          </a:p>
        </p:txBody>
      </p:sp>
      <p:sp>
        <p:nvSpPr>
          <p:cNvPr id="6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C1757C-73D0-4773-877D-834E6FDF0070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9537700" y="365125"/>
            <a:ext cx="18161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85090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F545C1-A780-4F83-9F22-2712C980158F}" type="datetimeFigureOut">
              <a:rPr lang="zh-CN" altLang="en-US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31FE09-D0FD-4F75-9A7F-63C4CDFA3988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内容占位符 6"/>
          <p:cNvSpPr>
            <a:spLocks noGrp="1"/>
          </p:cNvSpPr>
          <p:nvPr>
            <p:ph sz="quarter" idx="13"/>
          </p:nvPr>
        </p:nvSpPr>
        <p:spPr>
          <a:xfrm>
            <a:off x="838200" y="533400"/>
            <a:ext cx="10515600" cy="5676900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3" name="日期占位符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73D5FF-BDAF-48E4-902B-42494322F2FC}" type="datetimeFigureOut">
              <a:rPr lang="zh-CN" altLang="en-US"/>
            </a:fld>
            <a:endParaRPr lang="zh-CN" altLang="en-US"/>
          </a:p>
        </p:txBody>
      </p:sp>
      <p:sp>
        <p:nvSpPr>
          <p:cNvPr id="4" name="页脚占位符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CE73C2-56F3-420B-8379-7FDB137CDAC4}" type="slidenum">
              <a:rPr lang="zh-CN" altLang="en-US"/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5" Type="http://schemas.openxmlformats.org/officeDocument/2006/relationships/theme" Target="../theme/theme1.xml"/><Relationship Id="rId14" Type="http://schemas.openxmlformats.org/officeDocument/2006/relationships/tags" Target="../tags/tag3.xml"/><Relationship Id="rId13" Type="http://schemas.openxmlformats.org/officeDocument/2006/relationships/tags" Target="../tags/tag2.xml"/><Relationship Id="rId12" Type="http://schemas.openxmlformats.org/officeDocument/2006/relationships/tags" Target="../tags/tag1.xml"/><Relationship Id="rId11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1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6"/>
          <p:cNvSpPr/>
          <p:nvPr/>
        </p:nvSpPr>
        <p:spPr>
          <a:xfrm>
            <a:off x="0" y="0"/>
            <a:ext cx="12192000" cy="6873875"/>
          </a:xfrm>
          <a:prstGeom prst="rect">
            <a:avLst/>
          </a:prstGeom>
          <a:solidFill>
            <a:schemeClr val="tx1">
              <a:alpha val="4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1027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/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 smtClean="0"/>
          </a:p>
        </p:txBody>
      </p:sp>
      <p:sp>
        <p:nvSpPr>
          <p:cNvPr id="102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</a:defRPr>
            </a:lvl1pPr>
          </a:lstStyle>
          <a:p>
            <a:pPr>
              <a:defRPr/>
            </a:pPr>
            <a:fld id="{4A05EFAC-AF13-4BD1-A299-880ACC5E47CD}" type="datetimeFigureOut">
              <a:rPr lang="zh-CN" altLang="en-US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</a:defRPr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</a:defRPr>
            </a:lvl1pPr>
          </a:lstStyle>
          <a:p>
            <a:pPr>
              <a:defRPr/>
            </a:pPr>
            <a:fld id="{544E1425-D68F-4134-88F7-A1B94C2CA25F}" type="slidenum">
              <a:rPr lang="zh-CN" altLang="en-US"/>
            </a:fld>
            <a:endParaRPr lang="zh-CN" altLang="en-US"/>
          </a:p>
        </p:txBody>
      </p:sp>
      <p:sp>
        <p:nvSpPr>
          <p:cNvPr id="2" name="KSO_TEMPLATE" hidden="1"/>
          <p:cNvSpPr/>
          <p:nvPr>
            <p:custDataLst>
              <p:tags r:id="rId14"/>
            </p:custDataLst>
          </p:nvPr>
        </p:nvSpPr>
        <p:spPr>
          <a:xfrm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kern="1200">
          <a:solidFill>
            <a:srgbClr val="7389BF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panose="020B0604020202020204" pitchFamily="34" charset="0"/>
          <a:ea typeface="黑体" panose="02010609060101010101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panose="020B0604020202020204" pitchFamily="34" charset="0"/>
          <a:ea typeface="黑体" panose="02010609060101010101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panose="020B0604020202020204" pitchFamily="34" charset="0"/>
          <a:ea typeface="黑体" panose="02010609060101010101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bg1"/>
          </a:solidFill>
          <a:latin typeface="Arial" panose="020B0604020202020204" pitchFamily="34" charset="0"/>
          <a:ea typeface="黑体" panose="02010609060101010101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charset="0"/>
          <a:ea typeface="宋体" panose="02010600030101010101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charset="0"/>
          <a:ea typeface="宋体" panose="02010600030101010101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charset="0"/>
          <a:ea typeface="宋体" panose="02010600030101010101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charset="0"/>
          <a:ea typeface="宋体" panose="02010600030101010101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bg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bg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tags" Target="../tags/tag4.xml"/><Relationship Id="rId1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1.xml"/><Relationship Id="rId3" Type="http://schemas.openxmlformats.org/officeDocument/2006/relationships/slideLayout" Target="../slideLayouts/slideLayout2.xml"/><Relationship Id="rId2" Type="http://schemas.openxmlformats.org/officeDocument/2006/relationships/tags" Target="../tags/tag5.xml"/><Relationship Id="rId1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2.xml"/><Relationship Id="rId3" Type="http://schemas.openxmlformats.org/officeDocument/2006/relationships/slideLayout" Target="../slideLayouts/slideLayout4.xml"/><Relationship Id="rId2" Type="http://schemas.openxmlformats.org/officeDocument/2006/relationships/tags" Target="../tags/tag6.xml"/><Relationship Id="rId1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3.xml"/><Relationship Id="rId3" Type="http://schemas.openxmlformats.org/officeDocument/2006/relationships/slideLayout" Target="../slideLayouts/slideLayout8.xml"/><Relationship Id="rId2" Type="http://schemas.openxmlformats.org/officeDocument/2006/relationships/tags" Target="../tags/tag7.xml"/><Relationship Id="rId1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4" Type="http://schemas.openxmlformats.org/officeDocument/2006/relationships/notesSlide" Target="../notesSlides/notesSlide4.xml"/><Relationship Id="rId3" Type="http://schemas.openxmlformats.org/officeDocument/2006/relationships/slideLayout" Target="../slideLayouts/slideLayout7.xml"/><Relationship Id="rId2" Type="http://schemas.openxmlformats.org/officeDocument/2006/relationships/tags" Target="../tags/tag8.xml"/><Relationship Id="rId1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tags" Target="../tags/tag9.xml"/><Relationship Id="rId1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0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1.xml"/></Relationships>
</file>

<file path=ppt/slides/_rels/slide9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2.xml"/><Relationship Id="rId5" Type="http://schemas.openxmlformats.org/officeDocument/2006/relationships/tags" Target="../tags/tag12.xml"/><Relationship Id="rId4" Type="http://schemas.openxmlformats.org/officeDocument/2006/relationships/image" Target="../media/image10.jpeg"/><Relationship Id="rId3" Type="http://schemas.openxmlformats.org/officeDocument/2006/relationships/image" Target="../media/image9.jpeg"/><Relationship Id="rId2" Type="http://schemas.openxmlformats.org/officeDocument/2006/relationships/hyperlink" Target="https://www.google.co.uk/search?q=groupon&amp;source=lnms&amp;tbm=isch&amp;sa=X&amp;ved=0ahUKEwiU9uylkfDXAhXLBcAKHQITBxEQ_AUICygC&amp;biw=1707&amp;bih=915#imgrc=JhHd4OR61dTLXM:" TargetMode="External"/><Relationship Id="rId1" Type="http://schemas.openxmlformats.org/officeDocument/2006/relationships/hyperlink" Target="https://baike.baidu.com/item/groupon/10247541?fr=aladdin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6.xml"/><Relationship Id="rId1" Type="http://schemas.openxmlformats.org/officeDocument/2006/relationships/tags" Target="../tags/tag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60020"/>
            <a:ext cx="9144000" cy="2045335"/>
          </a:xfrm>
          <a:ln>
            <a:solidFill>
              <a:schemeClr val="bg1"/>
            </a:solidFill>
          </a:ln>
        </p:spPr>
        <p:txBody>
          <a:bodyPr/>
          <a:lstStyle/>
          <a:p>
            <a:pPr algn="ctr"/>
            <a:r>
              <a:rPr lang="en-US" sz="6600" dirty="0" smtClean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MS Gothic" panose="020B0609070205080204" charset="-128"/>
                <a:ea typeface="MS Gothic" panose="020B0609070205080204" charset="-128"/>
              </a:rPr>
              <a:t>Groupon Company to enter China</a:t>
            </a:r>
            <a:endParaRPr lang="en-US" sz="6600" dirty="0" smtClean="0">
              <a:ln w="9525">
                <a:solidFill>
                  <a:schemeClr val="bg1"/>
                </a:solidFill>
                <a:prstDash val="solid"/>
              </a:ln>
              <a:solidFill>
                <a:schemeClr val="bg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MS Gothic" panose="020B0609070205080204" charset="-128"/>
              <a:ea typeface="MS Gothic" panose="020B0609070205080204" charset="-128"/>
            </a:endParaRPr>
          </a:p>
        </p:txBody>
      </p:sp>
      <p:pic>
        <p:nvPicPr>
          <p:cNvPr id="5" name="图片 4" descr="timg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24000" y="2264410"/>
            <a:ext cx="9144635" cy="2627630"/>
          </a:xfrm>
          <a:prstGeom prst="rect">
            <a:avLst/>
          </a:prstGeom>
        </p:spPr>
      </p:pic>
      <p:sp>
        <p:nvSpPr>
          <p:cNvPr id="6" name="文本框 5"/>
          <p:cNvSpPr txBox="1"/>
          <p:nvPr/>
        </p:nvSpPr>
        <p:spPr>
          <a:xfrm>
            <a:off x="7051040" y="5348605"/>
            <a:ext cx="4121785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en-US" altLang="zh-CN" sz="4000">
                <a:solidFill>
                  <a:schemeClr val="bg1"/>
                </a:solidFill>
                <a:effectLst>
                  <a:reflection blurRad="6350" stA="53000" endA="300" endPos="35500" dir="5400000" sy="-90000" algn="bl" rotWithShape="0"/>
                </a:effectLst>
              </a:rPr>
              <a:t>Jin Kaixuan</a:t>
            </a:r>
            <a:endParaRPr lang="en-US" altLang="zh-CN" sz="4000">
              <a:solidFill>
                <a:schemeClr val="bg1"/>
              </a:solidFill>
              <a:effectLst>
                <a:reflection blurRad="6350" stA="53000" endA="300" endPos="35500" dir="5400000" sy="-90000" algn="bl" rotWithShape="0"/>
              </a:effectLst>
            </a:endParaRPr>
          </a:p>
        </p:txBody>
      </p:sp>
    </p:spTree>
    <p:custDataLst>
      <p:tags r:id="rId2"/>
    </p:custData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 vert="horz" wrap="square" lIns="91440" tIns="45720" rIns="91440" bIns="45720" rtlCol="0" anchor="ctr">
            <a:normAutofit/>
          </a:bodyPr>
          <a:lstStyle/>
          <a:p>
            <a:r>
              <a:rPr lang="en-US" dirty="0" smtClean="0"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BACKGROUND</a:t>
            </a:r>
            <a:endParaRPr lang="en-US" altLang="en-US" dirty="0" smtClean="0"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123690"/>
          </a:xfrm>
        </p:spPr>
        <p:txBody>
          <a:bodyPr>
            <a:normAutofit/>
          </a:bodyPr>
          <a:lstStyle/>
          <a:p>
            <a:pPr algn="just">
              <a:lnSpc>
                <a:spcPct val="120000"/>
              </a:lnSpc>
            </a:pPr>
            <a:r>
              <a:rPr lang="en-US" altLang="en-GB" sz="2000" dirty="0">
                <a:sym typeface="+mn-ea"/>
              </a:rPr>
              <a:t>E</a:t>
            </a:r>
            <a:r>
              <a:rPr lang="en-GB" sz="2000" dirty="0">
                <a:sym typeface="+mn-ea"/>
              </a:rPr>
              <a:t>stablished in November 2008</a:t>
            </a:r>
            <a:r>
              <a:rPr lang="en-US" altLang="en-GB" sz="2000" dirty="0">
                <a:sym typeface="+mn-ea"/>
              </a:rPr>
              <a:t>,</a:t>
            </a:r>
            <a:endParaRPr lang="en-US" altLang="en-GB" sz="2000" dirty="0"/>
          </a:p>
          <a:p>
            <a:pPr algn="just">
              <a:lnSpc>
                <a:spcPct val="120000"/>
              </a:lnSpc>
            </a:pPr>
            <a:r>
              <a:rPr lang="en-US" altLang="en-GB" sz="2000" dirty="0">
                <a:sym typeface="+mn-ea"/>
              </a:rPr>
              <a:t>R</a:t>
            </a:r>
            <a:r>
              <a:rPr lang="en-GB" sz="2000" dirty="0">
                <a:sym typeface="+mn-ea"/>
              </a:rPr>
              <a:t>elying on the online group buy business as a selling point. </a:t>
            </a:r>
            <a:endParaRPr lang="en-GB" sz="2000" dirty="0"/>
          </a:p>
          <a:p>
            <a:pPr algn="just">
              <a:lnSpc>
                <a:spcPct val="120000"/>
              </a:lnSpc>
            </a:pPr>
            <a:r>
              <a:rPr lang="en-GB" sz="2000" dirty="0">
                <a:sym typeface="+mn-ea"/>
              </a:rPr>
              <a:t>only one discount product </a:t>
            </a:r>
            <a:r>
              <a:rPr lang="en-US" altLang="en-GB" sz="2000" dirty="0">
                <a:sym typeface="+mn-ea"/>
              </a:rPr>
              <a:t>in every</a:t>
            </a:r>
            <a:r>
              <a:rPr lang="en-GB" sz="2000" dirty="0">
                <a:sym typeface="+mn-ea"/>
              </a:rPr>
              <a:t>day</a:t>
            </a:r>
            <a:r>
              <a:rPr lang="en-US" altLang="en-GB" sz="2000" dirty="0">
                <a:sym typeface="+mn-ea"/>
              </a:rPr>
              <a:t>.</a:t>
            </a:r>
            <a:endParaRPr lang="en-US" altLang="en-GB" sz="2000" dirty="0"/>
          </a:p>
          <a:p>
            <a:pPr algn="just">
              <a:lnSpc>
                <a:spcPct val="120000"/>
              </a:lnSpc>
            </a:pPr>
            <a:r>
              <a:rPr lang="en-US" altLang="zh-CN" sz="2000" dirty="0"/>
              <a:t>Discounts offered relatively large.</a:t>
            </a:r>
            <a:endParaRPr lang="en-US" altLang="zh-CN" sz="2000" dirty="0"/>
          </a:p>
          <a:p>
            <a:pPr algn="just">
              <a:lnSpc>
                <a:spcPct val="120000"/>
              </a:lnSpc>
            </a:pPr>
            <a:r>
              <a:rPr lang="en-US" altLang="zh-CN" sz="2000" dirty="0"/>
              <a:t>Service type.</a:t>
            </a:r>
            <a:endParaRPr lang="en-US" altLang="zh-CN" sz="2000" dirty="0"/>
          </a:p>
          <a:p>
            <a:pPr algn="just">
              <a:lnSpc>
                <a:spcPct val="120000"/>
              </a:lnSpc>
            </a:pPr>
            <a:r>
              <a:rPr lang="en-US" altLang="zh-CN" sz="2000" dirty="0"/>
              <a:t>Offline with online.</a:t>
            </a:r>
            <a:endParaRPr lang="en-US" altLang="zh-CN" sz="2000" dirty="0"/>
          </a:p>
          <a:p>
            <a:pPr algn="just">
              <a:lnSpc>
                <a:spcPct val="120000"/>
              </a:lnSpc>
            </a:pPr>
            <a:r>
              <a:rPr lang="en-US" altLang="zh-CN" sz="2000" dirty="0"/>
              <a:t>lation.</a:t>
            </a:r>
            <a:endParaRPr lang="en-US" altLang="zh-CN" sz="2000" dirty="0"/>
          </a:p>
        </p:txBody>
      </p:sp>
      <p:pic>
        <p:nvPicPr>
          <p:cNvPr id="4" name="图片 3" descr="timg (3)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33360" y="3549015"/>
            <a:ext cx="4348480" cy="3348990"/>
          </a:xfrm>
          <a:prstGeom prst="rect">
            <a:avLst/>
          </a:prstGeom>
        </p:spPr>
      </p:pic>
      <p:sp>
        <p:nvSpPr>
          <p:cNvPr id="5" name="文本框 4"/>
          <p:cNvSpPr txBox="1"/>
          <p:nvPr/>
        </p:nvSpPr>
        <p:spPr>
          <a:xfrm>
            <a:off x="5433695" y="6275070"/>
            <a:ext cx="225171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>
                <a:solidFill>
                  <a:schemeClr val="bg1"/>
                </a:solidFill>
              </a:rPr>
              <a:t>Andrew D. Mason</a:t>
            </a:r>
            <a:endParaRPr lang="zh-CN" altLang="en-US">
              <a:solidFill>
                <a:schemeClr val="bg1"/>
              </a:solidFill>
            </a:endParaRPr>
          </a:p>
        </p:txBody>
      </p:sp>
    </p:spTree>
    <p:custDataLst>
      <p:tags r:id="rId2"/>
    </p:custData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 vert="horz" wrap="square" lIns="91440" tIns="45720" rIns="91440" bIns="45720" rtlCol="0" anchor="ctr">
            <a:normAutofit/>
          </a:bodyPr>
          <a:lstStyle/>
          <a:p>
            <a:r>
              <a:rPr lang="en-US" dirty="0" smtClean="0">
                <a:solidFill>
                  <a:schemeClr val="bg1"/>
                </a:solidFill>
                <a:sym typeface="+mn-ea"/>
              </a:rPr>
              <a:t>Company Model</a:t>
            </a:r>
            <a:endParaRPr lang="en-US" altLang="en-US" dirty="0" smtClean="0">
              <a:solidFill>
                <a:schemeClr val="bg1"/>
              </a:solidFill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20000"/>
              </a:lnSpc>
            </a:pPr>
            <a:r>
              <a:rPr lang="en-US" altLang="en-GB" sz="2000" smtClean="0">
                <a:sym typeface="+mn-ea"/>
              </a:rPr>
              <a:t>The </a:t>
            </a:r>
            <a:r>
              <a:rPr lang="en-GB" sz="2000" smtClean="0">
                <a:sym typeface="+mn-ea"/>
              </a:rPr>
              <a:t>First </a:t>
            </a:r>
            <a:r>
              <a:rPr lang="en-US" altLang="en-GB" sz="2000" smtClean="0">
                <a:sym typeface="+mn-ea"/>
              </a:rPr>
              <a:t>point</a:t>
            </a:r>
            <a:r>
              <a:rPr lang="en-GB" sz="2000" smtClean="0">
                <a:sym typeface="+mn-ea"/>
              </a:rPr>
              <a:t>, customers do not need to spend time </a:t>
            </a:r>
            <a:r>
              <a:rPr lang="en-US" altLang="en-GB" sz="2000" smtClean="0">
                <a:sym typeface="+mn-ea"/>
              </a:rPr>
              <a:t>to</a:t>
            </a:r>
            <a:r>
              <a:rPr lang="en-GB" sz="2000" smtClean="0">
                <a:sym typeface="+mn-ea"/>
              </a:rPr>
              <a:t> looking for discounted </a:t>
            </a:r>
            <a:r>
              <a:rPr lang="en-US" altLang="en-GB" sz="2000" smtClean="0">
                <a:sym typeface="+mn-ea"/>
              </a:rPr>
              <a:t>products</a:t>
            </a:r>
            <a:r>
              <a:rPr lang="en-GB" sz="2000" smtClean="0">
                <a:sym typeface="+mn-ea"/>
              </a:rPr>
              <a:t> after they log into the site because the </a:t>
            </a:r>
            <a:r>
              <a:rPr lang="en-US" altLang="en-GB" sz="2000" smtClean="0">
                <a:sym typeface="+mn-ea"/>
              </a:rPr>
              <a:t>hole </a:t>
            </a:r>
            <a:r>
              <a:rPr lang="en-GB" sz="2000" smtClean="0">
                <a:sym typeface="+mn-ea"/>
              </a:rPr>
              <a:t>homepage of the site only offers one item. Simple and straightforward, save customers time for comparison,</a:t>
            </a:r>
            <a:r>
              <a:rPr lang="en-US" altLang="en-GB" sz="2000" smtClean="0">
                <a:sym typeface="+mn-ea"/>
              </a:rPr>
              <a:t>They</a:t>
            </a:r>
            <a:r>
              <a:rPr lang="en-GB" sz="2000" smtClean="0">
                <a:sym typeface="+mn-ea"/>
              </a:rPr>
              <a:t> just </a:t>
            </a:r>
            <a:r>
              <a:rPr lang="en-US" altLang="en-GB" sz="2000" smtClean="0">
                <a:sym typeface="+mn-ea"/>
              </a:rPr>
              <a:t>need to </a:t>
            </a:r>
            <a:r>
              <a:rPr lang="en-GB" sz="2000" smtClean="0">
                <a:sym typeface="+mn-ea"/>
              </a:rPr>
              <a:t>decide to buy or not.</a:t>
            </a:r>
            <a:endParaRPr lang="en-GB" sz="2000" smtClean="0"/>
          </a:p>
          <a:p>
            <a:pPr>
              <a:lnSpc>
                <a:spcPct val="120000"/>
              </a:lnSpc>
            </a:pPr>
            <a:endParaRPr lang="en-US" altLang="zh-CN" sz="2000" dirty="0"/>
          </a:p>
          <a:p>
            <a:pPr>
              <a:lnSpc>
                <a:spcPct val="120000"/>
              </a:lnSpc>
            </a:pPr>
            <a:endParaRPr lang="en-US" altLang="zh-CN" sz="2000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20000"/>
              </a:lnSpc>
            </a:pPr>
            <a:r>
              <a:rPr lang="en-GB" sz="2000" smtClean="0">
                <a:sym typeface="+mn-ea"/>
              </a:rPr>
              <a:t>The second point, we can simply say that this model is a win-win multi-party model, consumers and businesses win-win, consumers, businesses, web site operators take what they need to maximize the allocation of resources to optimize.</a:t>
            </a:r>
            <a:endParaRPr lang="en-US" altLang="zh-CN" sz="2000" dirty="0"/>
          </a:p>
        </p:txBody>
      </p:sp>
      <p:pic>
        <p:nvPicPr>
          <p:cNvPr id="5" name="图片 4" descr="_____________________4626258_orig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64130" y="4455160"/>
            <a:ext cx="7468870" cy="2367280"/>
          </a:xfrm>
          <a:prstGeom prst="rect">
            <a:avLst/>
          </a:prstGeom>
        </p:spPr>
      </p:pic>
    </p:spTree>
    <p:custDataLst>
      <p:tags r:id="rId2"/>
    </p:custData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标题 4"/>
          <p:cNvSpPr>
            <a:spLocks noGrp="1"/>
          </p:cNvSpPr>
          <p:nvPr>
            <p:ph type="title"/>
          </p:nvPr>
        </p:nvSpPr>
        <p:spPr>
          <a:xfrm>
            <a:off x="840105" y="457200"/>
            <a:ext cx="3931920" cy="1137285"/>
          </a:xfrm>
        </p:spPr>
        <p:txBody>
          <a:bodyPr/>
          <a:lstStyle/>
          <a:p>
            <a:pPr algn="ctr"/>
            <a:r>
              <a:rPr lang="en-US" altLang="en-GB" dirty="0" smtClean="0">
                <a:solidFill>
                  <a:schemeClr val="bg1"/>
                </a:solidFill>
                <a:sym typeface="+mn-ea"/>
              </a:rPr>
              <a:t>Customers</a:t>
            </a:r>
            <a:r>
              <a:rPr lang="en-GB" dirty="0" smtClean="0">
                <a:solidFill>
                  <a:schemeClr val="bg1"/>
                </a:solidFill>
                <a:sym typeface="+mn-ea"/>
              </a:rPr>
              <a:t>(Businesses</a:t>
            </a:r>
            <a:r>
              <a:rPr lang="en-GB" dirty="0" smtClean="0">
                <a:solidFill>
                  <a:schemeClr val="bg1"/>
                </a:solidFill>
                <a:effectLst/>
                <a:sym typeface="+mn-ea"/>
              </a:rPr>
              <a:t>)</a:t>
            </a:r>
            <a:endParaRPr lang="en-GB" altLang="zh-CN" dirty="0" smtClean="0">
              <a:solidFill>
                <a:schemeClr val="bg1"/>
              </a:solidFill>
              <a:effectLst/>
              <a:sym typeface="+mn-ea"/>
            </a:endParaRPr>
          </a:p>
        </p:txBody>
      </p:sp>
      <p:sp>
        <p:nvSpPr>
          <p:cNvPr id="7" name="文本占位符 6"/>
          <p:cNvSpPr>
            <a:spLocks noGrp="1"/>
          </p:cNvSpPr>
          <p:nvPr>
            <p:ph type="body" sz="half" idx="2"/>
          </p:nvPr>
        </p:nvSpPr>
        <p:spPr>
          <a:xfrm>
            <a:off x="748665" y="1403985"/>
            <a:ext cx="3931920" cy="3785235"/>
          </a:xfrm>
        </p:spPr>
        <p:txBody>
          <a:bodyPr>
            <a:no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smtClean="0">
                <a:sym typeface="+mn-ea"/>
              </a:rPr>
              <a:t>Groupon for customers in two ways: business and users.</a:t>
            </a:r>
            <a:endParaRPr lang="en-GB" sz="2400" smtClean="0">
              <a:sym typeface="+mn-ea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mtClean="0">
                <a:sym typeface="+mn-ea"/>
              </a:rPr>
              <a:t>For </a:t>
            </a:r>
            <a:r>
              <a:rPr lang="en-US" altLang="en-GB" smtClean="0">
                <a:sym typeface="+mn-ea"/>
              </a:rPr>
              <a:t>bussinessman</a:t>
            </a:r>
            <a:r>
              <a:rPr lang="en-GB" smtClean="0">
                <a:sym typeface="+mn-ea"/>
              </a:rPr>
              <a:t>, Groupon started out with small businesses and service providers, </a:t>
            </a:r>
            <a:r>
              <a:rPr lang="en-US" altLang="en-GB" smtClean="0">
                <a:sym typeface="+mn-ea"/>
              </a:rPr>
              <a:t>almost some bussiness like this ,they </a:t>
            </a:r>
            <a:r>
              <a:rPr lang="en-GB" smtClean="0">
                <a:sym typeface="+mn-ea"/>
              </a:rPr>
              <a:t>can not afford to pay huge advertising dollars and have no online platform to show themselves. Groupon just provides such a platform, this </a:t>
            </a:r>
            <a:r>
              <a:rPr lang="en-US" altLang="en-GB" smtClean="0">
                <a:sym typeface="+mn-ea"/>
              </a:rPr>
              <a:t>huge </a:t>
            </a:r>
            <a:r>
              <a:rPr lang="en-GB" smtClean="0">
                <a:sym typeface="+mn-ea"/>
              </a:rPr>
              <a:t>discounts transactions, such as the original price of 80 US dollars sold for 30 US dollars, every day will be provided.</a:t>
            </a:r>
            <a:endParaRPr lang="en-GB" altLang="zh-CN" dirty="0" smtClean="0">
              <a:sym typeface="+mn-ea"/>
            </a:endParaRPr>
          </a:p>
        </p:txBody>
      </p:sp>
      <p:pic>
        <p:nvPicPr>
          <p:cNvPr id="3" name="图片占位符 2" descr="92518eb5875dd9c9a8038ea344cb97e7-1200-80"/>
          <p:cNvPicPr>
            <a:picLocks noChangeAspect="1"/>
          </p:cNvPicPr>
          <p:nvPr>
            <p:ph type="pic" idx="1"/>
          </p:nvPr>
        </p:nvPicPr>
        <p:blipFill>
          <a:blip r:embed="rId1"/>
          <a:stretch>
            <a:fillRect/>
          </a:stretch>
        </p:blipFill>
        <p:spPr>
          <a:xfrm>
            <a:off x="4926965" y="457200"/>
            <a:ext cx="6899275" cy="5826125"/>
          </a:xfrm>
          <a:prstGeom prst="rect">
            <a:avLst/>
          </a:prstGeom>
        </p:spPr>
      </p:pic>
    </p:spTree>
    <p:custDataLst>
      <p:tags r:id="rId2"/>
    </p:custData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962025" y="527685"/>
            <a:ext cx="10039985" cy="765810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lvl1pPr>
              <a:lnSpc>
                <a:spcPct val="90000"/>
              </a:lnSpc>
              <a:spcBef>
                <a:spcPct val="0"/>
              </a:spcBef>
              <a:buNone/>
              <a:defRPr sz="4000">
                <a:solidFill>
                  <a:srgbClr val="00B0F0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dirty="0" smtClean="0">
                <a:sym typeface="+mn-ea"/>
              </a:rPr>
              <a:t> </a:t>
            </a:r>
            <a:r>
              <a:rPr lang="en-US" dirty="0" smtClean="0">
                <a:solidFill>
                  <a:schemeClr val="bg1"/>
                </a:solidFill>
                <a:sym typeface="+mn-ea"/>
              </a:rPr>
              <a:t>CLIENT(</a:t>
            </a:r>
            <a:r>
              <a:rPr lang="en-GB" dirty="0" smtClean="0">
                <a:solidFill>
                  <a:schemeClr val="bg1"/>
                </a:solidFill>
                <a:sym typeface="+mn-ea"/>
              </a:rPr>
              <a:t>user)</a:t>
            </a:r>
            <a:endParaRPr lang="en-GB" dirty="0" smtClean="0">
              <a:solidFill>
                <a:schemeClr val="bg1"/>
              </a:solidFill>
              <a:sym typeface="+mn-ea"/>
            </a:endParaRPr>
          </a:p>
          <a:p>
            <a:endParaRPr lang="zh-CN" altLang="en-US" dirty="0">
              <a:solidFill>
                <a:srgbClr val="7389BF"/>
              </a:solidFill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962341" y="5475265"/>
            <a:ext cx="10162511" cy="891609"/>
          </a:xfrm>
          <a:prstGeom prst="rect">
            <a:avLst/>
          </a:prstGeom>
        </p:spPr>
        <p:txBody>
          <a:bodyPr vert="horz" lIns="91440" tIns="45720" rIns="91440" bIns="45720" rtlCol="0"/>
          <a:lstStyle>
            <a:defPPr>
              <a:defRPr lang="zh-CN"/>
            </a:defPPr>
            <a:lvl1pPr marR="0" lvl="0" indent="0" algn="just" fontAlgn="auto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defRPr kumimoji="0" sz="2400" b="0" i="0" u="none" strike="noStrike" cap="none" spc="0" normalizeH="0" baseline="0">
                <a:ln>
                  <a:noFill/>
                </a:ln>
                <a:effectLst/>
                <a:uLnTx/>
                <a:uFillTx/>
                <a:latin typeface="Arial" panose="020B0604020202020204"/>
                <a:ea typeface="黑体" panose="02010609060101010101" charset="-122"/>
              </a:defRPr>
            </a:lvl1pPr>
            <a:lvl2pPr marL="685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bg1">
                    <a:lumMod val="85000"/>
                  </a:schemeClr>
                </a:solidFill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bg1">
                    <a:lumMod val="85000"/>
                  </a:schemeClr>
                </a:solidFill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bg1">
                    <a:lumMod val="85000"/>
                  </a:schemeClr>
                </a:solidFill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bg1">
                    <a:lumMod val="85000"/>
                  </a:schemeClr>
                </a:solidFill>
              </a:defRPr>
            </a:lvl5pPr>
            <a:lvl6pPr marL="25146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</a:lvl9pPr>
          </a:lstStyle>
          <a:p>
            <a:r>
              <a:rPr lang="en-GB" sz="1800" dirty="0" smtClean="0">
                <a:solidFill>
                  <a:schemeClr val="bg1"/>
                </a:solidFill>
                <a:sym typeface="+mn-ea"/>
              </a:rPr>
              <a:t>For users, Groupon's huge discount price drew them, and by controlling the number of purchases and the number of products, each mutually recommend buying a way to return a certain amount of money. Get the user's trust.</a:t>
            </a:r>
            <a:endParaRPr lang="en-GB" altLang="en-US" sz="1800" dirty="0" smtClean="0">
              <a:solidFill>
                <a:schemeClr val="bg1"/>
              </a:solidFill>
              <a:sym typeface="+mn-ea"/>
            </a:endParaRPr>
          </a:p>
        </p:txBody>
      </p:sp>
      <p:pic>
        <p:nvPicPr>
          <p:cNvPr id="4" name="图片 3" descr="Groupon-content-piece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66165" y="1195070"/>
            <a:ext cx="10058400" cy="4053840"/>
          </a:xfrm>
          <a:prstGeom prst="rect">
            <a:avLst/>
          </a:prstGeom>
        </p:spPr>
      </p:pic>
    </p:spTree>
    <p:custDataLst>
      <p:tags r:id="rId2"/>
    </p:custData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9"/>
          <p:cNvSpPr/>
          <p:nvPr/>
        </p:nvSpPr>
        <p:spPr>
          <a:xfrm>
            <a:off x="184785" y="2046605"/>
            <a:ext cx="2704465" cy="2436495"/>
          </a:xfrm>
          <a:prstGeom prst="rect">
            <a:avLst/>
          </a:prstGeom>
          <a:solidFill>
            <a:srgbClr val="7389B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>
              <a:defRPr/>
            </a:pPr>
            <a:r>
              <a:rPr lang="en-GB" dirty="0" smtClean="0">
                <a:effectLst/>
                <a:sym typeface="+mn-ea"/>
              </a:rPr>
              <a:t>Groupon provides products mainly for service products, the company sells hotels, hotels, fitness, training and other service-oriented products.</a:t>
            </a:r>
            <a:endParaRPr lang="en-GB" altLang="en-US" dirty="0" smtClean="0">
              <a:effectLst/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6" name="Rectangle 18"/>
          <p:cNvSpPr/>
          <p:nvPr/>
        </p:nvSpPr>
        <p:spPr>
          <a:xfrm>
            <a:off x="8855393" y="2046288"/>
            <a:ext cx="3124200" cy="2535237"/>
          </a:xfrm>
          <a:prstGeom prst="rect">
            <a:avLst/>
          </a:prstGeom>
          <a:solidFill>
            <a:srgbClr val="7389B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285750" indent="-285750" algn="ctr">
              <a:buFont typeface="Wingdings" panose="05000000000000000000" pitchFamily="2" charset="2"/>
              <a:buChar char="n"/>
              <a:defRPr/>
            </a:pPr>
            <a:r>
              <a:rPr lang="en-US" sz="1600" dirty="0">
                <a:latin typeface="微软雅黑" panose="020B0503020204020204" charset="-122"/>
                <a:ea typeface="微软雅黑" panose="020B0503020204020204" charset="-122"/>
              </a:rPr>
              <a:t>Hotel</a:t>
            </a:r>
            <a:endParaRPr lang="en-US" sz="1600" dirty="0">
              <a:latin typeface="微软雅黑" panose="020B0503020204020204" charset="-122"/>
              <a:ea typeface="微软雅黑" panose="020B0503020204020204" charset="-122"/>
            </a:endParaRPr>
          </a:p>
          <a:p>
            <a:pPr marL="285750" indent="-285750" algn="ctr">
              <a:buFont typeface="Wingdings" panose="05000000000000000000" pitchFamily="2" charset="2"/>
              <a:buChar char="n"/>
              <a:defRPr/>
            </a:pPr>
            <a:endParaRPr lang="en-US" sz="1600" dirty="0">
              <a:latin typeface="微软雅黑" panose="020B0503020204020204" charset="-122"/>
              <a:ea typeface="微软雅黑" panose="020B0503020204020204" charset="-122"/>
            </a:endParaRPr>
          </a:p>
          <a:p>
            <a:pPr marL="285750" indent="-285750" algn="ctr">
              <a:buFont typeface="Wingdings" panose="05000000000000000000" pitchFamily="2" charset="2"/>
              <a:buChar char="n"/>
              <a:defRPr/>
            </a:pPr>
            <a:r>
              <a:rPr lang="en-US" sz="1600" dirty="0">
                <a:latin typeface="微软雅黑" panose="020B0503020204020204" charset="-122"/>
                <a:ea typeface="微软雅黑" panose="020B0503020204020204" charset="-122"/>
              </a:rPr>
              <a:t>Fitness</a:t>
            </a:r>
            <a:endParaRPr lang="en-US" sz="1600" dirty="0">
              <a:latin typeface="微软雅黑" panose="020B0503020204020204" charset="-122"/>
              <a:ea typeface="微软雅黑" panose="020B0503020204020204" charset="-122"/>
            </a:endParaRPr>
          </a:p>
          <a:p>
            <a:pPr marL="285750" indent="-285750" algn="ctr">
              <a:buFont typeface="Wingdings" panose="05000000000000000000" pitchFamily="2" charset="2"/>
              <a:buChar char="n"/>
              <a:defRPr/>
            </a:pPr>
            <a:endParaRPr lang="en-US" sz="1600" dirty="0">
              <a:latin typeface="微软雅黑" panose="020B0503020204020204" charset="-122"/>
              <a:ea typeface="微软雅黑" panose="020B0503020204020204" charset="-122"/>
            </a:endParaRPr>
          </a:p>
          <a:p>
            <a:pPr marL="285750" indent="-285750" algn="ctr">
              <a:buFont typeface="Wingdings" panose="05000000000000000000" pitchFamily="2" charset="2"/>
              <a:buChar char="n"/>
              <a:defRPr/>
            </a:pPr>
            <a:r>
              <a:rPr lang="en-US" sz="1600" dirty="0">
                <a:latin typeface="微软雅黑" panose="020B0503020204020204" charset="-122"/>
                <a:ea typeface="微软雅黑" panose="020B0503020204020204" charset="-122"/>
              </a:rPr>
              <a:t>Training</a:t>
            </a:r>
            <a:endParaRPr lang="en-US" sz="1600" dirty="0">
              <a:latin typeface="微软雅黑" panose="020B0503020204020204" charset="-122"/>
              <a:ea typeface="微软雅黑" panose="020B0503020204020204" charset="-122"/>
            </a:endParaRPr>
          </a:p>
          <a:p>
            <a:pPr marL="285750" indent="-285750" algn="ctr">
              <a:buFont typeface="Wingdings" panose="05000000000000000000" pitchFamily="2" charset="2"/>
              <a:buChar char="n"/>
              <a:defRPr/>
            </a:pPr>
            <a:endParaRPr lang="en-US" sz="1600" dirty="0">
              <a:latin typeface="微软雅黑" panose="020B0503020204020204" charset="-122"/>
              <a:ea typeface="微软雅黑" panose="020B0503020204020204" charset="-122"/>
            </a:endParaRPr>
          </a:p>
          <a:p>
            <a:pPr marL="285750" indent="-285750" algn="ctr">
              <a:buFont typeface="Wingdings" panose="05000000000000000000" pitchFamily="2" charset="2"/>
              <a:buChar char="n"/>
              <a:defRPr/>
            </a:pPr>
            <a:r>
              <a:rPr lang="en-US" sz="1600" dirty="0">
                <a:latin typeface="微软雅黑" panose="020B0503020204020204" charset="-122"/>
                <a:ea typeface="微软雅黑" panose="020B0503020204020204" charset="-122"/>
              </a:rPr>
              <a:t>Movies</a:t>
            </a:r>
            <a:endParaRPr lang="en-US" sz="1600" dirty="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4" name="TextBox 91"/>
          <p:cNvSpPr txBox="1">
            <a:spLocks noChangeArrowheads="1"/>
          </p:cNvSpPr>
          <p:nvPr/>
        </p:nvSpPr>
        <p:spPr bwMode="auto">
          <a:xfrm>
            <a:off x="588010" y="440690"/>
            <a:ext cx="2947035" cy="768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400"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9pPr>
          </a:lstStyle>
          <a:p>
            <a:pPr algn="l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sz="4400" dirty="0" smtClean="0">
                <a:sym typeface="+mn-ea"/>
              </a:rPr>
              <a:t>PRODUCT</a:t>
            </a:r>
            <a:endParaRPr lang="id-ID" altLang="zh-CN" sz="4400" dirty="0">
              <a:latin typeface="Raleway"/>
              <a:ea typeface="宋体" panose="02010600030101010101" pitchFamily="2" charset="-122"/>
            </a:endParaRPr>
          </a:p>
        </p:txBody>
      </p:sp>
      <p:pic>
        <p:nvPicPr>
          <p:cNvPr id="2" name="图片 1" descr="groupon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89250" y="1479550"/>
            <a:ext cx="5966460" cy="3728720"/>
          </a:xfrm>
          <a:prstGeom prst="rect">
            <a:avLst/>
          </a:prstGeom>
        </p:spPr>
      </p:pic>
    </p:spTree>
    <p:custDataLst>
      <p:tags r:id="rId2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ldLvl="0" animBg="1"/>
      <p:bldP spid="6" grpId="0" bldLvl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8" name="AutoShape 805"/>
          <p:cNvSpPr>
            <a:spLocks noChangeArrowheads="1"/>
          </p:cNvSpPr>
          <p:nvPr/>
        </p:nvSpPr>
        <p:spPr bwMode="auto">
          <a:xfrm>
            <a:off x="4731703" y="2518728"/>
            <a:ext cx="2540000" cy="531812"/>
          </a:xfrm>
          <a:prstGeom prst="rect">
            <a:avLst/>
          </a:prstGeom>
          <a:solidFill>
            <a:srgbClr val="7389B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400"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9pPr>
          </a:lstStyle>
          <a:p>
            <a:pPr algn="ctr" eaLnBrk="1" latin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sz="1800" smtClean="0">
                <a:sym typeface="+mn-ea"/>
              </a:rPr>
              <a:t>China website launched</a:t>
            </a:r>
            <a:endParaRPr kumimoji="1" lang="ko-KR" altLang="ko-KR" sz="1800">
              <a:latin typeface="微软雅黑" panose="020B0503020204020204" charset="-122"/>
              <a:ea typeface="HY헤드라인M"/>
              <a:cs typeface="HY헤드라인M"/>
            </a:endParaRPr>
          </a:p>
        </p:txBody>
      </p:sp>
      <p:sp>
        <p:nvSpPr>
          <p:cNvPr id="31749" name="Freeform 825"/>
          <p:cNvSpPr/>
          <p:nvPr/>
        </p:nvSpPr>
        <p:spPr bwMode="auto">
          <a:xfrm>
            <a:off x="625475" y="2617788"/>
            <a:ext cx="3870325" cy="798512"/>
          </a:xfrm>
          <a:custGeom>
            <a:avLst/>
            <a:gdLst>
              <a:gd name="T0" fmla="*/ 0 w 1315"/>
              <a:gd name="T1" fmla="*/ 2147483646 h 544"/>
              <a:gd name="T2" fmla="*/ 0 w 1315"/>
              <a:gd name="T3" fmla="*/ 0 h 544"/>
              <a:gd name="T4" fmla="*/ 2147483646 w 1315"/>
              <a:gd name="T5" fmla="*/ 0 h 544"/>
              <a:gd name="T6" fmla="*/ 0 60000 65536"/>
              <a:gd name="T7" fmla="*/ 0 60000 65536"/>
              <a:gd name="T8" fmla="*/ 0 60000 65536"/>
              <a:gd name="T9" fmla="*/ 0 w 1315"/>
              <a:gd name="T10" fmla="*/ 0 h 544"/>
              <a:gd name="T11" fmla="*/ 1315 w 1315"/>
              <a:gd name="T12" fmla="*/ 544 h 544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1315" h="544">
                <a:moveTo>
                  <a:pt x="0" y="544"/>
                </a:moveTo>
                <a:lnTo>
                  <a:pt x="0" y="0"/>
                </a:lnTo>
                <a:lnTo>
                  <a:pt x="1315" y="0"/>
                </a:lnTo>
              </a:path>
            </a:pathLst>
          </a:custGeom>
          <a:noFill/>
          <a:ln w="9525" cap="rnd">
            <a:solidFill>
              <a:schemeClr val="bg1"/>
            </a:solidFill>
            <a:prstDash val="sysDot"/>
            <a:round/>
            <a:headEnd type="oval" w="med" len="med"/>
            <a:tailEnd type="oval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zh-CN" altLang="en-US"/>
          </a:p>
        </p:txBody>
      </p:sp>
      <p:sp>
        <p:nvSpPr>
          <p:cNvPr id="31750" name="Freeform 832"/>
          <p:cNvSpPr/>
          <p:nvPr/>
        </p:nvSpPr>
        <p:spPr bwMode="auto">
          <a:xfrm flipH="1">
            <a:off x="7542213" y="2617788"/>
            <a:ext cx="3979862" cy="798512"/>
          </a:xfrm>
          <a:custGeom>
            <a:avLst/>
            <a:gdLst>
              <a:gd name="T0" fmla="*/ 0 w 1315"/>
              <a:gd name="T1" fmla="*/ 2147483646 h 544"/>
              <a:gd name="T2" fmla="*/ 0 w 1315"/>
              <a:gd name="T3" fmla="*/ 0 h 544"/>
              <a:gd name="T4" fmla="*/ 2147483646 w 1315"/>
              <a:gd name="T5" fmla="*/ 0 h 544"/>
              <a:gd name="T6" fmla="*/ 0 60000 65536"/>
              <a:gd name="T7" fmla="*/ 0 60000 65536"/>
              <a:gd name="T8" fmla="*/ 0 60000 65536"/>
              <a:gd name="T9" fmla="*/ 0 w 1315"/>
              <a:gd name="T10" fmla="*/ 0 h 544"/>
              <a:gd name="T11" fmla="*/ 1315 w 1315"/>
              <a:gd name="T12" fmla="*/ 544 h 544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1315" h="544">
                <a:moveTo>
                  <a:pt x="0" y="544"/>
                </a:moveTo>
                <a:lnTo>
                  <a:pt x="0" y="0"/>
                </a:lnTo>
                <a:lnTo>
                  <a:pt x="1315" y="0"/>
                </a:lnTo>
              </a:path>
            </a:pathLst>
          </a:custGeom>
          <a:noFill/>
          <a:ln w="9525" cap="rnd">
            <a:solidFill>
              <a:schemeClr val="bg1"/>
            </a:solidFill>
            <a:prstDash val="sysDot"/>
            <a:round/>
            <a:headEnd type="oval" w="med" len="med"/>
            <a:tailEnd type="oval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zh-CN" altLang="en-US"/>
          </a:p>
        </p:txBody>
      </p:sp>
      <p:sp>
        <p:nvSpPr>
          <p:cNvPr id="31751" name="Line 6"/>
          <p:cNvSpPr>
            <a:spLocks noChangeShapeType="1"/>
          </p:cNvSpPr>
          <p:nvPr/>
        </p:nvSpPr>
        <p:spPr bwMode="auto">
          <a:xfrm>
            <a:off x="6965950" y="4281488"/>
            <a:ext cx="1152525" cy="0"/>
          </a:xfrm>
          <a:prstGeom prst="line">
            <a:avLst/>
          </a:prstGeom>
          <a:noFill/>
          <a:ln w="9525">
            <a:solidFill>
              <a:schemeClr val="bg1"/>
            </a:solidFill>
            <a:round/>
            <a:headEnd type="triangle" w="lg" len="lg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zh-CN" altLang="en-US"/>
          </a:p>
        </p:txBody>
      </p:sp>
      <p:sp>
        <p:nvSpPr>
          <p:cNvPr id="31752" name="Line 7"/>
          <p:cNvSpPr>
            <a:spLocks noChangeShapeType="1"/>
          </p:cNvSpPr>
          <p:nvPr/>
        </p:nvSpPr>
        <p:spPr bwMode="auto">
          <a:xfrm>
            <a:off x="3902075" y="4281488"/>
            <a:ext cx="1187450" cy="0"/>
          </a:xfrm>
          <a:prstGeom prst="line">
            <a:avLst/>
          </a:prstGeom>
          <a:noFill/>
          <a:ln w="9525">
            <a:solidFill>
              <a:schemeClr val="bg1"/>
            </a:solidFill>
            <a:round/>
            <a:tailEnd type="triangle" w="lg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zh-CN" altLang="en-US"/>
          </a:p>
        </p:txBody>
      </p:sp>
      <p:sp>
        <p:nvSpPr>
          <p:cNvPr id="31753" name="AutoShape 15"/>
          <p:cNvSpPr>
            <a:spLocks noChangeArrowheads="1"/>
          </p:cNvSpPr>
          <p:nvPr/>
        </p:nvSpPr>
        <p:spPr bwMode="auto">
          <a:xfrm>
            <a:off x="588963" y="3529013"/>
            <a:ext cx="3082925" cy="1503362"/>
          </a:xfrm>
          <a:prstGeom prst="rect">
            <a:avLst/>
          </a:prstGeom>
          <a:solidFill>
            <a:srgbClr val="7389B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400"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9pPr>
          </a:lstStyle>
          <a:p>
            <a:pPr algn="ctr" eaLnBrk="1" latinLnBrk="1" hangingPunct="1">
              <a:lnSpc>
                <a:spcPct val="125000"/>
              </a:lnSpc>
              <a:spcBef>
                <a:spcPct val="0"/>
              </a:spcBef>
              <a:buFontTx/>
              <a:buNone/>
            </a:pPr>
            <a:r>
              <a:rPr lang="en-US" sz="2000">
                <a:latin typeface="微软雅黑" panose="020B0503020204020204" charset="-122"/>
                <a:ea typeface="微软雅黑" panose="020B0503020204020204" charset="-122"/>
              </a:rPr>
              <a:t>Groupon Company</a:t>
            </a:r>
            <a:endParaRPr lang="en-US" sz="20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1754" name="AutoShape 15"/>
          <p:cNvSpPr>
            <a:spLocks noChangeArrowheads="1"/>
          </p:cNvSpPr>
          <p:nvPr/>
        </p:nvSpPr>
        <p:spPr bwMode="auto">
          <a:xfrm>
            <a:off x="8332788" y="3519488"/>
            <a:ext cx="3225800" cy="1503362"/>
          </a:xfrm>
          <a:prstGeom prst="rect">
            <a:avLst/>
          </a:prstGeom>
          <a:solidFill>
            <a:srgbClr val="7389B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400"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9pPr>
          </a:lstStyle>
          <a:p>
            <a:pPr algn="ctr" eaLnBrk="1" latinLnBrk="1" hangingPunct="1">
              <a:lnSpc>
                <a:spcPct val="125000"/>
              </a:lnSpc>
              <a:spcBef>
                <a:spcPct val="0"/>
              </a:spcBef>
              <a:buFontTx/>
              <a:buNone/>
            </a:pPr>
            <a:r>
              <a:rPr lang="en-US">
                <a:latin typeface="微软雅黑" panose="020B0503020204020204" charset="-122"/>
                <a:ea typeface="微软雅黑" panose="020B0503020204020204" charset="-122"/>
              </a:rPr>
              <a:t>Tencent Company</a:t>
            </a:r>
            <a:endParaRPr lang="en-US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35" name="Oval 20"/>
          <p:cNvSpPr>
            <a:spLocks noChangeArrowheads="1"/>
          </p:cNvSpPr>
          <p:nvPr/>
        </p:nvSpPr>
        <p:spPr bwMode="auto">
          <a:xfrm>
            <a:off x="5011420" y="3529330"/>
            <a:ext cx="1954530" cy="1503045"/>
          </a:xfrm>
          <a:prstGeom prst="ellipse">
            <a:avLst/>
          </a:prstGeom>
          <a:solidFill>
            <a:srgbClr val="7389BF"/>
          </a:solidFill>
          <a:ln w="28575">
            <a:solidFill>
              <a:schemeClr val="bg1">
                <a:lumMod val="95000"/>
              </a:schemeClr>
            </a:solidFill>
          </a:ln>
        </p:spPr>
        <p:txBody>
          <a:bodyPr anchor="ctr"/>
          <a:lstStyle/>
          <a:p>
            <a:pPr algn="ctr" eaLnBrk="1" fontAlgn="auto" latinLnBrk="1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kumimoji="1" lang="en-US" dirty="0">
                <a:solidFill>
                  <a:schemeClr val="bg1"/>
                </a:solidFill>
                <a:latin typeface="微软雅黑" panose="020B0503020204020204" charset="-122"/>
                <a:ea typeface="Gulim" panose="020B0600000101010101" pitchFamily="34" charset="-127"/>
              </a:rPr>
              <a:t>50%</a:t>
            </a:r>
            <a:endParaRPr kumimoji="1" lang="en-US" dirty="0">
              <a:solidFill>
                <a:schemeClr val="bg1"/>
              </a:solidFill>
              <a:latin typeface="微软雅黑" panose="020B0503020204020204" charset="-122"/>
              <a:ea typeface="Gulim" panose="020B0600000101010101" pitchFamily="34" charset="-127"/>
            </a:endParaRPr>
          </a:p>
          <a:p>
            <a:pPr algn="ctr" eaLnBrk="1" fontAlgn="auto" latinLnBrk="1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kumimoji="1" lang="en-US" dirty="0">
                <a:solidFill>
                  <a:schemeClr val="bg1"/>
                </a:solidFill>
                <a:latin typeface="微软雅黑" panose="020B0503020204020204" charset="-122"/>
                <a:ea typeface="Gulim" panose="020B0600000101010101" pitchFamily="34" charset="-127"/>
              </a:rPr>
              <a:t>contrlbute</a:t>
            </a:r>
            <a:endParaRPr kumimoji="1" lang="en-US" dirty="0">
              <a:solidFill>
                <a:schemeClr val="bg1"/>
              </a:solidFill>
              <a:latin typeface="微软雅黑" panose="020B0503020204020204" charset="-122"/>
              <a:ea typeface="Gulim" panose="020B0600000101010101" pitchFamily="34" charset="-127"/>
            </a:endParaRPr>
          </a:p>
        </p:txBody>
      </p:sp>
      <p:sp>
        <p:nvSpPr>
          <p:cNvPr id="31756" name="Text Box 40"/>
          <p:cNvSpPr txBox="1">
            <a:spLocks noChangeArrowheads="1"/>
          </p:cNvSpPr>
          <p:nvPr/>
        </p:nvSpPr>
        <p:spPr bwMode="auto">
          <a:xfrm>
            <a:off x="768350" y="2713038"/>
            <a:ext cx="3824288" cy="3371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400"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50000"/>
              </a:spcBef>
              <a:buFontTx/>
              <a:buNone/>
            </a:pPr>
            <a:r>
              <a:rPr lang="en-US" altLang="zh-CN" sz="1600">
                <a:latin typeface="微软雅黑" panose="020B0503020204020204" charset="-122"/>
                <a:ea typeface="微软雅黑" panose="020B0503020204020204" charset="-122"/>
              </a:rPr>
              <a:t>Provide technology</a:t>
            </a:r>
            <a:endParaRPr lang="en-US" altLang="zh-CN" sz="16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1757" name="Text Box 41"/>
          <p:cNvSpPr txBox="1">
            <a:spLocks noChangeArrowheads="1"/>
          </p:cNvSpPr>
          <p:nvPr/>
        </p:nvSpPr>
        <p:spPr bwMode="auto">
          <a:xfrm>
            <a:off x="7542213" y="2713038"/>
            <a:ext cx="3824287" cy="3371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400"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50000"/>
              </a:spcBef>
              <a:buFontTx/>
              <a:buNone/>
            </a:pPr>
            <a:r>
              <a:rPr lang="en-US" altLang="zh-CN" sz="1600">
                <a:latin typeface="微软雅黑" panose="020B0503020204020204" charset="-122"/>
                <a:ea typeface="微软雅黑" panose="020B0503020204020204" charset="-122"/>
              </a:rPr>
              <a:t>Sent the CEO from the company</a:t>
            </a:r>
            <a:endParaRPr lang="en-US" altLang="zh-CN" sz="16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8" name="TextBox 91"/>
          <p:cNvSpPr txBox="1">
            <a:spLocks noChangeArrowheads="1"/>
          </p:cNvSpPr>
          <p:nvPr/>
        </p:nvSpPr>
        <p:spPr bwMode="auto">
          <a:xfrm>
            <a:off x="588010" y="440690"/>
            <a:ext cx="3401695" cy="768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400"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9pPr>
          </a:lstStyle>
          <a:p>
            <a:pPr algn="l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sz="4400" dirty="0" smtClean="0">
                <a:sym typeface="+mn-ea"/>
              </a:rPr>
              <a:t>INTO CHINA</a:t>
            </a:r>
            <a:endParaRPr lang="id-ID" altLang="zh-CN" sz="4400" dirty="0">
              <a:latin typeface="Raleway"/>
              <a:ea typeface="宋体" panose="02010600030101010101" pitchFamily="2" charset="-122"/>
            </a:endParaRPr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/>
          <p:cNvSpPr/>
          <p:nvPr/>
        </p:nvSpPr>
        <p:spPr>
          <a:xfrm>
            <a:off x="2143125" y="4727575"/>
            <a:ext cx="795338" cy="795338"/>
          </a:xfrm>
          <a:prstGeom prst="rect">
            <a:avLst/>
          </a:prstGeom>
          <a:solidFill>
            <a:srgbClr val="7389B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zh-CN" altLang="en-US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4514850" y="3394075"/>
            <a:ext cx="795338" cy="795338"/>
          </a:xfrm>
          <a:prstGeom prst="rect">
            <a:avLst/>
          </a:prstGeom>
          <a:solidFill>
            <a:srgbClr val="7389B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zh-CN" altLang="en-US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6888163" y="4727575"/>
            <a:ext cx="793750" cy="795338"/>
          </a:xfrm>
          <a:prstGeom prst="rect">
            <a:avLst/>
          </a:prstGeom>
          <a:solidFill>
            <a:srgbClr val="7389B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zh-CN" altLang="en-US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9259888" y="3394075"/>
            <a:ext cx="793750" cy="795338"/>
          </a:xfrm>
          <a:prstGeom prst="rect">
            <a:avLst/>
          </a:prstGeom>
          <a:solidFill>
            <a:srgbClr val="7389B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zh-CN" altLang="en-US">
              <a:latin typeface="微软雅黑" panose="020B0503020204020204" charset="-122"/>
              <a:ea typeface="微软雅黑" panose="020B0503020204020204" charset="-122"/>
            </a:endParaRPr>
          </a:p>
        </p:txBody>
      </p:sp>
      <p:cxnSp>
        <p:nvCxnSpPr>
          <p:cNvPr id="8" name="直接连接符 7"/>
          <p:cNvCxnSpPr>
            <a:stCxn id="4" idx="3"/>
            <a:endCxn id="5" idx="1"/>
          </p:cNvCxnSpPr>
          <p:nvPr/>
        </p:nvCxnSpPr>
        <p:spPr>
          <a:xfrm flipV="1">
            <a:off x="2938463" y="3790950"/>
            <a:ext cx="1576387" cy="133350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>
            <a:stCxn id="5" idx="3"/>
            <a:endCxn id="6" idx="1"/>
          </p:cNvCxnSpPr>
          <p:nvPr/>
        </p:nvCxnSpPr>
        <p:spPr>
          <a:xfrm>
            <a:off x="5310188" y="3790950"/>
            <a:ext cx="1577975" cy="133350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/>
          <p:cNvCxnSpPr>
            <a:stCxn id="6" idx="3"/>
            <a:endCxn id="7" idx="1"/>
          </p:cNvCxnSpPr>
          <p:nvPr/>
        </p:nvCxnSpPr>
        <p:spPr>
          <a:xfrm flipV="1">
            <a:off x="7681913" y="3790950"/>
            <a:ext cx="1577975" cy="133350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接连接符 10"/>
          <p:cNvCxnSpPr/>
          <p:nvPr/>
        </p:nvCxnSpPr>
        <p:spPr>
          <a:xfrm>
            <a:off x="10048875" y="3790950"/>
            <a:ext cx="1577975" cy="133350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/>
        </p:nvCxnSpPr>
        <p:spPr>
          <a:xfrm>
            <a:off x="565150" y="3871913"/>
            <a:ext cx="1577975" cy="133350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877" name="文本框 12"/>
          <p:cNvSpPr txBox="1">
            <a:spLocks noChangeArrowheads="1"/>
          </p:cNvSpPr>
          <p:nvPr/>
        </p:nvSpPr>
        <p:spPr bwMode="auto">
          <a:xfrm>
            <a:off x="4357688" y="3452813"/>
            <a:ext cx="1109662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defTabSz="912495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400"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1pPr>
            <a:lvl2pPr marL="742950" indent="-285750" defTabSz="912495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2pPr>
            <a:lvl3pPr marL="1143000" indent="-228600" defTabSz="912495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3pPr>
            <a:lvl4pPr marL="1600200" indent="-228600" defTabSz="912495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4pPr>
            <a:lvl5pPr marL="2057400" indent="-228600" defTabSz="912495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5pPr>
            <a:lvl6pPr marL="2514600" indent="-228600" defTabSz="912495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6pPr>
            <a:lvl7pPr marL="2971800" indent="-228600" defTabSz="912495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7pPr>
            <a:lvl8pPr marL="3429000" indent="-228600" defTabSz="912495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8pPr>
            <a:lvl9pPr marL="3886200" indent="-228600" defTabSz="912495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zh-CN" sz="1600">
                <a:latin typeface="微软雅黑" panose="020B0503020204020204" charset="-122"/>
                <a:ea typeface="微软雅黑" panose="020B0503020204020204" charset="-122"/>
              </a:rPr>
              <a:t>second point</a:t>
            </a:r>
            <a:endParaRPr lang="en-US" altLang="zh-CN" sz="16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6878" name="文本框 13"/>
          <p:cNvSpPr txBox="1">
            <a:spLocks noChangeArrowheads="1"/>
          </p:cNvSpPr>
          <p:nvPr/>
        </p:nvSpPr>
        <p:spPr bwMode="auto">
          <a:xfrm>
            <a:off x="1985963" y="4786313"/>
            <a:ext cx="1109662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defTabSz="912495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400"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1pPr>
            <a:lvl2pPr marL="742950" indent="-285750" defTabSz="912495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2pPr>
            <a:lvl3pPr marL="1143000" indent="-228600" defTabSz="912495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3pPr>
            <a:lvl4pPr marL="1600200" indent="-228600" defTabSz="912495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4pPr>
            <a:lvl5pPr marL="2057400" indent="-228600" defTabSz="912495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5pPr>
            <a:lvl6pPr marL="2514600" indent="-228600" defTabSz="912495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6pPr>
            <a:lvl7pPr marL="2971800" indent="-228600" defTabSz="912495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7pPr>
            <a:lvl8pPr marL="3429000" indent="-228600" defTabSz="912495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8pPr>
            <a:lvl9pPr marL="3886200" indent="-228600" defTabSz="912495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zh-CN" sz="1600">
                <a:latin typeface="微软雅黑" panose="020B0503020204020204" charset="-122"/>
                <a:ea typeface="微软雅黑" panose="020B0503020204020204" charset="-122"/>
              </a:rPr>
              <a:t>first point</a:t>
            </a:r>
            <a:endParaRPr lang="en-US" altLang="zh-CN" sz="16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6879" name="文本框 14"/>
          <p:cNvSpPr txBox="1">
            <a:spLocks noChangeArrowheads="1"/>
          </p:cNvSpPr>
          <p:nvPr/>
        </p:nvSpPr>
        <p:spPr bwMode="auto">
          <a:xfrm>
            <a:off x="6731000" y="4786313"/>
            <a:ext cx="1108075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defTabSz="912495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400"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1pPr>
            <a:lvl2pPr marL="742950" indent="-285750" defTabSz="912495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2pPr>
            <a:lvl3pPr marL="1143000" indent="-228600" defTabSz="912495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3pPr>
            <a:lvl4pPr marL="1600200" indent="-228600" defTabSz="912495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4pPr>
            <a:lvl5pPr marL="2057400" indent="-228600" defTabSz="912495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5pPr>
            <a:lvl6pPr marL="2514600" indent="-228600" defTabSz="912495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6pPr>
            <a:lvl7pPr marL="2971800" indent="-228600" defTabSz="912495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7pPr>
            <a:lvl8pPr marL="3429000" indent="-228600" defTabSz="912495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8pPr>
            <a:lvl9pPr marL="3886200" indent="-228600" defTabSz="912495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zh-CN" sz="1600">
                <a:latin typeface="微软雅黑" panose="020B0503020204020204" charset="-122"/>
                <a:ea typeface="微软雅黑" panose="020B0503020204020204" charset="-122"/>
              </a:rPr>
              <a:t>third point</a:t>
            </a:r>
            <a:endParaRPr lang="en-US" altLang="zh-CN" sz="16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6880" name="文本框 15"/>
          <p:cNvSpPr txBox="1">
            <a:spLocks noChangeArrowheads="1"/>
          </p:cNvSpPr>
          <p:nvPr/>
        </p:nvSpPr>
        <p:spPr bwMode="auto">
          <a:xfrm>
            <a:off x="9099550" y="3468688"/>
            <a:ext cx="1109663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defTabSz="912495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400"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1pPr>
            <a:lvl2pPr marL="742950" indent="-285750" defTabSz="912495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2pPr>
            <a:lvl3pPr marL="1143000" indent="-228600" defTabSz="912495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3pPr>
            <a:lvl4pPr marL="1600200" indent="-228600" defTabSz="912495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4pPr>
            <a:lvl5pPr marL="2057400" indent="-228600" defTabSz="912495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5pPr>
            <a:lvl6pPr marL="2514600" indent="-228600" defTabSz="912495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6pPr>
            <a:lvl7pPr marL="2971800" indent="-228600" defTabSz="912495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7pPr>
            <a:lvl8pPr marL="3429000" indent="-228600" defTabSz="912495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8pPr>
            <a:lvl9pPr marL="3886200" indent="-228600" defTabSz="912495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zh-CN" sz="1600">
                <a:latin typeface="微软雅黑" panose="020B0503020204020204" charset="-122"/>
                <a:ea typeface="微软雅黑" panose="020B0503020204020204" charset="-122"/>
              </a:rPr>
              <a:t>fourth</a:t>
            </a:r>
            <a:endParaRPr lang="en-US" altLang="zh-CN" sz="1600">
              <a:latin typeface="微软雅黑" panose="020B0503020204020204" charset="-122"/>
              <a:ea typeface="微软雅黑" panose="020B0503020204020204" charset="-122"/>
            </a:endParaRPr>
          </a:p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zh-CN" sz="1600">
                <a:latin typeface="微软雅黑" panose="020B0503020204020204" charset="-122"/>
                <a:ea typeface="微软雅黑" panose="020B0503020204020204" charset="-122"/>
              </a:rPr>
              <a:t>point</a:t>
            </a:r>
            <a:endParaRPr lang="en-US" altLang="zh-CN" sz="16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6885" name="文本框 20"/>
          <p:cNvSpPr txBox="1">
            <a:spLocks noChangeArrowheads="1"/>
          </p:cNvSpPr>
          <p:nvPr/>
        </p:nvSpPr>
        <p:spPr bwMode="auto">
          <a:xfrm>
            <a:off x="1273175" y="2992755"/>
            <a:ext cx="2535238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defTabSz="912495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400"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1pPr>
            <a:lvl2pPr marL="742950" indent="-285750" defTabSz="912495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2pPr>
            <a:lvl3pPr marL="1143000" indent="-228600" defTabSz="912495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3pPr>
            <a:lvl4pPr marL="1600200" indent="-228600" defTabSz="912495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4pPr>
            <a:lvl5pPr marL="2057400" indent="-228600" defTabSz="912495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5pPr>
            <a:lvl6pPr marL="2514600" indent="-228600" defTabSz="912495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6pPr>
            <a:lvl7pPr marL="2971800" indent="-228600" defTabSz="912495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7pPr>
            <a:lvl8pPr marL="3429000" indent="-228600" defTabSz="912495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8pPr>
            <a:lvl9pPr marL="3886200" indent="-228600" defTabSz="912495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zh-CN">
                <a:latin typeface="微软雅黑" panose="020B0503020204020204" charset="-122"/>
                <a:ea typeface="微软雅黑" panose="020B0503020204020204" charset="-122"/>
              </a:rPr>
              <a:t>No experience</a:t>
            </a:r>
            <a:endParaRPr lang="en-US" altLang="zh-CN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6886" name="文本框 21"/>
          <p:cNvSpPr txBox="1">
            <a:spLocks noChangeArrowheads="1"/>
          </p:cNvSpPr>
          <p:nvPr/>
        </p:nvSpPr>
        <p:spPr bwMode="auto">
          <a:xfrm>
            <a:off x="3754438" y="4946650"/>
            <a:ext cx="2535237" cy="3987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defTabSz="912495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400"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1pPr>
            <a:lvl2pPr marL="742950" indent="-285750" defTabSz="912495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2pPr>
            <a:lvl3pPr marL="1143000" indent="-228600" defTabSz="912495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3pPr>
            <a:lvl4pPr marL="1600200" indent="-228600" defTabSz="912495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4pPr>
            <a:lvl5pPr marL="2057400" indent="-228600" defTabSz="912495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5pPr>
            <a:lvl6pPr marL="2514600" indent="-228600" defTabSz="912495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6pPr>
            <a:lvl7pPr marL="2971800" indent="-228600" defTabSz="912495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7pPr>
            <a:lvl8pPr marL="3429000" indent="-228600" defTabSz="912495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8pPr>
            <a:lvl9pPr marL="3886200" indent="-228600" defTabSz="912495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zh-CN" sz="2000">
                <a:latin typeface="微软雅黑" panose="020B0503020204020204" charset="-122"/>
                <a:ea typeface="微软雅黑" panose="020B0503020204020204" charset="-122"/>
              </a:rPr>
              <a:t>Free policy failed</a:t>
            </a:r>
            <a:endParaRPr lang="en-US" altLang="zh-CN" sz="20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6887" name="文本框 22"/>
          <p:cNvSpPr txBox="1">
            <a:spLocks noChangeArrowheads="1"/>
          </p:cNvSpPr>
          <p:nvPr/>
        </p:nvSpPr>
        <p:spPr bwMode="auto">
          <a:xfrm>
            <a:off x="5984240" y="2992755"/>
            <a:ext cx="2759075" cy="7067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defTabSz="912495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400"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1pPr>
            <a:lvl2pPr marL="742950" indent="-285750" defTabSz="912495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2pPr>
            <a:lvl3pPr marL="1143000" indent="-228600" defTabSz="912495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3pPr>
            <a:lvl4pPr marL="1600200" indent="-228600" defTabSz="912495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4pPr>
            <a:lvl5pPr marL="2057400" indent="-228600" defTabSz="912495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5pPr>
            <a:lvl6pPr marL="2514600" indent="-228600" defTabSz="912495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6pPr>
            <a:lvl7pPr marL="2971800" indent="-228600" defTabSz="912495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7pPr>
            <a:lvl8pPr marL="3429000" indent="-228600" defTabSz="912495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8pPr>
            <a:lvl9pPr marL="3886200" indent="-228600" defTabSz="912495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zh-CN" sz="2000">
                <a:latin typeface="微软雅黑" panose="020B0503020204020204" charset="-122"/>
                <a:ea typeface="微软雅黑" panose="020B0503020204020204" charset="-122"/>
              </a:rPr>
              <a:t>2612 group website company</a:t>
            </a:r>
            <a:endParaRPr lang="en-US" altLang="zh-CN" sz="200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6888" name="文本框 23"/>
          <p:cNvSpPr txBox="1">
            <a:spLocks noChangeArrowheads="1"/>
          </p:cNvSpPr>
          <p:nvPr/>
        </p:nvSpPr>
        <p:spPr bwMode="auto">
          <a:xfrm>
            <a:off x="8437563" y="4967288"/>
            <a:ext cx="2535237" cy="3987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defTabSz="912495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400"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1pPr>
            <a:lvl2pPr marL="742950" indent="-285750" defTabSz="912495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2pPr>
            <a:lvl3pPr marL="1143000" indent="-228600" defTabSz="912495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3pPr>
            <a:lvl4pPr marL="1600200" indent="-228600" defTabSz="912495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4pPr>
            <a:lvl5pPr marL="2057400" indent="-228600" defTabSz="912495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5pPr>
            <a:lvl6pPr marL="2514600" indent="-228600" defTabSz="912495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6pPr>
            <a:lvl7pPr marL="2971800" indent="-228600" defTabSz="912495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7pPr>
            <a:lvl8pPr marL="3429000" indent="-228600" defTabSz="912495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8pPr>
            <a:lvl9pPr marL="3886200" indent="-228600" defTabSz="912495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GB" sz="2000" smtClean="0">
                <a:sym typeface="+mn-ea"/>
              </a:rPr>
              <a:t>F</a:t>
            </a:r>
            <a:r>
              <a:rPr lang="en-GB" sz="2000" smtClean="0">
                <a:sym typeface="+mn-ea"/>
              </a:rPr>
              <a:t>raud in China</a:t>
            </a:r>
            <a:endParaRPr lang="en-GB" altLang="zh-CN" sz="2000" smtClean="0"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29" name="TextBox 91"/>
          <p:cNvSpPr txBox="1">
            <a:spLocks noChangeArrowheads="1"/>
          </p:cNvSpPr>
          <p:nvPr/>
        </p:nvSpPr>
        <p:spPr bwMode="auto">
          <a:xfrm>
            <a:off x="588010" y="440690"/>
            <a:ext cx="3825875" cy="14452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400"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bg1"/>
                </a:solidFill>
                <a:latin typeface="Arial" panose="020B0604020202020204" pitchFamily="34" charset="0"/>
                <a:ea typeface="黑体" panose="02010609060101010101" charset="-122"/>
              </a:defRPr>
            </a:lvl9pPr>
          </a:lstStyle>
          <a:p>
            <a:pPr algn="l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sz="4400" dirty="0" smtClean="0">
                <a:sym typeface="+mn-ea"/>
              </a:rPr>
              <a:t>FAIL REASON</a:t>
            </a:r>
            <a:endParaRPr lang="en-GB" sz="4400" dirty="0"/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id-ID" altLang="zh-CN" sz="4400" dirty="0">
              <a:latin typeface="Raleway"/>
              <a:ea typeface="宋体" panose="02010600030101010101" pitchFamily="2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702310" y="5704205"/>
            <a:ext cx="9592945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GB" sz="2400" smtClean="0">
                <a:solidFill>
                  <a:schemeClr val="bg1"/>
                </a:solidFill>
                <a:sym typeface="+mn-ea"/>
              </a:rPr>
              <a:t>In August 2016, Groupon violated the contract with the consumer.</a:t>
            </a:r>
            <a:endParaRPr lang="en-US" altLang="en-GB" sz="2400" smtClean="0">
              <a:solidFill>
                <a:schemeClr val="bg1"/>
              </a:solidFill>
              <a:sym typeface="+mn-ea"/>
            </a:endParaRPr>
          </a:p>
        </p:txBody>
      </p:sp>
    </p:spTree>
    <p:custDataLst>
      <p:tags r:id="rId1"/>
    </p:custData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                               </a:t>
            </a:r>
            <a:r>
              <a:rPr lang="en-US" dirty="0" smtClean="0">
                <a:solidFill>
                  <a:schemeClr val="bg1"/>
                </a:solidFill>
              </a:rPr>
              <a:t>REFERENCE</a:t>
            </a:r>
            <a:endParaRPr lang="en-US" dirty="0" smtClean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2018030"/>
          </a:xfrm>
        </p:spPr>
        <p:txBody>
          <a:bodyPr/>
          <a:lstStyle/>
          <a:p>
            <a:r>
              <a:rPr lang="en-GB" smtClean="0">
                <a:solidFill>
                  <a:schemeClr val="bg1"/>
                </a:solidFill>
                <a:hlinkClick r:id="rId1" action="ppaction://hlinkfile"/>
              </a:rPr>
              <a:t>https://baike.baidu.com/item/groupon/10247541?fr=aladdin</a:t>
            </a:r>
            <a:endParaRPr lang="en-GB" smtClean="0">
              <a:solidFill>
                <a:schemeClr val="bg1"/>
              </a:solidFill>
              <a:hlinkClick r:id="rId1" action="ppaction://hlinkfile"/>
            </a:endParaRPr>
          </a:p>
          <a:p>
            <a:r>
              <a:rPr lang="en-GB">
                <a:solidFill>
                  <a:schemeClr val="bg1"/>
                </a:solidFill>
                <a:hlinkClick r:id="rId2" action="ppaction://hlinkfile"/>
              </a:rPr>
              <a:t>https://www.google.co.uk/search?q=groupon&amp;source=lnms&amp;tbm=isch&amp;sa=X&amp;ved=0ahUKEwiU9uylkfDXAhXLBcAKHQITBxEQ_AUICygC&amp;biw=1707&amp;bih=915#imgrc=JhHd4OR61dTLXM:</a:t>
            </a:r>
            <a:endParaRPr lang="en-GB">
              <a:solidFill>
                <a:schemeClr val="bg1"/>
              </a:solidFill>
              <a:hlinkClick r:id="rId2" action="ppaction://hlinkfile"/>
            </a:endParaRPr>
          </a:p>
        </p:txBody>
      </p:sp>
      <p:pic>
        <p:nvPicPr>
          <p:cNvPr id="4" name="图片 3" descr="wigwam-holidays-crowtree-deal-of-the-day-grouponpng-1448643865-XYw6-medium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2940" y="3387090"/>
            <a:ext cx="5549900" cy="3197225"/>
          </a:xfrm>
          <a:prstGeom prst="rect">
            <a:avLst/>
          </a:prstGeom>
        </p:spPr>
      </p:pic>
      <p:pic>
        <p:nvPicPr>
          <p:cNvPr id="5" name="图片 4" descr="groupon-website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53810" y="3387725"/>
            <a:ext cx="5496560" cy="3196590"/>
          </a:xfrm>
          <a:prstGeom prst="rect">
            <a:avLst/>
          </a:prstGeom>
        </p:spPr>
      </p:pic>
    </p:spTree>
    <p:custDataLst>
      <p:tags r:id="rId5"/>
    </p:custData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en-US" altLang="zh-CN" b="1" smtClean="0">
                <a:latin typeface="微软雅黑" panose="020B0503020204020204" charset="-122"/>
                <a:ea typeface="微软雅黑" panose="020B0503020204020204" charset="-122"/>
              </a:rPr>
              <a:t>THANK YOU</a:t>
            </a:r>
            <a:endParaRPr lang="zh-CN" altLang="en-US" b="1" smtClean="0">
              <a:latin typeface="微软雅黑" panose="020B0503020204020204" charset="-122"/>
              <a:ea typeface="微软雅黑" panose="020B0503020204020204" charset="-122"/>
            </a:endParaRPr>
          </a:p>
        </p:txBody>
      </p:sp>
    </p:spTree>
    <p:custDataLst>
      <p:tags r:id="rId1"/>
    </p:custDataLst>
  </p:cSld>
  <p:clrMapOvr>
    <a:masterClrMapping/>
  </p:clrMapOvr>
</p:sld>
</file>

<file path=ppt/tags/tag1.xml><?xml version="1.0" encoding="utf-8"?>
<p:tagLst xmlns:p="http://schemas.openxmlformats.org/presentationml/2006/main">
  <p:tag name="KSO_WM_TAG_VERSION" val="1.0"/>
  <p:tag name="KSO_WM_TEMPLATE_CATEGORY" val="basetag"/>
  <p:tag name="KSO_WM_TEMPLATE_INDEX" val="20163618"/>
</p:tagLst>
</file>

<file path=ppt/tags/tag2.xml><?xml version="1.0" encoding="utf-8"?>
<p:tagLst xmlns:p="http://schemas.openxmlformats.org/presentationml/2006/main">
  <p:tag name="KSO_WM_TAG_VERSION" val="1.0"/>
  <p:tag name="KSO_WM_TEMPLATE_CATEGORY" val="basetag"/>
  <p:tag name="KSO_WM_TEMPLATE_INDEX" val="20163618"/>
</p:tagLst>
</file>

<file path=ppt/tags/tag3.xml><?xml version="1.0" encoding="utf-8"?>
<p:tagLst xmlns:p="http://schemas.openxmlformats.org/presentationml/2006/main">
  <p:tag name="KSO_WM_TEMPLATE_CATEGORY" val="basetag"/>
  <p:tag name="KSO_WM_TEMPLATE_INDEX" val="20163618"/>
  <p:tag name="KSO_WM_TAG_VERSION" val="1.0"/>
  <p:tag name="KSO_WM_TEMPLATE_THUMBS_INDEX" val="1、4、6、7、8、10、11、14、22、24、28、31、37、40"/>
  <p:tag name="KSO_WM_BEAUTIFY_FLAG" val="#wm#"/>
</p:tagLst>
</file>

<file path=ppt/tags/tag4.xml><?xml version="1.0" encoding="utf-8"?>
<p:tagLst xmlns:p="http://schemas.openxmlformats.org/presentationml/2006/main">
  <p:tag name="KSO_WM_TEMPLATE_CATEGORY" val="basetag"/>
  <p:tag name="KSO_WM_TEMPLATE_INDEX" val="20163618"/>
</p:tagLst>
</file>

<file path=ppt/tags/tag5.xml><?xml version="1.0" encoding="utf-8"?>
<p:tagLst xmlns:p="http://schemas.openxmlformats.org/presentationml/2006/main">
  <p:tag name="KSO_WM_TEMPLATE_CATEGORY" val="basetag"/>
  <p:tag name="KSO_WM_TEMPLATE_INDEX" val="20163618"/>
  <p:tag name="KSO_WM_TAG_VERSION" val="1.0"/>
  <p:tag name="KSO_WM_SLIDE_ID" val="basetag20163618_2"/>
  <p:tag name="KSO_WM_SLIDE_INDEX" val="2"/>
  <p:tag name="KSO_WM_SLIDE_ITEM_CNT" val="0"/>
  <p:tag name="KSO_WM_SLIDE_TYPE" val="text"/>
  <p:tag name="KSO_WM_BEAUTIFY_FLAG" val="#wm#"/>
</p:tagLst>
</file>

<file path=ppt/tags/tag6.xml><?xml version="1.0" encoding="utf-8"?>
<p:tagLst xmlns:p="http://schemas.openxmlformats.org/presentationml/2006/main">
  <p:tag name="KSO_WM_TEMPLATE_CATEGORY" val="basetag"/>
  <p:tag name="KSO_WM_TEMPLATE_INDEX" val="20163618"/>
  <p:tag name="KSO_WM_TAG_VERSION" val="1.0"/>
  <p:tag name="KSO_WM_SLIDE_ID" val="basetag20163618_3"/>
  <p:tag name="KSO_WM_SLIDE_INDEX" val="3"/>
  <p:tag name="KSO_WM_SLIDE_ITEM_CNT" val="0"/>
  <p:tag name="KSO_WM_SLIDE_TYPE" val="text"/>
  <p:tag name="KSO_WM_BEAUTIFY_FLAG" val="#wm#"/>
</p:tagLst>
</file>

<file path=ppt/tags/tag7.xml><?xml version="1.0" encoding="utf-8"?>
<p:tagLst xmlns:p="http://schemas.openxmlformats.org/presentationml/2006/main">
  <p:tag name="KSO_WM_TEMPLATE_CATEGORY" val="basetag"/>
  <p:tag name="KSO_WM_TEMPLATE_INDEX" val="20163618"/>
  <p:tag name="KSO_WM_TAG_VERSION" val="1.0"/>
  <p:tag name="KSO_WM_SLIDE_ID" val="basetag20163618_4"/>
  <p:tag name="KSO_WM_SLIDE_INDEX" val="4"/>
  <p:tag name="KSO_WM_SLIDE_ITEM_CNT" val="0"/>
  <p:tag name="KSO_WM_SLIDE_TYPE" val="text"/>
  <p:tag name="KSO_WM_BEAUTIFY_FLAG" val="#wm#"/>
</p:tagLst>
</file>

<file path=ppt/tags/tag8.xml><?xml version="1.0" encoding="utf-8"?>
<p:tagLst xmlns:p="http://schemas.openxmlformats.org/presentationml/2006/main">
  <p:tag name="KSO_WM_TEMPLATE_CATEGORY" val="basetag"/>
  <p:tag name="KSO_WM_TEMPLATE_INDEX" val="20163618"/>
  <p:tag name="KSO_WM_TAG_VERSION" val="1.0"/>
  <p:tag name="KSO_WM_SLIDE_ID" val="basetag20163618_5"/>
  <p:tag name="KSO_WM_SLIDE_INDEX" val="5"/>
  <p:tag name="KSO_WM_SLIDE_ITEM_CNT" val="0"/>
  <p:tag name="KSO_WM_SLIDE_TYPE" val="text"/>
  <p:tag name="KSO_WM_BEAUTIFY_FLAG" val="#wm#"/>
</p:tagLst>
</file>

<file path=ppt/tags/tag9.xml><?xml version="1.0" encoding="utf-8"?>
<p:tagLst xmlns:p="http://schemas.openxmlformats.org/presentationml/2006/main">
  <p:tag name="KSO_WM_TEMPLATE_CATEGORY" val="basetag"/>
  <p:tag name="KSO_WM_TEMPLATE_INDEX" val="20163618"/>
  <p:tag name="KSO_WM_TAG_VERSION" val="1.0"/>
  <p:tag name="KSO_WM_SLIDE_ID" val="basetag20163618_11"/>
  <p:tag name="KSO_WM_SLIDE_INDEX" val="11"/>
  <p:tag name="KSO_WM_SLIDE_ITEM_CNT" val="0"/>
  <p:tag name="KSO_WM_SLIDE_TYPE" val="text"/>
  <p:tag name="KSO_WM_BEAUTIFY_FLAG" val="#wm#"/>
</p:tagLst>
</file>

<file path=ppt/tags/tag10.xml><?xml version="1.0" encoding="utf-8"?>
<p:tagLst xmlns:p="http://schemas.openxmlformats.org/presentationml/2006/main">
  <p:tag name="KSO_WM_TEMPLATE_CATEGORY" val="basetag"/>
  <p:tag name="KSO_WM_TEMPLATE_INDEX" val="20163618"/>
  <p:tag name="KSO_WM_TAG_VERSION" val="1.0"/>
  <p:tag name="KSO_WM_SLIDE_ID" val="basetag20163618_31"/>
  <p:tag name="KSO_WM_SLIDE_INDEX" val="31"/>
  <p:tag name="KSO_WM_SLIDE_ITEM_CNT" val="0"/>
  <p:tag name="KSO_WM_SLIDE_TYPE" val="text"/>
  <p:tag name="KSO_WM_BEAUTIFY_FLAG" val="#wm#"/>
</p:tagLst>
</file>

<file path=ppt/tags/tag11.xml><?xml version="1.0" encoding="utf-8"?>
<p:tagLst xmlns:p="http://schemas.openxmlformats.org/presentationml/2006/main">
  <p:tag name="KSO_WM_TEMPLATE_CATEGORY" val="basetag"/>
  <p:tag name="KSO_WM_TEMPLATE_INDEX" val="20163618"/>
  <p:tag name="KSO_WM_TAG_VERSION" val="1.0"/>
  <p:tag name="KSO_WM_SLIDE_ID" val="basetag20163618_39"/>
  <p:tag name="KSO_WM_SLIDE_INDEX" val="39"/>
  <p:tag name="KSO_WM_SLIDE_ITEM_CNT" val="0"/>
  <p:tag name="KSO_WM_SLIDE_TYPE" val="text"/>
  <p:tag name="KSO_WM_BEAUTIFY_FLAG" val="#wm#"/>
</p:tagLst>
</file>

<file path=ppt/tags/tag12.xml><?xml version="1.0" encoding="utf-8"?>
<p:tagLst xmlns:p="http://schemas.openxmlformats.org/presentationml/2006/main">
  <p:tag name="KSO_WM_TEMPLATE_CATEGORY" val="basetag"/>
  <p:tag name="KSO_WM_TEMPLATE_INDEX" val="20163618"/>
</p:tagLst>
</file>

<file path=ppt/tags/tag13.xml><?xml version="1.0" encoding="utf-8"?>
<p:tagLst xmlns:p="http://schemas.openxmlformats.org/presentationml/2006/main">
  <p:tag name="KSO_WM_TEMPLATE_CATEGORY" val="basetag"/>
  <p:tag name="KSO_WM_TEMPLATE_INDEX" val="20163618"/>
  <p:tag name="KSO_WM_TAG_VERSION" val="1.0"/>
  <p:tag name="KSO_WM_SLIDE_ID" val="basetag20163618_40"/>
  <p:tag name="KSO_WM_SLIDE_INDEX" val="40"/>
  <p:tag name="KSO_WM_SLIDE_ITEM_CNT" val="0"/>
  <p:tag name="KSO_WM_SLIDE_TYPE" val="endPage"/>
  <p:tag name="KSO_WM_BEAUTIFY_FLAG" val="#wm#"/>
</p:tagLst>
</file>

<file path=ppt/theme/theme1.xml><?xml version="1.0" encoding="utf-8"?>
<a:theme xmlns:a="http://schemas.openxmlformats.org/drawingml/2006/main" name="1_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Arial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2229</Words>
  <Application>WPS 演示</Application>
  <PresentationFormat>Widescreen</PresentationFormat>
  <Paragraphs>90</Paragraphs>
  <Slides>10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14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10</vt:i4>
      </vt:variant>
    </vt:vector>
  </HeadingPairs>
  <TitlesOfParts>
    <vt:vector size="25" baseType="lpstr">
      <vt:lpstr>Arial</vt:lpstr>
      <vt:lpstr>宋体</vt:lpstr>
      <vt:lpstr>Wingdings</vt:lpstr>
      <vt:lpstr>黑体</vt:lpstr>
      <vt:lpstr>Calibri Light</vt:lpstr>
      <vt:lpstr>Calibri</vt:lpstr>
      <vt:lpstr>微软雅黑</vt:lpstr>
      <vt:lpstr>MS Gothic</vt:lpstr>
      <vt:lpstr>Arial</vt:lpstr>
      <vt:lpstr>Raleway</vt:lpstr>
      <vt:lpstr>HY헤드라인M</vt:lpstr>
      <vt:lpstr>Gulim</vt:lpstr>
      <vt:lpstr>Arial Unicode MS</vt:lpstr>
      <vt:lpstr>Segoe Print</vt:lpstr>
      <vt:lpstr>1_Office 主题</vt:lpstr>
      <vt:lpstr>Groupon Company to enter China</vt:lpstr>
      <vt:lpstr>BACKGROUND</vt:lpstr>
      <vt:lpstr>Company Model</vt:lpstr>
      <vt:lpstr>Customers(Businesses)</vt:lpstr>
      <vt:lpstr>PowerPoint 演示文稿</vt:lpstr>
      <vt:lpstr>PowerPoint 演示文稿</vt:lpstr>
      <vt:lpstr>PowerPoint 演示文稿</vt:lpstr>
      <vt:lpstr>PowerPoint 演示文稿</vt:lpstr>
      <vt:lpstr>                               REFERENCE</vt:lpstr>
      <vt:lpstr>THANK YOU</vt:lpstr>
    </vt:vector>
  </TitlesOfParts>
  <Company>University of Wales Trinity Saint David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Groupon‘s attempt to enter China</dc:title>
  <dc:creator>Yongzhe Feng (1704566)</dc:creator>
  <cp:lastModifiedBy>小辣鸡</cp:lastModifiedBy>
  <cp:revision>13</cp:revision>
  <dcterms:created xsi:type="dcterms:W3CDTF">2017-11-08T09:55:00Z</dcterms:created>
  <dcterms:modified xsi:type="dcterms:W3CDTF">2017-12-05T06:38:27Z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2052-10.1.0.6929</vt:lpwstr>
  </property>
</Properties>
</file>