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69" r:id="rId3"/>
    <p:sldId id="257" r:id="rId4"/>
    <p:sldId id="258" r:id="rId5"/>
    <p:sldId id="259" r:id="rId6"/>
    <p:sldId id="260" r:id="rId7"/>
    <p:sldId id="261" r:id="rId8"/>
    <p:sldId id="263" r:id="rId9"/>
    <p:sldId id="264" r:id="rId10"/>
    <p:sldId id="265" r:id="rId11"/>
    <p:sldId id="266" r:id="rId12"/>
    <p:sldId id="268" r:id="rId13"/>
    <p:sldId id="270" r:id="rId14"/>
    <p:sldId id="267"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249" autoAdjust="0"/>
  </p:normalViewPr>
  <p:slideViewPr>
    <p:cSldViewPr>
      <p:cViewPr varScale="1">
        <p:scale>
          <a:sx n="109" d="100"/>
          <a:sy n="109" d="100"/>
        </p:scale>
        <p:origin x="167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BEB92E-73D3-479C-920D-F3AFB768045C}" type="datetimeFigureOut">
              <a:rPr lang="en-GB" smtClean="0"/>
              <a:t>26/04/2018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B40CF3-C0B1-4150-8271-E4A943A162E8}" type="slidenum">
              <a:rPr lang="en-GB" smtClean="0"/>
              <a:t>‹#›</a:t>
            </a:fld>
            <a:endParaRPr lang="en-GB"/>
          </a:p>
        </p:txBody>
      </p:sp>
    </p:spTree>
    <p:extLst>
      <p:ext uri="{BB962C8B-B14F-4D97-AF65-F5344CB8AC3E}">
        <p14:creationId xmlns:p14="http://schemas.microsoft.com/office/powerpoint/2010/main" val="2042519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7B40CF3-C0B1-4150-8271-E4A943A162E8}" type="slidenum">
              <a:rPr lang="en-GB" smtClean="0"/>
              <a:t>8</a:t>
            </a:fld>
            <a:endParaRPr lang="en-GB"/>
          </a:p>
        </p:txBody>
      </p:sp>
    </p:spTree>
    <p:extLst>
      <p:ext uri="{BB962C8B-B14F-4D97-AF65-F5344CB8AC3E}">
        <p14:creationId xmlns:p14="http://schemas.microsoft.com/office/powerpoint/2010/main" val="3089448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16E4F1-F07B-4C58-BA07-B91FC655CE14}"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3925451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16E4F1-F07B-4C58-BA07-B91FC655CE14}"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1165209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16E4F1-F07B-4C58-BA07-B91FC655CE14}"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1739209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16E4F1-F07B-4C58-BA07-B91FC655CE14}" type="datetimeFigureOut">
              <a:rPr lang="en-US" smtClean="0"/>
              <a:t>4/26/2018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1295697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16E4F1-F07B-4C58-BA07-B91FC655CE14}" type="datetimeFigureOut">
              <a:rPr lang="en-US" smtClean="0"/>
              <a:t>4/26/2018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4130993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16E4F1-F07B-4C58-BA07-B91FC655CE14}" type="datetimeFigureOut">
              <a:rPr lang="en-US" smtClean="0"/>
              <a:t>4/26/2018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3536404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16E4F1-F07B-4C58-BA07-B91FC655CE14}" type="datetimeFigureOut">
              <a:rPr lang="en-US" smtClean="0"/>
              <a:t>4/26/2018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1361633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316E4F1-F07B-4C58-BA07-B91FC655CE14}" type="datetimeFigureOut">
              <a:rPr lang="en-US" smtClean="0"/>
              <a:t>4/26/2018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3222443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316E4F1-F07B-4C58-BA07-B91FC655CE14}" type="datetimeFigureOut">
              <a:rPr lang="en-US" smtClean="0"/>
              <a:t>4/26/2018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521660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16E4F1-F07B-4C58-BA07-B91FC655CE14}"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20074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16E4F1-F07B-4C58-BA07-B91FC655CE14}"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7B8773-E42C-4492-988A-6778F2A22A4B}"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826961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16E4F1-F07B-4C58-BA07-B91FC655CE14}"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4218387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16E4F1-F07B-4C58-BA07-B91FC655CE14}"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7B8773-E42C-4492-988A-6778F2A22A4B}"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65522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16E4F1-F07B-4C58-BA07-B91FC655CE14}"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3190272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16E4F1-F07B-4C58-BA07-B91FC655CE14}"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2002561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16E4F1-F07B-4C58-BA07-B91FC655CE14}"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7B8773-E42C-4492-988A-6778F2A22A4B}" type="slidenum">
              <a:rPr lang="en-US" smtClean="0"/>
              <a:t>‹#›</a:t>
            </a:fld>
            <a:endParaRPr lang="en-US"/>
          </a:p>
        </p:txBody>
      </p:sp>
    </p:spTree>
    <p:extLst>
      <p:ext uri="{BB962C8B-B14F-4D97-AF65-F5344CB8AC3E}">
        <p14:creationId xmlns:p14="http://schemas.microsoft.com/office/powerpoint/2010/main" val="469705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316E4F1-F07B-4C58-BA07-B91FC655CE14}" type="datetimeFigureOut">
              <a:rPr lang="en-US" smtClean="0"/>
              <a:t>4/26/2018</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627B8773-E42C-4492-988A-6778F2A22A4B}" type="slidenum">
              <a:rPr lang="en-US" smtClean="0"/>
              <a:t>‹#›</a:t>
            </a:fld>
            <a:endParaRPr lang="en-US"/>
          </a:p>
        </p:txBody>
      </p:sp>
    </p:spTree>
    <p:extLst>
      <p:ext uri="{BB962C8B-B14F-4D97-AF65-F5344CB8AC3E}">
        <p14:creationId xmlns:p14="http://schemas.microsoft.com/office/powerpoint/2010/main" val="3074050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sign&#10;&#10;Description generated with very high confidence">
            <a:extLst>
              <a:ext uri="{FF2B5EF4-FFF2-40B4-BE49-F238E27FC236}">
                <a16:creationId xmlns:a16="http://schemas.microsoft.com/office/drawing/2014/main" id="{2BCD2571-66DB-478E-AD05-89DD4F98A5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9800" y="405063"/>
            <a:ext cx="5181600" cy="5181600"/>
          </a:xfrm>
          <a:prstGeom prst="rect">
            <a:avLst/>
          </a:prstGeom>
        </p:spPr>
      </p:pic>
      <p:sp>
        <p:nvSpPr>
          <p:cNvPr id="2" name="Title 1"/>
          <p:cNvSpPr>
            <a:spLocks noGrp="1"/>
          </p:cNvSpPr>
          <p:nvPr>
            <p:ph type="ctrTitle"/>
          </p:nvPr>
        </p:nvSpPr>
        <p:spPr>
          <a:xfrm>
            <a:off x="990600" y="1600200"/>
            <a:ext cx="7620000" cy="1447800"/>
          </a:xfrm>
        </p:spPr>
        <p:txBody>
          <a:bodyPr/>
          <a:lstStyle/>
          <a:p>
            <a:r>
              <a:rPr lang="en-US" dirty="0"/>
              <a:t> </a:t>
            </a:r>
          </a:p>
        </p:txBody>
      </p:sp>
      <p:graphicFrame>
        <p:nvGraphicFramePr>
          <p:cNvPr id="3" name="Table 2">
            <a:extLst>
              <a:ext uri="{FF2B5EF4-FFF2-40B4-BE49-F238E27FC236}">
                <a16:creationId xmlns:a16="http://schemas.microsoft.com/office/drawing/2014/main" id="{2EDECF63-4011-4F68-8A8D-52CB37800987}"/>
              </a:ext>
            </a:extLst>
          </p:cNvPr>
          <p:cNvGraphicFramePr>
            <a:graphicFrameLocks noGrp="1"/>
          </p:cNvGraphicFramePr>
          <p:nvPr>
            <p:extLst>
              <p:ext uri="{D42A27DB-BD31-4B8C-83A1-F6EECF244321}">
                <p14:modId xmlns:p14="http://schemas.microsoft.com/office/powerpoint/2010/main" val="2581495657"/>
              </p:ext>
            </p:extLst>
          </p:nvPr>
        </p:nvGraphicFramePr>
        <p:xfrm>
          <a:off x="228600" y="5486400"/>
          <a:ext cx="3079306" cy="1295400"/>
        </p:xfrm>
        <a:graphic>
          <a:graphicData uri="http://schemas.openxmlformats.org/drawingml/2006/table">
            <a:tbl>
              <a:tblPr firstRow="1" bandRow="1">
                <a:tableStyleId>{5C22544A-7EE6-4342-B048-85BDC9FD1C3A}</a:tableStyleId>
              </a:tblPr>
              <a:tblGrid>
                <a:gridCol w="3079306">
                  <a:extLst>
                    <a:ext uri="{9D8B030D-6E8A-4147-A177-3AD203B41FA5}">
                      <a16:colId xmlns:a16="http://schemas.microsoft.com/office/drawing/2014/main" val="1214391070"/>
                    </a:ext>
                  </a:extLst>
                </a:gridCol>
              </a:tblGrid>
              <a:tr h="1295400">
                <a:tc>
                  <a:txBody>
                    <a:bodyPr/>
                    <a:lstStyle/>
                    <a:p>
                      <a:r>
                        <a:rPr lang="en-GB" b="0" dirty="0">
                          <a:solidFill>
                            <a:schemeClr val="tx1">
                              <a:lumMod val="95000"/>
                              <a:lumOff val="5000"/>
                            </a:schemeClr>
                          </a:solidFill>
                        </a:rPr>
                        <a:t>Olinda raposo 1605749</a:t>
                      </a:r>
                    </a:p>
                    <a:p>
                      <a:r>
                        <a:rPr lang="en-GB" b="0" dirty="0">
                          <a:solidFill>
                            <a:schemeClr val="tx1">
                              <a:lumMod val="95000"/>
                              <a:lumOff val="5000"/>
                            </a:schemeClr>
                          </a:solidFill>
                        </a:rPr>
                        <a:t>Lukiyinda Kiteka 1605774</a:t>
                      </a:r>
                    </a:p>
                    <a:p>
                      <a:r>
                        <a:rPr lang="en-GB" b="0" dirty="0">
                          <a:solidFill>
                            <a:schemeClr val="tx1">
                              <a:lumMod val="95000"/>
                              <a:lumOff val="5000"/>
                            </a:schemeClr>
                          </a:solidFill>
                        </a:rPr>
                        <a:t>Naira Akhter        1605769</a:t>
                      </a:r>
                    </a:p>
                    <a:p>
                      <a:endParaRPr lang="en-GB" b="0" dirty="0">
                        <a:solidFill>
                          <a:schemeClr val="tx1">
                            <a:lumMod val="95000"/>
                            <a:lumOff val="5000"/>
                          </a:schemeClr>
                        </a:solidFill>
                      </a:endParaRPr>
                    </a:p>
                  </a:txBody>
                  <a:tcPr/>
                </a:tc>
                <a:extLst>
                  <a:ext uri="{0D108BD9-81ED-4DB2-BD59-A6C34878D82A}">
                    <a16:rowId xmlns:a16="http://schemas.microsoft.com/office/drawing/2014/main" val="4019605171"/>
                  </a:ext>
                </a:extLst>
              </a:tr>
            </a:tbl>
          </a:graphicData>
        </a:graphic>
      </p:graphicFrame>
      <p:graphicFrame>
        <p:nvGraphicFramePr>
          <p:cNvPr id="4" name="Table 3">
            <a:extLst>
              <a:ext uri="{FF2B5EF4-FFF2-40B4-BE49-F238E27FC236}">
                <a16:creationId xmlns:a16="http://schemas.microsoft.com/office/drawing/2014/main" id="{2596C395-3A44-47B6-A64B-888144B473A0}"/>
              </a:ext>
            </a:extLst>
          </p:cNvPr>
          <p:cNvGraphicFramePr>
            <a:graphicFrameLocks noGrp="1"/>
          </p:cNvGraphicFramePr>
          <p:nvPr>
            <p:extLst>
              <p:ext uri="{D42A27DB-BD31-4B8C-83A1-F6EECF244321}">
                <p14:modId xmlns:p14="http://schemas.microsoft.com/office/powerpoint/2010/main" val="103261892"/>
              </p:ext>
            </p:extLst>
          </p:nvPr>
        </p:nvGraphicFramePr>
        <p:xfrm>
          <a:off x="6064694" y="5586662"/>
          <a:ext cx="3079306" cy="1195137"/>
        </p:xfrm>
        <a:graphic>
          <a:graphicData uri="http://schemas.openxmlformats.org/drawingml/2006/table">
            <a:tbl>
              <a:tblPr firstRow="1" bandRow="1">
                <a:tableStyleId>{5C22544A-7EE6-4342-B048-85BDC9FD1C3A}</a:tableStyleId>
              </a:tblPr>
              <a:tblGrid>
                <a:gridCol w="3079306">
                  <a:extLst>
                    <a:ext uri="{9D8B030D-6E8A-4147-A177-3AD203B41FA5}">
                      <a16:colId xmlns:a16="http://schemas.microsoft.com/office/drawing/2014/main" val="153595691"/>
                    </a:ext>
                  </a:extLst>
                </a:gridCol>
              </a:tblGrid>
              <a:tr h="1195137">
                <a:tc>
                  <a:txBody>
                    <a:bodyPr/>
                    <a:lstStyle/>
                    <a:p>
                      <a:r>
                        <a:rPr lang="en-GB" dirty="0">
                          <a:solidFill>
                            <a:schemeClr val="tx1">
                              <a:lumMod val="95000"/>
                              <a:lumOff val="5000"/>
                            </a:schemeClr>
                          </a:solidFill>
                        </a:rPr>
                        <a:t>Kmrun Nahar 1605807</a:t>
                      </a:r>
                    </a:p>
                    <a:p>
                      <a:r>
                        <a:rPr lang="en-GB" dirty="0">
                          <a:solidFill>
                            <a:schemeClr val="tx1">
                              <a:lumMod val="95000"/>
                              <a:lumOff val="5000"/>
                            </a:schemeClr>
                          </a:solidFill>
                        </a:rPr>
                        <a:t>Dilowa Hossain 1605702</a:t>
                      </a:r>
                    </a:p>
                  </a:txBody>
                  <a:tcPr/>
                </a:tc>
                <a:extLst>
                  <a:ext uri="{0D108BD9-81ED-4DB2-BD59-A6C34878D82A}">
                    <a16:rowId xmlns:a16="http://schemas.microsoft.com/office/drawing/2014/main" val="997702591"/>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4F50144-F32A-43DB-ADE9-60A7F2F41F8C}"/>
              </a:ext>
            </a:extLst>
          </p:cNvPr>
          <p:cNvGraphicFramePr>
            <a:graphicFrameLocks noGrp="1"/>
          </p:cNvGraphicFramePr>
          <p:nvPr>
            <p:extLst>
              <p:ext uri="{D42A27DB-BD31-4B8C-83A1-F6EECF244321}">
                <p14:modId xmlns:p14="http://schemas.microsoft.com/office/powerpoint/2010/main" val="1979316685"/>
              </p:ext>
            </p:extLst>
          </p:nvPr>
        </p:nvGraphicFramePr>
        <p:xfrm>
          <a:off x="0" y="-152400"/>
          <a:ext cx="8729828" cy="7916130"/>
        </p:xfrm>
        <a:graphic>
          <a:graphicData uri="http://schemas.openxmlformats.org/drawingml/2006/table">
            <a:tbl>
              <a:tblPr firstRow="1" bandRow="1">
                <a:tableStyleId>{5C22544A-7EE6-4342-B048-85BDC9FD1C3A}</a:tableStyleId>
              </a:tblPr>
              <a:tblGrid>
                <a:gridCol w="1084580">
                  <a:extLst>
                    <a:ext uri="{9D8B030D-6E8A-4147-A177-3AD203B41FA5}">
                      <a16:colId xmlns:a16="http://schemas.microsoft.com/office/drawing/2014/main" val="876997966"/>
                    </a:ext>
                  </a:extLst>
                </a:gridCol>
                <a:gridCol w="7645248">
                  <a:extLst>
                    <a:ext uri="{9D8B030D-6E8A-4147-A177-3AD203B41FA5}">
                      <a16:colId xmlns:a16="http://schemas.microsoft.com/office/drawing/2014/main" val="995062227"/>
                    </a:ext>
                  </a:extLst>
                </a:gridCol>
              </a:tblGrid>
              <a:tr h="1030867">
                <a:tc>
                  <a:txBody>
                    <a:bodyPr/>
                    <a:lstStyle/>
                    <a:p>
                      <a:r>
                        <a:rPr lang="en-GB" dirty="0"/>
                        <a:t>NOME</a:t>
                      </a:r>
                    </a:p>
                  </a:txBody>
                  <a:tcPr/>
                </a:tc>
                <a:tc>
                  <a:txBody>
                    <a:bodyPr/>
                    <a:lstStyle/>
                    <a:p>
                      <a:endParaRPr lang="en-GB" dirty="0"/>
                    </a:p>
                  </a:txBody>
                  <a:tcPr/>
                </a:tc>
                <a:extLst>
                  <a:ext uri="{0D108BD9-81ED-4DB2-BD59-A6C34878D82A}">
                    <a16:rowId xmlns:a16="http://schemas.microsoft.com/office/drawing/2014/main" val="2432484917"/>
                  </a:ext>
                </a:extLst>
              </a:tr>
              <a:tr h="1030867">
                <a:tc>
                  <a:txBody>
                    <a:bodyPr/>
                    <a:lstStyle/>
                    <a:p>
                      <a:r>
                        <a:rPr lang="en-GB" dirty="0"/>
                        <a:t>Olinda</a:t>
                      </a:r>
                    </a:p>
                  </a:txBody>
                  <a:tcPr/>
                </a:tc>
                <a:tc>
                  <a:txBody>
                    <a:bodyPr/>
                    <a:lstStyle/>
                    <a:p>
                      <a:r>
                        <a:rPr lang="en-GB" dirty="0"/>
                        <a:t>Introductions and Conclusion:</a:t>
                      </a:r>
                    </a:p>
                  </a:txBody>
                  <a:tcPr/>
                </a:tc>
                <a:extLst>
                  <a:ext uri="{0D108BD9-81ED-4DB2-BD59-A6C34878D82A}">
                    <a16:rowId xmlns:a16="http://schemas.microsoft.com/office/drawing/2014/main" val="3484937296"/>
                  </a:ext>
                </a:extLst>
              </a:tr>
              <a:tr h="1030867">
                <a:tc>
                  <a:txBody>
                    <a:bodyPr/>
                    <a:lstStyle/>
                    <a:p>
                      <a:r>
                        <a:rPr lang="en-GB" dirty="0" err="1"/>
                        <a:t>Ndira</a:t>
                      </a:r>
                      <a:endParaRPr lang="en-GB" dirty="0"/>
                    </a:p>
                  </a:txBody>
                  <a:tcPr/>
                </a:tc>
                <a:tc>
                  <a:txBody>
                    <a:bodyPr/>
                    <a:lstStyle/>
                    <a:p>
                      <a:r>
                        <a:rPr lang="en-GB" dirty="0"/>
                        <a:t>Forms of leadership:</a:t>
                      </a:r>
                    </a:p>
                  </a:txBody>
                  <a:tcPr/>
                </a:tc>
                <a:extLst>
                  <a:ext uri="{0D108BD9-81ED-4DB2-BD59-A6C34878D82A}">
                    <a16:rowId xmlns:a16="http://schemas.microsoft.com/office/drawing/2014/main" val="75660446"/>
                  </a:ext>
                </a:extLst>
              </a:tr>
              <a:tr h="1250799">
                <a:tc>
                  <a:txBody>
                    <a:bodyPr/>
                    <a:lstStyle/>
                    <a:p>
                      <a:r>
                        <a:rPr lang="en-GB" dirty="0"/>
                        <a:t>Kateka</a:t>
                      </a:r>
                    </a:p>
                  </a:txBody>
                  <a:tcPr/>
                </a:tc>
                <a:tc>
                  <a:txBody>
                    <a:bodyPr/>
                    <a:lstStyle/>
                    <a:p>
                      <a:r>
                        <a:rPr lang="en-GB" dirty="0"/>
                        <a:t>Typology of Entrepreneurs</a:t>
                      </a:r>
                    </a:p>
                  </a:txBody>
                  <a:tcPr/>
                </a:tc>
                <a:extLst>
                  <a:ext uri="{0D108BD9-81ED-4DB2-BD59-A6C34878D82A}">
                    <a16:rowId xmlns:a16="http://schemas.microsoft.com/office/drawing/2014/main" val="1083408503"/>
                  </a:ext>
                </a:extLst>
              </a:tr>
              <a:tr h="1030867">
                <a:tc>
                  <a:txBody>
                    <a:bodyPr/>
                    <a:lstStyle/>
                    <a:p>
                      <a:r>
                        <a:rPr lang="en-GB" dirty="0"/>
                        <a:t>Kamrun</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Entrepreneur vs Intrapreneurs:</a:t>
                      </a:r>
                    </a:p>
                    <a:p>
                      <a:endParaRPr lang="en-GB" dirty="0"/>
                    </a:p>
                    <a:p>
                      <a:endParaRPr lang="en-GB" dirty="0"/>
                    </a:p>
                  </a:txBody>
                  <a:tcPr/>
                </a:tc>
                <a:extLst>
                  <a:ext uri="{0D108BD9-81ED-4DB2-BD59-A6C34878D82A}">
                    <a16:rowId xmlns:a16="http://schemas.microsoft.com/office/drawing/2014/main" val="843334541"/>
                  </a:ext>
                </a:extLst>
              </a:tr>
              <a:tr h="2541863">
                <a:tc>
                  <a:txBody>
                    <a:bodyPr/>
                    <a:lstStyle/>
                    <a:p>
                      <a:r>
                        <a:rPr lang="en-GB" dirty="0"/>
                        <a:t>Delowar</a:t>
                      </a:r>
                    </a:p>
                  </a:txBody>
                  <a:tcPr/>
                </a:tc>
                <a:tc>
                  <a:txBody>
                    <a:bodyPr/>
                    <a:lstStyle/>
                    <a:p>
                      <a:r>
                        <a:rPr lang="en-GB" dirty="0"/>
                        <a:t>Leadership in the restaurant industry relations between the </a:t>
                      </a:r>
                    </a:p>
                    <a:p>
                      <a:r>
                        <a:rPr lang="en-GB" dirty="0"/>
                        <a:t>Entrepreneurs and leaderships:</a:t>
                      </a:r>
                    </a:p>
                  </a:txBody>
                  <a:tcPr/>
                </a:tc>
                <a:extLst>
                  <a:ext uri="{0D108BD9-81ED-4DB2-BD59-A6C34878D82A}">
                    <a16:rowId xmlns:a16="http://schemas.microsoft.com/office/drawing/2014/main" val="173722255"/>
                  </a:ext>
                </a:extLst>
              </a:tr>
            </a:tbl>
          </a:graphicData>
        </a:graphic>
      </p:graphicFrame>
    </p:spTree>
    <p:extLst>
      <p:ext uri="{BB962C8B-B14F-4D97-AF65-F5344CB8AC3E}">
        <p14:creationId xmlns:p14="http://schemas.microsoft.com/office/powerpoint/2010/main" val="2799232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-Olinda</a:t>
            </a:r>
          </a:p>
        </p:txBody>
      </p:sp>
      <p:sp>
        <p:nvSpPr>
          <p:cNvPr id="3" name="Content Placeholder 2"/>
          <p:cNvSpPr>
            <a:spLocks noGrp="1"/>
          </p:cNvSpPr>
          <p:nvPr>
            <p:ph idx="1"/>
          </p:nvPr>
        </p:nvSpPr>
        <p:spPr/>
        <p:txBody>
          <a:bodyPr>
            <a:normAutofit fontScale="92500" lnSpcReduction="20000"/>
          </a:bodyPr>
          <a:lstStyle/>
          <a:p>
            <a:r>
              <a:rPr lang="en-US" sz="2400" dirty="0"/>
              <a:t>For business to succeed it is essential for </a:t>
            </a:r>
            <a:r>
              <a:rPr lang="en-US" sz="2400" b="1" dirty="0"/>
              <a:t>leadership</a:t>
            </a:r>
            <a:r>
              <a:rPr lang="en-US" sz="2400" dirty="0"/>
              <a:t> and </a:t>
            </a:r>
            <a:r>
              <a:rPr lang="en-US" sz="2400" b="1" dirty="0"/>
              <a:t>entrepreneurship</a:t>
            </a:r>
            <a:r>
              <a:rPr lang="en-US" sz="2400" dirty="0"/>
              <a:t> to go hand in hand.  This may include putting </a:t>
            </a:r>
            <a:r>
              <a:rPr lang="en-US" sz="2400"/>
              <a:t>emphasis on particular </a:t>
            </a:r>
            <a:r>
              <a:rPr lang="en-US" sz="2400" dirty="0"/>
              <a:t>leadership styles.</a:t>
            </a:r>
          </a:p>
          <a:p>
            <a:endParaRPr lang="en-US" sz="2400" dirty="0"/>
          </a:p>
          <a:p>
            <a:r>
              <a:rPr lang="en-GB" sz="2400" dirty="0"/>
              <a:t>According to Eyal and Kark (2004), transformational </a:t>
            </a:r>
            <a:r>
              <a:rPr lang="en-GB" sz="2400" b="1" dirty="0"/>
              <a:t>leadership</a:t>
            </a:r>
            <a:r>
              <a:rPr lang="en-GB" sz="2400" dirty="0"/>
              <a:t> is seen to encourage a "vigorous entrepreneurial strategy". </a:t>
            </a:r>
          </a:p>
          <a:p>
            <a:r>
              <a:rPr lang="en-GB" sz="2400" dirty="0"/>
              <a:t>A clear indication of the necessity for leadership and entrepreneurship to collaborate.</a:t>
            </a:r>
          </a:p>
          <a:p>
            <a:endParaRPr lang="en-US" dirty="0"/>
          </a:p>
          <a:p>
            <a:pPr algn="just"/>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Forms of leadership</a:t>
            </a:r>
          </a:p>
        </p:txBody>
      </p:sp>
      <p:sp>
        <p:nvSpPr>
          <p:cNvPr id="3" name="Content Placeholder 2"/>
          <p:cNvSpPr>
            <a:spLocks noGrp="1"/>
          </p:cNvSpPr>
          <p:nvPr>
            <p:ph idx="1"/>
          </p:nvPr>
        </p:nvSpPr>
        <p:spPr/>
        <p:txBody>
          <a:bodyPr>
            <a:normAutofit/>
          </a:bodyPr>
          <a:lstStyle/>
          <a:p>
            <a:pPr>
              <a:buNone/>
            </a:pPr>
            <a:r>
              <a:rPr lang="en-US" dirty="0"/>
              <a:t>There are many forms of leadership but the most important ones and their characteristics are as follows:</a:t>
            </a:r>
          </a:p>
          <a:p>
            <a:pPr marL="514350" indent="-514350">
              <a:buFont typeface="Courier New" pitchFamily="49" charset="0"/>
              <a:buChar char="o"/>
            </a:pPr>
            <a:r>
              <a:rPr lang="en-US" dirty="0"/>
              <a:t>Autocratic form of leadership in a situation where the leader imposes their ideas on all the workers and he pr she is the sole deciders on all matters and all else have to abide by the leaders directive without question (</a:t>
            </a:r>
            <a:r>
              <a:rPr lang="en-US" sz="2600" dirty="0"/>
              <a:t>CARTER, 2012</a:t>
            </a:r>
            <a:r>
              <a:rPr lang="en-US" dirty="0"/>
              <a:t>). In most cases the skipper of sports teams are autocratic leaders.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Forms of leadership</a:t>
            </a:r>
          </a:p>
        </p:txBody>
      </p:sp>
      <p:sp>
        <p:nvSpPr>
          <p:cNvPr id="3" name="Content Placeholder 2"/>
          <p:cNvSpPr>
            <a:spLocks noGrp="1"/>
          </p:cNvSpPr>
          <p:nvPr>
            <p:ph idx="1"/>
          </p:nvPr>
        </p:nvSpPr>
        <p:spPr/>
        <p:txBody>
          <a:bodyPr>
            <a:normAutofit/>
          </a:bodyPr>
          <a:lstStyle/>
          <a:p>
            <a:r>
              <a:rPr lang="en-US" dirty="0"/>
              <a:t>Democratic form of leadership is the most common and accepted leadership style in the present times. Here the leader is open minded and the team members are given a voice as their ideas are heard and even implemented. New organizations like Google and face book are examples of such forms of business.</a:t>
            </a:r>
          </a:p>
          <a:p>
            <a:r>
              <a:rPr lang="en-US" dirty="0"/>
              <a:t>Laissez- Faire form of organizations are the ones that are very permissive towards their employees and a lot of the decision making power lays with them and the leaders in a lot of cases abstains from leading. Advertising agencies are example of such forms of leadership.</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Forms of leadership</a:t>
            </a:r>
          </a:p>
        </p:txBody>
      </p:sp>
      <p:sp>
        <p:nvSpPr>
          <p:cNvPr id="3" name="Content Placeholder 2"/>
          <p:cNvSpPr>
            <a:spLocks noGrp="1"/>
          </p:cNvSpPr>
          <p:nvPr>
            <p:ph idx="1"/>
          </p:nvPr>
        </p:nvSpPr>
        <p:spPr/>
        <p:txBody>
          <a:bodyPr>
            <a:normAutofit/>
          </a:bodyPr>
          <a:lstStyle/>
          <a:p>
            <a:r>
              <a:rPr lang="en-US" dirty="0"/>
              <a:t>Transformational leaders are ones who are able to motive their workers and alter their behavior in favor of the organization in order to attain the goals set by the company and companies like Apple is an example of such a company</a:t>
            </a:r>
          </a:p>
          <a:p>
            <a:r>
              <a:rPr lang="en-US" dirty="0"/>
              <a:t>Bureaucratic leaders are the ones that believes in a structure to be followed and they are the ones who never break the flow of practice or try something new as that may hinder their process (</a:t>
            </a:r>
            <a:r>
              <a:rPr lang="en-US" sz="2600" dirty="0"/>
              <a:t>BURNS, 2011</a:t>
            </a:r>
            <a:r>
              <a:rPr lang="en-US" dirty="0"/>
              <a:t>). Hospitals are examples of such businesses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Entrepreneurs Vs Intrapreneurs</a:t>
            </a:r>
            <a:endParaRPr lang="en-US" dirty="0"/>
          </a:p>
        </p:txBody>
      </p:sp>
      <p:sp>
        <p:nvSpPr>
          <p:cNvPr id="3" name="Content Placeholder 2"/>
          <p:cNvSpPr>
            <a:spLocks noGrp="1"/>
          </p:cNvSpPr>
          <p:nvPr>
            <p:ph idx="1"/>
          </p:nvPr>
        </p:nvSpPr>
        <p:spPr/>
        <p:txBody>
          <a:bodyPr>
            <a:normAutofit lnSpcReduction="10000"/>
          </a:bodyPr>
          <a:lstStyle/>
          <a:p>
            <a:pPr lvl="0" algn="just"/>
            <a:r>
              <a:rPr lang="en-GB" dirty="0"/>
              <a:t>Entrepreneurs: the entrepreneur are people who start their own business and implement their experience and knowledge for utilizing all resources effectively. The entrepreneur has different characteristics and skills which make them different from other. A people become a good entrepreneur by achieving knowledge and experience. </a:t>
            </a:r>
            <a:endParaRPr lang="en-US" dirty="0"/>
          </a:p>
          <a:p>
            <a:pPr lvl="0" algn="just"/>
            <a:r>
              <a:rPr lang="en-GB" b="1" dirty="0"/>
              <a:t>Intrapreneurs: </a:t>
            </a:r>
            <a:r>
              <a:rPr lang="en-US" b="1" dirty="0"/>
              <a:t>I</a:t>
            </a:r>
            <a:r>
              <a:rPr lang="en-US" dirty="0"/>
              <a:t>ntrapreneurs are the employees of an organization who put principles of entrepreneurship into practice for the organization and apply this type of entrepreneurship for the betterment of the organization. Intrapreneurs are the employees of large organization and become Schumpeterian entrepreneurship while they start their own business. </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609600"/>
            <a:ext cx="7498080" cy="639762"/>
          </a:xfrm>
        </p:spPr>
        <p:txBody>
          <a:bodyPr>
            <a:normAutofit fontScale="90000"/>
          </a:bodyPr>
          <a:lstStyle/>
          <a:p>
            <a:r>
              <a:rPr lang="en-GB" sz="3600" b="1" dirty="0"/>
              <a:t>Typology of entrepreneurs- Kiteka</a:t>
            </a:r>
            <a:br>
              <a:rPr lang="en-GB" sz="3600" b="1" dirty="0"/>
            </a:br>
            <a:r>
              <a:rPr lang="en-GB" sz="3600" b="1" dirty="0"/>
              <a:t/>
            </a:r>
            <a:br>
              <a:rPr lang="en-GB" sz="3600" b="1" dirty="0"/>
            </a:br>
            <a:r>
              <a:rPr lang="en-GB" sz="3600" b="1" dirty="0"/>
              <a:t/>
            </a:r>
            <a:br>
              <a:rPr lang="en-GB" sz="3600" b="1" dirty="0"/>
            </a:br>
            <a:r>
              <a:rPr lang="en-GB" sz="3600" b="1" dirty="0"/>
              <a:t/>
            </a:r>
            <a:br>
              <a:rPr lang="en-GB" sz="3600" b="1" dirty="0"/>
            </a:br>
            <a:r>
              <a:rPr lang="en-US" dirty="0"/>
              <a:t/>
            </a:r>
            <a:br>
              <a:rPr lang="en-US" dirty="0"/>
            </a:br>
            <a:endParaRPr lang="en-US" dirty="0"/>
          </a:p>
        </p:txBody>
      </p:sp>
      <p:sp>
        <p:nvSpPr>
          <p:cNvPr id="3" name="Content Placeholder 2"/>
          <p:cNvSpPr>
            <a:spLocks noGrp="1"/>
          </p:cNvSpPr>
          <p:nvPr>
            <p:ph idx="1"/>
          </p:nvPr>
        </p:nvSpPr>
        <p:spPr>
          <a:xfrm>
            <a:off x="0" y="1371600"/>
            <a:ext cx="9144000" cy="5486400"/>
          </a:xfrm>
        </p:spPr>
        <p:txBody>
          <a:bodyPr>
            <a:normAutofit fontScale="70000" lnSpcReduction="20000"/>
          </a:bodyPr>
          <a:lstStyle/>
          <a:p>
            <a:pPr lvl="0" algn="just"/>
            <a:endParaRPr lang="en-GB" sz="2600" b="1" dirty="0"/>
          </a:p>
          <a:p>
            <a:pPr lvl="0" algn="just"/>
            <a:endParaRPr lang="en-GB" sz="2600" b="1" dirty="0"/>
          </a:p>
          <a:p>
            <a:pPr lvl="0" algn="just"/>
            <a:r>
              <a:rPr lang="en-GB" sz="2600" b="1" dirty="0"/>
              <a:t>Managerial Business Owners: </a:t>
            </a:r>
          </a:p>
          <a:p>
            <a:pPr lvl="0" algn="just"/>
            <a:endParaRPr lang="en-GB" sz="2600" b="1" dirty="0"/>
          </a:p>
          <a:p>
            <a:pPr marL="82296" lvl="0" indent="0" algn="just">
              <a:buNone/>
            </a:pPr>
            <a:r>
              <a:rPr lang="en-GB" sz="2400" i="1" dirty="0"/>
              <a:t>These are mostly seen in small businesses</a:t>
            </a:r>
            <a:r>
              <a:rPr lang="en-GB" sz="2400" dirty="0"/>
              <a:t>. </a:t>
            </a:r>
          </a:p>
          <a:p>
            <a:pPr marL="82296" lvl="0" indent="0" algn="just">
              <a:buNone/>
            </a:pPr>
            <a:r>
              <a:rPr lang="en-GB" sz="2400" dirty="0"/>
              <a:t>They do not get the share of profit but they actively participate in improvement of the company.</a:t>
            </a:r>
          </a:p>
          <a:p>
            <a:pPr marL="82296" lvl="0" indent="0" algn="just">
              <a:buNone/>
            </a:pPr>
            <a:endParaRPr lang="en-US" sz="2400" dirty="0"/>
          </a:p>
          <a:p>
            <a:pPr algn="just"/>
            <a:r>
              <a:rPr lang="en-GB" sz="2600" b="1" dirty="0"/>
              <a:t>Operator</a:t>
            </a:r>
            <a:r>
              <a:rPr lang="en-GB" sz="2600" dirty="0"/>
              <a:t>: </a:t>
            </a:r>
          </a:p>
          <a:p>
            <a:pPr marL="82296" indent="0" algn="just">
              <a:buNone/>
            </a:pPr>
            <a:r>
              <a:rPr lang="en-GB" sz="2400" i="1" dirty="0"/>
              <a:t>These are found in large business </a:t>
            </a:r>
          </a:p>
          <a:p>
            <a:pPr marL="82296" indent="0" algn="just">
              <a:buNone/>
            </a:pPr>
            <a:r>
              <a:rPr lang="en-GB" sz="2400" dirty="0"/>
              <a:t>They manage the day today operation of the business. </a:t>
            </a:r>
          </a:p>
          <a:p>
            <a:pPr marL="82296" indent="0" algn="just">
              <a:buNone/>
            </a:pPr>
            <a:endParaRPr lang="en-US" sz="2400" dirty="0"/>
          </a:p>
          <a:p>
            <a:pPr algn="just"/>
            <a:r>
              <a:rPr lang="en-GB" sz="2600" b="1" dirty="0"/>
              <a:t>Visionary</a:t>
            </a:r>
            <a:r>
              <a:rPr lang="en-GB" sz="2600" dirty="0"/>
              <a:t>: </a:t>
            </a:r>
          </a:p>
          <a:p>
            <a:pPr marL="82296" indent="0" algn="just">
              <a:buNone/>
            </a:pPr>
            <a:r>
              <a:rPr lang="en-GB" sz="2400" i="1" dirty="0"/>
              <a:t>Common in small business; they establish the business and generate ideas to make profit high of the business. </a:t>
            </a:r>
            <a:endParaRPr lang="en-US" sz="2400" i="1" dirty="0"/>
          </a:p>
          <a:p>
            <a:pPr marL="82296" indent="0" algn="just">
              <a:buNone/>
            </a:pPr>
            <a:r>
              <a:rPr lang="en-GB" sz="2400" dirty="0"/>
              <a:t>Most of the time visionary entrepreneurs match with the activities of Schumpeterian entrepreneurs (</a:t>
            </a:r>
            <a:r>
              <a:rPr lang="en-US" sz="2400" dirty="0"/>
              <a:t>Griffiths, 2011</a:t>
            </a:r>
            <a:r>
              <a:rPr lang="en-GB" sz="2400" dirty="0"/>
              <a:t>). </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Leadership in the restaurant industry</a:t>
            </a:r>
          </a:p>
        </p:txBody>
      </p:sp>
      <p:sp>
        <p:nvSpPr>
          <p:cNvPr id="3" name="Content Placeholder 2"/>
          <p:cNvSpPr>
            <a:spLocks noGrp="1"/>
          </p:cNvSpPr>
          <p:nvPr>
            <p:ph idx="1"/>
          </p:nvPr>
        </p:nvSpPr>
        <p:spPr/>
        <p:txBody>
          <a:bodyPr>
            <a:normAutofit/>
          </a:bodyPr>
          <a:lstStyle/>
          <a:p>
            <a:pPr algn="just"/>
            <a:r>
              <a:rPr lang="en-US" dirty="0"/>
              <a:t>In case of restaurant industry a mixture of autocratic an democratic leadership is used in most parts of UK as here the menu is decided by the chef and the managers have no say in that matter while the decoration and staff management lies with manager who is generally the owner of the restaurant. The manager may from time to time ask for the advice of the workers and the customers but his/her decision is final. The case is the same of chefs as they are generally proud people and do not like advice on their creations and this is also one of the reasons restaurants survives and fails in the market.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Relation between the entrepreneurship and leadership</a:t>
            </a:r>
          </a:p>
        </p:txBody>
      </p:sp>
      <p:sp>
        <p:nvSpPr>
          <p:cNvPr id="3" name="Content Placeholder 2"/>
          <p:cNvSpPr>
            <a:spLocks noGrp="1"/>
          </p:cNvSpPr>
          <p:nvPr>
            <p:ph idx="1"/>
          </p:nvPr>
        </p:nvSpPr>
        <p:spPr/>
        <p:txBody>
          <a:bodyPr>
            <a:normAutofit/>
          </a:bodyPr>
          <a:lstStyle/>
          <a:p>
            <a:pPr algn="just"/>
            <a:r>
              <a:rPr lang="en-US" dirty="0"/>
              <a:t>They have the same objective which means they set the goals for the company and works to attain those goals</a:t>
            </a:r>
          </a:p>
          <a:p>
            <a:pPr algn="just"/>
            <a:r>
              <a:rPr lang="en-US" dirty="0"/>
              <a:t>They are the initiators of new ideas and new investments as they have visions that they believe in. they are the risk takers </a:t>
            </a:r>
            <a:r>
              <a:rPr lang="en-US" sz="2400" dirty="0"/>
              <a:t>(DOWN, 2010)</a:t>
            </a:r>
            <a:endParaRPr lang="en-US" dirty="0"/>
          </a:p>
          <a:p>
            <a:pPr algn="just"/>
            <a:r>
              <a:rPr lang="en-US" dirty="0"/>
              <a:t>There are many entrepreneurs that start business and leaves it on the leader or manager to continue with the vision and restaurant can be an example of such business. Here the manager acts as a leader and fulfills the goals of the company.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Conclusion-Olinda</a:t>
            </a:r>
          </a:p>
        </p:txBody>
      </p:sp>
      <p:sp>
        <p:nvSpPr>
          <p:cNvPr id="3" name="Content Placeholder 2"/>
          <p:cNvSpPr>
            <a:spLocks noGrp="1"/>
          </p:cNvSpPr>
          <p:nvPr>
            <p:ph idx="1"/>
          </p:nvPr>
        </p:nvSpPr>
        <p:spPr>
          <a:xfrm>
            <a:off x="1435608" y="2438400"/>
            <a:ext cx="7498080" cy="2286000"/>
          </a:xfrm>
        </p:spPr>
        <p:txBody>
          <a:bodyPr>
            <a:normAutofit/>
          </a:bodyPr>
          <a:lstStyle/>
          <a:p>
            <a:pPr marL="82296" indent="0" algn="just">
              <a:buNone/>
            </a:pPr>
            <a:r>
              <a:rPr lang="en-US" sz="2400" dirty="0"/>
              <a:t>In general, leadership and entrepreneurship both require a collective incoherent thinking. It is important for entrepreneurs to adopt the most suitable leadership style to secure business success.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E5AEC-713C-4747-83B1-6731049D8F13}"/>
              </a:ext>
            </a:extLst>
          </p:cNvPr>
          <p:cNvSpPr>
            <a:spLocks noGrp="1"/>
          </p:cNvSpPr>
          <p:nvPr>
            <p:ph type="title"/>
          </p:nvPr>
        </p:nvSpPr>
        <p:spPr>
          <a:xfrm>
            <a:off x="2895600" y="2590800"/>
            <a:ext cx="4069080" cy="1143000"/>
          </a:xfrm>
        </p:spPr>
        <p:txBody>
          <a:bodyPr>
            <a:normAutofit fontScale="90000"/>
          </a:bodyPr>
          <a:lstStyle/>
          <a:p>
            <a:r>
              <a:rPr lang="en-GB" dirty="0"/>
              <a:t>Thank you!</a:t>
            </a:r>
            <a:br>
              <a:rPr lang="en-GB" dirty="0"/>
            </a:br>
            <a:r>
              <a:rPr lang="en-GB" dirty="0"/>
              <a:t>Any questions?</a:t>
            </a:r>
          </a:p>
        </p:txBody>
      </p:sp>
    </p:spTree>
    <p:extLst>
      <p:ext uri="{BB962C8B-B14F-4D97-AF65-F5344CB8AC3E}">
        <p14:creationId xmlns:p14="http://schemas.microsoft.com/office/powerpoint/2010/main" val="1378203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64870F0-91E5-40C3-9174-621DAA68AE3A}"/>
              </a:ext>
            </a:extLst>
          </p:cNvPr>
          <p:cNvSpPr/>
          <p:nvPr/>
        </p:nvSpPr>
        <p:spPr>
          <a:xfrm>
            <a:off x="38100" y="0"/>
            <a:ext cx="9144000" cy="707886"/>
          </a:xfrm>
          <a:prstGeom prst="rect">
            <a:avLst/>
          </a:prstGeom>
        </p:spPr>
        <p:txBody>
          <a:bodyPr wrap="square">
            <a:spAutoFit/>
          </a:bodyPr>
          <a:lstStyle/>
          <a:p>
            <a:pPr algn="ctr"/>
            <a:r>
              <a:rPr lang="en-GB" altLang="en-US" sz="4000" dirty="0"/>
              <a:t>Learning Log </a:t>
            </a:r>
            <a:r>
              <a:rPr lang="en-GB" altLang="en-US" sz="4000" dirty="0" err="1"/>
              <a:t>Cont</a:t>
            </a:r>
            <a:r>
              <a:rPr lang="en-GB" altLang="en-US" sz="4000" dirty="0"/>
              <a:t>….</a:t>
            </a:r>
            <a:endParaRPr lang="en-GB" sz="4000" dirty="0"/>
          </a:p>
        </p:txBody>
      </p:sp>
      <p:graphicFrame>
        <p:nvGraphicFramePr>
          <p:cNvPr id="16" name="Table 15">
            <a:extLst>
              <a:ext uri="{FF2B5EF4-FFF2-40B4-BE49-F238E27FC236}">
                <a16:creationId xmlns:a16="http://schemas.microsoft.com/office/drawing/2014/main" id="{693F742E-2FF1-4723-BFDE-34D6B8392EFA}"/>
              </a:ext>
            </a:extLst>
          </p:cNvPr>
          <p:cNvGraphicFramePr>
            <a:graphicFrameLocks noGrp="1"/>
          </p:cNvGraphicFramePr>
          <p:nvPr>
            <p:extLst>
              <p:ext uri="{D42A27DB-BD31-4B8C-83A1-F6EECF244321}">
                <p14:modId xmlns:p14="http://schemas.microsoft.com/office/powerpoint/2010/main" val="3738033970"/>
              </p:ext>
            </p:extLst>
          </p:nvPr>
        </p:nvGraphicFramePr>
        <p:xfrm>
          <a:off x="0" y="707886"/>
          <a:ext cx="9144000" cy="8329434"/>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3791147253"/>
                    </a:ext>
                  </a:extLst>
                </a:gridCol>
                <a:gridCol w="4572000">
                  <a:extLst>
                    <a:ext uri="{9D8B030D-6E8A-4147-A177-3AD203B41FA5}">
                      <a16:colId xmlns:a16="http://schemas.microsoft.com/office/drawing/2014/main" val="1087897445"/>
                    </a:ext>
                  </a:extLst>
                </a:gridCol>
              </a:tblGrid>
              <a:tr h="431587">
                <a:tc>
                  <a:txBody>
                    <a:bodyPr/>
                    <a:lstStyle/>
                    <a:p>
                      <a:r>
                        <a:rPr lang="en-GB" dirty="0"/>
                        <a:t>NOME</a:t>
                      </a:r>
                    </a:p>
                  </a:txBody>
                  <a:tcPr/>
                </a:tc>
                <a:tc>
                  <a:txBody>
                    <a:bodyPr/>
                    <a:lstStyle/>
                    <a:p>
                      <a:r>
                        <a:rPr lang="en-GB" dirty="0"/>
                        <a:t>DESCRIPTIONS</a:t>
                      </a:r>
                    </a:p>
                  </a:txBody>
                  <a:tcPr/>
                </a:tc>
                <a:extLst>
                  <a:ext uri="{0D108BD9-81ED-4DB2-BD59-A6C34878D82A}">
                    <a16:rowId xmlns:a16="http://schemas.microsoft.com/office/drawing/2014/main" val="2377014181"/>
                  </a:ext>
                </a:extLst>
              </a:tr>
              <a:tr h="1679927">
                <a:tc>
                  <a:txBody>
                    <a:bodyPr/>
                    <a:lstStyle/>
                    <a:p>
                      <a:r>
                        <a:rPr lang="en-GB" sz="1200" dirty="0"/>
                        <a:t>Olinda</a:t>
                      </a:r>
                    </a:p>
                  </a:txBody>
                  <a:tcPr/>
                </a:tc>
                <a:tc>
                  <a:txBody>
                    <a:bodyPr/>
                    <a:lstStyle/>
                    <a:p>
                      <a:r>
                        <a:rPr lang="en-GB" sz="1200" dirty="0"/>
                        <a:t>That what I learner:</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t>Leadership can be challenging some times.  Working with a team of diverse cultural back ground on the topic of leadership and entrepreneurship has made me realise how I need to grow as a leader. My communication skills have been re directed after learning how to communicate better with my team. I have learn so much about leadership and my organisation skills have improved</a:t>
                      </a:r>
                      <a:r>
                        <a:rPr lang="en-GB" sz="1200" dirty="0" smtClean="0"/>
                        <a:t>.</a:t>
                      </a:r>
                      <a:endParaRPr lang="en-GB" sz="1200" dirty="0"/>
                    </a:p>
                  </a:txBody>
                  <a:tcPr/>
                </a:tc>
                <a:extLst>
                  <a:ext uri="{0D108BD9-81ED-4DB2-BD59-A6C34878D82A}">
                    <a16:rowId xmlns:a16="http://schemas.microsoft.com/office/drawing/2014/main" val="1650737135"/>
                  </a:ext>
                </a:extLst>
              </a:tr>
              <a:tr h="431587">
                <a:tc>
                  <a:txBody>
                    <a:bodyPr/>
                    <a:lstStyle/>
                    <a:p>
                      <a:r>
                        <a:rPr lang="en-GB" sz="1200" dirty="0"/>
                        <a:t>Nadira</a:t>
                      </a:r>
                    </a:p>
                  </a:txBody>
                  <a:tcPr/>
                </a:tc>
                <a:tc>
                  <a:txBody>
                    <a:bodyPr/>
                    <a:lstStyle/>
                    <a:p>
                      <a:r>
                        <a:rPr lang="en-GB" sz="1200" dirty="0"/>
                        <a:t>Forms of leadership: Learning</a:t>
                      </a:r>
                      <a:r>
                        <a:rPr lang="en-GB" sz="1200" kern="1200" dirty="0">
                          <a:solidFill>
                            <a:schemeClr val="dk1"/>
                          </a:solidFill>
                          <a:effectLst/>
                          <a:latin typeface="+mn-lt"/>
                          <a:ea typeface="+mn-ea"/>
                          <a:cs typeface="+mn-cs"/>
                        </a:rPr>
                        <a:t> Log:</a:t>
                      </a:r>
                    </a:p>
                    <a:p>
                      <a:r>
                        <a:rPr lang="en-GB" sz="1200" kern="1200" dirty="0">
                          <a:solidFill>
                            <a:schemeClr val="dk1"/>
                          </a:solidFill>
                          <a:effectLst/>
                          <a:latin typeface="+mn-lt"/>
                          <a:ea typeface="+mn-ea"/>
                          <a:cs typeface="+mn-cs"/>
                        </a:rPr>
                        <a:t/>
                      </a:r>
                      <a:br>
                        <a:rPr lang="en-GB" sz="1200" kern="1200" dirty="0">
                          <a:solidFill>
                            <a:schemeClr val="dk1"/>
                          </a:solidFill>
                          <a:effectLst/>
                          <a:latin typeface="+mn-lt"/>
                          <a:ea typeface="+mn-ea"/>
                          <a:cs typeface="+mn-cs"/>
                        </a:rPr>
                      </a:br>
                      <a:r>
                        <a:rPr lang="en-GB" sz="1200" kern="1200" dirty="0">
                          <a:solidFill>
                            <a:schemeClr val="dk1"/>
                          </a:solidFill>
                          <a:effectLst/>
                          <a:latin typeface="+mn-lt"/>
                          <a:ea typeface="+mn-ea"/>
                          <a:cs typeface="+mn-cs"/>
                        </a:rPr>
                        <a:t>Honestly, It was a great group work together and I performed  the Forms of Leadership. I had realized that appropriate leadership skill has very high significant for the businesses to make the company able to achieve business goal. I had evaluated several theories to find out how leadership role impact on organization. I also gain knowledge on relation between Entrepreneurship and Leadership of the organization.</a:t>
                      </a:r>
                      <a:br>
                        <a:rPr lang="en-GB" sz="1200" kern="1200" dirty="0">
                          <a:solidFill>
                            <a:schemeClr val="dk1"/>
                          </a:solidFill>
                          <a:effectLst/>
                          <a:latin typeface="+mn-lt"/>
                          <a:ea typeface="+mn-ea"/>
                          <a:cs typeface="+mn-cs"/>
                        </a:rPr>
                      </a:br>
                      <a:endParaRPr lang="en-GB" sz="1200" dirty="0"/>
                    </a:p>
                  </a:txBody>
                  <a:tcPr/>
                </a:tc>
                <a:extLst>
                  <a:ext uri="{0D108BD9-81ED-4DB2-BD59-A6C34878D82A}">
                    <a16:rowId xmlns:a16="http://schemas.microsoft.com/office/drawing/2014/main" val="3618929416"/>
                  </a:ext>
                </a:extLst>
              </a:tr>
              <a:tr h="1051560">
                <a:tc>
                  <a:txBody>
                    <a:bodyPr/>
                    <a:lstStyle/>
                    <a:p>
                      <a:r>
                        <a:rPr lang="en-GB" sz="1200" dirty="0"/>
                        <a:t>Kateka</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t>During my  time of  working in a group, I gained experience on research and analysis of data. I was able to understand the different type of leaders and why different entrepreneurs manage their business. I now have a clear understanding of leadership and entrepreneurship. </a:t>
                      </a:r>
                    </a:p>
                    <a:p>
                      <a:endParaRPr lang="en-GB" sz="1200" dirty="0"/>
                    </a:p>
                    <a:p>
                      <a:endParaRPr lang="en-GB" sz="1200" dirty="0"/>
                    </a:p>
                  </a:txBody>
                  <a:tcPr/>
                </a:tc>
                <a:extLst>
                  <a:ext uri="{0D108BD9-81ED-4DB2-BD59-A6C34878D82A}">
                    <a16:rowId xmlns:a16="http://schemas.microsoft.com/office/drawing/2014/main" val="2154079973"/>
                  </a:ext>
                </a:extLst>
              </a:tr>
              <a:tr h="431587">
                <a:tc>
                  <a:txBody>
                    <a:bodyPr/>
                    <a:lstStyle/>
                    <a:p>
                      <a:r>
                        <a:rPr lang="en-GB" sz="1200" dirty="0"/>
                        <a:t>Kamrun</a:t>
                      </a:r>
                    </a:p>
                  </a:txBody>
                  <a:tcPr/>
                </a:tc>
                <a:tc>
                  <a:txBody>
                    <a:bodyPr/>
                    <a:lstStyle/>
                    <a:p>
                      <a:r>
                        <a:rPr lang="en-GB" sz="1200" baseline="0" dirty="0" smtClean="0"/>
                        <a:t> I worked with the group on the project of leadership and entrepreneurship. I was able to exercise my communication skill and also improve my ability to work in a team</a:t>
                      </a:r>
                      <a:endParaRPr lang="en-GB" sz="1200" dirty="0"/>
                    </a:p>
                  </a:txBody>
                  <a:tcPr/>
                </a:tc>
                <a:extLst>
                  <a:ext uri="{0D108BD9-81ED-4DB2-BD59-A6C34878D82A}">
                    <a16:rowId xmlns:a16="http://schemas.microsoft.com/office/drawing/2014/main" val="254429529"/>
                  </a:ext>
                </a:extLst>
              </a:tr>
              <a:tr h="1078968">
                <a:tc>
                  <a:txBody>
                    <a:bodyPr/>
                    <a:lstStyle/>
                    <a:p>
                      <a:r>
                        <a:rPr lang="en-GB" sz="1200" dirty="0"/>
                        <a:t>Delowar</a:t>
                      </a:r>
                    </a:p>
                  </a:txBody>
                  <a:tcPr/>
                </a:tc>
                <a:tc>
                  <a:txBody>
                    <a:bodyPr/>
                    <a:lstStyle/>
                    <a:p>
                      <a:r>
                        <a:rPr lang="en-GB" sz="1200" kern="1200" dirty="0">
                          <a:solidFill>
                            <a:schemeClr val="dk1"/>
                          </a:solidFill>
                          <a:effectLst/>
                          <a:latin typeface="+mn-lt"/>
                          <a:ea typeface="+mn-ea"/>
                          <a:cs typeface="+mn-cs"/>
                        </a:rPr>
                        <a:t/>
                      </a:r>
                      <a:br>
                        <a:rPr lang="en-GB" sz="1200" kern="1200" dirty="0">
                          <a:solidFill>
                            <a:schemeClr val="dk1"/>
                          </a:solidFill>
                          <a:effectLst/>
                          <a:latin typeface="+mn-lt"/>
                          <a:ea typeface="+mn-ea"/>
                          <a:cs typeface="+mn-cs"/>
                        </a:rPr>
                      </a:br>
                      <a:r>
                        <a:rPr lang="en-GB" sz="1200" kern="1200" dirty="0">
                          <a:solidFill>
                            <a:schemeClr val="dk1"/>
                          </a:solidFill>
                          <a:effectLst/>
                          <a:latin typeface="+mn-lt"/>
                          <a:ea typeface="+mn-ea"/>
                          <a:cs typeface="+mn-cs"/>
                        </a:rPr>
                        <a:t>I performed leadership in the restaurant industry and relation between Entrepreneurship and Leadership. I really enjoyed working in a group. I have learned a lot about how it could be done within the business project. About the importance of communication and how it could be maintained with the company. I was able to expand my network and gained valuable helps from other entrepreneurs and business owners. I’ve learned how to handle the problems within the business </a:t>
                      </a:r>
                      <a:r>
                        <a:rPr lang="en-GB" sz="1200" kern="1200" dirty="0" err="1">
                          <a:solidFill>
                            <a:schemeClr val="dk1"/>
                          </a:solidFill>
                          <a:effectLst/>
                          <a:latin typeface="+mn-lt"/>
                          <a:ea typeface="+mn-ea"/>
                          <a:cs typeface="+mn-cs"/>
                        </a:rPr>
                        <a:t>operations.I’ve</a:t>
                      </a:r>
                      <a:r>
                        <a:rPr lang="en-GB" sz="1200" kern="1200" dirty="0">
                          <a:solidFill>
                            <a:schemeClr val="dk1"/>
                          </a:solidFill>
                          <a:effectLst/>
                          <a:latin typeface="+mn-lt"/>
                          <a:ea typeface="+mn-ea"/>
                          <a:cs typeface="+mn-cs"/>
                        </a:rPr>
                        <a:t> found out many opportunities that I could use in my business project.</a:t>
                      </a:r>
                      <a:br>
                        <a:rPr lang="en-GB" sz="1200" kern="1200" dirty="0">
                          <a:solidFill>
                            <a:schemeClr val="dk1"/>
                          </a:solidFill>
                          <a:effectLst/>
                          <a:latin typeface="+mn-lt"/>
                          <a:ea typeface="+mn-ea"/>
                          <a:cs typeface="+mn-cs"/>
                        </a:rPr>
                      </a:br>
                      <a:endParaRPr lang="en-GB" sz="1200" dirty="0"/>
                    </a:p>
                  </a:txBody>
                  <a:tcPr/>
                </a:tc>
                <a:extLst>
                  <a:ext uri="{0D108BD9-81ED-4DB2-BD59-A6C34878D82A}">
                    <a16:rowId xmlns:a16="http://schemas.microsoft.com/office/drawing/2014/main" val="3992430098"/>
                  </a:ext>
                </a:extLst>
              </a:tr>
            </a:tbl>
          </a:graphicData>
        </a:graphic>
      </p:graphicFrame>
    </p:spTree>
    <p:extLst>
      <p:ext uri="{BB962C8B-B14F-4D97-AF65-F5344CB8AC3E}">
        <p14:creationId xmlns:p14="http://schemas.microsoft.com/office/powerpoint/2010/main" val="3341087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p>
        </p:txBody>
      </p:sp>
      <p:sp>
        <p:nvSpPr>
          <p:cNvPr id="3" name="Content Placeholder 2"/>
          <p:cNvSpPr>
            <a:spLocks noGrp="1"/>
          </p:cNvSpPr>
          <p:nvPr>
            <p:ph idx="1"/>
          </p:nvPr>
        </p:nvSpPr>
        <p:spPr/>
        <p:txBody>
          <a:bodyPr>
            <a:normAutofit fontScale="85000" lnSpcReduction="10000"/>
          </a:bodyPr>
          <a:lstStyle/>
          <a:p>
            <a:pPr algn="just"/>
            <a:r>
              <a:rPr lang="en-US" dirty="0"/>
              <a:t>Burns, P (2011) Entrepreneurship and Small Business. 3rd Ed. Basingstoke: Palgrave MacMillan.</a:t>
            </a:r>
          </a:p>
          <a:p>
            <a:pPr algn="just"/>
            <a:r>
              <a:rPr lang="en-US" dirty="0"/>
              <a:t>Down, S. (2010) Enterprise, Entrepreneurship and Small Business. London: Sage.</a:t>
            </a:r>
          </a:p>
          <a:p>
            <a:pPr algn="just"/>
            <a:r>
              <a:rPr lang="en-US" dirty="0"/>
              <a:t>Carter, S. and Jones-Evans, D. (2012) Enterprise and Small Business: Principles, Practice and Policy. London: Pearson.</a:t>
            </a:r>
          </a:p>
          <a:p>
            <a:pPr algn="just"/>
            <a:r>
              <a:rPr lang="en-US" dirty="0"/>
              <a:t>Griffiths, A. and Wall, S. (2011) Economics for Business and Management. 3rd Ed. Harlow: Pearson</a:t>
            </a:r>
          </a:p>
          <a:p>
            <a:pPr algn="just"/>
            <a:r>
              <a:rPr lang="en-GB" dirty="0" err="1"/>
              <a:t>Bonnett</a:t>
            </a:r>
            <a:r>
              <a:rPr lang="en-GB" dirty="0"/>
              <a:t>, C., &amp; </a:t>
            </a:r>
            <a:r>
              <a:rPr lang="en-GB" dirty="0" err="1"/>
              <a:t>Furnham</a:t>
            </a:r>
            <a:r>
              <a:rPr lang="en-GB" dirty="0"/>
              <a:t>, A. (2011). Who wants to be an entrepreneur? A study of adolescents interested in a young enterprise scheme. Journal of Economic Psychology, 12, 465-478.</a:t>
            </a:r>
            <a:endParaRPr lang="en-US" dirty="0"/>
          </a:p>
          <a:p>
            <a:r>
              <a:rPr lang="en-GB" dirty="0"/>
              <a:t>Eyal, O. and Kark, R., 2004. How do transformational leaders transform organizations? A study of the relationship between leadership and entrepreneurship. </a:t>
            </a:r>
            <a:r>
              <a:rPr lang="en-GB" i="1" dirty="0"/>
              <a:t>Leadership and Policy in Schools</a:t>
            </a:r>
            <a:r>
              <a:rPr lang="en-GB" dirty="0"/>
              <a:t>, </a:t>
            </a:r>
            <a:r>
              <a:rPr lang="en-GB" i="1" dirty="0"/>
              <a:t>3</a:t>
            </a:r>
            <a:r>
              <a:rPr lang="en-GB" dirty="0"/>
              <a:t>(3), pp.211-235</a:t>
            </a:r>
          </a:p>
          <a:p>
            <a:endParaRPr lang="en-US"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365</TotalTime>
  <Words>1161</Words>
  <Application>Microsoft Office PowerPoint</Application>
  <PresentationFormat>On-screen Show (4:3)</PresentationFormat>
  <Paragraphs>82</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Courier New</vt:lpstr>
      <vt:lpstr>Trebuchet MS</vt:lpstr>
      <vt:lpstr>Wingdings 3</vt:lpstr>
      <vt:lpstr>Facet</vt:lpstr>
      <vt:lpstr> </vt:lpstr>
      <vt:lpstr>PowerPoint Presentation</vt:lpstr>
      <vt:lpstr>Introduction -Olinda</vt:lpstr>
      <vt:lpstr>Forms of leadership</vt:lpstr>
      <vt:lpstr>Forms of leadership</vt:lpstr>
      <vt:lpstr>Forms of leadership</vt:lpstr>
      <vt:lpstr>Entrepreneurs Vs Intrapreneurs</vt:lpstr>
      <vt:lpstr>Typology of entrepreneurs- Kiteka     </vt:lpstr>
      <vt:lpstr>Leadership in the restaurant industry</vt:lpstr>
      <vt:lpstr>Relation between the entrepreneurship and leadership</vt:lpstr>
      <vt:lpstr>Conclusion-Olinda</vt:lpstr>
      <vt:lpstr>Thank you! Any questions?</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Entrepreurship</dc:title>
  <dc:creator>dip</dc:creator>
  <cp:lastModifiedBy>Olinda Raposo (1605749)</cp:lastModifiedBy>
  <cp:revision>41</cp:revision>
  <dcterms:created xsi:type="dcterms:W3CDTF">2018-04-12T01:59:15Z</dcterms:created>
  <dcterms:modified xsi:type="dcterms:W3CDTF">2018-04-26T12:23:51Z</dcterms:modified>
</cp:coreProperties>
</file>