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66" r:id="rId2"/>
    <p:sldId id="257" r:id="rId3"/>
    <p:sldId id="256" r:id="rId4"/>
    <p:sldId id="263" r:id="rId5"/>
    <p:sldId id="258" r:id="rId6"/>
    <p:sldId id="261" r:id="rId7"/>
    <p:sldId id="259" r:id="rId8"/>
    <p:sldId id="264" r:id="rId9"/>
    <p:sldId id="262" r:id="rId10"/>
    <p:sldId id="260"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5C2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16" d="100"/>
          <a:sy n="116" d="100"/>
        </p:scale>
        <p:origin x="102"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2:26.666"/>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1 0 0,'0'1755'0,"4174"-1755"0,-4174-1755 0,-4174 1755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2:36.923"/>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4057 1 0,'-4057'0'0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2:40.975"/>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3883 0 0,'-3883'63'0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2:45.540"/>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3644 26 0,'-3644'0'0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2:52.894"/>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7831 53 0,'-7830'0'0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3:05.732"/>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1 0 0,'6996'112'0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3:11.242"/>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7781 16 0,'-7781'-16'0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3:15.865"/>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1 0,'7748'79'0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3:21.706"/>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1 16 0,'7827'-16'0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3:27.888"/>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65 0,'6566'-64'0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3:30.643"/>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 0,'2317'48'0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01AE79-E8E1-410D-A702-87FB81E686CE}" type="datetimeFigureOut">
              <a:rPr lang="en-GB" smtClean="0"/>
              <a:t>28/01/2025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51B271-4194-4EF2-93DA-D89D3804AE21}" type="slidenum">
              <a:rPr lang="en-GB" smtClean="0"/>
              <a:t>‹#›</a:t>
            </a:fld>
            <a:endParaRPr lang="en-GB"/>
          </a:p>
        </p:txBody>
      </p:sp>
    </p:spTree>
    <p:extLst>
      <p:ext uri="{BB962C8B-B14F-4D97-AF65-F5344CB8AC3E}">
        <p14:creationId xmlns:p14="http://schemas.microsoft.com/office/powerpoint/2010/main" val="1268202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Magistrates and Crown Court are the main courts that you will deal with through your policing career, however, your cases may cross over to the civil courts (Especially family, and for more serious offences, may on very rare occasions find an officer attending a higher court).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Examples: Child custody arrangements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Child protection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Land disputes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High profile cases – such as high-profile murder investigations or terrorism offences.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Allegations of miscarriage of justice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Appeals against convictions.</a:t>
            </a:r>
          </a:p>
          <a:p>
            <a:endParaRPr lang="en-GB" dirty="0"/>
          </a:p>
        </p:txBody>
      </p:sp>
      <p:sp>
        <p:nvSpPr>
          <p:cNvPr id="4" name="Slide Number Placeholder 3"/>
          <p:cNvSpPr>
            <a:spLocks noGrp="1"/>
          </p:cNvSpPr>
          <p:nvPr>
            <p:ph type="sldNum" sz="quarter" idx="5"/>
          </p:nvPr>
        </p:nvSpPr>
        <p:spPr/>
        <p:txBody>
          <a:bodyPr/>
          <a:lstStyle/>
          <a:p>
            <a:fld id="{5851B271-4194-4EF2-93DA-D89D3804AE21}" type="slidenum">
              <a:rPr lang="en-GB" smtClean="0"/>
              <a:t>6</a:t>
            </a:fld>
            <a:endParaRPr lang="en-GB"/>
          </a:p>
        </p:txBody>
      </p:sp>
    </p:spTree>
    <p:extLst>
      <p:ext uri="{BB962C8B-B14F-4D97-AF65-F5344CB8AC3E}">
        <p14:creationId xmlns:p14="http://schemas.microsoft.com/office/powerpoint/2010/main" val="991219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8BFA4-2992-9CF2-1B25-9A44BADEAEA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512C01-EA40-2AB6-9B93-3840C9CBBA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B17EC9-672A-832F-ECD8-D5B7993BC629}"/>
              </a:ext>
            </a:extLst>
          </p:cNvPr>
          <p:cNvSpPr>
            <a:spLocks noGrp="1"/>
          </p:cNvSpPr>
          <p:nvPr>
            <p:ph type="dt" sz="half" idx="10"/>
          </p:nvPr>
        </p:nvSpPr>
        <p:spPr/>
        <p:txBody>
          <a:bodyPr/>
          <a:lstStyle/>
          <a:p>
            <a:fld id="{670ED622-0AD0-498E-BDEC-A71323DC4AF7}" type="datetimeFigureOut">
              <a:rPr lang="en-GB" smtClean="0"/>
              <a:t>28/01/2025</a:t>
            </a:fld>
            <a:endParaRPr lang="en-GB"/>
          </a:p>
        </p:txBody>
      </p:sp>
      <p:sp>
        <p:nvSpPr>
          <p:cNvPr id="5" name="Footer Placeholder 4">
            <a:extLst>
              <a:ext uri="{FF2B5EF4-FFF2-40B4-BE49-F238E27FC236}">
                <a16:creationId xmlns:a16="http://schemas.microsoft.com/office/drawing/2014/main" id="{55A9649C-8A4C-DA23-DD3C-6C1E47C6D3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439ED7-B553-C403-2C60-5CEA8CBEFED6}"/>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23288973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DF60C-FCBB-C425-1A5C-08BF4866EB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5CC365-CDF1-C87E-12C2-CD62AB6698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7FA57F-A861-0794-3D94-5CF9CEF59807}"/>
              </a:ext>
            </a:extLst>
          </p:cNvPr>
          <p:cNvSpPr>
            <a:spLocks noGrp="1"/>
          </p:cNvSpPr>
          <p:nvPr>
            <p:ph type="dt" sz="half" idx="10"/>
          </p:nvPr>
        </p:nvSpPr>
        <p:spPr/>
        <p:txBody>
          <a:bodyPr/>
          <a:lstStyle/>
          <a:p>
            <a:fld id="{670ED622-0AD0-498E-BDEC-A71323DC4AF7}" type="datetimeFigureOut">
              <a:rPr lang="en-GB" smtClean="0"/>
              <a:t>28/01/2025</a:t>
            </a:fld>
            <a:endParaRPr lang="en-GB"/>
          </a:p>
        </p:txBody>
      </p:sp>
      <p:sp>
        <p:nvSpPr>
          <p:cNvPr id="5" name="Footer Placeholder 4">
            <a:extLst>
              <a:ext uri="{FF2B5EF4-FFF2-40B4-BE49-F238E27FC236}">
                <a16:creationId xmlns:a16="http://schemas.microsoft.com/office/drawing/2014/main" id="{67DD1A18-3ED3-F889-98D1-533481A454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88F51C-BA57-B13F-11B8-87E3BE323400}"/>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579989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5B4BA-D7E2-2873-1B6C-A63CCF74B1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51DE2B3-2B2B-BE38-BE8B-7582950EF32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F57EE97-262A-11C3-69D7-14F4A3ADE698}"/>
              </a:ext>
            </a:extLst>
          </p:cNvPr>
          <p:cNvSpPr>
            <a:spLocks noGrp="1"/>
          </p:cNvSpPr>
          <p:nvPr>
            <p:ph type="dt" sz="half" idx="10"/>
          </p:nvPr>
        </p:nvSpPr>
        <p:spPr/>
        <p:txBody>
          <a:bodyPr/>
          <a:lstStyle/>
          <a:p>
            <a:fld id="{670ED622-0AD0-498E-BDEC-A71323DC4AF7}" type="datetimeFigureOut">
              <a:rPr lang="en-GB" smtClean="0"/>
              <a:t>28/01/2025</a:t>
            </a:fld>
            <a:endParaRPr lang="en-GB"/>
          </a:p>
        </p:txBody>
      </p:sp>
      <p:sp>
        <p:nvSpPr>
          <p:cNvPr id="5" name="Footer Placeholder 4">
            <a:extLst>
              <a:ext uri="{FF2B5EF4-FFF2-40B4-BE49-F238E27FC236}">
                <a16:creationId xmlns:a16="http://schemas.microsoft.com/office/drawing/2014/main" id="{007EED88-73E1-D260-5714-615ACC7736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F6F3A2-BF80-D4FC-9564-FB7922BD7DA5}"/>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1442156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5C734-D70C-2910-54FF-FC569A6ADD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BD77DC-3CA2-D6F2-4360-6AC3C7399A3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5608BC4-800D-0170-6754-72620EFAEA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4CFCDC-45D4-1930-90FB-9423D7ABBD33}"/>
              </a:ext>
            </a:extLst>
          </p:cNvPr>
          <p:cNvSpPr>
            <a:spLocks noGrp="1"/>
          </p:cNvSpPr>
          <p:nvPr>
            <p:ph type="dt" sz="half" idx="10"/>
          </p:nvPr>
        </p:nvSpPr>
        <p:spPr/>
        <p:txBody>
          <a:bodyPr/>
          <a:lstStyle/>
          <a:p>
            <a:fld id="{670ED622-0AD0-498E-BDEC-A71323DC4AF7}" type="datetimeFigureOut">
              <a:rPr lang="en-GB" smtClean="0"/>
              <a:t>28/01/2025</a:t>
            </a:fld>
            <a:endParaRPr lang="en-GB"/>
          </a:p>
        </p:txBody>
      </p:sp>
      <p:sp>
        <p:nvSpPr>
          <p:cNvPr id="6" name="Footer Placeholder 5">
            <a:extLst>
              <a:ext uri="{FF2B5EF4-FFF2-40B4-BE49-F238E27FC236}">
                <a16:creationId xmlns:a16="http://schemas.microsoft.com/office/drawing/2014/main" id="{B511E1AF-23AC-111D-257A-2C2D62D308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8B10DC-5ED8-C029-5B7B-A5E43ED27E37}"/>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1737211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41708-A540-A98B-C59B-606AA08B212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32D45B-5D6E-CDA2-DD1C-8E654B6850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3038E85-7EC3-559D-AEBF-6793978473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07E411-AFE6-60A2-13AD-4DCF26E5FD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5919BF-EC59-3E2D-9EB0-23723B564C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7FC9AB-9B4C-6875-610A-BF46363E9FD7}"/>
              </a:ext>
            </a:extLst>
          </p:cNvPr>
          <p:cNvSpPr>
            <a:spLocks noGrp="1"/>
          </p:cNvSpPr>
          <p:nvPr>
            <p:ph type="dt" sz="half" idx="10"/>
          </p:nvPr>
        </p:nvSpPr>
        <p:spPr/>
        <p:txBody>
          <a:bodyPr/>
          <a:lstStyle/>
          <a:p>
            <a:fld id="{670ED622-0AD0-498E-BDEC-A71323DC4AF7}" type="datetimeFigureOut">
              <a:rPr lang="en-GB" smtClean="0"/>
              <a:t>28/01/2025</a:t>
            </a:fld>
            <a:endParaRPr lang="en-GB"/>
          </a:p>
        </p:txBody>
      </p:sp>
      <p:sp>
        <p:nvSpPr>
          <p:cNvPr id="8" name="Footer Placeholder 7">
            <a:extLst>
              <a:ext uri="{FF2B5EF4-FFF2-40B4-BE49-F238E27FC236}">
                <a16:creationId xmlns:a16="http://schemas.microsoft.com/office/drawing/2014/main" id="{70AE03A4-0DE1-CEA6-CE11-CEA5031616C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54BFBE-3856-0130-15F5-A9876C3FAE3B}"/>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1106463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71980-85E0-C69F-FF66-4CA854CA07E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5F738C0-4CBA-6BF4-F6EC-9E5855632309}"/>
              </a:ext>
            </a:extLst>
          </p:cNvPr>
          <p:cNvSpPr>
            <a:spLocks noGrp="1"/>
          </p:cNvSpPr>
          <p:nvPr>
            <p:ph type="dt" sz="half" idx="10"/>
          </p:nvPr>
        </p:nvSpPr>
        <p:spPr/>
        <p:txBody>
          <a:bodyPr/>
          <a:lstStyle/>
          <a:p>
            <a:fld id="{670ED622-0AD0-498E-BDEC-A71323DC4AF7}" type="datetimeFigureOut">
              <a:rPr lang="en-GB" smtClean="0"/>
              <a:t>28/01/2025</a:t>
            </a:fld>
            <a:endParaRPr lang="en-GB"/>
          </a:p>
        </p:txBody>
      </p:sp>
      <p:sp>
        <p:nvSpPr>
          <p:cNvPr id="4" name="Footer Placeholder 3">
            <a:extLst>
              <a:ext uri="{FF2B5EF4-FFF2-40B4-BE49-F238E27FC236}">
                <a16:creationId xmlns:a16="http://schemas.microsoft.com/office/drawing/2014/main" id="{64059D74-F832-A334-C7D4-56A4458895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95D027-F815-DB81-2400-7C3F4887409A}"/>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2399419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D5DA03-5C4E-297A-3D59-55D9CD1B6ADA}"/>
              </a:ext>
            </a:extLst>
          </p:cNvPr>
          <p:cNvSpPr>
            <a:spLocks noGrp="1"/>
          </p:cNvSpPr>
          <p:nvPr>
            <p:ph type="dt" sz="half" idx="10"/>
          </p:nvPr>
        </p:nvSpPr>
        <p:spPr/>
        <p:txBody>
          <a:bodyPr/>
          <a:lstStyle/>
          <a:p>
            <a:fld id="{670ED622-0AD0-498E-BDEC-A71323DC4AF7}" type="datetimeFigureOut">
              <a:rPr lang="en-GB" smtClean="0"/>
              <a:t>28/01/2025</a:t>
            </a:fld>
            <a:endParaRPr lang="en-GB"/>
          </a:p>
        </p:txBody>
      </p:sp>
      <p:sp>
        <p:nvSpPr>
          <p:cNvPr id="3" name="Footer Placeholder 2">
            <a:extLst>
              <a:ext uri="{FF2B5EF4-FFF2-40B4-BE49-F238E27FC236}">
                <a16:creationId xmlns:a16="http://schemas.microsoft.com/office/drawing/2014/main" id="{6909106C-1417-DEFB-8571-5D6A421813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D862992-5584-CB95-B220-B34AFBF05421}"/>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128327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58197-0AEC-3AE5-7A2A-0E134169F9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01C55F-55A8-B0CA-6009-EFE20CB617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370ABF-6730-20D3-B18C-994985DC00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952D8B-CE6A-2B06-F3EA-F9E1F15D09FB}"/>
              </a:ext>
            </a:extLst>
          </p:cNvPr>
          <p:cNvSpPr>
            <a:spLocks noGrp="1"/>
          </p:cNvSpPr>
          <p:nvPr>
            <p:ph type="dt" sz="half" idx="10"/>
          </p:nvPr>
        </p:nvSpPr>
        <p:spPr/>
        <p:txBody>
          <a:bodyPr/>
          <a:lstStyle/>
          <a:p>
            <a:fld id="{670ED622-0AD0-498E-BDEC-A71323DC4AF7}" type="datetimeFigureOut">
              <a:rPr lang="en-GB" smtClean="0"/>
              <a:t>28/01/2025</a:t>
            </a:fld>
            <a:endParaRPr lang="en-GB"/>
          </a:p>
        </p:txBody>
      </p:sp>
      <p:sp>
        <p:nvSpPr>
          <p:cNvPr id="6" name="Footer Placeholder 5">
            <a:extLst>
              <a:ext uri="{FF2B5EF4-FFF2-40B4-BE49-F238E27FC236}">
                <a16:creationId xmlns:a16="http://schemas.microsoft.com/office/drawing/2014/main" id="{AC055127-5ABB-6A01-2D96-49C1BB946E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554324-4FB6-C1B7-7E7E-F7419B95713E}"/>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39163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8A98E-6F74-2B92-82E5-6D66C8822B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0611E8-9040-F949-2CE5-EC06D44976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53DDFFE-3538-EC60-D097-8BC2FC8F48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18AE9A-0CEE-5BE1-CFBB-9BF901183FC0}"/>
              </a:ext>
            </a:extLst>
          </p:cNvPr>
          <p:cNvSpPr>
            <a:spLocks noGrp="1"/>
          </p:cNvSpPr>
          <p:nvPr>
            <p:ph type="dt" sz="half" idx="10"/>
          </p:nvPr>
        </p:nvSpPr>
        <p:spPr/>
        <p:txBody>
          <a:bodyPr/>
          <a:lstStyle/>
          <a:p>
            <a:fld id="{670ED622-0AD0-498E-BDEC-A71323DC4AF7}" type="datetimeFigureOut">
              <a:rPr lang="en-GB" smtClean="0"/>
              <a:t>28/01/2025</a:t>
            </a:fld>
            <a:endParaRPr lang="en-GB"/>
          </a:p>
        </p:txBody>
      </p:sp>
      <p:sp>
        <p:nvSpPr>
          <p:cNvPr id="6" name="Footer Placeholder 5">
            <a:extLst>
              <a:ext uri="{FF2B5EF4-FFF2-40B4-BE49-F238E27FC236}">
                <a16:creationId xmlns:a16="http://schemas.microsoft.com/office/drawing/2014/main" id="{81464BF4-9042-66AD-CA25-F03A767276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CBDD9B-B726-6D7A-5A71-76AEF3C9F58A}"/>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892201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939BC-E4D7-8CCF-5FC6-5560CE7B3C5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B15230-2ED3-4D58-0AA8-2C311C660B0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7BC33D-770A-E7BC-ED88-C39D180C7C6F}"/>
              </a:ext>
            </a:extLst>
          </p:cNvPr>
          <p:cNvSpPr>
            <a:spLocks noGrp="1"/>
          </p:cNvSpPr>
          <p:nvPr>
            <p:ph type="dt" sz="half" idx="10"/>
          </p:nvPr>
        </p:nvSpPr>
        <p:spPr/>
        <p:txBody>
          <a:bodyPr/>
          <a:lstStyle/>
          <a:p>
            <a:fld id="{670ED622-0AD0-498E-BDEC-A71323DC4AF7}" type="datetimeFigureOut">
              <a:rPr lang="en-GB" smtClean="0"/>
              <a:t>28/01/2025</a:t>
            </a:fld>
            <a:endParaRPr lang="en-GB"/>
          </a:p>
        </p:txBody>
      </p:sp>
      <p:sp>
        <p:nvSpPr>
          <p:cNvPr id="5" name="Footer Placeholder 4">
            <a:extLst>
              <a:ext uri="{FF2B5EF4-FFF2-40B4-BE49-F238E27FC236}">
                <a16:creationId xmlns:a16="http://schemas.microsoft.com/office/drawing/2014/main" id="{22040441-C69F-3DDD-01AB-AB67321295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F3C45A-3A01-2014-4690-02683487FBFD}"/>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1235521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3D44EF-671F-ECE4-A8E8-6CE492FB691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6E62B2-A1F9-3D1B-5579-47303C2876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1283AE-FBE4-8A5A-403B-4B2E04ADA12D}"/>
              </a:ext>
            </a:extLst>
          </p:cNvPr>
          <p:cNvSpPr>
            <a:spLocks noGrp="1"/>
          </p:cNvSpPr>
          <p:nvPr>
            <p:ph type="dt" sz="half" idx="10"/>
          </p:nvPr>
        </p:nvSpPr>
        <p:spPr/>
        <p:txBody>
          <a:bodyPr/>
          <a:lstStyle/>
          <a:p>
            <a:fld id="{670ED622-0AD0-498E-BDEC-A71323DC4AF7}" type="datetimeFigureOut">
              <a:rPr lang="en-GB" smtClean="0"/>
              <a:t>28/01/2025</a:t>
            </a:fld>
            <a:endParaRPr lang="en-GB"/>
          </a:p>
        </p:txBody>
      </p:sp>
      <p:sp>
        <p:nvSpPr>
          <p:cNvPr id="5" name="Footer Placeholder 4">
            <a:extLst>
              <a:ext uri="{FF2B5EF4-FFF2-40B4-BE49-F238E27FC236}">
                <a16:creationId xmlns:a16="http://schemas.microsoft.com/office/drawing/2014/main" id="{F3A0A2CF-F784-099D-F613-8CAAA4DE69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D8B976-A031-6637-2B08-77C2C4920FCF}"/>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29620205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22C7EE-7711-461E-5FAB-044D4062E0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40A022-B62B-BE78-632E-38C405BC01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72FBF0-FDE2-2BC7-28FB-8B9A0DC179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70ED622-0AD0-498E-BDEC-A71323DC4AF7}" type="datetimeFigureOut">
              <a:rPr lang="en-GB" smtClean="0"/>
              <a:t>28/01/2025</a:t>
            </a:fld>
            <a:endParaRPr lang="en-GB"/>
          </a:p>
        </p:txBody>
      </p:sp>
      <p:sp>
        <p:nvSpPr>
          <p:cNvPr id="5" name="Footer Placeholder 4">
            <a:extLst>
              <a:ext uri="{FF2B5EF4-FFF2-40B4-BE49-F238E27FC236}">
                <a16:creationId xmlns:a16="http://schemas.microsoft.com/office/drawing/2014/main" id="{23ACC54F-3D1F-4B15-D1AD-A0D2CA9FDC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90AD7F0-70F1-DDC4-F558-E130EAE879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DD0524A-87AE-458A-927C-355FDCD1615A}" type="slidenum">
              <a:rPr lang="en-GB" smtClean="0"/>
              <a:t>‹#›</a:t>
            </a:fld>
            <a:endParaRPr lang="en-GB"/>
          </a:p>
        </p:txBody>
      </p:sp>
    </p:spTree>
    <p:extLst>
      <p:ext uri="{BB962C8B-B14F-4D97-AF65-F5344CB8AC3E}">
        <p14:creationId xmlns:p14="http://schemas.microsoft.com/office/powerpoint/2010/main" val="32399162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judiciary.uk/wp-content/uploads/2016/05/international-visitors-guide-10a.pdf"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image" Target="../media/image8.png"/><Relationship Id="rId18" Type="http://schemas.openxmlformats.org/officeDocument/2006/relationships/customXml" Target="../ink/ink8.xml"/><Relationship Id="rId3" Type="http://schemas.openxmlformats.org/officeDocument/2006/relationships/image" Target="../media/image3.png"/><Relationship Id="rId21" Type="http://schemas.openxmlformats.org/officeDocument/2006/relationships/image" Target="../media/image12.png"/><Relationship Id="rId7" Type="http://schemas.openxmlformats.org/officeDocument/2006/relationships/image" Target="../media/image5.png"/><Relationship Id="rId12" Type="http://schemas.openxmlformats.org/officeDocument/2006/relationships/customXml" Target="../ink/ink5.xml"/><Relationship Id="rId17" Type="http://schemas.openxmlformats.org/officeDocument/2006/relationships/image" Target="../media/image10.png"/><Relationship Id="rId25" Type="http://schemas.openxmlformats.org/officeDocument/2006/relationships/image" Target="../media/image14.png"/><Relationship Id="rId2" Type="http://schemas.openxmlformats.org/officeDocument/2006/relationships/notesSlide" Target="../notesSlides/notesSlide1.xml"/><Relationship Id="rId16" Type="http://schemas.openxmlformats.org/officeDocument/2006/relationships/customXml" Target="../ink/ink7.xml"/><Relationship Id="rId20" Type="http://schemas.openxmlformats.org/officeDocument/2006/relationships/customXml" Target="../ink/ink9.xml"/><Relationship Id="rId1" Type="http://schemas.openxmlformats.org/officeDocument/2006/relationships/slideLayout" Target="../slideLayouts/slideLayout2.xml"/><Relationship Id="rId6" Type="http://schemas.openxmlformats.org/officeDocument/2006/relationships/customXml" Target="../ink/ink2.xml"/><Relationship Id="rId11" Type="http://schemas.openxmlformats.org/officeDocument/2006/relationships/image" Target="../media/image7.png"/><Relationship Id="rId24" Type="http://schemas.openxmlformats.org/officeDocument/2006/relationships/customXml" Target="../ink/ink11.xml"/><Relationship Id="rId5" Type="http://schemas.openxmlformats.org/officeDocument/2006/relationships/image" Target="../media/image4.png"/><Relationship Id="rId15" Type="http://schemas.openxmlformats.org/officeDocument/2006/relationships/image" Target="../media/image9.png"/><Relationship Id="rId23" Type="http://schemas.openxmlformats.org/officeDocument/2006/relationships/image" Target="../media/image13.png"/><Relationship Id="rId10" Type="http://schemas.openxmlformats.org/officeDocument/2006/relationships/customXml" Target="../ink/ink4.xml"/><Relationship Id="rId19" Type="http://schemas.openxmlformats.org/officeDocument/2006/relationships/image" Target="../media/image11.png"/><Relationship Id="rId4" Type="http://schemas.openxmlformats.org/officeDocument/2006/relationships/customXml" Target="../ink/ink1.xml"/><Relationship Id="rId9" Type="http://schemas.openxmlformats.org/officeDocument/2006/relationships/image" Target="../media/image6.png"/><Relationship Id="rId14" Type="http://schemas.openxmlformats.org/officeDocument/2006/relationships/customXml" Target="../ink/ink6.xml"/><Relationship Id="rId22" Type="http://schemas.openxmlformats.org/officeDocument/2006/relationships/customXml" Target="../ink/ink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5EE09-7307-3A00-78CA-CD7B94B658FD}"/>
              </a:ext>
            </a:extLst>
          </p:cNvPr>
          <p:cNvSpPr>
            <a:spLocks noGrp="1"/>
          </p:cNvSpPr>
          <p:nvPr>
            <p:ph type="title"/>
          </p:nvPr>
        </p:nvSpPr>
        <p:spPr/>
        <p:txBody>
          <a:bodyPr/>
          <a:lstStyle/>
          <a:p>
            <a:r>
              <a:rPr lang="en-GB" dirty="0"/>
              <a:t>28.1.25</a:t>
            </a:r>
          </a:p>
        </p:txBody>
      </p:sp>
      <p:sp>
        <p:nvSpPr>
          <p:cNvPr id="3" name="Content Placeholder 2">
            <a:extLst>
              <a:ext uri="{FF2B5EF4-FFF2-40B4-BE49-F238E27FC236}">
                <a16:creationId xmlns:a16="http://schemas.microsoft.com/office/drawing/2014/main" id="{71D45F2E-3589-5862-1F84-5D3098FAE218}"/>
              </a:ext>
            </a:extLst>
          </p:cNvPr>
          <p:cNvSpPr>
            <a:spLocks noGrp="1"/>
          </p:cNvSpPr>
          <p:nvPr>
            <p:ph idx="1"/>
          </p:nvPr>
        </p:nvSpPr>
        <p:spPr/>
        <p:txBody>
          <a:bodyPr/>
          <a:lstStyle/>
          <a:p>
            <a:pPr marL="0" indent="0">
              <a:buNone/>
            </a:pPr>
            <a:r>
              <a:rPr lang="en-GB" dirty="0"/>
              <a:t>Policing and the Criminal Justice System</a:t>
            </a:r>
          </a:p>
          <a:p>
            <a:pPr marL="0" indent="0">
              <a:buNone/>
            </a:pPr>
            <a:r>
              <a:rPr lang="en-GB" dirty="0"/>
              <a:t>Introduction to the Court system.</a:t>
            </a:r>
          </a:p>
          <a:p>
            <a:pPr marL="0" indent="0">
              <a:buNone/>
            </a:pPr>
            <a:r>
              <a:rPr lang="en-GB" dirty="0"/>
              <a:t>Introduction to policing.</a:t>
            </a:r>
          </a:p>
        </p:txBody>
      </p:sp>
    </p:spTree>
    <p:extLst>
      <p:ext uri="{BB962C8B-B14F-4D97-AF65-F5344CB8AC3E}">
        <p14:creationId xmlns:p14="http://schemas.microsoft.com/office/powerpoint/2010/main" val="2696543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2C18C-E4B4-7E6C-282B-05248A79861F}"/>
              </a:ext>
            </a:extLst>
          </p:cNvPr>
          <p:cNvSpPr>
            <a:spLocks noGrp="1"/>
          </p:cNvSpPr>
          <p:nvPr>
            <p:ph type="title"/>
          </p:nvPr>
        </p:nvSpPr>
        <p:spPr/>
        <p:txBody>
          <a:bodyPr/>
          <a:lstStyle/>
          <a:p>
            <a:r>
              <a:rPr lang="en-GB" dirty="0"/>
              <a:t>In this session….</a:t>
            </a:r>
          </a:p>
        </p:txBody>
      </p:sp>
      <p:sp>
        <p:nvSpPr>
          <p:cNvPr id="3" name="Content Placeholder 2">
            <a:extLst>
              <a:ext uri="{FF2B5EF4-FFF2-40B4-BE49-F238E27FC236}">
                <a16:creationId xmlns:a16="http://schemas.microsoft.com/office/drawing/2014/main" id="{9073C240-E810-2622-88ED-F5E6338D35D5}"/>
              </a:ext>
            </a:extLst>
          </p:cNvPr>
          <p:cNvSpPr>
            <a:spLocks noGrp="1"/>
          </p:cNvSpPr>
          <p:nvPr>
            <p:ph idx="1"/>
          </p:nvPr>
        </p:nvSpPr>
        <p:spPr/>
        <p:txBody>
          <a:bodyPr>
            <a:normAutofit lnSpcReduction="10000"/>
          </a:bodyPr>
          <a:lstStyle/>
          <a:p>
            <a:r>
              <a:rPr lang="en-GB" dirty="0"/>
              <a:t>You will learn:</a:t>
            </a:r>
          </a:p>
          <a:p>
            <a:r>
              <a:rPr lang="en-GB" dirty="0"/>
              <a:t>An overview of the Criminal Justice System in England and Wales</a:t>
            </a:r>
          </a:p>
          <a:p>
            <a:r>
              <a:rPr lang="en-GB" dirty="0"/>
              <a:t>The Police rank structure</a:t>
            </a:r>
          </a:p>
          <a:p>
            <a:r>
              <a:rPr lang="en-GB" dirty="0"/>
              <a:t>Introduction to Police Powers</a:t>
            </a:r>
          </a:p>
          <a:p>
            <a:r>
              <a:rPr lang="en-GB" dirty="0"/>
              <a:t>The basic principles of investigation,</a:t>
            </a:r>
          </a:p>
          <a:p>
            <a:r>
              <a:rPr lang="en-GB" dirty="0"/>
              <a:t>What is required to record a crime,</a:t>
            </a:r>
          </a:p>
          <a:p>
            <a:r>
              <a:rPr lang="en-GB" dirty="0"/>
              <a:t>Categories of crime, </a:t>
            </a:r>
          </a:p>
          <a:p>
            <a:r>
              <a:rPr lang="en-GB" dirty="0"/>
              <a:t>Who investigates,</a:t>
            </a:r>
          </a:p>
          <a:p>
            <a:r>
              <a:rPr lang="en-GB" dirty="0"/>
              <a:t>Potential Crime outcomes.</a:t>
            </a:r>
          </a:p>
          <a:p>
            <a:endParaRPr lang="en-GB" dirty="0"/>
          </a:p>
          <a:p>
            <a:endParaRPr lang="en-GB" dirty="0"/>
          </a:p>
          <a:p>
            <a:endParaRPr lang="en-GB" dirty="0"/>
          </a:p>
        </p:txBody>
      </p:sp>
    </p:spTree>
    <p:extLst>
      <p:ext uri="{BB962C8B-B14F-4D97-AF65-F5344CB8AC3E}">
        <p14:creationId xmlns:p14="http://schemas.microsoft.com/office/powerpoint/2010/main" val="1889978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F3A8136-A8C9-A1FA-405A-913D4A8618A7}"/>
              </a:ext>
            </a:extLst>
          </p:cNvPr>
          <p:cNvSpPr>
            <a:spLocks noGrp="1"/>
          </p:cNvSpPr>
          <p:nvPr>
            <p:ph type="subTitle" idx="1"/>
          </p:nvPr>
        </p:nvSpPr>
        <p:spPr>
          <a:xfrm>
            <a:off x="1524000" y="4993481"/>
            <a:ext cx="9144000" cy="1471611"/>
          </a:xfrm>
        </p:spPr>
        <p:txBody>
          <a:bodyPr>
            <a:normAutofit fontScale="85000" lnSpcReduction="20000"/>
          </a:bodyPr>
          <a:lstStyle/>
          <a:p>
            <a:r>
              <a:rPr lang="en-GB" sz="4400" b="1" dirty="0"/>
              <a:t>The Supreme Court. </a:t>
            </a:r>
          </a:p>
          <a:p>
            <a:r>
              <a:rPr lang="en-GB" sz="4400" b="1" dirty="0"/>
              <a:t> The highest Court in the Court System in England and Wales</a:t>
            </a:r>
          </a:p>
        </p:txBody>
      </p:sp>
      <p:pic>
        <p:nvPicPr>
          <p:cNvPr id="5" name="Picture 4">
            <a:extLst>
              <a:ext uri="{FF2B5EF4-FFF2-40B4-BE49-F238E27FC236}">
                <a16:creationId xmlns:a16="http://schemas.microsoft.com/office/drawing/2014/main" id="{7182CD57-3F46-6A7B-3B17-0ED7DC5EB4BE}"/>
              </a:ext>
            </a:extLst>
          </p:cNvPr>
          <p:cNvPicPr>
            <a:picLocks noChangeAspect="1"/>
          </p:cNvPicPr>
          <p:nvPr/>
        </p:nvPicPr>
        <p:blipFill>
          <a:blip r:embed="rId2"/>
          <a:stretch>
            <a:fillRect/>
          </a:stretch>
        </p:blipFill>
        <p:spPr>
          <a:xfrm>
            <a:off x="514350" y="392907"/>
            <a:ext cx="10879931" cy="4386262"/>
          </a:xfrm>
          <a:prstGeom prst="rect">
            <a:avLst/>
          </a:prstGeom>
        </p:spPr>
      </p:pic>
    </p:spTree>
    <p:extLst>
      <p:ext uri="{BB962C8B-B14F-4D97-AF65-F5344CB8AC3E}">
        <p14:creationId xmlns:p14="http://schemas.microsoft.com/office/powerpoint/2010/main" val="3688218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F08EBF6-30C1-2992-17FA-A4D8C08EEB4A}"/>
              </a:ext>
            </a:extLst>
          </p:cNvPr>
          <p:cNvPicPr>
            <a:picLocks noGrp="1" noChangeAspect="1"/>
          </p:cNvPicPr>
          <p:nvPr>
            <p:ph idx="1"/>
          </p:nvPr>
        </p:nvPicPr>
        <p:blipFill>
          <a:blip r:embed="rId2"/>
          <a:srcRect r="1" b="6033"/>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2CD843-B046-7EC7-C47D-046ACB4A5E15}"/>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As part of your role, you will be called upon to attend court</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0315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320F06-9741-66AA-7236-C352A93FD451}"/>
              </a:ext>
            </a:extLst>
          </p:cNvPr>
          <p:cNvSpPr>
            <a:spLocks noGrp="1"/>
          </p:cNvSpPr>
          <p:nvPr>
            <p:ph idx="1"/>
          </p:nvPr>
        </p:nvSpPr>
        <p:spPr>
          <a:xfrm>
            <a:off x="630936" y="2807208"/>
            <a:ext cx="1978343" cy="1946529"/>
          </a:xfrm>
        </p:spPr>
        <p:txBody>
          <a:bodyPr anchor="t">
            <a:noAutofit/>
          </a:bodyPr>
          <a:lstStyle/>
          <a:p>
            <a:r>
              <a:rPr lang="en-GB" dirty="0"/>
              <a:t>The Court System in England and Wales</a:t>
            </a:r>
          </a:p>
        </p:txBody>
      </p:sp>
      <p:pic>
        <p:nvPicPr>
          <p:cNvPr id="5" name="Picture 4">
            <a:extLst>
              <a:ext uri="{FF2B5EF4-FFF2-40B4-BE49-F238E27FC236}">
                <a16:creationId xmlns:a16="http://schemas.microsoft.com/office/drawing/2014/main" id="{1D5A5343-3977-B3E0-3B5A-6C1DA08F54BC}"/>
              </a:ext>
            </a:extLst>
          </p:cNvPr>
          <p:cNvPicPr>
            <a:picLocks noChangeAspect="1"/>
          </p:cNvPicPr>
          <p:nvPr/>
        </p:nvPicPr>
        <p:blipFill>
          <a:blip r:embed="rId2"/>
          <a:stretch>
            <a:fillRect/>
          </a:stretch>
        </p:blipFill>
        <p:spPr>
          <a:xfrm>
            <a:off x="3243263" y="883254"/>
            <a:ext cx="8314753" cy="5091492"/>
          </a:xfrm>
          <a:prstGeom prst="rect">
            <a:avLst/>
          </a:prstGeom>
        </p:spPr>
      </p:pic>
      <p:sp>
        <p:nvSpPr>
          <p:cNvPr id="16" name="TextBox 15">
            <a:extLst>
              <a:ext uri="{FF2B5EF4-FFF2-40B4-BE49-F238E27FC236}">
                <a16:creationId xmlns:a16="http://schemas.microsoft.com/office/drawing/2014/main" id="{824AAE1A-F0CA-392D-38D3-DDC01A92AAC4}"/>
              </a:ext>
            </a:extLst>
          </p:cNvPr>
          <p:cNvSpPr txBox="1"/>
          <p:nvPr/>
        </p:nvSpPr>
        <p:spPr>
          <a:xfrm>
            <a:off x="155275" y="5092429"/>
            <a:ext cx="2731699" cy="400110"/>
          </a:xfrm>
          <a:prstGeom prst="rect">
            <a:avLst/>
          </a:prstGeom>
          <a:noFill/>
        </p:spPr>
        <p:txBody>
          <a:bodyPr wrap="square">
            <a:spAutoFit/>
          </a:bodyPr>
          <a:lstStyle/>
          <a:p>
            <a:r>
              <a:rPr lang="en-GB" sz="1000" dirty="0">
                <a:hlinkClick r:id="rId3"/>
              </a:rPr>
              <a:t>international-visitors-guideinternational-visitors-guide-10a.pdf-10a.pdf</a:t>
            </a:r>
            <a:endParaRPr lang="en-GB" sz="1000" dirty="0"/>
          </a:p>
        </p:txBody>
      </p:sp>
    </p:spTree>
    <p:extLst>
      <p:ext uri="{BB962C8B-B14F-4D97-AF65-F5344CB8AC3E}">
        <p14:creationId xmlns:p14="http://schemas.microsoft.com/office/powerpoint/2010/main" val="32775593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0F4A99-CD39-8AF8-E341-BBF84A0AA06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84B05E-0404-4FBC-43B7-C6D21E0C9ED9}"/>
              </a:ext>
            </a:extLst>
          </p:cNvPr>
          <p:cNvSpPr>
            <a:spLocks noGrp="1"/>
          </p:cNvSpPr>
          <p:nvPr>
            <p:ph idx="1"/>
          </p:nvPr>
        </p:nvSpPr>
        <p:spPr>
          <a:xfrm>
            <a:off x="189782" y="161026"/>
            <a:ext cx="2419498" cy="5722189"/>
          </a:xfrm>
        </p:spPr>
        <p:txBody>
          <a:bodyPr anchor="t">
            <a:noAutofit/>
          </a:bodyPr>
          <a:lstStyle/>
          <a:p>
            <a:r>
              <a:rPr lang="en-GB" dirty="0"/>
              <a:t>The Magistrate and Crown Court are the main courts that you will deal with through your policing career. </a:t>
            </a:r>
          </a:p>
        </p:txBody>
      </p:sp>
      <p:pic>
        <p:nvPicPr>
          <p:cNvPr id="5" name="Picture 4">
            <a:extLst>
              <a:ext uri="{FF2B5EF4-FFF2-40B4-BE49-F238E27FC236}">
                <a16:creationId xmlns:a16="http://schemas.microsoft.com/office/drawing/2014/main" id="{B25B5439-651D-8F4E-3CBE-9DB2241FB2E6}"/>
              </a:ext>
            </a:extLst>
          </p:cNvPr>
          <p:cNvPicPr>
            <a:picLocks noChangeAspect="1"/>
          </p:cNvPicPr>
          <p:nvPr/>
        </p:nvPicPr>
        <p:blipFill>
          <a:blip r:embed="rId3"/>
          <a:stretch>
            <a:fillRect/>
          </a:stretch>
        </p:blipFill>
        <p:spPr>
          <a:xfrm>
            <a:off x="3243263" y="883254"/>
            <a:ext cx="8314753" cy="5091492"/>
          </a:xfrm>
          <a:prstGeom prst="rect">
            <a:avLst/>
          </a:prstGeom>
        </p:spPr>
      </p:pic>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CFEEFBC7-9B1D-DA07-DA5D-3D76B2EF6A8D}"/>
                  </a:ext>
                </a:extLst>
              </p14:cNvPr>
              <p14:cNvContentPartPr/>
              <p14:nvPr/>
            </p14:nvContentPartPr>
            <p14:xfrm rot="1">
              <a:off x="3780793" y="5060296"/>
              <a:ext cx="1502838" cy="631996"/>
            </p14:xfrm>
          </p:contentPart>
        </mc:Choice>
        <mc:Fallback xmlns="">
          <p:pic>
            <p:nvPicPr>
              <p:cNvPr id="4" name="Ink 3">
                <a:extLst>
                  <a:ext uri="{FF2B5EF4-FFF2-40B4-BE49-F238E27FC236}">
                    <a16:creationId xmlns:a16="http://schemas.microsoft.com/office/drawing/2014/main" id="{CFEEFBC7-9B1D-DA07-DA5D-3D76B2EF6A8D}"/>
                  </a:ext>
                </a:extLst>
              </p:cNvPr>
              <p:cNvPicPr/>
              <p:nvPr/>
            </p:nvPicPr>
            <p:blipFill>
              <a:blip r:embed="rId5"/>
              <a:stretch>
                <a:fillRect/>
              </a:stretch>
            </p:blipFill>
            <p:spPr>
              <a:xfrm rot="1">
                <a:off x="3727159" y="4952262"/>
                <a:ext cx="1610466" cy="847703"/>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52DF73D8-35B9-6A19-236C-D3F21968F2B5}"/>
                  </a:ext>
                </a:extLst>
              </p14:cNvPr>
              <p14:cNvContentPartPr/>
              <p14:nvPr/>
            </p14:nvContentPartPr>
            <p14:xfrm>
              <a:off x="3795292" y="5256054"/>
              <a:ext cx="1460880" cy="360"/>
            </p14:xfrm>
          </p:contentPart>
        </mc:Choice>
        <mc:Fallback xmlns="">
          <p:pic>
            <p:nvPicPr>
              <p:cNvPr id="7" name="Ink 6">
                <a:extLst>
                  <a:ext uri="{FF2B5EF4-FFF2-40B4-BE49-F238E27FC236}">
                    <a16:creationId xmlns:a16="http://schemas.microsoft.com/office/drawing/2014/main" id="{52DF73D8-35B9-6A19-236C-D3F21968F2B5}"/>
                  </a:ext>
                </a:extLst>
              </p:cNvPr>
              <p:cNvPicPr/>
              <p:nvPr/>
            </p:nvPicPr>
            <p:blipFill>
              <a:blip r:embed="rId7"/>
              <a:stretch>
                <a:fillRect/>
              </a:stretch>
            </p:blipFill>
            <p:spPr>
              <a:xfrm>
                <a:off x="3741292" y="5148414"/>
                <a:ext cx="156852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235C9E21-55DD-8482-79F8-8C7A6CB19CC9}"/>
                  </a:ext>
                </a:extLst>
              </p14:cNvPr>
              <p14:cNvContentPartPr/>
              <p14:nvPr/>
            </p14:nvContentPartPr>
            <p14:xfrm>
              <a:off x="3835252" y="5417334"/>
              <a:ext cx="1398240" cy="23040"/>
            </p14:xfrm>
          </p:contentPart>
        </mc:Choice>
        <mc:Fallback xmlns="">
          <p:pic>
            <p:nvPicPr>
              <p:cNvPr id="9" name="Ink 8">
                <a:extLst>
                  <a:ext uri="{FF2B5EF4-FFF2-40B4-BE49-F238E27FC236}">
                    <a16:creationId xmlns:a16="http://schemas.microsoft.com/office/drawing/2014/main" id="{235C9E21-55DD-8482-79F8-8C7A6CB19CC9}"/>
                  </a:ext>
                </a:extLst>
              </p:cNvPr>
              <p:cNvPicPr/>
              <p:nvPr/>
            </p:nvPicPr>
            <p:blipFill>
              <a:blip r:embed="rId9"/>
              <a:stretch>
                <a:fillRect/>
              </a:stretch>
            </p:blipFill>
            <p:spPr>
              <a:xfrm>
                <a:off x="3781252" y="5309334"/>
                <a:ext cx="1505880" cy="2386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1" name="Ink 10">
                <a:extLst>
                  <a:ext uri="{FF2B5EF4-FFF2-40B4-BE49-F238E27FC236}">
                    <a16:creationId xmlns:a16="http://schemas.microsoft.com/office/drawing/2014/main" id="{D947F341-E949-FF35-F3F8-C52130CD4848}"/>
                  </a:ext>
                </a:extLst>
              </p14:cNvPr>
              <p14:cNvContentPartPr/>
              <p14:nvPr/>
            </p14:nvContentPartPr>
            <p14:xfrm>
              <a:off x="3909412" y="5583654"/>
              <a:ext cx="1312200" cy="720"/>
            </p14:xfrm>
          </p:contentPart>
        </mc:Choice>
        <mc:Fallback xmlns="">
          <p:pic>
            <p:nvPicPr>
              <p:cNvPr id="11" name="Ink 10">
                <a:extLst>
                  <a:ext uri="{FF2B5EF4-FFF2-40B4-BE49-F238E27FC236}">
                    <a16:creationId xmlns:a16="http://schemas.microsoft.com/office/drawing/2014/main" id="{D947F341-E949-FF35-F3F8-C52130CD4848}"/>
                  </a:ext>
                </a:extLst>
              </p:cNvPr>
              <p:cNvPicPr/>
              <p:nvPr/>
            </p:nvPicPr>
            <p:blipFill>
              <a:blip r:embed="rId11"/>
              <a:stretch>
                <a:fillRect/>
              </a:stretch>
            </p:blipFill>
            <p:spPr>
              <a:xfrm>
                <a:off x="3855412" y="5367654"/>
                <a:ext cx="1419840" cy="432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5" name="Ink 14">
                <a:extLst>
                  <a:ext uri="{FF2B5EF4-FFF2-40B4-BE49-F238E27FC236}">
                    <a16:creationId xmlns:a16="http://schemas.microsoft.com/office/drawing/2014/main" id="{CAC358F0-68EE-AE75-A1F5-63847C22D95A}"/>
                  </a:ext>
                </a:extLst>
              </p14:cNvPr>
              <p14:cNvContentPartPr/>
              <p14:nvPr/>
            </p14:nvContentPartPr>
            <p14:xfrm>
              <a:off x="4725892" y="4629294"/>
              <a:ext cx="2819160" cy="720"/>
            </p14:xfrm>
          </p:contentPart>
        </mc:Choice>
        <mc:Fallback xmlns="">
          <p:pic>
            <p:nvPicPr>
              <p:cNvPr id="15" name="Ink 14">
                <a:extLst>
                  <a:ext uri="{FF2B5EF4-FFF2-40B4-BE49-F238E27FC236}">
                    <a16:creationId xmlns:a16="http://schemas.microsoft.com/office/drawing/2014/main" id="{CAC358F0-68EE-AE75-A1F5-63847C22D95A}"/>
                  </a:ext>
                </a:extLst>
              </p:cNvPr>
              <p:cNvPicPr/>
              <p:nvPr/>
            </p:nvPicPr>
            <p:blipFill>
              <a:blip r:embed="rId13"/>
              <a:stretch>
                <a:fillRect/>
              </a:stretch>
            </p:blipFill>
            <p:spPr>
              <a:xfrm>
                <a:off x="4672252" y="4413294"/>
                <a:ext cx="2926800" cy="432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7" name="Ink 16">
                <a:extLst>
                  <a:ext uri="{FF2B5EF4-FFF2-40B4-BE49-F238E27FC236}">
                    <a16:creationId xmlns:a16="http://schemas.microsoft.com/office/drawing/2014/main" id="{EB4D2B8F-3A33-1F7D-0231-59FA49033525}"/>
                  </a:ext>
                </a:extLst>
              </p14:cNvPr>
              <p14:cNvContentPartPr/>
              <p14:nvPr/>
            </p14:nvContentPartPr>
            <p14:xfrm>
              <a:off x="4709692" y="4174974"/>
              <a:ext cx="2518920" cy="40320"/>
            </p14:xfrm>
          </p:contentPart>
        </mc:Choice>
        <mc:Fallback xmlns="">
          <p:pic>
            <p:nvPicPr>
              <p:cNvPr id="17" name="Ink 16">
                <a:extLst>
                  <a:ext uri="{FF2B5EF4-FFF2-40B4-BE49-F238E27FC236}">
                    <a16:creationId xmlns:a16="http://schemas.microsoft.com/office/drawing/2014/main" id="{EB4D2B8F-3A33-1F7D-0231-59FA49033525}"/>
                  </a:ext>
                </a:extLst>
              </p:cNvPr>
              <p:cNvPicPr/>
              <p:nvPr/>
            </p:nvPicPr>
            <p:blipFill>
              <a:blip r:embed="rId15"/>
              <a:stretch>
                <a:fillRect/>
              </a:stretch>
            </p:blipFill>
            <p:spPr>
              <a:xfrm>
                <a:off x="4656052" y="4066974"/>
                <a:ext cx="2626560" cy="25596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9" name="Ink 18">
                <a:extLst>
                  <a:ext uri="{FF2B5EF4-FFF2-40B4-BE49-F238E27FC236}">
                    <a16:creationId xmlns:a16="http://schemas.microsoft.com/office/drawing/2014/main" id="{EDAB3D9E-2928-909F-2A00-48C2C7A63C68}"/>
                  </a:ext>
                </a:extLst>
              </p14:cNvPr>
              <p14:cNvContentPartPr/>
              <p14:nvPr/>
            </p14:nvContentPartPr>
            <p14:xfrm>
              <a:off x="4726612" y="4186494"/>
              <a:ext cx="2801520" cy="5760"/>
            </p14:xfrm>
          </p:contentPart>
        </mc:Choice>
        <mc:Fallback xmlns="">
          <p:pic>
            <p:nvPicPr>
              <p:cNvPr id="19" name="Ink 18">
                <a:extLst>
                  <a:ext uri="{FF2B5EF4-FFF2-40B4-BE49-F238E27FC236}">
                    <a16:creationId xmlns:a16="http://schemas.microsoft.com/office/drawing/2014/main" id="{EDAB3D9E-2928-909F-2A00-48C2C7A63C68}"/>
                  </a:ext>
                </a:extLst>
              </p:cNvPr>
              <p:cNvPicPr/>
              <p:nvPr/>
            </p:nvPicPr>
            <p:blipFill>
              <a:blip r:embed="rId17"/>
              <a:stretch>
                <a:fillRect/>
              </a:stretch>
            </p:blipFill>
            <p:spPr>
              <a:xfrm>
                <a:off x="4672612" y="4078494"/>
                <a:ext cx="2909160" cy="2214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1" name="Ink 20">
                <a:extLst>
                  <a:ext uri="{FF2B5EF4-FFF2-40B4-BE49-F238E27FC236}">
                    <a16:creationId xmlns:a16="http://schemas.microsoft.com/office/drawing/2014/main" id="{A2A3B99B-5A57-3E4D-A98C-C83730D5834B}"/>
                  </a:ext>
                </a:extLst>
              </p14:cNvPr>
              <p14:cNvContentPartPr/>
              <p14:nvPr/>
            </p14:nvContentPartPr>
            <p14:xfrm>
              <a:off x="4721212" y="4364694"/>
              <a:ext cx="2789640" cy="28800"/>
            </p14:xfrm>
          </p:contentPart>
        </mc:Choice>
        <mc:Fallback xmlns="">
          <p:pic>
            <p:nvPicPr>
              <p:cNvPr id="21" name="Ink 20">
                <a:extLst>
                  <a:ext uri="{FF2B5EF4-FFF2-40B4-BE49-F238E27FC236}">
                    <a16:creationId xmlns:a16="http://schemas.microsoft.com/office/drawing/2014/main" id="{A2A3B99B-5A57-3E4D-A98C-C83730D5834B}"/>
                  </a:ext>
                </a:extLst>
              </p:cNvPr>
              <p:cNvPicPr/>
              <p:nvPr/>
            </p:nvPicPr>
            <p:blipFill>
              <a:blip r:embed="rId19"/>
              <a:stretch>
                <a:fillRect/>
              </a:stretch>
            </p:blipFill>
            <p:spPr>
              <a:xfrm>
                <a:off x="4667212" y="4257054"/>
                <a:ext cx="2897280" cy="24444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3" name="Ink 22">
                <a:extLst>
                  <a:ext uri="{FF2B5EF4-FFF2-40B4-BE49-F238E27FC236}">
                    <a16:creationId xmlns:a16="http://schemas.microsoft.com/office/drawing/2014/main" id="{EF866F21-CB58-1751-A573-A6464C795A39}"/>
                  </a:ext>
                </a:extLst>
              </p14:cNvPr>
              <p14:cNvContentPartPr/>
              <p14:nvPr/>
            </p14:nvContentPartPr>
            <p14:xfrm>
              <a:off x="4709692" y="4519854"/>
              <a:ext cx="2818080" cy="6120"/>
            </p14:xfrm>
          </p:contentPart>
        </mc:Choice>
        <mc:Fallback xmlns="">
          <p:pic>
            <p:nvPicPr>
              <p:cNvPr id="23" name="Ink 22">
                <a:extLst>
                  <a:ext uri="{FF2B5EF4-FFF2-40B4-BE49-F238E27FC236}">
                    <a16:creationId xmlns:a16="http://schemas.microsoft.com/office/drawing/2014/main" id="{EF866F21-CB58-1751-A573-A6464C795A39}"/>
                  </a:ext>
                </a:extLst>
              </p:cNvPr>
              <p:cNvPicPr/>
              <p:nvPr/>
            </p:nvPicPr>
            <p:blipFill>
              <a:blip r:embed="rId21"/>
              <a:stretch>
                <a:fillRect/>
              </a:stretch>
            </p:blipFill>
            <p:spPr>
              <a:xfrm>
                <a:off x="4656052" y="4411854"/>
                <a:ext cx="2925720" cy="22176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5" name="Ink 24">
                <a:extLst>
                  <a:ext uri="{FF2B5EF4-FFF2-40B4-BE49-F238E27FC236}">
                    <a16:creationId xmlns:a16="http://schemas.microsoft.com/office/drawing/2014/main" id="{57AC81F6-E487-1611-8FFB-9A968C62FB50}"/>
                  </a:ext>
                </a:extLst>
              </p14:cNvPr>
              <p14:cNvContentPartPr/>
              <p14:nvPr/>
            </p14:nvContentPartPr>
            <p14:xfrm>
              <a:off x="5146732" y="4163094"/>
              <a:ext cx="2364120" cy="23760"/>
            </p14:xfrm>
          </p:contentPart>
        </mc:Choice>
        <mc:Fallback xmlns="">
          <p:pic>
            <p:nvPicPr>
              <p:cNvPr id="25" name="Ink 24">
                <a:extLst>
                  <a:ext uri="{FF2B5EF4-FFF2-40B4-BE49-F238E27FC236}">
                    <a16:creationId xmlns:a16="http://schemas.microsoft.com/office/drawing/2014/main" id="{57AC81F6-E487-1611-8FFB-9A968C62FB50}"/>
                  </a:ext>
                </a:extLst>
              </p:cNvPr>
              <p:cNvPicPr/>
              <p:nvPr/>
            </p:nvPicPr>
            <p:blipFill>
              <a:blip r:embed="rId23"/>
              <a:stretch>
                <a:fillRect/>
              </a:stretch>
            </p:blipFill>
            <p:spPr>
              <a:xfrm>
                <a:off x="5092732" y="4055454"/>
                <a:ext cx="2471760" cy="2394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7" name="Ink 26">
                <a:extLst>
                  <a:ext uri="{FF2B5EF4-FFF2-40B4-BE49-F238E27FC236}">
                    <a16:creationId xmlns:a16="http://schemas.microsoft.com/office/drawing/2014/main" id="{B5DD4EFD-9DC3-B72D-2231-6174EC22EA05}"/>
                  </a:ext>
                </a:extLst>
              </p14:cNvPr>
              <p14:cNvContentPartPr/>
              <p14:nvPr/>
            </p14:nvContentPartPr>
            <p14:xfrm>
              <a:off x="5192812" y="4169214"/>
              <a:ext cx="834480" cy="17640"/>
            </p14:xfrm>
          </p:contentPart>
        </mc:Choice>
        <mc:Fallback xmlns="">
          <p:pic>
            <p:nvPicPr>
              <p:cNvPr id="27" name="Ink 26">
                <a:extLst>
                  <a:ext uri="{FF2B5EF4-FFF2-40B4-BE49-F238E27FC236}">
                    <a16:creationId xmlns:a16="http://schemas.microsoft.com/office/drawing/2014/main" id="{B5DD4EFD-9DC3-B72D-2231-6174EC22EA05}"/>
                  </a:ext>
                </a:extLst>
              </p:cNvPr>
              <p:cNvPicPr/>
              <p:nvPr/>
            </p:nvPicPr>
            <p:blipFill>
              <a:blip r:embed="rId25"/>
              <a:stretch>
                <a:fillRect/>
              </a:stretch>
            </p:blipFill>
            <p:spPr>
              <a:xfrm>
                <a:off x="5138812" y="4061214"/>
                <a:ext cx="942120" cy="233280"/>
              </a:xfrm>
              <a:prstGeom prst="rect">
                <a:avLst/>
              </a:prstGeom>
            </p:spPr>
          </p:pic>
        </mc:Fallback>
      </mc:AlternateContent>
    </p:spTree>
    <p:extLst>
      <p:ext uri="{BB962C8B-B14F-4D97-AF65-F5344CB8AC3E}">
        <p14:creationId xmlns:p14="http://schemas.microsoft.com/office/powerpoint/2010/main" val="3951692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7867D-5840-2C2B-49AB-2247533E4C20}"/>
              </a:ext>
            </a:extLst>
          </p:cNvPr>
          <p:cNvSpPr>
            <a:spLocks noGrp="1"/>
          </p:cNvSpPr>
          <p:nvPr>
            <p:ph type="title"/>
          </p:nvPr>
        </p:nvSpPr>
        <p:spPr>
          <a:xfrm>
            <a:off x="838200" y="1"/>
            <a:ext cx="10515600" cy="899511"/>
          </a:xfrm>
        </p:spPr>
        <p:txBody>
          <a:bodyPr/>
          <a:lstStyle/>
          <a:p>
            <a:r>
              <a:rPr lang="en-GB" dirty="0"/>
              <a:t>Police Rank Structure in England and Wales</a:t>
            </a:r>
          </a:p>
        </p:txBody>
      </p:sp>
      <p:sp>
        <p:nvSpPr>
          <p:cNvPr id="4" name="Rectangle: Rounded Corners 3">
            <a:extLst>
              <a:ext uri="{FF2B5EF4-FFF2-40B4-BE49-F238E27FC236}">
                <a16:creationId xmlns:a16="http://schemas.microsoft.com/office/drawing/2014/main" id="{65F5A9E1-CAC4-3677-1DFA-0D07DAB13741}"/>
              </a:ext>
            </a:extLst>
          </p:cNvPr>
          <p:cNvSpPr/>
          <p:nvPr/>
        </p:nvSpPr>
        <p:spPr>
          <a:xfrm>
            <a:off x="849701" y="2590201"/>
            <a:ext cx="3090570"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Chief Supt</a:t>
            </a:r>
          </a:p>
        </p:txBody>
      </p:sp>
      <p:sp>
        <p:nvSpPr>
          <p:cNvPr id="5" name="Rectangle: Rounded Corners 4">
            <a:extLst>
              <a:ext uri="{FF2B5EF4-FFF2-40B4-BE49-F238E27FC236}">
                <a16:creationId xmlns:a16="http://schemas.microsoft.com/office/drawing/2014/main" id="{E5BF7A87-1936-ED66-57C0-429C10AA9E72}"/>
              </a:ext>
            </a:extLst>
          </p:cNvPr>
          <p:cNvSpPr/>
          <p:nvPr/>
        </p:nvSpPr>
        <p:spPr>
          <a:xfrm>
            <a:off x="3525329" y="1825626"/>
            <a:ext cx="2168106" cy="624278"/>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Deputy Chief Constable</a:t>
            </a:r>
          </a:p>
        </p:txBody>
      </p:sp>
      <p:sp>
        <p:nvSpPr>
          <p:cNvPr id="6" name="Rectangle: Rounded Corners 5">
            <a:extLst>
              <a:ext uri="{FF2B5EF4-FFF2-40B4-BE49-F238E27FC236}">
                <a16:creationId xmlns:a16="http://schemas.microsoft.com/office/drawing/2014/main" id="{DC8CBF6C-0E44-F404-793B-342CBEB44D1B}"/>
              </a:ext>
            </a:extLst>
          </p:cNvPr>
          <p:cNvSpPr/>
          <p:nvPr/>
        </p:nvSpPr>
        <p:spPr>
          <a:xfrm>
            <a:off x="6268279" y="1795827"/>
            <a:ext cx="1955570"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Assistant Chief Constable</a:t>
            </a:r>
          </a:p>
        </p:txBody>
      </p:sp>
      <p:sp>
        <p:nvSpPr>
          <p:cNvPr id="7" name="Rectangle: Rounded Corners 6">
            <a:extLst>
              <a:ext uri="{FF2B5EF4-FFF2-40B4-BE49-F238E27FC236}">
                <a16:creationId xmlns:a16="http://schemas.microsoft.com/office/drawing/2014/main" id="{19A3102A-4DF4-EF3D-3E67-1ABBF9AE109B}"/>
              </a:ext>
            </a:extLst>
          </p:cNvPr>
          <p:cNvSpPr/>
          <p:nvPr/>
        </p:nvSpPr>
        <p:spPr>
          <a:xfrm>
            <a:off x="849700" y="3403653"/>
            <a:ext cx="1801480"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Chief Inspector</a:t>
            </a:r>
          </a:p>
        </p:txBody>
      </p:sp>
      <p:sp>
        <p:nvSpPr>
          <p:cNvPr id="8" name="Rectangle: Rounded Corners 7">
            <a:extLst>
              <a:ext uri="{FF2B5EF4-FFF2-40B4-BE49-F238E27FC236}">
                <a16:creationId xmlns:a16="http://schemas.microsoft.com/office/drawing/2014/main" id="{BF02C6A3-A0ED-136B-921F-BA409FF2259F}"/>
              </a:ext>
            </a:extLst>
          </p:cNvPr>
          <p:cNvSpPr/>
          <p:nvPr/>
        </p:nvSpPr>
        <p:spPr>
          <a:xfrm>
            <a:off x="10117694" y="810885"/>
            <a:ext cx="1910751" cy="1014742"/>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Police and Crime Commissioner</a:t>
            </a:r>
          </a:p>
        </p:txBody>
      </p:sp>
      <p:sp>
        <p:nvSpPr>
          <p:cNvPr id="10" name="Rectangle: Rounded Corners 9">
            <a:extLst>
              <a:ext uri="{FF2B5EF4-FFF2-40B4-BE49-F238E27FC236}">
                <a16:creationId xmlns:a16="http://schemas.microsoft.com/office/drawing/2014/main" id="{76461495-797D-4536-4246-EBC2E0887B76}"/>
              </a:ext>
            </a:extLst>
          </p:cNvPr>
          <p:cNvSpPr/>
          <p:nvPr/>
        </p:nvSpPr>
        <p:spPr>
          <a:xfrm>
            <a:off x="838199" y="4156253"/>
            <a:ext cx="1801479"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Inspector</a:t>
            </a:r>
          </a:p>
        </p:txBody>
      </p:sp>
      <p:sp>
        <p:nvSpPr>
          <p:cNvPr id="11" name="Rectangle: Rounded Corners 10">
            <a:extLst>
              <a:ext uri="{FF2B5EF4-FFF2-40B4-BE49-F238E27FC236}">
                <a16:creationId xmlns:a16="http://schemas.microsoft.com/office/drawing/2014/main" id="{690FCE6C-CDD0-4C7B-AAD7-A341F3E358AB}"/>
              </a:ext>
            </a:extLst>
          </p:cNvPr>
          <p:cNvSpPr/>
          <p:nvPr/>
        </p:nvSpPr>
        <p:spPr>
          <a:xfrm>
            <a:off x="838199" y="4911409"/>
            <a:ext cx="1812981"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Police Sergeant</a:t>
            </a:r>
          </a:p>
        </p:txBody>
      </p:sp>
      <p:sp>
        <p:nvSpPr>
          <p:cNvPr id="12" name="Rectangle: Rounded Corners 11">
            <a:extLst>
              <a:ext uri="{FF2B5EF4-FFF2-40B4-BE49-F238E27FC236}">
                <a16:creationId xmlns:a16="http://schemas.microsoft.com/office/drawing/2014/main" id="{A48B839A-1C86-DC24-B427-13E30DC8CE18}"/>
              </a:ext>
            </a:extLst>
          </p:cNvPr>
          <p:cNvSpPr/>
          <p:nvPr/>
        </p:nvSpPr>
        <p:spPr>
          <a:xfrm>
            <a:off x="8593115" y="1815005"/>
            <a:ext cx="1476787"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Senior Staff</a:t>
            </a:r>
          </a:p>
        </p:txBody>
      </p:sp>
      <p:sp>
        <p:nvSpPr>
          <p:cNvPr id="13" name="Rectangle: Rounded Corners 12">
            <a:extLst>
              <a:ext uri="{FF2B5EF4-FFF2-40B4-BE49-F238E27FC236}">
                <a16:creationId xmlns:a16="http://schemas.microsoft.com/office/drawing/2014/main" id="{FE23CF6D-E596-7774-23A3-991C402B4FAF}"/>
              </a:ext>
            </a:extLst>
          </p:cNvPr>
          <p:cNvSpPr/>
          <p:nvPr/>
        </p:nvSpPr>
        <p:spPr>
          <a:xfrm>
            <a:off x="838199" y="5670474"/>
            <a:ext cx="1812981"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Police Constable</a:t>
            </a:r>
          </a:p>
        </p:txBody>
      </p:sp>
      <p:sp>
        <p:nvSpPr>
          <p:cNvPr id="15" name="Rectangle: Rounded Corners 14">
            <a:extLst>
              <a:ext uri="{FF2B5EF4-FFF2-40B4-BE49-F238E27FC236}">
                <a16:creationId xmlns:a16="http://schemas.microsoft.com/office/drawing/2014/main" id="{F93848C6-5D31-08B6-C667-BE73D1F4D6B5}"/>
              </a:ext>
            </a:extLst>
          </p:cNvPr>
          <p:cNvSpPr/>
          <p:nvPr/>
        </p:nvSpPr>
        <p:spPr>
          <a:xfrm>
            <a:off x="8018177" y="3335597"/>
            <a:ext cx="1149875" cy="651526"/>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Staff</a:t>
            </a:r>
          </a:p>
        </p:txBody>
      </p:sp>
      <p:sp>
        <p:nvSpPr>
          <p:cNvPr id="16" name="Rectangle: Rounded Corners 15">
            <a:extLst>
              <a:ext uri="{FF2B5EF4-FFF2-40B4-BE49-F238E27FC236}">
                <a16:creationId xmlns:a16="http://schemas.microsoft.com/office/drawing/2014/main" id="{FD05F0B1-5C19-4332-E6C3-7D48D611A512}"/>
              </a:ext>
            </a:extLst>
          </p:cNvPr>
          <p:cNvSpPr/>
          <p:nvPr/>
        </p:nvSpPr>
        <p:spPr>
          <a:xfrm>
            <a:off x="2950234" y="6349042"/>
            <a:ext cx="2398143" cy="465826"/>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Police Community Support officer</a:t>
            </a:r>
          </a:p>
        </p:txBody>
      </p:sp>
      <p:sp>
        <p:nvSpPr>
          <p:cNvPr id="18" name="Content Placeholder 17">
            <a:extLst>
              <a:ext uri="{FF2B5EF4-FFF2-40B4-BE49-F238E27FC236}">
                <a16:creationId xmlns:a16="http://schemas.microsoft.com/office/drawing/2014/main" id="{DAE8988E-6705-CB40-38AD-FDEFD09B6BEB}"/>
              </a:ext>
            </a:extLst>
          </p:cNvPr>
          <p:cNvSpPr>
            <a:spLocks noGrp="1"/>
          </p:cNvSpPr>
          <p:nvPr>
            <p:ph idx="1"/>
          </p:nvPr>
        </p:nvSpPr>
        <p:spPr>
          <a:xfrm>
            <a:off x="838199" y="893270"/>
            <a:ext cx="2405333" cy="921735"/>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normAutofit lnSpcReduction="10000"/>
          </a:bodyPr>
          <a:lstStyle/>
          <a:p>
            <a:r>
              <a:rPr lang="en-GB" dirty="0"/>
              <a:t>Chief Constable</a:t>
            </a:r>
          </a:p>
        </p:txBody>
      </p:sp>
      <p:sp>
        <p:nvSpPr>
          <p:cNvPr id="19" name="Rectangle: Rounded Corners 18">
            <a:extLst>
              <a:ext uri="{FF2B5EF4-FFF2-40B4-BE49-F238E27FC236}">
                <a16:creationId xmlns:a16="http://schemas.microsoft.com/office/drawing/2014/main" id="{C6300A97-58A5-641C-36FB-BEEEE493B01F}"/>
              </a:ext>
            </a:extLst>
          </p:cNvPr>
          <p:cNvSpPr/>
          <p:nvPr/>
        </p:nvSpPr>
        <p:spPr>
          <a:xfrm>
            <a:off x="4166559" y="2600846"/>
            <a:ext cx="2778579"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Chief Supt CID</a:t>
            </a:r>
          </a:p>
        </p:txBody>
      </p:sp>
      <p:sp>
        <p:nvSpPr>
          <p:cNvPr id="21" name="Rectangle: Rounded Corners 20">
            <a:extLst>
              <a:ext uri="{FF2B5EF4-FFF2-40B4-BE49-F238E27FC236}">
                <a16:creationId xmlns:a16="http://schemas.microsoft.com/office/drawing/2014/main" id="{6A8015D6-A62A-2DC5-7ACA-C0AB7646E41F}"/>
              </a:ext>
            </a:extLst>
          </p:cNvPr>
          <p:cNvSpPr/>
          <p:nvPr/>
        </p:nvSpPr>
        <p:spPr>
          <a:xfrm>
            <a:off x="4482392" y="3376065"/>
            <a:ext cx="1801480"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Det. Chief Inspector</a:t>
            </a:r>
          </a:p>
        </p:txBody>
      </p:sp>
      <p:sp>
        <p:nvSpPr>
          <p:cNvPr id="23" name="Rectangle: Rounded Corners 22">
            <a:extLst>
              <a:ext uri="{FF2B5EF4-FFF2-40B4-BE49-F238E27FC236}">
                <a16:creationId xmlns:a16="http://schemas.microsoft.com/office/drawing/2014/main" id="{A611C353-9448-4D77-7737-B67FDF87962A}"/>
              </a:ext>
            </a:extLst>
          </p:cNvPr>
          <p:cNvSpPr/>
          <p:nvPr/>
        </p:nvSpPr>
        <p:spPr>
          <a:xfrm>
            <a:off x="4482393" y="4160507"/>
            <a:ext cx="1801479"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Det. Inspector</a:t>
            </a:r>
          </a:p>
        </p:txBody>
      </p:sp>
      <p:sp>
        <p:nvSpPr>
          <p:cNvPr id="24" name="Rectangle: Rounded Corners 23">
            <a:extLst>
              <a:ext uri="{FF2B5EF4-FFF2-40B4-BE49-F238E27FC236}">
                <a16:creationId xmlns:a16="http://schemas.microsoft.com/office/drawing/2014/main" id="{C35887A1-3B2E-E218-491E-4B16E9870332}"/>
              </a:ext>
            </a:extLst>
          </p:cNvPr>
          <p:cNvSpPr/>
          <p:nvPr/>
        </p:nvSpPr>
        <p:spPr>
          <a:xfrm>
            <a:off x="4482392" y="4915812"/>
            <a:ext cx="1812981" cy="619873"/>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Det. Police Sergeant</a:t>
            </a:r>
          </a:p>
        </p:txBody>
      </p:sp>
      <p:sp>
        <p:nvSpPr>
          <p:cNvPr id="30" name="Rectangle: Rounded Corners 29">
            <a:extLst>
              <a:ext uri="{FF2B5EF4-FFF2-40B4-BE49-F238E27FC236}">
                <a16:creationId xmlns:a16="http://schemas.microsoft.com/office/drawing/2014/main" id="{ECCCC780-CE18-E293-654F-3E1617B825FF}"/>
              </a:ext>
            </a:extLst>
          </p:cNvPr>
          <p:cNvSpPr/>
          <p:nvPr/>
        </p:nvSpPr>
        <p:spPr>
          <a:xfrm>
            <a:off x="8018176" y="4830324"/>
            <a:ext cx="1149875"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Staff</a:t>
            </a:r>
          </a:p>
        </p:txBody>
      </p:sp>
      <p:sp>
        <p:nvSpPr>
          <p:cNvPr id="31" name="Rectangle: Rounded Corners 30">
            <a:extLst>
              <a:ext uri="{FF2B5EF4-FFF2-40B4-BE49-F238E27FC236}">
                <a16:creationId xmlns:a16="http://schemas.microsoft.com/office/drawing/2014/main" id="{45F9BEAF-0DD7-F6DE-48D7-EB968EC90095}"/>
              </a:ext>
            </a:extLst>
          </p:cNvPr>
          <p:cNvSpPr/>
          <p:nvPr/>
        </p:nvSpPr>
        <p:spPr>
          <a:xfrm>
            <a:off x="8018171" y="4129732"/>
            <a:ext cx="1149875"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Staff</a:t>
            </a:r>
          </a:p>
        </p:txBody>
      </p:sp>
      <p:sp>
        <p:nvSpPr>
          <p:cNvPr id="32" name="Rectangle: Rounded Corners 31">
            <a:extLst>
              <a:ext uri="{FF2B5EF4-FFF2-40B4-BE49-F238E27FC236}">
                <a16:creationId xmlns:a16="http://schemas.microsoft.com/office/drawing/2014/main" id="{DA7FC2CC-91AA-22E1-CB0A-C784C9AA38DE}"/>
              </a:ext>
            </a:extLst>
          </p:cNvPr>
          <p:cNvSpPr/>
          <p:nvPr/>
        </p:nvSpPr>
        <p:spPr>
          <a:xfrm>
            <a:off x="8018171" y="5539850"/>
            <a:ext cx="1149875" cy="651526"/>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Staff</a:t>
            </a:r>
          </a:p>
        </p:txBody>
      </p:sp>
      <p:sp>
        <p:nvSpPr>
          <p:cNvPr id="33" name="Rectangle: Rounded Corners 32">
            <a:extLst>
              <a:ext uri="{FF2B5EF4-FFF2-40B4-BE49-F238E27FC236}">
                <a16:creationId xmlns:a16="http://schemas.microsoft.com/office/drawing/2014/main" id="{B6EFE325-580B-6DC6-141B-9803991EEC12}"/>
              </a:ext>
            </a:extLst>
          </p:cNvPr>
          <p:cNvSpPr/>
          <p:nvPr/>
        </p:nvSpPr>
        <p:spPr>
          <a:xfrm>
            <a:off x="8018172" y="6264955"/>
            <a:ext cx="1149875"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Staff</a:t>
            </a:r>
          </a:p>
        </p:txBody>
      </p:sp>
      <p:sp>
        <p:nvSpPr>
          <p:cNvPr id="35" name="Rectangle: Rounded Corners 34">
            <a:extLst>
              <a:ext uri="{FF2B5EF4-FFF2-40B4-BE49-F238E27FC236}">
                <a16:creationId xmlns:a16="http://schemas.microsoft.com/office/drawing/2014/main" id="{F98275D2-D3D2-B324-639D-AB2555DEFEB6}"/>
              </a:ext>
            </a:extLst>
          </p:cNvPr>
          <p:cNvSpPr/>
          <p:nvPr/>
        </p:nvSpPr>
        <p:spPr>
          <a:xfrm>
            <a:off x="10548591" y="1896225"/>
            <a:ext cx="1149875"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PCC Deputy</a:t>
            </a:r>
          </a:p>
        </p:txBody>
      </p:sp>
      <p:sp>
        <p:nvSpPr>
          <p:cNvPr id="36" name="Rectangle: Rounded Corners 35">
            <a:extLst>
              <a:ext uri="{FF2B5EF4-FFF2-40B4-BE49-F238E27FC236}">
                <a16:creationId xmlns:a16="http://schemas.microsoft.com/office/drawing/2014/main" id="{8125E534-F7FB-2712-B262-B213C99BAB55}"/>
              </a:ext>
            </a:extLst>
          </p:cNvPr>
          <p:cNvSpPr/>
          <p:nvPr/>
        </p:nvSpPr>
        <p:spPr>
          <a:xfrm>
            <a:off x="4482392" y="5667927"/>
            <a:ext cx="1812981"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Det. Constable</a:t>
            </a:r>
          </a:p>
        </p:txBody>
      </p:sp>
    </p:spTree>
    <p:extLst>
      <p:ext uri="{BB962C8B-B14F-4D97-AF65-F5344CB8AC3E}">
        <p14:creationId xmlns:p14="http://schemas.microsoft.com/office/powerpoint/2010/main" val="223874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5EA2B-4E68-6B66-5C4F-70BA55C344A2}"/>
              </a:ext>
            </a:extLst>
          </p:cNvPr>
          <p:cNvSpPr>
            <a:spLocks noGrp="1"/>
          </p:cNvSpPr>
          <p:nvPr>
            <p:ph type="title"/>
          </p:nvPr>
        </p:nvSpPr>
        <p:spPr/>
        <p:txBody>
          <a:bodyPr/>
          <a:lstStyle/>
          <a:p>
            <a:r>
              <a:rPr lang="en-GB" dirty="0"/>
              <a:t>Guess the rank!</a:t>
            </a:r>
          </a:p>
        </p:txBody>
      </p:sp>
      <p:pic>
        <p:nvPicPr>
          <p:cNvPr id="5" name="Content Placeholder 4">
            <a:extLst>
              <a:ext uri="{FF2B5EF4-FFF2-40B4-BE49-F238E27FC236}">
                <a16:creationId xmlns:a16="http://schemas.microsoft.com/office/drawing/2014/main" id="{D60E057E-A7FD-946D-07B9-7DC3AAF3F6E8}"/>
              </a:ext>
            </a:extLst>
          </p:cNvPr>
          <p:cNvPicPr>
            <a:picLocks noGrp="1" noChangeAspect="1"/>
          </p:cNvPicPr>
          <p:nvPr>
            <p:ph idx="1"/>
          </p:nvPr>
        </p:nvPicPr>
        <p:blipFill>
          <a:blip r:embed="rId2"/>
          <a:stretch>
            <a:fillRect/>
          </a:stretch>
        </p:blipFill>
        <p:spPr>
          <a:xfrm>
            <a:off x="1747362" y="1825625"/>
            <a:ext cx="8697276" cy="4351338"/>
          </a:xfrm>
        </p:spPr>
      </p:pic>
    </p:spTree>
    <p:extLst>
      <p:ext uri="{BB962C8B-B14F-4D97-AF65-F5344CB8AC3E}">
        <p14:creationId xmlns:p14="http://schemas.microsoft.com/office/powerpoint/2010/main" val="3818265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93314-AB2F-549A-C40B-0C8BD93F9627}"/>
              </a:ext>
            </a:extLst>
          </p:cNvPr>
          <p:cNvSpPr>
            <a:spLocks noGrp="1"/>
          </p:cNvSpPr>
          <p:nvPr>
            <p:ph type="title"/>
          </p:nvPr>
        </p:nvSpPr>
        <p:spPr/>
        <p:txBody>
          <a:bodyPr/>
          <a:lstStyle/>
          <a:p>
            <a:r>
              <a:rPr lang="en-GB" dirty="0"/>
              <a:t>As a Police Officer in England and Wales</a:t>
            </a:r>
          </a:p>
        </p:txBody>
      </p:sp>
      <p:sp>
        <p:nvSpPr>
          <p:cNvPr id="3" name="Content Placeholder 2">
            <a:extLst>
              <a:ext uri="{FF2B5EF4-FFF2-40B4-BE49-F238E27FC236}">
                <a16:creationId xmlns:a16="http://schemas.microsoft.com/office/drawing/2014/main" id="{4B7BCB81-7C96-B21E-4343-84A62DD124C0}"/>
              </a:ext>
            </a:extLst>
          </p:cNvPr>
          <p:cNvSpPr>
            <a:spLocks noGrp="1"/>
          </p:cNvSpPr>
          <p:nvPr>
            <p:ph idx="1"/>
          </p:nvPr>
        </p:nvSpPr>
        <p:spPr/>
        <p:txBody>
          <a:bodyPr>
            <a:normAutofit lnSpcReduction="10000"/>
          </a:bodyPr>
          <a:lstStyle/>
          <a:p>
            <a:r>
              <a:rPr lang="en-GB" dirty="0"/>
              <a:t>You wear a number of hats..</a:t>
            </a:r>
          </a:p>
          <a:p>
            <a:r>
              <a:rPr lang="en-GB" dirty="0"/>
              <a:t>Custodian of Law and Order, </a:t>
            </a:r>
          </a:p>
          <a:p>
            <a:r>
              <a:rPr lang="en-GB" dirty="0"/>
              <a:t>Ensuring safety of the public, </a:t>
            </a:r>
          </a:p>
          <a:p>
            <a:r>
              <a:rPr lang="en-GB" dirty="0"/>
              <a:t>Protection of the vulnerable, </a:t>
            </a:r>
          </a:p>
          <a:p>
            <a:r>
              <a:rPr lang="en-GB" dirty="0"/>
              <a:t>Prevention and detection of offences and </a:t>
            </a:r>
          </a:p>
          <a:p>
            <a:r>
              <a:rPr lang="en-GB" dirty="0"/>
              <a:t>Ensuring that offenders are brought to justice</a:t>
            </a:r>
          </a:p>
          <a:p>
            <a:endParaRPr lang="en-GB" dirty="0"/>
          </a:p>
          <a:p>
            <a:r>
              <a:rPr lang="en-GB" dirty="0"/>
              <a:t>Many of these roles may bring you into contact with the court system.</a:t>
            </a:r>
          </a:p>
        </p:txBody>
      </p:sp>
    </p:spTree>
    <p:extLst>
      <p:ext uri="{BB962C8B-B14F-4D97-AF65-F5344CB8AC3E}">
        <p14:creationId xmlns:p14="http://schemas.microsoft.com/office/powerpoint/2010/main" val="1895526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7A0B6-E7D4-E76D-EB44-21B3284F3A37}"/>
              </a:ext>
            </a:extLst>
          </p:cNvPr>
          <p:cNvSpPr>
            <a:spLocks noGrp="1"/>
          </p:cNvSpPr>
          <p:nvPr>
            <p:ph type="title"/>
          </p:nvPr>
        </p:nvSpPr>
        <p:spPr/>
        <p:txBody>
          <a:bodyPr/>
          <a:lstStyle/>
          <a:p>
            <a:r>
              <a:rPr lang="en-GB" dirty="0"/>
              <a:t>Case exercise</a:t>
            </a:r>
          </a:p>
        </p:txBody>
      </p:sp>
      <p:sp>
        <p:nvSpPr>
          <p:cNvPr id="3" name="Content Placeholder 2">
            <a:extLst>
              <a:ext uri="{FF2B5EF4-FFF2-40B4-BE49-F238E27FC236}">
                <a16:creationId xmlns:a16="http://schemas.microsoft.com/office/drawing/2014/main" id="{BCA3B63E-143F-A5FC-51F0-029948455A8B}"/>
              </a:ext>
            </a:extLst>
          </p:cNvPr>
          <p:cNvSpPr>
            <a:spLocks noGrp="1"/>
          </p:cNvSpPr>
          <p:nvPr>
            <p:ph idx="1"/>
          </p:nvPr>
        </p:nvSpPr>
        <p:spPr/>
        <p:txBody>
          <a:bodyPr/>
          <a:lstStyle/>
          <a:p>
            <a:r>
              <a:rPr lang="en-GB" dirty="0"/>
              <a:t>Discuss one of the following and prepare to present your findings to the group.</a:t>
            </a:r>
          </a:p>
          <a:p>
            <a:r>
              <a:rPr lang="en-GB" dirty="0"/>
              <a:t>Custodian of Law and Order, </a:t>
            </a:r>
          </a:p>
          <a:p>
            <a:r>
              <a:rPr lang="en-GB" dirty="0"/>
              <a:t>Ensuring safety of the public, </a:t>
            </a:r>
          </a:p>
          <a:p>
            <a:r>
              <a:rPr lang="en-GB" dirty="0"/>
              <a:t>Protection of the vulnerable, </a:t>
            </a:r>
          </a:p>
          <a:p>
            <a:r>
              <a:rPr lang="en-GB" dirty="0"/>
              <a:t>Prevention and detection of offences and </a:t>
            </a:r>
          </a:p>
          <a:p>
            <a:r>
              <a:rPr lang="en-GB" dirty="0"/>
              <a:t>Ensuring that offenders are brought to justice</a:t>
            </a:r>
          </a:p>
          <a:p>
            <a:endParaRPr lang="en-GB" dirty="0"/>
          </a:p>
        </p:txBody>
      </p:sp>
    </p:spTree>
    <p:extLst>
      <p:ext uri="{BB962C8B-B14F-4D97-AF65-F5344CB8AC3E}">
        <p14:creationId xmlns:p14="http://schemas.microsoft.com/office/powerpoint/2010/main" val="1211556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F2C00-B266-679D-C362-48EA92EF2A9A}"/>
              </a:ext>
            </a:extLst>
          </p:cNvPr>
          <p:cNvSpPr>
            <a:spLocks noGrp="1"/>
          </p:cNvSpPr>
          <p:nvPr>
            <p:ph type="title"/>
          </p:nvPr>
        </p:nvSpPr>
        <p:spPr/>
        <p:txBody>
          <a:bodyPr/>
          <a:lstStyle/>
          <a:p>
            <a:r>
              <a:rPr lang="en-GB" dirty="0"/>
              <a:t>Debrief</a:t>
            </a:r>
          </a:p>
        </p:txBody>
      </p:sp>
    </p:spTree>
    <p:extLst>
      <p:ext uri="{BB962C8B-B14F-4D97-AF65-F5344CB8AC3E}">
        <p14:creationId xmlns:p14="http://schemas.microsoft.com/office/powerpoint/2010/main" val="30406756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384</Words>
  <Application>Microsoft Office PowerPoint</Application>
  <PresentationFormat>Widescreen</PresentationFormat>
  <Paragraphs>71</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28.1.25</vt:lpstr>
      <vt:lpstr>In this session….</vt:lpstr>
      <vt:lpstr>PowerPoint Presentation</vt:lpstr>
      <vt:lpstr>As part of your role, you will be called upon to attend court</vt:lpstr>
      <vt:lpstr>PowerPoint Presentation</vt:lpstr>
      <vt:lpstr>PowerPoint Presentation</vt:lpstr>
      <vt:lpstr>Police Rank Structure in England and Wales</vt:lpstr>
      <vt:lpstr>Guess the rank!</vt:lpstr>
      <vt:lpstr>As a Police Officer in England and Wales</vt:lpstr>
      <vt:lpstr>Case exercise</vt:lpstr>
      <vt:lpstr>Debrief</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2</cp:revision>
  <dcterms:created xsi:type="dcterms:W3CDTF">2025-01-26T16:38:11Z</dcterms:created>
  <dcterms:modified xsi:type="dcterms:W3CDTF">2025-01-28T17:13:46Z</dcterms:modified>
</cp:coreProperties>
</file>