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1" r:id="rId4"/>
    <p:sldId id="262" r:id="rId5"/>
    <p:sldId id="275" r:id="rId6"/>
    <p:sldId id="263" r:id="rId7"/>
    <p:sldId id="264" r:id="rId8"/>
    <p:sldId id="258" r:id="rId9"/>
    <p:sldId id="276" r:id="rId10"/>
    <p:sldId id="279" r:id="rId11"/>
    <p:sldId id="280" r:id="rId12"/>
    <p:sldId id="277" r:id="rId13"/>
    <p:sldId id="278" r:id="rId14"/>
    <p:sldId id="265" r:id="rId15"/>
    <p:sldId id="281" r:id="rId16"/>
    <p:sldId id="282" r:id="rId17"/>
    <p:sldId id="266" r:id="rId18"/>
    <p:sldId id="267" r:id="rId19"/>
    <p:sldId id="268" r:id="rId20"/>
    <p:sldId id="269" r:id="rId21"/>
    <p:sldId id="270" r:id="rId22"/>
    <p:sldId id="272" r:id="rId23"/>
    <p:sldId id="273" r:id="rId24"/>
    <p:sldId id="260" r:id="rId25"/>
    <p:sldId id="274"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6316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2441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07511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5480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51848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03939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17692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86916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16910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14083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65293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solidFill>
                <a:prstClr val="black">
                  <a:tint val="75000"/>
                </a:prstClr>
              </a:solidFill>
            </a:endParaRPr>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solidFill>
                <a:prstClr val="black">
                  <a:tint val="75000"/>
                </a:prstClr>
              </a:solidFill>
            </a:endParaRPr>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solidFill>
                  <a:prstClr val="black">
                    <a:tint val="75000"/>
                  </a:prstClr>
                </a:solidFill>
              </a:rPr>
              <a:pPr/>
              <a:t>‹#›</a:t>
            </a:fld>
            <a:endParaRPr lang="en-GB" altLang="en-US">
              <a:solidFill>
                <a:prstClr val="black">
                  <a:tint val="75000"/>
                </a:prstClr>
              </a:solidFill>
            </a:endParaRPr>
          </a:p>
        </p:txBody>
      </p:sp>
    </p:spTree>
    <p:extLst>
      <p:ext uri="{BB962C8B-B14F-4D97-AF65-F5344CB8AC3E}">
        <p14:creationId xmlns:p14="http://schemas.microsoft.com/office/powerpoint/2010/main" val="22254623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687E7C8-9889-47EA-829E-5BCDC1457FB6}"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34902614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B1A5C76-19B2-481E-96A7-8852DFEE2C78}"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2141613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alpha val="1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335783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476672"/>
            <a:ext cx="8712968" cy="4752528"/>
          </a:xfrm>
        </p:spPr>
        <p:txBody>
          <a:bodyPr>
            <a:normAutofit/>
          </a:bodyPr>
          <a:lstStyle/>
          <a:p>
            <a:pPr>
              <a:lnSpc>
                <a:spcPct val="115000"/>
              </a:lnSpc>
            </a:pPr>
            <a:r>
              <a:rPr lang="en-US" b="1" dirty="0">
                <a:ea typeface="Times New Roman"/>
                <a:cs typeface="Calibri"/>
              </a:rPr>
              <a:t>West meets East: At the Borders of the </a:t>
            </a:r>
            <a:r>
              <a:rPr lang="en-US" b="1" i="1" dirty="0">
                <a:ea typeface="Times New Roman"/>
                <a:cs typeface="Calibri"/>
              </a:rPr>
              <a:t>Oikoumen</a:t>
            </a:r>
            <a:r>
              <a:rPr lang="en-US" b="1" i="1" dirty="0">
                <a:ea typeface="Times New Roman"/>
                <a:cs typeface="Times New Roman"/>
              </a:rPr>
              <a:t>ē </a:t>
            </a:r>
            <a:r>
              <a:rPr lang="en-US" b="1" dirty="0" smtClean="0">
                <a:ea typeface="Times New Roman"/>
                <a:cs typeface="Calibri"/>
              </a:rPr>
              <a:t>and </a:t>
            </a:r>
            <a:r>
              <a:rPr lang="en-US" b="1" dirty="0">
                <a:ea typeface="Times New Roman"/>
                <a:cs typeface="Calibri"/>
              </a:rPr>
              <a:t>Beyond </a:t>
            </a:r>
            <a:r>
              <a:rPr lang="en-US" sz="2000" b="1" dirty="0">
                <a:ea typeface="Times New Roman"/>
                <a:cs typeface="Calibri"/>
              </a:rPr>
              <a:t/>
            </a:r>
            <a:br>
              <a:rPr lang="en-US" sz="2000" b="1" dirty="0">
                <a:ea typeface="Times New Roman"/>
                <a:cs typeface="Calibri"/>
              </a:rPr>
            </a:br>
            <a:r>
              <a:rPr lang="en-US" sz="2000" b="1" dirty="0" smtClean="0">
                <a:ea typeface="Times New Roman"/>
                <a:cs typeface="Calibri"/>
              </a:rPr>
              <a:t/>
            </a:r>
            <a:br>
              <a:rPr lang="en-US" sz="2000" b="1" dirty="0" smtClean="0">
                <a:ea typeface="Times New Roman"/>
                <a:cs typeface="Calibri"/>
              </a:rPr>
            </a:br>
            <a:r>
              <a:rPr lang="en-US" sz="2800" b="1" dirty="0" smtClean="0">
                <a:ea typeface="Times New Roman"/>
                <a:cs typeface="Calibri"/>
              </a:rPr>
              <a:t>Lecture 17 – Palmyra and the Persian Gulf</a:t>
            </a:r>
            <a:br>
              <a:rPr lang="en-US" sz="2800" b="1" dirty="0" smtClean="0">
                <a:ea typeface="Times New Roman"/>
                <a:cs typeface="Calibri"/>
              </a:rPr>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407604" y="6021288"/>
            <a:ext cx="6400800" cy="672480"/>
          </a:xfrm>
        </p:spPr>
        <p:txBody>
          <a:bodyPr/>
          <a:lstStyle/>
          <a:p>
            <a:pPr>
              <a:lnSpc>
                <a:spcPct val="115000"/>
              </a:lnSpc>
            </a:pPr>
            <a:r>
              <a:rPr lang="en-GB" b="1" dirty="0" smtClean="0">
                <a:solidFill>
                  <a:schemeClr val="tx1"/>
                </a:solidFill>
                <a:ea typeface="Times New Roman"/>
                <a:cs typeface="Calibri"/>
              </a:rPr>
              <a:t>CLAH6007</a:t>
            </a:r>
            <a:endParaRPr lang="en-GB" sz="1400" dirty="0">
              <a:solidFill>
                <a:schemeClr val="tx1"/>
              </a:solidFill>
              <a:ea typeface="Times New Roman"/>
              <a:cs typeface="Times New Roman"/>
            </a:endParaRPr>
          </a:p>
        </p:txBody>
      </p:sp>
      <p:pic>
        <p:nvPicPr>
          <p:cNvPr id="4" name="Picture 3"/>
          <p:cNvPicPr>
            <a:picLocks noChangeAspect="1"/>
          </p:cNvPicPr>
          <p:nvPr/>
        </p:nvPicPr>
        <p:blipFill>
          <a:blip r:embed="rId2"/>
          <a:stretch>
            <a:fillRect/>
          </a:stretch>
        </p:blipFill>
        <p:spPr>
          <a:xfrm>
            <a:off x="711155" y="3832254"/>
            <a:ext cx="2377646" cy="2213040"/>
          </a:xfrm>
          <a:prstGeom prst="rect">
            <a:avLst/>
          </a:prstGeom>
        </p:spPr>
      </p:pic>
      <p:pic>
        <p:nvPicPr>
          <p:cNvPr id="5" name="Picture 4"/>
          <p:cNvPicPr>
            <a:picLocks noChangeAspect="1"/>
          </p:cNvPicPr>
          <p:nvPr/>
        </p:nvPicPr>
        <p:blipFill>
          <a:blip r:embed="rId3"/>
          <a:stretch>
            <a:fillRect/>
          </a:stretch>
        </p:blipFill>
        <p:spPr>
          <a:xfrm>
            <a:off x="3253646" y="3832254"/>
            <a:ext cx="2614176" cy="2189034"/>
          </a:xfrm>
          <a:prstGeom prst="rect">
            <a:avLst/>
          </a:prstGeom>
        </p:spPr>
      </p:pic>
      <p:pic>
        <p:nvPicPr>
          <p:cNvPr id="6" name="Picture 5"/>
          <p:cNvPicPr>
            <a:picLocks noChangeAspect="1"/>
          </p:cNvPicPr>
          <p:nvPr/>
        </p:nvPicPr>
        <p:blipFill>
          <a:blip r:embed="rId4"/>
          <a:stretch>
            <a:fillRect/>
          </a:stretch>
        </p:blipFill>
        <p:spPr>
          <a:xfrm>
            <a:off x="6032668" y="3838350"/>
            <a:ext cx="2517866" cy="2200847"/>
          </a:xfrm>
          <a:prstGeom prst="rect">
            <a:avLst/>
          </a:prstGeom>
        </p:spPr>
      </p:pic>
    </p:spTree>
    <p:extLst>
      <p:ext uri="{BB962C8B-B14F-4D97-AF65-F5344CB8AC3E}">
        <p14:creationId xmlns:p14="http://schemas.microsoft.com/office/powerpoint/2010/main" val="28701774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229" y="274638"/>
            <a:ext cx="8461243" cy="1143000"/>
          </a:xfrm>
        </p:spPr>
        <p:txBody>
          <a:bodyPr/>
          <a:lstStyle/>
          <a:p>
            <a:r>
              <a:rPr lang="en-GB" b="1" dirty="0" smtClean="0"/>
              <a:t>Palmyra “The Bride of the Desert”</a:t>
            </a:r>
            <a:endParaRPr lang="en-GB" b="1" dirty="0"/>
          </a:p>
        </p:txBody>
      </p:sp>
      <p:sp>
        <p:nvSpPr>
          <p:cNvPr id="3" name="Content Placeholder 2"/>
          <p:cNvSpPr>
            <a:spLocks noGrp="1"/>
          </p:cNvSpPr>
          <p:nvPr>
            <p:ph sz="half" idx="1"/>
          </p:nvPr>
        </p:nvSpPr>
        <p:spPr>
          <a:xfrm>
            <a:off x="107504" y="1412776"/>
            <a:ext cx="4536504" cy="5445224"/>
          </a:xfrm>
        </p:spPr>
        <p:txBody>
          <a:bodyPr>
            <a:normAutofit/>
          </a:bodyPr>
          <a:lstStyle/>
          <a:p>
            <a:r>
              <a:rPr lang="en-GB" dirty="0" smtClean="0"/>
              <a:t>Important location between Dura-</a:t>
            </a:r>
            <a:r>
              <a:rPr lang="en-GB" dirty="0" err="1" smtClean="0"/>
              <a:t>Europos</a:t>
            </a:r>
            <a:r>
              <a:rPr lang="en-GB" dirty="0" smtClean="0"/>
              <a:t> and the cities of the Levant.</a:t>
            </a:r>
          </a:p>
          <a:p>
            <a:endParaRPr lang="en-GB" sz="800" dirty="0"/>
          </a:p>
          <a:p>
            <a:r>
              <a:rPr lang="en-GB" dirty="0" smtClean="0"/>
              <a:t>Occupation at the site from at least the second millennium BC.</a:t>
            </a:r>
          </a:p>
          <a:p>
            <a:endParaRPr lang="en-GB" sz="800" dirty="0"/>
          </a:p>
          <a:p>
            <a:r>
              <a:rPr lang="en-GB" dirty="0" smtClean="0"/>
              <a:t>Important role as middlemen – presence in Rome, Seleucia-on-the-Tigris, </a:t>
            </a:r>
            <a:r>
              <a:rPr lang="en-GB" dirty="0" err="1" smtClean="0"/>
              <a:t>Vologasias</a:t>
            </a:r>
            <a:r>
              <a:rPr lang="en-GB" dirty="0" smtClean="0"/>
              <a:t>, </a:t>
            </a:r>
            <a:r>
              <a:rPr lang="en-GB" dirty="0" err="1" smtClean="0"/>
              <a:t>Spasinou</a:t>
            </a:r>
            <a:r>
              <a:rPr lang="en-GB" dirty="0" smtClean="0"/>
              <a:t> </a:t>
            </a:r>
            <a:r>
              <a:rPr lang="en-GB" dirty="0" err="1" smtClean="0"/>
              <a:t>Charax</a:t>
            </a:r>
            <a:r>
              <a:rPr lang="en-GB" dirty="0" smtClean="0"/>
              <a:t>, Dura-</a:t>
            </a:r>
            <a:r>
              <a:rPr lang="en-GB" dirty="0" err="1" smtClean="0"/>
              <a:t>Europos</a:t>
            </a:r>
            <a:r>
              <a:rPr lang="en-GB" dirty="0" smtClean="0"/>
              <a:t>, etc.</a:t>
            </a:r>
            <a:endParaRPr lang="en-GB" dirty="0"/>
          </a:p>
        </p:txBody>
      </p:sp>
      <p:sp>
        <p:nvSpPr>
          <p:cNvPr id="4" name="Content Placeholder 3"/>
          <p:cNvSpPr>
            <a:spLocks noGrp="1"/>
          </p:cNvSpPr>
          <p:nvPr>
            <p:ph sz="half" idx="2"/>
          </p:nvPr>
        </p:nvSpPr>
        <p:spPr>
          <a:xfrm>
            <a:off x="4788024" y="6433789"/>
            <a:ext cx="4038600" cy="421507"/>
          </a:xfrm>
        </p:spPr>
        <p:txBody>
          <a:bodyPr>
            <a:normAutofit/>
          </a:bodyPr>
          <a:lstStyle/>
          <a:p>
            <a:pPr marL="57150" indent="0" algn="ctr">
              <a:buNone/>
            </a:pPr>
            <a:r>
              <a:rPr lang="en-GB" sz="1400" dirty="0" smtClean="0"/>
              <a:t>Map from Browning (1979)</a:t>
            </a:r>
            <a:endParaRPr lang="en-GB" sz="1400" dirty="0"/>
          </a:p>
        </p:txBody>
      </p:sp>
      <p:pic>
        <p:nvPicPr>
          <p:cNvPr id="1026" name="Picture 2" descr="C:\Users\m.cobb\AppData\Local\Microsoft\Windows\Temporary Internet Files\Content.Outlook\P08HD1X4\SKMBT_C28014120119390.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0000" t="12390" r="5119" b="11547"/>
          <a:stretch/>
        </p:blipFill>
        <p:spPr bwMode="auto">
          <a:xfrm rot="10800000">
            <a:off x="4788024" y="1412776"/>
            <a:ext cx="4103914" cy="4909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6439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9144000" cy="6669360"/>
          </a:xfrm>
        </p:spPr>
        <p:txBody>
          <a:bodyPr>
            <a:normAutofit fontScale="85000" lnSpcReduction="20000"/>
          </a:bodyPr>
          <a:lstStyle/>
          <a:p>
            <a:r>
              <a:rPr lang="en-GB" dirty="0" smtClean="0"/>
              <a:t>Increasing Arab migration into the town (latter half of 1</a:t>
            </a:r>
            <a:r>
              <a:rPr lang="en-GB" baseline="30000" dirty="0" smtClean="0"/>
              <a:t>st</a:t>
            </a:r>
            <a:r>
              <a:rPr lang="en-GB" dirty="0" smtClean="0"/>
              <a:t> millennium BC).</a:t>
            </a:r>
          </a:p>
          <a:p>
            <a:endParaRPr lang="en-GB" sz="600" dirty="0"/>
          </a:p>
          <a:p>
            <a:r>
              <a:rPr lang="en-GB" dirty="0" smtClean="0"/>
              <a:t>Under Seleucid domination (c.300 BC).</a:t>
            </a:r>
          </a:p>
          <a:p>
            <a:endParaRPr lang="en-GB" sz="600" dirty="0"/>
          </a:p>
          <a:p>
            <a:r>
              <a:rPr lang="en-GB" dirty="0" smtClean="0"/>
              <a:t>Palmyra sandwiched between two “super-powers” by the mid-first century BC.</a:t>
            </a:r>
          </a:p>
          <a:p>
            <a:pPr marL="0" indent="0">
              <a:buNone/>
            </a:pPr>
            <a:endParaRPr lang="en-GB" sz="600" dirty="0"/>
          </a:p>
          <a:p>
            <a:pPr marL="0" indent="0">
              <a:buNone/>
            </a:pPr>
            <a:r>
              <a:rPr lang="en-GB" dirty="0" smtClean="0"/>
              <a:t>“…[41 BC] Antony </a:t>
            </a:r>
            <a:r>
              <a:rPr lang="en-GB" dirty="0"/>
              <a:t>sent a cavalry force to Palmyra, situated not far from the Euphrates, to plunder it, bringing the </a:t>
            </a:r>
            <a:r>
              <a:rPr lang="en-GB" dirty="0" smtClean="0"/>
              <a:t>petty allegation </a:t>
            </a:r>
            <a:r>
              <a:rPr lang="en-GB" dirty="0"/>
              <a:t>against its inhabitants, that being on the frontier between the Romans and the Parthians, they had avoided taking sides between them; for, being merchants, they bring the products of India and Arabia from Persia and </a:t>
            </a:r>
            <a:r>
              <a:rPr lang="en-GB" dirty="0" smtClean="0"/>
              <a:t>sell </a:t>
            </a:r>
            <a:r>
              <a:rPr lang="en-GB" dirty="0"/>
              <a:t>them in the Roman territory; but in fact, Antony's intention was to enrich his horsemen. However, the </a:t>
            </a:r>
            <a:r>
              <a:rPr lang="en-GB" dirty="0" err="1" smtClean="0"/>
              <a:t>Palmyrenes</a:t>
            </a:r>
            <a:r>
              <a:rPr lang="en-GB" dirty="0" smtClean="0"/>
              <a:t> </a:t>
            </a:r>
            <a:r>
              <a:rPr lang="en-GB" dirty="0"/>
              <a:t>were forewarned and they transported their property across the river, and, stationing themselves on the bank, prepared to shoot anybody who should attack them, for they are expert bowmen. The cavalry found nothing in the city. They turned round and came back, having met no foe, and empty-handed</a:t>
            </a:r>
            <a:r>
              <a:rPr lang="en-GB" dirty="0" smtClean="0"/>
              <a:t>.” – </a:t>
            </a:r>
            <a:r>
              <a:rPr lang="en-GB" b="1" dirty="0" smtClean="0"/>
              <a:t>Appian </a:t>
            </a:r>
            <a:r>
              <a:rPr lang="en-GB" b="1" i="1" dirty="0" smtClean="0"/>
              <a:t>BC </a:t>
            </a:r>
            <a:r>
              <a:rPr lang="en-GB" b="1" dirty="0" smtClean="0"/>
              <a:t>5.9</a:t>
            </a:r>
            <a:r>
              <a:rPr lang="en-GB" dirty="0" smtClean="0"/>
              <a:t>.</a:t>
            </a:r>
            <a:endParaRPr lang="en-GB" dirty="0"/>
          </a:p>
          <a:p>
            <a:pPr marL="0" indent="0">
              <a:buNone/>
            </a:pPr>
            <a:endParaRPr lang="en-GB" dirty="0"/>
          </a:p>
        </p:txBody>
      </p:sp>
    </p:spTree>
    <p:extLst>
      <p:ext uri="{BB962C8B-B14F-4D97-AF65-F5344CB8AC3E}">
        <p14:creationId xmlns:p14="http://schemas.microsoft.com/office/powerpoint/2010/main" val="3620970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Tributary “Buffer State” </a:t>
            </a:r>
            <a:endParaRPr lang="en-GB" b="1" dirty="0"/>
          </a:p>
        </p:txBody>
      </p:sp>
      <p:sp>
        <p:nvSpPr>
          <p:cNvPr id="3" name="Content Placeholder 2"/>
          <p:cNvSpPr>
            <a:spLocks noGrp="1"/>
          </p:cNvSpPr>
          <p:nvPr>
            <p:ph sz="half" idx="1"/>
          </p:nvPr>
        </p:nvSpPr>
        <p:spPr>
          <a:xfrm>
            <a:off x="107504" y="1600200"/>
            <a:ext cx="5040560" cy="5257800"/>
          </a:xfrm>
        </p:spPr>
        <p:txBody>
          <a:bodyPr>
            <a:normAutofit lnSpcReduction="10000"/>
          </a:bodyPr>
          <a:lstStyle/>
          <a:p>
            <a:r>
              <a:rPr lang="en-GB" dirty="0" err="1"/>
              <a:t>Creticus</a:t>
            </a:r>
            <a:r>
              <a:rPr lang="en-GB" dirty="0"/>
              <a:t> </a:t>
            </a:r>
            <a:r>
              <a:rPr lang="en-GB" dirty="0" err="1"/>
              <a:t>Silanus</a:t>
            </a:r>
            <a:r>
              <a:rPr lang="en-GB" dirty="0"/>
              <a:t> (AD 13-17) </a:t>
            </a:r>
            <a:r>
              <a:rPr lang="en-GB" dirty="0" smtClean="0"/>
              <a:t>lays down the </a:t>
            </a:r>
            <a:r>
              <a:rPr lang="en-GB" dirty="0"/>
              <a:t>territorial boundaries of the Palmyrene </a:t>
            </a:r>
            <a:r>
              <a:rPr lang="en-GB" dirty="0" smtClean="0"/>
              <a:t>state.</a:t>
            </a:r>
          </a:p>
          <a:p>
            <a:endParaRPr lang="en-GB" sz="500" dirty="0"/>
          </a:p>
          <a:p>
            <a:r>
              <a:rPr lang="en-GB" dirty="0"/>
              <a:t>Statues were put up in the Temple of Bel to </a:t>
            </a:r>
            <a:r>
              <a:rPr lang="en-GB" dirty="0" err="1"/>
              <a:t>Germanicus</a:t>
            </a:r>
            <a:r>
              <a:rPr lang="en-GB" dirty="0"/>
              <a:t>, Tiberius and </a:t>
            </a:r>
            <a:r>
              <a:rPr lang="en-GB" dirty="0" smtClean="0"/>
              <a:t>Drusus.</a:t>
            </a:r>
          </a:p>
          <a:p>
            <a:endParaRPr lang="en-GB" sz="500" dirty="0"/>
          </a:p>
          <a:p>
            <a:r>
              <a:rPr lang="en-GB" dirty="0" smtClean="0"/>
              <a:t>Roman “garrison” alongside Palmyrene forces (particularly mounted archers). </a:t>
            </a:r>
          </a:p>
          <a:p>
            <a:endParaRPr lang="en-GB" sz="500" dirty="0"/>
          </a:p>
          <a:p>
            <a:r>
              <a:rPr lang="en-GB" dirty="0" smtClean="0"/>
              <a:t>Parallel with Parthian Dura-</a:t>
            </a:r>
            <a:r>
              <a:rPr lang="en-GB" dirty="0" err="1" smtClean="0"/>
              <a:t>Europos</a:t>
            </a:r>
            <a:r>
              <a:rPr lang="en-GB" dirty="0" smtClean="0"/>
              <a:t>.</a:t>
            </a:r>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20072" y="2348880"/>
            <a:ext cx="3744416" cy="3699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26904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Site of Palmyra</a:t>
            </a:r>
            <a:endParaRPr lang="en-GB" b="1" dirty="0"/>
          </a:p>
        </p:txBody>
      </p:sp>
      <p:sp>
        <p:nvSpPr>
          <p:cNvPr id="3" name="Content Placeholder 2"/>
          <p:cNvSpPr>
            <a:spLocks noGrp="1"/>
          </p:cNvSpPr>
          <p:nvPr>
            <p:ph sz="half" idx="1"/>
          </p:nvPr>
        </p:nvSpPr>
        <p:spPr>
          <a:xfrm>
            <a:off x="107504" y="1600200"/>
            <a:ext cx="4388296" cy="5141168"/>
          </a:xfrm>
        </p:spPr>
        <p:txBody>
          <a:bodyPr>
            <a:normAutofit fontScale="92500" lnSpcReduction="10000"/>
          </a:bodyPr>
          <a:lstStyle/>
          <a:p>
            <a:r>
              <a:rPr lang="en-GB" dirty="0" smtClean="0"/>
              <a:t>Oasis of </a:t>
            </a:r>
            <a:r>
              <a:rPr lang="en-GB" dirty="0" err="1" smtClean="0"/>
              <a:t>Tadmor</a:t>
            </a:r>
            <a:r>
              <a:rPr lang="en-GB" dirty="0" smtClean="0"/>
              <a:t> and farming land to the northwest – important for agriculture, supporting livestock, and providing a perennial source of water.</a:t>
            </a:r>
          </a:p>
          <a:p>
            <a:endParaRPr lang="en-GB" sz="500" dirty="0"/>
          </a:p>
          <a:p>
            <a:r>
              <a:rPr lang="en-GB" dirty="0" smtClean="0"/>
              <a:t>Sailing up the </a:t>
            </a:r>
            <a:r>
              <a:rPr lang="en-GB" dirty="0"/>
              <a:t>Euphrates </a:t>
            </a:r>
            <a:r>
              <a:rPr lang="en-GB" dirty="0" smtClean="0"/>
              <a:t>and crossing at Zeugma the more logical route? </a:t>
            </a:r>
          </a:p>
          <a:p>
            <a:endParaRPr lang="en-GB" sz="500" dirty="0"/>
          </a:p>
          <a:p>
            <a:r>
              <a:rPr lang="en-GB" dirty="0" smtClean="0"/>
              <a:t>Primary source </a:t>
            </a:r>
            <a:r>
              <a:rPr lang="en-GB" dirty="0"/>
              <a:t>of information from commemorative caravan </a:t>
            </a:r>
            <a:r>
              <a:rPr lang="en-GB" dirty="0" smtClean="0"/>
              <a:t>inscriptions. </a:t>
            </a:r>
            <a:endParaRPr lang="en-GB" dirty="0"/>
          </a:p>
        </p:txBody>
      </p:sp>
      <p:sp>
        <p:nvSpPr>
          <p:cNvPr id="4" name="Content Placeholder 3"/>
          <p:cNvSpPr>
            <a:spLocks noGrp="1"/>
          </p:cNvSpPr>
          <p:nvPr>
            <p:ph sz="half" idx="2"/>
          </p:nvPr>
        </p:nvSpPr>
        <p:spPr>
          <a:xfrm>
            <a:off x="4648200" y="1600201"/>
            <a:ext cx="4388296" cy="2620888"/>
          </a:xfrm>
        </p:spPr>
        <p:txBody>
          <a:bodyPr>
            <a:noAutofit/>
          </a:bodyPr>
          <a:lstStyle/>
          <a:p>
            <a:pPr marL="0" indent="0">
              <a:buNone/>
            </a:pPr>
            <a:r>
              <a:rPr lang="en-GB" dirty="0" smtClean="0"/>
              <a:t>“Palmyra is a city famous for its location, for the richness of its soil and for its pleasant springs, and its fields are surrounded by a vast sea of sand.” – </a:t>
            </a:r>
            <a:r>
              <a:rPr lang="en-GB" b="1" dirty="0" smtClean="0"/>
              <a:t>Pliny </a:t>
            </a:r>
            <a:r>
              <a:rPr lang="en-GB" b="1" i="1" dirty="0" smtClean="0"/>
              <a:t>NH </a:t>
            </a:r>
            <a:r>
              <a:rPr lang="en-GB" b="1" dirty="0" smtClean="0"/>
              <a:t>5.21.88</a:t>
            </a:r>
            <a:r>
              <a:rPr lang="en-GB" dirty="0" smtClean="0"/>
              <a:t>.</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60032" y="4221088"/>
            <a:ext cx="4032448" cy="24992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5419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52128"/>
          </a:xfrm>
        </p:spPr>
        <p:txBody>
          <a:bodyPr/>
          <a:lstStyle/>
          <a:p>
            <a:r>
              <a:rPr lang="en-GB" b="1" dirty="0" smtClean="0"/>
              <a:t>Culture in Palmyra</a:t>
            </a:r>
            <a:endParaRPr lang="en-GB" b="1" dirty="0"/>
          </a:p>
        </p:txBody>
      </p:sp>
      <p:sp>
        <p:nvSpPr>
          <p:cNvPr id="3" name="Content Placeholder 2"/>
          <p:cNvSpPr>
            <a:spLocks noGrp="1"/>
          </p:cNvSpPr>
          <p:nvPr>
            <p:ph sz="half" idx="1"/>
          </p:nvPr>
        </p:nvSpPr>
        <p:spPr>
          <a:xfrm>
            <a:off x="107503" y="1340768"/>
            <a:ext cx="5220881" cy="3168352"/>
          </a:xfrm>
        </p:spPr>
        <p:txBody>
          <a:bodyPr>
            <a:normAutofit fontScale="85000" lnSpcReduction="20000"/>
          </a:bodyPr>
          <a:lstStyle/>
          <a:p>
            <a:r>
              <a:rPr lang="en-GB" dirty="0" smtClean="0"/>
              <a:t>Hadrian visits the </a:t>
            </a:r>
            <a:r>
              <a:rPr lang="en-GB" dirty="0"/>
              <a:t>city in AD 129 </a:t>
            </a:r>
            <a:r>
              <a:rPr lang="en-GB" dirty="0" smtClean="0"/>
              <a:t>– </a:t>
            </a:r>
            <a:r>
              <a:rPr lang="en-GB" i="1" dirty="0" err="1" smtClean="0"/>
              <a:t>Hadriana</a:t>
            </a:r>
            <a:r>
              <a:rPr lang="en-GB" i="1" dirty="0" smtClean="0"/>
              <a:t> Palmyra</a:t>
            </a:r>
            <a:r>
              <a:rPr lang="en-GB" dirty="0" smtClean="0"/>
              <a:t>. </a:t>
            </a:r>
          </a:p>
          <a:p>
            <a:endParaRPr lang="en-GB" sz="500" i="1" dirty="0"/>
          </a:p>
          <a:p>
            <a:r>
              <a:rPr lang="en-GB" dirty="0" smtClean="0"/>
              <a:t>Greek </a:t>
            </a:r>
            <a:r>
              <a:rPr lang="en-GB" dirty="0" err="1" smtClean="0"/>
              <a:t>peristyle</a:t>
            </a:r>
            <a:r>
              <a:rPr lang="en-GB" dirty="0" smtClean="0"/>
              <a:t> houses of the wealthy. </a:t>
            </a:r>
          </a:p>
          <a:p>
            <a:endParaRPr lang="en-GB" sz="500" dirty="0"/>
          </a:p>
          <a:p>
            <a:r>
              <a:rPr lang="en-GB" dirty="0"/>
              <a:t>Assembly (AD </a:t>
            </a:r>
            <a:r>
              <a:rPr lang="en-GB" dirty="0" smtClean="0"/>
              <a:t>24/25), Senate (AD 74), Treasurers, Roman </a:t>
            </a:r>
            <a:r>
              <a:rPr lang="en-GB" i="1" dirty="0" smtClean="0"/>
              <a:t>curator </a:t>
            </a:r>
            <a:r>
              <a:rPr lang="en-GB" dirty="0" smtClean="0"/>
              <a:t>(AD 129).</a:t>
            </a:r>
          </a:p>
          <a:p>
            <a:endParaRPr lang="en-GB" sz="500" dirty="0"/>
          </a:p>
          <a:p>
            <a:r>
              <a:rPr lang="en-GB" dirty="0" smtClean="0"/>
              <a:t>Religious </a:t>
            </a:r>
            <a:r>
              <a:rPr lang="en-GB" dirty="0"/>
              <a:t>triads – Bel, </a:t>
            </a:r>
            <a:r>
              <a:rPr lang="en-GB" dirty="0" err="1"/>
              <a:t>Iarhibol</a:t>
            </a:r>
            <a:r>
              <a:rPr lang="en-GB" dirty="0"/>
              <a:t> and </a:t>
            </a:r>
            <a:r>
              <a:rPr lang="en-GB" dirty="0" err="1" smtClean="0"/>
              <a:t>Aglibol</a:t>
            </a:r>
            <a:r>
              <a:rPr lang="en-GB" dirty="0" smtClean="0"/>
              <a:t>; Baal </a:t>
            </a:r>
            <a:r>
              <a:rPr lang="en-GB" dirty="0" err="1" smtClean="0"/>
              <a:t>Shamin</a:t>
            </a:r>
            <a:r>
              <a:rPr lang="en-GB" dirty="0"/>
              <a:t>, </a:t>
            </a:r>
            <a:r>
              <a:rPr lang="en-GB" dirty="0" err="1"/>
              <a:t>Aglibol</a:t>
            </a:r>
            <a:r>
              <a:rPr lang="en-GB" dirty="0"/>
              <a:t> (again) and </a:t>
            </a:r>
            <a:r>
              <a:rPr lang="en-GB" dirty="0" err="1" smtClean="0"/>
              <a:t>Malakbel</a:t>
            </a:r>
            <a:r>
              <a:rPr lang="en-GB" dirty="0" smtClean="0"/>
              <a:t>.</a:t>
            </a:r>
            <a:endParaRPr lang="en-GB"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372673" y="1412776"/>
            <a:ext cx="3519805"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64088" y="4509120"/>
            <a:ext cx="3528391" cy="2232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4509120"/>
            <a:ext cx="2376264" cy="22161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99792" y="4509120"/>
            <a:ext cx="2520279" cy="21998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23222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6166" y="3068960"/>
            <a:ext cx="2068287" cy="36047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179513" y="116632"/>
            <a:ext cx="8856984" cy="3024337"/>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smtClean="0"/>
              <a:t>Abstract nature of Palmyrene art – emphasis on frontality.</a:t>
            </a:r>
          </a:p>
          <a:p>
            <a:endParaRPr lang="en-GB" sz="300" dirty="0"/>
          </a:p>
          <a:p>
            <a:r>
              <a:rPr lang="en-GB" dirty="0" smtClean="0"/>
              <a:t>“Eternal </a:t>
            </a:r>
            <a:r>
              <a:rPr lang="en-GB" dirty="0"/>
              <a:t>house” – </a:t>
            </a:r>
            <a:r>
              <a:rPr lang="en-GB" dirty="0" smtClean="0"/>
              <a:t>tower, </a:t>
            </a:r>
            <a:r>
              <a:rPr lang="en-GB" dirty="0"/>
              <a:t>funerary </a:t>
            </a:r>
            <a:r>
              <a:rPr lang="en-GB" dirty="0" smtClean="0"/>
              <a:t>temple or hypogea.</a:t>
            </a:r>
          </a:p>
          <a:p>
            <a:endParaRPr lang="en-GB" sz="300" dirty="0" smtClean="0"/>
          </a:p>
          <a:p>
            <a:r>
              <a:rPr lang="en-GB" dirty="0"/>
              <a:t>B</a:t>
            </a:r>
            <a:r>
              <a:rPr lang="en-GB" dirty="0" smtClean="0"/>
              <a:t>aths </a:t>
            </a:r>
            <a:r>
              <a:rPr lang="en-GB" dirty="0"/>
              <a:t>of </a:t>
            </a:r>
            <a:r>
              <a:rPr lang="en-GB" dirty="0" smtClean="0"/>
              <a:t>“Diocletian” restored between </a:t>
            </a:r>
            <a:r>
              <a:rPr lang="en-GB" dirty="0"/>
              <a:t>AD 293 and </a:t>
            </a:r>
            <a:r>
              <a:rPr lang="en-GB" dirty="0" smtClean="0"/>
              <a:t>303.</a:t>
            </a:r>
            <a:endParaRPr lang="en-GB" dirty="0"/>
          </a:p>
          <a:p>
            <a:endParaRPr lang="en-GB" dirty="0"/>
          </a:p>
        </p:txBody>
      </p:sp>
      <p:pic>
        <p:nvPicPr>
          <p:cNvPr id="307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b="6645"/>
          <a:stretch/>
        </p:blipFill>
        <p:spPr bwMode="auto">
          <a:xfrm>
            <a:off x="2411760" y="3068960"/>
            <a:ext cx="2679604" cy="36047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07907" y="3068961"/>
            <a:ext cx="2162527" cy="36047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81775" y="3068961"/>
            <a:ext cx="1554722" cy="36047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958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Palmyra and the Persian Gulf Trade</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40168049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Commerce in the Gulf</a:t>
            </a:r>
            <a:endParaRPr lang="en-GB" b="1" dirty="0"/>
          </a:p>
        </p:txBody>
      </p:sp>
      <p:sp>
        <p:nvSpPr>
          <p:cNvPr id="4" name="Content Placeholder 3"/>
          <p:cNvSpPr>
            <a:spLocks noGrp="1"/>
          </p:cNvSpPr>
          <p:nvPr>
            <p:ph idx="1"/>
          </p:nvPr>
        </p:nvSpPr>
        <p:spPr>
          <a:xfrm>
            <a:off x="107504" y="1600200"/>
            <a:ext cx="8928992" cy="5257800"/>
          </a:xfrm>
        </p:spPr>
        <p:txBody>
          <a:bodyPr>
            <a:normAutofit/>
          </a:bodyPr>
          <a:lstStyle/>
          <a:p>
            <a:r>
              <a:rPr lang="en-GB" sz="2800" dirty="0" smtClean="0"/>
              <a:t>Numerous bilingual, Greek and Palmyrene inscriptions – frequently mentions a </a:t>
            </a:r>
            <a:r>
              <a:rPr lang="en-GB" sz="2800" i="1" dirty="0" err="1" smtClean="0"/>
              <a:t>synodiarch</a:t>
            </a:r>
            <a:r>
              <a:rPr lang="en-GB" sz="2800" dirty="0" smtClean="0"/>
              <a:t>, and the destination. </a:t>
            </a:r>
          </a:p>
          <a:p>
            <a:endParaRPr lang="en-GB" sz="500" dirty="0"/>
          </a:p>
          <a:p>
            <a:r>
              <a:rPr lang="en-GB" sz="2800" dirty="0" smtClean="0"/>
              <a:t>Caravans </a:t>
            </a:r>
            <a:r>
              <a:rPr lang="en-GB" sz="2800" dirty="0"/>
              <a:t>chiefly travelled to </a:t>
            </a:r>
            <a:r>
              <a:rPr lang="en-GB" sz="2800" dirty="0" err="1"/>
              <a:t>Spasinou</a:t>
            </a:r>
            <a:r>
              <a:rPr lang="en-GB" sz="2800" dirty="0"/>
              <a:t> </a:t>
            </a:r>
            <a:r>
              <a:rPr lang="en-GB" sz="2800" dirty="0" err="1"/>
              <a:t>Charax</a:t>
            </a:r>
            <a:r>
              <a:rPr lang="en-GB" sz="2800" dirty="0"/>
              <a:t>, the capital of the kingdom of </a:t>
            </a:r>
            <a:r>
              <a:rPr lang="en-GB" sz="2800" dirty="0" err="1"/>
              <a:t>Mesene</a:t>
            </a:r>
            <a:r>
              <a:rPr lang="en-GB" sz="2800" dirty="0"/>
              <a:t> on the </a:t>
            </a:r>
            <a:r>
              <a:rPr lang="en-GB" sz="2800" dirty="0" smtClean="0"/>
              <a:t>Gulf - </a:t>
            </a:r>
            <a:r>
              <a:rPr lang="en-GB" sz="2800" dirty="0"/>
              <a:t>a</a:t>
            </a:r>
            <a:r>
              <a:rPr lang="en-GB" sz="2800" dirty="0" smtClean="0"/>
              <a:t>fter </a:t>
            </a:r>
            <a:r>
              <a:rPr lang="en-GB" sz="2800" dirty="0"/>
              <a:t>AD 140 they also travelled to the city of </a:t>
            </a:r>
            <a:r>
              <a:rPr lang="en-GB" sz="2800" dirty="0" err="1" smtClean="0"/>
              <a:t>Vologesias</a:t>
            </a:r>
            <a:r>
              <a:rPr lang="en-GB" sz="2800" dirty="0" smtClean="0"/>
              <a:t>.</a:t>
            </a:r>
          </a:p>
          <a:p>
            <a:endParaRPr lang="en-GB" sz="500" dirty="0"/>
          </a:p>
          <a:p>
            <a:pPr marL="0" indent="0">
              <a:buNone/>
            </a:pPr>
            <a:r>
              <a:rPr lang="en-GB" sz="2800" dirty="0" smtClean="0"/>
              <a:t>“To </a:t>
            </a:r>
            <a:r>
              <a:rPr lang="en-GB" sz="2800" dirty="0"/>
              <a:t>Marcus </a:t>
            </a:r>
            <a:r>
              <a:rPr lang="en-GB" sz="2800" dirty="0" err="1"/>
              <a:t>Ulpius</a:t>
            </a:r>
            <a:r>
              <a:rPr lang="en-GB" sz="2800" dirty="0"/>
              <a:t> </a:t>
            </a:r>
            <a:r>
              <a:rPr lang="en-GB" sz="2800" dirty="0" err="1"/>
              <a:t>Iarhai</a:t>
            </a:r>
            <a:r>
              <a:rPr lang="en-GB" sz="2800" dirty="0"/>
              <a:t> son of </a:t>
            </a:r>
            <a:r>
              <a:rPr lang="en-GB" sz="2800" dirty="0" err="1"/>
              <a:t>Hairan</a:t>
            </a:r>
            <a:r>
              <a:rPr lang="en-GB" sz="2800" dirty="0"/>
              <a:t>, son of Abgar, the patriot, the merchants </a:t>
            </a:r>
            <a:r>
              <a:rPr lang="en-GB" sz="2800" dirty="0" smtClean="0"/>
              <a:t>who </a:t>
            </a:r>
            <a:r>
              <a:rPr lang="en-GB" sz="2800" dirty="0"/>
              <a:t>have returned from Scythia on the ship of </a:t>
            </a:r>
            <a:r>
              <a:rPr lang="en-GB" sz="2800" dirty="0" err="1"/>
              <a:t>Honainu</a:t>
            </a:r>
            <a:r>
              <a:rPr lang="en-GB" sz="2800" dirty="0"/>
              <a:t> son of </a:t>
            </a:r>
            <a:r>
              <a:rPr lang="en-GB" sz="2800" dirty="0" err="1"/>
              <a:t>Hassudan</a:t>
            </a:r>
            <a:r>
              <a:rPr lang="en-GB" sz="2800" dirty="0"/>
              <a:t> son of... having helped and assisted them with great willingness (dedicated this) in his honour, in the month </a:t>
            </a:r>
            <a:r>
              <a:rPr lang="en-GB" sz="2800" dirty="0" err="1"/>
              <a:t>Dystos</a:t>
            </a:r>
            <a:r>
              <a:rPr lang="en-GB" sz="2800" dirty="0"/>
              <a:t> in the year 468 (AD 157).” – </a:t>
            </a:r>
            <a:r>
              <a:rPr lang="en-GB" sz="2800" dirty="0" err="1"/>
              <a:t>Texidor</a:t>
            </a:r>
            <a:r>
              <a:rPr lang="en-GB" sz="2800" dirty="0"/>
              <a:t> </a:t>
            </a:r>
            <a:r>
              <a:rPr lang="en-GB" sz="2800" i="1" dirty="0"/>
              <a:t>Un Port </a:t>
            </a:r>
            <a:r>
              <a:rPr lang="en-GB" sz="2800" i="1" dirty="0" err="1"/>
              <a:t>romain</a:t>
            </a:r>
            <a:r>
              <a:rPr lang="en-GB" sz="2800" i="1" dirty="0"/>
              <a:t> du </a:t>
            </a:r>
            <a:r>
              <a:rPr lang="en-GB" sz="2800" i="1" dirty="0" err="1"/>
              <a:t>désert</a:t>
            </a:r>
            <a:r>
              <a:rPr lang="en-GB" sz="2800" dirty="0"/>
              <a:t>, 38.</a:t>
            </a:r>
          </a:p>
        </p:txBody>
      </p:sp>
    </p:spTree>
    <p:extLst>
      <p:ext uri="{BB962C8B-B14F-4D97-AF65-F5344CB8AC3E}">
        <p14:creationId xmlns:p14="http://schemas.microsoft.com/office/powerpoint/2010/main" val="747707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Organisation of the Caravan Trade</a:t>
            </a:r>
            <a:endParaRPr lang="en-GB" b="1" dirty="0"/>
          </a:p>
        </p:txBody>
      </p:sp>
      <p:sp>
        <p:nvSpPr>
          <p:cNvPr id="3" name="Content Placeholder 2"/>
          <p:cNvSpPr>
            <a:spLocks noGrp="1"/>
          </p:cNvSpPr>
          <p:nvPr>
            <p:ph idx="1"/>
          </p:nvPr>
        </p:nvSpPr>
        <p:spPr>
          <a:xfrm>
            <a:off x="107504" y="1484784"/>
            <a:ext cx="8928992" cy="5373216"/>
          </a:xfrm>
        </p:spPr>
        <p:txBody>
          <a:bodyPr>
            <a:normAutofit fontScale="92500" lnSpcReduction="20000"/>
          </a:bodyPr>
          <a:lstStyle/>
          <a:p>
            <a:r>
              <a:rPr lang="en-GB" i="1" dirty="0" err="1" smtClean="0"/>
              <a:t>Synodiarch</a:t>
            </a:r>
            <a:r>
              <a:rPr lang="en-GB" i="1" dirty="0" smtClean="0"/>
              <a:t> </a:t>
            </a:r>
            <a:r>
              <a:rPr lang="en-GB" dirty="0"/>
              <a:t>(or in some later inscriptions </a:t>
            </a:r>
            <a:r>
              <a:rPr lang="en-GB" i="1" dirty="0" err="1"/>
              <a:t>archemporos</a:t>
            </a:r>
            <a:r>
              <a:rPr lang="en-GB" dirty="0" smtClean="0"/>
              <a:t>) – also the </a:t>
            </a:r>
            <a:r>
              <a:rPr lang="en-GB" dirty="0"/>
              <a:t>patrons or protectors of the </a:t>
            </a:r>
            <a:r>
              <a:rPr lang="en-GB" dirty="0" smtClean="0"/>
              <a:t>caravans?</a:t>
            </a:r>
          </a:p>
          <a:p>
            <a:endParaRPr lang="en-GB" sz="900" dirty="0" smtClean="0"/>
          </a:p>
          <a:p>
            <a:pPr marL="0" indent="0">
              <a:buNone/>
            </a:pPr>
            <a:r>
              <a:rPr lang="en-GB" dirty="0" smtClean="0"/>
              <a:t>“To Marcus </a:t>
            </a:r>
            <a:r>
              <a:rPr lang="en-GB" dirty="0" err="1" smtClean="0"/>
              <a:t>Ulpius</a:t>
            </a:r>
            <a:r>
              <a:rPr lang="en-GB" dirty="0" smtClean="0"/>
              <a:t> </a:t>
            </a:r>
            <a:r>
              <a:rPr lang="en-GB" dirty="0" err="1" smtClean="0"/>
              <a:t>Iarhai</a:t>
            </a:r>
            <a:r>
              <a:rPr lang="en-GB" dirty="0" smtClean="0"/>
              <a:t>, son of </a:t>
            </a:r>
            <a:r>
              <a:rPr lang="en-GB" dirty="0" err="1" smtClean="0"/>
              <a:t>Hairan</a:t>
            </a:r>
            <a:r>
              <a:rPr lang="en-GB" dirty="0" smtClean="0"/>
              <a:t> Abgar, the caravan under his son Abgar which has come from </a:t>
            </a:r>
            <a:r>
              <a:rPr lang="en-GB" dirty="0" err="1" smtClean="0"/>
              <a:t>Spasinou</a:t>
            </a:r>
            <a:r>
              <a:rPr lang="en-GB" dirty="0" smtClean="0"/>
              <a:t> </a:t>
            </a:r>
            <a:r>
              <a:rPr lang="en-GB" dirty="0" err="1" smtClean="0"/>
              <a:t>Charax</a:t>
            </a:r>
            <a:r>
              <a:rPr lang="en-GB" dirty="0" smtClean="0"/>
              <a:t> (dedicated this) for helping in every way in his honour, in the year 470 in the month </a:t>
            </a:r>
            <a:r>
              <a:rPr lang="en-GB" dirty="0" err="1" smtClean="0"/>
              <a:t>Artemision</a:t>
            </a:r>
            <a:r>
              <a:rPr lang="en-GB" dirty="0" smtClean="0"/>
              <a:t> (AD 159)” </a:t>
            </a:r>
            <a:r>
              <a:rPr lang="en-GB" dirty="0"/>
              <a:t>- </a:t>
            </a:r>
            <a:r>
              <a:rPr lang="en-GB" b="1" i="1" dirty="0"/>
              <a:t>Inv</a:t>
            </a:r>
            <a:r>
              <a:rPr lang="en-GB" b="1" dirty="0"/>
              <a:t>. X</a:t>
            </a:r>
            <a:r>
              <a:rPr lang="en-GB" b="1" dirty="0" smtClean="0"/>
              <a:t>. 107</a:t>
            </a:r>
            <a:r>
              <a:rPr lang="en-GB" dirty="0" smtClean="0"/>
              <a:t>.</a:t>
            </a:r>
          </a:p>
          <a:p>
            <a:pPr marL="0" indent="0">
              <a:buNone/>
            </a:pPr>
            <a:endParaRPr lang="en-GB" sz="900" dirty="0"/>
          </a:p>
          <a:p>
            <a:pPr marL="0" indent="0">
              <a:buNone/>
            </a:pPr>
            <a:r>
              <a:rPr lang="en-GB" dirty="0"/>
              <a:t>“The Council and the People to Julius Aurelius </a:t>
            </a:r>
            <a:r>
              <a:rPr lang="en-GB" dirty="0" err="1"/>
              <a:t>Salamallat</a:t>
            </a:r>
            <a:r>
              <a:rPr lang="en-GB" dirty="0"/>
              <a:t>, son of Male son of </a:t>
            </a:r>
            <a:r>
              <a:rPr lang="en-GB" dirty="0" err="1"/>
              <a:t>Abdai</a:t>
            </a:r>
            <a:r>
              <a:rPr lang="en-GB" dirty="0"/>
              <a:t>, chief merchant, who brought back a caravan at his own expense, (dedicated this) in his honour, in the year 569 (AD 257/258).” – </a:t>
            </a:r>
            <a:r>
              <a:rPr lang="en-GB" b="1" i="1" dirty="0"/>
              <a:t>Inv</a:t>
            </a:r>
            <a:r>
              <a:rPr lang="en-GB" b="1" dirty="0"/>
              <a:t>. III. 13</a:t>
            </a:r>
            <a:r>
              <a:rPr lang="en-GB" dirty="0"/>
              <a:t>. </a:t>
            </a:r>
          </a:p>
          <a:p>
            <a:pPr marL="0" indent="0">
              <a:buNone/>
            </a:pPr>
            <a:endParaRPr lang="en-GB" dirty="0"/>
          </a:p>
        </p:txBody>
      </p:sp>
    </p:spTree>
    <p:extLst>
      <p:ext uri="{BB962C8B-B14F-4D97-AF65-F5344CB8AC3E}">
        <p14:creationId xmlns:p14="http://schemas.microsoft.com/office/powerpoint/2010/main" val="3152874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lstStyle/>
          <a:p>
            <a:r>
              <a:rPr lang="en-GB" b="1" dirty="0" smtClean="0"/>
              <a:t>The Palmyrene Army</a:t>
            </a:r>
            <a:endParaRPr lang="en-GB" b="1" dirty="0"/>
          </a:p>
        </p:txBody>
      </p:sp>
      <p:sp>
        <p:nvSpPr>
          <p:cNvPr id="3" name="Content Placeholder 2"/>
          <p:cNvSpPr>
            <a:spLocks noGrp="1"/>
          </p:cNvSpPr>
          <p:nvPr>
            <p:ph idx="1"/>
          </p:nvPr>
        </p:nvSpPr>
        <p:spPr>
          <a:xfrm>
            <a:off x="0" y="1124744"/>
            <a:ext cx="9144000" cy="5733256"/>
          </a:xfrm>
        </p:spPr>
        <p:txBody>
          <a:bodyPr>
            <a:normAutofit fontScale="70000" lnSpcReduction="20000"/>
          </a:bodyPr>
          <a:lstStyle/>
          <a:p>
            <a:r>
              <a:rPr lang="en-GB" dirty="0" smtClean="0"/>
              <a:t>Caravan </a:t>
            </a:r>
            <a:r>
              <a:rPr lang="en-GB" dirty="0"/>
              <a:t>guards, who were employed by the </a:t>
            </a:r>
            <a:r>
              <a:rPr lang="en-GB" i="1" dirty="0" err="1" smtClean="0"/>
              <a:t>synodiarch</a:t>
            </a:r>
            <a:r>
              <a:rPr lang="en-GB" dirty="0" smtClean="0"/>
              <a:t>.</a:t>
            </a:r>
          </a:p>
          <a:p>
            <a:endParaRPr lang="en-GB" sz="600" dirty="0"/>
          </a:p>
          <a:p>
            <a:r>
              <a:rPr lang="en-GB" dirty="0" smtClean="0"/>
              <a:t>“Caravan </a:t>
            </a:r>
            <a:r>
              <a:rPr lang="en-GB" dirty="0"/>
              <a:t>police” or Palmyrene </a:t>
            </a:r>
            <a:r>
              <a:rPr lang="en-GB" dirty="0" smtClean="0"/>
              <a:t>militia </a:t>
            </a:r>
            <a:r>
              <a:rPr lang="en-GB" dirty="0"/>
              <a:t>appears to have been organised and controlled by the city </a:t>
            </a:r>
            <a:r>
              <a:rPr lang="en-GB" dirty="0" smtClean="0"/>
              <a:t>itself.</a:t>
            </a:r>
          </a:p>
          <a:p>
            <a:endParaRPr lang="en-GB" sz="600" dirty="0"/>
          </a:p>
          <a:p>
            <a:r>
              <a:rPr lang="en-GB" dirty="0" smtClean="0"/>
              <a:t>Strategic garrison at </a:t>
            </a:r>
            <a:r>
              <a:rPr lang="en-GB" dirty="0"/>
              <a:t>‘</a:t>
            </a:r>
            <a:r>
              <a:rPr lang="en-GB" dirty="0" smtClean="0"/>
              <a:t>Ana on the Euphrates (</a:t>
            </a:r>
            <a:r>
              <a:rPr lang="en-GB" i="1" dirty="0" err="1"/>
              <a:t>strategos</a:t>
            </a:r>
            <a:r>
              <a:rPr lang="en-GB" i="1" dirty="0"/>
              <a:t> </a:t>
            </a:r>
            <a:r>
              <a:rPr lang="en-GB" dirty="0"/>
              <a:t>of ‘Ana and </a:t>
            </a:r>
            <a:r>
              <a:rPr lang="en-GB" dirty="0" err="1"/>
              <a:t>Gamla</a:t>
            </a:r>
            <a:r>
              <a:rPr lang="en-GB" dirty="0" smtClean="0"/>
              <a:t>’), and a military presence on the island </a:t>
            </a:r>
            <a:r>
              <a:rPr lang="en-GB" dirty="0"/>
              <a:t>of </a:t>
            </a:r>
            <a:r>
              <a:rPr lang="en-GB" dirty="0" err="1" smtClean="0"/>
              <a:t>Bijan</a:t>
            </a:r>
            <a:r>
              <a:rPr lang="en-GB" dirty="0" smtClean="0"/>
              <a:t>. </a:t>
            </a:r>
          </a:p>
          <a:p>
            <a:endParaRPr lang="en-GB" sz="600" dirty="0"/>
          </a:p>
          <a:p>
            <a:r>
              <a:rPr lang="en-GB" dirty="0" smtClean="0"/>
              <a:t>Units of </a:t>
            </a:r>
            <a:r>
              <a:rPr lang="en-GB" dirty="0"/>
              <a:t>archers </a:t>
            </a:r>
            <a:r>
              <a:rPr lang="en-GB" dirty="0" smtClean="0"/>
              <a:t>and </a:t>
            </a:r>
            <a:r>
              <a:rPr lang="en-GB" i="1" dirty="0" err="1" smtClean="0"/>
              <a:t>dromedarii</a:t>
            </a:r>
            <a:r>
              <a:rPr lang="en-GB" i="1" dirty="0" smtClean="0"/>
              <a:t> </a:t>
            </a:r>
            <a:r>
              <a:rPr lang="en-GB" dirty="0" smtClean="0"/>
              <a:t>– also used as auxiliaries by the Romans – Roman auxiliary garrison at Palmyra.</a:t>
            </a:r>
          </a:p>
          <a:p>
            <a:pPr marL="0" indent="0">
              <a:buNone/>
            </a:pPr>
            <a:endParaRPr lang="en-GB" sz="600" dirty="0"/>
          </a:p>
          <a:p>
            <a:pPr marL="0" indent="0">
              <a:buNone/>
            </a:pPr>
            <a:r>
              <a:rPr lang="en-GB" dirty="0"/>
              <a:t>“By the decree of the Council and the People, (in honour of) Aelius Boras, son of Titus Aelius </a:t>
            </a:r>
            <a:r>
              <a:rPr lang="en-GB" dirty="0" err="1"/>
              <a:t>Ogeilu</a:t>
            </a:r>
            <a:r>
              <a:rPr lang="en-GB" dirty="0"/>
              <a:t>, </a:t>
            </a:r>
            <a:r>
              <a:rPr lang="en-GB" i="1" dirty="0" err="1"/>
              <a:t>strategos</a:t>
            </a:r>
            <a:r>
              <a:rPr lang="en-GB" dirty="0"/>
              <a:t> of the peace ([Palmyrene text] who established peace in the territories of the city), having been appointed by both </a:t>
            </a:r>
            <a:r>
              <a:rPr lang="en-GB" dirty="0" err="1"/>
              <a:t>Manilius</a:t>
            </a:r>
            <a:r>
              <a:rPr lang="en-GB" dirty="0"/>
              <a:t> </a:t>
            </a:r>
            <a:r>
              <a:rPr lang="en-GB" dirty="0" err="1"/>
              <a:t>Fuscus</a:t>
            </a:r>
            <a:r>
              <a:rPr lang="en-GB" dirty="0"/>
              <a:t> and </a:t>
            </a:r>
            <a:r>
              <a:rPr lang="en-GB" dirty="0" err="1"/>
              <a:t>Venidius</a:t>
            </a:r>
            <a:r>
              <a:rPr lang="en-GB" dirty="0"/>
              <a:t> Rufus, governors, and by his own country, and having displayed great </a:t>
            </a:r>
            <a:r>
              <a:rPr lang="en-GB" dirty="0" smtClean="0"/>
              <a:t>enthusiasm </a:t>
            </a:r>
            <a:r>
              <a:rPr lang="en-GB" dirty="0"/>
              <a:t>and courage, and acting as </a:t>
            </a:r>
            <a:r>
              <a:rPr lang="en-GB" i="1" dirty="0" err="1"/>
              <a:t>strategos</a:t>
            </a:r>
            <a:r>
              <a:rPr lang="en-GB" i="1" dirty="0"/>
              <a:t> </a:t>
            </a:r>
            <a:r>
              <a:rPr lang="en-GB" dirty="0"/>
              <a:t>on many occasions.” – </a:t>
            </a:r>
            <a:r>
              <a:rPr lang="en-GB" b="1" i="1" dirty="0"/>
              <a:t>SEG </a:t>
            </a:r>
            <a:r>
              <a:rPr lang="en-GB" b="1" dirty="0"/>
              <a:t>VII</a:t>
            </a:r>
            <a:r>
              <a:rPr lang="en-GB" b="1" i="1" dirty="0"/>
              <a:t>.</a:t>
            </a:r>
            <a:r>
              <a:rPr lang="en-GB" b="1" dirty="0"/>
              <a:t>138</a:t>
            </a:r>
            <a:r>
              <a:rPr lang="en-GB" dirty="0"/>
              <a:t>. </a:t>
            </a:r>
            <a:endParaRPr lang="en-GB" dirty="0" smtClean="0"/>
          </a:p>
          <a:p>
            <a:pPr marL="0" indent="0">
              <a:buNone/>
            </a:pPr>
            <a:endParaRPr lang="en-GB" sz="600" dirty="0"/>
          </a:p>
          <a:p>
            <a:pPr marL="0" indent="0">
              <a:buNone/>
            </a:pPr>
            <a:r>
              <a:rPr lang="en-GB" dirty="0"/>
              <a:t>“By the Decree of the Council and the People. The four tribes (honour) </a:t>
            </a:r>
            <a:r>
              <a:rPr lang="en-GB" dirty="0" err="1"/>
              <a:t>Ogeilu</a:t>
            </a:r>
            <a:r>
              <a:rPr lang="en-GB" dirty="0"/>
              <a:t> son of </a:t>
            </a:r>
            <a:r>
              <a:rPr lang="en-GB" dirty="0" err="1"/>
              <a:t>Maqqai</a:t>
            </a:r>
            <a:r>
              <a:rPr lang="en-GB" dirty="0"/>
              <a:t>, son of </a:t>
            </a:r>
            <a:r>
              <a:rPr lang="en-GB" dirty="0" err="1"/>
              <a:t>Ogeilu</a:t>
            </a:r>
            <a:r>
              <a:rPr lang="en-GB" dirty="0"/>
              <a:t> </a:t>
            </a:r>
            <a:r>
              <a:rPr lang="en-GB" dirty="0" err="1"/>
              <a:t>Hagegu</a:t>
            </a:r>
            <a:r>
              <a:rPr lang="en-GB" dirty="0"/>
              <a:t>, son of </a:t>
            </a:r>
            <a:r>
              <a:rPr lang="en-GB" dirty="0" err="1"/>
              <a:t>Sewira</a:t>
            </a:r>
            <a:r>
              <a:rPr lang="en-GB" dirty="0"/>
              <a:t>, for all his virtue and courage and for continually raising commands against the nomads, and for always providing safety to the merchants and the caravans in all his caravan commands.” – </a:t>
            </a:r>
            <a:r>
              <a:rPr lang="en-GB" b="1" i="1" dirty="0"/>
              <a:t>Inv. </a:t>
            </a:r>
            <a:r>
              <a:rPr lang="en-GB" b="1" dirty="0"/>
              <a:t>X. 44 = </a:t>
            </a:r>
            <a:r>
              <a:rPr lang="en-GB" b="1" i="1" dirty="0"/>
              <a:t>SEG </a:t>
            </a:r>
            <a:r>
              <a:rPr lang="en-GB" b="1" dirty="0"/>
              <a:t>VII. 139</a:t>
            </a:r>
            <a:r>
              <a:rPr lang="en-GB" dirty="0"/>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01783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lstStyle/>
          <a:p>
            <a:r>
              <a:rPr lang="en-GB" b="1" dirty="0" smtClean="0"/>
              <a:t>The Kingdom of </a:t>
            </a:r>
            <a:r>
              <a:rPr lang="en-GB" b="1" dirty="0" err="1" smtClean="0"/>
              <a:t>Mesene</a:t>
            </a:r>
            <a:r>
              <a:rPr lang="en-GB" b="1" dirty="0" smtClean="0"/>
              <a:t> (</a:t>
            </a:r>
            <a:r>
              <a:rPr lang="en-GB" b="1" dirty="0" err="1" smtClean="0"/>
              <a:t>Characene</a:t>
            </a:r>
            <a:r>
              <a:rPr lang="en-GB" b="1" dirty="0" smtClean="0"/>
              <a:t>)</a:t>
            </a:r>
            <a:endParaRPr lang="en-GB" b="1" dirty="0"/>
          </a:p>
        </p:txBody>
      </p:sp>
      <p:sp>
        <p:nvSpPr>
          <p:cNvPr id="3" name="Content Placeholder 2"/>
          <p:cNvSpPr>
            <a:spLocks noGrp="1"/>
          </p:cNvSpPr>
          <p:nvPr>
            <p:ph sz="half" idx="1"/>
          </p:nvPr>
        </p:nvSpPr>
        <p:spPr>
          <a:xfrm>
            <a:off x="107504" y="1600200"/>
            <a:ext cx="4608512" cy="4133056"/>
          </a:xfrm>
        </p:spPr>
        <p:txBody>
          <a:bodyPr>
            <a:normAutofit fontScale="92500" lnSpcReduction="10000"/>
          </a:bodyPr>
          <a:lstStyle/>
          <a:p>
            <a:r>
              <a:rPr lang="en-GB" dirty="0" smtClean="0"/>
              <a:t>Was Palmyra really neutral?</a:t>
            </a:r>
          </a:p>
          <a:p>
            <a:endParaRPr lang="en-GB" sz="800" dirty="0"/>
          </a:p>
          <a:p>
            <a:r>
              <a:rPr lang="en-GB" dirty="0"/>
              <a:t>Alexandros </a:t>
            </a:r>
            <a:r>
              <a:rPr lang="en-GB" dirty="0" smtClean="0"/>
              <a:t>as ambassador to the </a:t>
            </a:r>
            <a:r>
              <a:rPr lang="en-GB" dirty="0"/>
              <a:t>kings of </a:t>
            </a:r>
            <a:r>
              <a:rPr lang="en-GB" dirty="0" err="1"/>
              <a:t>Mesene</a:t>
            </a:r>
            <a:r>
              <a:rPr lang="en-GB" dirty="0"/>
              <a:t> and </a:t>
            </a:r>
            <a:r>
              <a:rPr lang="en-GB" dirty="0" err="1" smtClean="0"/>
              <a:t>Elymais</a:t>
            </a:r>
            <a:r>
              <a:rPr lang="en-GB" dirty="0"/>
              <a:t> </a:t>
            </a:r>
            <a:r>
              <a:rPr lang="en-GB" dirty="0" smtClean="0"/>
              <a:t>(AD 18/19).</a:t>
            </a:r>
          </a:p>
          <a:p>
            <a:endParaRPr lang="en-GB" sz="800" dirty="0"/>
          </a:p>
          <a:p>
            <a:r>
              <a:rPr lang="en-GB" dirty="0" smtClean="0"/>
              <a:t>Inscriptions indicating satraps and archons in </a:t>
            </a:r>
            <a:r>
              <a:rPr lang="en-GB" dirty="0" err="1" smtClean="0"/>
              <a:t>Mesene</a:t>
            </a:r>
            <a:r>
              <a:rPr lang="en-GB" dirty="0" smtClean="0"/>
              <a:t>.</a:t>
            </a:r>
          </a:p>
          <a:p>
            <a:endParaRPr lang="en-GB" sz="800" dirty="0" smtClean="0"/>
          </a:p>
          <a:p>
            <a:r>
              <a:rPr lang="en-GB" dirty="0" err="1" smtClean="0"/>
              <a:t>So’adu</a:t>
            </a:r>
            <a:r>
              <a:rPr lang="en-GB" dirty="0" smtClean="0"/>
              <a:t> </a:t>
            </a:r>
            <a:r>
              <a:rPr lang="en-GB" dirty="0"/>
              <a:t>son of </a:t>
            </a:r>
            <a:r>
              <a:rPr lang="en-GB" dirty="0" err="1" smtClean="0"/>
              <a:t>Bolyada</a:t>
            </a:r>
            <a:r>
              <a:rPr lang="en-GB" dirty="0"/>
              <a:t>, a </a:t>
            </a:r>
            <a:r>
              <a:rPr lang="en-GB" i="1" dirty="0" err="1" smtClean="0"/>
              <a:t>dynasteia</a:t>
            </a:r>
            <a:r>
              <a:rPr lang="en-GB" dirty="0"/>
              <a:t>, erect a temple of Augustus in </a:t>
            </a:r>
            <a:r>
              <a:rPr lang="en-GB" dirty="0" err="1" smtClean="0"/>
              <a:t>Vologesias</a:t>
            </a:r>
            <a:r>
              <a:rPr lang="en-GB" dirty="0" smtClean="0"/>
              <a:t>.</a:t>
            </a:r>
            <a:endParaRPr lang="en-GB" i="1" dirty="0"/>
          </a:p>
          <a:p>
            <a:endParaRPr lang="en-GB" dirty="0"/>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60032" y="1628801"/>
            <a:ext cx="4038600" cy="4032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88234" y="5733256"/>
            <a:ext cx="8784976" cy="1107996"/>
          </a:xfrm>
          <a:prstGeom prst="rect">
            <a:avLst/>
          </a:prstGeom>
        </p:spPr>
        <p:txBody>
          <a:bodyPr wrap="square">
            <a:spAutoFit/>
          </a:bodyPr>
          <a:lstStyle/>
          <a:p>
            <a:r>
              <a:rPr lang="en-GB" sz="2200" dirty="0"/>
              <a:t>“It has its own fate between the two great empires, of the Romans and of the Parthians, and at the first discord is always the concern of both sides</a:t>
            </a:r>
            <a:r>
              <a:rPr lang="en-GB" sz="2200" dirty="0" smtClean="0"/>
              <a:t>.” – </a:t>
            </a:r>
            <a:r>
              <a:rPr lang="en-GB" sz="2200" b="1" dirty="0" smtClean="0"/>
              <a:t>Pliny </a:t>
            </a:r>
            <a:r>
              <a:rPr lang="en-GB" sz="2200" b="1" i="1" dirty="0" smtClean="0"/>
              <a:t>NH </a:t>
            </a:r>
            <a:r>
              <a:rPr lang="en-GB" sz="2200" b="1" dirty="0" smtClean="0"/>
              <a:t>5.21.88</a:t>
            </a:r>
            <a:r>
              <a:rPr lang="en-GB" sz="2200" dirty="0" smtClean="0"/>
              <a:t>.</a:t>
            </a:r>
            <a:endParaRPr lang="en-GB" sz="2200" dirty="0"/>
          </a:p>
        </p:txBody>
      </p:sp>
    </p:spTree>
    <p:extLst>
      <p:ext uri="{BB962C8B-B14F-4D97-AF65-F5344CB8AC3E}">
        <p14:creationId xmlns:p14="http://schemas.microsoft.com/office/powerpoint/2010/main" val="2956007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a:bodyPr>
          <a:lstStyle/>
          <a:p>
            <a:pPr marL="0" indent="0">
              <a:buNone/>
            </a:pPr>
            <a:r>
              <a:rPr lang="en-GB" sz="3400" dirty="0"/>
              <a:t>“In the year 462 by the Greek reckoning (AD 150/151) the </a:t>
            </a:r>
            <a:r>
              <a:rPr lang="en-GB" sz="3400" b="1" dirty="0"/>
              <a:t>King of Kings </a:t>
            </a:r>
            <a:r>
              <a:rPr lang="en-GB" sz="3400" b="1" u="sng" dirty="0"/>
              <a:t>Arsaces </a:t>
            </a:r>
            <a:r>
              <a:rPr lang="en-GB" sz="3400" b="1" u="sng" dirty="0" err="1"/>
              <a:t>Vologeses</a:t>
            </a:r>
            <a:r>
              <a:rPr lang="en-GB" sz="3400" b="1" dirty="0"/>
              <a:t>, son of </a:t>
            </a:r>
            <a:r>
              <a:rPr lang="en-GB" sz="3400" b="1" dirty="0" err="1"/>
              <a:t>Meredates</a:t>
            </a:r>
            <a:r>
              <a:rPr lang="en-GB" sz="3400" dirty="0"/>
              <a:t> (i.e. Mithradates) the king, </a:t>
            </a:r>
            <a:r>
              <a:rPr lang="en-GB" sz="3400" b="1" dirty="0"/>
              <a:t>campaigned in </a:t>
            </a:r>
            <a:r>
              <a:rPr lang="en-GB" sz="3400" b="1" dirty="0" err="1"/>
              <a:t>Mesene</a:t>
            </a:r>
            <a:r>
              <a:rPr lang="en-GB" sz="3400" b="1" dirty="0"/>
              <a:t> against </a:t>
            </a:r>
            <a:r>
              <a:rPr lang="en-GB" sz="3400" b="1" u="sng" dirty="0" err="1"/>
              <a:t>Meredates</a:t>
            </a:r>
            <a:r>
              <a:rPr lang="en-GB" sz="3400" b="1" dirty="0"/>
              <a:t> the king, the son of </a:t>
            </a:r>
            <a:r>
              <a:rPr lang="en-GB" sz="3400" b="1" dirty="0" err="1" smtClean="0"/>
              <a:t>Pacorus</a:t>
            </a:r>
            <a:r>
              <a:rPr lang="en-GB" sz="3400" dirty="0" smtClean="0"/>
              <a:t>, </a:t>
            </a:r>
            <a:r>
              <a:rPr lang="en-GB" sz="3400" dirty="0"/>
              <a:t>who was king before, and having pursued </a:t>
            </a:r>
            <a:r>
              <a:rPr lang="en-GB" sz="3400" dirty="0" err="1"/>
              <a:t>Meredates</a:t>
            </a:r>
            <a:r>
              <a:rPr lang="en-GB" sz="3400" dirty="0"/>
              <a:t> the king from </a:t>
            </a:r>
            <a:r>
              <a:rPr lang="en-GB" sz="3400" dirty="0" err="1"/>
              <a:t>Mesene</a:t>
            </a:r>
            <a:r>
              <a:rPr lang="en-GB" sz="3400" dirty="0"/>
              <a:t> he became ruler of all </a:t>
            </a:r>
            <a:r>
              <a:rPr lang="en-GB" sz="3400" dirty="0" err="1"/>
              <a:t>Mesene</a:t>
            </a:r>
            <a:r>
              <a:rPr lang="en-GB" sz="3400" dirty="0"/>
              <a:t>, and when this bronze statue of Herakles the god had been brought by him from </a:t>
            </a:r>
            <a:r>
              <a:rPr lang="en-GB" sz="3400" dirty="0" err="1"/>
              <a:t>Mesene</a:t>
            </a:r>
            <a:r>
              <a:rPr lang="en-GB" sz="3400" dirty="0"/>
              <a:t>, he set it up in the temple of the god Apollo with the bronze gates in front.” – F. A. </a:t>
            </a:r>
            <a:r>
              <a:rPr lang="en-GB" sz="3400" dirty="0" err="1"/>
              <a:t>Pennacchietti</a:t>
            </a:r>
            <a:r>
              <a:rPr lang="en-GB" sz="3400" dirty="0"/>
              <a:t> ‘</a:t>
            </a:r>
            <a:r>
              <a:rPr lang="en-GB" sz="3400" dirty="0" err="1"/>
              <a:t>L’Inscrizione</a:t>
            </a:r>
            <a:r>
              <a:rPr lang="en-GB" sz="3400" dirty="0"/>
              <a:t> </a:t>
            </a:r>
            <a:r>
              <a:rPr lang="en-GB" sz="3400" dirty="0" err="1"/>
              <a:t>bilingue</a:t>
            </a:r>
            <a:r>
              <a:rPr lang="en-GB" sz="3400" dirty="0"/>
              <a:t> </a:t>
            </a:r>
            <a:r>
              <a:rPr lang="en-GB" sz="3400" dirty="0" err="1"/>
              <a:t>greco-parthica</a:t>
            </a:r>
            <a:r>
              <a:rPr lang="en-GB" sz="3400" dirty="0"/>
              <a:t> </a:t>
            </a:r>
            <a:r>
              <a:rPr lang="en-GB" sz="3400" dirty="0" err="1"/>
              <a:t>dell’Eracle</a:t>
            </a:r>
            <a:r>
              <a:rPr lang="en-GB" sz="3400" dirty="0"/>
              <a:t> di Seleucia’ Mesopotamia 22 (1987), 169-86.</a:t>
            </a:r>
          </a:p>
        </p:txBody>
      </p:sp>
    </p:spTree>
    <p:extLst>
      <p:ext uri="{BB962C8B-B14F-4D97-AF65-F5344CB8AC3E}">
        <p14:creationId xmlns:p14="http://schemas.microsoft.com/office/powerpoint/2010/main" val="3995241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Difficulties for Palmyra?</a:t>
            </a:r>
            <a:endParaRPr lang="en-GB" b="1" dirty="0"/>
          </a:p>
        </p:txBody>
      </p:sp>
      <p:sp>
        <p:nvSpPr>
          <p:cNvPr id="3" name="Content Placeholder 2"/>
          <p:cNvSpPr>
            <a:spLocks noGrp="1"/>
          </p:cNvSpPr>
          <p:nvPr>
            <p:ph sz="half" idx="1"/>
          </p:nvPr>
        </p:nvSpPr>
        <p:spPr>
          <a:xfrm>
            <a:off x="107504" y="1600200"/>
            <a:ext cx="4176464" cy="5257800"/>
          </a:xfrm>
        </p:spPr>
        <p:txBody>
          <a:bodyPr>
            <a:normAutofit lnSpcReduction="10000"/>
          </a:bodyPr>
          <a:lstStyle/>
          <a:p>
            <a:r>
              <a:rPr lang="en-GB" dirty="0" smtClean="0"/>
              <a:t>Capture </a:t>
            </a:r>
            <a:r>
              <a:rPr lang="en-GB" dirty="0"/>
              <a:t>of Dura-</a:t>
            </a:r>
            <a:r>
              <a:rPr lang="en-GB" dirty="0" err="1"/>
              <a:t>Europos</a:t>
            </a:r>
            <a:r>
              <a:rPr lang="en-GB" dirty="0"/>
              <a:t> (AD 165) </a:t>
            </a:r>
            <a:r>
              <a:rPr lang="en-GB" dirty="0" smtClean="0"/>
              <a:t>by Lucius </a:t>
            </a:r>
            <a:r>
              <a:rPr lang="en-GB" dirty="0" err="1" smtClean="0"/>
              <a:t>Verus</a:t>
            </a:r>
            <a:r>
              <a:rPr lang="en-GB" dirty="0" smtClean="0"/>
              <a:t>.</a:t>
            </a:r>
          </a:p>
          <a:p>
            <a:endParaRPr lang="en-GB" sz="1000" dirty="0"/>
          </a:p>
          <a:p>
            <a:r>
              <a:rPr lang="en-GB" dirty="0" smtClean="0"/>
              <a:t>Parthian campaigns of the </a:t>
            </a:r>
            <a:r>
              <a:rPr lang="en-GB" dirty="0" err="1" smtClean="0"/>
              <a:t>Severans</a:t>
            </a:r>
            <a:r>
              <a:rPr lang="en-GB" dirty="0" smtClean="0"/>
              <a:t> – disappearance of inscriptions referencing </a:t>
            </a:r>
            <a:r>
              <a:rPr lang="en-GB" dirty="0" err="1" smtClean="0"/>
              <a:t>Spasinou</a:t>
            </a:r>
            <a:r>
              <a:rPr lang="en-GB" dirty="0" smtClean="0"/>
              <a:t> </a:t>
            </a:r>
            <a:r>
              <a:rPr lang="en-GB" dirty="0" err="1"/>
              <a:t>Charax</a:t>
            </a:r>
            <a:r>
              <a:rPr lang="en-GB" dirty="0"/>
              <a:t> or </a:t>
            </a:r>
            <a:r>
              <a:rPr lang="en-GB" dirty="0" smtClean="0"/>
              <a:t>Mesene.</a:t>
            </a:r>
          </a:p>
          <a:p>
            <a:endParaRPr lang="en-GB" sz="1000" dirty="0"/>
          </a:p>
          <a:p>
            <a:r>
              <a:rPr lang="en-GB" dirty="0" smtClean="0"/>
              <a:t>Continued building activity in Palmyra.</a:t>
            </a:r>
            <a:endParaRPr lang="en-GB"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05698" y="1700808"/>
            <a:ext cx="4636950" cy="50583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30340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Palmyrenes</a:t>
            </a:r>
            <a:r>
              <a:rPr lang="en-GB" b="1" dirty="0" smtClean="0"/>
              <a:t> in the Red Sea Trade</a:t>
            </a:r>
            <a:endParaRPr lang="en-GB" b="1" dirty="0"/>
          </a:p>
        </p:txBody>
      </p:sp>
      <p:sp>
        <p:nvSpPr>
          <p:cNvPr id="3" name="Content Placeholder 2"/>
          <p:cNvSpPr>
            <a:spLocks noGrp="1"/>
          </p:cNvSpPr>
          <p:nvPr>
            <p:ph sz="half" idx="1"/>
          </p:nvPr>
        </p:nvSpPr>
        <p:spPr>
          <a:xfrm>
            <a:off x="107504" y="1600200"/>
            <a:ext cx="4388296" cy="5141168"/>
          </a:xfrm>
        </p:spPr>
        <p:txBody>
          <a:bodyPr>
            <a:normAutofit fontScale="85000" lnSpcReduction="10000"/>
          </a:bodyPr>
          <a:lstStyle/>
          <a:p>
            <a:r>
              <a:rPr lang="en-GB" dirty="0" err="1"/>
              <a:t>Zabdalas</a:t>
            </a:r>
            <a:r>
              <a:rPr lang="en-GB" dirty="0"/>
              <a:t>, son of </a:t>
            </a:r>
            <a:r>
              <a:rPr lang="en-GB" dirty="0" err="1" smtClean="0"/>
              <a:t>Salmanos</a:t>
            </a:r>
            <a:r>
              <a:rPr lang="en-GB" dirty="0"/>
              <a:t>, set up a propylaea, three </a:t>
            </a:r>
            <a:r>
              <a:rPr lang="en-GB" dirty="0" err="1"/>
              <a:t>stoae</a:t>
            </a:r>
            <a:r>
              <a:rPr lang="en-GB" dirty="0"/>
              <a:t> and </a:t>
            </a:r>
            <a:r>
              <a:rPr lang="en-GB" dirty="0" err="1" smtClean="0"/>
              <a:t>thyromata</a:t>
            </a:r>
            <a:r>
              <a:rPr lang="en-GB" dirty="0"/>
              <a:t>, from his own funds </a:t>
            </a:r>
            <a:r>
              <a:rPr lang="en-GB" dirty="0" smtClean="0"/>
              <a:t>at Koptos - </a:t>
            </a:r>
            <a:r>
              <a:rPr lang="en-GB" i="1" dirty="0" smtClean="0"/>
              <a:t>I</a:t>
            </a:r>
            <a:r>
              <a:rPr lang="en-GB" i="1" dirty="0"/>
              <a:t>. </a:t>
            </a:r>
            <a:r>
              <a:rPr lang="en-GB" i="1" dirty="0" err="1"/>
              <a:t>Portes</a:t>
            </a:r>
            <a:r>
              <a:rPr lang="en-GB" i="1" dirty="0"/>
              <a:t> </a:t>
            </a:r>
            <a:r>
              <a:rPr lang="en-GB" dirty="0" smtClean="0"/>
              <a:t>103.</a:t>
            </a:r>
          </a:p>
          <a:p>
            <a:endParaRPr lang="en-GB" sz="500" dirty="0"/>
          </a:p>
          <a:p>
            <a:r>
              <a:rPr lang="en-GB" dirty="0"/>
              <a:t>Julius Aurelius, </a:t>
            </a:r>
            <a:r>
              <a:rPr lang="en-GB" dirty="0" smtClean="0"/>
              <a:t>part </a:t>
            </a:r>
            <a:r>
              <a:rPr lang="en-GB" dirty="0"/>
              <a:t>of a community of merchants and </a:t>
            </a:r>
            <a:r>
              <a:rPr lang="en-GB" i="1" dirty="0" err="1"/>
              <a:t>naukleroi</a:t>
            </a:r>
            <a:r>
              <a:rPr lang="en-GB" dirty="0"/>
              <a:t> at </a:t>
            </a:r>
            <a:r>
              <a:rPr lang="en-GB" dirty="0" err="1"/>
              <a:t>Dendereh</a:t>
            </a:r>
            <a:r>
              <a:rPr lang="en-GB" dirty="0"/>
              <a:t> (c.AD 160-212</a:t>
            </a:r>
            <a:r>
              <a:rPr lang="en-GB" dirty="0" smtClean="0"/>
              <a:t>). </a:t>
            </a:r>
          </a:p>
          <a:p>
            <a:endParaRPr lang="en-GB" sz="500" dirty="0"/>
          </a:p>
          <a:p>
            <a:r>
              <a:rPr lang="en-GB" dirty="0" smtClean="0"/>
              <a:t>Wooden </a:t>
            </a:r>
            <a:r>
              <a:rPr lang="en-GB" dirty="0"/>
              <a:t>tablet with Palmyrene text at </a:t>
            </a:r>
            <a:r>
              <a:rPr lang="en-GB" dirty="0" err="1"/>
              <a:t>Hoq</a:t>
            </a:r>
            <a:r>
              <a:rPr lang="en-GB" dirty="0"/>
              <a:t> on the island of </a:t>
            </a:r>
            <a:r>
              <a:rPr lang="en-GB" dirty="0" smtClean="0"/>
              <a:t>Socotra. </a:t>
            </a:r>
          </a:p>
          <a:p>
            <a:endParaRPr lang="en-GB" sz="500" dirty="0"/>
          </a:p>
          <a:p>
            <a:r>
              <a:rPr lang="en-GB" dirty="0" smtClean="0"/>
              <a:t>Inscription of auxiliary soldier </a:t>
            </a:r>
            <a:r>
              <a:rPr lang="en-GB" dirty="0"/>
              <a:t>Marcus Aurelius </a:t>
            </a:r>
            <a:r>
              <a:rPr lang="en-GB" dirty="0" err="1" smtClean="0"/>
              <a:t>Mokimos</a:t>
            </a:r>
            <a:r>
              <a:rPr lang="en-GB" dirty="0" smtClean="0"/>
              <a:t> at Berenike.</a:t>
            </a:r>
            <a:endParaRPr lang="en-GB" dirty="0"/>
          </a:p>
        </p:txBody>
      </p:sp>
      <p:sp>
        <p:nvSpPr>
          <p:cNvPr id="4" name="Content Placeholder 3"/>
          <p:cNvSpPr>
            <a:spLocks noGrp="1"/>
          </p:cNvSpPr>
          <p:nvPr>
            <p:ph sz="half" idx="2"/>
          </p:nvPr>
        </p:nvSpPr>
        <p:spPr>
          <a:xfrm>
            <a:off x="4572000" y="1600200"/>
            <a:ext cx="4464496" cy="5257800"/>
          </a:xfrm>
        </p:spPr>
        <p:txBody>
          <a:bodyPr>
            <a:noAutofit/>
          </a:bodyPr>
          <a:lstStyle/>
          <a:p>
            <a:pPr marL="0" indent="0">
              <a:buNone/>
            </a:pPr>
            <a:r>
              <a:rPr lang="en-GB" sz="3000" dirty="0" smtClean="0"/>
              <a:t>“In the mount of </a:t>
            </a:r>
            <a:r>
              <a:rPr lang="en-GB" sz="3000" i="1" dirty="0" err="1" smtClean="0"/>
              <a:t>tamm</a:t>
            </a:r>
            <a:r>
              <a:rPr lang="en-GB" sz="3000" i="1" dirty="0" err="1" smtClean="0">
                <a:cs typeface="Times New Roman"/>
              </a:rPr>
              <a:t>ûz</a:t>
            </a:r>
            <a:r>
              <a:rPr lang="en-GB" sz="3000" i="1" dirty="0" smtClean="0">
                <a:cs typeface="Times New Roman"/>
              </a:rPr>
              <a:t> </a:t>
            </a:r>
            <a:r>
              <a:rPr lang="en-GB" sz="3000" dirty="0" smtClean="0">
                <a:cs typeface="Times New Roman"/>
              </a:rPr>
              <a:t>in the 25</a:t>
            </a:r>
            <a:r>
              <a:rPr lang="en-GB" sz="3000" baseline="30000" dirty="0" smtClean="0">
                <a:cs typeface="Times New Roman"/>
              </a:rPr>
              <a:t>th</a:t>
            </a:r>
            <a:r>
              <a:rPr lang="en-GB" sz="3000" dirty="0" smtClean="0">
                <a:cs typeface="Times New Roman"/>
              </a:rPr>
              <a:t> day, of the year 569, I, Abgar… came, in the pain of my soul, here. Bless you the god who installed us/me here. (You) man who will read this tablet you will bless me/us and he will leave the tablet in </a:t>
            </a:r>
            <a:r>
              <a:rPr lang="en-GB" sz="3000" dirty="0">
                <a:cs typeface="Times New Roman"/>
              </a:rPr>
              <a:t>its place.” </a:t>
            </a:r>
            <a:r>
              <a:rPr lang="en-GB" sz="3000" dirty="0" smtClean="0">
                <a:cs typeface="Times New Roman"/>
              </a:rPr>
              <a:t>- July </a:t>
            </a:r>
            <a:r>
              <a:rPr lang="en-GB" sz="3000" dirty="0">
                <a:cs typeface="Times New Roman"/>
              </a:rPr>
              <a:t>AD 258  - </a:t>
            </a:r>
            <a:r>
              <a:rPr lang="en-GB" sz="3000" dirty="0" err="1">
                <a:cs typeface="Times New Roman"/>
              </a:rPr>
              <a:t>Gorea</a:t>
            </a:r>
            <a:r>
              <a:rPr lang="en-GB" sz="3000" dirty="0">
                <a:cs typeface="Times New Roman"/>
              </a:rPr>
              <a:t> 2012: </a:t>
            </a:r>
            <a:r>
              <a:rPr lang="en-GB" sz="3000" dirty="0" smtClean="0">
                <a:cs typeface="Times New Roman"/>
              </a:rPr>
              <a:t>451.</a:t>
            </a:r>
            <a:endParaRPr lang="en-GB" sz="3000" dirty="0"/>
          </a:p>
        </p:txBody>
      </p:sp>
    </p:spTree>
    <p:extLst>
      <p:ext uri="{BB962C8B-B14F-4D97-AF65-F5344CB8AC3E}">
        <p14:creationId xmlns:p14="http://schemas.microsoft.com/office/powerpoint/2010/main" val="15935239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11560" y="2009601"/>
            <a:ext cx="8064933" cy="4708100"/>
          </a:xfrm>
          <a:prstGeom prst="rect">
            <a:avLst/>
          </a:prstGeom>
        </p:spPr>
      </p:pic>
      <p:pic>
        <p:nvPicPr>
          <p:cNvPr id="3" name="Picture 2"/>
          <p:cNvPicPr>
            <a:picLocks noChangeAspect="1"/>
          </p:cNvPicPr>
          <p:nvPr/>
        </p:nvPicPr>
        <p:blipFill>
          <a:blip r:embed="rId3"/>
          <a:stretch>
            <a:fillRect/>
          </a:stretch>
        </p:blipFill>
        <p:spPr>
          <a:xfrm>
            <a:off x="4211960" y="5085184"/>
            <a:ext cx="3121892" cy="1632517"/>
          </a:xfrm>
          <a:prstGeom prst="rect">
            <a:avLst/>
          </a:prstGeom>
        </p:spPr>
      </p:pic>
      <p:pic>
        <p:nvPicPr>
          <p:cNvPr id="4" name="Picture 3"/>
          <p:cNvPicPr>
            <a:picLocks noChangeAspect="1"/>
          </p:cNvPicPr>
          <p:nvPr/>
        </p:nvPicPr>
        <p:blipFill>
          <a:blip r:embed="rId4"/>
          <a:stretch>
            <a:fillRect/>
          </a:stretch>
        </p:blipFill>
        <p:spPr>
          <a:xfrm>
            <a:off x="5877534" y="260647"/>
            <a:ext cx="2786020" cy="1748953"/>
          </a:xfrm>
          <a:prstGeom prst="rect">
            <a:avLst/>
          </a:prstGeom>
        </p:spPr>
      </p:pic>
      <p:pic>
        <p:nvPicPr>
          <p:cNvPr id="5" name="Picture 4"/>
          <p:cNvPicPr>
            <a:picLocks noChangeAspect="1"/>
          </p:cNvPicPr>
          <p:nvPr/>
        </p:nvPicPr>
        <p:blipFill>
          <a:blip r:embed="rId5"/>
          <a:stretch>
            <a:fillRect/>
          </a:stretch>
        </p:blipFill>
        <p:spPr>
          <a:xfrm>
            <a:off x="3239478" y="260648"/>
            <a:ext cx="2556658" cy="1748953"/>
          </a:xfrm>
          <a:prstGeom prst="rect">
            <a:avLst/>
          </a:prstGeom>
        </p:spPr>
      </p:pic>
      <p:pic>
        <p:nvPicPr>
          <p:cNvPr id="6" name="Picture 5"/>
          <p:cNvPicPr>
            <a:picLocks noChangeAspect="1"/>
          </p:cNvPicPr>
          <p:nvPr/>
        </p:nvPicPr>
        <p:blipFill>
          <a:blip r:embed="rId6"/>
          <a:stretch>
            <a:fillRect/>
          </a:stretch>
        </p:blipFill>
        <p:spPr>
          <a:xfrm>
            <a:off x="593119" y="283066"/>
            <a:ext cx="2576583" cy="1715268"/>
          </a:xfrm>
          <a:prstGeom prst="rect">
            <a:avLst/>
          </a:prstGeom>
        </p:spPr>
      </p:pic>
    </p:spTree>
    <p:extLst>
      <p:ext uri="{BB962C8B-B14F-4D97-AF65-F5344CB8AC3E}">
        <p14:creationId xmlns:p14="http://schemas.microsoft.com/office/powerpoint/2010/main" val="22410300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Palmyra and the “Third Century Crisis”</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19036250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60648"/>
            <a:ext cx="4283968" cy="6597352"/>
          </a:xfrm>
        </p:spPr>
        <p:txBody>
          <a:bodyPr>
            <a:normAutofit fontScale="85000" lnSpcReduction="20000"/>
          </a:bodyPr>
          <a:lstStyle/>
          <a:p>
            <a:r>
              <a:rPr lang="en-GB" dirty="0" smtClean="0"/>
              <a:t>Problems </a:t>
            </a:r>
            <a:r>
              <a:rPr lang="en-GB" dirty="0"/>
              <a:t>of usurpations, invasions, break-way territories, economic problems and occasional outbreaks of </a:t>
            </a:r>
            <a:r>
              <a:rPr lang="en-GB" dirty="0" smtClean="0"/>
              <a:t>plague.</a:t>
            </a:r>
          </a:p>
          <a:p>
            <a:endParaRPr lang="en-GB" sz="1000" dirty="0"/>
          </a:p>
          <a:p>
            <a:r>
              <a:rPr lang="en-GB" dirty="0" smtClean="0"/>
              <a:t>Rise of the </a:t>
            </a:r>
            <a:r>
              <a:rPr lang="en-GB" dirty="0" err="1"/>
              <a:t>Julii</a:t>
            </a:r>
            <a:r>
              <a:rPr lang="en-GB" dirty="0"/>
              <a:t> </a:t>
            </a:r>
            <a:r>
              <a:rPr lang="en-GB" dirty="0" err="1"/>
              <a:t>Aurelii</a:t>
            </a:r>
            <a:r>
              <a:rPr lang="en-GB" dirty="0"/>
              <a:t> </a:t>
            </a:r>
            <a:r>
              <a:rPr lang="en-GB" dirty="0" err="1" smtClean="0"/>
              <a:t>Septimii</a:t>
            </a:r>
            <a:r>
              <a:rPr lang="en-GB" dirty="0"/>
              <a:t> </a:t>
            </a:r>
            <a:r>
              <a:rPr lang="en-GB" dirty="0" smtClean="0"/>
              <a:t>- </a:t>
            </a:r>
            <a:r>
              <a:rPr lang="en-GB" dirty="0"/>
              <a:t>Lucius Septimius </a:t>
            </a:r>
            <a:r>
              <a:rPr lang="en-GB" dirty="0" err="1"/>
              <a:t>Odainath</a:t>
            </a:r>
            <a:r>
              <a:rPr lang="en-GB" dirty="0"/>
              <a:t> (</a:t>
            </a:r>
            <a:r>
              <a:rPr lang="en-GB" dirty="0" err="1"/>
              <a:t>Odaenathus</a:t>
            </a:r>
            <a:r>
              <a:rPr lang="en-GB" dirty="0" smtClean="0"/>
              <a:t>).</a:t>
            </a:r>
          </a:p>
          <a:p>
            <a:endParaRPr lang="en-GB" sz="1000" dirty="0"/>
          </a:p>
          <a:p>
            <a:r>
              <a:rPr lang="en-GB" dirty="0"/>
              <a:t>C</a:t>
            </a:r>
            <a:r>
              <a:rPr lang="en-GB" dirty="0" smtClean="0"/>
              <a:t>apture of the Emperor Valerian at </a:t>
            </a:r>
            <a:r>
              <a:rPr lang="en-GB" dirty="0"/>
              <a:t>Edessa in AD </a:t>
            </a:r>
            <a:r>
              <a:rPr lang="en-GB" dirty="0" smtClean="0"/>
              <a:t>260.</a:t>
            </a:r>
          </a:p>
          <a:p>
            <a:endParaRPr lang="en-GB" sz="1000" dirty="0"/>
          </a:p>
          <a:p>
            <a:r>
              <a:rPr lang="en-GB" dirty="0" err="1" smtClean="0"/>
              <a:t>Odaenathus</a:t>
            </a:r>
            <a:r>
              <a:rPr lang="en-GB" dirty="0" smtClean="0"/>
              <a:t> granted title of</a:t>
            </a:r>
            <a:r>
              <a:rPr lang="en-GB" i="1" dirty="0" smtClean="0"/>
              <a:t> </a:t>
            </a:r>
            <a:r>
              <a:rPr lang="en-GB" i="1" dirty="0" err="1" smtClean="0"/>
              <a:t>Restitutor</a:t>
            </a:r>
            <a:r>
              <a:rPr lang="en-GB" i="1" dirty="0" smtClean="0"/>
              <a:t> </a:t>
            </a:r>
            <a:r>
              <a:rPr lang="en-GB" i="1" dirty="0" err="1"/>
              <a:t>totius</a:t>
            </a:r>
            <a:r>
              <a:rPr lang="en-GB" i="1" dirty="0"/>
              <a:t> </a:t>
            </a:r>
            <a:r>
              <a:rPr lang="en-GB" i="1" dirty="0" err="1"/>
              <a:t>Orientis</a:t>
            </a:r>
            <a:r>
              <a:rPr lang="en-GB" i="1" dirty="0"/>
              <a:t> </a:t>
            </a:r>
            <a:r>
              <a:rPr lang="en-GB" dirty="0" smtClean="0"/>
              <a:t>by </a:t>
            </a:r>
            <a:r>
              <a:rPr lang="en-GB" dirty="0" err="1" smtClean="0"/>
              <a:t>Gallienus</a:t>
            </a:r>
            <a:r>
              <a:rPr lang="en-GB" dirty="0" smtClean="0"/>
              <a:t> after a major victory over </a:t>
            </a:r>
            <a:r>
              <a:rPr lang="en-GB" dirty="0" err="1" smtClean="0"/>
              <a:t>Shapur</a:t>
            </a:r>
            <a:r>
              <a:rPr lang="en-GB" dirty="0"/>
              <a:t> </a:t>
            </a:r>
            <a:r>
              <a:rPr lang="en-GB" dirty="0" smtClean="0"/>
              <a:t>– he takes for himself the title </a:t>
            </a:r>
            <a:r>
              <a:rPr lang="en-GB" dirty="0"/>
              <a:t>King of </a:t>
            </a:r>
            <a:r>
              <a:rPr lang="en-GB" dirty="0" smtClean="0"/>
              <a:t>Kings. </a:t>
            </a:r>
            <a:endParaRPr lang="en-GB" dirty="0"/>
          </a:p>
        </p:txBody>
      </p:sp>
      <p:sp>
        <p:nvSpPr>
          <p:cNvPr id="4" name="Rectangle 3"/>
          <p:cNvSpPr/>
          <p:nvPr/>
        </p:nvSpPr>
        <p:spPr>
          <a:xfrm>
            <a:off x="4283968" y="188640"/>
            <a:ext cx="4752528" cy="6555641"/>
          </a:xfrm>
          <a:prstGeom prst="rect">
            <a:avLst/>
          </a:prstGeom>
        </p:spPr>
        <p:txBody>
          <a:bodyPr wrap="square">
            <a:spAutoFit/>
          </a:bodyPr>
          <a:lstStyle/>
          <a:p>
            <a:r>
              <a:rPr lang="en-GB" sz="2000" dirty="0" smtClean="0"/>
              <a:t>When Valerian was captured (for where should we begin the biography of </a:t>
            </a:r>
            <a:r>
              <a:rPr lang="en-GB" sz="2000" dirty="0" err="1" smtClean="0"/>
              <a:t>Gallienus</a:t>
            </a:r>
            <a:r>
              <a:rPr lang="en-GB" sz="2000" dirty="0" smtClean="0"/>
              <a:t>, if not with that calamity which, above all, brought disgrace on his life?), when the commonwealth was tottering, when </a:t>
            </a:r>
            <a:r>
              <a:rPr lang="en-GB" sz="2000" dirty="0" err="1" smtClean="0"/>
              <a:t>Odaenathus</a:t>
            </a:r>
            <a:r>
              <a:rPr lang="en-GB" sz="2000" dirty="0" smtClean="0"/>
              <a:t> had seized the rule of the East… Now at once he proclaimed a war on the Persians to exact for Valerian the vengeance neglected by Valerian's son. He immediately occupied Nisibis and </a:t>
            </a:r>
            <a:r>
              <a:rPr lang="en-GB" sz="2000" dirty="0" err="1" smtClean="0"/>
              <a:t>Carrhae</a:t>
            </a:r>
            <a:r>
              <a:rPr lang="en-GB" sz="2000" dirty="0" smtClean="0"/>
              <a:t>, the people of which surrendered, reviling </a:t>
            </a:r>
            <a:r>
              <a:rPr lang="en-GB" sz="2000" dirty="0" err="1" smtClean="0"/>
              <a:t>Gallienus</a:t>
            </a:r>
            <a:r>
              <a:rPr lang="en-GB" sz="2000" dirty="0" smtClean="0"/>
              <a:t>. Nevertheless, </a:t>
            </a:r>
            <a:r>
              <a:rPr lang="en-GB" sz="2000" dirty="0" err="1" smtClean="0"/>
              <a:t>Odaenathus</a:t>
            </a:r>
            <a:r>
              <a:rPr lang="en-GB" sz="2000" dirty="0" smtClean="0"/>
              <a:t> showed no lack of respect toward </a:t>
            </a:r>
            <a:r>
              <a:rPr lang="en-GB" sz="2000" dirty="0" err="1" smtClean="0"/>
              <a:t>Gallienus</a:t>
            </a:r>
            <a:r>
              <a:rPr lang="en-GB" sz="2000" dirty="0" smtClean="0"/>
              <a:t>, for he sent him the satraps he captured — though, as it seemed, merely for the purpose of insulting him and displaying his own prowess… </a:t>
            </a:r>
            <a:r>
              <a:rPr lang="en-GB" sz="2000" dirty="0" err="1" smtClean="0"/>
              <a:t>Odaenathus</a:t>
            </a:r>
            <a:r>
              <a:rPr lang="en-GB" sz="2000" dirty="0" smtClean="0"/>
              <a:t>, besides, besieged an army of Parthians [</a:t>
            </a:r>
            <a:r>
              <a:rPr lang="en-GB" sz="2000" dirty="0" err="1" smtClean="0"/>
              <a:t>Sassanians</a:t>
            </a:r>
            <a:r>
              <a:rPr lang="en-GB" sz="2000" dirty="0" smtClean="0"/>
              <a:t>] at Ctesiphon and devastated all the country round about, killing men without number…   </a:t>
            </a:r>
            <a:r>
              <a:rPr lang="en-GB" sz="2000" b="1" i="1" dirty="0" smtClean="0"/>
              <a:t>SHA The Two </a:t>
            </a:r>
            <a:r>
              <a:rPr lang="en-GB" sz="2000" b="1" i="1" dirty="0" err="1" smtClean="0"/>
              <a:t>Gallieni</a:t>
            </a:r>
            <a:r>
              <a:rPr lang="en-GB" sz="2000" b="1" i="1" dirty="0" smtClean="0"/>
              <a:t> </a:t>
            </a:r>
            <a:r>
              <a:rPr lang="en-GB" sz="2000" b="1" dirty="0" smtClean="0"/>
              <a:t>1, 10.2-4</a:t>
            </a:r>
            <a:r>
              <a:rPr lang="en-GB" sz="2000" dirty="0" smtClean="0"/>
              <a:t>. </a:t>
            </a:r>
            <a:endParaRPr lang="en-GB" sz="2000" dirty="0"/>
          </a:p>
        </p:txBody>
      </p:sp>
    </p:spTree>
    <p:extLst>
      <p:ext uri="{BB962C8B-B14F-4D97-AF65-F5344CB8AC3E}">
        <p14:creationId xmlns:p14="http://schemas.microsoft.com/office/powerpoint/2010/main" val="2181996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Rise of Zenobia</a:t>
            </a:r>
            <a:endParaRPr lang="en-GB" b="1" dirty="0"/>
          </a:p>
        </p:txBody>
      </p:sp>
      <p:sp>
        <p:nvSpPr>
          <p:cNvPr id="4" name="Content Placeholder 3"/>
          <p:cNvSpPr>
            <a:spLocks noGrp="1"/>
          </p:cNvSpPr>
          <p:nvPr>
            <p:ph sz="half" idx="1"/>
          </p:nvPr>
        </p:nvSpPr>
        <p:spPr>
          <a:xfrm>
            <a:off x="107504" y="1506487"/>
            <a:ext cx="3672408" cy="5335847"/>
          </a:xfrm>
        </p:spPr>
        <p:txBody>
          <a:bodyPr>
            <a:normAutofit fontScale="92500" lnSpcReduction="10000"/>
          </a:bodyPr>
          <a:lstStyle/>
          <a:p>
            <a:r>
              <a:rPr lang="en-GB" sz="3000" dirty="0" err="1"/>
              <a:t>Odaenathus</a:t>
            </a:r>
            <a:r>
              <a:rPr lang="en-GB" sz="3000" dirty="0"/>
              <a:t> was murdered in AD </a:t>
            </a:r>
            <a:r>
              <a:rPr lang="en-GB" sz="3000" dirty="0" smtClean="0"/>
              <a:t>267.</a:t>
            </a:r>
          </a:p>
          <a:p>
            <a:endParaRPr lang="en-GB" sz="800" dirty="0"/>
          </a:p>
          <a:p>
            <a:r>
              <a:rPr lang="en-GB" sz="3000" dirty="0" err="1" smtClean="0"/>
              <a:t>Wahballat</a:t>
            </a:r>
            <a:r>
              <a:rPr lang="en-GB" sz="3000" dirty="0" smtClean="0"/>
              <a:t> (</a:t>
            </a:r>
            <a:r>
              <a:rPr lang="en-GB" sz="3000" dirty="0" err="1" smtClean="0"/>
              <a:t>Vaballathus</a:t>
            </a:r>
            <a:r>
              <a:rPr lang="en-GB" sz="3000" dirty="0" smtClean="0"/>
              <a:t>) succeeds him, but as minor, has </a:t>
            </a:r>
            <a:r>
              <a:rPr lang="en-GB" sz="3000" dirty="0"/>
              <a:t>his mother Bat </a:t>
            </a:r>
            <a:r>
              <a:rPr lang="en-GB" sz="3000" dirty="0" err="1"/>
              <a:t>Zabbai</a:t>
            </a:r>
            <a:r>
              <a:rPr lang="en-GB" sz="3000" dirty="0"/>
              <a:t>, </a:t>
            </a:r>
            <a:r>
              <a:rPr lang="en-GB" sz="3000" dirty="0" smtClean="0"/>
              <a:t>(Queen Zenobia) </a:t>
            </a:r>
            <a:r>
              <a:rPr lang="en-GB" sz="3000" dirty="0"/>
              <a:t>as </a:t>
            </a:r>
            <a:r>
              <a:rPr lang="en-GB" sz="3000" dirty="0" smtClean="0"/>
              <a:t>Regent.</a:t>
            </a:r>
          </a:p>
          <a:p>
            <a:endParaRPr lang="en-GB" sz="800" dirty="0"/>
          </a:p>
          <a:p>
            <a:r>
              <a:rPr lang="en-GB" sz="3000" dirty="0" err="1" smtClean="0"/>
              <a:t>Gallenius</a:t>
            </a:r>
            <a:r>
              <a:rPr lang="en-GB" sz="3000" dirty="0" smtClean="0"/>
              <a:t> sends army under </a:t>
            </a:r>
            <a:r>
              <a:rPr lang="en-GB" sz="3000" dirty="0" err="1" smtClean="0"/>
              <a:t>Heraclianus</a:t>
            </a:r>
            <a:r>
              <a:rPr lang="en-GB" sz="3000" dirty="0" smtClean="0"/>
              <a:t> against Zenobia.</a:t>
            </a:r>
            <a:endParaRPr lang="en-GB" sz="3000" dirty="0"/>
          </a:p>
        </p:txBody>
      </p:sp>
      <p:sp>
        <p:nvSpPr>
          <p:cNvPr id="5" name="Content Placeholder 4"/>
          <p:cNvSpPr>
            <a:spLocks noGrp="1"/>
          </p:cNvSpPr>
          <p:nvPr>
            <p:ph sz="half" idx="2"/>
          </p:nvPr>
        </p:nvSpPr>
        <p:spPr>
          <a:xfrm>
            <a:off x="3779912" y="1556792"/>
            <a:ext cx="5256584" cy="2520280"/>
          </a:xfrm>
        </p:spPr>
        <p:txBody>
          <a:bodyPr>
            <a:normAutofit fontScale="92500" lnSpcReduction="10000"/>
          </a:bodyPr>
          <a:lstStyle/>
          <a:p>
            <a:pPr marL="0" indent="0">
              <a:buNone/>
            </a:pPr>
            <a:r>
              <a:rPr lang="en-GB" sz="1900" dirty="0"/>
              <a:t>“About this same time </a:t>
            </a:r>
            <a:r>
              <a:rPr lang="en-GB" sz="1900" dirty="0" err="1"/>
              <a:t>Odaenathus</a:t>
            </a:r>
            <a:r>
              <a:rPr lang="en-GB" sz="1900" dirty="0"/>
              <a:t> was treacherously slain by his </a:t>
            </a:r>
            <a:r>
              <a:rPr lang="en-GB" sz="1900" dirty="0" smtClean="0"/>
              <a:t>cousin [</a:t>
            </a:r>
            <a:r>
              <a:rPr lang="en-GB" sz="1900" dirty="0" err="1" smtClean="0"/>
              <a:t>Maeonius</a:t>
            </a:r>
            <a:r>
              <a:rPr lang="en-GB" sz="1900" dirty="0" smtClean="0"/>
              <a:t>]…  </a:t>
            </a:r>
            <a:r>
              <a:rPr lang="en-GB" sz="1900" dirty="0"/>
              <a:t>- </a:t>
            </a:r>
            <a:r>
              <a:rPr lang="en-GB" sz="1900" b="1" i="1" dirty="0"/>
              <a:t>SHA The Two </a:t>
            </a:r>
            <a:r>
              <a:rPr lang="en-GB" sz="1900" b="1" i="1" dirty="0" err="1"/>
              <a:t>Gallieni</a:t>
            </a:r>
            <a:r>
              <a:rPr lang="en-GB" sz="1900" b="1" i="1" dirty="0"/>
              <a:t> </a:t>
            </a:r>
            <a:r>
              <a:rPr lang="en-GB" sz="1900" b="1" dirty="0" smtClean="0"/>
              <a:t>13.1</a:t>
            </a:r>
            <a:r>
              <a:rPr lang="en-GB" sz="1900" dirty="0" smtClean="0"/>
              <a:t>.</a:t>
            </a:r>
          </a:p>
          <a:p>
            <a:pPr marL="0" indent="0">
              <a:buNone/>
            </a:pPr>
            <a:endParaRPr lang="en-GB" sz="800" dirty="0"/>
          </a:p>
          <a:p>
            <a:pPr marL="0" indent="0">
              <a:buNone/>
            </a:pPr>
            <a:r>
              <a:rPr lang="en-GB" sz="1900" dirty="0"/>
              <a:t>“For, in fact, even a foreigner, </a:t>
            </a:r>
            <a:r>
              <a:rPr lang="en-GB" sz="1900" dirty="0" smtClean="0"/>
              <a:t>Zenobia… boasting </a:t>
            </a:r>
            <a:r>
              <a:rPr lang="en-GB" sz="1900" dirty="0"/>
              <a:t>herself to be </a:t>
            </a:r>
            <a:r>
              <a:rPr lang="en-GB" sz="1900" dirty="0" smtClean="0"/>
              <a:t>of </a:t>
            </a:r>
            <a:r>
              <a:rPr lang="en-GB" sz="1900" dirty="0"/>
              <a:t>the family of the </a:t>
            </a:r>
            <a:r>
              <a:rPr lang="en-GB" sz="1900" dirty="0" err="1"/>
              <a:t>Cleopatras</a:t>
            </a:r>
            <a:r>
              <a:rPr lang="en-GB" sz="1900" dirty="0"/>
              <a:t> and the </a:t>
            </a:r>
            <a:r>
              <a:rPr lang="en-GB" sz="1900" dirty="0" smtClean="0"/>
              <a:t>Ptolemies, </a:t>
            </a:r>
            <a:r>
              <a:rPr lang="en-GB" sz="1900" dirty="0"/>
              <a:t>proceeded upon the death of her husband </a:t>
            </a:r>
            <a:r>
              <a:rPr lang="en-GB" sz="1900" dirty="0" err="1"/>
              <a:t>Odaenathus</a:t>
            </a:r>
            <a:r>
              <a:rPr lang="en-GB" sz="1900" dirty="0"/>
              <a:t> to cast about her shoulders the imperial mantle; and arrayed in the robes of Dido and even assuming the </a:t>
            </a:r>
            <a:r>
              <a:rPr lang="en-GB" sz="1900" dirty="0" smtClean="0"/>
              <a:t>diadem…” </a:t>
            </a:r>
            <a:r>
              <a:rPr lang="en-GB" sz="1900" b="1" i="1" dirty="0" smtClean="0"/>
              <a:t>SHA Zenobia </a:t>
            </a:r>
            <a:r>
              <a:rPr lang="en-GB" sz="1900" b="1" dirty="0" smtClean="0"/>
              <a:t>30.2</a:t>
            </a:r>
            <a:r>
              <a:rPr lang="en-GB" sz="1900" dirty="0" smtClean="0"/>
              <a:t>.</a:t>
            </a:r>
            <a:endParaRPr lang="en-GB" sz="1900" i="1"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3968" y="4077072"/>
            <a:ext cx="4370717" cy="17727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3923928" y="5888228"/>
            <a:ext cx="5216557" cy="954107"/>
          </a:xfrm>
          <a:prstGeom prst="rect">
            <a:avLst/>
          </a:prstGeom>
        </p:spPr>
        <p:txBody>
          <a:bodyPr wrap="square">
            <a:spAutoFit/>
          </a:bodyPr>
          <a:lstStyle/>
          <a:p>
            <a:r>
              <a:rPr lang="en-GB" sz="1400" dirty="0" smtClean="0"/>
              <a:t>Zenobia AE </a:t>
            </a:r>
            <a:r>
              <a:rPr lang="en-GB" sz="1400" dirty="0" err="1" smtClean="0"/>
              <a:t>Antoninianus</a:t>
            </a:r>
            <a:r>
              <a:rPr lang="en-GB" sz="1400" dirty="0" smtClean="0"/>
              <a:t>. 271-272 AD. S ZENOBIA AVG, diademed and draped bust right on a crescent / IVNO REGINA, Juno standing facing, head left, holding </a:t>
            </a:r>
            <a:r>
              <a:rPr lang="en-GB" sz="1400" dirty="0" err="1" smtClean="0"/>
              <a:t>patera</a:t>
            </a:r>
            <a:r>
              <a:rPr lang="en-GB" sz="1400" dirty="0" smtClean="0"/>
              <a:t> in right hand, sceptre in left, peacock at her feet; star in left field. RIC 2.</a:t>
            </a:r>
            <a:endParaRPr lang="en-GB" sz="1400" dirty="0"/>
          </a:p>
        </p:txBody>
      </p:sp>
    </p:spTree>
    <p:extLst>
      <p:ext uri="{BB962C8B-B14F-4D97-AF65-F5344CB8AC3E}">
        <p14:creationId xmlns:p14="http://schemas.microsoft.com/office/powerpoint/2010/main" val="27034721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Palmyrene Empire</a:t>
            </a:r>
            <a:endParaRPr lang="en-GB" b="1" dirty="0"/>
          </a:p>
        </p:txBody>
      </p:sp>
      <p:sp>
        <p:nvSpPr>
          <p:cNvPr id="3" name="Content Placeholder 2"/>
          <p:cNvSpPr>
            <a:spLocks noGrp="1"/>
          </p:cNvSpPr>
          <p:nvPr>
            <p:ph sz="half" idx="1"/>
          </p:nvPr>
        </p:nvSpPr>
        <p:spPr>
          <a:xfrm>
            <a:off x="107504" y="1600200"/>
            <a:ext cx="4536504" cy="2908920"/>
          </a:xfrm>
        </p:spPr>
        <p:txBody>
          <a:bodyPr>
            <a:normAutofit lnSpcReduction="10000"/>
          </a:bodyPr>
          <a:lstStyle/>
          <a:p>
            <a:r>
              <a:rPr lang="en-GB" dirty="0" smtClean="0"/>
              <a:t>Annexation of Syria, followed by the sacking of </a:t>
            </a:r>
            <a:r>
              <a:rPr lang="en-GB" dirty="0" err="1" smtClean="0"/>
              <a:t>Bosrah</a:t>
            </a:r>
            <a:r>
              <a:rPr lang="en-GB" dirty="0" smtClean="0"/>
              <a:t>.</a:t>
            </a:r>
          </a:p>
          <a:p>
            <a:endParaRPr lang="en-GB" sz="500" dirty="0"/>
          </a:p>
          <a:p>
            <a:r>
              <a:rPr lang="en-GB" dirty="0" smtClean="0"/>
              <a:t>Seizure of Egypt in AD 269.</a:t>
            </a:r>
          </a:p>
          <a:p>
            <a:endParaRPr lang="en-GB" sz="500" dirty="0"/>
          </a:p>
          <a:p>
            <a:r>
              <a:rPr lang="en-GB" dirty="0" smtClean="0"/>
              <a:t>Invasion in Asia Minor in AD 270.</a:t>
            </a:r>
          </a:p>
          <a:p>
            <a:endParaRPr lang="en-GB" dirty="0"/>
          </a:p>
          <a:p>
            <a:endParaRPr lang="en-GB" dirty="0"/>
          </a:p>
        </p:txBody>
      </p:sp>
      <p:pic>
        <p:nvPicPr>
          <p:cNvPr id="5122"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4365104"/>
            <a:ext cx="4038600" cy="23896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4499992" y="1412776"/>
            <a:ext cx="4499992" cy="5262979"/>
          </a:xfrm>
          <a:prstGeom prst="rect">
            <a:avLst/>
          </a:prstGeom>
        </p:spPr>
        <p:txBody>
          <a:bodyPr wrap="square">
            <a:spAutoFit/>
          </a:bodyPr>
          <a:lstStyle/>
          <a:p>
            <a:r>
              <a:rPr lang="en-GB" sz="2400" dirty="0" smtClean="0"/>
              <a:t>After thus recovering Tyana, Aurelian, by means of a brief engagement near Daphne, gained possession of Antioch, having promised forgiveness to all; and thereupon, obeying, as far as is known, the injunctions of that venerated man, Apollonius, he acted with greater kindness and mercy. After this, the whole issue of the war was decided near </a:t>
            </a:r>
            <a:r>
              <a:rPr lang="en-GB" sz="2400" dirty="0" err="1" smtClean="0"/>
              <a:t>Emesa</a:t>
            </a:r>
            <a:r>
              <a:rPr lang="en-GB" sz="2400" dirty="0" smtClean="0"/>
              <a:t> in a mighty battle fought against Zenobia and </a:t>
            </a:r>
            <a:r>
              <a:rPr lang="en-GB" sz="2400" dirty="0" err="1" smtClean="0"/>
              <a:t>Zaba</a:t>
            </a:r>
            <a:r>
              <a:rPr lang="en-GB" sz="2400" dirty="0" smtClean="0"/>
              <a:t>, her ally… </a:t>
            </a:r>
            <a:r>
              <a:rPr lang="en-GB" sz="2400" b="1" i="1" dirty="0" smtClean="0"/>
              <a:t>SHA Aurelian </a:t>
            </a:r>
            <a:r>
              <a:rPr lang="en-GB" sz="2400" b="1" dirty="0" smtClean="0"/>
              <a:t>25.1-2</a:t>
            </a:r>
            <a:r>
              <a:rPr lang="en-GB" sz="2400" dirty="0" smtClean="0"/>
              <a:t>.</a:t>
            </a:r>
            <a:endParaRPr lang="en-GB" sz="2400" dirty="0"/>
          </a:p>
        </p:txBody>
      </p:sp>
    </p:spTree>
    <p:extLst>
      <p:ext uri="{BB962C8B-B14F-4D97-AF65-F5344CB8AC3E}">
        <p14:creationId xmlns:p14="http://schemas.microsoft.com/office/powerpoint/2010/main" val="19533404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GB" b="1" dirty="0" smtClean="0"/>
              <a:t>Aurelian Restores Unity</a:t>
            </a:r>
            <a:endParaRPr lang="en-GB" b="1" dirty="0"/>
          </a:p>
        </p:txBody>
      </p:sp>
      <p:sp>
        <p:nvSpPr>
          <p:cNvPr id="3" name="Content Placeholder 2"/>
          <p:cNvSpPr>
            <a:spLocks noGrp="1"/>
          </p:cNvSpPr>
          <p:nvPr>
            <p:ph sz="half" idx="1"/>
          </p:nvPr>
        </p:nvSpPr>
        <p:spPr>
          <a:xfrm>
            <a:off x="0" y="1016943"/>
            <a:ext cx="4572000" cy="3412976"/>
          </a:xfrm>
        </p:spPr>
        <p:txBody>
          <a:bodyPr>
            <a:normAutofit/>
          </a:bodyPr>
          <a:lstStyle/>
          <a:p>
            <a:r>
              <a:rPr lang="en-GB" sz="2200" dirty="0" err="1" smtClean="0"/>
              <a:t>Wahballat</a:t>
            </a:r>
            <a:r>
              <a:rPr lang="en-GB" sz="2200" dirty="0" smtClean="0"/>
              <a:t> initially granted the titles of his father by Aurelian.</a:t>
            </a:r>
          </a:p>
          <a:p>
            <a:endParaRPr lang="en-GB" sz="500" dirty="0"/>
          </a:p>
          <a:p>
            <a:r>
              <a:rPr lang="en-GB" sz="2000" dirty="0" smtClean="0"/>
              <a:t>Zenobia proclaims her son “Augustus” (AD 271).</a:t>
            </a:r>
          </a:p>
          <a:p>
            <a:endParaRPr lang="en-GB" sz="500" dirty="0"/>
          </a:p>
          <a:p>
            <a:r>
              <a:rPr lang="en-GB" sz="2000" dirty="0" smtClean="0"/>
              <a:t>General </a:t>
            </a:r>
            <a:r>
              <a:rPr lang="en-GB" sz="2000" dirty="0"/>
              <a:t>Polybius </a:t>
            </a:r>
            <a:r>
              <a:rPr lang="en-GB" sz="2000" dirty="0" smtClean="0"/>
              <a:t>sent to </a:t>
            </a:r>
            <a:r>
              <a:rPr lang="en-GB" sz="2000" dirty="0"/>
              <a:t>reconquer </a:t>
            </a:r>
            <a:r>
              <a:rPr lang="en-GB" sz="2000" dirty="0" smtClean="0"/>
              <a:t>Egypt, Aurelian reconquers </a:t>
            </a:r>
            <a:r>
              <a:rPr lang="en-GB" sz="2000" dirty="0"/>
              <a:t>Asia </a:t>
            </a:r>
            <a:r>
              <a:rPr lang="en-GB" sz="2000" dirty="0" smtClean="0"/>
              <a:t>Minor.</a:t>
            </a:r>
          </a:p>
          <a:p>
            <a:endParaRPr lang="en-GB" sz="500" dirty="0"/>
          </a:p>
          <a:p>
            <a:r>
              <a:rPr lang="en-GB" sz="2000" dirty="0" err="1" smtClean="0"/>
              <a:t>Zabdas</a:t>
            </a:r>
            <a:r>
              <a:rPr lang="en-GB" sz="2000" dirty="0" smtClean="0"/>
              <a:t>, general of Zenobia, defeated at </a:t>
            </a:r>
            <a:r>
              <a:rPr lang="en-GB" sz="2000" dirty="0" err="1" smtClean="0"/>
              <a:t>Emesa</a:t>
            </a:r>
            <a:r>
              <a:rPr lang="en-GB" sz="2000" dirty="0" smtClean="0"/>
              <a:t>.</a:t>
            </a:r>
            <a:endParaRPr lang="en-GB" sz="2000" dirty="0"/>
          </a:p>
        </p:txBody>
      </p:sp>
      <p:sp>
        <p:nvSpPr>
          <p:cNvPr id="4" name="Content Placeholder 3"/>
          <p:cNvSpPr>
            <a:spLocks noGrp="1"/>
          </p:cNvSpPr>
          <p:nvPr>
            <p:ph sz="half" idx="2"/>
          </p:nvPr>
        </p:nvSpPr>
        <p:spPr>
          <a:xfrm>
            <a:off x="107504" y="4149080"/>
            <a:ext cx="3807042" cy="1900808"/>
          </a:xfrm>
        </p:spPr>
        <p:txBody>
          <a:bodyPr>
            <a:noAutofit/>
          </a:bodyPr>
          <a:lstStyle/>
          <a:p>
            <a:pPr marL="0" indent="0">
              <a:buNone/>
            </a:pPr>
            <a:r>
              <a:rPr lang="en-GB" sz="2000" dirty="0"/>
              <a:t>Zenobia, then, conquered, fled away on camels (which they call dromedaries), but while seeking to reach the Persians she was captured by the horseman sent after her, and thus she was brought into the power of Aurelian… </a:t>
            </a:r>
            <a:r>
              <a:rPr lang="en-GB" sz="2000" b="1" i="1" dirty="0"/>
              <a:t>SHA Aurelian </a:t>
            </a:r>
            <a:r>
              <a:rPr lang="en-GB" sz="2000" b="1" dirty="0" smtClean="0"/>
              <a:t>28.3</a:t>
            </a:r>
            <a:r>
              <a:rPr lang="en-GB" sz="2000" dirty="0" smtClean="0"/>
              <a:t>.</a:t>
            </a:r>
            <a:endParaRPr lang="en-GB" sz="2000" b="1" dirty="0"/>
          </a:p>
        </p:txBody>
      </p:sp>
      <p:sp>
        <p:nvSpPr>
          <p:cNvPr id="6" name="Rectangle 5"/>
          <p:cNvSpPr/>
          <p:nvPr/>
        </p:nvSpPr>
        <p:spPr>
          <a:xfrm>
            <a:off x="4572000" y="1031374"/>
            <a:ext cx="4464496" cy="2665345"/>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000" dirty="0">
                <a:solidFill>
                  <a:prstClr val="black"/>
                </a:solidFill>
              </a:rPr>
              <a:t>Inner wall, cutting the city in two was hurriedly raised – “Zenobia’s Wall”.</a:t>
            </a:r>
          </a:p>
          <a:p>
            <a:pPr marL="342900" lvl="0" indent="-342900">
              <a:spcBef>
                <a:spcPct val="20000"/>
              </a:spcBef>
              <a:buFont typeface="Arial" panose="020B0604020202020204" pitchFamily="34" charset="0"/>
              <a:buChar char="•"/>
            </a:pPr>
            <a:endParaRPr lang="en-GB" sz="800" dirty="0">
              <a:solidFill>
                <a:prstClr val="black"/>
              </a:solidFill>
            </a:endParaRPr>
          </a:p>
          <a:p>
            <a:pPr marL="342900" lvl="0" indent="-342900">
              <a:spcBef>
                <a:spcPct val="20000"/>
              </a:spcBef>
              <a:buFont typeface="Arial" panose="020B0604020202020204" pitchFamily="34" charset="0"/>
              <a:buChar char="•"/>
            </a:pPr>
            <a:r>
              <a:rPr lang="en-GB" sz="2000" dirty="0">
                <a:solidFill>
                  <a:prstClr val="black"/>
                </a:solidFill>
              </a:rPr>
              <a:t>Zenobia attempts to flee over the </a:t>
            </a:r>
            <a:r>
              <a:rPr lang="en-GB" sz="2000" dirty="0" smtClean="0">
                <a:solidFill>
                  <a:prstClr val="black"/>
                </a:solidFill>
              </a:rPr>
              <a:t>Euphrates - Palmyra </a:t>
            </a:r>
            <a:r>
              <a:rPr lang="en-GB" sz="2000" dirty="0">
                <a:solidFill>
                  <a:prstClr val="black"/>
                </a:solidFill>
              </a:rPr>
              <a:t>capitulates in AD 272.</a:t>
            </a:r>
          </a:p>
          <a:p>
            <a:pPr marL="342900" lvl="0" indent="-342900">
              <a:spcBef>
                <a:spcPct val="20000"/>
              </a:spcBef>
              <a:buFont typeface="Arial" panose="020B0604020202020204" pitchFamily="34" charset="0"/>
              <a:buChar char="•"/>
            </a:pPr>
            <a:endParaRPr lang="en-GB" sz="800" dirty="0">
              <a:solidFill>
                <a:prstClr val="black"/>
              </a:solidFill>
            </a:endParaRPr>
          </a:p>
          <a:p>
            <a:pPr marL="342900" lvl="0" indent="-342900">
              <a:spcBef>
                <a:spcPct val="20000"/>
              </a:spcBef>
              <a:buFont typeface="Arial" panose="020B0604020202020204" pitchFamily="34" charset="0"/>
              <a:buChar char="•"/>
            </a:pPr>
            <a:r>
              <a:rPr lang="en-GB" sz="2000" dirty="0">
                <a:solidFill>
                  <a:prstClr val="black"/>
                </a:solidFill>
              </a:rPr>
              <a:t>Some of the leading citizens put to death and the city is garrisoned.</a:t>
            </a:r>
          </a:p>
        </p:txBody>
      </p:sp>
      <p:sp>
        <p:nvSpPr>
          <p:cNvPr id="7" name="Content Placeholder 3"/>
          <p:cNvSpPr txBox="1">
            <a:spLocks/>
          </p:cNvSpPr>
          <p:nvPr/>
        </p:nvSpPr>
        <p:spPr>
          <a:xfrm>
            <a:off x="3914546" y="3696718"/>
            <a:ext cx="5121950" cy="365835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smtClean="0"/>
              <a:t>“…Aurelian, however, deeming it improper that a woman should be put to death, killed many who had advised her to begin and prepare and wage the war, but the woman he saved for his triumph, wishing to show her to the eyes of the Roman people. It was regarded as a cruel thing that Longinus the philosopher should have been among those who were killed. He, it is said, he was employed by Zenobia as her teacher in Greek letters…” – </a:t>
            </a:r>
            <a:r>
              <a:rPr lang="en-GB" sz="2000" b="1" dirty="0" smtClean="0"/>
              <a:t>30.2-3</a:t>
            </a:r>
            <a:r>
              <a:rPr lang="en-GB" sz="2000" dirty="0" smtClean="0"/>
              <a:t>.</a:t>
            </a:r>
            <a:endParaRPr lang="en-GB" sz="2000" dirty="0"/>
          </a:p>
        </p:txBody>
      </p:sp>
    </p:spTree>
    <p:extLst>
      <p:ext uri="{BB962C8B-B14F-4D97-AF65-F5344CB8AC3E}">
        <p14:creationId xmlns:p14="http://schemas.microsoft.com/office/powerpoint/2010/main" val="36461664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Destruction of Palmyra</a:t>
            </a:r>
            <a:endParaRPr lang="en-GB" b="1" dirty="0"/>
          </a:p>
        </p:txBody>
      </p:sp>
      <p:sp>
        <p:nvSpPr>
          <p:cNvPr id="3" name="Content Placeholder 2"/>
          <p:cNvSpPr>
            <a:spLocks noGrp="1"/>
          </p:cNvSpPr>
          <p:nvPr>
            <p:ph sz="half" idx="1"/>
          </p:nvPr>
        </p:nvSpPr>
        <p:spPr>
          <a:xfrm>
            <a:off x="0" y="1412776"/>
            <a:ext cx="3779912" cy="5445224"/>
          </a:xfrm>
        </p:spPr>
        <p:txBody>
          <a:bodyPr>
            <a:normAutofit/>
          </a:bodyPr>
          <a:lstStyle/>
          <a:p>
            <a:r>
              <a:rPr lang="en-GB" dirty="0" smtClean="0"/>
              <a:t>City rises up a month after Aurelian’s departure (AD 273) and kills garrison.</a:t>
            </a:r>
          </a:p>
          <a:p>
            <a:endParaRPr lang="en-GB" sz="800" dirty="0"/>
          </a:p>
          <a:p>
            <a:r>
              <a:rPr lang="en-GB" dirty="0" smtClean="0"/>
              <a:t>Aurelian returns and enters city unopposed – a massacre ensues. </a:t>
            </a:r>
          </a:p>
          <a:p>
            <a:endParaRPr lang="en-GB" sz="800" dirty="0"/>
          </a:p>
          <a:p>
            <a:r>
              <a:rPr lang="en-GB" dirty="0" smtClean="0"/>
              <a:t>Physical destruction seems to have been limited – though decline apparent.</a:t>
            </a:r>
            <a:endParaRPr lang="en-GB" dirty="0"/>
          </a:p>
        </p:txBody>
      </p:sp>
      <p:sp>
        <p:nvSpPr>
          <p:cNvPr id="4" name="Content Placeholder 3"/>
          <p:cNvSpPr>
            <a:spLocks noGrp="1"/>
          </p:cNvSpPr>
          <p:nvPr>
            <p:ph sz="half" idx="2"/>
          </p:nvPr>
        </p:nvSpPr>
        <p:spPr>
          <a:xfrm>
            <a:off x="3707904" y="1412776"/>
            <a:ext cx="5436096" cy="5445224"/>
          </a:xfrm>
        </p:spPr>
        <p:txBody>
          <a:bodyPr>
            <a:noAutofit/>
          </a:bodyPr>
          <a:lstStyle/>
          <a:p>
            <a:pPr marL="0" indent="0">
              <a:buNone/>
            </a:pPr>
            <a:r>
              <a:rPr lang="en-GB" sz="2200" dirty="0"/>
              <a:t>“It is a rare thing, or rather, a difficult thing, for the Syrians to keep faith. For the </a:t>
            </a:r>
            <a:r>
              <a:rPr lang="en-GB" sz="2200" dirty="0" err="1"/>
              <a:t>Palmyrenes</a:t>
            </a:r>
            <a:r>
              <a:rPr lang="en-GB" sz="2200" dirty="0"/>
              <a:t>, who had once been defeated and crushed, now that Aurelian was busied with matters in Europe, began a rebellion of no small </a:t>
            </a:r>
            <a:r>
              <a:rPr lang="en-GB" sz="2200" dirty="0" smtClean="0"/>
              <a:t>size</a:t>
            </a:r>
            <a:r>
              <a:rPr lang="en-GB" sz="2200" dirty="0"/>
              <a:t>... But Aurelian, indeed, prepared as he always was, came back from Rhodope and, because it deserved it, destroyed the city… "From Aurelian Augustus to </a:t>
            </a:r>
            <a:r>
              <a:rPr lang="en-GB" sz="2200" dirty="0" err="1"/>
              <a:t>Cerronius</a:t>
            </a:r>
            <a:r>
              <a:rPr lang="en-GB" sz="2200" dirty="0"/>
              <a:t> </a:t>
            </a:r>
            <a:r>
              <a:rPr lang="en-GB" sz="2200" dirty="0" err="1" smtClean="0"/>
              <a:t>Bassus</a:t>
            </a:r>
            <a:r>
              <a:rPr lang="en-GB" sz="2200" dirty="0" smtClean="0"/>
              <a:t>. The </a:t>
            </a:r>
            <a:r>
              <a:rPr lang="en-GB" sz="2200" dirty="0"/>
              <a:t>swords of the soldiers should not proceed further. Already enough </a:t>
            </a:r>
            <a:r>
              <a:rPr lang="en-GB" sz="2200" dirty="0" err="1"/>
              <a:t>Palmyrenes</a:t>
            </a:r>
            <a:r>
              <a:rPr lang="en-GB" sz="2200" dirty="0"/>
              <a:t> have been killed and slaughtered. We have not spared the women, we have slain the children, we have butchered the old men, we have destroyed the </a:t>
            </a:r>
            <a:r>
              <a:rPr lang="en-GB" sz="2200" dirty="0" smtClean="0"/>
              <a:t>peasants…” - </a:t>
            </a:r>
            <a:r>
              <a:rPr lang="en-GB" sz="2200" b="1" i="1" dirty="0" smtClean="0"/>
              <a:t>SHA Aurelian </a:t>
            </a:r>
            <a:r>
              <a:rPr lang="en-GB" sz="2200" b="1" dirty="0" smtClean="0"/>
              <a:t>31.1</a:t>
            </a:r>
            <a:r>
              <a:rPr lang="en-GB" sz="2200" dirty="0" smtClean="0"/>
              <a:t>.</a:t>
            </a:r>
            <a:endParaRPr lang="en-GB" sz="2200" dirty="0"/>
          </a:p>
        </p:txBody>
      </p:sp>
    </p:spTree>
    <p:extLst>
      <p:ext uri="{BB962C8B-B14F-4D97-AF65-F5344CB8AC3E}">
        <p14:creationId xmlns:p14="http://schemas.microsoft.com/office/powerpoint/2010/main" val="20285341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Palmyra in Late Times</a:t>
            </a:r>
            <a:endParaRPr lang="en-GB" b="1" dirty="0"/>
          </a:p>
        </p:txBody>
      </p:sp>
      <p:sp>
        <p:nvSpPr>
          <p:cNvPr id="3" name="Content Placeholder 2"/>
          <p:cNvSpPr>
            <a:spLocks noGrp="1"/>
          </p:cNvSpPr>
          <p:nvPr>
            <p:ph sz="half" idx="1"/>
          </p:nvPr>
        </p:nvSpPr>
        <p:spPr>
          <a:xfrm>
            <a:off x="0" y="1340768"/>
            <a:ext cx="4644008" cy="5517232"/>
          </a:xfrm>
        </p:spPr>
        <p:txBody>
          <a:bodyPr>
            <a:normAutofit fontScale="92500" lnSpcReduction="10000"/>
          </a:bodyPr>
          <a:lstStyle/>
          <a:p>
            <a:r>
              <a:rPr lang="en-GB" dirty="0" smtClean="0"/>
              <a:t>Military camp built by Diocletian. </a:t>
            </a:r>
          </a:p>
          <a:p>
            <a:endParaRPr lang="en-GB" sz="500" dirty="0"/>
          </a:p>
          <a:p>
            <a:r>
              <a:rPr lang="en-GB" dirty="0"/>
              <a:t>Bishop of Palmyra, </a:t>
            </a:r>
            <a:r>
              <a:rPr lang="en-GB" dirty="0" err="1"/>
              <a:t>Marinos</a:t>
            </a:r>
            <a:r>
              <a:rPr lang="en-GB" dirty="0"/>
              <a:t>, participated in the Council of </a:t>
            </a:r>
            <a:r>
              <a:rPr lang="en-GB" dirty="0" smtClean="0"/>
              <a:t>Nicaea (AD 325).</a:t>
            </a:r>
          </a:p>
          <a:p>
            <a:endParaRPr lang="en-GB" sz="500" dirty="0"/>
          </a:p>
          <a:p>
            <a:r>
              <a:rPr lang="en-GB" dirty="0" smtClean="0"/>
              <a:t>Some building work, Colonnade Street and two basilicas. </a:t>
            </a:r>
          </a:p>
          <a:p>
            <a:endParaRPr lang="en-GB" sz="500" dirty="0"/>
          </a:p>
          <a:p>
            <a:r>
              <a:rPr lang="en-GB" dirty="0"/>
              <a:t>Early in the fifth century the Temples of Bel and Baal </a:t>
            </a:r>
            <a:r>
              <a:rPr lang="en-GB" dirty="0" err="1"/>
              <a:t>Shamin</a:t>
            </a:r>
            <a:r>
              <a:rPr lang="en-GB" dirty="0"/>
              <a:t> were turned into </a:t>
            </a:r>
            <a:r>
              <a:rPr lang="en-GB" dirty="0" smtClean="0"/>
              <a:t>churches.</a:t>
            </a:r>
          </a:p>
          <a:p>
            <a:endParaRPr lang="en-GB" sz="500" dirty="0"/>
          </a:p>
          <a:p>
            <a:r>
              <a:rPr lang="en-GB" dirty="0" smtClean="0"/>
              <a:t>Renovations under Justinian.</a:t>
            </a:r>
            <a:endParaRPr lang="en-GB" dirty="0"/>
          </a:p>
        </p:txBody>
      </p:sp>
      <p:pic>
        <p:nvPicPr>
          <p:cNvPr id="7170"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716016" y="4005064"/>
            <a:ext cx="4248472" cy="2692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rotWithShape="1">
          <a:blip r:embed="rId3">
            <a:extLst>
              <a:ext uri="{28A0092B-C50C-407E-A947-70E740481C1C}">
                <a14:useLocalDpi xmlns:a14="http://schemas.microsoft.com/office/drawing/2010/main" val="0"/>
              </a:ext>
            </a:extLst>
          </a:blip>
          <a:srcRect t="7956"/>
          <a:stretch/>
        </p:blipFill>
        <p:spPr bwMode="auto">
          <a:xfrm>
            <a:off x="4716016" y="1340768"/>
            <a:ext cx="4253389" cy="25637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093920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(1)</a:t>
            </a:r>
            <a:endParaRPr lang="en-GB" b="1" dirty="0"/>
          </a:p>
        </p:txBody>
      </p:sp>
      <p:sp>
        <p:nvSpPr>
          <p:cNvPr id="3" name="Content Placeholder 2"/>
          <p:cNvSpPr>
            <a:spLocks noGrp="1"/>
          </p:cNvSpPr>
          <p:nvPr>
            <p:ph idx="1"/>
          </p:nvPr>
        </p:nvSpPr>
        <p:spPr>
          <a:xfrm>
            <a:off x="0" y="1556792"/>
            <a:ext cx="9144000" cy="5301208"/>
          </a:xfrm>
        </p:spPr>
        <p:txBody>
          <a:bodyPr>
            <a:normAutofit fontScale="92500" lnSpcReduction="20000"/>
          </a:bodyPr>
          <a:lstStyle/>
          <a:p>
            <a:r>
              <a:rPr lang="en-GB" dirty="0"/>
              <a:t>Ball, W. 2000. </a:t>
            </a:r>
            <a:r>
              <a:rPr lang="en-GB" i="1" dirty="0"/>
              <a:t>Rome in the East: The Transformation of an Empire</a:t>
            </a:r>
            <a:r>
              <a:rPr lang="en-GB" dirty="0"/>
              <a:t>. London: Routledge.</a:t>
            </a:r>
          </a:p>
          <a:p>
            <a:endParaRPr lang="en-GB" sz="1000" dirty="0" smtClean="0"/>
          </a:p>
          <a:p>
            <a:r>
              <a:rPr lang="en-GB" dirty="0" smtClean="0"/>
              <a:t>Browning, I. 1979. </a:t>
            </a:r>
            <a:r>
              <a:rPr lang="en-GB" i="1" dirty="0" smtClean="0"/>
              <a:t>Palmyra</a:t>
            </a:r>
            <a:r>
              <a:rPr lang="en-GB" dirty="0" smtClean="0"/>
              <a:t>. London: </a:t>
            </a:r>
            <a:r>
              <a:rPr lang="en-GB" dirty="0" err="1" smtClean="0"/>
              <a:t>Chatto</a:t>
            </a:r>
            <a:r>
              <a:rPr lang="en-GB" dirty="0" smtClean="0"/>
              <a:t> &amp; </a:t>
            </a:r>
            <a:r>
              <a:rPr lang="en-GB" dirty="0" err="1" smtClean="0"/>
              <a:t>Windus</a:t>
            </a:r>
            <a:r>
              <a:rPr lang="en-GB" dirty="0" smtClean="0"/>
              <a:t>.</a:t>
            </a:r>
          </a:p>
          <a:p>
            <a:endParaRPr lang="en-GB" sz="1000" dirty="0"/>
          </a:p>
          <a:p>
            <a:r>
              <a:rPr lang="en-GB" dirty="0" err="1" smtClean="0"/>
              <a:t>Bounni</a:t>
            </a:r>
            <a:r>
              <a:rPr lang="en-GB" dirty="0" smtClean="0"/>
              <a:t>, A. and Al-</a:t>
            </a:r>
            <a:r>
              <a:rPr lang="en-GB" dirty="0" err="1" smtClean="0"/>
              <a:t>As’ad</a:t>
            </a:r>
            <a:r>
              <a:rPr lang="en-GB" dirty="0" smtClean="0"/>
              <a:t>, K., trans. by </a:t>
            </a:r>
            <a:r>
              <a:rPr lang="en-GB" dirty="0" err="1" smtClean="0"/>
              <a:t>Pardee</a:t>
            </a:r>
            <a:r>
              <a:rPr lang="en-GB" dirty="0" smtClean="0"/>
              <a:t>, A. 1988. </a:t>
            </a:r>
            <a:r>
              <a:rPr lang="en-GB" i="1" dirty="0" smtClean="0"/>
              <a:t>Palmyra: History, Monuments &amp; Museum</a:t>
            </a:r>
            <a:r>
              <a:rPr lang="en-GB" dirty="0" smtClean="0"/>
              <a:t>. Damascus. </a:t>
            </a:r>
          </a:p>
          <a:p>
            <a:endParaRPr lang="en-GB" sz="1000" dirty="0" smtClean="0"/>
          </a:p>
          <a:p>
            <a:r>
              <a:rPr lang="en-GB" dirty="0" err="1" smtClean="0"/>
              <a:t>Gorea</a:t>
            </a:r>
            <a:r>
              <a:rPr lang="en-GB" dirty="0"/>
              <a:t>, Maria. 2012a. Palmyra and Socotra. In </a:t>
            </a:r>
            <a:r>
              <a:rPr lang="en-GB" i="1" dirty="0"/>
              <a:t>Foreign Sailors on Socotra</a:t>
            </a:r>
            <a:r>
              <a:rPr lang="en-GB" dirty="0"/>
              <a:t>, ed. Ingo </a:t>
            </a:r>
            <a:r>
              <a:rPr lang="en-GB" dirty="0" err="1"/>
              <a:t>Strauch</a:t>
            </a:r>
            <a:r>
              <a:rPr lang="en-GB" dirty="0"/>
              <a:t>. Bremen: Hempen </a:t>
            </a:r>
            <a:r>
              <a:rPr lang="en-GB" dirty="0" err="1"/>
              <a:t>Verlag</a:t>
            </a:r>
            <a:r>
              <a:rPr lang="en-GB" dirty="0"/>
              <a:t>: 447-57.</a:t>
            </a:r>
          </a:p>
          <a:p>
            <a:endParaRPr lang="en-GB" sz="1100" dirty="0"/>
          </a:p>
          <a:p>
            <a:r>
              <a:rPr lang="en-GB" dirty="0" err="1"/>
              <a:t>Gorea</a:t>
            </a:r>
            <a:r>
              <a:rPr lang="en-GB" dirty="0"/>
              <a:t>, Maria. 2012b. </a:t>
            </a:r>
            <a:r>
              <a:rPr lang="en-GB" i="1" dirty="0"/>
              <a:t>The Sea and Inland Trade of Palmyra. In Foreign Sailors on Socotra</a:t>
            </a:r>
            <a:r>
              <a:rPr lang="en-GB" dirty="0"/>
              <a:t>, ed. Ingo </a:t>
            </a:r>
            <a:r>
              <a:rPr lang="en-GB" dirty="0" err="1"/>
              <a:t>Strauch</a:t>
            </a:r>
            <a:r>
              <a:rPr lang="en-GB" dirty="0"/>
              <a:t>. Bremen: Hempen </a:t>
            </a:r>
            <a:r>
              <a:rPr lang="en-GB" dirty="0" err="1"/>
              <a:t>Verlag</a:t>
            </a:r>
            <a:r>
              <a:rPr lang="en-GB" dirty="0"/>
              <a:t>: 463-85. </a:t>
            </a:r>
          </a:p>
        </p:txBody>
      </p:sp>
    </p:spTree>
    <p:extLst>
      <p:ext uri="{BB962C8B-B14F-4D97-AF65-F5344CB8AC3E}">
        <p14:creationId xmlns:p14="http://schemas.microsoft.com/office/powerpoint/2010/main" val="24682438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(2) </a:t>
            </a:r>
            <a:endParaRPr lang="en-GB" b="1" dirty="0"/>
          </a:p>
        </p:txBody>
      </p:sp>
      <p:sp>
        <p:nvSpPr>
          <p:cNvPr id="3" name="Content Placeholder 2"/>
          <p:cNvSpPr>
            <a:spLocks noGrp="1"/>
          </p:cNvSpPr>
          <p:nvPr>
            <p:ph idx="1"/>
          </p:nvPr>
        </p:nvSpPr>
        <p:spPr>
          <a:xfrm>
            <a:off x="0" y="1268760"/>
            <a:ext cx="9144000" cy="5589240"/>
          </a:xfrm>
        </p:spPr>
        <p:txBody>
          <a:bodyPr>
            <a:normAutofit fontScale="92500" lnSpcReduction="20000"/>
          </a:bodyPr>
          <a:lstStyle/>
          <a:p>
            <a:endParaRPr lang="en-GB" sz="500" dirty="0"/>
          </a:p>
          <a:p>
            <a:r>
              <a:rPr lang="en-GB" dirty="0"/>
              <a:t>Seland, E. H. (</a:t>
            </a:r>
            <a:r>
              <a:rPr lang="en-GB" dirty="0" smtClean="0"/>
              <a:t>2016) </a:t>
            </a:r>
            <a:r>
              <a:rPr lang="en-GB" i="1" dirty="0"/>
              <a:t>Ships of the Desert and Ships of the Sea: Palmyra in the World Trade of the First Three Centuries CE</a:t>
            </a:r>
            <a:r>
              <a:rPr lang="en-GB" dirty="0"/>
              <a:t>. Wiesbaden. </a:t>
            </a:r>
            <a:endParaRPr lang="en-GB" dirty="0" smtClean="0"/>
          </a:p>
          <a:p>
            <a:endParaRPr lang="en-GB" sz="200" dirty="0"/>
          </a:p>
          <a:p>
            <a:r>
              <a:rPr lang="en-GB" dirty="0" smtClean="0"/>
              <a:t>Smith, A. M. 2013. </a:t>
            </a:r>
            <a:r>
              <a:rPr lang="en-GB" i="1" dirty="0" smtClean="0"/>
              <a:t>Roman Palmyra: Identity, Community and State Formation</a:t>
            </a:r>
            <a:r>
              <a:rPr lang="en-GB" dirty="0" smtClean="0"/>
              <a:t>. New York: Oxford University Press.</a:t>
            </a:r>
          </a:p>
          <a:p>
            <a:endParaRPr lang="en-GB" sz="200" dirty="0" smtClean="0"/>
          </a:p>
          <a:p>
            <a:r>
              <a:rPr lang="en-GB" dirty="0" err="1" smtClean="0"/>
              <a:t>Stoneman</a:t>
            </a:r>
            <a:r>
              <a:rPr lang="en-GB" dirty="0" smtClean="0"/>
              <a:t>, R. </a:t>
            </a:r>
            <a:r>
              <a:rPr lang="en-GB" i="1" dirty="0" smtClean="0"/>
              <a:t>Palmyra and its Empire: Zenobia’s Revolt Against Rome</a:t>
            </a:r>
            <a:r>
              <a:rPr lang="en-GB" dirty="0" smtClean="0"/>
              <a:t>. Ann </a:t>
            </a:r>
            <a:r>
              <a:rPr lang="en-GB" dirty="0" err="1" smtClean="0"/>
              <a:t>Arbor</a:t>
            </a:r>
            <a:r>
              <a:rPr lang="en-GB" dirty="0" smtClean="0"/>
              <a:t>: University of Michigan Press.</a:t>
            </a:r>
          </a:p>
          <a:p>
            <a:endParaRPr lang="en-GB" sz="500" dirty="0" smtClean="0"/>
          </a:p>
          <a:p>
            <a:endParaRPr lang="en-GB" sz="200" dirty="0" smtClean="0"/>
          </a:p>
          <a:p>
            <a:r>
              <a:rPr lang="en-GB" dirty="0" smtClean="0"/>
              <a:t>Whittaker, C. R. 2004. </a:t>
            </a:r>
            <a:r>
              <a:rPr lang="en-GB" i="1" dirty="0" smtClean="0"/>
              <a:t>Rome and Its Frontiers: The Dynamics of Empire</a:t>
            </a:r>
            <a:r>
              <a:rPr lang="en-GB" dirty="0" smtClean="0"/>
              <a:t>. London: Routledge.</a:t>
            </a:r>
          </a:p>
          <a:p>
            <a:endParaRPr lang="en-GB" sz="200" dirty="0"/>
          </a:p>
          <a:p>
            <a:r>
              <a:rPr lang="en-GB" dirty="0"/>
              <a:t>Young, Gary. K. 2001. </a:t>
            </a:r>
            <a:r>
              <a:rPr lang="en-GB" i="1" dirty="0"/>
              <a:t>Rome’s Eastern Trade International Commerce and Imperial Policy, 31 BC - AD 305</a:t>
            </a:r>
            <a:r>
              <a:rPr lang="en-GB" dirty="0"/>
              <a:t>. London: </a:t>
            </a:r>
            <a:r>
              <a:rPr lang="en-GB" dirty="0" smtClean="0"/>
              <a:t>Routledge.</a:t>
            </a:r>
            <a:endParaRPr lang="en-GB" dirty="0"/>
          </a:p>
          <a:p>
            <a:endParaRPr lang="en-GB" dirty="0"/>
          </a:p>
        </p:txBody>
      </p:sp>
    </p:spTree>
    <p:extLst>
      <p:ext uri="{BB962C8B-B14F-4D97-AF65-F5344CB8AC3E}">
        <p14:creationId xmlns:p14="http://schemas.microsoft.com/office/powerpoint/2010/main" val="345145705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1878</TotalTime>
  <Words>2632</Words>
  <Application>Microsoft Office PowerPoint</Application>
  <PresentationFormat>On-screen Show (4:3)</PresentationFormat>
  <Paragraphs>180</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Times New Roman</vt:lpstr>
      <vt:lpstr>1_Office Theme</vt:lpstr>
      <vt:lpstr>West meets East: At the Borders of the Oikoumenē and Beyond   Lecture 17 – Palmyra and the Persian Gulf  </vt:lpstr>
      <vt:lpstr>Palmyra “The Bride of the Desert”</vt:lpstr>
      <vt:lpstr>PowerPoint Presentation</vt:lpstr>
      <vt:lpstr>Tributary “Buffer State” </vt:lpstr>
      <vt:lpstr>The Site of Palmyra</vt:lpstr>
      <vt:lpstr>Culture in Palmyra</vt:lpstr>
      <vt:lpstr>PowerPoint Presentation</vt:lpstr>
      <vt:lpstr>PowerPoint Presentation</vt:lpstr>
      <vt:lpstr>Commerce in the Gulf</vt:lpstr>
      <vt:lpstr>Organisation of the Caravan Trade</vt:lpstr>
      <vt:lpstr>The Palmyrene Army</vt:lpstr>
      <vt:lpstr>The Kingdom of Mesene (Characene)</vt:lpstr>
      <vt:lpstr>PowerPoint Presentation</vt:lpstr>
      <vt:lpstr>Difficulties for Palmyra?</vt:lpstr>
      <vt:lpstr>Palmyrenes in the Red Sea Trade</vt:lpstr>
      <vt:lpstr>PowerPoint Presentation</vt:lpstr>
      <vt:lpstr>PowerPoint Presentation</vt:lpstr>
      <vt:lpstr>PowerPoint Presentation</vt:lpstr>
      <vt:lpstr>Rise of Zenobia</vt:lpstr>
      <vt:lpstr>The Palmyrene Empire</vt:lpstr>
      <vt:lpstr>Aurelian Restores Unity</vt:lpstr>
      <vt:lpstr>The Destruction of Palmyra</vt:lpstr>
      <vt:lpstr>Palmyra in Late Times</vt:lpstr>
      <vt:lpstr>Bibliography (1)</vt:lpstr>
      <vt:lpstr>Bibliography (2)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Oikoumenē and Beyond   Lecture 18 – Palmyra and the Persian Gulf  </dc:title>
  <dc:creator>Matt</dc:creator>
  <cp:lastModifiedBy>Matt</cp:lastModifiedBy>
  <cp:revision>193</cp:revision>
  <dcterms:created xsi:type="dcterms:W3CDTF">2014-11-30T11:49:16Z</dcterms:created>
  <dcterms:modified xsi:type="dcterms:W3CDTF">2017-12-03T17:33:07Z</dcterms:modified>
</cp:coreProperties>
</file>