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57" r:id="rId3"/>
    <p:sldId id="258" r:id="rId4"/>
    <p:sldId id="260" r:id="rId5"/>
    <p:sldId id="262" r:id="rId6"/>
    <p:sldId id="261" r:id="rId7"/>
    <p:sldId id="277" r:id="rId8"/>
    <p:sldId id="264" r:id="rId9"/>
    <p:sldId id="265" r:id="rId10"/>
    <p:sldId id="266" r:id="rId11"/>
    <p:sldId id="272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63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E64901-1F24-4495-9A81-D55B19D00892}" v="1" dt="2025-12-04T00:42:08.1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47" autoAdjust="0"/>
    <p:restoredTop sz="72620" autoAdjust="0"/>
  </p:normalViewPr>
  <p:slideViewPr>
    <p:cSldViewPr snapToGrid="0" showGuides="1">
      <p:cViewPr varScale="1">
        <p:scale>
          <a:sx n="73" d="100"/>
          <a:sy n="73" d="100"/>
        </p:scale>
        <p:origin x="126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4" d="100"/>
          <a:sy n="84" d="100"/>
        </p:scale>
        <p:origin x="3828" y="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E8E64901-1F24-4495-9A81-D55B19D00892}"/>
    <pc:docChg chg="undo custSel addSld modSld">
      <pc:chgData name="Ewa Kazimierska" userId="8edb7084-dccb-4d8f-9cfb-38098ea1d667" providerId="ADAL" clId="{E8E64901-1F24-4495-9A81-D55B19D00892}" dt="2025-12-04T15:51:02.367" v="88" actId="6549"/>
      <pc:docMkLst>
        <pc:docMk/>
      </pc:docMkLst>
      <pc:sldChg chg="addSp delSp modSp mod modNotesTx">
        <pc:chgData name="Ewa Kazimierska" userId="8edb7084-dccb-4d8f-9cfb-38098ea1d667" providerId="ADAL" clId="{E8E64901-1F24-4495-9A81-D55B19D00892}" dt="2025-12-04T15:49:53.348" v="78" actId="6549"/>
        <pc:sldMkLst>
          <pc:docMk/>
          <pc:sldMk cId="3435040784" sldId="256"/>
        </pc:sldMkLst>
        <pc:spChg chg="del">
          <ac:chgData name="Ewa Kazimierska" userId="8edb7084-dccb-4d8f-9cfb-38098ea1d667" providerId="ADAL" clId="{E8E64901-1F24-4495-9A81-D55B19D00892}" dt="2025-12-04T00:40:15.702" v="0" actId="478"/>
          <ac:spMkLst>
            <pc:docMk/>
            <pc:sldMk cId="3435040784" sldId="256"/>
            <ac:spMk id="3" creationId="{FCED1DAE-B9DD-4FAF-A0EA-9D6A94E75AF9}"/>
          </ac:spMkLst>
        </pc:spChg>
        <pc:spChg chg="add mod">
          <ac:chgData name="Ewa Kazimierska" userId="8edb7084-dccb-4d8f-9cfb-38098ea1d667" providerId="ADAL" clId="{E8E64901-1F24-4495-9A81-D55B19D00892}" dt="2025-12-04T00:40:15.702" v="0" actId="478"/>
          <ac:spMkLst>
            <pc:docMk/>
            <pc:sldMk cId="3435040784" sldId="256"/>
            <ac:spMk id="5" creationId="{E42CF0C5-7C53-4E9B-ACC0-A94605A46DCD}"/>
          </ac:spMkLst>
        </pc:spChg>
      </pc:sldChg>
      <pc:sldChg chg="modSp mod modNotesTx">
        <pc:chgData name="Ewa Kazimierska" userId="8edb7084-dccb-4d8f-9cfb-38098ea1d667" providerId="ADAL" clId="{E8E64901-1F24-4495-9A81-D55B19D00892}" dt="2025-12-04T15:50:06.521" v="79" actId="6549"/>
        <pc:sldMkLst>
          <pc:docMk/>
          <pc:sldMk cId="2723398644" sldId="257"/>
        </pc:sldMkLst>
        <pc:spChg chg="mod">
          <ac:chgData name="Ewa Kazimierska" userId="8edb7084-dccb-4d8f-9cfb-38098ea1d667" providerId="ADAL" clId="{E8E64901-1F24-4495-9A81-D55B19D00892}" dt="2025-12-04T00:51:07.050" v="23" actId="20577"/>
          <ac:spMkLst>
            <pc:docMk/>
            <pc:sldMk cId="2723398644" sldId="257"/>
            <ac:spMk id="3" creationId="{A8F8F215-A79B-4FCA-986A-7FA3E91EA97C}"/>
          </ac:spMkLst>
        </pc:spChg>
      </pc:sldChg>
      <pc:sldChg chg="modNotesTx">
        <pc:chgData name="Ewa Kazimierska" userId="8edb7084-dccb-4d8f-9cfb-38098ea1d667" providerId="ADAL" clId="{E8E64901-1F24-4495-9A81-D55B19D00892}" dt="2025-12-04T15:50:12.559" v="80" actId="6549"/>
        <pc:sldMkLst>
          <pc:docMk/>
          <pc:sldMk cId="3356268463" sldId="258"/>
        </pc:sldMkLst>
      </pc:sldChg>
      <pc:sldChg chg="modNotesTx">
        <pc:chgData name="Ewa Kazimierska" userId="8edb7084-dccb-4d8f-9cfb-38098ea1d667" providerId="ADAL" clId="{E8E64901-1F24-4495-9A81-D55B19D00892}" dt="2025-12-04T15:50:18.557" v="81" actId="6549"/>
        <pc:sldMkLst>
          <pc:docMk/>
          <pc:sldMk cId="3838119160" sldId="260"/>
        </pc:sldMkLst>
      </pc:sldChg>
      <pc:sldChg chg="modSp mod modNotesTx">
        <pc:chgData name="Ewa Kazimierska" userId="8edb7084-dccb-4d8f-9cfb-38098ea1d667" providerId="ADAL" clId="{E8E64901-1F24-4495-9A81-D55B19D00892}" dt="2025-12-04T15:50:31.538" v="83" actId="6549"/>
        <pc:sldMkLst>
          <pc:docMk/>
          <pc:sldMk cId="3549579142" sldId="261"/>
        </pc:sldMkLst>
        <pc:spChg chg="mod">
          <ac:chgData name="Ewa Kazimierska" userId="8edb7084-dccb-4d8f-9cfb-38098ea1d667" providerId="ADAL" clId="{E8E64901-1F24-4495-9A81-D55B19D00892}" dt="2025-12-04T00:42:30.934" v="9" actId="14100"/>
          <ac:spMkLst>
            <pc:docMk/>
            <pc:sldMk cId="3549579142" sldId="261"/>
            <ac:spMk id="3" creationId="{02E09AB6-5385-4AEF-A0DB-283D255C9845}"/>
          </ac:spMkLst>
        </pc:spChg>
      </pc:sldChg>
      <pc:sldChg chg="modNotesTx">
        <pc:chgData name="Ewa Kazimierska" userId="8edb7084-dccb-4d8f-9cfb-38098ea1d667" providerId="ADAL" clId="{E8E64901-1F24-4495-9A81-D55B19D00892}" dt="2025-12-04T15:50:24.600" v="82" actId="6549"/>
        <pc:sldMkLst>
          <pc:docMk/>
          <pc:sldMk cId="4123699007" sldId="262"/>
        </pc:sldMkLst>
      </pc:sldChg>
      <pc:sldChg chg="modNotesTx">
        <pc:chgData name="Ewa Kazimierska" userId="8edb7084-dccb-4d8f-9cfb-38098ea1d667" providerId="ADAL" clId="{E8E64901-1F24-4495-9A81-D55B19D00892}" dt="2025-12-04T15:50:44.739" v="85" actId="6549"/>
        <pc:sldMkLst>
          <pc:docMk/>
          <pc:sldMk cId="402466364" sldId="264"/>
        </pc:sldMkLst>
      </pc:sldChg>
      <pc:sldChg chg="modNotesTx">
        <pc:chgData name="Ewa Kazimierska" userId="8edb7084-dccb-4d8f-9cfb-38098ea1d667" providerId="ADAL" clId="{E8E64901-1F24-4495-9A81-D55B19D00892}" dt="2025-12-04T15:50:52.520" v="86" actId="6549"/>
        <pc:sldMkLst>
          <pc:docMk/>
          <pc:sldMk cId="1576015918" sldId="265"/>
        </pc:sldMkLst>
      </pc:sldChg>
      <pc:sldChg chg="modNotesTx">
        <pc:chgData name="Ewa Kazimierska" userId="8edb7084-dccb-4d8f-9cfb-38098ea1d667" providerId="ADAL" clId="{E8E64901-1F24-4495-9A81-D55B19D00892}" dt="2025-12-04T15:50:58.003" v="87" actId="6549"/>
        <pc:sldMkLst>
          <pc:docMk/>
          <pc:sldMk cId="438278039" sldId="266"/>
        </pc:sldMkLst>
      </pc:sldChg>
      <pc:sldChg chg="modNotesTx">
        <pc:chgData name="Ewa Kazimierska" userId="8edb7084-dccb-4d8f-9cfb-38098ea1d667" providerId="ADAL" clId="{E8E64901-1F24-4495-9A81-D55B19D00892}" dt="2025-12-04T15:51:02.367" v="88" actId="6549"/>
        <pc:sldMkLst>
          <pc:docMk/>
          <pc:sldMk cId="1863323347" sldId="272"/>
        </pc:sldMkLst>
      </pc:sldChg>
      <pc:sldChg chg="mod modShow">
        <pc:chgData name="Ewa Kazimierska" userId="8edb7084-dccb-4d8f-9cfb-38098ea1d667" providerId="ADAL" clId="{E8E64901-1F24-4495-9A81-D55B19D00892}" dt="2025-12-04T00:41:28.393" v="3" actId="729"/>
        <pc:sldMkLst>
          <pc:docMk/>
          <pc:sldMk cId="2843682248" sldId="275"/>
        </pc:sldMkLst>
      </pc:sldChg>
      <pc:sldChg chg="mod modShow">
        <pc:chgData name="Ewa Kazimierska" userId="8edb7084-dccb-4d8f-9cfb-38098ea1d667" providerId="ADAL" clId="{E8E64901-1F24-4495-9A81-D55B19D00892}" dt="2025-12-04T00:41:15.787" v="1" actId="729"/>
        <pc:sldMkLst>
          <pc:docMk/>
          <pc:sldMk cId="3158830982" sldId="276"/>
        </pc:sldMkLst>
      </pc:sldChg>
      <pc:sldChg chg="modSp add mod modNotesTx">
        <pc:chgData name="Ewa Kazimierska" userId="8edb7084-dccb-4d8f-9cfb-38098ea1d667" providerId="ADAL" clId="{E8E64901-1F24-4495-9A81-D55B19D00892}" dt="2025-12-04T15:50:38.162" v="84" actId="6549"/>
        <pc:sldMkLst>
          <pc:docMk/>
          <pc:sldMk cId="3725417114" sldId="277"/>
        </pc:sldMkLst>
        <pc:spChg chg="mod">
          <ac:chgData name="Ewa Kazimierska" userId="8edb7084-dccb-4d8f-9cfb-38098ea1d667" providerId="ADAL" clId="{E8E64901-1F24-4495-9A81-D55B19D00892}" dt="2025-12-04T00:42:55.650" v="15" actId="1076"/>
          <ac:spMkLst>
            <pc:docMk/>
            <pc:sldMk cId="3725417114" sldId="277"/>
            <ac:spMk id="3" creationId="{02E09AB6-5385-4AEF-A0DB-283D255C984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A593CE-D4AE-4723-BC0D-FCF65D6BD73D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7E3746-108F-4845-9012-002EBCA042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950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8148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5680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731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993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5729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8590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5369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9916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0445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516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327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Proportionality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ensures that services take each person into account when dealing with abuse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They will respect each individual and assess any risks presented.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7E3746-108F-4845-9012-002EBCA0425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349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131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18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47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1998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076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8624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22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57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9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194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3341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3009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1032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883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711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67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2D2BB-E0CD-4FB3-B249-1BFC6CD14A73}" type="datetimeFigureOut">
              <a:rPr lang="en-GB" smtClean="0"/>
              <a:t>04/12/2025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77CE5DA-8F9E-4DAC-BC9A-665E7191B0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990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safeguarding/adults/introduction/six-principle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upport-people-vulnerable-to-radicalisation.service.gov.uk/portal#awareness-course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9B7CE-7C39-4AAB-952B-8BB363E2F4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Work Ethics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42CF0C5-7C53-4E9B-ACC0-A94605A46D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040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3922E-889A-4791-98F3-0E0B7621C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8F215-A79B-4FCA-986A-7FA3E91EA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209" y="1236664"/>
            <a:ext cx="8596668" cy="3880773"/>
          </a:xfrm>
        </p:spPr>
        <p:txBody>
          <a:bodyPr>
            <a:normAutofit/>
          </a:bodyPr>
          <a:lstStyle/>
          <a:p>
            <a:r>
              <a:rPr lang="en-GB" sz="3600" dirty="0"/>
              <a:t> Professionalism</a:t>
            </a:r>
          </a:p>
          <a:p>
            <a:r>
              <a:rPr lang="en-GB" sz="3600" dirty="0"/>
              <a:t> Work ethics</a:t>
            </a:r>
          </a:p>
          <a:p>
            <a:r>
              <a:rPr lang="en-GB" sz="3600" dirty="0"/>
              <a:t> Elements of good work ethics</a:t>
            </a:r>
          </a:p>
        </p:txBody>
      </p:sp>
    </p:spTree>
    <p:extLst>
      <p:ext uri="{BB962C8B-B14F-4D97-AF65-F5344CB8AC3E}">
        <p14:creationId xmlns:p14="http://schemas.microsoft.com/office/powerpoint/2010/main" val="2723398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2E9DC-2FDB-4721-B7E8-25EC65888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What do we mean by: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53FB0-5D67-4C3A-8479-19A034FF7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216" y="1111794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dirty="0"/>
              <a:t>ACT LIKE A PROFESSIONAL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E10E19-4F46-4D3B-ABFA-A23633D8A8DC}"/>
              </a:ext>
            </a:extLst>
          </p:cNvPr>
          <p:cNvSpPr txBox="1"/>
          <p:nvPr/>
        </p:nvSpPr>
        <p:spPr>
          <a:xfrm>
            <a:off x="656216" y="2413337"/>
            <a:ext cx="9036424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i="0" dirty="0">
                <a:solidFill>
                  <a:srgbClr val="000000"/>
                </a:solidFill>
                <a:effectLst/>
                <a:latin typeface="Acherus"/>
              </a:rPr>
              <a:t>Professionalism 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cherus"/>
              </a:rPr>
              <a:t>– a combination of conduct, behaviour, and attitude of someone in a work or academic environment  </a:t>
            </a:r>
          </a:p>
          <a:p>
            <a:pPr>
              <a:spcAft>
                <a:spcPts val="1200"/>
              </a:spcAft>
            </a:pPr>
            <a:r>
              <a:rPr lang="en-GB" sz="2800" b="0" i="0" dirty="0">
                <a:solidFill>
                  <a:srgbClr val="000000"/>
                </a:solidFill>
                <a:effectLst/>
                <a:latin typeface="Acherus"/>
              </a:rPr>
              <a:t>There is no need to work in a specific profession to demonstrate the important qualities and characteristics of a professional.  </a:t>
            </a:r>
          </a:p>
          <a:p>
            <a:pPr>
              <a:spcAft>
                <a:spcPts val="1200"/>
              </a:spcAft>
            </a:pPr>
            <a:r>
              <a:rPr lang="en-GB" sz="2800" b="1" i="0" dirty="0">
                <a:solidFill>
                  <a:srgbClr val="000000"/>
                </a:solidFill>
                <a:effectLst/>
                <a:latin typeface="Acherus"/>
              </a:rPr>
              <a:t>Professionalism</a:t>
            </a:r>
            <a:r>
              <a:rPr lang="en-GB" sz="2800" b="0" i="0" dirty="0">
                <a:solidFill>
                  <a:srgbClr val="000000"/>
                </a:solidFill>
                <a:effectLst/>
                <a:latin typeface="Acherus"/>
              </a:rPr>
              <a:t> leads to workplace success, a strong professional reputation and a high level of work ethic and excellence.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5626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429E-9229-4967-B1FE-478FA6B0D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Professionalism 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0AF20-AA3F-4F40-B7DD-D732F9BA7F2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8857" y="1359400"/>
            <a:ext cx="8596312" cy="20364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3600" b="0" i="0" dirty="0">
                <a:solidFill>
                  <a:srgbClr val="000000"/>
                </a:solidFill>
                <a:effectLst/>
                <a:latin typeface="Acherus"/>
              </a:rPr>
              <a:t> … is not just a neat appearance, good grooming or ‘shop talk’ </a:t>
            </a:r>
          </a:p>
          <a:p>
            <a:pPr>
              <a:spcAft>
                <a:spcPts val="1200"/>
              </a:spcAft>
            </a:pPr>
            <a:r>
              <a:rPr lang="en-GB" sz="3600" dirty="0">
                <a:solidFill>
                  <a:srgbClr val="000000"/>
                </a:solidFill>
                <a:latin typeface="Acherus"/>
              </a:rPr>
              <a:t>… is not the technical skill</a:t>
            </a:r>
            <a:endParaRPr lang="en-GB" sz="3600" b="0" i="0" dirty="0">
              <a:solidFill>
                <a:srgbClr val="000000"/>
              </a:solidFill>
              <a:effectLst/>
              <a:latin typeface="Acherus"/>
            </a:endParaRPr>
          </a:p>
        </p:txBody>
      </p:sp>
    </p:spTree>
    <p:extLst>
      <p:ext uri="{BB962C8B-B14F-4D97-AF65-F5344CB8AC3E}">
        <p14:creationId xmlns:p14="http://schemas.microsoft.com/office/powerpoint/2010/main" val="3838119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8429E-9229-4967-B1FE-478FA6B0D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Professionalism is defined by…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D0AF20-AA3F-4F40-B7DD-D732F9BA7F2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68857" y="1359400"/>
            <a:ext cx="8596312" cy="19492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0" i="0" dirty="0">
                <a:solidFill>
                  <a:srgbClr val="000000"/>
                </a:solidFill>
                <a:effectLst/>
                <a:latin typeface="Acherus"/>
              </a:rPr>
              <a:t> … who you are (inner character, values)</a:t>
            </a:r>
          </a:p>
          <a:p>
            <a:pPr>
              <a:spcAft>
                <a:spcPts val="1200"/>
              </a:spcAft>
            </a:pPr>
            <a:r>
              <a:rPr lang="en-GB" sz="2800" dirty="0">
                <a:solidFill>
                  <a:srgbClr val="000000"/>
                </a:solidFill>
                <a:latin typeface="Acherus"/>
              </a:rPr>
              <a:t>… what you do (behaviour exhibited, guided by values) </a:t>
            </a:r>
          </a:p>
          <a:p>
            <a:pPr>
              <a:spcAft>
                <a:spcPts val="1200"/>
              </a:spcAft>
            </a:pPr>
            <a:r>
              <a:rPr lang="en-GB" sz="2800" b="0" i="0" dirty="0">
                <a:solidFill>
                  <a:srgbClr val="000000"/>
                </a:solidFill>
                <a:effectLst/>
                <a:latin typeface="Acherus"/>
              </a:rPr>
              <a:t>… how others perceive you (image projected)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51B0FE-EBF9-4E92-A0E0-D5A644C0B415}"/>
              </a:ext>
            </a:extLst>
          </p:cNvPr>
          <p:cNvSpPr txBox="1"/>
          <p:nvPr/>
        </p:nvSpPr>
        <p:spPr>
          <a:xfrm>
            <a:off x="2348018" y="5077098"/>
            <a:ext cx="74959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Professionals have a strong </a:t>
            </a:r>
            <a:r>
              <a:rPr lang="en-GB" sz="3200" b="1" u="sng" dirty="0">
                <a:solidFill>
                  <a:srgbClr val="92D050"/>
                </a:solidFill>
              </a:rPr>
              <a:t>work ethics</a:t>
            </a:r>
          </a:p>
        </p:txBody>
      </p:sp>
    </p:spTree>
    <p:extLst>
      <p:ext uri="{BB962C8B-B14F-4D97-AF65-F5344CB8AC3E}">
        <p14:creationId xmlns:p14="http://schemas.microsoft.com/office/powerpoint/2010/main" val="412369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4454-338F-43F0-828B-E3205DAB3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Work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09AB6-5385-4AEF-A0DB-283D255C9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700" y="863011"/>
            <a:ext cx="8980962" cy="5846014"/>
          </a:xfrm>
        </p:spPr>
        <p:txBody>
          <a:bodyPr>
            <a:noAutofit/>
          </a:bodyPr>
          <a:lstStyle/>
          <a:p>
            <a:pPr algn="l"/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set of standard behaviours and beliefs defining what is and isn't acceptable to do at work</a:t>
            </a:r>
          </a:p>
          <a:p>
            <a:pPr algn="l"/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depends on personal views of employees, their motivation, and overall company culture</a:t>
            </a:r>
          </a:p>
          <a:p>
            <a:pPr algn="l"/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can be nurtured, but it is often a part of an individual’s character and overall outlook on life</a:t>
            </a:r>
          </a:p>
          <a:p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501D62-7D49-4B58-A115-09696C3BE5F3}"/>
              </a:ext>
            </a:extLst>
          </p:cNvPr>
          <p:cNvSpPr txBox="1"/>
          <p:nvPr/>
        </p:nvSpPr>
        <p:spPr>
          <a:xfrm>
            <a:off x="9093926" y="6581001"/>
            <a:ext cx="34638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https://www.valamis.com/hub/work-ethic</a:t>
            </a:r>
          </a:p>
        </p:txBody>
      </p:sp>
    </p:spTree>
    <p:extLst>
      <p:ext uri="{BB962C8B-B14F-4D97-AF65-F5344CB8AC3E}">
        <p14:creationId xmlns:p14="http://schemas.microsoft.com/office/powerpoint/2010/main" val="3549579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B4454-338F-43F0-828B-E3205DAB3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Work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09AB6-5385-4AEF-A0DB-283D255C9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14" y="1099317"/>
            <a:ext cx="8960413" cy="3880773"/>
          </a:xfrm>
        </p:spPr>
        <p:txBody>
          <a:bodyPr>
            <a:noAutofit/>
          </a:bodyPr>
          <a:lstStyle/>
          <a:p>
            <a:pPr algn="l"/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‘A </a:t>
            </a:r>
            <a:r>
              <a:rPr lang="en-GB" sz="3600" b="1" i="1" dirty="0">
                <a:solidFill>
                  <a:srgbClr val="16181A"/>
                </a:solidFill>
                <a:effectLst/>
                <a:latin typeface="inherit"/>
              </a:rPr>
              <a:t>strong work ethic</a:t>
            </a:r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 is an attitude an employee applies to their work that indicates a high level of passion for any work they do’</a:t>
            </a:r>
          </a:p>
          <a:p>
            <a:pPr algn="l"/>
            <a:endParaRPr lang="en-GB" sz="3600" b="0" i="0" dirty="0">
              <a:solidFill>
                <a:srgbClr val="16181A"/>
              </a:solidFill>
              <a:effectLst/>
              <a:latin typeface="museosans-300"/>
            </a:endParaRPr>
          </a:p>
          <a:p>
            <a:pPr algn="l"/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‘A </a:t>
            </a:r>
            <a:r>
              <a:rPr lang="en-GB" sz="3600" b="1" i="1" dirty="0">
                <a:solidFill>
                  <a:srgbClr val="16181A"/>
                </a:solidFill>
                <a:effectLst/>
                <a:latin typeface="inherit"/>
              </a:rPr>
              <a:t>bad work ethic</a:t>
            </a:r>
            <a:r>
              <a:rPr lang="en-GB" sz="3600" b="0" i="0" dirty="0">
                <a:solidFill>
                  <a:srgbClr val="16181A"/>
                </a:solidFill>
                <a:effectLst/>
                <a:latin typeface="museosans-300"/>
              </a:rPr>
              <a:t> is an attitude that an employee demonstrates that shows a lack of ambition and professionalism in the workplace’</a:t>
            </a:r>
          </a:p>
          <a:p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501D62-7D49-4B58-A115-09696C3BE5F3}"/>
              </a:ext>
            </a:extLst>
          </p:cNvPr>
          <p:cNvSpPr txBox="1"/>
          <p:nvPr/>
        </p:nvSpPr>
        <p:spPr>
          <a:xfrm>
            <a:off x="9093926" y="6581001"/>
            <a:ext cx="34638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https://www.valamis.com/hub/work-ethic</a:t>
            </a:r>
          </a:p>
        </p:txBody>
      </p:sp>
    </p:spTree>
    <p:extLst>
      <p:ext uri="{BB962C8B-B14F-4D97-AF65-F5344CB8AC3E}">
        <p14:creationId xmlns:p14="http://schemas.microsoft.com/office/powerpoint/2010/main" val="3725417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D635A-1FB4-4DFD-9D83-9306B33E2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Elements of good work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AE3512-EE16-4322-9B2B-CAC434E48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23" y="950097"/>
            <a:ext cx="3772746" cy="467564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3600" dirty="0"/>
              <a:t> </a:t>
            </a:r>
            <a:r>
              <a:rPr lang="en-GB" sz="4300" dirty="0"/>
              <a:t>attendance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integrity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team work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appearance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attitude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CCC0887-8295-49E3-A8A7-BF19C27710F1}"/>
              </a:ext>
            </a:extLst>
          </p:cNvPr>
          <p:cNvSpPr txBox="1">
            <a:spLocks/>
          </p:cNvSpPr>
          <p:nvPr/>
        </p:nvSpPr>
        <p:spPr>
          <a:xfrm>
            <a:off x="4449766" y="950097"/>
            <a:ext cx="5774097" cy="46756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3600" dirty="0"/>
              <a:t> </a:t>
            </a:r>
            <a:r>
              <a:rPr lang="en-GB" sz="4300" dirty="0"/>
              <a:t>productivity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organisational skills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communication skills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cooperation</a:t>
            </a:r>
          </a:p>
          <a:p>
            <a:pPr>
              <a:lnSpc>
                <a:spcPct val="150000"/>
              </a:lnSpc>
            </a:pPr>
            <a:r>
              <a:rPr lang="en-GB" sz="4300" dirty="0"/>
              <a:t> respect</a:t>
            </a:r>
          </a:p>
        </p:txBody>
      </p:sp>
    </p:spTree>
    <p:extLst>
      <p:ext uri="{BB962C8B-B14F-4D97-AF65-F5344CB8AC3E}">
        <p14:creationId xmlns:p14="http://schemas.microsoft.com/office/powerpoint/2010/main" val="402466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F752D8-8F15-4ED8-8DB6-9696E1704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612" y="-8467"/>
            <a:ext cx="4512989" cy="1091313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Attendance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C75B6F-7EA8-4782-A38D-746A77EC8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215" y="1329354"/>
            <a:ext cx="3856774" cy="41908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75C92-0945-4E7E-B3B1-1F8618933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1651" y="1257301"/>
            <a:ext cx="6610349" cy="4848224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Attendance can significantly impact the achievements of an individual and the team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Absenteeism affects performance 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 </a:t>
            </a:r>
          </a:p>
          <a:p>
            <a:r>
              <a:rPr lang="en-GB" sz="2800" dirty="0">
                <a:solidFill>
                  <a:srgbClr val="FFFFFF"/>
                </a:solidFill>
              </a:rPr>
              <a:t>be punctual - come to work/lecture on time (set the alarm early, get enough sleep)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Limit absences </a:t>
            </a:r>
          </a:p>
          <a:p>
            <a:r>
              <a:rPr lang="en-GB" sz="2800" dirty="0">
                <a:solidFill>
                  <a:srgbClr val="FFFFFF"/>
                </a:solidFill>
              </a:rPr>
              <a:t>Inform about unavoidable absence</a:t>
            </a:r>
          </a:p>
          <a:p>
            <a:endParaRPr lang="en-GB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01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6C5BBC-F095-45D5-8A41-84DC010BD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9750" y="-45773"/>
            <a:ext cx="4512989" cy="1019175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Integrity</a:t>
            </a:r>
          </a:p>
        </p:txBody>
      </p:sp>
      <p:pic>
        <p:nvPicPr>
          <p:cNvPr id="1026" name="Picture 2" descr="integrity #peadoodles #playonwords #pun #foodpun #tea #integritea #honesty  #dotherightthing #compassion #drinkingtea #val… | Tea quotes, Tea puns, Tea  lover quotes">
            <a:extLst>
              <a:ext uri="{FF2B5EF4-FFF2-40B4-BE49-F238E27FC236}">
                <a16:creationId xmlns:a16="http://schemas.microsoft.com/office/drawing/2014/main" id="{EE3CDCDC-6D36-4A08-9690-2D00A3EF5A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61" y="1072892"/>
            <a:ext cx="5033949" cy="5033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C197F-D7CB-4C1D-B792-24ECB69825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1689" y="887148"/>
            <a:ext cx="6971173" cy="4955117"/>
          </a:xfrm>
        </p:spPr>
        <p:txBody>
          <a:bodyPr anchor="t">
            <a:normAutofit lnSpcReduction="10000"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 Loyalty </a:t>
            </a:r>
            <a:r>
              <a:rPr lang="en-GB" sz="2400" dirty="0">
                <a:solidFill>
                  <a:srgbClr val="FFFFFF"/>
                </a:solidFill>
              </a:rPr>
              <a:t>(speak positively about company)</a:t>
            </a:r>
          </a:p>
          <a:p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3200" dirty="0">
                <a:solidFill>
                  <a:srgbClr val="FFFFFF"/>
                </a:solidFill>
              </a:rPr>
              <a:t>Honesty </a:t>
            </a:r>
            <a:r>
              <a:rPr lang="en-GB" sz="2400" dirty="0">
                <a:solidFill>
                  <a:srgbClr val="FFFFFF"/>
                </a:solidFill>
              </a:rPr>
              <a:t>(do not claim credit if work is not yours)</a:t>
            </a:r>
            <a:endParaRPr lang="en-GB" sz="32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 Trustworthiness </a:t>
            </a:r>
            <a:r>
              <a:rPr lang="en-GB" sz="2400" dirty="0">
                <a:solidFill>
                  <a:srgbClr val="FFFFFF"/>
                </a:solidFill>
              </a:rPr>
              <a:t>(do not lie, cheat steal)</a:t>
            </a:r>
          </a:p>
          <a:p>
            <a:r>
              <a:rPr lang="en-GB" sz="3200" dirty="0">
                <a:solidFill>
                  <a:srgbClr val="FFFFFF"/>
                </a:solidFill>
              </a:rPr>
              <a:t> Dependability </a:t>
            </a:r>
            <a:r>
              <a:rPr lang="en-GB" sz="2400" dirty="0">
                <a:solidFill>
                  <a:srgbClr val="FFFFFF"/>
                </a:solidFill>
              </a:rPr>
              <a:t>(complete tasks promptly)</a:t>
            </a:r>
          </a:p>
          <a:p>
            <a:r>
              <a:rPr lang="en-GB" sz="3200" dirty="0">
                <a:solidFill>
                  <a:srgbClr val="FFFFFF"/>
                </a:solidFill>
              </a:rPr>
              <a:t> Reliability</a:t>
            </a:r>
          </a:p>
          <a:p>
            <a:r>
              <a:rPr lang="en-GB" sz="3200" dirty="0">
                <a:solidFill>
                  <a:srgbClr val="FFFFFF"/>
                </a:solidFill>
              </a:rPr>
              <a:t> Initiative </a:t>
            </a:r>
            <a:r>
              <a:rPr lang="en-GB" sz="2400" dirty="0">
                <a:solidFill>
                  <a:srgbClr val="FFFFFF"/>
                </a:solidFill>
              </a:rPr>
              <a:t>(look to improve your skills)</a:t>
            </a:r>
            <a:endParaRPr lang="en-GB" sz="3200" dirty="0">
              <a:solidFill>
                <a:srgbClr val="FFFFFF"/>
              </a:solidFill>
            </a:endParaRPr>
          </a:p>
          <a:p>
            <a:r>
              <a:rPr lang="en-GB" sz="3200" dirty="0">
                <a:solidFill>
                  <a:srgbClr val="FFFFFF"/>
                </a:solidFill>
              </a:rPr>
              <a:t> Self-discipline</a:t>
            </a:r>
          </a:p>
          <a:p>
            <a:r>
              <a:rPr lang="en-GB" sz="3200" dirty="0">
                <a:solidFill>
                  <a:srgbClr val="FFFFFF"/>
                </a:solidFill>
              </a:rPr>
              <a:t> Self-responsibility</a:t>
            </a:r>
          </a:p>
        </p:txBody>
      </p:sp>
    </p:spTree>
    <p:extLst>
      <p:ext uri="{BB962C8B-B14F-4D97-AF65-F5344CB8AC3E}">
        <p14:creationId xmlns:p14="http://schemas.microsoft.com/office/powerpoint/2010/main" val="438278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6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7" name="Isosceles Triangle 206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1" name="Isosceles Triangle 207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3" name="Freeform: Shape 207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6738" y="23112"/>
            <a:ext cx="4512989" cy="1034163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Teamwork</a:t>
            </a:r>
          </a:p>
        </p:txBody>
      </p:sp>
      <p:pic>
        <p:nvPicPr>
          <p:cNvPr id="2050" name="Picture 2" descr="If this is your group, you need a day of team building fun! | Workplace  humor, Funny jokes for kids, Work humor">
            <a:extLst>
              <a:ext uri="{FF2B5EF4-FFF2-40B4-BE49-F238E27FC236}">
                <a16:creationId xmlns:a16="http://schemas.microsoft.com/office/drawing/2014/main" id="{F2F09CA3-48A7-4C7D-A50B-D6346FE43A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822" y="1799662"/>
            <a:ext cx="3391001" cy="292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510" y="1118098"/>
            <a:ext cx="6421570" cy="3317938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Be a good team player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do not gossip or backstab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find the value in everyone’s contribution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focus on the common good, not personal benefits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support one another 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be helpful but assertive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behave (be polite)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010DD2-339F-452A-8C19-235262ADC9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72" y="1670451"/>
            <a:ext cx="5552424" cy="3549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323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85" name="Straight Connector 308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87" name="Straight Connector 308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8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3" name="Isosceles Triangle 309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7" name="Isosceles Triangle 309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99" name="Freeform: Shape 309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6569" y="-197125"/>
            <a:ext cx="4512989" cy="1398049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Appearance</a:t>
            </a:r>
          </a:p>
        </p:txBody>
      </p:sp>
      <p:sp>
        <p:nvSpPr>
          <p:cNvPr id="3078" name="Content Placeholder 3077">
            <a:extLst>
              <a:ext uri="{FF2B5EF4-FFF2-40B4-BE49-F238E27FC236}">
                <a16:creationId xmlns:a16="http://schemas.microsoft.com/office/drawing/2014/main" id="{ACD9E778-FBDB-5D25-BD43-8A4A9938F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3574" y="1118098"/>
            <a:ext cx="6653681" cy="4749302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600" dirty="0">
                <a:solidFill>
                  <a:srgbClr val="FFFFFF"/>
                </a:solidFill>
              </a:rPr>
              <a:t>A person makes their first impression of someone or something in the first three seconds BUT can last lifetime</a:t>
            </a:r>
          </a:p>
          <a:p>
            <a:pPr marL="0" indent="0">
              <a:buNone/>
            </a:pPr>
            <a:endParaRPr lang="en-US" sz="2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800" dirty="0">
                <a:solidFill>
                  <a:srgbClr val="FFFFFF"/>
                </a:solidFill>
              </a:rPr>
              <a:t>	</a:t>
            </a:r>
            <a:r>
              <a:rPr lang="en-US" sz="4500" dirty="0">
                <a:solidFill>
                  <a:srgbClr val="FFFFFF"/>
                </a:solidFill>
              </a:rPr>
              <a:t>Dress appropriately = Dress for 		success</a:t>
            </a:r>
          </a:p>
          <a:p>
            <a:pPr marL="0" indent="0">
              <a:buNone/>
            </a:pPr>
            <a:r>
              <a:rPr lang="en-US" sz="4500" dirty="0">
                <a:solidFill>
                  <a:srgbClr val="FFFFFF"/>
                </a:solidFill>
              </a:rPr>
              <a:t>			(dress code)</a:t>
            </a:r>
          </a:p>
          <a:p>
            <a:pPr marL="0" indent="0">
              <a:buNone/>
            </a:pPr>
            <a:r>
              <a:rPr lang="en-US" sz="4500" dirty="0">
                <a:solidFill>
                  <a:srgbClr val="FFFFFF"/>
                </a:solidFill>
              </a:rPr>
              <a:t>		Personal hygiene important too!</a:t>
            </a:r>
          </a:p>
          <a:p>
            <a:pPr marL="0" indent="0">
              <a:buNone/>
            </a:pPr>
            <a:r>
              <a:rPr lang="en-US" sz="4500" dirty="0">
                <a:solidFill>
                  <a:srgbClr val="FFFFFF"/>
                </a:solidFill>
              </a:rPr>
              <a:t>		Use your best manners </a:t>
            </a:r>
          </a:p>
          <a:p>
            <a:pPr marL="0" indent="0">
              <a:buNone/>
            </a:pPr>
            <a:r>
              <a:rPr lang="en-US" sz="4500" dirty="0">
                <a:solidFill>
                  <a:srgbClr val="FFFFFF"/>
                </a:solidFill>
              </a:rPr>
              <a:t>			(handshake, eye contact)</a:t>
            </a:r>
          </a:p>
        </p:txBody>
      </p:sp>
      <p:pic>
        <p:nvPicPr>
          <p:cNvPr id="3076" name="Picture 4" descr="Image">
            <a:extLst>
              <a:ext uri="{FF2B5EF4-FFF2-40B4-BE49-F238E27FC236}">
                <a16:creationId xmlns:a16="http://schemas.microsoft.com/office/drawing/2014/main" id="{48AFBF4E-C244-4EB2-B9A6-84010A545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34" y="1705363"/>
            <a:ext cx="5084395" cy="3685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53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11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3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5" name="Isosceles Triangle 411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7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9" name="Isosceles Triangle 4118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21" name="Freeform: Shape 4120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2364" y="0"/>
            <a:ext cx="4512989" cy="105615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Attitude</a:t>
            </a:r>
          </a:p>
        </p:txBody>
      </p:sp>
      <p:pic>
        <p:nvPicPr>
          <p:cNvPr id="4098" name="Picture 2" descr="Joke for Monday, 30 November 2015 from site Minion Quotes - Don't confuse  my personality with my attitude">
            <a:extLst>
              <a:ext uri="{FF2B5EF4-FFF2-40B4-BE49-F238E27FC236}">
                <a16:creationId xmlns:a16="http://schemas.microsoft.com/office/drawing/2014/main" id="{A933AC0F-D9D2-4E00-860D-A178208B96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027" y="1047749"/>
            <a:ext cx="4921560" cy="456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3415" y="903754"/>
            <a:ext cx="6229557" cy="3317938"/>
          </a:xfrm>
        </p:spPr>
        <p:txBody>
          <a:bodyPr anchor="t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Demonstrate a positive attitude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Be open to suggestions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Appear self-confident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Accept responsibility for your work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Admit it if you made a mistake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Have realistic expectations for yourself and others</a:t>
            </a:r>
          </a:p>
        </p:txBody>
      </p:sp>
    </p:spTree>
    <p:extLst>
      <p:ext uri="{BB962C8B-B14F-4D97-AF65-F5344CB8AC3E}">
        <p14:creationId xmlns:p14="http://schemas.microsoft.com/office/powerpoint/2010/main" val="3925918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33" name="Straight Connector 5132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135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7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39" name="Isosceles Triangle 5138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4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43" name="Isosceles Triangle 5142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45" name="Freeform: Shape 5144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119" y="95157"/>
            <a:ext cx="4512989" cy="851137"/>
          </a:xfrm>
        </p:spPr>
        <p:txBody>
          <a:bodyPr anchor="ctr"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Productivity</a:t>
            </a:r>
          </a:p>
        </p:txBody>
      </p:sp>
      <p:pic>
        <p:nvPicPr>
          <p:cNvPr id="5122" name="Picture 2" descr="The Best Ways For Productivity On Job - Jokes Etc - Nigeria">
            <a:extLst>
              <a:ext uri="{FF2B5EF4-FFF2-40B4-BE49-F238E27FC236}">
                <a16:creationId xmlns:a16="http://schemas.microsoft.com/office/drawing/2014/main" id="{2A771B70-CCCE-4D9A-A580-E0AD224B9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422" y="1438840"/>
            <a:ext cx="5135027" cy="4131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430" y="1122976"/>
            <a:ext cx="5897570" cy="3317938"/>
          </a:xfrm>
        </p:spPr>
        <p:txBody>
          <a:bodyPr anchor="t"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Follow instructions and safety procedures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Conserve materials and resources</a:t>
            </a:r>
          </a:p>
          <a:p>
            <a:r>
              <a:rPr lang="en-GB" sz="3200" dirty="0">
                <a:solidFill>
                  <a:srgbClr val="FFFFFF"/>
                </a:solidFill>
              </a:rPr>
              <a:t>Manage your time efficiently</a:t>
            </a:r>
          </a:p>
          <a:p>
            <a:pPr lvl="1"/>
            <a:r>
              <a:rPr lang="en-GB" sz="3000" dirty="0">
                <a:solidFill>
                  <a:srgbClr val="FFFFFF"/>
                </a:solidFill>
              </a:rPr>
              <a:t>Prioritise your tasks</a:t>
            </a:r>
          </a:p>
          <a:p>
            <a:pPr lvl="1"/>
            <a:r>
              <a:rPr lang="en-GB" sz="3000" dirty="0">
                <a:solidFill>
                  <a:srgbClr val="FFFFFF"/>
                </a:solidFill>
              </a:rPr>
              <a:t>Follow daily to-do-list</a:t>
            </a:r>
          </a:p>
          <a:p>
            <a:r>
              <a:rPr lang="en-GB" sz="3200" dirty="0">
                <a:solidFill>
                  <a:srgbClr val="FFFFFF"/>
                </a:solidFill>
              </a:rPr>
              <a:t>Do your work correctly</a:t>
            </a:r>
          </a:p>
        </p:txBody>
      </p:sp>
    </p:spTree>
    <p:extLst>
      <p:ext uri="{BB962C8B-B14F-4D97-AF65-F5344CB8AC3E}">
        <p14:creationId xmlns:p14="http://schemas.microsoft.com/office/powerpoint/2010/main" val="29892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155" name="Straight Connector 615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157" name="Straight Connector 615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5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6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63" name="Isosceles Triangle 616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6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67" name="Isosceles Triangle 616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69" name="Freeform: Shape 616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7170" y="9757"/>
            <a:ext cx="4512989" cy="104639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Organisational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2625" y="1165630"/>
            <a:ext cx="6429375" cy="3317938"/>
          </a:xfrm>
        </p:spPr>
        <p:txBody>
          <a:bodyPr anchor="t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Prepare your assignments in advance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Give yourself a good amount of time</a:t>
            </a:r>
          </a:p>
          <a:p>
            <a:r>
              <a:rPr lang="en-GB" sz="2800" dirty="0">
                <a:solidFill>
                  <a:srgbClr val="FFFFFF"/>
                </a:solidFill>
              </a:rPr>
              <a:t>Develop and maintain routines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Prepare timetable, SMART goals and objectives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Arrange work space and tools so that you know where everything is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Take notes so you do not have to remember everything</a:t>
            </a:r>
          </a:p>
          <a:p>
            <a:endParaRPr lang="en-GB" sz="2800" dirty="0">
              <a:solidFill>
                <a:srgbClr val="FFFFFF"/>
              </a:solidFill>
            </a:endParaRPr>
          </a:p>
        </p:txBody>
      </p:sp>
      <p:pic>
        <p:nvPicPr>
          <p:cNvPr id="3074" name="Picture 2" descr="RapidBI Daily Cartoon #73 A look at the lighter side of work life">
            <a:extLst>
              <a:ext uri="{FF2B5EF4-FFF2-40B4-BE49-F238E27FC236}">
                <a16:creationId xmlns:a16="http://schemas.microsoft.com/office/drawing/2014/main" id="{06313A5D-6628-421D-B045-445CCC6A4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0" y="876908"/>
            <a:ext cx="5504197" cy="5360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926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39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3" name="Isosceles Triangle 104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7" name="Isosceles Triangle 10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1698" y="-339368"/>
            <a:ext cx="6646104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Communication Skills</a:t>
            </a:r>
          </a:p>
        </p:txBody>
      </p:sp>
      <p:pic>
        <p:nvPicPr>
          <p:cNvPr id="1026" name="Picture 2" descr="communication is key | Nurse jokes, Medical humor, Hospital humor">
            <a:extLst>
              <a:ext uri="{FF2B5EF4-FFF2-40B4-BE49-F238E27FC236}">
                <a16:creationId xmlns:a16="http://schemas.microsoft.com/office/drawing/2014/main" id="{9A7A4A25-DDD9-4295-8A3E-6FFD94D34A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658" y="952916"/>
            <a:ext cx="4608737" cy="4800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5443" y="1513353"/>
            <a:ext cx="5807041" cy="4348053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 Must be clear (either verbal or non-verbal)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To the point</a:t>
            </a:r>
          </a:p>
          <a:p>
            <a:r>
              <a:rPr lang="en-GB" sz="2800" dirty="0">
                <a:solidFill>
                  <a:srgbClr val="FFFFFF"/>
                </a:solidFill>
              </a:rPr>
              <a:t>Correspondence - correctly written, addressed and finished</a:t>
            </a:r>
          </a:p>
          <a:p>
            <a:r>
              <a:rPr lang="en-GB" sz="2800" dirty="0">
                <a:solidFill>
                  <a:srgbClr val="FFFFFF"/>
                </a:solidFill>
              </a:rPr>
              <a:t>Listen more than you speak</a:t>
            </a:r>
          </a:p>
        </p:txBody>
      </p:sp>
    </p:spTree>
    <p:extLst>
      <p:ext uri="{BB962C8B-B14F-4D97-AF65-F5344CB8AC3E}">
        <p14:creationId xmlns:p14="http://schemas.microsoft.com/office/powerpoint/2010/main" val="319008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1704" y="-68434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Co-operation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6172" y="1751511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 key to productivity, so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 get along with your peers and co-workers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 avoid conflicts</a:t>
            </a:r>
          </a:p>
          <a:p>
            <a:pPr lvl="1"/>
            <a:r>
              <a:rPr lang="en-GB" sz="2800" dirty="0">
                <a:solidFill>
                  <a:srgbClr val="FFFFFF"/>
                </a:solidFill>
              </a:rPr>
              <a:t> develop good problem solving</a:t>
            </a:r>
          </a:p>
          <a:p>
            <a:pPr lvl="1"/>
            <a:endParaRPr lang="en-GB" sz="2800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A7C78C-D981-4DEF-B2BC-2A5ED28D5A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2759"/>
            <a:ext cx="5856851" cy="441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01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59" name="Straight Connector 2058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6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5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7" name="Isosceles Triangle 2066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69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1" name="Isosceles Triangle 2070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73" name="Freeform: Shape 2072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44E06-FF24-4D8F-A7CD-4FCE717A5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4557" y="79273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Respect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AB57CA7-6D53-440D-8D95-B1EFF256C8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39" y="932592"/>
            <a:ext cx="5178545" cy="4984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47523-F9A3-4E4A-A6E6-59D798D432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73146" y="1930898"/>
            <a:ext cx="5697321" cy="3317938"/>
          </a:xfrm>
        </p:spPr>
        <p:txBody>
          <a:bodyPr anchor="t">
            <a:no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 accept and acknowledge the skills and abilities of others</a:t>
            </a:r>
          </a:p>
          <a:p>
            <a:r>
              <a:rPr lang="en-GB" sz="2800" dirty="0">
                <a:solidFill>
                  <a:srgbClr val="FFFFFF"/>
                </a:solidFill>
              </a:rPr>
              <a:t> be sympathetic and empathetic</a:t>
            </a:r>
          </a:p>
          <a:p>
            <a:r>
              <a:rPr lang="en-GB" sz="2800" dirty="0">
                <a:solidFill>
                  <a:srgbClr val="FFFFFF"/>
                </a:solidFill>
              </a:rPr>
              <a:t>treat others the way you would like to be treated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pPr marL="457200" lvl="1" indent="0">
              <a:buNone/>
            </a:pPr>
            <a:r>
              <a:rPr lang="en-GB" sz="2800" dirty="0">
                <a:solidFill>
                  <a:srgbClr val="FFFFFF"/>
                </a:solidFill>
              </a:rPr>
              <a:t> </a:t>
            </a:r>
          </a:p>
          <a:p>
            <a:pPr lvl="1"/>
            <a:endParaRPr lang="en-GB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724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9E966-F21A-4C21-B273-6D0CC9D6E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61830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+mn-lt"/>
              </a:rPr>
              <a:t>Safeguarding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F1D01-97BD-47C3-901B-764FD3C942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493" y="1574114"/>
            <a:ext cx="10225797" cy="5328783"/>
          </a:xfrm>
        </p:spPr>
        <p:txBody>
          <a:bodyPr>
            <a:normAutofit fontScale="47500" lnSpcReduction="20000"/>
          </a:bodyPr>
          <a:lstStyle/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1. Empowerment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People being supported and encouraged to make their own decisions and informed 	consent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2. Prevention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It is better to take action before harm occurs (</a:t>
            </a:r>
            <a:r>
              <a:rPr lang="en-GB" sz="4000" b="1" i="0" dirty="0">
                <a:solidFill>
                  <a:srgbClr val="303030"/>
                </a:solidFill>
                <a:effectLst/>
              </a:rPr>
              <a:t>complete e-learning on Radicalisation</a:t>
            </a:r>
            <a:r>
              <a:rPr lang="en-GB" sz="4000" b="0" i="0" dirty="0">
                <a:solidFill>
                  <a:srgbClr val="303030"/>
                </a:solidFill>
                <a:effectLst/>
              </a:rPr>
              <a:t>) 	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3. Proportionality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The least intrusive response appropriate to the risk presented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4. Protection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Support and representation for those in greatest need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5. Partnership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Local solutions through services working with their communities. Communities have a 	part to play in preventing, detecting, and reporting neglect and abuse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0099FF"/>
                </a:solidFill>
                <a:effectLst/>
              </a:rPr>
              <a:t>6. Accountability</a:t>
            </a:r>
          </a:p>
          <a:p>
            <a:pPr marL="0" indent="0" algn="l">
              <a:buNone/>
            </a:pPr>
            <a:r>
              <a:rPr lang="en-GB" sz="4000" b="0" i="0" dirty="0">
                <a:solidFill>
                  <a:srgbClr val="303030"/>
                </a:solidFill>
                <a:effectLst/>
              </a:rPr>
              <a:t>	Accountability and transparency in safeguarding practice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5E46E0-1D6B-4342-BB4F-E40205B31C67}"/>
              </a:ext>
            </a:extLst>
          </p:cNvPr>
          <p:cNvSpPr txBox="1"/>
          <p:nvPr/>
        </p:nvSpPr>
        <p:spPr>
          <a:xfrm>
            <a:off x="320041" y="576211"/>
            <a:ext cx="1112302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626A6E"/>
                </a:solidFill>
                <a:effectLst/>
              </a:rPr>
              <a:t>Safeguarding adults means protecting a person’s right </a:t>
            </a:r>
            <a:r>
              <a:rPr lang="en-GB" sz="2400" b="0" i="0">
                <a:solidFill>
                  <a:srgbClr val="626A6E"/>
                </a:solidFill>
                <a:effectLst/>
              </a:rPr>
              <a:t>to and </a:t>
            </a:r>
            <a:r>
              <a:rPr lang="en-GB" sz="2400" b="0" i="0" dirty="0">
                <a:solidFill>
                  <a:srgbClr val="626A6E"/>
                </a:solidFill>
                <a:effectLst/>
              </a:rPr>
              <a:t>work safely, free from abuse and neglect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7DCD49-D91E-4E56-987D-4F45BC7D7B54}"/>
              </a:ext>
            </a:extLst>
          </p:cNvPr>
          <p:cNvSpPr txBox="1"/>
          <p:nvPr/>
        </p:nvSpPr>
        <p:spPr>
          <a:xfrm>
            <a:off x="6485709" y="6533565"/>
            <a:ext cx="61787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What are the six principles of safeguarding? | SCIE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9135EE7-E42C-4DF4-855A-CA4F2F2412FF}"/>
              </a:ext>
            </a:extLst>
          </p:cNvPr>
          <p:cNvSpPr/>
          <p:nvPr/>
        </p:nvSpPr>
        <p:spPr>
          <a:xfrm>
            <a:off x="400594" y="2490651"/>
            <a:ext cx="10206446" cy="938349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6822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A1091CC-236C-42A2-92F9-CDC86A2C7046}"/>
              </a:ext>
            </a:extLst>
          </p:cNvPr>
          <p:cNvSpPr txBox="1"/>
          <p:nvPr/>
        </p:nvSpPr>
        <p:spPr>
          <a:xfrm>
            <a:off x="272142" y="1603105"/>
            <a:ext cx="933341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linkClick r:id="rId2"/>
              </a:rPr>
              <a:t>Prevent duty training: Learn how to support people vulnerable to radicalisation | Prevent duty training (support-people-vulnerable-to-radicalisation.service.gov.uk)</a:t>
            </a:r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F86373-5BF1-4519-B018-8E8153B50447}"/>
              </a:ext>
            </a:extLst>
          </p:cNvPr>
          <p:cNvSpPr txBox="1"/>
          <p:nvPr/>
        </p:nvSpPr>
        <p:spPr>
          <a:xfrm>
            <a:off x="2046514" y="3944983"/>
            <a:ext cx="5431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Attach the proof of completion to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31588309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8356C-483F-4BBE-B809-01C0DB8E3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1320800"/>
          </a:xfrm>
        </p:spPr>
        <p:txBody>
          <a:bodyPr>
            <a:normAutofit/>
          </a:bodyPr>
          <a:lstStyle/>
          <a:p>
            <a:r>
              <a:rPr lang="en-GB" sz="4400" dirty="0"/>
              <a:t>Work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39017-770C-43BA-BC06-B187A776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49" y="1072017"/>
            <a:ext cx="8596668" cy="388077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3600" dirty="0"/>
              <a:t> personal – sincerity, respect for the job, punctuality, solemnity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3600" dirty="0"/>
              <a:t> specific to a work place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3400" dirty="0"/>
              <a:t> confidentiality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3400" dirty="0"/>
              <a:t> good relationship with co-workers</a:t>
            </a:r>
          </a:p>
          <a:p>
            <a:pPr lvl="1">
              <a:lnSpc>
                <a:spcPct val="110000"/>
              </a:lnSpc>
              <a:spcBef>
                <a:spcPts val="0"/>
              </a:spcBef>
              <a:spcAft>
                <a:spcPts val="1800"/>
              </a:spcAft>
            </a:pPr>
            <a:r>
              <a:rPr lang="en-GB" sz="3400" dirty="0"/>
              <a:t> readiness to take up new tasks</a:t>
            </a:r>
          </a:p>
        </p:txBody>
      </p:sp>
    </p:spTree>
    <p:extLst>
      <p:ext uri="{BB962C8B-B14F-4D97-AF65-F5344CB8AC3E}">
        <p14:creationId xmlns:p14="http://schemas.microsoft.com/office/powerpoint/2010/main" val="19773409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915</Words>
  <Application>Microsoft Office PowerPoint</Application>
  <PresentationFormat>Widescreen</PresentationFormat>
  <Paragraphs>145</Paragraphs>
  <Slides>21</Slides>
  <Notes>12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Acherus</vt:lpstr>
      <vt:lpstr>inherit</vt:lpstr>
      <vt:lpstr>museosans-300</vt:lpstr>
      <vt:lpstr>Arial</vt:lpstr>
      <vt:lpstr>Arial</vt:lpstr>
      <vt:lpstr>Calibri</vt:lpstr>
      <vt:lpstr>Trebuchet MS</vt:lpstr>
      <vt:lpstr>Wingdings 3</vt:lpstr>
      <vt:lpstr>Facet</vt:lpstr>
      <vt:lpstr>Work Ethics</vt:lpstr>
      <vt:lpstr>Content</vt:lpstr>
      <vt:lpstr>What do we mean by:</vt:lpstr>
      <vt:lpstr>Professionalism …</vt:lpstr>
      <vt:lpstr>Professionalism is defined by…</vt:lpstr>
      <vt:lpstr>Work ethics</vt:lpstr>
      <vt:lpstr>Work ethics</vt:lpstr>
      <vt:lpstr>Elements of good work ethics</vt:lpstr>
      <vt:lpstr>Attendance</vt:lpstr>
      <vt:lpstr>Integrity</vt:lpstr>
      <vt:lpstr>Teamwork</vt:lpstr>
      <vt:lpstr>Appearance</vt:lpstr>
      <vt:lpstr>Attitude</vt:lpstr>
      <vt:lpstr>Productivity</vt:lpstr>
      <vt:lpstr>Organisational skills</vt:lpstr>
      <vt:lpstr>Communication Skills</vt:lpstr>
      <vt:lpstr>Co-operation</vt:lpstr>
      <vt:lpstr>Respect</vt:lpstr>
      <vt:lpstr>Safeguarding at work</vt:lpstr>
      <vt:lpstr>PowerPoint Presentation</vt:lpstr>
      <vt:lpstr>Work ethics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Ethics</dc:title>
  <dc:creator>Ewa Kazimierska</dc:creator>
  <cp:lastModifiedBy>Ewa Kazimierska</cp:lastModifiedBy>
  <cp:revision>2</cp:revision>
  <dcterms:created xsi:type="dcterms:W3CDTF">2022-11-24T10:19:10Z</dcterms:created>
  <dcterms:modified xsi:type="dcterms:W3CDTF">2025-12-04T15:51:04Z</dcterms:modified>
</cp:coreProperties>
</file>