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2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notesSlides/notesSlide2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1"/>
  </p:notesMasterIdLst>
  <p:sldIdLst>
    <p:sldId id="446" r:id="rId2"/>
    <p:sldId id="456" r:id="rId3"/>
    <p:sldId id="451" r:id="rId4"/>
    <p:sldId id="424" r:id="rId5"/>
    <p:sldId id="419" r:id="rId6"/>
    <p:sldId id="421" r:id="rId7"/>
    <p:sldId id="422" r:id="rId8"/>
    <p:sldId id="256" r:id="rId9"/>
    <p:sldId id="464" r:id="rId10"/>
    <p:sldId id="452" r:id="rId11"/>
    <p:sldId id="450" r:id="rId12"/>
    <p:sldId id="453" r:id="rId13"/>
    <p:sldId id="430" r:id="rId14"/>
    <p:sldId id="276" r:id="rId15"/>
    <p:sldId id="457" r:id="rId16"/>
    <p:sldId id="432" r:id="rId17"/>
    <p:sldId id="458" r:id="rId18"/>
    <p:sldId id="433" r:id="rId19"/>
    <p:sldId id="459" r:id="rId20"/>
    <p:sldId id="302" r:id="rId21"/>
    <p:sldId id="448" r:id="rId22"/>
    <p:sldId id="455" r:id="rId23"/>
    <p:sldId id="437" r:id="rId24"/>
    <p:sldId id="438" r:id="rId25"/>
    <p:sldId id="439" r:id="rId26"/>
    <p:sldId id="441" r:id="rId27"/>
    <p:sldId id="454" r:id="rId28"/>
    <p:sldId id="442" r:id="rId29"/>
    <p:sldId id="463" r:id="rId30"/>
    <p:sldId id="333" r:id="rId31"/>
    <p:sldId id="267" r:id="rId32"/>
    <p:sldId id="274" r:id="rId33"/>
    <p:sldId id="462" r:id="rId34"/>
    <p:sldId id="269" r:id="rId35"/>
    <p:sldId id="270" r:id="rId36"/>
    <p:sldId id="272" r:id="rId37"/>
    <p:sldId id="279" r:id="rId38"/>
    <p:sldId id="319" r:id="rId39"/>
    <p:sldId id="46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Y35RONUSIguDtgsAPVtHsw==" hashData="HXWcD1JVzV14A7chdx7BHzJ1HMVx+dMJ+KUkDmg8a/unocJ0lEVwZhCtJUichLHWumF8lMH97C14WW17+HmtE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310"/>
    <p:restoredTop sz="68435"/>
  </p:normalViewPr>
  <p:slideViewPr>
    <p:cSldViewPr snapToGrid="0">
      <p:cViewPr varScale="1">
        <p:scale>
          <a:sx n="58" d="100"/>
          <a:sy n="58" d="100"/>
        </p:scale>
        <p:origin x="191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DBC8FD-6A03-4196-9B98-46A474643CDC}"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C58C2DE1-7681-4733-A60E-44053B316949}">
      <dgm:prSet/>
      <dgm:spPr/>
      <dgm:t>
        <a:bodyPr/>
        <a:lstStyle/>
        <a:p>
          <a:r>
            <a:rPr lang="en-US"/>
            <a:t>The National Decision Model </a:t>
          </a:r>
        </a:p>
      </dgm:t>
    </dgm:pt>
    <dgm:pt modelId="{770FCBAD-B9F1-4285-83AE-742A428E43B2}" type="parTrans" cxnId="{C09403A2-C5CD-4BE2-BEEA-5BCD73254497}">
      <dgm:prSet/>
      <dgm:spPr/>
      <dgm:t>
        <a:bodyPr/>
        <a:lstStyle/>
        <a:p>
          <a:endParaRPr lang="en-US"/>
        </a:p>
      </dgm:t>
    </dgm:pt>
    <dgm:pt modelId="{6E4075FA-B2D5-47B5-AF7D-5019C5C603D5}" type="sibTrans" cxnId="{C09403A2-C5CD-4BE2-BEEA-5BCD73254497}">
      <dgm:prSet/>
      <dgm:spPr/>
      <dgm:t>
        <a:bodyPr/>
        <a:lstStyle/>
        <a:p>
          <a:endParaRPr lang="en-US"/>
        </a:p>
      </dgm:t>
    </dgm:pt>
    <dgm:pt modelId="{4B6DDA83-3170-4C85-997F-99726FF19524}">
      <dgm:prSet/>
      <dgm:spPr/>
      <dgm:t>
        <a:bodyPr/>
        <a:lstStyle/>
        <a:p>
          <a:r>
            <a:rPr lang="en-US"/>
            <a:t>Escorting a Detained Person to Custody </a:t>
          </a:r>
        </a:p>
      </dgm:t>
    </dgm:pt>
    <dgm:pt modelId="{F47E6F9A-A86B-4968-95B1-46C71B729F40}" type="parTrans" cxnId="{5E7E7A87-F458-4BDA-8901-7E6961D0ABC5}">
      <dgm:prSet/>
      <dgm:spPr/>
      <dgm:t>
        <a:bodyPr/>
        <a:lstStyle/>
        <a:p>
          <a:endParaRPr lang="en-US"/>
        </a:p>
      </dgm:t>
    </dgm:pt>
    <dgm:pt modelId="{0190ED87-5BCA-4B28-8986-8F86E01869F7}" type="sibTrans" cxnId="{5E7E7A87-F458-4BDA-8901-7E6961D0ABC5}">
      <dgm:prSet/>
      <dgm:spPr/>
      <dgm:t>
        <a:bodyPr/>
        <a:lstStyle/>
        <a:p>
          <a:endParaRPr lang="en-US"/>
        </a:p>
      </dgm:t>
    </dgm:pt>
    <dgm:pt modelId="{773DC561-938E-47A6-8DEF-DC551ED3A445}">
      <dgm:prSet/>
      <dgm:spPr/>
      <dgm:t>
        <a:bodyPr/>
        <a:lstStyle/>
        <a:p>
          <a:r>
            <a:rPr lang="en-US"/>
            <a:t>Misuse of Drugs Act 1971 </a:t>
          </a:r>
        </a:p>
      </dgm:t>
    </dgm:pt>
    <dgm:pt modelId="{3D8BC909-DAC6-4A77-817E-CE985580EAAB}" type="parTrans" cxnId="{D5158450-616D-41ED-B25C-FBF59C8C58E5}">
      <dgm:prSet/>
      <dgm:spPr/>
      <dgm:t>
        <a:bodyPr/>
        <a:lstStyle/>
        <a:p>
          <a:endParaRPr lang="en-US"/>
        </a:p>
      </dgm:t>
    </dgm:pt>
    <dgm:pt modelId="{0E5BB935-E23C-4D8F-AD2C-07A80EAFE6D7}" type="sibTrans" cxnId="{D5158450-616D-41ED-B25C-FBF59C8C58E5}">
      <dgm:prSet/>
      <dgm:spPr/>
      <dgm:t>
        <a:bodyPr/>
        <a:lstStyle/>
        <a:p>
          <a:endParaRPr lang="en-US"/>
        </a:p>
      </dgm:t>
    </dgm:pt>
    <dgm:pt modelId="{E52C8EF7-7EE2-4EB4-9DDE-0895D2589527}">
      <dgm:prSet/>
      <dgm:spPr/>
      <dgm:t>
        <a:bodyPr/>
        <a:lstStyle/>
        <a:p>
          <a:r>
            <a:rPr lang="en-US"/>
            <a:t>Police and Criminal Evidence Act 1984</a:t>
          </a:r>
        </a:p>
      </dgm:t>
    </dgm:pt>
    <dgm:pt modelId="{830577F5-880D-40DB-A8AA-CD119B144022}" type="parTrans" cxnId="{D73294E3-CF59-4A34-B969-428999A0434B}">
      <dgm:prSet/>
      <dgm:spPr/>
      <dgm:t>
        <a:bodyPr/>
        <a:lstStyle/>
        <a:p>
          <a:endParaRPr lang="en-US"/>
        </a:p>
      </dgm:t>
    </dgm:pt>
    <dgm:pt modelId="{2C235717-564B-4C7F-B3FF-5CA8714C8188}" type="sibTrans" cxnId="{D73294E3-CF59-4A34-B969-428999A0434B}">
      <dgm:prSet/>
      <dgm:spPr/>
      <dgm:t>
        <a:bodyPr/>
        <a:lstStyle/>
        <a:p>
          <a:endParaRPr lang="en-US"/>
        </a:p>
      </dgm:t>
    </dgm:pt>
    <dgm:pt modelId="{9FB8A6DB-C968-423F-A0EA-44C0879A53CC}">
      <dgm:prSet/>
      <dgm:spPr/>
      <dgm:t>
        <a:bodyPr/>
        <a:lstStyle/>
        <a:p>
          <a:r>
            <a:rPr lang="en-US"/>
            <a:t>Offensive Weapons </a:t>
          </a:r>
        </a:p>
      </dgm:t>
    </dgm:pt>
    <dgm:pt modelId="{B2989DBF-D696-4ED1-A330-F8D1418C7BE3}" type="parTrans" cxnId="{BE9BA3D3-9C25-4192-9A8B-99FAF7D1A77A}">
      <dgm:prSet/>
      <dgm:spPr/>
      <dgm:t>
        <a:bodyPr/>
        <a:lstStyle/>
        <a:p>
          <a:endParaRPr lang="en-US"/>
        </a:p>
      </dgm:t>
    </dgm:pt>
    <dgm:pt modelId="{5F53DA6A-6AA2-4C10-9AE6-3AB2B745A69C}" type="sibTrans" cxnId="{BE9BA3D3-9C25-4192-9A8B-99FAF7D1A77A}">
      <dgm:prSet/>
      <dgm:spPr/>
      <dgm:t>
        <a:bodyPr/>
        <a:lstStyle/>
        <a:p>
          <a:endParaRPr lang="en-US"/>
        </a:p>
      </dgm:t>
    </dgm:pt>
    <dgm:pt modelId="{748D834E-01E3-436C-A823-7D4A292D9F5F}">
      <dgm:prSet/>
      <dgm:spPr/>
      <dgm:t>
        <a:bodyPr/>
        <a:lstStyle/>
        <a:p>
          <a:r>
            <a:rPr lang="en-US" dirty="0"/>
            <a:t>Public Order 1986 </a:t>
          </a:r>
        </a:p>
      </dgm:t>
    </dgm:pt>
    <dgm:pt modelId="{CE607BE6-9AE5-487B-B1C9-866806DAA9D7}" type="parTrans" cxnId="{631EA12A-CEDC-4A57-89C7-69FCF7FB429A}">
      <dgm:prSet/>
      <dgm:spPr/>
      <dgm:t>
        <a:bodyPr/>
        <a:lstStyle/>
        <a:p>
          <a:endParaRPr lang="en-US"/>
        </a:p>
      </dgm:t>
    </dgm:pt>
    <dgm:pt modelId="{E1C3B127-8AC7-4DE8-BF13-6D8962D86C23}" type="sibTrans" cxnId="{631EA12A-CEDC-4A57-89C7-69FCF7FB429A}">
      <dgm:prSet/>
      <dgm:spPr/>
      <dgm:t>
        <a:bodyPr/>
        <a:lstStyle/>
        <a:p>
          <a:endParaRPr lang="en-US"/>
        </a:p>
      </dgm:t>
    </dgm:pt>
    <dgm:pt modelId="{A7C3B3CF-D05B-4D06-BF3B-E5E195FCEE9C}">
      <dgm:prSet/>
      <dgm:spPr/>
      <dgm:t>
        <a:bodyPr/>
        <a:lstStyle/>
        <a:p>
          <a:r>
            <a:rPr lang="en-US" dirty="0"/>
            <a:t>Domestic Abuse </a:t>
          </a:r>
        </a:p>
      </dgm:t>
    </dgm:pt>
    <dgm:pt modelId="{4091058D-74E1-4F89-8929-17362D37EC50}" type="parTrans" cxnId="{C9CC3BDB-0458-469B-900F-26208C488AB8}">
      <dgm:prSet/>
      <dgm:spPr/>
      <dgm:t>
        <a:bodyPr/>
        <a:lstStyle/>
        <a:p>
          <a:endParaRPr lang="en-US"/>
        </a:p>
      </dgm:t>
    </dgm:pt>
    <dgm:pt modelId="{65B9BD3F-B875-4C3B-968A-9ED69A92342D}" type="sibTrans" cxnId="{C9CC3BDB-0458-469B-900F-26208C488AB8}">
      <dgm:prSet/>
      <dgm:spPr/>
      <dgm:t>
        <a:bodyPr/>
        <a:lstStyle/>
        <a:p>
          <a:endParaRPr lang="en-US"/>
        </a:p>
      </dgm:t>
    </dgm:pt>
    <dgm:pt modelId="{DE4F1C40-1862-4DF4-91EC-DD7E48BEACD9}">
      <dgm:prSet/>
      <dgm:spPr/>
      <dgm:t>
        <a:bodyPr/>
        <a:lstStyle/>
        <a:p>
          <a:r>
            <a:rPr lang="en-US"/>
            <a:t>First Response to Incidents </a:t>
          </a:r>
        </a:p>
      </dgm:t>
    </dgm:pt>
    <dgm:pt modelId="{E5162D91-39CE-4267-A817-657A57A90209}" type="parTrans" cxnId="{7A2034B0-BC87-402A-BC20-B4FB85F05F53}">
      <dgm:prSet/>
      <dgm:spPr/>
      <dgm:t>
        <a:bodyPr/>
        <a:lstStyle/>
        <a:p>
          <a:endParaRPr lang="en-US"/>
        </a:p>
      </dgm:t>
    </dgm:pt>
    <dgm:pt modelId="{FE3E743C-8DF0-42C8-A751-88D895D23074}" type="sibTrans" cxnId="{7A2034B0-BC87-402A-BC20-B4FB85F05F53}">
      <dgm:prSet/>
      <dgm:spPr/>
      <dgm:t>
        <a:bodyPr/>
        <a:lstStyle/>
        <a:p>
          <a:endParaRPr lang="en-US"/>
        </a:p>
      </dgm:t>
    </dgm:pt>
    <dgm:pt modelId="{C40E324E-23B8-4246-830F-D08125D89A4F}">
      <dgm:prSet/>
      <dgm:spPr/>
      <dgm:t>
        <a:bodyPr/>
        <a:lstStyle/>
        <a:p>
          <a:r>
            <a:rPr lang="en-US"/>
            <a:t>Road Traffic Act 1988 </a:t>
          </a:r>
        </a:p>
      </dgm:t>
    </dgm:pt>
    <dgm:pt modelId="{3537EFF5-3C03-4175-A173-0CC30E77EE18}" type="parTrans" cxnId="{39142168-8F06-4D0B-AA91-2D882BE9A586}">
      <dgm:prSet/>
      <dgm:spPr/>
      <dgm:t>
        <a:bodyPr/>
        <a:lstStyle/>
        <a:p>
          <a:endParaRPr lang="en-US"/>
        </a:p>
      </dgm:t>
    </dgm:pt>
    <dgm:pt modelId="{13EEE341-1B54-4C5B-A943-3EA6D16D17F1}" type="sibTrans" cxnId="{39142168-8F06-4D0B-AA91-2D882BE9A586}">
      <dgm:prSet/>
      <dgm:spPr/>
      <dgm:t>
        <a:bodyPr/>
        <a:lstStyle/>
        <a:p>
          <a:endParaRPr lang="en-US"/>
        </a:p>
      </dgm:t>
    </dgm:pt>
    <dgm:pt modelId="{7A3326CE-8540-EC49-A923-A408CF827ED4}" type="pres">
      <dgm:prSet presAssocID="{35DBC8FD-6A03-4196-9B98-46A474643CDC}" presName="vert0" presStyleCnt="0">
        <dgm:presLayoutVars>
          <dgm:dir/>
          <dgm:animOne val="branch"/>
          <dgm:animLvl val="lvl"/>
        </dgm:presLayoutVars>
      </dgm:prSet>
      <dgm:spPr/>
    </dgm:pt>
    <dgm:pt modelId="{7FC208CC-20FF-D24C-9004-5317E8C7C0DD}" type="pres">
      <dgm:prSet presAssocID="{C58C2DE1-7681-4733-A60E-44053B316949}" presName="thickLine" presStyleLbl="alignNode1" presStyleIdx="0" presStyleCnt="9"/>
      <dgm:spPr/>
    </dgm:pt>
    <dgm:pt modelId="{95A36C49-B5D9-D44E-A3D4-E22FBEDBC674}" type="pres">
      <dgm:prSet presAssocID="{C58C2DE1-7681-4733-A60E-44053B316949}" presName="horz1" presStyleCnt="0"/>
      <dgm:spPr/>
    </dgm:pt>
    <dgm:pt modelId="{DC482B5C-ADB5-6A49-8820-B7DB31D82264}" type="pres">
      <dgm:prSet presAssocID="{C58C2DE1-7681-4733-A60E-44053B316949}" presName="tx1" presStyleLbl="revTx" presStyleIdx="0" presStyleCnt="9"/>
      <dgm:spPr/>
    </dgm:pt>
    <dgm:pt modelId="{D193ED07-31EB-1548-AFB7-EFD8174B59D7}" type="pres">
      <dgm:prSet presAssocID="{C58C2DE1-7681-4733-A60E-44053B316949}" presName="vert1" presStyleCnt="0"/>
      <dgm:spPr/>
    </dgm:pt>
    <dgm:pt modelId="{932709B5-557E-994D-ABD8-6B7CAB427939}" type="pres">
      <dgm:prSet presAssocID="{4B6DDA83-3170-4C85-997F-99726FF19524}" presName="thickLine" presStyleLbl="alignNode1" presStyleIdx="1" presStyleCnt="9"/>
      <dgm:spPr/>
    </dgm:pt>
    <dgm:pt modelId="{3503936A-7C2B-B641-9A3A-BAFBC4F9A6D5}" type="pres">
      <dgm:prSet presAssocID="{4B6DDA83-3170-4C85-997F-99726FF19524}" presName="horz1" presStyleCnt="0"/>
      <dgm:spPr/>
    </dgm:pt>
    <dgm:pt modelId="{3F190050-BC15-AE4D-A7EE-39E03A18644A}" type="pres">
      <dgm:prSet presAssocID="{4B6DDA83-3170-4C85-997F-99726FF19524}" presName="tx1" presStyleLbl="revTx" presStyleIdx="1" presStyleCnt="9"/>
      <dgm:spPr/>
    </dgm:pt>
    <dgm:pt modelId="{07BCD6A2-CAE8-9340-A492-335A41C9A6EB}" type="pres">
      <dgm:prSet presAssocID="{4B6DDA83-3170-4C85-997F-99726FF19524}" presName="vert1" presStyleCnt="0"/>
      <dgm:spPr/>
    </dgm:pt>
    <dgm:pt modelId="{F877C19D-5B03-2047-88FA-DAF45A5F65AF}" type="pres">
      <dgm:prSet presAssocID="{773DC561-938E-47A6-8DEF-DC551ED3A445}" presName="thickLine" presStyleLbl="alignNode1" presStyleIdx="2" presStyleCnt="9"/>
      <dgm:spPr/>
    </dgm:pt>
    <dgm:pt modelId="{DCC26A0D-158A-1842-957C-AFBAA72DFA82}" type="pres">
      <dgm:prSet presAssocID="{773DC561-938E-47A6-8DEF-DC551ED3A445}" presName="horz1" presStyleCnt="0"/>
      <dgm:spPr/>
    </dgm:pt>
    <dgm:pt modelId="{41A97245-01D6-444B-957F-E8061A6E5A41}" type="pres">
      <dgm:prSet presAssocID="{773DC561-938E-47A6-8DEF-DC551ED3A445}" presName="tx1" presStyleLbl="revTx" presStyleIdx="2" presStyleCnt="9"/>
      <dgm:spPr/>
    </dgm:pt>
    <dgm:pt modelId="{862FC30A-0D44-9148-AE38-6F5D6E3A5010}" type="pres">
      <dgm:prSet presAssocID="{773DC561-938E-47A6-8DEF-DC551ED3A445}" presName="vert1" presStyleCnt="0"/>
      <dgm:spPr/>
    </dgm:pt>
    <dgm:pt modelId="{15A789DD-3725-6F43-B8AA-75611360B075}" type="pres">
      <dgm:prSet presAssocID="{E52C8EF7-7EE2-4EB4-9DDE-0895D2589527}" presName="thickLine" presStyleLbl="alignNode1" presStyleIdx="3" presStyleCnt="9"/>
      <dgm:spPr/>
    </dgm:pt>
    <dgm:pt modelId="{BC3C48AA-37E1-6541-9A68-9CEC8C8A1A20}" type="pres">
      <dgm:prSet presAssocID="{E52C8EF7-7EE2-4EB4-9DDE-0895D2589527}" presName="horz1" presStyleCnt="0"/>
      <dgm:spPr/>
    </dgm:pt>
    <dgm:pt modelId="{8F041BFE-3C94-D84F-8923-98D38C99FDAD}" type="pres">
      <dgm:prSet presAssocID="{E52C8EF7-7EE2-4EB4-9DDE-0895D2589527}" presName="tx1" presStyleLbl="revTx" presStyleIdx="3" presStyleCnt="9"/>
      <dgm:spPr/>
    </dgm:pt>
    <dgm:pt modelId="{5DDB3172-1047-BC43-8FE4-F38DAC9942FD}" type="pres">
      <dgm:prSet presAssocID="{E52C8EF7-7EE2-4EB4-9DDE-0895D2589527}" presName="vert1" presStyleCnt="0"/>
      <dgm:spPr/>
    </dgm:pt>
    <dgm:pt modelId="{78F92313-A19B-334A-A561-220F4F02E88E}" type="pres">
      <dgm:prSet presAssocID="{9FB8A6DB-C968-423F-A0EA-44C0879A53CC}" presName="thickLine" presStyleLbl="alignNode1" presStyleIdx="4" presStyleCnt="9"/>
      <dgm:spPr/>
    </dgm:pt>
    <dgm:pt modelId="{7C2E8D9E-5FD6-D84B-BEE7-6341B6B7674F}" type="pres">
      <dgm:prSet presAssocID="{9FB8A6DB-C968-423F-A0EA-44C0879A53CC}" presName="horz1" presStyleCnt="0"/>
      <dgm:spPr/>
    </dgm:pt>
    <dgm:pt modelId="{EA092C27-6843-AA45-A61C-33923EF01969}" type="pres">
      <dgm:prSet presAssocID="{9FB8A6DB-C968-423F-A0EA-44C0879A53CC}" presName="tx1" presStyleLbl="revTx" presStyleIdx="4" presStyleCnt="9"/>
      <dgm:spPr/>
    </dgm:pt>
    <dgm:pt modelId="{2D590DF8-B251-BE48-82C7-BBE32E97A70D}" type="pres">
      <dgm:prSet presAssocID="{9FB8A6DB-C968-423F-A0EA-44C0879A53CC}" presName="vert1" presStyleCnt="0"/>
      <dgm:spPr/>
    </dgm:pt>
    <dgm:pt modelId="{085FF6B2-C18D-7F44-9B37-FC1057BC9FAB}" type="pres">
      <dgm:prSet presAssocID="{748D834E-01E3-436C-A823-7D4A292D9F5F}" presName="thickLine" presStyleLbl="alignNode1" presStyleIdx="5" presStyleCnt="9"/>
      <dgm:spPr/>
    </dgm:pt>
    <dgm:pt modelId="{19203757-1E80-6242-A78F-47B22BDA65C3}" type="pres">
      <dgm:prSet presAssocID="{748D834E-01E3-436C-A823-7D4A292D9F5F}" presName="horz1" presStyleCnt="0"/>
      <dgm:spPr/>
    </dgm:pt>
    <dgm:pt modelId="{EB12275C-B4CF-004B-A1E6-AC0C276EBA0C}" type="pres">
      <dgm:prSet presAssocID="{748D834E-01E3-436C-A823-7D4A292D9F5F}" presName="tx1" presStyleLbl="revTx" presStyleIdx="5" presStyleCnt="9"/>
      <dgm:spPr/>
    </dgm:pt>
    <dgm:pt modelId="{EFA161BB-DCD1-C642-9C5E-CC998237D86C}" type="pres">
      <dgm:prSet presAssocID="{748D834E-01E3-436C-A823-7D4A292D9F5F}" presName="vert1" presStyleCnt="0"/>
      <dgm:spPr/>
    </dgm:pt>
    <dgm:pt modelId="{6A7C5945-CF99-2E4E-A209-8A7AD4221600}" type="pres">
      <dgm:prSet presAssocID="{A7C3B3CF-D05B-4D06-BF3B-E5E195FCEE9C}" presName="thickLine" presStyleLbl="alignNode1" presStyleIdx="6" presStyleCnt="9"/>
      <dgm:spPr/>
    </dgm:pt>
    <dgm:pt modelId="{79ABDB9A-8C26-0B4B-AD9E-44478693494B}" type="pres">
      <dgm:prSet presAssocID="{A7C3B3CF-D05B-4D06-BF3B-E5E195FCEE9C}" presName="horz1" presStyleCnt="0"/>
      <dgm:spPr/>
    </dgm:pt>
    <dgm:pt modelId="{D9900C26-E9FF-5C4F-B34C-5015D7BF70E1}" type="pres">
      <dgm:prSet presAssocID="{A7C3B3CF-D05B-4D06-BF3B-E5E195FCEE9C}" presName="tx1" presStyleLbl="revTx" presStyleIdx="6" presStyleCnt="9"/>
      <dgm:spPr/>
    </dgm:pt>
    <dgm:pt modelId="{F2ADE85B-236A-1B41-AD8A-8B2EA9C7FD29}" type="pres">
      <dgm:prSet presAssocID="{A7C3B3CF-D05B-4D06-BF3B-E5E195FCEE9C}" presName="vert1" presStyleCnt="0"/>
      <dgm:spPr/>
    </dgm:pt>
    <dgm:pt modelId="{579E545A-FFB4-8C46-84D0-3DED2A65FFBE}" type="pres">
      <dgm:prSet presAssocID="{DE4F1C40-1862-4DF4-91EC-DD7E48BEACD9}" presName="thickLine" presStyleLbl="alignNode1" presStyleIdx="7" presStyleCnt="9"/>
      <dgm:spPr/>
    </dgm:pt>
    <dgm:pt modelId="{F4B0BBBC-A97D-2543-8DF6-D476F4074FA1}" type="pres">
      <dgm:prSet presAssocID="{DE4F1C40-1862-4DF4-91EC-DD7E48BEACD9}" presName="horz1" presStyleCnt="0"/>
      <dgm:spPr/>
    </dgm:pt>
    <dgm:pt modelId="{398C8E4F-BB0E-8242-9A11-65B3120FB9E3}" type="pres">
      <dgm:prSet presAssocID="{DE4F1C40-1862-4DF4-91EC-DD7E48BEACD9}" presName="tx1" presStyleLbl="revTx" presStyleIdx="7" presStyleCnt="9"/>
      <dgm:spPr/>
    </dgm:pt>
    <dgm:pt modelId="{4289E661-F506-164B-B22A-7AEE9274DC4B}" type="pres">
      <dgm:prSet presAssocID="{DE4F1C40-1862-4DF4-91EC-DD7E48BEACD9}" presName="vert1" presStyleCnt="0"/>
      <dgm:spPr/>
    </dgm:pt>
    <dgm:pt modelId="{E24167D9-C1FD-2745-9564-7692D5D8435C}" type="pres">
      <dgm:prSet presAssocID="{C40E324E-23B8-4246-830F-D08125D89A4F}" presName="thickLine" presStyleLbl="alignNode1" presStyleIdx="8" presStyleCnt="9"/>
      <dgm:spPr/>
    </dgm:pt>
    <dgm:pt modelId="{5723EAE2-FB4C-DF4A-9061-2EDBDF371A07}" type="pres">
      <dgm:prSet presAssocID="{C40E324E-23B8-4246-830F-D08125D89A4F}" presName="horz1" presStyleCnt="0"/>
      <dgm:spPr/>
    </dgm:pt>
    <dgm:pt modelId="{8D6D83F7-81AD-FC4F-A8C7-509E11D6AFBD}" type="pres">
      <dgm:prSet presAssocID="{C40E324E-23B8-4246-830F-D08125D89A4F}" presName="tx1" presStyleLbl="revTx" presStyleIdx="8" presStyleCnt="9"/>
      <dgm:spPr/>
    </dgm:pt>
    <dgm:pt modelId="{938D2A3A-D1A3-FD4E-9847-E1EAA082F4CA}" type="pres">
      <dgm:prSet presAssocID="{C40E324E-23B8-4246-830F-D08125D89A4F}" presName="vert1" presStyleCnt="0"/>
      <dgm:spPr/>
    </dgm:pt>
  </dgm:ptLst>
  <dgm:cxnLst>
    <dgm:cxn modelId="{7968B20C-DC85-1344-A99B-1D11C6B77453}" type="presOf" srcId="{9FB8A6DB-C968-423F-A0EA-44C0879A53CC}" destId="{EA092C27-6843-AA45-A61C-33923EF01969}" srcOrd="0" destOrd="0" presId="urn:microsoft.com/office/officeart/2008/layout/LinedList"/>
    <dgm:cxn modelId="{631EA12A-CEDC-4A57-89C7-69FCF7FB429A}" srcId="{35DBC8FD-6A03-4196-9B98-46A474643CDC}" destId="{748D834E-01E3-436C-A823-7D4A292D9F5F}" srcOrd="5" destOrd="0" parTransId="{CE607BE6-9AE5-487B-B1C9-866806DAA9D7}" sibTransId="{E1C3B127-8AC7-4DE8-BF13-6D8962D86C23}"/>
    <dgm:cxn modelId="{2AAA275B-7066-5C43-B4E3-2EE35B52E4A1}" type="presOf" srcId="{35DBC8FD-6A03-4196-9B98-46A474643CDC}" destId="{7A3326CE-8540-EC49-A923-A408CF827ED4}" srcOrd="0" destOrd="0" presId="urn:microsoft.com/office/officeart/2008/layout/LinedList"/>
    <dgm:cxn modelId="{C09B9243-5B52-8E4C-B303-A59DC3263BF5}" type="presOf" srcId="{748D834E-01E3-436C-A823-7D4A292D9F5F}" destId="{EB12275C-B4CF-004B-A1E6-AC0C276EBA0C}" srcOrd="0" destOrd="0" presId="urn:microsoft.com/office/officeart/2008/layout/LinedList"/>
    <dgm:cxn modelId="{39142168-8F06-4D0B-AA91-2D882BE9A586}" srcId="{35DBC8FD-6A03-4196-9B98-46A474643CDC}" destId="{C40E324E-23B8-4246-830F-D08125D89A4F}" srcOrd="8" destOrd="0" parTransId="{3537EFF5-3C03-4175-A173-0CC30E77EE18}" sibTransId="{13EEE341-1B54-4C5B-A943-3EA6D16D17F1}"/>
    <dgm:cxn modelId="{1D81A84B-001A-304A-B79A-9EBFDB5189B3}" type="presOf" srcId="{A7C3B3CF-D05B-4D06-BF3B-E5E195FCEE9C}" destId="{D9900C26-E9FF-5C4F-B34C-5015D7BF70E1}" srcOrd="0" destOrd="0" presId="urn:microsoft.com/office/officeart/2008/layout/LinedList"/>
    <dgm:cxn modelId="{E907AB6D-CBC6-EF47-862C-28270DE0224C}" type="presOf" srcId="{E52C8EF7-7EE2-4EB4-9DDE-0895D2589527}" destId="{8F041BFE-3C94-D84F-8923-98D38C99FDAD}" srcOrd="0" destOrd="0" presId="urn:microsoft.com/office/officeart/2008/layout/LinedList"/>
    <dgm:cxn modelId="{D5158450-616D-41ED-B25C-FBF59C8C58E5}" srcId="{35DBC8FD-6A03-4196-9B98-46A474643CDC}" destId="{773DC561-938E-47A6-8DEF-DC551ED3A445}" srcOrd="2" destOrd="0" parTransId="{3D8BC909-DAC6-4A77-817E-CE985580EAAB}" sibTransId="{0E5BB935-E23C-4D8F-AD2C-07A80EAFE6D7}"/>
    <dgm:cxn modelId="{0C406A7E-2A58-3945-AB2A-48EEFD18AFD3}" type="presOf" srcId="{773DC561-938E-47A6-8DEF-DC551ED3A445}" destId="{41A97245-01D6-444B-957F-E8061A6E5A41}" srcOrd="0" destOrd="0" presId="urn:microsoft.com/office/officeart/2008/layout/LinedList"/>
    <dgm:cxn modelId="{5E7E7A87-F458-4BDA-8901-7E6961D0ABC5}" srcId="{35DBC8FD-6A03-4196-9B98-46A474643CDC}" destId="{4B6DDA83-3170-4C85-997F-99726FF19524}" srcOrd="1" destOrd="0" parTransId="{F47E6F9A-A86B-4968-95B1-46C71B729F40}" sibTransId="{0190ED87-5BCA-4B28-8986-8F86E01869F7}"/>
    <dgm:cxn modelId="{B584919C-4291-7441-9B45-217EC3A86D39}" type="presOf" srcId="{C58C2DE1-7681-4733-A60E-44053B316949}" destId="{DC482B5C-ADB5-6A49-8820-B7DB31D82264}" srcOrd="0" destOrd="0" presId="urn:microsoft.com/office/officeart/2008/layout/LinedList"/>
    <dgm:cxn modelId="{C09403A2-C5CD-4BE2-BEEA-5BCD73254497}" srcId="{35DBC8FD-6A03-4196-9B98-46A474643CDC}" destId="{C58C2DE1-7681-4733-A60E-44053B316949}" srcOrd="0" destOrd="0" parTransId="{770FCBAD-B9F1-4285-83AE-742A428E43B2}" sibTransId="{6E4075FA-B2D5-47B5-AF7D-5019C5C603D5}"/>
    <dgm:cxn modelId="{7A2034B0-BC87-402A-BC20-B4FB85F05F53}" srcId="{35DBC8FD-6A03-4196-9B98-46A474643CDC}" destId="{DE4F1C40-1862-4DF4-91EC-DD7E48BEACD9}" srcOrd="7" destOrd="0" parTransId="{E5162D91-39CE-4267-A817-657A57A90209}" sibTransId="{FE3E743C-8DF0-42C8-A751-88D895D23074}"/>
    <dgm:cxn modelId="{0E0927C0-4FB0-594A-BA89-49B857772A18}" type="presOf" srcId="{4B6DDA83-3170-4C85-997F-99726FF19524}" destId="{3F190050-BC15-AE4D-A7EE-39E03A18644A}" srcOrd="0" destOrd="0" presId="urn:microsoft.com/office/officeart/2008/layout/LinedList"/>
    <dgm:cxn modelId="{261FD6D2-BAEB-EE49-898C-75B38A63BD8D}" type="presOf" srcId="{C40E324E-23B8-4246-830F-D08125D89A4F}" destId="{8D6D83F7-81AD-FC4F-A8C7-509E11D6AFBD}" srcOrd="0" destOrd="0" presId="urn:microsoft.com/office/officeart/2008/layout/LinedList"/>
    <dgm:cxn modelId="{BE9BA3D3-9C25-4192-9A8B-99FAF7D1A77A}" srcId="{35DBC8FD-6A03-4196-9B98-46A474643CDC}" destId="{9FB8A6DB-C968-423F-A0EA-44C0879A53CC}" srcOrd="4" destOrd="0" parTransId="{B2989DBF-D696-4ED1-A330-F8D1418C7BE3}" sibTransId="{5F53DA6A-6AA2-4C10-9AE6-3AB2B745A69C}"/>
    <dgm:cxn modelId="{C9CC3BDB-0458-469B-900F-26208C488AB8}" srcId="{35DBC8FD-6A03-4196-9B98-46A474643CDC}" destId="{A7C3B3CF-D05B-4D06-BF3B-E5E195FCEE9C}" srcOrd="6" destOrd="0" parTransId="{4091058D-74E1-4F89-8929-17362D37EC50}" sibTransId="{65B9BD3F-B875-4C3B-968A-9ED69A92342D}"/>
    <dgm:cxn modelId="{F56FA4E1-FA58-A842-BD26-BEFC9F2A8BCA}" type="presOf" srcId="{DE4F1C40-1862-4DF4-91EC-DD7E48BEACD9}" destId="{398C8E4F-BB0E-8242-9A11-65B3120FB9E3}" srcOrd="0" destOrd="0" presId="urn:microsoft.com/office/officeart/2008/layout/LinedList"/>
    <dgm:cxn modelId="{D73294E3-CF59-4A34-B969-428999A0434B}" srcId="{35DBC8FD-6A03-4196-9B98-46A474643CDC}" destId="{E52C8EF7-7EE2-4EB4-9DDE-0895D2589527}" srcOrd="3" destOrd="0" parTransId="{830577F5-880D-40DB-A8AA-CD119B144022}" sibTransId="{2C235717-564B-4C7F-B3FF-5CA8714C8188}"/>
    <dgm:cxn modelId="{33752CCD-C4AE-4D43-88EA-DDB76B6C5EC8}" type="presParOf" srcId="{7A3326CE-8540-EC49-A923-A408CF827ED4}" destId="{7FC208CC-20FF-D24C-9004-5317E8C7C0DD}" srcOrd="0" destOrd="0" presId="urn:microsoft.com/office/officeart/2008/layout/LinedList"/>
    <dgm:cxn modelId="{1356732E-442F-EC48-BAFD-DA0AFF2D5FD6}" type="presParOf" srcId="{7A3326CE-8540-EC49-A923-A408CF827ED4}" destId="{95A36C49-B5D9-D44E-A3D4-E22FBEDBC674}" srcOrd="1" destOrd="0" presId="urn:microsoft.com/office/officeart/2008/layout/LinedList"/>
    <dgm:cxn modelId="{CECF1181-4610-7F4A-85D5-0FAEE3FEE450}" type="presParOf" srcId="{95A36C49-B5D9-D44E-A3D4-E22FBEDBC674}" destId="{DC482B5C-ADB5-6A49-8820-B7DB31D82264}" srcOrd="0" destOrd="0" presId="urn:microsoft.com/office/officeart/2008/layout/LinedList"/>
    <dgm:cxn modelId="{ADF716C3-6FEA-614B-BE62-40F649802F9D}" type="presParOf" srcId="{95A36C49-B5D9-D44E-A3D4-E22FBEDBC674}" destId="{D193ED07-31EB-1548-AFB7-EFD8174B59D7}" srcOrd="1" destOrd="0" presId="urn:microsoft.com/office/officeart/2008/layout/LinedList"/>
    <dgm:cxn modelId="{F95A37EE-A2FD-BF46-8255-45457E2424BA}" type="presParOf" srcId="{7A3326CE-8540-EC49-A923-A408CF827ED4}" destId="{932709B5-557E-994D-ABD8-6B7CAB427939}" srcOrd="2" destOrd="0" presId="urn:microsoft.com/office/officeart/2008/layout/LinedList"/>
    <dgm:cxn modelId="{C89899A4-F948-724F-BA95-63112EF09DC8}" type="presParOf" srcId="{7A3326CE-8540-EC49-A923-A408CF827ED4}" destId="{3503936A-7C2B-B641-9A3A-BAFBC4F9A6D5}" srcOrd="3" destOrd="0" presId="urn:microsoft.com/office/officeart/2008/layout/LinedList"/>
    <dgm:cxn modelId="{3993F437-7BAF-374A-9AB1-038540F7CF8D}" type="presParOf" srcId="{3503936A-7C2B-B641-9A3A-BAFBC4F9A6D5}" destId="{3F190050-BC15-AE4D-A7EE-39E03A18644A}" srcOrd="0" destOrd="0" presId="urn:microsoft.com/office/officeart/2008/layout/LinedList"/>
    <dgm:cxn modelId="{42F4E252-21AB-F248-8693-DFF010D0518C}" type="presParOf" srcId="{3503936A-7C2B-B641-9A3A-BAFBC4F9A6D5}" destId="{07BCD6A2-CAE8-9340-A492-335A41C9A6EB}" srcOrd="1" destOrd="0" presId="urn:microsoft.com/office/officeart/2008/layout/LinedList"/>
    <dgm:cxn modelId="{0D769F1B-A80B-9049-AB84-96ABF8147A23}" type="presParOf" srcId="{7A3326CE-8540-EC49-A923-A408CF827ED4}" destId="{F877C19D-5B03-2047-88FA-DAF45A5F65AF}" srcOrd="4" destOrd="0" presId="urn:microsoft.com/office/officeart/2008/layout/LinedList"/>
    <dgm:cxn modelId="{465BC7E7-D7B3-2F40-93BA-F9E980AFFED8}" type="presParOf" srcId="{7A3326CE-8540-EC49-A923-A408CF827ED4}" destId="{DCC26A0D-158A-1842-957C-AFBAA72DFA82}" srcOrd="5" destOrd="0" presId="urn:microsoft.com/office/officeart/2008/layout/LinedList"/>
    <dgm:cxn modelId="{A0576D07-B43B-8649-9F91-B2F5558FE59E}" type="presParOf" srcId="{DCC26A0D-158A-1842-957C-AFBAA72DFA82}" destId="{41A97245-01D6-444B-957F-E8061A6E5A41}" srcOrd="0" destOrd="0" presId="urn:microsoft.com/office/officeart/2008/layout/LinedList"/>
    <dgm:cxn modelId="{B5A3C430-B908-D14D-9346-9F9856D94458}" type="presParOf" srcId="{DCC26A0D-158A-1842-957C-AFBAA72DFA82}" destId="{862FC30A-0D44-9148-AE38-6F5D6E3A5010}" srcOrd="1" destOrd="0" presId="urn:microsoft.com/office/officeart/2008/layout/LinedList"/>
    <dgm:cxn modelId="{FB6C83B1-A199-3242-BC95-EA565EE1FF3F}" type="presParOf" srcId="{7A3326CE-8540-EC49-A923-A408CF827ED4}" destId="{15A789DD-3725-6F43-B8AA-75611360B075}" srcOrd="6" destOrd="0" presId="urn:microsoft.com/office/officeart/2008/layout/LinedList"/>
    <dgm:cxn modelId="{AACF6D2A-1844-AC49-A104-BED849C01F8A}" type="presParOf" srcId="{7A3326CE-8540-EC49-A923-A408CF827ED4}" destId="{BC3C48AA-37E1-6541-9A68-9CEC8C8A1A20}" srcOrd="7" destOrd="0" presId="urn:microsoft.com/office/officeart/2008/layout/LinedList"/>
    <dgm:cxn modelId="{5539522E-CB72-9946-B4EF-3E062E88B7F0}" type="presParOf" srcId="{BC3C48AA-37E1-6541-9A68-9CEC8C8A1A20}" destId="{8F041BFE-3C94-D84F-8923-98D38C99FDAD}" srcOrd="0" destOrd="0" presId="urn:microsoft.com/office/officeart/2008/layout/LinedList"/>
    <dgm:cxn modelId="{E9F4E676-A39D-7B41-8271-E87AAB7FAAD6}" type="presParOf" srcId="{BC3C48AA-37E1-6541-9A68-9CEC8C8A1A20}" destId="{5DDB3172-1047-BC43-8FE4-F38DAC9942FD}" srcOrd="1" destOrd="0" presId="urn:microsoft.com/office/officeart/2008/layout/LinedList"/>
    <dgm:cxn modelId="{E448A1F8-703E-234C-A948-285DEC1F91B9}" type="presParOf" srcId="{7A3326CE-8540-EC49-A923-A408CF827ED4}" destId="{78F92313-A19B-334A-A561-220F4F02E88E}" srcOrd="8" destOrd="0" presId="urn:microsoft.com/office/officeart/2008/layout/LinedList"/>
    <dgm:cxn modelId="{4D66387A-426F-EF40-90C4-C3D2AB80E9EA}" type="presParOf" srcId="{7A3326CE-8540-EC49-A923-A408CF827ED4}" destId="{7C2E8D9E-5FD6-D84B-BEE7-6341B6B7674F}" srcOrd="9" destOrd="0" presId="urn:microsoft.com/office/officeart/2008/layout/LinedList"/>
    <dgm:cxn modelId="{D8C8C742-8C45-E440-9366-5F5E3F51F37C}" type="presParOf" srcId="{7C2E8D9E-5FD6-D84B-BEE7-6341B6B7674F}" destId="{EA092C27-6843-AA45-A61C-33923EF01969}" srcOrd="0" destOrd="0" presId="urn:microsoft.com/office/officeart/2008/layout/LinedList"/>
    <dgm:cxn modelId="{B71EF10F-760A-E941-AC54-CBF959F0FFFD}" type="presParOf" srcId="{7C2E8D9E-5FD6-D84B-BEE7-6341B6B7674F}" destId="{2D590DF8-B251-BE48-82C7-BBE32E97A70D}" srcOrd="1" destOrd="0" presId="urn:microsoft.com/office/officeart/2008/layout/LinedList"/>
    <dgm:cxn modelId="{5A0FCE5C-C4E9-C04B-8402-67AABB9702B9}" type="presParOf" srcId="{7A3326CE-8540-EC49-A923-A408CF827ED4}" destId="{085FF6B2-C18D-7F44-9B37-FC1057BC9FAB}" srcOrd="10" destOrd="0" presId="urn:microsoft.com/office/officeart/2008/layout/LinedList"/>
    <dgm:cxn modelId="{D05ED029-A0F0-5342-B1C6-BC747431D328}" type="presParOf" srcId="{7A3326CE-8540-EC49-A923-A408CF827ED4}" destId="{19203757-1E80-6242-A78F-47B22BDA65C3}" srcOrd="11" destOrd="0" presId="urn:microsoft.com/office/officeart/2008/layout/LinedList"/>
    <dgm:cxn modelId="{0D8033BF-01D2-8E46-A109-4F58CDF71A41}" type="presParOf" srcId="{19203757-1E80-6242-A78F-47B22BDA65C3}" destId="{EB12275C-B4CF-004B-A1E6-AC0C276EBA0C}" srcOrd="0" destOrd="0" presId="urn:microsoft.com/office/officeart/2008/layout/LinedList"/>
    <dgm:cxn modelId="{CDCC655F-17E4-EB4D-959A-235E944149AF}" type="presParOf" srcId="{19203757-1E80-6242-A78F-47B22BDA65C3}" destId="{EFA161BB-DCD1-C642-9C5E-CC998237D86C}" srcOrd="1" destOrd="0" presId="urn:microsoft.com/office/officeart/2008/layout/LinedList"/>
    <dgm:cxn modelId="{9FD8AEA1-56FC-DB4B-AD70-91797CEBE854}" type="presParOf" srcId="{7A3326CE-8540-EC49-A923-A408CF827ED4}" destId="{6A7C5945-CF99-2E4E-A209-8A7AD4221600}" srcOrd="12" destOrd="0" presId="urn:microsoft.com/office/officeart/2008/layout/LinedList"/>
    <dgm:cxn modelId="{0C79A652-07D4-1148-B0BD-FC3F1CC0A82B}" type="presParOf" srcId="{7A3326CE-8540-EC49-A923-A408CF827ED4}" destId="{79ABDB9A-8C26-0B4B-AD9E-44478693494B}" srcOrd="13" destOrd="0" presId="urn:microsoft.com/office/officeart/2008/layout/LinedList"/>
    <dgm:cxn modelId="{7A70F060-FD57-BD48-9B5A-69C855ED9CCD}" type="presParOf" srcId="{79ABDB9A-8C26-0B4B-AD9E-44478693494B}" destId="{D9900C26-E9FF-5C4F-B34C-5015D7BF70E1}" srcOrd="0" destOrd="0" presId="urn:microsoft.com/office/officeart/2008/layout/LinedList"/>
    <dgm:cxn modelId="{8D6FAEA2-A6A1-8C4E-8AB7-8FEFE0101AFF}" type="presParOf" srcId="{79ABDB9A-8C26-0B4B-AD9E-44478693494B}" destId="{F2ADE85B-236A-1B41-AD8A-8B2EA9C7FD29}" srcOrd="1" destOrd="0" presId="urn:microsoft.com/office/officeart/2008/layout/LinedList"/>
    <dgm:cxn modelId="{504F1E01-A812-7242-877D-261364B9406E}" type="presParOf" srcId="{7A3326CE-8540-EC49-A923-A408CF827ED4}" destId="{579E545A-FFB4-8C46-84D0-3DED2A65FFBE}" srcOrd="14" destOrd="0" presId="urn:microsoft.com/office/officeart/2008/layout/LinedList"/>
    <dgm:cxn modelId="{FCB04CE8-230F-1D47-AD1C-BD5DA8FE4F57}" type="presParOf" srcId="{7A3326CE-8540-EC49-A923-A408CF827ED4}" destId="{F4B0BBBC-A97D-2543-8DF6-D476F4074FA1}" srcOrd="15" destOrd="0" presId="urn:microsoft.com/office/officeart/2008/layout/LinedList"/>
    <dgm:cxn modelId="{2ABABA7B-C0A7-B244-A382-2530EAB21028}" type="presParOf" srcId="{F4B0BBBC-A97D-2543-8DF6-D476F4074FA1}" destId="{398C8E4F-BB0E-8242-9A11-65B3120FB9E3}" srcOrd="0" destOrd="0" presId="urn:microsoft.com/office/officeart/2008/layout/LinedList"/>
    <dgm:cxn modelId="{C1FA0AC3-C3D2-A444-AEA5-1EEBF28509C4}" type="presParOf" srcId="{F4B0BBBC-A97D-2543-8DF6-D476F4074FA1}" destId="{4289E661-F506-164B-B22A-7AEE9274DC4B}" srcOrd="1" destOrd="0" presId="urn:microsoft.com/office/officeart/2008/layout/LinedList"/>
    <dgm:cxn modelId="{6A13C5FF-0EE6-7543-865A-0ED262CFABB6}" type="presParOf" srcId="{7A3326CE-8540-EC49-A923-A408CF827ED4}" destId="{E24167D9-C1FD-2745-9564-7692D5D8435C}" srcOrd="16" destOrd="0" presId="urn:microsoft.com/office/officeart/2008/layout/LinedList"/>
    <dgm:cxn modelId="{BFBD1633-10A9-EC49-AA56-7EF9D56C7BAF}" type="presParOf" srcId="{7A3326CE-8540-EC49-A923-A408CF827ED4}" destId="{5723EAE2-FB4C-DF4A-9061-2EDBDF371A07}" srcOrd="17" destOrd="0" presId="urn:microsoft.com/office/officeart/2008/layout/LinedList"/>
    <dgm:cxn modelId="{5D3C243D-42A0-324B-832F-402E8648473A}" type="presParOf" srcId="{5723EAE2-FB4C-DF4A-9061-2EDBDF371A07}" destId="{8D6D83F7-81AD-FC4F-A8C7-509E11D6AFBD}" srcOrd="0" destOrd="0" presId="urn:microsoft.com/office/officeart/2008/layout/LinedList"/>
    <dgm:cxn modelId="{207201D2-FE0C-864D-A215-1C902356B611}" type="presParOf" srcId="{5723EAE2-FB4C-DF4A-9061-2EDBDF371A07}" destId="{938D2A3A-D1A3-FD4E-9847-E1EAA082F4C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DD18FE-9781-47CC-A986-E1DE43F5CAC2}"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DDA99D26-8041-4F31-B7DA-5552F7E87EC7}">
      <dgm:prSet/>
      <dgm:spPr/>
      <dgm:t>
        <a:bodyPr/>
        <a:lstStyle/>
        <a:p>
          <a:r>
            <a:rPr lang="en-GB" b="1" dirty="0"/>
            <a:t>List</a:t>
          </a:r>
          <a:r>
            <a:rPr lang="en-GB" dirty="0"/>
            <a:t> factors that can affect decision making  </a:t>
          </a:r>
          <a:endParaRPr lang="en-US" dirty="0"/>
        </a:p>
      </dgm:t>
    </dgm:pt>
    <dgm:pt modelId="{A03C65CB-68F6-46CA-A256-F381EB332190}" type="parTrans" cxnId="{0DC1E323-78DC-4D8C-A6F3-40819B72DB2A}">
      <dgm:prSet/>
      <dgm:spPr/>
      <dgm:t>
        <a:bodyPr/>
        <a:lstStyle/>
        <a:p>
          <a:endParaRPr lang="en-US"/>
        </a:p>
      </dgm:t>
    </dgm:pt>
    <dgm:pt modelId="{16F6990C-B538-4CA8-AA13-E3A6548D973D}" type="sibTrans" cxnId="{0DC1E323-78DC-4D8C-A6F3-40819B72DB2A}">
      <dgm:prSet phldrT="1" phldr="0"/>
      <dgm:spPr/>
      <dgm:t>
        <a:bodyPr/>
        <a:lstStyle/>
        <a:p>
          <a:r>
            <a:rPr lang="en-US"/>
            <a:t>1</a:t>
          </a:r>
        </a:p>
      </dgm:t>
    </dgm:pt>
    <dgm:pt modelId="{8182CF0E-093E-42A9-8D5E-B85F96EC343D}">
      <dgm:prSet/>
      <dgm:spPr/>
      <dgm:t>
        <a:bodyPr/>
        <a:lstStyle/>
        <a:p>
          <a:r>
            <a:rPr lang="en-GB" b="1" dirty="0"/>
            <a:t>State</a:t>
          </a:r>
          <a:r>
            <a:rPr lang="en-GB" dirty="0"/>
            <a:t> the six elements of NDM and explain the reasons for its inception.</a:t>
          </a:r>
          <a:endParaRPr lang="en-US" dirty="0"/>
        </a:p>
      </dgm:t>
    </dgm:pt>
    <dgm:pt modelId="{E698CECB-28BA-4302-A29E-B44932E86ED2}" type="parTrans" cxnId="{1B7EB3EC-5724-43FB-B4B1-A73CD332A638}">
      <dgm:prSet/>
      <dgm:spPr/>
      <dgm:t>
        <a:bodyPr/>
        <a:lstStyle/>
        <a:p>
          <a:endParaRPr lang="en-US"/>
        </a:p>
      </dgm:t>
    </dgm:pt>
    <dgm:pt modelId="{C9EBEE21-BE76-405D-849B-9B4EAE48B045}" type="sibTrans" cxnId="{1B7EB3EC-5724-43FB-B4B1-A73CD332A638}">
      <dgm:prSet phldrT="2" phldr="0"/>
      <dgm:spPr/>
      <dgm:t>
        <a:bodyPr/>
        <a:lstStyle/>
        <a:p>
          <a:r>
            <a:rPr lang="en-US"/>
            <a:t>2</a:t>
          </a:r>
        </a:p>
      </dgm:t>
    </dgm:pt>
    <dgm:pt modelId="{3B3108DC-7038-4F14-B828-D6C86505EB52}">
      <dgm:prSet/>
      <dgm:spPr/>
      <dgm:t>
        <a:bodyPr/>
        <a:lstStyle/>
        <a:p>
          <a:r>
            <a:rPr lang="en-GB" b="1"/>
            <a:t>Explain</a:t>
          </a:r>
          <a:r>
            <a:rPr lang="en-GB"/>
            <a:t> the mnemonic JPLANE and its place in policing.</a:t>
          </a:r>
          <a:endParaRPr lang="en-US"/>
        </a:p>
      </dgm:t>
    </dgm:pt>
    <dgm:pt modelId="{0B2353F6-C497-4B9F-9D50-E52407A08C13}" type="parTrans" cxnId="{D5F9F910-4747-4366-9281-ADEBC594EFA7}">
      <dgm:prSet/>
      <dgm:spPr/>
      <dgm:t>
        <a:bodyPr/>
        <a:lstStyle/>
        <a:p>
          <a:endParaRPr lang="en-US"/>
        </a:p>
      </dgm:t>
    </dgm:pt>
    <dgm:pt modelId="{14E0204C-B1D9-4BED-AF1E-DC1D6D323DC8}" type="sibTrans" cxnId="{D5F9F910-4747-4366-9281-ADEBC594EFA7}">
      <dgm:prSet phldrT="3" phldr="0"/>
      <dgm:spPr/>
      <dgm:t>
        <a:bodyPr/>
        <a:lstStyle/>
        <a:p>
          <a:r>
            <a:rPr lang="en-US"/>
            <a:t>3</a:t>
          </a:r>
        </a:p>
      </dgm:t>
    </dgm:pt>
    <dgm:pt modelId="{73DD826F-9DC0-2642-B3FB-A811DF5CEB80}">
      <dgm:prSet/>
      <dgm:spPr/>
      <dgm:t>
        <a:bodyPr/>
        <a:lstStyle/>
        <a:p>
          <a:r>
            <a:rPr lang="en-GB" dirty="0"/>
            <a:t>Understand the meaning of ‘discretion’ </a:t>
          </a:r>
        </a:p>
      </dgm:t>
    </dgm:pt>
    <dgm:pt modelId="{6A052AC1-036E-8242-AC99-C1EBA55C11C3}" type="parTrans" cxnId="{693763A7-F0F5-F64D-ABB3-F200030841E0}">
      <dgm:prSet/>
      <dgm:spPr/>
    </dgm:pt>
    <dgm:pt modelId="{712AF62D-F0D9-8843-B640-360F56786180}" type="sibTrans" cxnId="{693763A7-F0F5-F64D-ABB3-F200030841E0}">
      <dgm:prSet phldrT="4" phldr="0"/>
      <dgm:spPr/>
      <dgm:t>
        <a:bodyPr/>
        <a:lstStyle/>
        <a:p>
          <a:r>
            <a:rPr lang="en-GB"/>
            <a:t>4</a:t>
          </a:r>
        </a:p>
      </dgm:t>
    </dgm:pt>
    <dgm:pt modelId="{9CD567DD-A34D-434C-A53E-A982D3178000}" type="pres">
      <dgm:prSet presAssocID="{CCDD18FE-9781-47CC-A986-E1DE43F5CAC2}" presName="Name0" presStyleCnt="0">
        <dgm:presLayoutVars>
          <dgm:animLvl val="lvl"/>
          <dgm:resizeHandles val="exact"/>
        </dgm:presLayoutVars>
      </dgm:prSet>
      <dgm:spPr/>
    </dgm:pt>
    <dgm:pt modelId="{A27971A5-10A4-B043-A9BB-CC6C0FBE78A8}" type="pres">
      <dgm:prSet presAssocID="{DDA99D26-8041-4F31-B7DA-5552F7E87EC7}" presName="compositeNode" presStyleCnt="0">
        <dgm:presLayoutVars>
          <dgm:bulletEnabled val="1"/>
        </dgm:presLayoutVars>
      </dgm:prSet>
      <dgm:spPr/>
    </dgm:pt>
    <dgm:pt modelId="{779BD3AA-267A-4B4B-959C-9330A8D94A40}" type="pres">
      <dgm:prSet presAssocID="{DDA99D26-8041-4F31-B7DA-5552F7E87EC7}" presName="bgRect" presStyleLbl="bgAccFollowNode1" presStyleIdx="0" presStyleCnt="4"/>
      <dgm:spPr/>
    </dgm:pt>
    <dgm:pt modelId="{072C62FF-6A6D-1C4D-A748-BEA8BF519EA1}" type="pres">
      <dgm:prSet presAssocID="{16F6990C-B538-4CA8-AA13-E3A6548D973D}" presName="sibTransNodeCircle" presStyleLbl="alignNode1" presStyleIdx="0" presStyleCnt="8">
        <dgm:presLayoutVars>
          <dgm:chMax val="0"/>
          <dgm:bulletEnabled/>
        </dgm:presLayoutVars>
      </dgm:prSet>
      <dgm:spPr/>
    </dgm:pt>
    <dgm:pt modelId="{28F93174-51AB-DF4C-9F67-AEC16CEAF9A4}" type="pres">
      <dgm:prSet presAssocID="{DDA99D26-8041-4F31-B7DA-5552F7E87EC7}" presName="bottomLine" presStyleLbl="alignNode1" presStyleIdx="1" presStyleCnt="8">
        <dgm:presLayoutVars/>
      </dgm:prSet>
      <dgm:spPr/>
    </dgm:pt>
    <dgm:pt modelId="{52643CD0-D6CD-0446-A21D-4D34E337345D}" type="pres">
      <dgm:prSet presAssocID="{DDA99D26-8041-4F31-B7DA-5552F7E87EC7}" presName="nodeText" presStyleLbl="bgAccFollowNode1" presStyleIdx="0" presStyleCnt="4">
        <dgm:presLayoutVars>
          <dgm:bulletEnabled val="1"/>
        </dgm:presLayoutVars>
      </dgm:prSet>
      <dgm:spPr/>
    </dgm:pt>
    <dgm:pt modelId="{FC16CE42-48C1-1549-8EC4-6125E31C4EA4}" type="pres">
      <dgm:prSet presAssocID="{16F6990C-B538-4CA8-AA13-E3A6548D973D}" presName="sibTrans" presStyleCnt="0"/>
      <dgm:spPr/>
    </dgm:pt>
    <dgm:pt modelId="{C486A69E-1348-5E4A-81E6-DB3604FF9480}" type="pres">
      <dgm:prSet presAssocID="{8182CF0E-093E-42A9-8D5E-B85F96EC343D}" presName="compositeNode" presStyleCnt="0">
        <dgm:presLayoutVars>
          <dgm:bulletEnabled val="1"/>
        </dgm:presLayoutVars>
      </dgm:prSet>
      <dgm:spPr/>
    </dgm:pt>
    <dgm:pt modelId="{197A1B67-C2B5-534C-AA48-0926A6373EBE}" type="pres">
      <dgm:prSet presAssocID="{8182CF0E-093E-42A9-8D5E-B85F96EC343D}" presName="bgRect" presStyleLbl="bgAccFollowNode1" presStyleIdx="1" presStyleCnt="4"/>
      <dgm:spPr/>
    </dgm:pt>
    <dgm:pt modelId="{0A583A4D-0034-424C-84E2-749DA8F94B7F}" type="pres">
      <dgm:prSet presAssocID="{C9EBEE21-BE76-405D-849B-9B4EAE48B045}" presName="sibTransNodeCircle" presStyleLbl="alignNode1" presStyleIdx="2" presStyleCnt="8">
        <dgm:presLayoutVars>
          <dgm:chMax val="0"/>
          <dgm:bulletEnabled/>
        </dgm:presLayoutVars>
      </dgm:prSet>
      <dgm:spPr/>
    </dgm:pt>
    <dgm:pt modelId="{3DD58FD8-2A69-7844-BEB9-5687650BCB39}" type="pres">
      <dgm:prSet presAssocID="{8182CF0E-093E-42A9-8D5E-B85F96EC343D}" presName="bottomLine" presStyleLbl="alignNode1" presStyleIdx="3" presStyleCnt="8">
        <dgm:presLayoutVars/>
      </dgm:prSet>
      <dgm:spPr/>
    </dgm:pt>
    <dgm:pt modelId="{2CF663AB-E32C-6B4E-92D8-AEB0BE0F4683}" type="pres">
      <dgm:prSet presAssocID="{8182CF0E-093E-42A9-8D5E-B85F96EC343D}" presName="nodeText" presStyleLbl="bgAccFollowNode1" presStyleIdx="1" presStyleCnt="4">
        <dgm:presLayoutVars>
          <dgm:bulletEnabled val="1"/>
        </dgm:presLayoutVars>
      </dgm:prSet>
      <dgm:spPr/>
    </dgm:pt>
    <dgm:pt modelId="{DA415591-7FEF-2B42-B9C7-1960D7DC8E26}" type="pres">
      <dgm:prSet presAssocID="{C9EBEE21-BE76-405D-849B-9B4EAE48B045}" presName="sibTrans" presStyleCnt="0"/>
      <dgm:spPr/>
    </dgm:pt>
    <dgm:pt modelId="{DA1E60BE-48C0-9D4C-8774-90EC289A9B6C}" type="pres">
      <dgm:prSet presAssocID="{3B3108DC-7038-4F14-B828-D6C86505EB52}" presName="compositeNode" presStyleCnt="0">
        <dgm:presLayoutVars>
          <dgm:bulletEnabled val="1"/>
        </dgm:presLayoutVars>
      </dgm:prSet>
      <dgm:spPr/>
    </dgm:pt>
    <dgm:pt modelId="{EF691417-3FFB-0245-A7D4-7922C1094CF2}" type="pres">
      <dgm:prSet presAssocID="{3B3108DC-7038-4F14-B828-D6C86505EB52}" presName="bgRect" presStyleLbl="bgAccFollowNode1" presStyleIdx="2" presStyleCnt="4"/>
      <dgm:spPr/>
    </dgm:pt>
    <dgm:pt modelId="{410FA9F3-3BB3-4445-B134-7365B1CE7EA6}" type="pres">
      <dgm:prSet presAssocID="{14E0204C-B1D9-4BED-AF1E-DC1D6D323DC8}" presName="sibTransNodeCircle" presStyleLbl="alignNode1" presStyleIdx="4" presStyleCnt="8">
        <dgm:presLayoutVars>
          <dgm:chMax val="0"/>
          <dgm:bulletEnabled/>
        </dgm:presLayoutVars>
      </dgm:prSet>
      <dgm:spPr/>
    </dgm:pt>
    <dgm:pt modelId="{4201EF9A-8ECF-DF40-9C5A-2C299E484EB0}" type="pres">
      <dgm:prSet presAssocID="{3B3108DC-7038-4F14-B828-D6C86505EB52}" presName="bottomLine" presStyleLbl="alignNode1" presStyleIdx="5" presStyleCnt="8">
        <dgm:presLayoutVars/>
      </dgm:prSet>
      <dgm:spPr/>
    </dgm:pt>
    <dgm:pt modelId="{BA38F672-7B9C-2D44-9990-A03EDE779754}" type="pres">
      <dgm:prSet presAssocID="{3B3108DC-7038-4F14-B828-D6C86505EB52}" presName="nodeText" presStyleLbl="bgAccFollowNode1" presStyleIdx="2" presStyleCnt="4">
        <dgm:presLayoutVars>
          <dgm:bulletEnabled val="1"/>
        </dgm:presLayoutVars>
      </dgm:prSet>
      <dgm:spPr/>
    </dgm:pt>
    <dgm:pt modelId="{F6D35753-7053-7F4D-A576-D62CFD631A3A}" type="pres">
      <dgm:prSet presAssocID="{14E0204C-B1D9-4BED-AF1E-DC1D6D323DC8}" presName="sibTrans" presStyleCnt="0"/>
      <dgm:spPr/>
    </dgm:pt>
    <dgm:pt modelId="{617763B5-835F-2249-B346-2A6896DB047C}" type="pres">
      <dgm:prSet presAssocID="{73DD826F-9DC0-2642-B3FB-A811DF5CEB80}" presName="compositeNode" presStyleCnt="0">
        <dgm:presLayoutVars>
          <dgm:bulletEnabled val="1"/>
        </dgm:presLayoutVars>
      </dgm:prSet>
      <dgm:spPr/>
    </dgm:pt>
    <dgm:pt modelId="{F643A218-6EC8-6D4E-8B18-45DB7F22449C}" type="pres">
      <dgm:prSet presAssocID="{73DD826F-9DC0-2642-B3FB-A811DF5CEB80}" presName="bgRect" presStyleLbl="bgAccFollowNode1" presStyleIdx="3" presStyleCnt="4"/>
      <dgm:spPr/>
    </dgm:pt>
    <dgm:pt modelId="{D4E1B501-BCDA-804C-A9CF-5C5984C4DD01}" type="pres">
      <dgm:prSet presAssocID="{712AF62D-F0D9-8843-B640-360F56786180}" presName="sibTransNodeCircle" presStyleLbl="alignNode1" presStyleIdx="6" presStyleCnt="8">
        <dgm:presLayoutVars>
          <dgm:chMax val="0"/>
          <dgm:bulletEnabled/>
        </dgm:presLayoutVars>
      </dgm:prSet>
      <dgm:spPr/>
    </dgm:pt>
    <dgm:pt modelId="{E7400880-F1B8-0E49-A9DB-DD4652C34DE1}" type="pres">
      <dgm:prSet presAssocID="{73DD826F-9DC0-2642-B3FB-A811DF5CEB80}" presName="bottomLine" presStyleLbl="alignNode1" presStyleIdx="7" presStyleCnt="8">
        <dgm:presLayoutVars/>
      </dgm:prSet>
      <dgm:spPr/>
    </dgm:pt>
    <dgm:pt modelId="{7730F176-0C9D-334B-9E8D-C9E7E3472E09}" type="pres">
      <dgm:prSet presAssocID="{73DD826F-9DC0-2642-B3FB-A811DF5CEB80}" presName="nodeText" presStyleLbl="bgAccFollowNode1" presStyleIdx="3" presStyleCnt="4">
        <dgm:presLayoutVars>
          <dgm:bulletEnabled val="1"/>
        </dgm:presLayoutVars>
      </dgm:prSet>
      <dgm:spPr/>
    </dgm:pt>
  </dgm:ptLst>
  <dgm:cxnLst>
    <dgm:cxn modelId="{D5F9F910-4747-4366-9281-ADEBC594EFA7}" srcId="{CCDD18FE-9781-47CC-A986-E1DE43F5CAC2}" destId="{3B3108DC-7038-4F14-B828-D6C86505EB52}" srcOrd="2" destOrd="0" parTransId="{0B2353F6-C497-4B9F-9D50-E52407A08C13}" sibTransId="{14E0204C-B1D9-4BED-AF1E-DC1D6D323DC8}"/>
    <dgm:cxn modelId="{E3A2641A-225B-DF4C-8189-34DFB567A5C5}" type="presOf" srcId="{3B3108DC-7038-4F14-B828-D6C86505EB52}" destId="{BA38F672-7B9C-2D44-9990-A03EDE779754}" srcOrd="1" destOrd="0" presId="urn:microsoft.com/office/officeart/2016/7/layout/BasicLinearProcessNumbered"/>
    <dgm:cxn modelId="{B30D121C-C98F-744A-907A-8CBAFEB17DCD}" type="presOf" srcId="{73DD826F-9DC0-2642-B3FB-A811DF5CEB80}" destId="{F643A218-6EC8-6D4E-8B18-45DB7F22449C}" srcOrd="0" destOrd="0" presId="urn:microsoft.com/office/officeart/2016/7/layout/BasicLinearProcessNumbered"/>
    <dgm:cxn modelId="{0DC1E323-78DC-4D8C-A6F3-40819B72DB2A}" srcId="{CCDD18FE-9781-47CC-A986-E1DE43F5CAC2}" destId="{DDA99D26-8041-4F31-B7DA-5552F7E87EC7}" srcOrd="0" destOrd="0" parTransId="{A03C65CB-68F6-46CA-A256-F381EB332190}" sibTransId="{16F6990C-B538-4CA8-AA13-E3A6548D973D}"/>
    <dgm:cxn modelId="{CFC2EB2F-4CA3-114C-AC43-3A970AB2C6F9}" type="presOf" srcId="{14E0204C-B1D9-4BED-AF1E-DC1D6D323DC8}" destId="{410FA9F3-3BB3-4445-B134-7365B1CE7EA6}" srcOrd="0" destOrd="0" presId="urn:microsoft.com/office/officeart/2016/7/layout/BasicLinearProcessNumbered"/>
    <dgm:cxn modelId="{49CE5F3D-EAA5-0844-83D0-02BBB31C5A3F}" type="presOf" srcId="{8182CF0E-093E-42A9-8D5E-B85F96EC343D}" destId="{2CF663AB-E32C-6B4E-92D8-AEB0BE0F4683}" srcOrd="1" destOrd="0" presId="urn:microsoft.com/office/officeart/2016/7/layout/BasicLinearProcessNumbered"/>
    <dgm:cxn modelId="{15567B5C-4D15-4849-A8FD-7323041C6CEF}" type="presOf" srcId="{C9EBEE21-BE76-405D-849B-9B4EAE48B045}" destId="{0A583A4D-0034-424C-84E2-749DA8F94B7F}" srcOrd="0" destOrd="0" presId="urn:microsoft.com/office/officeart/2016/7/layout/BasicLinearProcessNumbered"/>
    <dgm:cxn modelId="{D39EE061-3B86-C449-B32C-A73364B20F35}" type="presOf" srcId="{DDA99D26-8041-4F31-B7DA-5552F7E87EC7}" destId="{779BD3AA-267A-4B4B-959C-9330A8D94A40}" srcOrd="0" destOrd="0" presId="urn:microsoft.com/office/officeart/2016/7/layout/BasicLinearProcessNumbered"/>
    <dgm:cxn modelId="{D42F234D-7441-DE47-AE3A-3B004B7348DD}" type="presOf" srcId="{16F6990C-B538-4CA8-AA13-E3A6548D973D}" destId="{072C62FF-6A6D-1C4D-A748-BEA8BF519EA1}" srcOrd="0" destOrd="0" presId="urn:microsoft.com/office/officeart/2016/7/layout/BasicLinearProcessNumbered"/>
    <dgm:cxn modelId="{693763A7-F0F5-F64D-ABB3-F200030841E0}" srcId="{CCDD18FE-9781-47CC-A986-E1DE43F5CAC2}" destId="{73DD826F-9DC0-2642-B3FB-A811DF5CEB80}" srcOrd="3" destOrd="0" parTransId="{6A052AC1-036E-8242-AC99-C1EBA55C11C3}" sibTransId="{712AF62D-F0D9-8843-B640-360F56786180}"/>
    <dgm:cxn modelId="{C11696AB-B37B-9F49-86F1-74DDF8153390}" type="presOf" srcId="{CCDD18FE-9781-47CC-A986-E1DE43F5CAC2}" destId="{9CD567DD-A34D-434C-A53E-A982D3178000}" srcOrd="0" destOrd="0" presId="urn:microsoft.com/office/officeart/2016/7/layout/BasicLinearProcessNumbered"/>
    <dgm:cxn modelId="{097FA3B3-E505-6D43-8C1E-FB447340A6B4}" type="presOf" srcId="{8182CF0E-093E-42A9-8D5E-B85F96EC343D}" destId="{197A1B67-C2B5-534C-AA48-0926A6373EBE}" srcOrd="0" destOrd="0" presId="urn:microsoft.com/office/officeart/2016/7/layout/BasicLinearProcessNumbered"/>
    <dgm:cxn modelId="{6584F4C9-CA38-4846-BB73-8AD289D5259F}" type="presOf" srcId="{73DD826F-9DC0-2642-B3FB-A811DF5CEB80}" destId="{7730F176-0C9D-334B-9E8D-C9E7E3472E09}" srcOrd="1" destOrd="0" presId="urn:microsoft.com/office/officeart/2016/7/layout/BasicLinearProcessNumbered"/>
    <dgm:cxn modelId="{2BF8CFD1-BC89-E94F-AB98-14A04197AFA6}" type="presOf" srcId="{712AF62D-F0D9-8843-B640-360F56786180}" destId="{D4E1B501-BCDA-804C-A9CF-5C5984C4DD01}" srcOrd="0" destOrd="0" presId="urn:microsoft.com/office/officeart/2016/7/layout/BasicLinearProcessNumbered"/>
    <dgm:cxn modelId="{1B7EB3EC-5724-43FB-B4B1-A73CD332A638}" srcId="{CCDD18FE-9781-47CC-A986-E1DE43F5CAC2}" destId="{8182CF0E-093E-42A9-8D5E-B85F96EC343D}" srcOrd="1" destOrd="0" parTransId="{E698CECB-28BA-4302-A29E-B44932E86ED2}" sibTransId="{C9EBEE21-BE76-405D-849B-9B4EAE48B045}"/>
    <dgm:cxn modelId="{2DD523EF-5A57-BF4D-A550-D468E5AA20A6}" type="presOf" srcId="{3B3108DC-7038-4F14-B828-D6C86505EB52}" destId="{EF691417-3FFB-0245-A7D4-7922C1094CF2}" srcOrd="0" destOrd="0" presId="urn:microsoft.com/office/officeart/2016/7/layout/BasicLinearProcessNumbered"/>
    <dgm:cxn modelId="{429A1DFE-9E9E-1A49-AAD3-49211442C934}" type="presOf" srcId="{DDA99D26-8041-4F31-B7DA-5552F7E87EC7}" destId="{52643CD0-D6CD-0446-A21D-4D34E337345D}" srcOrd="1" destOrd="0" presId="urn:microsoft.com/office/officeart/2016/7/layout/BasicLinearProcessNumbered"/>
    <dgm:cxn modelId="{66124AC6-01FB-2C4D-BDE9-4C19F7AABAE0}" type="presParOf" srcId="{9CD567DD-A34D-434C-A53E-A982D3178000}" destId="{A27971A5-10A4-B043-A9BB-CC6C0FBE78A8}" srcOrd="0" destOrd="0" presId="urn:microsoft.com/office/officeart/2016/7/layout/BasicLinearProcessNumbered"/>
    <dgm:cxn modelId="{94E87164-E78C-BA48-9FB0-5B1059476889}" type="presParOf" srcId="{A27971A5-10A4-B043-A9BB-CC6C0FBE78A8}" destId="{779BD3AA-267A-4B4B-959C-9330A8D94A40}" srcOrd="0" destOrd="0" presId="urn:microsoft.com/office/officeart/2016/7/layout/BasicLinearProcessNumbered"/>
    <dgm:cxn modelId="{5CD9A372-BB9C-AB4A-84BF-5A0DCAF5B5CB}" type="presParOf" srcId="{A27971A5-10A4-B043-A9BB-CC6C0FBE78A8}" destId="{072C62FF-6A6D-1C4D-A748-BEA8BF519EA1}" srcOrd="1" destOrd="0" presId="urn:microsoft.com/office/officeart/2016/7/layout/BasicLinearProcessNumbered"/>
    <dgm:cxn modelId="{B9FD0621-191C-EA40-B06D-0778F8D3D1D3}" type="presParOf" srcId="{A27971A5-10A4-B043-A9BB-CC6C0FBE78A8}" destId="{28F93174-51AB-DF4C-9F67-AEC16CEAF9A4}" srcOrd="2" destOrd="0" presId="urn:microsoft.com/office/officeart/2016/7/layout/BasicLinearProcessNumbered"/>
    <dgm:cxn modelId="{2C78174C-8F6B-4B4F-A6C4-8F38026B1BC1}" type="presParOf" srcId="{A27971A5-10A4-B043-A9BB-CC6C0FBE78A8}" destId="{52643CD0-D6CD-0446-A21D-4D34E337345D}" srcOrd="3" destOrd="0" presId="urn:microsoft.com/office/officeart/2016/7/layout/BasicLinearProcessNumbered"/>
    <dgm:cxn modelId="{62538AED-0DFE-4C43-BF50-B1D45A951914}" type="presParOf" srcId="{9CD567DD-A34D-434C-A53E-A982D3178000}" destId="{FC16CE42-48C1-1549-8EC4-6125E31C4EA4}" srcOrd="1" destOrd="0" presId="urn:microsoft.com/office/officeart/2016/7/layout/BasicLinearProcessNumbered"/>
    <dgm:cxn modelId="{EBCBD91C-2EE5-194E-A178-D0A5EE30D488}" type="presParOf" srcId="{9CD567DD-A34D-434C-A53E-A982D3178000}" destId="{C486A69E-1348-5E4A-81E6-DB3604FF9480}" srcOrd="2" destOrd="0" presId="urn:microsoft.com/office/officeart/2016/7/layout/BasicLinearProcessNumbered"/>
    <dgm:cxn modelId="{53FDBAA5-017B-AB4A-B077-AA848EAF6B6D}" type="presParOf" srcId="{C486A69E-1348-5E4A-81E6-DB3604FF9480}" destId="{197A1B67-C2B5-534C-AA48-0926A6373EBE}" srcOrd="0" destOrd="0" presId="urn:microsoft.com/office/officeart/2016/7/layout/BasicLinearProcessNumbered"/>
    <dgm:cxn modelId="{A6AEF400-29E6-8B43-98E2-91CF1029B510}" type="presParOf" srcId="{C486A69E-1348-5E4A-81E6-DB3604FF9480}" destId="{0A583A4D-0034-424C-84E2-749DA8F94B7F}" srcOrd="1" destOrd="0" presId="urn:microsoft.com/office/officeart/2016/7/layout/BasicLinearProcessNumbered"/>
    <dgm:cxn modelId="{1EE2389D-5B56-6846-A1B5-6A43A96197A9}" type="presParOf" srcId="{C486A69E-1348-5E4A-81E6-DB3604FF9480}" destId="{3DD58FD8-2A69-7844-BEB9-5687650BCB39}" srcOrd="2" destOrd="0" presId="urn:microsoft.com/office/officeart/2016/7/layout/BasicLinearProcessNumbered"/>
    <dgm:cxn modelId="{A8CF5494-2B54-9B49-B743-A92BD0CBB888}" type="presParOf" srcId="{C486A69E-1348-5E4A-81E6-DB3604FF9480}" destId="{2CF663AB-E32C-6B4E-92D8-AEB0BE0F4683}" srcOrd="3" destOrd="0" presId="urn:microsoft.com/office/officeart/2016/7/layout/BasicLinearProcessNumbered"/>
    <dgm:cxn modelId="{5EB14251-AC9D-0B47-85E1-344CD77EAD56}" type="presParOf" srcId="{9CD567DD-A34D-434C-A53E-A982D3178000}" destId="{DA415591-7FEF-2B42-B9C7-1960D7DC8E26}" srcOrd="3" destOrd="0" presId="urn:microsoft.com/office/officeart/2016/7/layout/BasicLinearProcessNumbered"/>
    <dgm:cxn modelId="{EEC15A9E-E449-1F46-AAC8-E60CC9FB20AC}" type="presParOf" srcId="{9CD567DD-A34D-434C-A53E-A982D3178000}" destId="{DA1E60BE-48C0-9D4C-8774-90EC289A9B6C}" srcOrd="4" destOrd="0" presId="urn:microsoft.com/office/officeart/2016/7/layout/BasicLinearProcessNumbered"/>
    <dgm:cxn modelId="{C22E359D-2F63-2945-A19D-2EC8DB35ED00}" type="presParOf" srcId="{DA1E60BE-48C0-9D4C-8774-90EC289A9B6C}" destId="{EF691417-3FFB-0245-A7D4-7922C1094CF2}" srcOrd="0" destOrd="0" presId="urn:microsoft.com/office/officeart/2016/7/layout/BasicLinearProcessNumbered"/>
    <dgm:cxn modelId="{AF05227C-9F9B-CB47-9C2E-54F087A3B88C}" type="presParOf" srcId="{DA1E60BE-48C0-9D4C-8774-90EC289A9B6C}" destId="{410FA9F3-3BB3-4445-B134-7365B1CE7EA6}" srcOrd="1" destOrd="0" presId="urn:microsoft.com/office/officeart/2016/7/layout/BasicLinearProcessNumbered"/>
    <dgm:cxn modelId="{28D2DD69-ACB5-FD47-A0D8-335F1FB0CD0D}" type="presParOf" srcId="{DA1E60BE-48C0-9D4C-8774-90EC289A9B6C}" destId="{4201EF9A-8ECF-DF40-9C5A-2C299E484EB0}" srcOrd="2" destOrd="0" presId="urn:microsoft.com/office/officeart/2016/7/layout/BasicLinearProcessNumbered"/>
    <dgm:cxn modelId="{9C7CBC06-80A1-9B45-9B20-1828D212DE3A}" type="presParOf" srcId="{DA1E60BE-48C0-9D4C-8774-90EC289A9B6C}" destId="{BA38F672-7B9C-2D44-9990-A03EDE779754}" srcOrd="3" destOrd="0" presId="urn:microsoft.com/office/officeart/2016/7/layout/BasicLinearProcessNumbered"/>
    <dgm:cxn modelId="{FA2A1652-4733-9D46-9506-18533359BD48}" type="presParOf" srcId="{9CD567DD-A34D-434C-A53E-A982D3178000}" destId="{F6D35753-7053-7F4D-A576-D62CFD631A3A}" srcOrd="5" destOrd="0" presId="urn:microsoft.com/office/officeart/2016/7/layout/BasicLinearProcessNumbered"/>
    <dgm:cxn modelId="{0DB2B8FC-DE2E-DD46-874D-8B67F92FCD3E}" type="presParOf" srcId="{9CD567DD-A34D-434C-A53E-A982D3178000}" destId="{617763B5-835F-2249-B346-2A6896DB047C}" srcOrd="6" destOrd="0" presId="urn:microsoft.com/office/officeart/2016/7/layout/BasicLinearProcessNumbered"/>
    <dgm:cxn modelId="{AA0A9D8E-E90C-F54E-A945-29CC75795099}" type="presParOf" srcId="{617763B5-835F-2249-B346-2A6896DB047C}" destId="{F643A218-6EC8-6D4E-8B18-45DB7F22449C}" srcOrd="0" destOrd="0" presId="urn:microsoft.com/office/officeart/2016/7/layout/BasicLinearProcessNumbered"/>
    <dgm:cxn modelId="{2DEF6459-0860-7244-994C-B9847DDC3EE0}" type="presParOf" srcId="{617763B5-835F-2249-B346-2A6896DB047C}" destId="{D4E1B501-BCDA-804C-A9CF-5C5984C4DD01}" srcOrd="1" destOrd="0" presId="urn:microsoft.com/office/officeart/2016/7/layout/BasicLinearProcessNumbered"/>
    <dgm:cxn modelId="{836E1AB7-6DAB-E649-BDDA-13C185DECD13}" type="presParOf" srcId="{617763B5-835F-2249-B346-2A6896DB047C}" destId="{E7400880-F1B8-0E49-A9DB-DD4652C34DE1}" srcOrd="2" destOrd="0" presId="urn:microsoft.com/office/officeart/2016/7/layout/BasicLinearProcessNumbered"/>
    <dgm:cxn modelId="{5687E673-9BCB-2D48-9F62-16F50B2E2731}" type="presParOf" srcId="{617763B5-835F-2249-B346-2A6896DB047C}" destId="{7730F176-0C9D-334B-9E8D-C9E7E3472E09}"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94E57A-25D5-4EEA-96A2-D904DCF6803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1C3593D-39B1-44F6-9D09-F392C328E62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Acting on impulse (too quickly)</a:t>
          </a:r>
        </a:p>
      </dgm:t>
    </dgm:pt>
    <dgm:pt modelId="{DC61A9A5-D411-46D8-9A41-5053EED5CDEA}" type="parTrans" cxnId="{D1D04D80-B0D0-4F5E-B80D-DB9F9A0E974A}">
      <dgm:prSet/>
      <dgm:spPr/>
      <dgm:t>
        <a:bodyPr/>
        <a:lstStyle/>
        <a:p>
          <a:endParaRPr lang="en-GB"/>
        </a:p>
      </dgm:t>
    </dgm:pt>
    <dgm:pt modelId="{ECE04D45-EF51-45C0-8BAA-9ACBB11CD2D6}" type="sibTrans" cxnId="{D1D04D80-B0D0-4F5E-B80D-DB9F9A0E974A}">
      <dgm:prSet/>
      <dgm:spPr/>
      <dgm:t>
        <a:bodyPr/>
        <a:lstStyle/>
        <a:p>
          <a:endParaRPr lang="en-GB"/>
        </a:p>
      </dgm:t>
    </dgm:pt>
    <dgm:pt modelId="{C449062E-D517-4FF5-AF00-8FF7E4732C0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Risk avoidance</a:t>
          </a:r>
        </a:p>
      </dgm:t>
    </dgm:pt>
    <dgm:pt modelId="{8F160414-3AD7-4D6E-B3EF-75E813DAFDA8}" type="parTrans" cxnId="{75C6F305-0E13-4C34-87F8-57F8DDA666B1}">
      <dgm:prSet/>
      <dgm:spPr/>
      <dgm:t>
        <a:bodyPr/>
        <a:lstStyle/>
        <a:p>
          <a:endParaRPr lang="en-GB"/>
        </a:p>
      </dgm:t>
    </dgm:pt>
    <dgm:pt modelId="{F3B20F20-2F87-4A8E-A766-A2A14498FBE3}" type="sibTrans" cxnId="{75C6F305-0E13-4C34-87F8-57F8DDA666B1}">
      <dgm:prSet/>
      <dgm:spPr/>
      <dgm:t>
        <a:bodyPr/>
        <a:lstStyle/>
        <a:p>
          <a:endParaRPr lang="en-GB"/>
        </a:p>
      </dgm:t>
    </dgm:pt>
    <dgm:pt modelId="{F5C2A1E8-7D02-4798-942A-27591C56FA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Ignorance</a:t>
          </a:r>
        </a:p>
      </dgm:t>
    </dgm:pt>
    <dgm:pt modelId="{35D71E85-7886-4FB6-A10A-B57D7C2EAE8A}" type="parTrans" cxnId="{BCF35FFB-E6A4-4E67-ABED-4BD4520B567B}">
      <dgm:prSet/>
      <dgm:spPr/>
      <dgm:t>
        <a:bodyPr/>
        <a:lstStyle/>
        <a:p>
          <a:endParaRPr lang="en-GB"/>
        </a:p>
      </dgm:t>
    </dgm:pt>
    <dgm:pt modelId="{605B86BE-4103-4D8B-A6D4-5250E11DB082}" type="sibTrans" cxnId="{BCF35FFB-E6A4-4E67-ABED-4BD4520B567B}">
      <dgm:prSet/>
      <dgm:spPr/>
      <dgm:t>
        <a:bodyPr/>
        <a:lstStyle/>
        <a:p>
          <a:endParaRPr lang="en-GB"/>
        </a:p>
      </dgm:t>
    </dgm:pt>
    <dgm:pt modelId="{B8B45507-C853-4A40-82FF-2C16D7E5F2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Halo effect – decision maker is an expert in one field &amp; so therefore “good at everything” </a:t>
          </a:r>
        </a:p>
      </dgm:t>
    </dgm:pt>
    <dgm:pt modelId="{0A3C6D9D-F1AC-4923-ACCB-2CCD1624A634}" type="parTrans" cxnId="{8401689A-78BD-4A6F-941A-FF38497AFBE0}">
      <dgm:prSet/>
      <dgm:spPr/>
      <dgm:t>
        <a:bodyPr/>
        <a:lstStyle/>
        <a:p>
          <a:endParaRPr lang="en-GB"/>
        </a:p>
      </dgm:t>
    </dgm:pt>
    <dgm:pt modelId="{EBECFD55-636C-411C-8711-6FA3A74E037D}" type="sibTrans" cxnId="{8401689A-78BD-4A6F-941A-FF38497AFBE0}">
      <dgm:prSet/>
      <dgm:spPr/>
      <dgm:t>
        <a:bodyPr/>
        <a:lstStyle/>
        <a:p>
          <a:endParaRPr lang="en-GB"/>
        </a:p>
      </dgm:t>
    </dgm:pt>
    <dgm:pt modelId="{5475F856-05B6-478B-BE10-D7332FB45B6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Being a decision making loner</a:t>
          </a:r>
        </a:p>
      </dgm:t>
    </dgm:pt>
    <dgm:pt modelId="{BDA3766D-C358-4F0B-B11F-68CB84730753}" type="parTrans" cxnId="{BFA659D5-ED81-402E-A886-E3AF764344B2}">
      <dgm:prSet/>
      <dgm:spPr/>
      <dgm:t>
        <a:bodyPr/>
        <a:lstStyle/>
        <a:p>
          <a:endParaRPr lang="en-GB"/>
        </a:p>
      </dgm:t>
    </dgm:pt>
    <dgm:pt modelId="{0D1C8D7B-73D1-40E8-A8DB-538BFB2F8115}" type="sibTrans" cxnId="{BFA659D5-ED81-402E-A886-E3AF764344B2}">
      <dgm:prSet/>
      <dgm:spPr/>
      <dgm:t>
        <a:bodyPr/>
        <a:lstStyle/>
        <a:p>
          <a:endParaRPr lang="en-GB"/>
        </a:p>
      </dgm:t>
    </dgm:pt>
    <dgm:pt modelId="{4F8098CE-731F-43E4-B8E7-3AF855BE2DD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“one solution” decision maker</a:t>
          </a:r>
        </a:p>
      </dgm:t>
    </dgm:pt>
    <dgm:pt modelId="{5E3D9828-7525-4CA3-99C7-E2092F5D36DF}" type="parTrans" cxnId="{72298482-8D51-4B57-9952-D27177231443}">
      <dgm:prSet/>
      <dgm:spPr/>
      <dgm:t>
        <a:bodyPr/>
        <a:lstStyle/>
        <a:p>
          <a:endParaRPr lang="en-GB"/>
        </a:p>
      </dgm:t>
    </dgm:pt>
    <dgm:pt modelId="{1C560705-659B-4F4C-A00C-657072C906BB}" type="sibTrans" cxnId="{72298482-8D51-4B57-9952-D27177231443}">
      <dgm:prSet/>
      <dgm:spPr/>
      <dgm:t>
        <a:bodyPr/>
        <a:lstStyle/>
        <a:p>
          <a:endParaRPr lang="en-GB"/>
        </a:p>
      </dgm:t>
    </dgm:pt>
    <dgm:pt modelId="{360E53D8-7848-4002-82EF-1103B26A30A1}" type="pres">
      <dgm:prSet presAssocID="{0094E57A-25D5-4EEA-96A2-D904DCF6803A}" presName="diagram" presStyleCnt="0">
        <dgm:presLayoutVars>
          <dgm:dir/>
          <dgm:resizeHandles val="exact"/>
        </dgm:presLayoutVars>
      </dgm:prSet>
      <dgm:spPr/>
    </dgm:pt>
    <dgm:pt modelId="{9A6F0F89-9735-4B49-AA76-5D8312E095AB}" type="pres">
      <dgm:prSet presAssocID="{01C3593D-39B1-44F6-9D09-F392C328E627}" presName="node" presStyleLbl="node1" presStyleIdx="0" presStyleCnt="6">
        <dgm:presLayoutVars>
          <dgm:bulletEnabled val="1"/>
        </dgm:presLayoutVars>
      </dgm:prSet>
      <dgm:spPr/>
    </dgm:pt>
    <dgm:pt modelId="{49EDD1C1-965D-4596-AE2A-259A866D61E4}" type="pres">
      <dgm:prSet presAssocID="{ECE04D45-EF51-45C0-8BAA-9ACBB11CD2D6}" presName="sibTrans" presStyleCnt="0"/>
      <dgm:spPr/>
    </dgm:pt>
    <dgm:pt modelId="{EC86D6C9-94F5-4ACE-B0C4-92D3FA458DF7}" type="pres">
      <dgm:prSet presAssocID="{C449062E-D517-4FF5-AF00-8FF7E4732C0E}" presName="node" presStyleLbl="node1" presStyleIdx="1" presStyleCnt="6">
        <dgm:presLayoutVars>
          <dgm:bulletEnabled val="1"/>
        </dgm:presLayoutVars>
      </dgm:prSet>
      <dgm:spPr/>
    </dgm:pt>
    <dgm:pt modelId="{0B1CD803-D2C6-4593-8BA8-35388B152692}" type="pres">
      <dgm:prSet presAssocID="{F3B20F20-2F87-4A8E-A766-A2A14498FBE3}" presName="sibTrans" presStyleCnt="0"/>
      <dgm:spPr/>
    </dgm:pt>
    <dgm:pt modelId="{E686DA8D-7E3B-4004-B1EF-EC67D542A6EA}" type="pres">
      <dgm:prSet presAssocID="{F5C2A1E8-7D02-4798-942A-27591C56FA10}" presName="node" presStyleLbl="node1" presStyleIdx="2" presStyleCnt="6">
        <dgm:presLayoutVars>
          <dgm:bulletEnabled val="1"/>
        </dgm:presLayoutVars>
      </dgm:prSet>
      <dgm:spPr/>
    </dgm:pt>
    <dgm:pt modelId="{BFFE2E34-0BBE-481D-89BA-771ACED9CA16}" type="pres">
      <dgm:prSet presAssocID="{605B86BE-4103-4D8B-A6D4-5250E11DB082}" presName="sibTrans" presStyleCnt="0"/>
      <dgm:spPr/>
    </dgm:pt>
    <dgm:pt modelId="{DA996DD0-AE7B-43AA-9560-6D54108B0462}" type="pres">
      <dgm:prSet presAssocID="{B8B45507-C853-4A40-82FF-2C16D7E5F2F3}" presName="node" presStyleLbl="node1" presStyleIdx="3" presStyleCnt="6">
        <dgm:presLayoutVars>
          <dgm:bulletEnabled val="1"/>
        </dgm:presLayoutVars>
      </dgm:prSet>
      <dgm:spPr/>
    </dgm:pt>
    <dgm:pt modelId="{29DD67DB-C488-48BD-B224-9396628E9DD1}" type="pres">
      <dgm:prSet presAssocID="{EBECFD55-636C-411C-8711-6FA3A74E037D}" presName="sibTrans" presStyleCnt="0"/>
      <dgm:spPr/>
    </dgm:pt>
    <dgm:pt modelId="{8C879395-05C2-40A4-A160-C5422DB2C615}" type="pres">
      <dgm:prSet presAssocID="{5475F856-05B6-478B-BE10-D7332FB45B69}" presName="node" presStyleLbl="node1" presStyleIdx="4" presStyleCnt="6">
        <dgm:presLayoutVars>
          <dgm:bulletEnabled val="1"/>
        </dgm:presLayoutVars>
      </dgm:prSet>
      <dgm:spPr/>
    </dgm:pt>
    <dgm:pt modelId="{83776AF4-6804-4282-AA1A-1A56B70BBE19}" type="pres">
      <dgm:prSet presAssocID="{0D1C8D7B-73D1-40E8-A8DB-538BFB2F8115}" presName="sibTrans" presStyleCnt="0"/>
      <dgm:spPr/>
    </dgm:pt>
    <dgm:pt modelId="{994F2877-6350-4B48-A72E-F28D2962CC4F}" type="pres">
      <dgm:prSet presAssocID="{4F8098CE-731F-43E4-B8E7-3AF855BE2DD2}" presName="node" presStyleLbl="node1" presStyleIdx="5" presStyleCnt="6">
        <dgm:presLayoutVars>
          <dgm:bulletEnabled val="1"/>
        </dgm:presLayoutVars>
      </dgm:prSet>
      <dgm:spPr/>
    </dgm:pt>
  </dgm:ptLst>
  <dgm:cxnLst>
    <dgm:cxn modelId="{75C6F305-0E13-4C34-87F8-57F8DDA666B1}" srcId="{0094E57A-25D5-4EEA-96A2-D904DCF6803A}" destId="{C449062E-D517-4FF5-AF00-8FF7E4732C0E}" srcOrd="1" destOrd="0" parTransId="{8F160414-3AD7-4D6E-B3EF-75E813DAFDA8}" sibTransId="{F3B20F20-2F87-4A8E-A766-A2A14498FBE3}"/>
    <dgm:cxn modelId="{103F7D29-DF31-4571-9ECD-7683C3C1CC65}" type="presOf" srcId="{B8B45507-C853-4A40-82FF-2C16D7E5F2F3}" destId="{DA996DD0-AE7B-43AA-9560-6D54108B0462}" srcOrd="0" destOrd="0" presId="urn:microsoft.com/office/officeart/2005/8/layout/default"/>
    <dgm:cxn modelId="{BA356A42-7346-44B9-8E8B-5F344A224EF3}" type="presOf" srcId="{01C3593D-39B1-44F6-9D09-F392C328E627}" destId="{9A6F0F89-9735-4B49-AA76-5D8312E095AB}" srcOrd="0" destOrd="0" presId="urn:microsoft.com/office/officeart/2005/8/layout/default"/>
    <dgm:cxn modelId="{D1D04D80-B0D0-4F5E-B80D-DB9F9A0E974A}" srcId="{0094E57A-25D5-4EEA-96A2-D904DCF6803A}" destId="{01C3593D-39B1-44F6-9D09-F392C328E627}" srcOrd="0" destOrd="0" parTransId="{DC61A9A5-D411-46D8-9A41-5053EED5CDEA}" sibTransId="{ECE04D45-EF51-45C0-8BAA-9ACBB11CD2D6}"/>
    <dgm:cxn modelId="{72298482-8D51-4B57-9952-D27177231443}" srcId="{0094E57A-25D5-4EEA-96A2-D904DCF6803A}" destId="{4F8098CE-731F-43E4-B8E7-3AF855BE2DD2}" srcOrd="5" destOrd="0" parTransId="{5E3D9828-7525-4CA3-99C7-E2092F5D36DF}" sibTransId="{1C560705-659B-4F4C-A00C-657072C906BB}"/>
    <dgm:cxn modelId="{74D5B992-2DC7-4625-8D74-263382957588}" type="presOf" srcId="{F5C2A1E8-7D02-4798-942A-27591C56FA10}" destId="{E686DA8D-7E3B-4004-B1EF-EC67D542A6EA}" srcOrd="0" destOrd="0" presId="urn:microsoft.com/office/officeart/2005/8/layout/default"/>
    <dgm:cxn modelId="{8401689A-78BD-4A6F-941A-FF38497AFBE0}" srcId="{0094E57A-25D5-4EEA-96A2-D904DCF6803A}" destId="{B8B45507-C853-4A40-82FF-2C16D7E5F2F3}" srcOrd="3" destOrd="0" parTransId="{0A3C6D9D-F1AC-4923-ACCB-2CCD1624A634}" sibTransId="{EBECFD55-636C-411C-8711-6FA3A74E037D}"/>
    <dgm:cxn modelId="{54C53C9F-AF98-4C56-9F44-AF6A6F549187}" type="presOf" srcId="{5475F856-05B6-478B-BE10-D7332FB45B69}" destId="{8C879395-05C2-40A4-A160-C5422DB2C615}" srcOrd="0" destOrd="0" presId="urn:microsoft.com/office/officeart/2005/8/layout/default"/>
    <dgm:cxn modelId="{C602A1A0-BECA-4214-BF28-32AC59305FDB}" type="presOf" srcId="{4F8098CE-731F-43E4-B8E7-3AF855BE2DD2}" destId="{994F2877-6350-4B48-A72E-F28D2962CC4F}" srcOrd="0" destOrd="0" presId="urn:microsoft.com/office/officeart/2005/8/layout/default"/>
    <dgm:cxn modelId="{846724BB-BAF8-428D-8399-291F99E41E8F}" type="presOf" srcId="{C449062E-D517-4FF5-AF00-8FF7E4732C0E}" destId="{EC86D6C9-94F5-4ACE-B0C4-92D3FA458DF7}" srcOrd="0" destOrd="0" presId="urn:microsoft.com/office/officeart/2005/8/layout/default"/>
    <dgm:cxn modelId="{049DBEBD-4A5C-4753-AD56-64E8A7254CD7}" type="presOf" srcId="{0094E57A-25D5-4EEA-96A2-D904DCF6803A}" destId="{360E53D8-7848-4002-82EF-1103B26A30A1}" srcOrd="0" destOrd="0" presId="urn:microsoft.com/office/officeart/2005/8/layout/default"/>
    <dgm:cxn modelId="{BFA659D5-ED81-402E-A886-E3AF764344B2}" srcId="{0094E57A-25D5-4EEA-96A2-D904DCF6803A}" destId="{5475F856-05B6-478B-BE10-D7332FB45B69}" srcOrd="4" destOrd="0" parTransId="{BDA3766D-C358-4F0B-B11F-68CB84730753}" sibTransId="{0D1C8D7B-73D1-40E8-A8DB-538BFB2F8115}"/>
    <dgm:cxn modelId="{BCF35FFB-E6A4-4E67-ABED-4BD4520B567B}" srcId="{0094E57A-25D5-4EEA-96A2-D904DCF6803A}" destId="{F5C2A1E8-7D02-4798-942A-27591C56FA10}" srcOrd="2" destOrd="0" parTransId="{35D71E85-7886-4FB6-A10A-B57D7C2EAE8A}" sibTransId="{605B86BE-4103-4D8B-A6D4-5250E11DB082}"/>
    <dgm:cxn modelId="{76B3C987-A2A6-4484-9DD7-A87EC104F999}" type="presParOf" srcId="{360E53D8-7848-4002-82EF-1103B26A30A1}" destId="{9A6F0F89-9735-4B49-AA76-5D8312E095AB}" srcOrd="0" destOrd="0" presId="urn:microsoft.com/office/officeart/2005/8/layout/default"/>
    <dgm:cxn modelId="{E94A858B-16B9-4D26-87B2-888C3F716BCF}" type="presParOf" srcId="{360E53D8-7848-4002-82EF-1103B26A30A1}" destId="{49EDD1C1-965D-4596-AE2A-259A866D61E4}" srcOrd="1" destOrd="0" presId="urn:microsoft.com/office/officeart/2005/8/layout/default"/>
    <dgm:cxn modelId="{BCD974FF-219F-4770-B76C-30E8AA235533}" type="presParOf" srcId="{360E53D8-7848-4002-82EF-1103B26A30A1}" destId="{EC86D6C9-94F5-4ACE-B0C4-92D3FA458DF7}" srcOrd="2" destOrd="0" presId="urn:microsoft.com/office/officeart/2005/8/layout/default"/>
    <dgm:cxn modelId="{23CD454D-D507-4B39-9B8F-8335BDD3F340}" type="presParOf" srcId="{360E53D8-7848-4002-82EF-1103B26A30A1}" destId="{0B1CD803-D2C6-4593-8BA8-35388B152692}" srcOrd="3" destOrd="0" presId="urn:microsoft.com/office/officeart/2005/8/layout/default"/>
    <dgm:cxn modelId="{46F63CF1-5B79-478A-B6FF-DAD0685C64D3}" type="presParOf" srcId="{360E53D8-7848-4002-82EF-1103B26A30A1}" destId="{E686DA8D-7E3B-4004-B1EF-EC67D542A6EA}" srcOrd="4" destOrd="0" presId="urn:microsoft.com/office/officeart/2005/8/layout/default"/>
    <dgm:cxn modelId="{574AAD97-CA7B-4102-8F7B-70E7566A00D6}" type="presParOf" srcId="{360E53D8-7848-4002-82EF-1103B26A30A1}" destId="{BFFE2E34-0BBE-481D-89BA-771ACED9CA16}" srcOrd="5" destOrd="0" presId="urn:microsoft.com/office/officeart/2005/8/layout/default"/>
    <dgm:cxn modelId="{6DCD24F5-1467-4977-A693-4311113B4953}" type="presParOf" srcId="{360E53D8-7848-4002-82EF-1103B26A30A1}" destId="{DA996DD0-AE7B-43AA-9560-6D54108B0462}" srcOrd="6" destOrd="0" presId="urn:microsoft.com/office/officeart/2005/8/layout/default"/>
    <dgm:cxn modelId="{4769225E-2B49-49DD-B715-0F794A84513C}" type="presParOf" srcId="{360E53D8-7848-4002-82EF-1103B26A30A1}" destId="{29DD67DB-C488-48BD-B224-9396628E9DD1}" srcOrd="7" destOrd="0" presId="urn:microsoft.com/office/officeart/2005/8/layout/default"/>
    <dgm:cxn modelId="{FB1AEA0A-A229-45AF-9223-0355EAEA0A62}" type="presParOf" srcId="{360E53D8-7848-4002-82EF-1103B26A30A1}" destId="{8C879395-05C2-40A4-A160-C5422DB2C615}" srcOrd="8" destOrd="0" presId="urn:microsoft.com/office/officeart/2005/8/layout/default"/>
    <dgm:cxn modelId="{AA337ACA-A13A-4573-AF8F-A10BFA9ADDC5}" type="presParOf" srcId="{360E53D8-7848-4002-82EF-1103B26A30A1}" destId="{83776AF4-6804-4282-AA1A-1A56B70BBE19}" srcOrd="9" destOrd="0" presId="urn:microsoft.com/office/officeart/2005/8/layout/default"/>
    <dgm:cxn modelId="{FF898096-BFCD-4EC1-B96F-AE7E9D2BDA98}" type="presParOf" srcId="{360E53D8-7848-4002-82EF-1103B26A30A1}" destId="{994F2877-6350-4B48-A72E-F28D2962CC4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custRadScaleRad="101874" custRadScaleInc="4710">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FDCBAE5-4DB8-4C88-A626-A3C1EF76AA7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FF92886C-351A-4474-BE0E-A5721537D410}">
      <dgm:prSet phldrT="[Text]" custT="1"/>
      <dgm:spPr/>
      <dgm:t>
        <a:bodyPr/>
        <a:lstStyle/>
        <a:p>
          <a:r>
            <a:rPr lang="en-GB" sz="2400"/>
            <a:t>The 10 Risk Principles were approved by ACPO (now NPCC) in October 2009</a:t>
          </a:r>
          <a:endParaRPr lang="en-GB" sz="2400" dirty="0"/>
        </a:p>
      </dgm:t>
    </dgm:pt>
    <dgm:pt modelId="{8916126D-40C8-4C3C-BB56-DF1C516D5B3C}" type="parTrans" cxnId="{0A6049FF-0DFE-4EA1-B4A6-F7D2DF4343D4}">
      <dgm:prSet/>
      <dgm:spPr/>
      <dgm:t>
        <a:bodyPr/>
        <a:lstStyle/>
        <a:p>
          <a:endParaRPr lang="en-GB"/>
        </a:p>
      </dgm:t>
    </dgm:pt>
    <dgm:pt modelId="{A2562B33-3B6F-431A-B092-52B1640795D1}" type="sibTrans" cxnId="{0A6049FF-0DFE-4EA1-B4A6-F7D2DF4343D4}">
      <dgm:prSet/>
      <dgm:spPr/>
      <dgm:t>
        <a:bodyPr/>
        <a:lstStyle/>
        <a:p>
          <a:endParaRPr lang="en-GB"/>
        </a:p>
      </dgm:t>
    </dgm:pt>
    <dgm:pt modelId="{502BB51A-631E-415A-92A6-FB8BD01849AE}">
      <dgm:prSet phldrT="[Text]" custT="1"/>
      <dgm:spPr/>
      <dgm:t>
        <a:bodyPr/>
        <a:lstStyle/>
        <a:p>
          <a:r>
            <a:rPr lang="en-GB" sz="2400"/>
            <a:t>Helps us think &amp; to analyse professional risk taking</a:t>
          </a:r>
          <a:endParaRPr lang="en-GB" sz="2400" dirty="0"/>
        </a:p>
      </dgm:t>
    </dgm:pt>
    <dgm:pt modelId="{07D3F702-DE42-4CE6-B319-4BF1DD24B52C}" type="parTrans" cxnId="{9D177B90-FC00-44AA-8621-1AAFAD189AE7}">
      <dgm:prSet/>
      <dgm:spPr/>
      <dgm:t>
        <a:bodyPr/>
        <a:lstStyle/>
        <a:p>
          <a:endParaRPr lang="en-GB"/>
        </a:p>
      </dgm:t>
    </dgm:pt>
    <dgm:pt modelId="{67F1C5D6-1990-4ECA-AC60-4D837D81D51B}" type="sibTrans" cxnId="{9D177B90-FC00-44AA-8621-1AAFAD189AE7}">
      <dgm:prSet/>
      <dgm:spPr/>
      <dgm:t>
        <a:bodyPr/>
        <a:lstStyle/>
        <a:p>
          <a:endParaRPr lang="en-GB"/>
        </a:p>
      </dgm:t>
    </dgm:pt>
    <dgm:pt modelId="{D56CFD8C-B26E-4B09-B452-1678DB8538ED}">
      <dgm:prSet phldrT="[Text]" custT="1"/>
      <dgm:spPr/>
      <dgm:t>
        <a:bodyPr/>
        <a:lstStyle/>
        <a:p>
          <a:r>
            <a:rPr lang="en-GB" sz="2400"/>
            <a:t>Not prescriptive, they encourage people to use their professional judgement</a:t>
          </a:r>
          <a:endParaRPr lang="en-GB" sz="2400" dirty="0"/>
        </a:p>
      </dgm:t>
    </dgm:pt>
    <dgm:pt modelId="{7063E307-A823-4AD3-B58E-361CAE880AA9}" type="parTrans" cxnId="{265513F8-E9AA-4F90-A4BC-C0FA2F8D8EA6}">
      <dgm:prSet/>
      <dgm:spPr/>
      <dgm:t>
        <a:bodyPr/>
        <a:lstStyle/>
        <a:p>
          <a:endParaRPr lang="en-GB"/>
        </a:p>
      </dgm:t>
    </dgm:pt>
    <dgm:pt modelId="{A4ACE556-E8C1-41E9-B7E8-F77702DD1415}" type="sibTrans" cxnId="{265513F8-E9AA-4F90-A4BC-C0FA2F8D8EA6}">
      <dgm:prSet/>
      <dgm:spPr/>
      <dgm:t>
        <a:bodyPr/>
        <a:lstStyle/>
        <a:p>
          <a:endParaRPr lang="en-GB"/>
        </a:p>
      </dgm:t>
    </dgm:pt>
    <dgm:pt modelId="{E7F33194-53EA-4627-ABAC-BC7A2A0077FB}">
      <dgm:prSet phldrT="[Text]" custT="1"/>
      <dgm:spPr/>
      <dgm:t>
        <a:bodyPr/>
        <a:lstStyle/>
        <a:p>
          <a:r>
            <a:rPr lang="en-GB" sz="2400"/>
            <a:t>The Risk Principles underpin the NDM &amp; reinforce the key aspects of it</a:t>
          </a:r>
          <a:endParaRPr lang="en-GB" sz="2400" dirty="0"/>
        </a:p>
      </dgm:t>
    </dgm:pt>
    <dgm:pt modelId="{0ABB6B7C-2252-46EA-9AEC-A139DE95DC9C}" type="parTrans" cxnId="{D13D1676-9D3F-43B7-A543-709D487C5388}">
      <dgm:prSet/>
      <dgm:spPr/>
      <dgm:t>
        <a:bodyPr/>
        <a:lstStyle/>
        <a:p>
          <a:endParaRPr lang="en-GB"/>
        </a:p>
      </dgm:t>
    </dgm:pt>
    <dgm:pt modelId="{C4C95018-908F-4922-BFBA-09DEC6C8F379}" type="sibTrans" cxnId="{D13D1676-9D3F-43B7-A543-709D487C5388}">
      <dgm:prSet/>
      <dgm:spPr/>
      <dgm:t>
        <a:bodyPr/>
        <a:lstStyle/>
        <a:p>
          <a:endParaRPr lang="en-GB"/>
        </a:p>
      </dgm:t>
    </dgm:pt>
    <dgm:pt modelId="{887869BB-B259-4AEE-91C8-DE647AA29438}" type="pres">
      <dgm:prSet presAssocID="{DFDCBAE5-4DB8-4C88-A626-A3C1EF76AA78}" presName="diagram" presStyleCnt="0">
        <dgm:presLayoutVars>
          <dgm:dir/>
          <dgm:resizeHandles val="exact"/>
        </dgm:presLayoutVars>
      </dgm:prSet>
      <dgm:spPr/>
    </dgm:pt>
    <dgm:pt modelId="{0FC9635E-B3F8-4F9B-82BF-C5491F657083}" type="pres">
      <dgm:prSet presAssocID="{FF92886C-351A-4474-BE0E-A5721537D410}" presName="node" presStyleLbl="node1" presStyleIdx="0" presStyleCnt="4">
        <dgm:presLayoutVars>
          <dgm:bulletEnabled val="1"/>
        </dgm:presLayoutVars>
      </dgm:prSet>
      <dgm:spPr/>
    </dgm:pt>
    <dgm:pt modelId="{36932A77-2F2B-49EA-92B1-451E7DD9FF80}" type="pres">
      <dgm:prSet presAssocID="{A2562B33-3B6F-431A-B092-52B1640795D1}" presName="sibTrans" presStyleCnt="0"/>
      <dgm:spPr/>
    </dgm:pt>
    <dgm:pt modelId="{5E67A163-6B29-4820-BF05-CFF652DD00C6}" type="pres">
      <dgm:prSet presAssocID="{502BB51A-631E-415A-92A6-FB8BD01849AE}" presName="node" presStyleLbl="node1" presStyleIdx="1" presStyleCnt="4">
        <dgm:presLayoutVars>
          <dgm:bulletEnabled val="1"/>
        </dgm:presLayoutVars>
      </dgm:prSet>
      <dgm:spPr/>
    </dgm:pt>
    <dgm:pt modelId="{48CBA892-F73C-46AC-B3D5-339A771530F3}" type="pres">
      <dgm:prSet presAssocID="{67F1C5D6-1990-4ECA-AC60-4D837D81D51B}" presName="sibTrans" presStyleCnt="0"/>
      <dgm:spPr/>
    </dgm:pt>
    <dgm:pt modelId="{C912511C-D6F9-492A-B72E-06312510EC3C}" type="pres">
      <dgm:prSet presAssocID="{D56CFD8C-B26E-4B09-B452-1678DB8538ED}" presName="node" presStyleLbl="node1" presStyleIdx="2" presStyleCnt="4">
        <dgm:presLayoutVars>
          <dgm:bulletEnabled val="1"/>
        </dgm:presLayoutVars>
      </dgm:prSet>
      <dgm:spPr/>
    </dgm:pt>
    <dgm:pt modelId="{A0A1D68F-CBEF-4657-9832-DC3D04EE7C9A}" type="pres">
      <dgm:prSet presAssocID="{A4ACE556-E8C1-41E9-B7E8-F77702DD1415}" presName="sibTrans" presStyleCnt="0"/>
      <dgm:spPr/>
    </dgm:pt>
    <dgm:pt modelId="{8C31C1AE-7B6A-40EF-A365-9FFA34C48152}" type="pres">
      <dgm:prSet presAssocID="{E7F33194-53EA-4627-ABAC-BC7A2A0077FB}" presName="node" presStyleLbl="node1" presStyleIdx="3" presStyleCnt="4">
        <dgm:presLayoutVars>
          <dgm:bulletEnabled val="1"/>
        </dgm:presLayoutVars>
      </dgm:prSet>
      <dgm:spPr/>
    </dgm:pt>
  </dgm:ptLst>
  <dgm:cxnLst>
    <dgm:cxn modelId="{07A85260-F8EA-4D16-B46C-B39A0658F3C6}" type="presOf" srcId="{DFDCBAE5-4DB8-4C88-A626-A3C1EF76AA78}" destId="{887869BB-B259-4AEE-91C8-DE647AA29438}" srcOrd="0" destOrd="0" presId="urn:microsoft.com/office/officeart/2005/8/layout/default"/>
    <dgm:cxn modelId="{F8DAAD69-6241-4B46-A841-FBAE19C813E3}" type="presOf" srcId="{D56CFD8C-B26E-4B09-B452-1678DB8538ED}" destId="{C912511C-D6F9-492A-B72E-06312510EC3C}" srcOrd="0" destOrd="0" presId="urn:microsoft.com/office/officeart/2005/8/layout/default"/>
    <dgm:cxn modelId="{37CD5D6C-CE8E-4EB2-9AC9-E856C1A05BFA}" type="presOf" srcId="{FF92886C-351A-4474-BE0E-A5721537D410}" destId="{0FC9635E-B3F8-4F9B-82BF-C5491F657083}" srcOrd="0" destOrd="0" presId="urn:microsoft.com/office/officeart/2005/8/layout/default"/>
    <dgm:cxn modelId="{B3D32F4F-1D32-42AD-960C-62ACE44B2B20}" type="presOf" srcId="{502BB51A-631E-415A-92A6-FB8BD01849AE}" destId="{5E67A163-6B29-4820-BF05-CFF652DD00C6}" srcOrd="0" destOrd="0" presId="urn:microsoft.com/office/officeart/2005/8/layout/default"/>
    <dgm:cxn modelId="{D13D1676-9D3F-43B7-A543-709D487C5388}" srcId="{DFDCBAE5-4DB8-4C88-A626-A3C1EF76AA78}" destId="{E7F33194-53EA-4627-ABAC-BC7A2A0077FB}" srcOrd="3" destOrd="0" parTransId="{0ABB6B7C-2252-46EA-9AEC-A139DE95DC9C}" sibTransId="{C4C95018-908F-4922-BFBA-09DEC6C8F379}"/>
    <dgm:cxn modelId="{9D177B90-FC00-44AA-8621-1AAFAD189AE7}" srcId="{DFDCBAE5-4DB8-4C88-A626-A3C1EF76AA78}" destId="{502BB51A-631E-415A-92A6-FB8BD01849AE}" srcOrd="1" destOrd="0" parTransId="{07D3F702-DE42-4CE6-B319-4BF1DD24B52C}" sibTransId="{67F1C5D6-1990-4ECA-AC60-4D837D81D51B}"/>
    <dgm:cxn modelId="{806F47C2-BF8D-4928-B493-3061E56553D3}" type="presOf" srcId="{E7F33194-53EA-4627-ABAC-BC7A2A0077FB}" destId="{8C31C1AE-7B6A-40EF-A365-9FFA34C48152}" srcOrd="0" destOrd="0" presId="urn:microsoft.com/office/officeart/2005/8/layout/default"/>
    <dgm:cxn modelId="{265513F8-E9AA-4F90-A4BC-C0FA2F8D8EA6}" srcId="{DFDCBAE5-4DB8-4C88-A626-A3C1EF76AA78}" destId="{D56CFD8C-B26E-4B09-B452-1678DB8538ED}" srcOrd="2" destOrd="0" parTransId="{7063E307-A823-4AD3-B58E-361CAE880AA9}" sibTransId="{A4ACE556-E8C1-41E9-B7E8-F77702DD1415}"/>
    <dgm:cxn modelId="{0A6049FF-0DFE-4EA1-B4A6-F7D2DF4343D4}" srcId="{DFDCBAE5-4DB8-4C88-A626-A3C1EF76AA78}" destId="{FF92886C-351A-4474-BE0E-A5721537D410}" srcOrd="0" destOrd="0" parTransId="{8916126D-40C8-4C3C-BB56-DF1C516D5B3C}" sibTransId="{A2562B33-3B6F-431A-B092-52B1640795D1}"/>
    <dgm:cxn modelId="{7A77D642-5B7A-41EA-9585-0EA61A8BFF02}" type="presParOf" srcId="{887869BB-B259-4AEE-91C8-DE647AA29438}" destId="{0FC9635E-B3F8-4F9B-82BF-C5491F657083}" srcOrd="0" destOrd="0" presId="urn:microsoft.com/office/officeart/2005/8/layout/default"/>
    <dgm:cxn modelId="{AAF47902-874C-4CB6-B0A6-F0812A192671}" type="presParOf" srcId="{887869BB-B259-4AEE-91C8-DE647AA29438}" destId="{36932A77-2F2B-49EA-92B1-451E7DD9FF80}" srcOrd="1" destOrd="0" presId="urn:microsoft.com/office/officeart/2005/8/layout/default"/>
    <dgm:cxn modelId="{78BC730C-09D8-41F4-9237-FE87DEE6116D}" type="presParOf" srcId="{887869BB-B259-4AEE-91C8-DE647AA29438}" destId="{5E67A163-6B29-4820-BF05-CFF652DD00C6}" srcOrd="2" destOrd="0" presId="urn:microsoft.com/office/officeart/2005/8/layout/default"/>
    <dgm:cxn modelId="{EE32B740-69AB-446C-87BC-6E3B4AF24809}" type="presParOf" srcId="{887869BB-B259-4AEE-91C8-DE647AA29438}" destId="{48CBA892-F73C-46AC-B3D5-339A771530F3}" srcOrd="3" destOrd="0" presId="urn:microsoft.com/office/officeart/2005/8/layout/default"/>
    <dgm:cxn modelId="{64989C31-46AC-4C1C-B37D-FEED736C0E42}" type="presParOf" srcId="{887869BB-B259-4AEE-91C8-DE647AA29438}" destId="{C912511C-D6F9-492A-B72E-06312510EC3C}" srcOrd="4" destOrd="0" presId="urn:microsoft.com/office/officeart/2005/8/layout/default"/>
    <dgm:cxn modelId="{F9B64848-32C2-4FB1-BD09-7D1A21020B99}" type="presParOf" srcId="{887869BB-B259-4AEE-91C8-DE647AA29438}" destId="{A0A1D68F-CBEF-4657-9832-DC3D04EE7C9A}" srcOrd="5" destOrd="0" presId="urn:microsoft.com/office/officeart/2005/8/layout/default"/>
    <dgm:cxn modelId="{6DA7255C-9C4B-4562-990E-F7D83B60AEC4}" type="presParOf" srcId="{887869BB-B259-4AEE-91C8-DE647AA29438}" destId="{8C31C1AE-7B6A-40EF-A365-9FFA34C4815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C208CC-20FF-D24C-9004-5317E8C7C0DD}">
      <dsp:nvSpPr>
        <dsp:cNvPr id="0" name=""/>
        <dsp:cNvSpPr/>
      </dsp:nvSpPr>
      <dsp:spPr>
        <a:xfrm>
          <a:off x="0" y="502"/>
          <a:ext cx="671355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C482B5C-ADB5-6A49-8820-B7DB31D82264}">
      <dsp:nvSpPr>
        <dsp:cNvPr id="0" name=""/>
        <dsp:cNvSpPr/>
      </dsp:nvSpPr>
      <dsp:spPr>
        <a:xfrm>
          <a:off x="0" y="502"/>
          <a:ext cx="6713552" cy="457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 National Decision Model </a:t>
          </a:r>
        </a:p>
      </dsp:txBody>
      <dsp:txXfrm>
        <a:off x="0" y="502"/>
        <a:ext cx="6713552" cy="457574"/>
      </dsp:txXfrm>
    </dsp:sp>
    <dsp:sp modelId="{932709B5-557E-994D-ABD8-6B7CAB427939}">
      <dsp:nvSpPr>
        <dsp:cNvPr id="0" name=""/>
        <dsp:cNvSpPr/>
      </dsp:nvSpPr>
      <dsp:spPr>
        <a:xfrm>
          <a:off x="0" y="458076"/>
          <a:ext cx="6713552"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F190050-BC15-AE4D-A7EE-39E03A18644A}">
      <dsp:nvSpPr>
        <dsp:cNvPr id="0" name=""/>
        <dsp:cNvSpPr/>
      </dsp:nvSpPr>
      <dsp:spPr>
        <a:xfrm>
          <a:off x="0" y="458076"/>
          <a:ext cx="6713552" cy="457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Escorting a Detained Person to Custody </a:t>
          </a:r>
        </a:p>
      </dsp:txBody>
      <dsp:txXfrm>
        <a:off x="0" y="458076"/>
        <a:ext cx="6713552" cy="457574"/>
      </dsp:txXfrm>
    </dsp:sp>
    <dsp:sp modelId="{F877C19D-5B03-2047-88FA-DAF45A5F65AF}">
      <dsp:nvSpPr>
        <dsp:cNvPr id="0" name=""/>
        <dsp:cNvSpPr/>
      </dsp:nvSpPr>
      <dsp:spPr>
        <a:xfrm>
          <a:off x="0" y="915650"/>
          <a:ext cx="671355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1A97245-01D6-444B-957F-E8061A6E5A41}">
      <dsp:nvSpPr>
        <dsp:cNvPr id="0" name=""/>
        <dsp:cNvSpPr/>
      </dsp:nvSpPr>
      <dsp:spPr>
        <a:xfrm>
          <a:off x="0" y="915650"/>
          <a:ext cx="6713552" cy="457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Misuse of Drugs Act 1971 </a:t>
          </a:r>
        </a:p>
      </dsp:txBody>
      <dsp:txXfrm>
        <a:off x="0" y="915650"/>
        <a:ext cx="6713552" cy="457574"/>
      </dsp:txXfrm>
    </dsp:sp>
    <dsp:sp modelId="{15A789DD-3725-6F43-B8AA-75611360B075}">
      <dsp:nvSpPr>
        <dsp:cNvPr id="0" name=""/>
        <dsp:cNvSpPr/>
      </dsp:nvSpPr>
      <dsp:spPr>
        <a:xfrm>
          <a:off x="0" y="1373224"/>
          <a:ext cx="6713552"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F041BFE-3C94-D84F-8923-98D38C99FDAD}">
      <dsp:nvSpPr>
        <dsp:cNvPr id="0" name=""/>
        <dsp:cNvSpPr/>
      </dsp:nvSpPr>
      <dsp:spPr>
        <a:xfrm>
          <a:off x="0" y="1373224"/>
          <a:ext cx="6713552" cy="457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Police and Criminal Evidence Act 1984</a:t>
          </a:r>
        </a:p>
      </dsp:txBody>
      <dsp:txXfrm>
        <a:off x="0" y="1373224"/>
        <a:ext cx="6713552" cy="457574"/>
      </dsp:txXfrm>
    </dsp:sp>
    <dsp:sp modelId="{78F92313-A19B-334A-A561-220F4F02E88E}">
      <dsp:nvSpPr>
        <dsp:cNvPr id="0" name=""/>
        <dsp:cNvSpPr/>
      </dsp:nvSpPr>
      <dsp:spPr>
        <a:xfrm>
          <a:off x="0" y="1830798"/>
          <a:ext cx="6713552"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A092C27-6843-AA45-A61C-33923EF01969}">
      <dsp:nvSpPr>
        <dsp:cNvPr id="0" name=""/>
        <dsp:cNvSpPr/>
      </dsp:nvSpPr>
      <dsp:spPr>
        <a:xfrm>
          <a:off x="0" y="1830798"/>
          <a:ext cx="6713552" cy="457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Offensive Weapons </a:t>
          </a:r>
        </a:p>
      </dsp:txBody>
      <dsp:txXfrm>
        <a:off x="0" y="1830798"/>
        <a:ext cx="6713552" cy="457574"/>
      </dsp:txXfrm>
    </dsp:sp>
    <dsp:sp modelId="{085FF6B2-C18D-7F44-9B37-FC1057BC9FAB}">
      <dsp:nvSpPr>
        <dsp:cNvPr id="0" name=""/>
        <dsp:cNvSpPr/>
      </dsp:nvSpPr>
      <dsp:spPr>
        <a:xfrm>
          <a:off x="0" y="2288373"/>
          <a:ext cx="671355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B12275C-B4CF-004B-A1E6-AC0C276EBA0C}">
      <dsp:nvSpPr>
        <dsp:cNvPr id="0" name=""/>
        <dsp:cNvSpPr/>
      </dsp:nvSpPr>
      <dsp:spPr>
        <a:xfrm>
          <a:off x="0" y="2288373"/>
          <a:ext cx="6713552" cy="457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Public Order 1986 </a:t>
          </a:r>
        </a:p>
      </dsp:txBody>
      <dsp:txXfrm>
        <a:off x="0" y="2288373"/>
        <a:ext cx="6713552" cy="457574"/>
      </dsp:txXfrm>
    </dsp:sp>
    <dsp:sp modelId="{6A7C5945-CF99-2E4E-A209-8A7AD4221600}">
      <dsp:nvSpPr>
        <dsp:cNvPr id="0" name=""/>
        <dsp:cNvSpPr/>
      </dsp:nvSpPr>
      <dsp:spPr>
        <a:xfrm>
          <a:off x="0" y="2745947"/>
          <a:ext cx="6713552"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900C26-E9FF-5C4F-B34C-5015D7BF70E1}">
      <dsp:nvSpPr>
        <dsp:cNvPr id="0" name=""/>
        <dsp:cNvSpPr/>
      </dsp:nvSpPr>
      <dsp:spPr>
        <a:xfrm>
          <a:off x="0" y="2745947"/>
          <a:ext cx="6713552" cy="457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Domestic Abuse </a:t>
          </a:r>
        </a:p>
      </dsp:txBody>
      <dsp:txXfrm>
        <a:off x="0" y="2745947"/>
        <a:ext cx="6713552" cy="457574"/>
      </dsp:txXfrm>
    </dsp:sp>
    <dsp:sp modelId="{579E545A-FFB4-8C46-84D0-3DED2A65FFBE}">
      <dsp:nvSpPr>
        <dsp:cNvPr id="0" name=""/>
        <dsp:cNvSpPr/>
      </dsp:nvSpPr>
      <dsp:spPr>
        <a:xfrm>
          <a:off x="0" y="3203521"/>
          <a:ext cx="671355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98C8E4F-BB0E-8242-9A11-65B3120FB9E3}">
      <dsp:nvSpPr>
        <dsp:cNvPr id="0" name=""/>
        <dsp:cNvSpPr/>
      </dsp:nvSpPr>
      <dsp:spPr>
        <a:xfrm>
          <a:off x="0" y="3203521"/>
          <a:ext cx="6713552" cy="457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First Response to Incidents </a:t>
          </a:r>
        </a:p>
      </dsp:txBody>
      <dsp:txXfrm>
        <a:off x="0" y="3203521"/>
        <a:ext cx="6713552" cy="457574"/>
      </dsp:txXfrm>
    </dsp:sp>
    <dsp:sp modelId="{E24167D9-C1FD-2745-9564-7692D5D8435C}">
      <dsp:nvSpPr>
        <dsp:cNvPr id="0" name=""/>
        <dsp:cNvSpPr/>
      </dsp:nvSpPr>
      <dsp:spPr>
        <a:xfrm>
          <a:off x="0" y="3661095"/>
          <a:ext cx="6713552"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D6D83F7-81AD-FC4F-A8C7-509E11D6AFBD}">
      <dsp:nvSpPr>
        <dsp:cNvPr id="0" name=""/>
        <dsp:cNvSpPr/>
      </dsp:nvSpPr>
      <dsp:spPr>
        <a:xfrm>
          <a:off x="0" y="3661095"/>
          <a:ext cx="6713552" cy="457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Road Traffic Act 1988 </a:t>
          </a:r>
        </a:p>
      </dsp:txBody>
      <dsp:txXfrm>
        <a:off x="0" y="3661095"/>
        <a:ext cx="6713552" cy="4575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BD3AA-267A-4B4B-959C-9330A8D94A40}">
      <dsp:nvSpPr>
        <dsp:cNvPr id="0" name=""/>
        <dsp:cNvSpPr/>
      </dsp:nvSpPr>
      <dsp:spPr>
        <a:xfrm>
          <a:off x="3080" y="263599"/>
          <a:ext cx="2444055" cy="342167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dirty="0"/>
            <a:t>List</a:t>
          </a:r>
          <a:r>
            <a:rPr lang="en-GB" sz="1900" kern="1200" dirty="0"/>
            <a:t> factors that can affect decision making  </a:t>
          </a:r>
          <a:endParaRPr lang="en-US" sz="1900" kern="1200" dirty="0"/>
        </a:p>
      </dsp:txBody>
      <dsp:txXfrm>
        <a:off x="3080" y="1563836"/>
        <a:ext cx="2444055" cy="2053006"/>
      </dsp:txXfrm>
    </dsp:sp>
    <dsp:sp modelId="{072C62FF-6A6D-1C4D-A748-BEA8BF519EA1}">
      <dsp:nvSpPr>
        <dsp:cNvPr id="0" name=""/>
        <dsp:cNvSpPr/>
      </dsp:nvSpPr>
      <dsp:spPr>
        <a:xfrm>
          <a:off x="711856" y="605766"/>
          <a:ext cx="1026503" cy="102650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756094"/>
        <a:ext cx="725847" cy="725847"/>
      </dsp:txXfrm>
    </dsp:sp>
    <dsp:sp modelId="{28F93174-51AB-DF4C-9F67-AEC16CEAF9A4}">
      <dsp:nvSpPr>
        <dsp:cNvPr id="0" name=""/>
        <dsp:cNvSpPr/>
      </dsp:nvSpPr>
      <dsp:spPr>
        <a:xfrm>
          <a:off x="3080" y="3685204"/>
          <a:ext cx="2444055" cy="72"/>
        </a:xfrm>
        <a:prstGeom prst="rect">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7A1B67-C2B5-534C-AA48-0926A6373EBE}">
      <dsp:nvSpPr>
        <dsp:cNvPr id="0" name=""/>
        <dsp:cNvSpPr/>
      </dsp:nvSpPr>
      <dsp:spPr>
        <a:xfrm>
          <a:off x="2691541" y="263599"/>
          <a:ext cx="2444055" cy="3421677"/>
        </a:xfrm>
        <a:prstGeom prst="rect">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dirty="0"/>
            <a:t>State</a:t>
          </a:r>
          <a:r>
            <a:rPr lang="en-GB" sz="1900" kern="1200" dirty="0"/>
            <a:t> the six elements of NDM and explain the reasons for its inception.</a:t>
          </a:r>
          <a:endParaRPr lang="en-US" sz="1900" kern="1200" dirty="0"/>
        </a:p>
      </dsp:txBody>
      <dsp:txXfrm>
        <a:off x="2691541" y="1563836"/>
        <a:ext cx="2444055" cy="2053006"/>
      </dsp:txXfrm>
    </dsp:sp>
    <dsp:sp modelId="{0A583A4D-0034-424C-84E2-749DA8F94B7F}">
      <dsp:nvSpPr>
        <dsp:cNvPr id="0" name=""/>
        <dsp:cNvSpPr/>
      </dsp:nvSpPr>
      <dsp:spPr>
        <a:xfrm>
          <a:off x="3400317" y="605766"/>
          <a:ext cx="1026503" cy="1026503"/>
        </a:xfrm>
        <a:prstGeom prst="ellips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756094"/>
        <a:ext cx="725847" cy="725847"/>
      </dsp:txXfrm>
    </dsp:sp>
    <dsp:sp modelId="{3DD58FD8-2A69-7844-BEB9-5687650BCB39}">
      <dsp:nvSpPr>
        <dsp:cNvPr id="0" name=""/>
        <dsp:cNvSpPr/>
      </dsp:nvSpPr>
      <dsp:spPr>
        <a:xfrm>
          <a:off x="2691541" y="3685204"/>
          <a:ext cx="2444055" cy="72"/>
        </a:xfrm>
        <a:prstGeom prst="rect">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691417-3FFB-0245-A7D4-7922C1094CF2}">
      <dsp:nvSpPr>
        <dsp:cNvPr id="0" name=""/>
        <dsp:cNvSpPr/>
      </dsp:nvSpPr>
      <dsp:spPr>
        <a:xfrm>
          <a:off x="5380002" y="263599"/>
          <a:ext cx="2444055" cy="3421677"/>
        </a:xfrm>
        <a:prstGeom prst="rect">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a:t>Explain</a:t>
          </a:r>
          <a:r>
            <a:rPr lang="en-GB" sz="1900" kern="1200"/>
            <a:t> the mnemonic JPLANE and its place in policing.</a:t>
          </a:r>
          <a:endParaRPr lang="en-US" sz="1900" kern="1200"/>
        </a:p>
      </dsp:txBody>
      <dsp:txXfrm>
        <a:off x="5380002" y="1563836"/>
        <a:ext cx="2444055" cy="2053006"/>
      </dsp:txXfrm>
    </dsp:sp>
    <dsp:sp modelId="{410FA9F3-3BB3-4445-B134-7365B1CE7EA6}">
      <dsp:nvSpPr>
        <dsp:cNvPr id="0" name=""/>
        <dsp:cNvSpPr/>
      </dsp:nvSpPr>
      <dsp:spPr>
        <a:xfrm>
          <a:off x="6088778" y="605766"/>
          <a:ext cx="1026503" cy="1026503"/>
        </a:xfrm>
        <a:prstGeom prst="ellips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756094"/>
        <a:ext cx="725847" cy="725847"/>
      </dsp:txXfrm>
    </dsp:sp>
    <dsp:sp modelId="{4201EF9A-8ECF-DF40-9C5A-2C299E484EB0}">
      <dsp:nvSpPr>
        <dsp:cNvPr id="0" name=""/>
        <dsp:cNvSpPr/>
      </dsp:nvSpPr>
      <dsp:spPr>
        <a:xfrm>
          <a:off x="5380002" y="3685204"/>
          <a:ext cx="2444055" cy="72"/>
        </a:xfrm>
        <a:prstGeom prst="rect">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43A218-6EC8-6D4E-8B18-45DB7F22449C}">
      <dsp:nvSpPr>
        <dsp:cNvPr id="0" name=""/>
        <dsp:cNvSpPr/>
      </dsp:nvSpPr>
      <dsp:spPr>
        <a:xfrm>
          <a:off x="8068463" y="263599"/>
          <a:ext cx="2444055" cy="342167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dirty="0"/>
            <a:t>Understand the meaning of ‘discretion’ </a:t>
          </a:r>
        </a:p>
      </dsp:txBody>
      <dsp:txXfrm>
        <a:off x="8068463" y="1563836"/>
        <a:ext cx="2444055" cy="2053006"/>
      </dsp:txXfrm>
    </dsp:sp>
    <dsp:sp modelId="{D4E1B501-BCDA-804C-A9CF-5C5984C4DD01}">
      <dsp:nvSpPr>
        <dsp:cNvPr id="0" name=""/>
        <dsp:cNvSpPr/>
      </dsp:nvSpPr>
      <dsp:spPr>
        <a:xfrm>
          <a:off x="8777239" y="605766"/>
          <a:ext cx="1026503" cy="1026503"/>
        </a:xfrm>
        <a:prstGeom prst="ellips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GB" sz="4800" kern="1200"/>
            <a:t>4</a:t>
          </a:r>
        </a:p>
      </dsp:txBody>
      <dsp:txXfrm>
        <a:off x="8927567" y="756094"/>
        <a:ext cx="725847" cy="725847"/>
      </dsp:txXfrm>
    </dsp:sp>
    <dsp:sp modelId="{E7400880-F1B8-0E49-A9DB-DD4652C34DE1}">
      <dsp:nvSpPr>
        <dsp:cNvPr id="0" name=""/>
        <dsp:cNvSpPr/>
      </dsp:nvSpPr>
      <dsp:spPr>
        <a:xfrm>
          <a:off x="8068463" y="3685204"/>
          <a:ext cx="244405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F0F89-9735-4B49-AA76-5D8312E095AB}">
      <dsp:nvSpPr>
        <dsp:cNvPr id="0" name=""/>
        <dsp:cNvSpPr/>
      </dsp:nvSpPr>
      <dsp:spPr>
        <a:xfrm>
          <a:off x="0" y="479892"/>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Acting on impulse (too quickly)</a:t>
          </a:r>
        </a:p>
      </dsp:txBody>
      <dsp:txXfrm>
        <a:off x="0" y="479892"/>
        <a:ext cx="3359051" cy="2015430"/>
      </dsp:txXfrm>
    </dsp:sp>
    <dsp:sp modelId="{EC86D6C9-94F5-4ACE-B0C4-92D3FA458DF7}">
      <dsp:nvSpPr>
        <dsp:cNvPr id="0" name=""/>
        <dsp:cNvSpPr/>
      </dsp:nvSpPr>
      <dsp:spPr>
        <a:xfrm>
          <a:off x="3694956" y="479892"/>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avoidance</a:t>
          </a:r>
        </a:p>
      </dsp:txBody>
      <dsp:txXfrm>
        <a:off x="3694956" y="479892"/>
        <a:ext cx="3359051" cy="2015430"/>
      </dsp:txXfrm>
    </dsp:sp>
    <dsp:sp modelId="{E686DA8D-7E3B-4004-B1EF-EC67D542A6EA}">
      <dsp:nvSpPr>
        <dsp:cNvPr id="0" name=""/>
        <dsp:cNvSpPr/>
      </dsp:nvSpPr>
      <dsp:spPr>
        <a:xfrm>
          <a:off x="7389912" y="479892"/>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Ignorance</a:t>
          </a:r>
        </a:p>
      </dsp:txBody>
      <dsp:txXfrm>
        <a:off x="7389912" y="479892"/>
        <a:ext cx="3359051" cy="2015430"/>
      </dsp:txXfrm>
    </dsp:sp>
    <dsp:sp modelId="{DA996DD0-AE7B-43AA-9560-6D54108B0462}">
      <dsp:nvSpPr>
        <dsp:cNvPr id="0" name=""/>
        <dsp:cNvSpPr/>
      </dsp:nvSpPr>
      <dsp:spPr>
        <a:xfrm>
          <a:off x="0" y="2831228"/>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Halo effect – decision maker is an expert in one field &amp; so therefore “good at everything” </a:t>
          </a:r>
        </a:p>
      </dsp:txBody>
      <dsp:txXfrm>
        <a:off x="0" y="2831228"/>
        <a:ext cx="3359051" cy="2015430"/>
      </dsp:txXfrm>
    </dsp:sp>
    <dsp:sp modelId="{8C879395-05C2-40A4-A160-C5422DB2C615}">
      <dsp:nvSpPr>
        <dsp:cNvPr id="0" name=""/>
        <dsp:cNvSpPr/>
      </dsp:nvSpPr>
      <dsp:spPr>
        <a:xfrm>
          <a:off x="3694956" y="2831228"/>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a decision making loner</a:t>
          </a:r>
        </a:p>
      </dsp:txBody>
      <dsp:txXfrm>
        <a:off x="3694956" y="2831228"/>
        <a:ext cx="3359051" cy="2015430"/>
      </dsp:txXfrm>
    </dsp:sp>
    <dsp:sp modelId="{994F2877-6350-4B48-A72E-F28D2962CC4F}">
      <dsp:nvSpPr>
        <dsp:cNvPr id="0" name=""/>
        <dsp:cNvSpPr/>
      </dsp:nvSpPr>
      <dsp:spPr>
        <a:xfrm>
          <a:off x="7389912" y="2831228"/>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“one solution” decision maker</a:t>
          </a:r>
        </a:p>
      </dsp:txBody>
      <dsp:txXfrm>
        <a:off x="7389912" y="2831228"/>
        <a:ext cx="3359051" cy="20154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473312" y="4894541"/>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1547290" y="4968519"/>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9635E-B3F8-4F9B-82BF-C5491F657083}">
      <dsp:nvSpPr>
        <dsp:cNvPr id="0" name=""/>
        <dsp:cNvSpPr/>
      </dsp:nvSpPr>
      <dsp:spPr>
        <a:xfrm>
          <a:off x="898195" y="2495"/>
          <a:ext cx="3798954" cy="22793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10 Risk Principles were approved by ACPO (now NPCC) in October 2009</a:t>
          </a:r>
          <a:endParaRPr lang="en-GB" sz="2400" kern="1200" dirty="0"/>
        </a:p>
      </dsp:txBody>
      <dsp:txXfrm>
        <a:off x="898195" y="2495"/>
        <a:ext cx="3798954" cy="2279372"/>
      </dsp:txXfrm>
    </dsp:sp>
    <dsp:sp modelId="{5E67A163-6B29-4820-BF05-CFF652DD00C6}">
      <dsp:nvSpPr>
        <dsp:cNvPr id="0" name=""/>
        <dsp:cNvSpPr/>
      </dsp:nvSpPr>
      <dsp:spPr>
        <a:xfrm>
          <a:off x="5077045" y="2495"/>
          <a:ext cx="3798954" cy="227937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Helps us think &amp; to analyse professional risk taking</a:t>
          </a:r>
          <a:endParaRPr lang="en-GB" sz="2400" kern="1200" dirty="0"/>
        </a:p>
      </dsp:txBody>
      <dsp:txXfrm>
        <a:off x="5077045" y="2495"/>
        <a:ext cx="3798954" cy="2279372"/>
      </dsp:txXfrm>
    </dsp:sp>
    <dsp:sp modelId="{C912511C-D6F9-492A-B72E-06312510EC3C}">
      <dsp:nvSpPr>
        <dsp:cNvPr id="0" name=""/>
        <dsp:cNvSpPr/>
      </dsp:nvSpPr>
      <dsp:spPr>
        <a:xfrm>
          <a:off x="898195" y="2661763"/>
          <a:ext cx="3798954" cy="227937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Not prescriptive, they encourage people to use their professional judgement</a:t>
          </a:r>
          <a:endParaRPr lang="en-GB" sz="2400" kern="1200" dirty="0"/>
        </a:p>
      </dsp:txBody>
      <dsp:txXfrm>
        <a:off x="898195" y="2661763"/>
        <a:ext cx="3798954" cy="2279372"/>
      </dsp:txXfrm>
    </dsp:sp>
    <dsp:sp modelId="{8C31C1AE-7B6A-40EF-A365-9FFA34C48152}">
      <dsp:nvSpPr>
        <dsp:cNvPr id="0" name=""/>
        <dsp:cNvSpPr/>
      </dsp:nvSpPr>
      <dsp:spPr>
        <a:xfrm>
          <a:off x="5077045" y="2661763"/>
          <a:ext cx="3798954" cy="227937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Risk Principles underpin the NDM &amp; reinforce the key aspects of it</a:t>
          </a:r>
          <a:endParaRPr lang="en-GB" sz="2400" kern="1200" dirty="0"/>
        </a:p>
      </dsp:txBody>
      <dsp:txXfrm>
        <a:off x="5077045" y="2661763"/>
        <a:ext cx="3798954" cy="227937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46B69A-5A39-0D46-B238-7532C6BC8F2C}" type="datetimeFigureOut">
              <a:rPr lang="en-US" smtClean="0"/>
              <a:t>10/4/2023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F4330B-7458-5943-B00D-60A0183F488D}" type="slidenum">
              <a:rPr lang="en-US" smtClean="0"/>
              <a:t>‹#›</a:t>
            </a:fld>
            <a:endParaRPr lang="en-US"/>
          </a:p>
        </p:txBody>
      </p:sp>
    </p:spTree>
    <p:extLst>
      <p:ext uri="{BB962C8B-B14F-4D97-AF65-F5344CB8AC3E}">
        <p14:creationId xmlns:p14="http://schemas.microsoft.com/office/powerpoint/2010/main" val="1869721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1</a:t>
            </a:fld>
            <a:endParaRPr lang="en-GB" altLang="en-US"/>
          </a:p>
        </p:txBody>
      </p:sp>
    </p:spTree>
    <p:extLst>
      <p:ext uri="{BB962C8B-B14F-4D97-AF65-F5344CB8AC3E}">
        <p14:creationId xmlns:p14="http://schemas.microsoft.com/office/powerpoint/2010/main" val="4220955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3</a:t>
            </a:fld>
            <a:endParaRPr lang="en-US"/>
          </a:p>
        </p:txBody>
      </p:sp>
    </p:spTree>
    <p:extLst>
      <p:ext uri="{BB962C8B-B14F-4D97-AF65-F5344CB8AC3E}">
        <p14:creationId xmlns:p14="http://schemas.microsoft.com/office/powerpoint/2010/main" val="404934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261949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8</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10</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11</a:t>
            </a:fld>
            <a:endParaRPr lang="en-US"/>
          </a:p>
        </p:txBody>
      </p:sp>
    </p:spTree>
    <p:extLst>
      <p:ext uri="{BB962C8B-B14F-4D97-AF65-F5344CB8AC3E}">
        <p14:creationId xmlns:p14="http://schemas.microsoft.com/office/powerpoint/2010/main" val="2772751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12</a:t>
            </a:fld>
            <a:endParaRPr lang="en-US"/>
          </a:p>
        </p:txBody>
      </p:sp>
    </p:spTree>
    <p:extLst>
      <p:ext uri="{BB962C8B-B14F-4D97-AF65-F5344CB8AC3E}">
        <p14:creationId xmlns:p14="http://schemas.microsoft.com/office/powerpoint/2010/main" val="11656020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eaLnBrk="1" hangingPunct="1">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FAC82F0-F6B8-41C9-BD7E-25D348391529}" type="slidenum">
              <a:rPr lang="en-GB" altLang="en-US" sz="1200" smtClean="0"/>
              <a:pPr/>
              <a:t>13</a:t>
            </a:fld>
            <a:endParaRPr lang="en-GB"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14</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15</a:t>
            </a:fld>
            <a:endParaRPr lang="en-US"/>
          </a:p>
        </p:txBody>
      </p:sp>
    </p:spTree>
    <p:extLst>
      <p:ext uri="{BB962C8B-B14F-4D97-AF65-F5344CB8AC3E}">
        <p14:creationId xmlns:p14="http://schemas.microsoft.com/office/powerpoint/2010/main" val="2882053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92500"/>
          </a:bodyPr>
          <a:lstStyle/>
          <a:p>
            <a:pPr>
              <a:defRPr/>
            </a:pPr>
            <a:endParaRPr lang="en-GB" dirty="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C284CC8-3F75-4260-A2C6-30BC87D04982}" type="slidenum">
              <a:rPr lang="en-GB" altLang="en-US" sz="1200" smtClean="0"/>
              <a:pPr/>
              <a:t>16</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17</a:t>
            </a:fld>
            <a:endParaRPr lang="en-US"/>
          </a:p>
        </p:txBody>
      </p:sp>
    </p:spTree>
    <p:extLst>
      <p:ext uri="{BB962C8B-B14F-4D97-AF65-F5344CB8AC3E}">
        <p14:creationId xmlns:p14="http://schemas.microsoft.com/office/powerpoint/2010/main" val="21889003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55000" lnSpcReduction="20000"/>
          </a:bodyPr>
          <a:lstStyle/>
          <a:p>
            <a:pPr>
              <a:defRPr/>
            </a:pPr>
            <a:endParaRPr lang="en-GB" dirty="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94870352-357D-47EB-9816-C8F7D5F24C05}" type="slidenum">
              <a:rPr lang="en-GB" altLang="en-US" sz="1200" smtClean="0"/>
              <a:pPr/>
              <a:t>18</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19</a:t>
            </a:fld>
            <a:endParaRPr lang="en-US"/>
          </a:p>
        </p:txBody>
      </p:sp>
    </p:spTree>
    <p:extLst>
      <p:ext uri="{BB962C8B-B14F-4D97-AF65-F5344CB8AC3E}">
        <p14:creationId xmlns:p14="http://schemas.microsoft.com/office/powerpoint/2010/main" val="30129106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20</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21</a:t>
            </a:fld>
            <a:endParaRPr lang="en-GB"/>
          </a:p>
        </p:txBody>
      </p:sp>
    </p:spTree>
    <p:extLst>
      <p:ext uri="{BB962C8B-B14F-4D97-AF65-F5344CB8AC3E}">
        <p14:creationId xmlns:p14="http://schemas.microsoft.com/office/powerpoint/2010/main" val="33047142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C5DE29C8-C6BB-4194-BC33-41DCD60FB811}" type="slidenum">
              <a:rPr lang="en-GB" altLang="en-US" sz="1200" smtClean="0"/>
              <a:pPr/>
              <a:t>23</a:t>
            </a:fld>
            <a:endParaRPr lang="en-GB" alt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16DB5FB-FFF2-42D5-A586-DD5F2C796EE8}" type="slidenum">
              <a:rPr lang="en-GB" altLang="en-US" sz="1200" smtClean="0"/>
              <a:pPr/>
              <a:t>24</a:t>
            </a:fld>
            <a:endParaRPr lang="en-GB"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CF4921A-3A42-4326-9698-D54FFF1CC4FC}" type="slidenum">
              <a:rPr lang="en-GB" altLang="en-US" sz="1200" smtClean="0"/>
              <a:pPr/>
              <a:t>25</a:t>
            </a:fld>
            <a:endParaRPr lang="en-GB" altLang="en-US"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7B00FA4-5E02-4EB3-8C57-9550874AD38F}" type="slidenum">
              <a:rPr lang="en-GB" altLang="en-US" sz="1200" smtClean="0"/>
              <a:pPr/>
              <a:t>26</a:t>
            </a:fld>
            <a:endParaRPr lang="en-GB"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27</a:t>
            </a:fld>
            <a:endParaRPr lang="en-US"/>
          </a:p>
        </p:txBody>
      </p:sp>
    </p:spTree>
    <p:extLst>
      <p:ext uri="{BB962C8B-B14F-4D97-AF65-F5344CB8AC3E}">
        <p14:creationId xmlns:p14="http://schemas.microsoft.com/office/powerpoint/2010/main" val="27975760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70000" lnSpcReduction="20000"/>
          </a:bodyPr>
          <a:lstStyle/>
          <a:p>
            <a:pPr>
              <a:defRPr/>
            </a:pPr>
            <a:endParaRPr lang="en-GB" dirty="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780124C-608E-4CB2-8CDD-F5B652895C8C}" type="slidenum">
              <a:rPr lang="en-GB" altLang="en-US" sz="1200" smtClean="0"/>
              <a:pPr/>
              <a:t>28</a:t>
            </a:fld>
            <a:endParaRPr lang="en-GB" altLang="en-US" sz="120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29</a:t>
            </a:fld>
            <a:endParaRPr lang="en-GB"/>
          </a:p>
        </p:txBody>
      </p:sp>
    </p:spTree>
    <p:extLst>
      <p:ext uri="{BB962C8B-B14F-4D97-AF65-F5344CB8AC3E}">
        <p14:creationId xmlns:p14="http://schemas.microsoft.com/office/powerpoint/2010/main" val="18401094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30</a:t>
            </a:fld>
            <a:endParaRPr lang="en-GB"/>
          </a:p>
        </p:txBody>
      </p:sp>
    </p:spTree>
    <p:extLst>
      <p:ext uri="{BB962C8B-B14F-4D97-AF65-F5344CB8AC3E}">
        <p14:creationId xmlns:p14="http://schemas.microsoft.com/office/powerpoint/2010/main" val="32457859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33</a:t>
            </a:fld>
            <a:endParaRPr lang="en-US"/>
          </a:p>
        </p:txBody>
      </p:sp>
    </p:spTree>
    <p:extLst>
      <p:ext uri="{BB962C8B-B14F-4D97-AF65-F5344CB8AC3E}">
        <p14:creationId xmlns:p14="http://schemas.microsoft.com/office/powerpoint/2010/main" val="3254537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37</a:t>
            </a:fld>
            <a:endParaRPr lang="en-US"/>
          </a:p>
        </p:txBody>
      </p:sp>
    </p:spTree>
    <p:extLst>
      <p:ext uri="{BB962C8B-B14F-4D97-AF65-F5344CB8AC3E}">
        <p14:creationId xmlns:p14="http://schemas.microsoft.com/office/powerpoint/2010/main" val="29887982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38</a:t>
            </a:fld>
            <a:endParaRPr lang="en-GB"/>
          </a:p>
        </p:txBody>
      </p:sp>
    </p:spTree>
    <p:extLst>
      <p:ext uri="{BB962C8B-B14F-4D97-AF65-F5344CB8AC3E}">
        <p14:creationId xmlns:p14="http://schemas.microsoft.com/office/powerpoint/2010/main" val="1676837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0B3DE-4894-0DA7-2EBF-ED7A4BD290D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748F078-AEF3-A893-3DC0-3BFDF34987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F09697-4176-8453-8DB2-7B9E80E95260}"/>
              </a:ext>
            </a:extLst>
          </p:cNvPr>
          <p:cNvSpPr>
            <a:spLocks noGrp="1"/>
          </p:cNvSpPr>
          <p:nvPr>
            <p:ph type="dt" sz="half" idx="10"/>
          </p:nvPr>
        </p:nvSpPr>
        <p:spPr/>
        <p:txBody>
          <a:bodyPr/>
          <a:lstStyle/>
          <a:p>
            <a:fld id="{D4F05301-6407-544C-8E4A-C082AF3FA9C7}" type="datetimeFigureOut">
              <a:rPr lang="en-US" smtClean="0"/>
              <a:t>10/4/2023</a:t>
            </a:fld>
            <a:endParaRPr lang="en-US"/>
          </a:p>
        </p:txBody>
      </p:sp>
      <p:sp>
        <p:nvSpPr>
          <p:cNvPr id="5" name="Footer Placeholder 4">
            <a:extLst>
              <a:ext uri="{FF2B5EF4-FFF2-40B4-BE49-F238E27FC236}">
                <a16:creationId xmlns:a16="http://schemas.microsoft.com/office/drawing/2014/main" id="{EE9B70E4-6013-06D5-088B-8D68DA1DC9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84C6A8-D6B6-5F75-D4EB-7AD0D0015504}"/>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040203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E583C-A5A9-CFF4-8F0F-3C0D13991B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18418F-EFED-C0B0-5CB2-A895512078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C65E38-5B2A-6277-F9BE-FCDE9639D7B0}"/>
              </a:ext>
            </a:extLst>
          </p:cNvPr>
          <p:cNvSpPr>
            <a:spLocks noGrp="1"/>
          </p:cNvSpPr>
          <p:nvPr>
            <p:ph type="dt" sz="half" idx="10"/>
          </p:nvPr>
        </p:nvSpPr>
        <p:spPr/>
        <p:txBody>
          <a:bodyPr/>
          <a:lstStyle/>
          <a:p>
            <a:fld id="{D4F05301-6407-544C-8E4A-C082AF3FA9C7}" type="datetimeFigureOut">
              <a:rPr lang="en-US" smtClean="0"/>
              <a:t>10/4/2023</a:t>
            </a:fld>
            <a:endParaRPr lang="en-US"/>
          </a:p>
        </p:txBody>
      </p:sp>
      <p:sp>
        <p:nvSpPr>
          <p:cNvPr id="5" name="Footer Placeholder 4">
            <a:extLst>
              <a:ext uri="{FF2B5EF4-FFF2-40B4-BE49-F238E27FC236}">
                <a16:creationId xmlns:a16="http://schemas.microsoft.com/office/drawing/2014/main" id="{9FA309F6-B6A9-4621-B869-F01C02670F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76AD8-A188-496D-8EA1-E17C1ED886EE}"/>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28991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050D-A7A5-38EF-C1BC-336D46BCD5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992B54-FCE7-F3A1-25DD-1DAF44D350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DCD805-7A57-2412-6140-E23C2DFB593C}"/>
              </a:ext>
            </a:extLst>
          </p:cNvPr>
          <p:cNvSpPr>
            <a:spLocks noGrp="1"/>
          </p:cNvSpPr>
          <p:nvPr>
            <p:ph type="dt" sz="half" idx="10"/>
          </p:nvPr>
        </p:nvSpPr>
        <p:spPr/>
        <p:txBody>
          <a:bodyPr/>
          <a:lstStyle/>
          <a:p>
            <a:fld id="{D4F05301-6407-544C-8E4A-C082AF3FA9C7}" type="datetimeFigureOut">
              <a:rPr lang="en-US" smtClean="0"/>
              <a:t>10/4/2023</a:t>
            </a:fld>
            <a:endParaRPr lang="en-US"/>
          </a:p>
        </p:txBody>
      </p:sp>
      <p:sp>
        <p:nvSpPr>
          <p:cNvPr id="5" name="Footer Placeholder 4">
            <a:extLst>
              <a:ext uri="{FF2B5EF4-FFF2-40B4-BE49-F238E27FC236}">
                <a16:creationId xmlns:a16="http://schemas.microsoft.com/office/drawing/2014/main" id="{B0AEDFDE-62EA-E1AD-E12E-358FC6FF0F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375E21-5629-E276-DCBC-2E8A7742FD5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568917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369EA-D5C2-E33F-7D03-2680C225B7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B46B9F-6000-46DC-80C2-AE79176650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044F64F-7F9A-7FA7-F698-767458A34F0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8E9F228-41A6-B78B-070D-3F5ED0BB1D8E}"/>
              </a:ext>
            </a:extLst>
          </p:cNvPr>
          <p:cNvSpPr>
            <a:spLocks noGrp="1"/>
          </p:cNvSpPr>
          <p:nvPr>
            <p:ph type="dt" sz="half" idx="10"/>
          </p:nvPr>
        </p:nvSpPr>
        <p:spPr/>
        <p:txBody>
          <a:bodyPr/>
          <a:lstStyle/>
          <a:p>
            <a:fld id="{D4F05301-6407-544C-8E4A-C082AF3FA9C7}" type="datetimeFigureOut">
              <a:rPr lang="en-US" smtClean="0"/>
              <a:t>10/4/2023</a:t>
            </a:fld>
            <a:endParaRPr lang="en-US"/>
          </a:p>
        </p:txBody>
      </p:sp>
      <p:sp>
        <p:nvSpPr>
          <p:cNvPr id="6" name="Footer Placeholder 5">
            <a:extLst>
              <a:ext uri="{FF2B5EF4-FFF2-40B4-BE49-F238E27FC236}">
                <a16:creationId xmlns:a16="http://schemas.microsoft.com/office/drawing/2014/main" id="{09B42E25-3E9E-054C-6F90-5AB640B70D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84069F-3B57-54D8-DE6F-0DE34F0A35B7}"/>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650206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BC98-521F-FE02-C6BB-77BDA4DB19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D06455-0053-D992-BD15-9AD2AF23EC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F6F051-C287-E4A6-4ADA-8C0BAA95F83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6D2AB53-A113-828A-907F-5B5305C2B3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6EB41BD-34F6-95A1-8FB3-E562E3C1D19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8A58BE7-F097-1537-ED68-D4333CA7BF22}"/>
              </a:ext>
            </a:extLst>
          </p:cNvPr>
          <p:cNvSpPr>
            <a:spLocks noGrp="1"/>
          </p:cNvSpPr>
          <p:nvPr>
            <p:ph type="dt" sz="half" idx="10"/>
          </p:nvPr>
        </p:nvSpPr>
        <p:spPr/>
        <p:txBody>
          <a:bodyPr/>
          <a:lstStyle/>
          <a:p>
            <a:fld id="{D4F05301-6407-544C-8E4A-C082AF3FA9C7}" type="datetimeFigureOut">
              <a:rPr lang="en-US" smtClean="0"/>
              <a:t>10/4/2023</a:t>
            </a:fld>
            <a:endParaRPr lang="en-US"/>
          </a:p>
        </p:txBody>
      </p:sp>
      <p:sp>
        <p:nvSpPr>
          <p:cNvPr id="8" name="Footer Placeholder 7">
            <a:extLst>
              <a:ext uri="{FF2B5EF4-FFF2-40B4-BE49-F238E27FC236}">
                <a16:creationId xmlns:a16="http://schemas.microsoft.com/office/drawing/2014/main" id="{EAF03287-A594-B2E7-68DB-5B70AD959F5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D28B326-487B-B304-925C-B054AE32A07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79168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57904-C138-3997-1B00-B8DDD956DCF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A51B2A-E6BF-B793-F566-731BCE8322A7}"/>
              </a:ext>
            </a:extLst>
          </p:cNvPr>
          <p:cNvSpPr>
            <a:spLocks noGrp="1"/>
          </p:cNvSpPr>
          <p:nvPr>
            <p:ph type="dt" sz="half" idx="10"/>
          </p:nvPr>
        </p:nvSpPr>
        <p:spPr/>
        <p:txBody>
          <a:bodyPr/>
          <a:lstStyle/>
          <a:p>
            <a:fld id="{D4F05301-6407-544C-8E4A-C082AF3FA9C7}" type="datetimeFigureOut">
              <a:rPr lang="en-US" smtClean="0"/>
              <a:t>10/4/2023</a:t>
            </a:fld>
            <a:endParaRPr lang="en-US"/>
          </a:p>
        </p:txBody>
      </p:sp>
      <p:sp>
        <p:nvSpPr>
          <p:cNvPr id="4" name="Footer Placeholder 3">
            <a:extLst>
              <a:ext uri="{FF2B5EF4-FFF2-40B4-BE49-F238E27FC236}">
                <a16:creationId xmlns:a16="http://schemas.microsoft.com/office/drawing/2014/main" id="{F7889498-2D47-473C-F9CE-E267167EAC2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7D6838-81EC-F1B7-9635-0B20707375FB}"/>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787708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AD16C6-9006-96A8-BB9E-685ECF941B6A}"/>
              </a:ext>
            </a:extLst>
          </p:cNvPr>
          <p:cNvSpPr>
            <a:spLocks noGrp="1"/>
          </p:cNvSpPr>
          <p:nvPr>
            <p:ph type="dt" sz="half" idx="10"/>
          </p:nvPr>
        </p:nvSpPr>
        <p:spPr/>
        <p:txBody>
          <a:bodyPr/>
          <a:lstStyle/>
          <a:p>
            <a:fld id="{D4F05301-6407-544C-8E4A-C082AF3FA9C7}" type="datetimeFigureOut">
              <a:rPr lang="en-US" smtClean="0"/>
              <a:t>10/4/2023</a:t>
            </a:fld>
            <a:endParaRPr lang="en-US"/>
          </a:p>
        </p:txBody>
      </p:sp>
      <p:sp>
        <p:nvSpPr>
          <p:cNvPr id="3" name="Footer Placeholder 2">
            <a:extLst>
              <a:ext uri="{FF2B5EF4-FFF2-40B4-BE49-F238E27FC236}">
                <a16:creationId xmlns:a16="http://schemas.microsoft.com/office/drawing/2014/main" id="{FCBABEE7-F1CA-E4BE-DF78-1257308C86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10CE940-F29F-9834-3D8C-2B6AE868797C}"/>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516007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74677-45D7-93A4-215A-439D13D0D7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E900CD5-FC10-4F73-EEE3-069E1D288F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552FEB-D3A7-3DFD-868E-3411FF1CE8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A79671-94CC-37A2-9C33-A3DBDB5B8691}"/>
              </a:ext>
            </a:extLst>
          </p:cNvPr>
          <p:cNvSpPr>
            <a:spLocks noGrp="1"/>
          </p:cNvSpPr>
          <p:nvPr>
            <p:ph type="dt" sz="half" idx="10"/>
          </p:nvPr>
        </p:nvSpPr>
        <p:spPr/>
        <p:txBody>
          <a:bodyPr/>
          <a:lstStyle/>
          <a:p>
            <a:fld id="{D4F05301-6407-544C-8E4A-C082AF3FA9C7}" type="datetimeFigureOut">
              <a:rPr lang="en-US" smtClean="0"/>
              <a:t>10/4/2023</a:t>
            </a:fld>
            <a:endParaRPr lang="en-US"/>
          </a:p>
        </p:txBody>
      </p:sp>
      <p:sp>
        <p:nvSpPr>
          <p:cNvPr id="6" name="Footer Placeholder 5">
            <a:extLst>
              <a:ext uri="{FF2B5EF4-FFF2-40B4-BE49-F238E27FC236}">
                <a16:creationId xmlns:a16="http://schemas.microsoft.com/office/drawing/2014/main" id="{433BAC50-3BB2-F782-7292-DA1550BFB6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E7149A-4E83-A019-8BED-6CB01A34B2DA}"/>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2553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5FAC-F4EB-D089-EE79-6C7657B407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F22CC45-9CBA-7B84-7019-2155942B8E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B1A972F-170D-AE29-A911-A87924754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CE599F-D49E-E86A-8F53-ABD02647E6D4}"/>
              </a:ext>
            </a:extLst>
          </p:cNvPr>
          <p:cNvSpPr>
            <a:spLocks noGrp="1"/>
          </p:cNvSpPr>
          <p:nvPr>
            <p:ph type="dt" sz="half" idx="10"/>
          </p:nvPr>
        </p:nvSpPr>
        <p:spPr/>
        <p:txBody>
          <a:bodyPr/>
          <a:lstStyle/>
          <a:p>
            <a:fld id="{D4F05301-6407-544C-8E4A-C082AF3FA9C7}" type="datetimeFigureOut">
              <a:rPr lang="en-US" smtClean="0"/>
              <a:t>10/4/2023</a:t>
            </a:fld>
            <a:endParaRPr lang="en-US"/>
          </a:p>
        </p:txBody>
      </p:sp>
      <p:sp>
        <p:nvSpPr>
          <p:cNvPr id="6" name="Footer Placeholder 5">
            <a:extLst>
              <a:ext uri="{FF2B5EF4-FFF2-40B4-BE49-F238E27FC236}">
                <a16:creationId xmlns:a16="http://schemas.microsoft.com/office/drawing/2014/main" id="{A66CA9CA-5592-7561-E29A-D72BDF5667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83BBC7-FFA5-54CF-96CB-4C0AC784106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468371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D1679-6FE0-A20B-0E70-A3E3BBB6085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DB1C67-4D63-E982-96D8-B4B4E109C8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ABCC21-BA1B-F783-55BF-1B824830945B}"/>
              </a:ext>
            </a:extLst>
          </p:cNvPr>
          <p:cNvSpPr>
            <a:spLocks noGrp="1"/>
          </p:cNvSpPr>
          <p:nvPr>
            <p:ph type="dt" sz="half" idx="10"/>
          </p:nvPr>
        </p:nvSpPr>
        <p:spPr/>
        <p:txBody>
          <a:bodyPr/>
          <a:lstStyle/>
          <a:p>
            <a:fld id="{D4F05301-6407-544C-8E4A-C082AF3FA9C7}" type="datetimeFigureOut">
              <a:rPr lang="en-US" smtClean="0"/>
              <a:t>10/4/2023</a:t>
            </a:fld>
            <a:endParaRPr lang="en-US"/>
          </a:p>
        </p:txBody>
      </p:sp>
      <p:sp>
        <p:nvSpPr>
          <p:cNvPr id="5" name="Footer Placeholder 4">
            <a:extLst>
              <a:ext uri="{FF2B5EF4-FFF2-40B4-BE49-F238E27FC236}">
                <a16:creationId xmlns:a16="http://schemas.microsoft.com/office/drawing/2014/main" id="{90A253A7-2567-3BBB-908C-406EF07163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6BAA78-19E3-69CC-E281-D4EF5E67B33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40914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35C29B-E258-DD26-1ADB-2726CF077F6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F2F04A-B2FF-9788-A585-4034BA1819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34446F-617F-9092-729F-ECFF99D9DE91}"/>
              </a:ext>
            </a:extLst>
          </p:cNvPr>
          <p:cNvSpPr>
            <a:spLocks noGrp="1"/>
          </p:cNvSpPr>
          <p:nvPr>
            <p:ph type="dt" sz="half" idx="10"/>
          </p:nvPr>
        </p:nvSpPr>
        <p:spPr/>
        <p:txBody>
          <a:bodyPr/>
          <a:lstStyle/>
          <a:p>
            <a:fld id="{D4F05301-6407-544C-8E4A-C082AF3FA9C7}" type="datetimeFigureOut">
              <a:rPr lang="en-US" smtClean="0"/>
              <a:t>10/4/2023</a:t>
            </a:fld>
            <a:endParaRPr lang="en-US"/>
          </a:p>
        </p:txBody>
      </p:sp>
      <p:sp>
        <p:nvSpPr>
          <p:cNvPr id="5" name="Footer Placeholder 4">
            <a:extLst>
              <a:ext uri="{FF2B5EF4-FFF2-40B4-BE49-F238E27FC236}">
                <a16:creationId xmlns:a16="http://schemas.microsoft.com/office/drawing/2014/main" id="{1D389F90-CC63-361C-1EE6-6966A71C27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43B78F-72DE-A2C2-1E5C-F00BF91554FD}"/>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855654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972206-2271-2224-1345-14E1817D64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B8DC21-E7AD-8B47-7D25-530C0DCE13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49C43B-9A82-AA52-3862-07812DBAB7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F05301-6407-544C-8E4A-C082AF3FA9C7}" type="datetimeFigureOut">
              <a:rPr lang="en-US" smtClean="0"/>
              <a:t>10/4/2023</a:t>
            </a:fld>
            <a:endParaRPr lang="en-US"/>
          </a:p>
        </p:txBody>
      </p:sp>
      <p:sp>
        <p:nvSpPr>
          <p:cNvPr id="5" name="Footer Placeholder 4">
            <a:extLst>
              <a:ext uri="{FF2B5EF4-FFF2-40B4-BE49-F238E27FC236}">
                <a16:creationId xmlns:a16="http://schemas.microsoft.com/office/drawing/2014/main" id="{16C3A3FB-4DCD-9989-688F-499AFC34B6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2BBEC7-8FF6-7F6D-48B6-6F3D3D0ECC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7CFD48-FA88-1542-AAF6-EE627CB50F6D}" type="slidenum">
              <a:rPr lang="en-US" smtClean="0"/>
              <a:t>‹#›</a:t>
            </a:fld>
            <a:endParaRPr lang="en-US"/>
          </a:p>
        </p:txBody>
      </p:sp>
    </p:spTree>
    <p:extLst>
      <p:ext uri="{BB962C8B-B14F-4D97-AF65-F5344CB8AC3E}">
        <p14:creationId xmlns:p14="http://schemas.microsoft.com/office/powerpoint/2010/main" val="3899759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hyperlink" Target="https://www.uwtsd.ac.uk/study-skills/" TargetMode="External"/><Relationship Id="rId3" Type="http://schemas.openxmlformats.org/officeDocument/2006/relationships/image" Target="../media/image9.jpeg"/><Relationship Id="rId7" Type="http://schemas.openxmlformats.org/officeDocument/2006/relationships/hyperlink" Target="mailto:l.ellis@uwtsd.ac.uk"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2.jpeg"/><Relationship Id="rId5" Type="http://schemas.openxmlformats.org/officeDocument/2006/relationships/image" Target="../media/image11.jpeg"/><Relationship Id="rId10" Type="http://schemas.openxmlformats.org/officeDocument/2006/relationships/image" Target="../media/image13.jpeg"/><Relationship Id="rId4" Type="http://schemas.openxmlformats.org/officeDocument/2006/relationships/image" Target="../media/image10.jpeg"/><Relationship Id="rId9" Type="http://schemas.openxmlformats.org/officeDocument/2006/relationships/hyperlink" Target="https://www.uwtsd.ac.uk/library/"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hyperlink" Target="https://www.uwtsd.ac.uk/library/"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hyperlink" Target="https://www.uwtsd.ac.uk/library/"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tags" Target="../tags/tag3.xml"/><Relationship Id="rId7" Type="http://schemas.openxmlformats.org/officeDocument/2006/relationships/notesSlide" Target="../notesSlides/notesSlide13.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slideLayout" Target="../slideLayouts/slideLayout7.xml"/><Relationship Id="rId5" Type="http://schemas.openxmlformats.org/officeDocument/2006/relationships/tags" Target="../tags/tag5.xml"/><Relationship Id="rId4" Type="http://schemas.openxmlformats.org/officeDocument/2006/relationships/tags" Target="../tags/tag4.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jpeg"/></Relationships>
</file>

<file path=ppt/slides/_rels/slide2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jpeg"/><Relationship Id="rId7"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jpeg"/></Relationships>
</file>

<file path=ppt/slides/_rels/slide29.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diagramQuickStyle" Target="../diagrams/quickStyle4.xml"/><Relationship Id="rId3" Type="http://schemas.openxmlformats.org/officeDocument/2006/relationships/tags" Target="../tags/tag8.xml"/><Relationship Id="rId7" Type="http://schemas.openxmlformats.org/officeDocument/2006/relationships/tags" Target="../tags/tag12.xml"/><Relationship Id="rId12" Type="http://schemas.openxmlformats.org/officeDocument/2006/relationships/diagramLayout" Target="../diagrams/layout4.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diagramData" Target="../diagrams/data4.xml"/><Relationship Id="rId5" Type="http://schemas.openxmlformats.org/officeDocument/2006/relationships/tags" Target="../tags/tag10.xml"/><Relationship Id="rId15" Type="http://schemas.microsoft.com/office/2007/relationships/diagramDrawing" Target="../diagrams/drawing4.xml"/><Relationship Id="rId10" Type="http://schemas.openxmlformats.org/officeDocument/2006/relationships/notesSlide" Target="../notesSlides/notesSlide25.xml"/><Relationship Id="rId4" Type="http://schemas.openxmlformats.org/officeDocument/2006/relationships/tags" Target="../tags/tag9.xml"/><Relationship Id="rId9" Type="http://schemas.openxmlformats.org/officeDocument/2006/relationships/slideLayout" Target="../slideLayouts/slideLayout7.xml"/><Relationship Id="rId14" Type="http://schemas.openxmlformats.org/officeDocument/2006/relationships/diagramColors" Target="../diagrams/colors4.xml"/></Relationships>
</file>

<file path=ppt/slides/_rels/slide30.xml.rels><?xml version="1.0" encoding="UTF-8" standalone="yes"?>
<Relationships xmlns="http://schemas.openxmlformats.org/package/2006/relationships"><Relationship Id="rId8" Type="http://schemas.openxmlformats.org/officeDocument/2006/relationships/tags" Target="../tags/tag21.xml"/><Relationship Id="rId13" Type="http://schemas.openxmlformats.org/officeDocument/2006/relationships/diagramQuickStyle" Target="../diagrams/quickStyle5.xml"/><Relationship Id="rId3" Type="http://schemas.openxmlformats.org/officeDocument/2006/relationships/tags" Target="../tags/tag16.xml"/><Relationship Id="rId7" Type="http://schemas.openxmlformats.org/officeDocument/2006/relationships/tags" Target="../tags/tag20.xml"/><Relationship Id="rId12" Type="http://schemas.openxmlformats.org/officeDocument/2006/relationships/diagramLayout" Target="../diagrams/layout5.xml"/><Relationship Id="rId2" Type="http://schemas.openxmlformats.org/officeDocument/2006/relationships/tags" Target="../tags/tag15.xml"/><Relationship Id="rId16" Type="http://schemas.openxmlformats.org/officeDocument/2006/relationships/image" Target="../media/image16.jpeg"/><Relationship Id="rId1" Type="http://schemas.openxmlformats.org/officeDocument/2006/relationships/tags" Target="../tags/tag14.xml"/><Relationship Id="rId6" Type="http://schemas.openxmlformats.org/officeDocument/2006/relationships/tags" Target="../tags/tag19.xml"/><Relationship Id="rId11" Type="http://schemas.openxmlformats.org/officeDocument/2006/relationships/diagramData" Target="../diagrams/data5.xml"/><Relationship Id="rId5" Type="http://schemas.openxmlformats.org/officeDocument/2006/relationships/tags" Target="../tags/tag18.xml"/><Relationship Id="rId15" Type="http://schemas.microsoft.com/office/2007/relationships/diagramDrawing" Target="../diagrams/drawing5.xml"/><Relationship Id="rId10" Type="http://schemas.openxmlformats.org/officeDocument/2006/relationships/notesSlide" Target="../notesSlides/notesSlide26.xml"/><Relationship Id="rId4" Type="http://schemas.openxmlformats.org/officeDocument/2006/relationships/tags" Target="../tags/tag17.xml"/><Relationship Id="rId9" Type="http://schemas.openxmlformats.org/officeDocument/2006/relationships/slideLayout" Target="../slideLayouts/slideLayout7.xml"/><Relationship Id="rId14" Type="http://schemas.openxmlformats.org/officeDocument/2006/relationships/diagramColors" Target="../diagrams/colors5.xml"/></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3.png"/><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3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38.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48.jpeg"/><Relationship Id="rId4" Type="http://schemas.openxmlformats.org/officeDocument/2006/relationships/diagramLayout" Target="../diagrams/layout6.xml"/><Relationship Id="rId9" Type="http://schemas.openxmlformats.org/officeDocument/2006/relationships/image" Target="../media/image42.png"/></Relationships>
</file>

<file path=ppt/slides/_rels/slide3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2746906"/>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r>
              <a:rPr lang="en-GB" sz="2625" b="1" u="sng" dirty="0">
                <a:solidFill>
                  <a:srgbClr val="002A68"/>
                </a:solidFill>
                <a:latin typeface="Arial Nova Cond" panose="020B0604020202020204" pitchFamily="34" charset="0"/>
                <a:ea typeface="Tahoma" panose="020B0604030504040204" pitchFamily="34" charset="0"/>
                <a:cs typeface="Tahoma" panose="020B0604030504040204" pitchFamily="34" charset="0"/>
              </a:rPr>
              <a:t>Workshop 1:</a:t>
            </a: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Introduction to BMPL4010 Response Policing </a:t>
            </a:r>
          </a:p>
          <a:p>
            <a:pPr algn="ctr" defTabSz="685800" eaLnBrk="1" fontAlgn="auto" hangingPunct="1">
              <a:spcBef>
                <a:spcPts val="0"/>
              </a:spcBef>
              <a:spcAft>
                <a:spcPts val="0"/>
              </a:spcAft>
            </a:pPr>
            <a:endPar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endParaRPr>
          </a:p>
          <a:p>
            <a:pPr algn="ctr" defTabSz="685800" eaLnBrk="1" fontAlgn="auto" hangingPunct="1">
              <a:spcBef>
                <a:spcPts val="0"/>
              </a:spcBef>
              <a:spcAft>
                <a:spcPts val="0"/>
              </a:spcAft>
            </a:pPr>
            <a:r>
              <a:rPr lang="en-GB" sz="2625" b="1" u="sng" dirty="0">
                <a:solidFill>
                  <a:srgbClr val="002A68"/>
                </a:solidFill>
                <a:latin typeface="Arial Nova Cond" panose="020B0604020202020204" pitchFamily="34" charset="0"/>
                <a:ea typeface="Tahoma" panose="020B0604030504040204" pitchFamily="34" charset="0"/>
                <a:cs typeface="Tahoma" panose="020B0604030504040204" pitchFamily="34" charset="0"/>
              </a:rPr>
              <a:t>Topic: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 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and Discretion</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14216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6B5DC965-D05A-1A52-37F4-9E1B49AD528E}"/>
              </a:ext>
            </a:extLst>
          </p:cNvPr>
          <p:cNvPicPr>
            <a:picLocks noChangeAspect="1"/>
          </p:cNvPicPr>
          <p:nvPr/>
        </p:nvPicPr>
        <p:blipFill>
          <a:blip r:embed="rId2"/>
          <a:stretch>
            <a:fillRect/>
          </a:stretch>
        </p:blipFill>
        <p:spPr>
          <a:xfrm>
            <a:off x="558139" y="145425"/>
            <a:ext cx="9904021" cy="6567149"/>
          </a:xfrm>
          <a:prstGeom prst="rect">
            <a:avLst/>
          </a:prstGeom>
        </p:spPr>
      </p:pic>
      <p:pic>
        <p:nvPicPr>
          <p:cNvPr id="2050" name="Picture 2" descr="Free Remember Cliparts, Download Free Remember Cliparts png images, Free  ClipArts on Clipart Library">
            <a:extLst>
              <a:ext uri="{FF2B5EF4-FFF2-40B4-BE49-F238E27FC236}">
                <a16:creationId xmlns:a16="http://schemas.microsoft.com/office/drawing/2014/main" id="{A9AF740F-B49F-FAC6-1D55-AB1A2A940C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4087" y="145425"/>
            <a:ext cx="4331030" cy="2983598"/>
          </a:xfrm>
          <a:prstGeom prst="rect">
            <a:avLst/>
          </a:prstGeom>
          <a:noFill/>
          <a:extLst>
            <a:ext uri="{909E8E84-426E-40DD-AFC4-6F175D3DCCD1}">
              <a14:hiddenFill xmlns:a14="http://schemas.microsoft.com/office/drawing/2010/main">
                <a:solidFill>
                  <a:srgbClr val="FFFFFF"/>
                </a:solidFill>
              </a14:hiddenFill>
            </a:ext>
          </a:extLst>
        </p:spPr>
      </p:pic>
      <p:sp>
        <p:nvSpPr>
          <p:cNvPr id="4" name="Doughnut 3">
            <a:extLst>
              <a:ext uri="{FF2B5EF4-FFF2-40B4-BE49-F238E27FC236}">
                <a16:creationId xmlns:a16="http://schemas.microsoft.com/office/drawing/2014/main" id="{5B3E8BC3-8034-5D53-63D8-0E39F2A4F3FA}"/>
              </a:ext>
            </a:extLst>
          </p:cNvPr>
          <p:cNvSpPr/>
          <p:nvPr/>
        </p:nvSpPr>
        <p:spPr>
          <a:xfrm>
            <a:off x="296883" y="1781299"/>
            <a:ext cx="2992582" cy="2458192"/>
          </a:xfrm>
          <a:prstGeom prst="donut">
            <a:avLst>
              <a:gd name="adj" fmla="val 3228"/>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Left Arrow 4">
            <a:extLst>
              <a:ext uri="{FF2B5EF4-FFF2-40B4-BE49-F238E27FC236}">
                <a16:creationId xmlns:a16="http://schemas.microsoft.com/office/drawing/2014/main" id="{BC6B7C93-5C20-BA10-4E8F-C8FCBC8D112C}"/>
              </a:ext>
            </a:extLst>
          </p:cNvPr>
          <p:cNvSpPr/>
          <p:nvPr/>
        </p:nvSpPr>
        <p:spPr>
          <a:xfrm rot="20336480">
            <a:off x="3254686" y="1645104"/>
            <a:ext cx="5354485" cy="1264334"/>
          </a:xfrm>
          <a:prstGeom prst="leftArrow">
            <a:avLst>
              <a:gd name="adj1" fmla="val 17237"/>
              <a:gd name="adj2" fmla="val 50000"/>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517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9E9AB5A-426D-EBE7-40FC-8C052C59DF65}"/>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Areas of Study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BC Radio 5 Live - 5 Live Investigates, Police Response Times">
            <a:extLst>
              <a:ext uri="{FF2B5EF4-FFF2-40B4-BE49-F238E27FC236}">
                <a16:creationId xmlns:a16="http://schemas.microsoft.com/office/drawing/2014/main" id="{C42892B6-6379-78A0-38EC-73CCC93849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90" r="22835"/>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extBox 1">
            <a:extLst>
              <a:ext uri="{FF2B5EF4-FFF2-40B4-BE49-F238E27FC236}">
                <a16:creationId xmlns:a16="http://schemas.microsoft.com/office/drawing/2014/main" id="{E5CC7EB6-ACFD-92D2-E5F3-2B1BDE7DC815}"/>
              </a:ext>
            </a:extLst>
          </p:cNvPr>
          <p:cNvGraphicFramePr/>
          <p:nvPr>
            <p:extLst>
              <p:ext uri="{D42A27DB-BD31-4B8C-83A1-F6EECF244321}">
                <p14:modId xmlns:p14="http://schemas.microsoft.com/office/powerpoint/2010/main" val="3015541914"/>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68251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31E7B1-C7FA-829A-59D8-19BF118AC33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u="sng" dirty="0">
                <a:latin typeface="Arial" panose="020B0604020202020204" pitchFamily="34" charset="0"/>
                <a:cs typeface="Arial" panose="020B0604020202020204" pitchFamily="34" charset="0"/>
              </a:rPr>
              <a:t>IMPORTANT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A09717-CD8F-5E27-8FAC-AD72152A00A0}"/>
              </a:ext>
            </a:extLst>
          </p:cNvPr>
          <p:cNvSpPr>
            <a:spLocks noGrp="1"/>
          </p:cNvSpPr>
          <p:nvPr>
            <p:ph sz="half" idx="2"/>
          </p:nvPr>
        </p:nvSpPr>
        <p:spPr>
          <a:xfrm>
            <a:off x="632585" y="3071307"/>
            <a:ext cx="4243589" cy="3320668"/>
          </a:xfrm>
        </p:spPr>
        <p:txBody>
          <a:bodyPr vert="horz" lIns="91440" tIns="45720" rIns="91440" bIns="45720" rtlCol="0">
            <a:normAutofit lnSpcReduction="10000"/>
          </a:bodyPr>
          <a:lstStyle/>
          <a:p>
            <a:pPr marL="0" indent="0" algn="ctr">
              <a:buNone/>
            </a:pPr>
            <a:r>
              <a:rPr lang="en-US" sz="2200" dirty="0">
                <a:latin typeface="Arial" panose="020B0604020202020204" pitchFamily="34" charset="0"/>
                <a:cs typeface="Arial" panose="020B0604020202020204" pitchFamily="34" charset="0"/>
              </a:rPr>
              <a:t>Warning some topics covered within the course may be emotive.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a:latin typeface="Arial" panose="020B0604020202020204" pitchFamily="34" charset="0"/>
                <a:cs typeface="Arial" panose="020B0604020202020204" pitchFamily="34" charset="0"/>
              </a:rPr>
              <a:t>Please be mindful of your mental wellbeing and seek support if necessary.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a:latin typeface="Arial" panose="020B0604020202020204" pitchFamily="34" charset="0"/>
                <a:cs typeface="Arial" panose="020B0604020202020204" pitchFamily="34" charset="0"/>
              </a:rPr>
              <a:t>Bluelightacadem@uwtsd.ac.uk hwb@uwtsd.ac.uk</a:t>
            </a:r>
          </a:p>
          <a:p>
            <a:pPr marL="0"/>
            <a:endParaRPr lang="en-US" sz="2200" dirty="0"/>
          </a:p>
        </p:txBody>
      </p:sp>
      <p:pic>
        <p:nvPicPr>
          <p:cNvPr id="4" name="Picture 4">
            <a:extLst>
              <a:ext uri="{FF2B5EF4-FFF2-40B4-BE49-F238E27FC236}">
                <a16:creationId xmlns:a16="http://schemas.microsoft.com/office/drawing/2014/main" id="{B1F76861-8688-4E4A-E8ED-25CEFF9381A2}"/>
              </a:ext>
            </a:extLst>
          </p:cNvPr>
          <p:cNvPicPr>
            <a:picLocks noChangeAspect="1"/>
          </p:cNvPicPr>
          <p:nvPr/>
        </p:nvPicPr>
        <p:blipFill rotWithShape="1">
          <a:blip r:embed="rId2"/>
          <a:srcRect l="2285" r="3076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2569956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55324" y="178392"/>
            <a:ext cx="5808133" cy="1325563"/>
          </a:xfrm>
        </p:spPr>
        <p:txBody>
          <a:bodyPr vert="horz" lIns="91440" tIns="45720" rIns="91440" bIns="45720" rtlCol="0" anchor="ctr">
            <a:normAutofit/>
          </a:bodyPr>
          <a:lstStyle/>
          <a:p>
            <a:r>
              <a:rPr lang="en-US" b="1" u="sng" kern="1200" dirty="0">
                <a:solidFill>
                  <a:schemeClr val="tx1"/>
                </a:solidFill>
                <a:latin typeface="Arial" panose="020B0604020202020204" pitchFamily="34" charset="0"/>
                <a:cs typeface="Arial" panose="020B0604020202020204" pitchFamily="34" charset="0"/>
              </a:rPr>
              <a:t>Assessment 1: Exam</a:t>
            </a:r>
          </a:p>
        </p:txBody>
      </p:sp>
      <p:sp>
        <p:nvSpPr>
          <p:cNvPr id="2" name="TextBox 1">
            <a:extLst>
              <a:ext uri="{FF2B5EF4-FFF2-40B4-BE49-F238E27FC236}">
                <a16:creationId xmlns:a16="http://schemas.microsoft.com/office/drawing/2014/main" id="{CA8B88CD-93ED-B289-5743-953DF61B8AFB}"/>
              </a:ext>
            </a:extLst>
          </p:cNvPr>
          <p:cNvSpPr txBox="1"/>
          <p:nvPr/>
        </p:nvSpPr>
        <p:spPr>
          <a:xfrm>
            <a:off x="293903" y="1171235"/>
            <a:ext cx="6995100"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50% contribution to overall module.</a:t>
            </a: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Exam 2 hours Short answer questions</a:t>
            </a:r>
          </a:p>
          <a:p>
            <a:pPr indent="-2286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Date: Jan 2024</a:t>
            </a:r>
            <a:endParaRPr lang="en-US" sz="24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b="1" dirty="0"/>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4" descr="A picture containing icon&#10;&#10;Description automatically generated">
            <a:extLst>
              <a:ext uri="{FF2B5EF4-FFF2-40B4-BE49-F238E27FC236}">
                <a16:creationId xmlns:a16="http://schemas.microsoft.com/office/drawing/2014/main" id="{D1FAE3F1-4A2E-9978-CEEC-EA4D58F1B577}"/>
              </a:ext>
            </a:extLst>
          </p:cNvPr>
          <p:cNvPicPr>
            <a:picLocks noChangeAspect="1"/>
          </p:cNvPicPr>
          <p:nvPr/>
        </p:nvPicPr>
        <p:blipFill rotWithShape="1">
          <a:blip r:embed="rId3"/>
          <a:srcRect l="9379" r="959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 name="Picture 3" descr="A picture containing text, floor, wooden&#10;&#10;Description automatically generated">
            <a:extLst>
              <a:ext uri="{FF2B5EF4-FFF2-40B4-BE49-F238E27FC236}">
                <a16:creationId xmlns:a16="http://schemas.microsoft.com/office/drawing/2014/main" id="{F534F1D5-B220-9F07-F61A-C880DC5ABD12}"/>
              </a:ext>
            </a:extLst>
          </p:cNvPr>
          <p:cNvPicPr>
            <a:picLocks noChangeAspect="1"/>
          </p:cNvPicPr>
          <p:nvPr/>
        </p:nvPicPr>
        <p:blipFill rotWithShape="1">
          <a:blip r:embed="rId4"/>
          <a:srcRect l="180" r="21822"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752089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227350" y="297849"/>
            <a:ext cx="8229600" cy="1143000"/>
          </a:xfrm>
        </p:spPr>
        <p:txBody>
          <a:bodyPr vert="horz" lIns="91440" tIns="45720" rIns="91440" bIns="45720" rtlCol="0" anchor="ctr">
            <a:normAutofit/>
          </a:bodyPr>
          <a:lstStyle/>
          <a:p>
            <a:r>
              <a:rPr lang="en-GB" b="1" u="sng" dirty="0">
                <a:latin typeface="Arial" panose="020B0604020202020204" pitchFamily="34" charset="0"/>
                <a:cs typeface="Arial" panose="020B0604020202020204" pitchFamily="34" charset="0"/>
              </a:rPr>
              <a:t>Assessment 2: Role Play </a:t>
            </a:r>
          </a:p>
        </p:txBody>
      </p:sp>
      <p:pic>
        <p:nvPicPr>
          <p:cNvPr id="3" name="Picture 3">
            <a:extLst>
              <a:ext uri="{FF2B5EF4-FFF2-40B4-BE49-F238E27FC236}">
                <a16:creationId xmlns:a16="http://schemas.microsoft.com/office/drawing/2014/main" id="{A94FB9A4-EE4F-1820-DA75-55853C30B6D9}"/>
              </a:ext>
            </a:extLst>
          </p:cNvPr>
          <p:cNvPicPr>
            <a:picLocks noChangeAspect="1"/>
          </p:cNvPicPr>
          <p:nvPr/>
        </p:nvPicPr>
        <p:blipFill>
          <a:blip r:embed="rId3"/>
          <a:stretch>
            <a:fillRect/>
          </a:stretch>
        </p:blipFill>
        <p:spPr>
          <a:xfrm>
            <a:off x="6999647" y="3805548"/>
            <a:ext cx="5087422" cy="3052452"/>
          </a:xfrm>
          <a:prstGeom prst="rect">
            <a:avLst/>
          </a:prstGeom>
          <a:noFill/>
        </p:spPr>
      </p:pic>
      <p:sp>
        <p:nvSpPr>
          <p:cNvPr id="2" name="TextBox 1">
            <a:extLst>
              <a:ext uri="{FF2B5EF4-FFF2-40B4-BE49-F238E27FC236}">
                <a16:creationId xmlns:a16="http://schemas.microsoft.com/office/drawing/2014/main" id="{6D2E304A-6511-75B4-F0DD-1414F73B1B6D}"/>
              </a:ext>
            </a:extLst>
          </p:cNvPr>
          <p:cNvSpPr txBox="1"/>
          <p:nvPr/>
        </p:nvSpPr>
        <p:spPr>
          <a:xfrm>
            <a:off x="227349" y="1440849"/>
            <a:ext cx="10115863" cy="50554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GB" sz="2800" dirty="0"/>
              <a:t>Contribution to module : 50%</a:t>
            </a:r>
            <a:br>
              <a:rPr lang="en-GB" sz="2800" dirty="0"/>
            </a:br>
            <a:endParaRPr lang="en-GB" sz="2800" dirty="0"/>
          </a:p>
          <a:p>
            <a:pPr marL="457200" indent="-457200">
              <a:spcBef>
                <a:spcPct val="20000"/>
              </a:spcBef>
              <a:buFont typeface="Arial" panose="020B0604020202020204" pitchFamily="34" charset="0"/>
              <a:buChar char="•"/>
            </a:pPr>
            <a:r>
              <a:rPr lang="en-GB" sz="2800" dirty="0"/>
              <a:t>Role Play: Stop &amp; Search procedure practical assessment</a:t>
            </a:r>
          </a:p>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endParaRPr lang="en-GB" sz="2800" dirty="0"/>
          </a:p>
          <a:p>
            <a:pPr>
              <a:spcBef>
                <a:spcPct val="20000"/>
              </a:spcBef>
              <a:buFont typeface="Arial" pitchFamily="34" charset="0"/>
            </a:pPr>
            <a:endParaRPr lang="en-GB" sz="2800" dirty="0"/>
          </a:p>
          <a:p>
            <a:pPr>
              <a:spcBef>
                <a:spcPct val="20000"/>
              </a:spcBef>
              <a:buFont typeface="Arial" pitchFamily="34" charset="0"/>
            </a:pPr>
            <a:endParaRPr lang="en-GB" sz="2800" dirty="0"/>
          </a:p>
        </p:txBody>
      </p:sp>
      <p:sp>
        <p:nvSpPr>
          <p:cNvPr id="5" name="TextBox 4">
            <a:extLst>
              <a:ext uri="{FF2B5EF4-FFF2-40B4-BE49-F238E27FC236}">
                <a16:creationId xmlns:a16="http://schemas.microsoft.com/office/drawing/2014/main" id="{DA9EF472-88A2-1602-0D47-2CB797D789C2}"/>
              </a:ext>
            </a:extLst>
          </p:cNvPr>
          <p:cNvSpPr txBox="1"/>
          <p:nvPr/>
        </p:nvSpPr>
        <p:spPr>
          <a:xfrm>
            <a:off x="3041073" y="5075519"/>
            <a:ext cx="6109854" cy="341632"/>
          </a:xfrm>
          <a:prstGeom prst="rect">
            <a:avLst/>
          </a:prstGeom>
          <a:noFill/>
        </p:spPr>
        <p:txBody>
          <a:bodyPr wrap="square">
            <a:spAutoFit/>
          </a:bodyPr>
          <a:lstStyle/>
          <a:p>
            <a:pPr>
              <a:lnSpc>
                <a:spcPct val="90000"/>
              </a:lnSpc>
              <a:spcAft>
                <a:spcPts val="600"/>
              </a:spcAft>
            </a:pPr>
            <a:endParaRPr lang="en-US" sz="18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0630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C296-AB28-7FDB-327D-B599353D34EA}"/>
              </a:ext>
            </a:extLst>
          </p:cNvPr>
          <p:cNvSpPr>
            <a:spLocks noGrp="1"/>
          </p:cNvSpPr>
          <p:nvPr>
            <p:ph type="title"/>
          </p:nvPr>
        </p:nvSpPr>
        <p:spPr>
          <a:xfrm>
            <a:off x="180248" y="398394"/>
            <a:ext cx="10515600" cy="1325563"/>
          </a:xfrm>
        </p:spPr>
        <p:txBody>
          <a:bodyPr/>
          <a:lstStyle/>
          <a:p>
            <a:r>
              <a:rPr lang="en-GB" b="1" u="sng" dirty="0">
                <a:latin typeface="Arial" panose="020B0604020202020204" pitchFamily="34" charset="0"/>
                <a:cs typeface="Arial" panose="020B0604020202020204" pitchFamily="34" charset="0"/>
              </a:rPr>
              <a:t>Help and Support</a:t>
            </a:r>
          </a:p>
        </p:txBody>
      </p:sp>
      <p:sp>
        <p:nvSpPr>
          <p:cNvPr id="3" name="Content Placeholder 2">
            <a:extLst>
              <a:ext uri="{FF2B5EF4-FFF2-40B4-BE49-F238E27FC236}">
                <a16:creationId xmlns:a16="http://schemas.microsoft.com/office/drawing/2014/main" id="{FD4351ED-2FA7-C3F3-7B33-9EFEC6FE6E23}"/>
              </a:ext>
            </a:extLst>
          </p:cNvPr>
          <p:cNvSpPr>
            <a:spLocks noGrp="1"/>
          </p:cNvSpPr>
          <p:nvPr>
            <p:ph sz="half" idx="1"/>
          </p:nvPr>
        </p:nvSpPr>
        <p:spPr>
          <a:xfrm>
            <a:off x="256448" y="1678603"/>
            <a:ext cx="5181600" cy="4351338"/>
          </a:xfrm>
        </p:spPr>
        <p:txBody>
          <a:bodyPr vert="horz" lIns="91440" tIns="45720" rIns="91440" bIns="45720" rtlCol="0" anchor="t">
            <a:normAutofit/>
          </a:bodyPr>
          <a:lstStyle/>
          <a:p>
            <a:pPr marL="0" indent="0">
              <a:buNone/>
            </a:pPr>
            <a:endParaRPr lang="en-GB"/>
          </a:p>
          <a:p>
            <a:endParaRPr lang="en-GB"/>
          </a:p>
          <a:p>
            <a:endParaRPr lang="en-GB"/>
          </a:p>
        </p:txBody>
      </p:sp>
      <p:pic>
        <p:nvPicPr>
          <p:cNvPr id="5" name="Picture 5" descr="Text&#10;&#10;Description automatically generated">
            <a:extLst>
              <a:ext uri="{FF2B5EF4-FFF2-40B4-BE49-F238E27FC236}">
                <a16:creationId xmlns:a16="http://schemas.microsoft.com/office/drawing/2014/main" id="{029BD47B-257D-88B4-823A-5D5886AE9D4B}"/>
              </a:ext>
            </a:extLst>
          </p:cNvPr>
          <p:cNvPicPr>
            <a:picLocks noGrp="1" noChangeAspect="1"/>
          </p:cNvPicPr>
          <p:nvPr>
            <p:ph sz="half" idx="2"/>
          </p:nvPr>
        </p:nvPicPr>
        <p:blipFill>
          <a:blip r:embed="rId3"/>
          <a:stretch>
            <a:fillRect/>
          </a:stretch>
        </p:blipFill>
        <p:spPr>
          <a:xfrm>
            <a:off x="9208308" y="3011309"/>
            <a:ext cx="1685925" cy="1685925"/>
          </a:xfrm>
        </p:spPr>
      </p:pic>
      <p:pic>
        <p:nvPicPr>
          <p:cNvPr id="6" name="Picture 6">
            <a:extLst>
              <a:ext uri="{FF2B5EF4-FFF2-40B4-BE49-F238E27FC236}">
                <a16:creationId xmlns:a16="http://schemas.microsoft.com/office/drawing/2014/main" id="{3FFB013C-D245-FEB6-57E4-D1AA9F190330}"/>
              </a:ext>
            </a:extLst>
          </p:cNvPr>
          <p:cNvPicPr>
            <a:picLocks noChangeAspect="1"/>
          </p:cNvPicPr>
          <p:nvPr/>
        </p:nvPicPr>
        <p:blipFill>
          <a:blip r:embed="rId4"/>
          <a:stretch>
            <a:fillRect/>
          </a:stretch>
        </p:blipFill>
        <p:spPr>
          <a:xfrm>
            <a:off x="9500057" y="4768031"/>
            <a:ext cx="2280189" cy="1691575"/>
          </a:xfrm>
          <a:prstGeom prst="rect">
            <a:avLst/>
          </a:prstGeom>
        </p:spPr>
      </p:pic>
      <p:pic>
        <p:nvPicPr>
          <p:cNvPr id="9" name="Picture 9" descr="Text&#10;&#10;Description automatically generated">
            <a:extLst>
              <a:ext uri="{FF2B5EF4-FFF2-40B4-BE49-F238E27FC236}">
                <a16:creationId xmlns:a16="http://schemas.microsoft.com/office/drawing/2014/main" id="{221DC831-6CDE-EB74-F4A4-E71821E23F73}"/>
              </a:ext>
            </a:extLst>
          </p:cNvPr>
          <p:cNvPicPr>
            <a:picLocks noChangeAspect="1"/>
          </p:cNvPicPr>
          <p:nvPr/>
        </p:nvPicPr>
        <p:blipFill>
          <a:blip r:embed="rId5"/>
          <a:stretch>
            <a:fillRect/>
          </a:stretch>
        </p:blipFill>
        <p:spPr>
          <a:xfrm>
            <a:off x="6357444" y="2580322"/>
            <a:ext cx="1628775" cy="1899834"/>
          </a:xfrm>
          <a:prstGeom prst="rect">
            <a:avLst/>
          </a:prstGeom>
        </p:spPr>
      </p:pic>
      <p:pic>
        <p:nvPicPr>
          <p:cNvPr id="10" name="Picture 10" descr="Graphical user interface, text&#10;&#10;Description automatically generated">
            <a:extLst>
              <a:ext uri="{FF2B5EF4-FFF2-40B4-BE49-F238E27FC236}">
                <a16:creationId xmlns:a16="http://schemas.microsoft.com/office/drawing/2014/main" id="{CA0CC894-CDCF-9962-5CD6-4BFE86D26603}"/>
              </a:ext>
            </a:extLst>
          </p:cNvPr>
          <p:cNvPicPr>
            <a:picLocks noChangeAspect="1"/>
          </p:cNvPicPr>
          <p:nvPr/>
        </p:nvPicPr>
        <p:blipFill>
          <a:blip r:embed="rId6"/>
          <a:stretch>
            <a:fillRect/>
          </a:stretch>
        </p:blipFill>
        <p:spPr>
          <a:xfrm>
            <a:off x="7464355" y="4915657"/>
            <a:ext cx="1295400" cy="1457325"/>
          </a:xfrm>
          <a:prstGeom prst="rect">
            <a:avLst/>
          </a:prstGeom>
        </p:spPr>
      </p:pic>
      <p:sp>
        <p:nvSpPr>
          <p:cNvPr id="7" name="TextBox 6">
            <a:extLst>
              <a:ext uri="{FF2B5EF4-FFF2-40B4-BE49-F238E27FC236}">
                <a16:creationId xmlns:a16="http://schemas.microsoft.com/office/drawing/2014/main" id="{0B413133-C390-EC76-1F76-95FB818E8E7E}"/>
              </a:ext>
            </a:extLst>
          </p:cNvPr>
          <p:cNvSpPr txBox="1"/>
          <p:nvPr/>
        </p:nvSpPr>
        <p:spPr>
          <a:xfrm>
            <a:off x="182522" y="2587330"/>
            <a:ext cx="6100996" cy="3785652"/>
          </a:xfrm>
          <a:prstGeom prst="rect">
            <a:avLst/>
          </a:prstGeom>
          <a:noFill/>
        </p:spPr>
        <p:txBody>
          <a:bodyPr wrap="square">
            <a:spAutoFit/>
          </a:bodyPr>
          <a:lstStyle/>
          <a:p>
            <a:pPr marL="0" indent="0">
              <a:buNone/>
            </a:pPr>
            <a:r>
              <a:rPr lang="en-GB" sz="2000" dirty="0">
                <a:latin typeface="Arial" panose="020B0604020202020204" pitchFamily="34" charset="0"/>
                <a:cs typeface="Arial" panose="020B0604020202020204" pitchFamily="34" charset="0"/>
              </a:rPr>
              <a:t>Lisa Ellis for Referencing Support</a:t>
            </a:r>
            <a:endParaRPr lang="en-US"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7"/>
              </a:rPr>
              <a:t>l.ellis@uwtsd.ac.uk</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Study Skills: </a:t>
            </a:r>
          </a:p>
          <a:p>
            <a:pPr marL="0" indent="0">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8"/>
              </a:rPr>
              <a:t>Study Skills Support | UWTSD</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Reading List: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9"/>
              </a:rPr>
              <a:t>Library and Learning Resources | University of Wales Trinity Saint David (uwtsd.ac.uk)</a:t>
            </a:r>
            <a:endParaRPr lang="en-GB" sz="2000" dirty="0">
              <a:latin typeface="Arial" panose="020B0604020202020204" pitchFamily="34" charset="0"/>
              <a:cs typeface="Arial" panose="020B0604020202020204" pitchFamily="34" charset="0"/>
            </a:endParaRPr>
          </a:p>
        </p:txBody>
      </p:sp>
      <p:pic>
        <p:nvPicPr>
          <p:cNvPr id="11" name="Picture 5" descr="A picture containing text, sign, sky, outdoor&#10;&#10;Description automatically generated">
            <a:extLst>
              <a:ext uri="{FF2B5EF4-FFF2-40B4-BE49-F238E27FC236}">
                <a16:creationId xmlns:a16="http://schemas.microsoft.com/office/drawing/2014/main" id="{70C11B54-DFD3-BE4B-11EB-171450B39E2A}"/>
              </a:ext>
            </a:extLst>
          </p:cNvPr>
          <p:cNvPicPr>
            <a:picLocks noChangeAspect="1"/>
          </p:cNvPicPr>
          <p:nvPr/>
        </p:nvPicPr>
        <p:blipFill>
          <a:blip r:embed="rId10"/>
          <a:stretch>
            <a:fillRect/>
          </a:stretch>
        </p:blipFill>
        <p:spPr>
          <a:xfrm>
            <a:off x="8375383" y="369551"/>
            <a:ext cx="2743200" cy="2170545"/>
          </a:xfrm>
          <a:prstGeom prst="rect">
            <a:avLst/>
          </a:prstGeom>
        </p:spPr>
      </p:pic>
    </p:spTree>
    <p:extLst>
      <p:ext uri="{BB962C8B-B14F-4D97-AF65-F5344CB8AC3E}">
        <p14:creationId xmlns:p14="http://schemas.microsoft.com/office/powerpoint/2010/main" val="4206665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892753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86CC71-FB34-60F6-120A-EC9D536F6CBA}"/>
              </a:ext>
            </a:extLst>
          </p:cNvPr>
          <p:cNvSpPr>
            <a:spLocks noGrp="1"/>
          </p:cNvSpPr>
          <p:nvPr>
            <p:ph type="title"/>
          </p:nvPr>
        </p:nvSpPr>
        <p:spPr>
          <a:xfrm>
            <a:off x="874815" y="798703"/>
            <a:ext cx="5221185" cy="3072015"/>
          </a:xfrm>
        </p:spPr>
        <p:txBody>
          <a:bodyPr vert="horz" lIns="91440" tIns="45720" rIns="91440" bIns="45720" rtlCol="0" anchor="b">
            <a:normAutofit/>
          </a:bodyPr>
          <a:lstStyle/>
          <a:p>
            <a:pPr algn="ctr"/>
            <a:r>
              <a:rPr lang="en-US" sz="6000" kern="1200">
                <a:solidFill>
                  <a:schemeClr val="tx1"/>
                </a:solidFill>
                <a:latin typeface="+mj-lt"/>
                <a:ea typeface="+mj-ea"/>
                <a:cs typeface="+mj-cs"/>
              </a:rPr>
              <a:t>The IMPORTANT button! </a:t>
            </a:r>
          </a:p>
        </p:txBody>
      </p:sp>
      <p:sp>
        <p:nvSpPr>
          <p:cNvPr id="10249" name="Freeform: Shape 10248">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0251" name="Freeform: Shape 10250">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42" name="Picture 2" descr="IMPORTANT! | IsleChile … All B.S Aside">
            <a:extLst>
              <a:ext uri="{FF2B5EF4-FFF2-40B4-BE49-F238E27FC236}">
                <a16:creationId xmlns:a16="http://schemas.microsoft.com/office/drawing/2014/main" id="{28C341AF-04CF-0CAF-91E8-A2E1829F0E6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51243" y="1787706"/>
            <a:ext cx="4939504" cy="2899640"/>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a:noFill/>
          <a:extLst>
            <a:ext uri="{909E8E84-426E-40DD-AFC4-6F175D3DCCD1}">
              <a14:hiddenFill xmlns:a14="http://schemas.microsoft.com/office/drawing/2010/main">
                <a:solidFill>
                  <a:srgbClr val="FFFFFF"/>
                </a:solidFill>
              </a14:hiddenFill>
            </a:ext>
          </a:extLst>
        </p:spPr>
      </p:pic>
      <p:sp>
        <p:nvSpPr>
          <p:cNvPr id="10253" name="Freeform: Shape 10252">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5" name="Freeform: Shape 10254">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0257" name="Freeform: Shape 10256">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259" name="Freeform: Shape 10258">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922447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1535036"/>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 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and Discretion</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512010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BE4E2BA-0C72-DD39-0E73-FBA228388854}"/>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kern="1200">
                <a:solidFill>
                  <a:schemeClr val="tx1"/>
                </a:solidFill>
                <a:latin typeface="+mj-lt"/>
                <a:ea typeface="+mj-ea"/>
                <a:cs typeface="+mj-cs"/>
              </a:rPr>
              <a:t>Aims and Objectives</a:t>
            </a:r>
          </a:p>
        </p:txBody>
      </p:sp>
      <p:sp>
        <p:nvSpPr>
          <p:cNvPr id="17"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1554ED19-425F-75A3-9BD6-E8743289D1C2}"/>
              </a:ext>
            </a:extLst>
          </p:cNvPr>
          <p:cNvGraphicFramePr/>
          <p:nvPr>
            <p:extLst>
              <p:ext uri="{D42A27DB-BD31-4B8C-83A1-F6EECF244321}">
                <p14:modId xmlns:p14="http://schemas.microsoft.com/office/powerpoint/2010/main" val="180020990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5096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2431310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760691" y="2702939"/>
            <a:ext cx="3734014" cy="356616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sz="5400" b="1" dirty="0">
                <a:latin typeface="+mj-lt"/>
                <a:ea typeface="+mj-ea"/>
                <a:cs typeface="+mj-cs"/>
              </a:rPr>
              <a:t>What is Discretion?</a:t>
            </a:r>
          </a:p>
        </p:txBody>
      </p:sp>
      <p:sp>
        <p:nvSpPr>
          <p:cNvPr id="615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5 Minute Timer – 123Timer">
            <a:extLst>
              <a:ext uri="{FF2B5EF4-FFF2-40B4-BE49-F238E27FC236}">
                <a16:creationId xmlns:a16="http://schemas.microsoft.com/office/drawing/2014/main" id="{1EB0C34B-7C81-D50D-EDCE-4027785BA7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7438" y="315168"/>
            <a:ext cx="2080260" cy="20802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fade">
                                      <p:cBhvr>
                                        <p:cTn id="7" dur="5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pic>
        <p:nvPicPr>
          <p:cNvPr id="9218" name="Picture 2" descr="IMPORTANT! | IsleChile … All B.S Aside">
            <a:extLst>
              <a:ext uri="{FF2B5EF4-FFF2-40B4-BE49-F238E27FC236}">
                <a16:creationId xmlns:a16="http://schemas.microsoft.com/office/drawing/2014/main" id="{61976F71-FF4D-3852-5593-BFA29B9E25A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76150" y="458873"/>
            <a:ext cx="2473305" cy="1451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bottle&#10;&#10;Description automatically generated with low confidence">
            <a:extLst>
              <a:ext uri="{FF2B5EF4-FFF2-40B4-BE49-F238E27FC236}">
                <a16:creationId xmlns:a16="http://schemas.microsoft.com/office/drawing/2014/main" id="{993072DA-8D9D-0EB3-AF6B-7FD42A3938CF}"/>
              </a:ext>
            </a:extLst>
          </p:cNvPr>
          <p:cNvPicPr>
            <a:picLocks noChangeAspect="1"/>
          </p:cNvPicPr>
          <p:nvPr/>
        </p:nvPicPr>
        <p:blipFill rotWithShape="1">
          <a:blip r:embed="rId3"/>
          <a:srcRect l="11519" t="553" r="4888"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95534B-D8E5-A791-3C65-3262EAA32A3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Discuss: What options are available to police?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0855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3"/>
          <p:cNvPicPr>
            <a:picLocks noChangeAspect="1"/>
          </p:cNvPicPr>
          <p:nvPr/>
        </p:nvPicPr>
        <p:blipFill>
          <a:blip r:embed="rId8">
            <a:extLst>
              <a:ext uri="{28A0092B-C50C-407E-A947-70E740481C1C}">
                <a14:useLocalDpi xmlns:a14="http://schemas.microsoft.com/office/drawing/2010/main" val="0"/>
              </a:ext>
            </a:extLst>
          </a:blip>
          <a:srcRect l="5556" r="8333"/>
          <a:stretch>
            <a:fillRect/>
          </a:stretch>
        </p:blipFill>
        <p:spPr bwMode="auto">
          <a:xfrm>
            <a:off x="1644649" y="2298739"/>
            <a:ext cx="3181350" cy="246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7"/>
          <p:cNvSpPr txBox="1">
            <a:spLocks noChangeArrowheads="1"/>
          </p:cNvSpPr>
          <p:nvPr>
            <p:custDataLst>
              <p:tags r:id="rId1"/>
            </p:custDataLst>
          </p:nvPr>
        </p:nvSpPr>
        <p:spPr bwMode="auto">
          <a:xfrm>
            <a:off x="5511800" y="2064483"/>
            <a:ext cx="192087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Report for Process?</a:t>
            </a:r>
          </a:p>
        </p:txBody>
      </p:sp>
      <p:sp>
        <p:nvSpPr>
          <p:cNvPr id="6" name="Text Box 6"/>
          <p:cNvSpPr txBox="1">
            <a:spLocks noChangeArrowheads="1"/>
          </p:cNvSpPr>
          <p:nvPr>
            <p:custDataLst>
              <p:tags r:id="rId2"/>
            </p:custDataLst>
          </p:nvPr>
        </p:nvSpPr>
        <p:spPr bwMode="auto">
          <a:xfrm>
            <a:off x="8118476" y="2698789"/>
            <a:ext cx="242887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Traffic Offence Report?</a:t>
            </a:r>
          </a:p>
        </p:txBody>
      </p:sp>
      <p:sp>
        <p:nvSpPr>
          <p:cNvPr id="7" name="Text Box 8"/>
          <p:cNvSpPr txBox="1">
            <a:spLocks noChangeArrowheads="1"/>
          </p:cNvSpPr>
          <p:nvPr>
            <p:custDataLst>
              <p:tags r:id="rId3"/>
            </p:custDataLst>
          </p:nvPr>
        </p:nvSpPr>
        <p:spPr bwMode="auto">
          <a:xfrm>
            <a:off x="6092237" y="4095653"/>
            <a:ext cx="11769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Arrest?</a:t>
            </a:r>
          </a:p>
        </p:txBody>
      </p:sp>
      <p:sp>
        <p:nvSpPr>
          <p:cNvPr id="8" name="Text Box 3"/>
          <p:cNvSpPr txBox="1">
            <a:spLocks noChangeArrowheads="1"/>
          </p:cNvSpPr>
          <p:nvPr>
            <p:custDataLst>
              <p:tags r:id="rId4"/>
            </p:custDataLst>
          </p:nvPr>
        </p:nvSpPr>
        <p:spPr bwMode="auto">
          <a:xfrm>
            <a:off x="4922837" y="5758227"/>
            <a:ext cx="23463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a:latin typeface="Arial" panose="020B0604020202020204" pitchFamily="34" charset="0"/>
                <a:cs typeface="Arial" panose="020B0604020202020204" pitchFamily="34" charset="0"/>
              </a:rPr>
              <a:t>Do Nothing</a:t>
            </a:r>
            <a:r>
              <a:rPr lang="en-US" altLang="en-US" sz="2800" b="1">
                <a:latin typeface="Arial" panose="020B0604020202020204" pitchFamily="34" charset="0"/>
                <a:cs typeface="Arial" panose="020B0604020202020204" pitchFamily="34" charset="0"/>
              </a:rPr>
              <a:t>?</a:t>
            </a:r>
          </a:p>
        </p:txBody>
      </p:sp>
      <p:sp>
        <p:nvSpPr>
          <p:cNvPr id="9" name="TextBox 8"/>
          <p:cNvSpPr txBox="1"/>
          <p:nvPr/>
        </p:nvSpPr>
        <p:spPr>
          <a:xfrm>
            <a:off x="0" y="277325"/>
            <a:ext cx="7416800" cy="584200"/>
          </a:xfrm>
          <a:prstGeom prst="rect">
            <a:avLst/>
          </a:prstGeom>
          <a:solidFill>
            <a:srgbClr val="FF0000"/>
          </a:solidFill>
          <a:ln>
            <a:solidFill>
              <a:srgbClr val="FF0000"/>
            </a:solidFill>
          </a:ln>
        </p:spPr>
        <p:txBody>
          <a:bodyPr>
            <a:spAutoFit/>
          </a:bodyPr>
          <a:lstStyle/>
          <a:p>
            <a:pPr algn="ctr">
              <a:defRPr/>
            </a:pPr>
            <a:r>
              <a:rPr lang="en-GB" sz="3200" b="1" dirty="0">
                <a:solidFill>
                  <a:schemeClr val="bg1"/>
                </a:solidFill>
                <a:latin typeface="+mn-lt"/>
              </a:rPr>
              <a:t>What Options Are Available to Police? </a:t>
            </a:r>
          </a:p>
        </p:txBody>
      </p:sp>
      <p:sp>
        <p:nvSpPr>
          <p:cNvPr id="2" name="Text Box 8">
            <a:extLst>
              <a:ext uri="{FF2B5EF4-FFF2-40B4-BE49-F238E27FC236}">
                <a16:creationId xmlns:a16="http://schemas.microsoft.com/office/drawing/2014/main" id="{41B0BDFF-2D9A-68C5-3F01-9AEA76AB56BB}"/>
              </a:ext>
            </a:extLst>
          </p:cNvPr>
          <p:cNvSpPr txBox="1">
            <a:spLocks noChangeArrowheads="1"/>
          </p:cNvSpPr>
          <p:nvPr>
            <p:custDataLst>
              <p:tags r:id="rId5"/>
            </p:custDataLst>
          </p:nvPr>
        </p:nvSpPr>
        <p:spPr bwMode="auto">
          <a:xfrm>
            <a:off x="8836155" y="4791503"/>
            <a:ext cx="26429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Words of advice?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BA (Hons) Professional Policing Degree - Cardiff Metropolitan University">
            <a:extLst>
              <a:ext uri="{FF2B5EF4-FFF2-40B4-BE49-F238E27FC236}">
                <a16:creationId xmlns:a16="http://schemas.microsoft.com/office/drawing/2014/main" id="{ABED0CD6-774E-9903-1650-84B9F952F8A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94" r="24184"/>
          <a:stretch/>
        </p:blipFill>
        <p:spPr bwMode="auto">
          <a:xfrm>
            <a:off x="6355442" y="10"/>
            <a:ext cx="5836558" cy="5130404"/>
          </a:xfrm>
          <a:custGeom>
            <a:avLst/>
            <a:gdLst/>
            <a:ahLst/>
            <a:cxnLst/>
            <a:rect l="l" t="t" r="r" b="b"/>
            <a:pathLst>
              <a:path w="5836558" h="5130414">
                <a:moveTo>
                  <a:pt x="2376055" y="0"/>
                </a:moveTo>
                <a:lnTo>
                  <a:pt x="5836558" y="0"/>
                </a:lnTo>
                <a:lnTo>
                  <a:pt x="5836558" y="5130414"/>
                </a:lnTo>
                <a:lnTo>
                  <a:pt x="0" y="5130414"/>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8FD39E3-F35F-98D8-8C85-2E6D98763E45}"/>
              </a:ext>
            </a:extLst>
          </p:cNvPr>
          <p:cNvSpPr txBox="1"/>
          <p:nvPr/>
        </p:nvSpPr>
        <p:spPr>
          <a:xfrm>
            <a:off x="841248" y="797442"/>
            <a:ext cx="6270964" cy="239045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What can influence a police officer’s decision-making? </a:t>
            </a:r>
          </a:p>
        </p:txBody>
      </p:sp>
      <p:sp>
        <p:nvSpPr>
          <p:cNvPr id="1031" name="Freeform: Shape 1030">
            <a:extLst>
              <a:ext uri="{FF2B5EF4-FFF2-40B4-BE49-F238E27FC236}">
                <a16:creationId xmlns:a16="http://schemas.microsoft.com/office/drawing/2014/main" id="{5EB73228-F09B-409F-9EC1-7E853C4F5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840" y="5292509"/>
            <a:ext cx="6610160" cy="1565491"/>
          </a:xfrm>
          <a:custGeom>
            <a:avLst/>
            <a:gdLst>
              <a:gd name="connsiteX0" fmla="*/ 1186806 w 6610160"/>
              <a:gd name="connsiteY0" fmla="*/ 0 h 1565491"/>
              <a:gd name="connsiteX1" fmla="*/ 1692132 w 6610160"/>
              <a:gd name="connsiteY1" fmla="*/ 0 h 1565491"/>
              <a:gd name="connsiteX2" fmla="*/ 6104834 w 6610160"/>
              <a:gd name="connsiteY2" fmla="*/ 0 h 1565491"/>
              <a:gd name="connsiteX3" fmla="*/ 6610160 w 6610160"/>
              <a:gd name="connsiteY3" fmla="*/ 0 h 1565491"/>
              <a:gd name="connsiteX4" fmla="*/ 6610160 w 6610160"/>
              <a:gd name="connsiteY4" fmla="*/ 1565491 h 1565491"/>
              <a:gd name="connsiteX5" fmla="*/ 0 w 6610160"/>
              <a:gd name="connsiteY5" fmla="*/ 1565491 h 1565491"/>
              <a:gd name="connsiteX6" fmla="*/ 724290 w 6610160"/>
              <a:gd name="connsiteY6" fmla="*/ 1591 h 1565491"/>
              <a:gd name="connsiteX7" fmla="*/ 1186070 w 6610160"/>
              <a:gd name="connsiteY7"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0160" h="1565491">
                <a:moveTo>
                  <a:pt x="1186806" y="0"/>
                </a:moveTo>
                <a:lnTo>
                  <a:pt x="1692132" y="0"/>
                </a:lnTo>
                <a:lnTo>
                  <a:pt x="6104834" y="0"/>
                </a:lnTo>
                <a:lnTo>
                  <a:pt x="6610160" y="0"/>
                </a:lnTo>
                <a:lnTo>
                  <a:pt x="6610160" y="1565491"/>
                </a:lnTo>
                <a:lnTo>
                  <a:pt x="0" y="1565491"/>
                </a:lnTo>
                <a:lnTo>
                  <a:pt x="724290" y="1591"/>
                </a:lnTo>
                <a:lnTo>
                  <a:pt x="1186070" y="159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3" name="Freeform: Shape 1032">
            <a:extLst>
              <a:ext uri="{FF2B5EF4-FFF2-40B4-BE49-F238E27FC236}">
                <a16:creationId xmlns:a16="http://schemas.microsoft.com/office/drawing/2014/main" id="{3150A4AE-7BE7-480D-BD8C-3951E6479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510"/>
            <a:ext cx="6144370" cy="1565491"/>
          </a:xfrm>
          <a:custGeom>
            <a:avLst/>
            <a:gdLst>
              <a:gd name="connsiteX0" fmla="*/ 0 w 6144370"/>
              <a:gd name="connsiteY0" fmla="*/ 0 h 1565491"/>
              <a:gd name="connsiteX1" fmla="*/ 6144370 w 6144370"/>
              <a:gd name="connsiteY1" fmla="*/ 0 h 1565491"/>
              <a:gd name="connsiteX2" fmla="*/ 5419344 w 6144370"/>
              <a:gd name="connsiteY2" fmla="*/ 1565491 h 1565491"/>
              <a:gd name="connsiteX3" fmla="*/ 0 w 6144370"/>
              <a:gd name="connsiteY3" fmla="*/ 1565491 h 1565491"/>
            </a:gdLst>
            <a:ahLst/>
            <a:cxnLst>
              <a:cxn ang="0">
                <a:pos x="connsiteX0" y="connsiteY0"/>
              </a:cxn>
              <a:cxn ang="0">
                <a:pos x="connsiteX1" y="connsiteY1"/>
              </a:cxn>
              <a:cxn ang="0">
                <a:pos x="connsiteX2" y="connsiteY2"/>
              </a:cxn>
              <a:cxn ang="0">
                <a:pos x="connsiteX3" y="connsiteY3"/>
              </a:cxn>
            </a:cxnLst>
            <a:rect l="l" t="t" r="r" b="b"/>
            <a:pathLst>
              <a:path w="6144370" h="1565491">
                <a:moveTo>
                  <a:pt x="0" y="0"/>
                </a:moveTo>
                <a:lnTo>
                  <a:pt x="6144370" y="0"/>
                </a:lnTo>
                <a:lnTo>
                  <a:pt x="5419344" y="1565491"/>
                </a:lnTo>
                <a:lnTo>
                  <a:pt x="0" y="15654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8" name="Picture 4" descr="Group Discussion Icon Vector Art, Icons, and Graphics for Free Download">
            <a:extLst>
              <a:ext uri="{FF2B5EF4-FFF2-40B4-BE49-F238E27FC236}">
                <a16:creationId xmlns:a16="http://schemas.microsoft.com/office/drawing/2014/main" id="{541E313A-F9BD-C67A-94EC-2A1B7D634F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001" y="3850758"/>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34422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defRPr/>
            </a:pPr>
            <a:r>
              <a:rPr lang="en-US" sz="4200" b="1">
                <a:latin typeface="+mj-lt"/>
                <a:ea typeface="+mj-ea"/>
                <a:cs typeface="+mj-cs"/>
              </a:rPr>
              <a:t>Factors which may Influence Decisions</a:t>
            </a:r>
          </a:p>
        </p:txBody>
      </p:sp>
      <p:sp>
        <p:nvSpPr>
          <p:cNvPr id="1229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Who am I dealing with?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are the possible outcomes?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When did the incident occur?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Where is the incident taking place?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Why I should or should not act?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course of action could I take?</a:t>
            </a:r>
          </a:p>
        </p:txBody>
      </p:sp>
      <p:pic>
        <p:nvPicPr>
          <p:cNvPr id="12292" name="Picture 5"/>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EB7D09A-5436-82AE-15C4-8C3FB5A14305}"/>
              </a:ext>
            </a:extLst>
          </p:cNvPr>
          <p:cNvSpPr txBox="1"/>
          <p:nvPr/>
        </p:nvSpPr>
        <p:spPr>
          <a:xfrm>
            <a:off x="804316" y="0"/>
            <a:ext cx="4620584" cy="456713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dirty="0">
                <a:latin typeface="+mj-lt"/>
                <a:ea typeface="+mj-ea"/>
                <a:cs typeface="+mj-cs"/>
              </a:rPr>
              <a:t>What Obstacles Influence Decision Making within Policing?</a:t>
            </a:r>
            <a:endParaRPr lang="en-US" sz="4400" dirty="0">
              <a:latin typeface="+mj-lt"/>
              <a:ea typeface="+mj-ea"/>
              <a:cs typeface="+mj-cs"/>
            </a:endParaRPr>
          </a:p>
        </p:txBody>
      </p:sp>
      <p:pic>
        <p:nvPicPr>
          <p:cNvPr id="2050" name="Picture 2" descr="Overcoming Obstacles - LMA Consulting Group, Inc. - Lisa Anderson">
            <a:extLst>
              <a:ext uri="{FF2B5EF4-FFF2-40B4-BE49-F238E27FC236}">
                <a16:creationId xmlns:a16="http://schemas.microsoft.com/office/drawing/2014/main" id="{5B032E65-A6B9-560A-8F70-C5CCA3F65A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156" r="1"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59154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164981" y="227006"/>
            <a:ext cx="9610423" cy="584775"/>
          </a:xfrm>
          <a:prstGeom prst="rect">
            <a:avLst/>
          </a:prstGeom>
          <a:solidFill>
            <a:schemeClr val="accent4">
              <a:lumMod val="60000"/>
              <a:lumOff val="40000"/>
            </a:schemeClr>
          </a:solidFill>
        </p:spPr>
        <p:txBody>
          <a:bodyPr wrap="square" rtlCol="0">
            <a:spAutoFit/>
          </a:bodyPr>
          <a:lstStyle/>
          <a:p>
            <a:pPr algn="ctr"/>
            <a:r>
              <a:rPr lang="en-GB" sz="3200" b="1" dirty="0">
                <a:solidFill>
                  <a:schemeClr val="accent2"/>
                </a:solidFill>
              </a:rPr>
              <a:t>Some Obstacles that Affect Decision Making</a:t>
            </a:r>
          </a:p>
        </p:txBody>
      </p:sp>
      <p:graphicFrame>
        <p:nvGraphicFramePr>
          <p:cNvPr id="2" name="Diagram 1">
            <a:extLst>
              <a:ext uri="{FF2B5EF4-FFF2-40B4-BE49-F238E27FC236}">
                <a16:creationId xmlns:a16="http://schemas.microsoft.com/office/drawing/2014/main" id="{4E8851AA-DE27-4525-ACD7-96E108B8D8B6}"/>
              </a:ext>
            </a:extLst>
          </p:cNvPr>
          <p:cNvGraphicFramePr/>
          <p:nvPr/>
        </p:nvGraphicFramePr>
        <p:xfrm>
          <a:off x="721518" y="718455"/>
          <a:ext cx="10748964" cy="5326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161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A6F0F89-9735-4B49-AA76-5D8312E095AB}"/>
                                            </p:graphicEl>
                                          </p:spTgt>
                                        </p:tgtEl>
                                        <p:attrNameLst>
                                          <p:attrName>style.visibility</p:attrName>
                                        </p:attrNameLst>
                                      </p:cBhvr>
                                      <p:to>
                                        <p:strVal val="visible"/>
                                      </p:to>
                                    </p:set>
                                    <p:animEffect transition="in" filter="fade">
                                      <p:cBhvr>
                                        <p:cTn id="7" dur="500"/>
                                        <p:tgtEl>
                                          <p:spTgt spid="2">
                                            <p:graphicEl>
                                              <a:dgm id="{9A6F0F89-9735-4B49-AA76-5D8312E095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86D6C9-94F5-4ACE-B0C4-92D3FA458DF7}"/>
                                            </p:graphicEl>
                                          </p:spTgt>
                                        </p:tgtEl>
                                        <p:attrNameLst>
                                          <p:attrName>style.visibility</p:attrName>
                                        </p:attrNameLst>
                                      </p:cBhvr>
                                      <p:to>
                                        <p:strVal val="visible"/>
                                      </p:to>
                                    </p:set>
                                    <p:animEffect transition="in" filter="fade">
                                      <p:cBhvr>
                                        <p:cTn id="12" dur="500"/>
                                        <p:tgtEl>
                                          <p:spTgt spid="2">
                                            <p:graphicEl>
                                              <a:dgm id="{EC86D6C9-94F5-4ACE-B0C4-92D3FA458DF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686DA8D-7E3B-4004-B1EF-EC67D542A6EA}"/>
                                            </p:graphicEl>
                                          </p:spTgt>
                                        </p:tgtEl>
                                        <p:attrNameLst>
                                          <p:attrName>style.visibility</p:attrName>
                                        </p:attrNameLst>
                                      </p:cBhvr>
                                      <p:to>
                                        <p:strVal val="visible"/>
                                      </p:to>
                                    </p:set>
                                    <p:animEffect transition="in" filter="fade">
                                      <p:cBhvr>
                                        <p:cTn id="17" dur="500"/>
                                        <p:tgtEl>
                                          <p:spTgt spid="2">
                                            <p:graphicEl>
                                              <a:dgm id="{E686DA8D-7E3B-4004-B1EF-EC67D542A6E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996DD0-AE7B-43AA-9560-6D54108B0462}"/>
                                            </p:graphicEl>
                                          </p:spTgt>
                                        </p:tgtEl>
                                        <p:attrNameLst>
                                          <p:attrName>style.visibility</p:attrName>
                                        </p:attrNameLst>
                                      </p:cBhvr>
                                      <p:to>
                                        <p:strVal val="visible"/>
                                      </p:to>
                                    </p:set>
                                    <p:animEffect transition="in" filter="fade">
                                      <p:cBhvr>
                                        <p:cTn id="22" dur="500"/>
                                        <p:tgtEl>
                                          <p:spTgt spid="2">
                                            <p:graphicEl>
                                              <a:dgm id="{DA996DD0-AE7B-43AA-9560-6D54108B046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C879395-05C2-40A4-A160-C5422DB2C615}"/>
                                            </p:graphicEl>
                                          </p:spTgt>
                                        </p:tgtEl>
                                        <p:attrNameLst>
                                          <p:attrName>style.visibility</p:attrName>
                                        </p:attrNameLst>
                                      </p:cBhvr>
                                      <p:to>
                                        <p:strVal val="visible"/>
                                      </p:to>
                                    </p:set>
                                    <p:animEffect transition="in" filter="fade">
                                      <p:cBhvr>
                                        <p:cTn id="27" dur="500"/>
                                        <p:tgtEl>
                                          <p:spTgt spid="2">
                                            <p:graphicEl>
                                              <a:dgm id="{8C879395-05C2-40A4-A160-C5422DB2C61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94F2877-6350-4B48-A72E-F28D2962CC4F}"/>
                                            </p:graphicEl>
                                          </p:spTgt>
                                        </p:tgtEl>
                                        <p:attrNameLst>
                                          <p:attrName>style.visibility</p:attrName>
                                        </p:attrNameLst>
                                      </p:cBhvr>
                                      <p:to>
                                        <p:strVal val="visible"/>
                                      </p:to>
                                    </p:set>
                                    <p:animEffect transition="in" filter="fade">
                                      <p:cBhvr>
                                        <p:cTn id="32" dur="500"/>
                                        <p:tgtEl>
                                          <p:spTgt spid="2">
                                            <p:graphicEl>
                                              <a:dgm id="{994F2877-6350-4B48-A72E-F28D2962CC4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1A042C51-0ACE-419E-A039-04AD72522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90" name="Group 308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3091" name="Rectangle 309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2" name="Rectangle 309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Rectangle 309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95" name="Rectangle 309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043631" y="873940"/>
            <a:ext cx="4928291" cy="10357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kern="1200">
                <a:solidFill>
                  <a:schemeClr val="tx1"/>
                </a:solidFill>
                <a:latin typeface="+mj-lt"/>
                <a:ea typeface="+mj-ea"/>
                <a:cs typeface="+mj-cs"/>
              </a:rPr>
              <a:t>And what strategies are there for effective decision making?...</a:t>
            </a:r>
          </a:p>
        </p:txBody>
      </p:sp>
      <p:sp>
        <p:nvSpPr>
          <p:cNvPr id="3" name="TextBox 2"/>
          <p:cNvSpPr txBox="1">
            <a:spLocks noChangeArrowheads="1"/>
          </p:cNvSpPr>
          <p:nvPr/>
        </p:nvSpPr>
        <p:spPr bwMode="auto">
          <a:xfrm>
            <a:off x="1045029" y="2524721"/>
            <a:ext cx="4991629" cy="367712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marL="457200" indent="-228600">
              <a:lnSpc>
                <a:spcPct val="90000"/>
              </a:lnSpc>
              <a:spcAft>
                <a:spcPts val="600"/>
              </a:spcAft>
              <a:buFont typeface="Arial" panose="020B0604020202020204" pitchFamily="34" charset="0"/>
              <a:buChar char="•"/>
            </a:pPr>
            <a:r>
              <a:rPr lang="en-US" altLang="en-US" sz="1800">
                <a:latin typeface="+mn-lt"/>
              </a:rPr>
              <a:t>Define the decision</a:t>
            </a:r>
          </a:p>
          <a:p>
            <a:pPr marL="457200" indent="-228600">
              <a:lnSpc>
                <a:spcPct val="90000"/>
              </a:lnSpc>
              <a:spcAft>
                <a:spcPts val="600"/>
              </a:spcAft>
              <a:buFont typeface="Arial" panose="020B0604020202020204" pitchFamily="34" charset="0"/>
              <a:buChar char="•"/>
            </a:pPr>
            <a:r>
              <a:rPr lang="en-US" altLang="en-US" sz="1800">
                <a:latin typeface="+mn-lt"/>
              </a:rPr>
              <a:t>Is this your decision to make?</a:t>
            </a:r>
          </a:p>
          <a:p>
            <a:pPr marL="457200" indent="-228600">
              <a:lnSpc>
                <a:spcPct val="90000"/>
              </a:lnSpc>
              <a:spcAft>
                <a:spcPts val="600"/>
              </a:spcAft>
              <a:buFont typeface="Arial" panose="020B0604020202020204" pitchFamily="34" charset="0"/>
              <a:buChar char="•"/>
            </a:pPr>
            <a:r>
              <a:rPr lang="en-US" altLang="en-US" sz="1800">
                <a:latin typeface="+mn-lt"/>
              </a:rPr>
              <a:t>Is there a deadline for making the decision?</a:t>
            </a:r>
          </a:p>
          <a:p>
            <a:pPr marL="457200" indent="-228600">
              <a:lnSpc>
                <a:spcPct val="90000"/>
              </a:lnSpc>
              <a:spcAft>
                <a:spcPts val="600"/>
              </a:spcAft>
              <a:buFont typeface="Arial" panose="020B0604020202020204" pitchFamily="34" charset="0"/>
              <a:buChar char="•"/>
            </a:pPr>
            <a:r>
              <a:rPr lang="en-US" altLang="en-US" sz="1800">
                <a:latin typeface="+mn-lt"/>
              </a:rPr>
              <a:t>Why is this decision important?</a:t>
            </a:r>
          </a:p>
          <a:p>
            <a:pPr marL="457200" indent="-228600">
              <a:lnSpc>
                <a:spcPct val="90000"/>
              </a:lnSpc>
              <a:spcAft>
                <a:spcPts val="600"/>
              </a:spcAft>
              <a:buFont typeface="Arial" panose="020B0604020202020204" pitchFamily="34" charset="0"/>
              <a:buChar char="•"/>
            </a:pPr>
            <a:r>
              <a:rPr lang="en-US" altLang="en-US" sz="1800">
                <a:latin typeface="+mn-lt"/>
              </a:rPr>
              <a:t>Who will be affected by this decision</a:t>
            </a:r>
          </a:p>
          <a:p>
            <a:pPr marL="457200" indent="-228600">
              <a:lnSpc>
                <a:spcPct val="90000"/>
              </a:lnSpc>
              <a:spcAft>
                <a:spcPts val="600"/>
              </a:spcAft>
              <a:buFont typeface="Arial" panose="020B0604020202020204" pitchFamily="34" charset="0"/>
              <a:buChar char="•"/>
            </a:pPr>
            <a:r>
              <a:rPr lang="en-US" altLang="en-US" sz="1800">
                <a:latin typeface="+mn-lt"/>
              </a:rPr>
              <a:t>Research the background to the decision</a:t>
            </a:r>
          </a:p>
          <a:p>
            <a:pPr marL="457200" indent="-228600">
              <a:lnSpc>
                <a:spcPct val="90000"/>
              </a:lnSpc>
              <a:spcAft>
                <a:spcPts val="600"/>
              </a:spcAft>
              <a:buFont typeface="Arial" panose="020B0604020202020204" pitchFamily="34" charset="0"/>
              <a:buChar char="•"/>
            </a:pPr>
            <a:r>
              <a:rPr lang="en-US" altLang="en-US" sz="1800">
                <a:latin typeface="+mn-lt"/>
              </a:rPr>
              <a:t>Review your decision making</a:t>
            </a:r>
          </a:p>
          <a:p>
            <a:pPr indent="-228600">
              <a:lnSpc>
                <a:spcPct val="90000"/>
              </a:lnSpc>
              <a:spcAft>
                <a:spcPts val="600"/>
              </a:spcAft>
              <a:buFont typeface="Arial" panose="020B0604020202020204" pitchFamily="34" charset="0"/>
              <a:buChar char="•"/>
            </a:pPr>
            <a:endParaRPr lang="en-US" altLang="en-US" sz="1800">
              <a:latin typeface="+mn-lt"/>
            </a:endParaRPr>
          </a:p>
        </p:txBody>
      </p:sp>
      <p:pic>
        <p:nvPicPr>
          <p:cNvPr id="8" name="Picture 7" descr="Magnifying glass and question mark">
            <a:extLst>
              <a:ext uri="{FF2B5EF4-FFF2-40B4-BE49-F238E27FC236}">
                <a16:creationId xmlns:a16="http://schemas.microsoft.com/office/drawing/2014/main" id="{E320E6C2-FD0F-46F4-DF04-41F483389B30}"/>
              </a:ext>
            </a:extLst>
          </p:cNvPr>
          <p:cNvPicPr>
            <a:picLocks noChangeAspect="1"/>
          </p:cNvPicPr>
          <p:nvPr/>
        </p:nvPicPr>
        <p:blipFill rotWithShape="1">
          <a:blip r:embed="rId3"/>
          <a:srcRect l="22492" r="19072" b="1"/>
          <a:stretch/>
        </p:blipFill>
        <p:spPr>
          <a:xfrm>
            <a:off x="6788384" y="613148"/>
            <a:ext cx="2212848" cy="2130052"/>
          </a:xfrm>
          <a:prstGeom prst="rect">
            <a:avLst/>
          </a:prstGeom>
        </p:spPr>
      </p:pic>
      <p:pic>
        <p:nvPicPr>
          <p:cNvPr id="3074" name="Picture 2" descr="Home | Gloucestershire Constabulary">
            <a:extLst>
              <a:ext uri="{FF2B5EF4-FFF2-40B4-BE49-F238E27FC236}">
                <a16:creationId xmlns:a16="http://schemas.microsoft.com/office/drawing/2014/main" id="{8BD84717-205A-5253-EF01-F2CD3BD743D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467" r="19604" b="4"/>
          <a:stretch/>
        </p:blipFill>
        <p:spPr bwMode="auto">
          <a:xfrm>
            <a:off x="9140952" y="613147"/>
            <a:ext cx="2212848" cy="213005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E37D94D7-1132-B35E-DC18-1D1D1A09A30A}"/>
              </a:ext>
            </a:extLst>
          </p:cNvPr>
          <p:cNvPicPr>
            <a:picLocks noChangeAspect="1"/>
          </p:cNvPicPr>
          <p:nvPr/>
        </p:nvPicPr>
        <p:blipFill rotWithShape="1">
          <a:blip r:embed="rId5"/>
          <a:srcRect l="21171" r="1559" b="1"/>
          <a:stretch/>
        </p:blipFill>
        <p:spPr>
          <a:xfrm>
            <a:off x="6788383" y="2884516"/>
            <a:ext cx="4565417" cy="3323430"/>
          </a:xfrm>
          <a:prstGeom prst="rect">
            <a:avLst/>
          </a:prstGeom>
        </p:spPr>
      </p:pic>
      <p:cxnSp>
        <p:nvCxnSpPr>
          <p:cNvPr id="3097" name="Straight Connector 309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533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 name="Rectangle 1047">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61A7431-6616-7891-9A66-452BB2943943}"/>
              </a:ext>
            </a:extLst>
          </p:cNvPr>
          <p:cNvSpPr txBox="1"/>
          <p:nvPr/>
        </p:nvSpPr>
        <p:spPr>
          <a:xfrm>
            <a:off x="457201" y="522455"/>
            <a:ext cx="5576323" cy="5459516"/>
          </a:xfrm>
          <a:prstGeom prst="rect">
            <a:avLst/>
          </a:prstGeom>
        </p:spPr>
        <p:txBody>
          <a:bodyPr vert="horz" lIns="91440" tIns="45720" rIns="91440" bIns="45720" rtlCol="0" anchor="t">
            <a:normAutofit fontScale="92500"/>
          </a:bodyPr>
          <a:lstStyle/>
          <a:p>
            <a:pPr algn="ctr">
              <a:lnSpc>
                <a:spcPct val="90000"/>
              </a:lnSpc>
              <a:spcBef>
                <a:spcPct val="0"/>
              </a:spcBef>
              <a:spcAft>
                <a:spcPts val="600"/>
              </a:spcAft>
            </a:pPr>
            <a:r>
              <a:rPr lang="en-US" sz="4400" u="sng" dirty="0">
                <a:latin typeface="+mj-lt"/>
                <a:ea typeface="+mj-ea"/>
                <a:cs typeface="+mj-cs"/>
              </a:rPr>
              <a:t>Task </a:t>
            </a:r>
            <a:br>
              <a:rPr lang="en-US" sz="4400" dirty="0">
                <a:latin typeface="+mj-lt"/>
                <a:ea typeface="+mj-ea"/>
                <a:cs typeface="+mj-cs"/>
              </a:rPr>
            </a:br>
            <a:r>
              <a:rPr lang="en-US" sz="4400" dirty="0">
                <a:latin typeface="+mj-lt"/>
                <a:ea typeface="+mj-ea"/>
                <a:cs typeface="+mj-cs"/>
              </a:rPr>
              <a:t>Discuss the following scenarios as though you are  Police Constables.</a:t>
            </a:r>
            <a:br>
              <a:rPr lang="en-US" sz="4400" dirty="0">
                <a:latin typeface="+mj-lt"/>
                <a:ea typeface="+mj-ea"/>
                <a:cs typeface="+mj-cs"/>
              </a:rPr>
            </a:br>
            <a:endParaRPr lang="en-US" sz="4400" dirty="0">
              <a:latin typeface="+mj-lt"/>
              <a:ea typeface="+mj-ea"/>
              <a:cs typeface="+mj-cs"/>
            </a:endParaRPr>
          </a:p>
          <a:p>
            <a:pPr marL="742950" indent="-742950" algn="ctr">
              <a:lnSpc>
                <a:spcPct val="90000"/>
              </a:lnSpc>
              <a:spcBef>
                <a:spcPct val="0"/>
              </a:spcBef>
              <a:spcAft>
                <a:spcPts val="600"/>
              </a:spcAft>
              <a:buAutoNum type="arabicPeriod"/>
            </a:pPr>
            <a:r>
              <a:rPr lang="en-US" sz="4400" dirty="0">
                <a:latin typeface="+mj-lt"/>
                <a:ea typeface="+mj-ea"/>
                <a:cs typeface="+mj-cs"/>
              </a:rPr>
              <a:t>Use discretion if you feel it’s suitable </a:t>
            </a:r>
          </a:p>
          <a:p>
            <a:pPr marL="742950" indent="-742950" algn="ctr">
              <a:lnSpc>
                <a:spcPct val="90000"/>
              </a:lnSpc>
              <a:spcBef>
                <a:spcPct val="0"/>
              </a:spcBef>
              <a:spcAft>
                <a:spcPts val="600"/>
              </a:spcAft>
              <a:buAutoNum type="arabicPeriod"/>
            </a:pPr>
            <a:r>
              <a:rPr lang="en-US" sz="4400" dirty="0">
                <a:latin typeface="+mj-lt"/>
                <a:ea typeface="+mj-ea"/>
                <a:cs typeface="+mj-cs"/>
              </a:rPr>
              <a:t>What would you decide? </a:t>
            </a:r>
          </a:p>
        </p:txBody>
      </p:sp>
      <p:sp>
        <p:nvSpPr>
          <p:cNvPr id="1050" name="Rectangle 104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2" name="Rectangle 1051">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4" name="Rectangle 1053">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op officer praises security staff whose quick-thinking assistance helped  snare three suspected robbers : Northumbria Police">
            <a:extLst>
              <a:ext uri="{FF2B5EF4-FFF2-40B4-BE49-F238E27FC236}">
                <a16:creationId xmlns:a16="http://schemas.microsoft.com/office/drawing/2014/main" id="{DE4FDD2B-3442-80B1-A42F-9760C70F1B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86" r="25268"/>
          <a:stretch/>
        </p:blipFill>
        <p:spPr bwMode="auto">
          <a:xfrm>
            <a:off x="7059021" y="1225809"/>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4182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03" name="Rectangle 20502">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05" name="Freeform: Shape 20504">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484" name="Picture 4"/>
          <p:cNvPicPr>
            <a:picLocks noChangeAspect="1"/>
          </p:cNvPicPr>
          <p:nvPr/>
        </p:nvPicPr>
        <p:blipFill rotWithShape="1">
          <a:blip r:embed="rId3">
            <a:extLst>
              <a:ext uri="{28A0092B-C50C-407E-A947-70E740481C1C}">
                <a14:useLocalDpi xmlns:a14="http://schemas.microsoft.com/office/drawing/2010/main" val="0"/>
              </a:ext>
            </a:extLst>
          </a:blip>
          <a:srcRect l="5744" r="7310"/>
          <a:stretch/>
        </p:blipFill>
        <p:spPr bwMode="auto">
          <a:xfrm>
            <a:off x="6541053" y="595319"/>
            <a:ext cx="4777381" cy="549465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07" name="Arc 2050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p:cNvSpPr txBox="1"/>
          <p:nvPr/>
        </p:nvSpPr>
        <p:spPr>
          <a:xfrm>
            <a:off x="838201" y="479493"/>
            <a:ext cx="5257800"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kern="1200">
                <a:solidFill>
                  <a:schemeClr val="tx1"/>
                </a:solidFill>
                <a:latin typeface="+mj-lt"/>
                <a:ea typeface="+mj-ea"/>
                <a:cs typeface="+mj-cs"/>
              </a:rPr>
              <a:t>Scenario 1 – What would you decide? </a:t>
            </a:r>
          </a:p>
        </p:txBody>
      </p:sp>
      <p:sp>
        <p:nvSpPr>
          <p:cNvPr id="3" name="Rectangle 3"/>
          <p:cNvSpPr txBox="1">
            <a:spLocks noChangeArrowheads="1"/>
          </p:cNvSpPr>
          <p:nvPr/>
        </p:nvSpPr>
        <p:spPr bwMode="auto">
          <a:xfrm>
            <a:off x="838201" y="1984443"/>
            <a:ext cx="5257800"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228600" eaLnBrk="1" hangingPunct="1">
              <a:lnSpc>
                <a:spcPct val="90000"/>
              </a:lnSpc>
              <a:buFont typeface="Arial" panose="020B0604020202020204" pitchFamily="34" charset="0"/>
              <a:buChar char="•"/>
              <a:defRPr/>
            </a:pPr>
            <a:r>
              <a:rPr lang="en-US" altLang="en-US" sz="2700" dirty="0"/>
              <a:t>A visitor to Sandford turns into a side street in contravention of a ‘No Left’ turn sign</a:t>
            </a:r>
          </a:p>
          <a:p>
            <a:pPr marL="0" indent="-228600" eaLnBrk="1" hangingPunct="1">
              <a:lnSpc>
                <a:spcPct val="90000"/>
              </a:lnSpc>
              <a:buFont typeface="Arial" panose="020B0604020202020204" pitchFamily="34" charset="0"/>
              <a:buChar char="•"/>
              <a:defRPr/>
            </a:pPr>
            <a:endParaRPr lang="en-US" altLang="en-US" sz="2700" dirty="0"/>
          </a:p>
          <a:p>
            <a:pPr marL="0" indent="-228600" eaLnBrk="1" hangingPunct="1">
              <a:lnSpc>
                <a:spcPct val="90000"/>
              </a:lnSpc>
              <a:buFont typeface="Arial" panose="020B0604020202020204" pitchFamily="34" charset="0"/>
              <a:buChar char="•"/>
              <a:defRPr/>
            </a:pPr>
            <a:r>
              <a:rPr lang="en-US" altLang="en-US" sz="2700" dirty="0"/>
              <a:t>You stop him and he </a:t>
            </a:r>
            <a:r>
              <a:rPr lang="en-US" altLang="en-US" sz="2700" dirty="0" err="1"/>
              <a:t>apologises</a:t>
            </a:r>
            <a:r>
              <a:rPr lang="en-US" altLang="en-US" sz="2700" dirty="0"/>
              <a:t>, stating that he was momentarily distracted by his two young children in the car.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dirty="0">
                <a:latin typeface="+mj-lt"/>
                <a:ea typeface="+mj-ea"/>
                <a:cs typeface="+mj-cs"/>
              </a:rPr>
              <a:t>Scenario 2 – What would you decide? </a:t>
            </a:r>
          </a:p>
        </p:txBody>
      </p:sp>
      <p:sp>
        <p:nvSpPr>
          <p:cNvPr id="4" name="Rectangle 3"/>
          <p:cNvSpPr txBox="1">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You are on duty at a ceremonial event where a large crowd has assembled.  It is your job to keep people in the defined sections, so that the crowd is kept under control.</a:t>
            </a:r>
          </a:p>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A woman approaches you and asks to be allowed to enter an adjoining section where her husband and family are standing.</a:t>
            </a:r>
          </a:p>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Your instructions are not to allow people to move between areas, but you can see a man waving at the woman.</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4442" r="29310"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587" name="Freeform: Shape 2458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4580"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053182" y="520749"/>
            <a:ext cx="3753123"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9" name="Arc 2458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p:cNvSpPr txBox="1"/>
          <p:nvPr/>
        </p:nvSpPr>
        <p:spPr>
          <a:xfrm>
            <a:off x="838201" y="479493"/>
            <a:ext cx="5257800"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kern="1200" dirty="0">
                <a:solidFill>
                  <a:schemeClr val="tx1"/>
                </a:solidFill>
                <a:latin typeface="+mj-lt"/>
                <a:ea typeface="+mj-ea"/>
                <a:cs typeface="+mj-cs"/>
              </a:rPr>
              <a:t>Scenario 3 – What would you decide?</a:t>
            </a:r>
          </a:p>
        </p:txBody>
      </p:sp>
      <p:sp>
        <p:nvSpPr>
          <p:cNvPr id="3" name="Rectangle 3"/>
          <p:cNvSpPr txBox="1">
            <a:spLocks noChangeArrowheads="1"/>
          </p:cNvSpPr>
          <p:nvPr/>
        </p:nvSpPr>
        <p:spPr bwMode="auto">
          <a:xfrm>
            <a:off x="838201" y="1984443"/>
            <a:ext cx="5257800"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sz="2700" dirty="0"/>
              <a:t>You see a group of men who appear slightly drunk. One of them picks up a plastic traffic cone by the roadside, puts it on his head and walks off.</a:t>
            </a:r>
          </a:p>
          <a:p>
            <a:pPr marL="0" indent="-228600" eaLnBrk="1" hangingPunct="1">
              <a:lnSpc>
                <a:spcPct val="90000"/>
              </a:lnSpc>
              <a:buFont typeface="Arial" panose="020B0604020202020204" pitchFamily="34" charset="0"/>
              <a:buChar char="•"/>
              <a:defRPr/>
            </a:pPr>
            <a:endParaRPr lang="en-US" altLang="en-US" sz="2700" dirty="0"/>
          </a:p>
          <a:p>
            <a:pPr marL="0" indent="0" eaLnBrk="1" hangingPunct="1">
              <a:lnSpc>
                <a:spcPct val="90000"/>
              </a:lnSpc>
              <a:buNone/>
              <a:defRPr/>
            </a:pPr>
            <a:r>
              <a:rPr lang="en-US" altLang="en-US" sz="2700" dirty="0"/>
              <a:t>You stop him and he says they are out celebrating passing their exams and he wants the cone as a trophy.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Rectangle 2868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6" name="Picture 4"/>
          <p:cNvPicPr>
            <a:picLocks noChangeAspect="1"/>
          </p:cNvPicPr>
          <p:nvPr/>
        </p:nvPicPr>
        <p:blipFill rotWithShape="1">
          <a:blip r:embed="rId3">
            <a:extLst>
              <a:ext uri="{28A0092B-C50C-407E-A947-70E740481C1C}">
                <a14:useLocalDpi xmlns:a14="http://schemas.microsoft.com/office/drawing/2010/main" val="0"/>
              </a:ext>
            </a:extLst>
          </a:blip>
          <a:srcRect t="1496"/>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3" name="Rectangle 2868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51262" y="436376"/>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000" b="1" dirty="0">
                <a:latin typeface="+mj-lt"/>
                <a:ea typeface="+mj-ea"/>
                <a:cs typeface="+mj-cs"/>
              </a:rPr>
              <a:t>Scenario 4 – What would you decide? </a:t>
            </a:r>
          </a:p>
        </p:txBody>
      </p:sp>
      <p:sp>
        <p:nvSpPr>
          <p:cNvPr id="3" name="Rectangle 3"/>
          <p:cNvSpPr txBox="1">
            <a:spLocks noChangeArrowheads="1"/>
          </p:cNvSpPr>
          <p:nvPr/>
        </p:nvSpPr>
        <p:spPr bwMode="auto">
          <a:xfrm>
            <a:off x="451262" y="2434201"/>
            <a:ext cx="4209127"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000" dirty="0"/>
          </a:p>
          <a:p>
            <a:pPr marL="0" indent="0" eaLnBrk="1" hangingPunct="1">
              <a:lnSpc>
                <a:spcPct val="90000"/>
              </a:lnSpc>
              <a:buNone/>
              <a:defRPr/>
            </a:pPr>
            <a:r>
              <a:rPr lang="en-US" altLang="en-US" sz="2000" dirty="0"/>
              <a:t>You are posted by the duty Inspector to keep traffic and sightseers away from the scene of a road traffic collision involving very serious injury to several people.</a:t>
            </a:r>
          </a:p>
          <a:p>
            <a:pPr marL="0" indent="0" eaLnBrk="1" hangingPunct="1">
              <a:lnSpc>
                <a:spcPct val="90000"/>
              </a:lnSpc>
              <a:buNone/>
              <a:defRPr/>
            </a:pPr>
            <a:endParaRPr lang="en-US" altLang="en-US" sz="2000" dirty="0"/>
          </a:p>
          <a:p>
            <a:pPr marL="0" indent="0" eaLnBrk="1" hangingPunct="1">
              <a:lnSpc>
                <a:spcPct val="90000"/>
              </a:lnSpc>
              <a:buNone/>
              <a:defRPr/>
            </a:pPr>
            <a:endParaRPr lang="en-US" altLang="en-US" sz="2000" dirty="0"/>
          </a:p>
          <a:p>
            <a:pPr marL="0" indent="0" eaLnBrk="1" hangingPunct="1">
              <a:lnSpc>
                <a:spcPct val="90000"/>
              </a:lnSpc>
              <a:buNone/>
              <a:defRPr/>
            </a:pPr>
            <a:r>
              <a:rPr lang="en-US" altLang="en-US" sz="2000" dirty="0"/>
              <a:t>You stop a car and the driver identifies herself as a doctor and asks to be allowed to go to the scene to help with the casualties.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extBox 1">
            <a:extLst>
              <a:ext uri="{FF2B5EF4-FFF2-40B4-BE49-F238E27FC236}">
                <a16:creationId xmlns:a16="http://schemas.microsoft.com/office/drawing/2014/main" id="{4693C2A2-5F33-5781-780F-B7F91D337E17}"/>
              </a:ext>
            </a:extLst>
          </p:cNvPr>
          <p:cNvSpPr txBox="1"/>
          <p:nvPr/>
        </p:nvSpPr>
        <p:spPr>
          <a:xfrm>
            <a:off x="3315031" y="1380754"/>
            <a:ext cx="5561938" cy="25135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kern="1200" dirty="0">
                <a:solidFill>
                  <a:schemeClr val="tx1"/>
                </a:solidFill>
                <a:latin typeface="+mj-lt"/>
                <a:ea typeface="+mj-ea"/>
                <a:cs typeface="+mj-cs"/>
              </a:rPr>
              <a:t>What does the following mean?</a:t>
            </a:r>
          </a:p>
        </p:txBody>
      </p:sp>
      <p:sp>
        <p:nvSpPr>
          <p:cNvPr id="15" name="Arc 1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1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11838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15979" y="4201694"/>
            <a:ext cx="3600400" cy="2160240"/>
          </a:xfrm>
          <a:prstGeom prst="rect">
            <a:avLst/>
          </a:prstGeom>
          <a:effectLst>
            <a:softEdge rad="127000"/>
          </a:effectLst>
        </p:spPr>
      </p:pic>
      <p:pic>
        <p:nvPicPr>
          <p:cNvPr id="3" name="Picture 2"/>
          <p:cNvPicPr>
            <a:picLocks noChangeAspect="1"/>
          </p:cNvPicPr>
          <p:nvPr/>
        </p:nvPicPr>
        <p:blipFill rotWithShape="1">
          <a:blip r:embed="rId4" cstate="print">
            <a:extLst>
              <a:ext uri="{28A0092B-C50C-407E-A947-70E740481C1C}">
                <a14:useLocalDpi xmlns:a14="http://schemas.microsoft.com/office/drawing/2010/main" val="0"/>
              </a:ext>
            </a:extLst>
          </a:blip>
          <a:srcRect t="9364" b="12073"/>
          <a:stretch/>
        </p:blipFill>
        <p:spPr>
          <a:xfrm rot="21274250">
            <a:off x="2421162" y="1693480"/>
            <a:ext cx="4418013" cy="2160240"/>
          </a:xfrm>
          <a:prstGeom prst="rect">
            <a:avLst/>
          </a:prstGeom>
          <a:effectLst>
            <a:softEdge rad="127000"/>
          </a:effectLst>
        </p:spPr>
      </p:pic>
      <p:pic>
        <p:nvPicPr>
          <p:cNvPr id="4" name="Picture 3"/>
          <p:cNvPicPr>
            <a:picLocks noChangeAspect="1"/>
          </p:cNvPicPr>
          <p:nvPr/>
        </p:nvPicPr>
        <p:blipFill rotWithShape="1">
          <a:blip r:embed="rId5" cstate="print"/>
          <a:srcRect l="7224" t="17666" r="9765" b="34048"/>
          <a:stretch/>
        </p:blipFill>
        <p:spPr>
          <a:xfrm>
            <a:off x="7561833" y="3335305"/>
            <a:ext cx="3672408" cy="2136178"/>
          </a:xfrm>
          <a:prstGeom prst="rect">
            <a:avLst/>
          </a:prstGeom>
          <a:effectLst>
            <a:softEdge rad="127000"/>
          </a:effectLst>
        </p:spPr>
      </p:pic>
      <p:pic>
        <p:nvPicPr>
          <p:cNvPr id="5" name="Picture 4"/>
          <p:cNvPicPr>
            <a:picLocks noChangeAspect="1"/>
          </p:cNvPicPr>
          <p:nvPr/>
        </p:nvPicPr>
        <p:blipFill>
          <a:blip r:embed="rId6" cstate="print"/>
          <a:stretch>
            <a:fillRect/>
          </a:stretch>
        </p:blipFill>
        <p:spPr>
          <a:xfrm>
            <a:off x="9140157" y="191254"/>
            <a:ext cx="2842800" cy="2000264"/>
          </a:xfrm>
          <a:prstGeom prst="rect">
            <a:avLst/>
          </a:prstGeom>
          <a:effectLst>
            <a:softEdge rad="127000"/>
          </a:effectLst>
        </p:spPr>
      </p:pic>
      <p:sp>
        <p:nvSpPr>
          <p:cNvPr id="7" name="TextBox 6"/>
          <p:cNvSpPr txBox="1"/>
          <p:nvPr/>
        </p:nvSpPr>
        <p:spPr>
          <a:xfrm>
            <a:off x="94280" y="268286"/>
            <a:ext cx="6001720" cy="1077218"/>
          </a:xfrm>
          <a:prstGeom prst="rect">
            <a:avLst/>
          </a:prstGeom>
          <a:solidFill>
            <a:schemeClr val="accent4">
              <a:lumMod val="60000"/>
              <a:lumOff val="40000"/>
            </a:schemeClr>
          </a:solidFill>
        </p:spPr>
        <p:txBody>
          <a:bodyPr wrap="square">
            <a:spAutoFit/>
          </a:bodyPr>
          <a:lstStyle/>
          <a:p>
            <a:pPr algn="ctr">
              <a:defRPr/>
            </a:pPr>
            <a:r>
              <a:rPr lang="en-GB" sz="3200" b="1" dirty="0">
                <a:solidFill>
                  <a:schemeClr val="bg1"/>
                </a:solidFill>
                <a:latin typeface="+mn-lt"/>
              </a:rPr>
              <a:t>Discretion </a:t>
            </a:r>
            <a:r>
              <a:rPr lang="en-GB" sz="3200" b="1" dirty="0">
                <a:solidFill>
                  <a:schemeClr val="bg1"/>
                </a:solidFill>
              </a:rPr>
              <a:t>Vs</a:t>
            </a:r>
            <a:r>
              <a:rPr lang="en-GB" sz="3200" b="1" dirty="0">
                <a:solidFill>
                  <a:schemeClr val="bg1"/>
                </a:solidFill>
                <a:latin typeface="+mn-lt"/>
              </a:rPr>
              <a:t> Integrity – What does this mean? </a:t>
            </a:r>
          </a:p>
        </p:txBody>
      </p:sp>
      <p:pic>
        <p:nvPicPr>
          <p:cNvPr id="6" name="Picture 5">
            <a:extLst>
              <a:ext uri="{FF2B5EF4-FFF2-40B4-BE49-F238E27FC236}">
                <a16:creationId xmlns:a16="http://schemas.microsoft.com/office/drawing/2014/main" id="{B6A32A72-3184-42A6-4E0E-192B54075CB8}"/>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612868" y="284129"/>
            <a:ext cx="2333625" cy="181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CDDA2515-002C-764C-2878-239A46E116F6}"/>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463759" y="3832259"/>
            <a:ext cx="2782888"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custDataLst>
              <p:tags r:id="rId1"/>
            </p:custDataLst>
            <p:extLst>
              <p:ext uri="{D42A27DB-BD31-4B8C-83A1-F6EECF244321}">
                <p14:modId xmlns:p14="http://schemas.microsoft.com/office/powerpoint/2010/main" val="365612483"/>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endParaRPr lang="en-GB" altLang="en-US" sz="2200" b="1" dirty="0">
              <a:latin typeface="Arial" panose="020B0604020202020204" pitchFamily="34" charset="0"/>
            </a:endParaRP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0" y="114494"/>
            <a:ext cx="3738623"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2400" b="1" u="sng" kern="0" dirty="0">
                <a:solidFill>
                  <a:srgbClr val="FF0000"/>
                </a:solidFill>
                <a:latin typeface="+mn-lt"/>
              </a:rPr>
              <a:t>Lecture Task Recap</a:t>
            </a:r>
            <a:br>
              <a:rPr lang="en-GB" altLang="en-US" sz="2400" b="1" kern="0" dirty="0">
                <a:solidFill>
                  <a:srgbClr val="FF0000"/>
                </a:solidFill>
                <a:latin typeface="+mn-lt"/>
              </a:rPr>
            </a:br>
            <a:r>
              <a:rPr lang="en-GB" altLang="en-US" sz="2400" b="1" kern="0" dirty="0">
                <a:solidFill>
                  <a:srgbClr val="FF0000"/>
                </a:solidFill>
                <a:latin typeface="+mn-lt"/>
              </a:rPr>
              <a:t>1. 5 Facts about the NDM?</a:t>
            </a:r>
          </a:p>
          <a:p>
            <a:pPr>
              <a:lnSpc>
                <a:spcPct val="90000"/>
              </a:lnSpc>
              <a:defRPr/>
            </a:pPr>
            <a:r>
              <a:rPr lang="en-GB" altLang="en-US" sz="2400" b="1" kern="0" dirty="0">
                <a:solidFill>
                  <a:srgbClr val="FF0000"/>
                </a:solidFill>
                <a:latin typeface="+mn-lt"/>
              </a:rPr>
              <a:t>2.Who can remember each of the stages? </a:t>
            </a:r>
          </a:p>
        </p:txBody>
      </p:sp>
    </p:spTree>
    <p:extLst>
      <p:ext uri="{BB962C8B-B14F-4D97-AF65-F5344CB8AC3E}">
        <p14:creationId xmlns:p14="http://schemas.microsoft.com/office/powerpoint/2010/main" val="127488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custDataLst>
              <p:tags r:id="rId1"/>
            </p:custData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87030" y="57538"/>
            <a:ext cx="4386936"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pic>
        <p:nvPicPr>
          <p:cNvPr id="7170" name="Picture 2" descr="IMPORTANT! | IsleChile … All B.S Aside">
            <a:extLst>
              <a:ext uri="{FF2B5EF4-FFF2-40B4-BE49-F238E27FC236}">
                <a16:creationId xmlns:a16="http://schemas.microsoft.com/office/drawing/2014/main" id="{B36E35A6-F9EF-C48F-B74D-5487FB14C9D2}"/>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8888472" y="114494"/>
            <a:ext cx="2471039" cy="1450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549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u="sng" kern="1200">
                <a:solidFill>
                  <a:schemeClr val="tx1"/>
                </a:solidFill>
                <a:latin typeface="+mj-lt"/>
                <a:ea typeface="+mj-ea"/>
                <a:cs typeface="+mj-cs"/>
              </a:rPr>
              <a:t>The National Decision Model (NDM)</a:t>
            </a:r>
          </a:p>
        </p:txBody>
      </p:sp>
      <p:sp>
        <p:nvSpPr>
          <p:cNvPr id="15369" name="Rectangle 1536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1" name="Rectangle 1537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0A0BDB8-40B3-A448-AFA8-D9788C448CBD}"/>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700"/>
              <a:t>Helps everyone in policing make decisions </a:t>
            </a:r>
          </a:p>
          <a:p>
            <a:pPr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Provides a framework in which decisions can be examined and challenged </a:t>
            </a:r>
          </a:p>
          <a:p>
            <a:pPr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Encourages officers and staff to act in accordance with the Code of Ethics and use their discretion where appropriate</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Reduces risk aversion and weighs the balance of resourcing against demand, threat and risk</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763066"/>
            <a:ext cx="5150277" cy="3156621"/>
          </a:xfrm>
          <a:prstGeom prst="rect">
            <a:avLst/>
          </a:prstGeom>
          <a:noFill/>
          <a:extLst>
            <a:ext uri="{909E8E84-426E-40DD-AFC4-6F175D3DCCD1}">
              <a14:hiddenFill xmlns:a14="http://schemas.microsoft.com/office/drawing/2010/main">
                <a:solidFill>
                  <a:srgbClr val="FFFFFF"/>
                </a:solidFill>
              </a14:hiddenFill>
            </a:ext>
          </a:extLst>
        </p:spPr>
      </p:pic>
      <p:sp>
        <p:nvSpPr>
          <p:cNvPr id="15373" name="Rectangle 1537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02156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F0CB4E9-F97B-F740-B2D1-01A980AC34E0}"/>
              </a:ext>
            </a:extLst>
          </p:cNvPr>
          <p:cNvSpPr txBox="1"/>
          <p:nvPr/>
        </p:nvSpPr>
        <p:spPr>
          <a:xfrm>
            <a:off x="469815" y="466102"/>
            <a:ext cx="7119528" cy="5816977"/>
          </a:xfrm>
          <a:prstGeom prst="rect">
            <a:avLst/>
          </a:prstGeom>
          <a:noFill/>
        </p:spPr>
        <p:txBody>
          <a:bodyPr wrap="square">
            <a:spAutoFit/>
          </a:bodyPr>
          <a:lstStyle/>
          <a:p>
            <a:pPr algn="l"/>
            <a:r>
              <a:rPr lang="en-GB" sz="3200" b="1" i="0" u="sng" dirty="0">
                <a:solidFill>
                  <a:srgbClr val="333333"/>
                </a:solidFill>
                <a:effectLst/>
              </a:rPr>
              <a:t>The NDM - Six </a:t>
            </a:r>
            <a:r>
              <a:rPr lang="en-GB" sz="3200" b="1" u="sng" dirty="0">
                <a:solidFill>
                  <a:srgbClr val="333333"/>
                </a:solidFill>
              </a:rPr>
              <a:t>K</a:t>
            </a:r>
            <a:r>
              <a:rPr lang="en-GB" sz="3200" b="1" i="0" u="sng" dirty="0">
                <a:solidFill>
                  <a:srgbClr val="333333"/>
                </a:solidFill>
                <a:effectLst/>
              </a:rPr>
              <a:t>ey Elements</a:t>
            </a:r>
          </a:p>
          <a:p>
            <a:pPr algn="l"/>
            <a:endParaRPr lang="en-GB" sz="2000" b="1" i="0" dirty="0">
              <a:solidFill>
                <a:srgbClr val="333333"/>
              </a:solidFill>
              <a:effectLst/>
            </a:endParaRPr>
          </a:p>
          <a:p>
            <a:pPr algn="l"/>
            <a:r>
              <a:rPr lang="en-GB" sz="2000" b="0" i="0" dirty="0">
                <a:solidFill>
                  <a:srgbClr val="333333"/>
                </a:solidFill>
                <a:effectLst/>
              </a:rPr>
              <a:t>The mnemonic </a:t>
            </a:r>
            <a:r>
              <a:rPr lang="en-GB" sz="2000" b="0" i="0" dirty="0">
                <a:solidFill>
                  <a:srgbClr val="FF0000"/>
                </a:solidFill>
                <a:effectLst/>
              </a:rPr>
              <a:t>CIAPOAR</a:t>
            </a:r>
            <a:r>
              <a:rPr lang="en-GB" sz="2000" b="0" i="0" dirty="0">
                <a:solidFill>
                  <a:srgbClr val="333333"/>
                </a:solidFill>
                <a:effectLst/>
              </a:rPr>
              <a:t> can help users to remember the six key elements of the NDM. It also acts as an aide-memoire in aspects of decision making.</a:t>
            </a:r>
          </a:p>
          <a:p>
            <a:pPr algn="l"/>
            <a:endParaRPr lang="en-GB" sz="2000" b="0" i="0" dirty="0">
              <a:solidFill>
                <a:srgbClr val="333333"/>
              </a:solidFill>
              <a:effectLst/>
            </a:endParaRPr>
          </a:p>
          <a:p>
            <a:pPr algn="l"/>
            <a:r>
              <a:rPr lang="en-GB" sz="2000" b="1" i="0" u="sng" dirty="0">
                <a:solidFill>
                  <a:srgbClr val="FF0000"/>
                </a:solidFill>
                <a:effectLst/>
              </a:rPr>
              <a:t>C</a:t>
            </a:r>
            <a:r>
              <a:rPr lang="en-GB" sz="2000" b="1" i="0" u="sng" dirty="0">
                <a:solidFill>
                  <a:srgbClr val="333333"/>
                </a:solidFill>
                <a:effectLst/>
              </a:rPr>
              <a:t>ode of Ethics</a:t>
            </a:r>
            <a:r>
              <a:rPr lang="en-GB" sz="2000" b="0" i="0" u="sng" dirty="0">
                <a:solidFill>
                  <a:srgbClr val="333333"/>
                </a:solidFill>
                <a:effectLst/>
              </a:rPr>
              <a:t> </a:t>
            </a:r>
            <a:r>
              <a:rPr lang="en-GB" sz="2000" b="0" i="0" dirty="0">
                <a:solidFill>
                  <a:srgbClr val="333333"/>
                </a:solidFill>
                <a:effectLst/>
              </a:rPr>
              <a:t>– Principles and standards of professional behaviour</a:t>
            </a:r>
          </a:p>
          <a:p>
            <a:pPr algn="l"/>
            <a:endParaRPr lang="en-GB" sz="2000" b="0" i="0" dirty="0">
              <a:solidFill>
                <a:srgbClr val="333333"/>
              </a:solidFill>
              <a:effectLst/>
            </a:endParaRPr>
          </a:p>
          <a:p>
            <a:pPr algn="l"/>
            <a:r>
              <a:rPr lang="en-GB" sz="2000" b="1" i="0" u="sng" dirty="0">
                <a:solidFill>
                  <a:srgbClr val="FF0000"/>
                </a:solidFill>
                <a:effectLst/>
              </a:rPr>
              <a:t>I</a:t>
            </a:r>
            <a:r>
              <a:rPr lang="en-GB" sz="2000" b="1" i="0" u="sng" dirty="0">
                <a:solidFill>
                  <a:srgbClr val="333333"/>
                </a:solidFill>
                <a:effectLst/>
              </a:rPr>
              <a:t>nformation</a:t>
            </a:r>
            <a:r>
              <a:rPr lang="en-GB" sz="2000" b="0" i="0" dirty="0">
                <a:solidFill>
                  <a:srgbClr val="333333"/>
                </a:solidFill>
                <a:effectLst/>
              </a:rPr>
              <a:t> – Gather information and intelligence</a:t>
            </a:r>
          </a:p>
          <a:p>
            <a:pPr algn="l"/>
            <a:endParaRPr lang="en-GB" sz="2000" b="0" i="0"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ssessment</a:t>
            </a:r>
            <a:r>
              <a:rPr lang="en-GB" sz="2000" b="0" i="0" dirty="0">
                <a:solidFill>
                  <a:srgbClr val="333333"/>
                </a:solidFill>
                <a:effectLst/>
              </a:rPr>
              <a:t> – Assess threat and risk and develop a working strategy</a:t>
            </a:r>
          </a:p>
          <a:p>
            <a:pPr algn="l"/>
            <a:endParaRPr lang="en-GB" sz="2000" b="0" i="0" dirty="0">
              <a:solidFill>
                <a:srgbClr val="333333"/>
              </a:solidFill>
              <a:effectLst/>
            </a:endParaRPr>
          </a:p>
          <a:p>
            <a:pPr algn="l"/>
            <a:r>
              <a:rPr lang="en-GB" sz="2000" b="1" i="0" u="sng" dirty="0">
                <a:solidFill>
                  <a:srgbClr val="FF0000"/>
                </a:solidFill>
                <a:effectLst/>
              </a:rPr>
              <a:t>P</a:t>
            </a:r>
            <a:r>
              <a:rPr lang="en-GB" sz="2000" b="1" i="0" u="sng" dirty="0">
                <a:solidFill>
                  <a:srgbClr val="333333"/>
                </a:solidFill>
                <a:effectLst/>
              </a:rPr>
              <a:t>owers and policy</a:t>
            </a:r>
            <a:r>
              <a:rPr lang="en-GB" sz="2000" b="0" i="0" u="sng" dirty="0">
                <a:solidFill>
                  <a:srgbClr val="333333"/>
                </a:solidFill>
                <a:effectLst/>
              </a:rPr>
              <a:t> </a:t>
            </a:r>
            <a:r>
              <a:rPr lang="en-GB" sz="2000" b="0" i="0" dirty="0">
                <a:solidFill>
                  <a:srgbClr val="333333"/>
                </a:solidFill>
                <a:effectLst/>
              </a:rPr>
              <a:t>– Consider powers and policy</a:t>
            </a:r>
          </a:p>
          <a:p>
            <a:pPr algn="l"/>
            <a:endParaRPr lang="en-GB" sz="2000" b="0" i="0" dirty="0">
              <a:solidFill>
                <a:srgbClr val="333333"/>
              </a:solidFill>
              <a:effectLst/>
            </a:endParaRPr>
          </a:p>
          <a:p>
            <a:pPr algn="l"/>
            <a:r>
              <a:rPr lang="en-GB" sz="2000" b="1" i="0" u="sng" dirty="0">
                <a:solidFill>
                  <a:srgbClr val="FF0000"/>
                </a:solidFill>
                <a:effectLst/>
              </a:rPr>
              <a:t>O</a:t>
            </a:r>
            <a:r>
              <a:rPr lang="en-GB" sz="2000" b="1" i="0" u="sng" dirty="0">
                <a:solidFill>
                  <a:srgbClr val="333333"/>
                </a:solidFill>
                <a:effectLst/>
              </a:rPr>
              <a:t>ptions</a:t>
            </a:r>
            <a:r>
              <a:rPr lang="en-GB" sz="2000" b="0" i="0" dirty="0">
                <a:solidFill>
                  <a:srgbClr val="333333"/>
                </a:solidFill>
                <a:effectLst/>
              </a:rPr>
              <a:t> – Identify options and contingencies</a:t>
            </a:r>
          </a:p>
          <a:p>
            <a:pPr algn="l"/>
            <a:endParaRPr lang="en-GB" sz="2000" b="0" i="0" u="sng"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ction and review</a:t>
            </a:r>
            <a:r>
              <a:rPr lang="en-GB" sz="2000" b="0" i="0" u="sng" dirty="0">
                <a:solidFill>
                  <a:srgbClr val="333333"/>
                </a:solidFill>
                <a:effectLst/>
              </a:rPr>
              <a:t> </a:t>
            </a:r>
            <a:r>
              <a:rPr lang="en-GB" sz="2000" b="0" i="0" dirty="0">
                <a:solidFill>
                  <a:srgbClr val="333333"/>
                </a:solidFill>
                <a:effectLst/>
              </a:rPr>
              <a:t>– Take action and review what happened</a:t>
            </a:r>
          </a:p>
        </p:txBody>
      </p:sp>
      <p:pic>
        <p:nvPicPr>
          <p:cNvPr id="8" name="Picture 2">
            <a:extLst>
              <a:ext uri="{FF2B5EF4-FFF2-40B4-BE49-F238E27FC236}">
                <a16:creationId xmlns:a16="http://schemas.microsoft.com/office/drawing/2014/main" id="{15DD8689-80E0-A145-A54C-948FC158F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6985" y="2953741"/>
            <a:ext cx="5609624" cy="34381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6C1359-F522-194A-8086-65CAFF6B05DA}"/>
              </a:ext>
            </a:extLst>
          </p:cNvPr>
          <p:cNvSpPr txBox="1"/>
          <p:nvPr/>
        </p:nvSpPr>
        <p:spPr>
          <a:xfrm>
            <a:off x="8584602" y="6391898"/>
            <a:ext cx="626095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3637478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8FE12697-9175-3F42-20C8-248AD1438D9F}"/>
              </a:ext>
            </a:extLst>
          </p:cNvPr>
          <p:cNvPicPr>
            <a:picLocks noGrp="1" noChangeAspect="1"/>
          </p:cNvPicPr>
          <p:nvPr>
            <p:ph idx="1"/>
          </p:nvPr>
        </p:nvPicPr>
        <p:blipFill>
          <a:blip r:embed="rId3"/>
          <a:stretch>
            <a:fillRect/>
          </a:stretch>
        </p:blipFill>
        <p:spPr>
          <a:xfrm>
            <a:off x="838200" y="2445706"/>
            <a:ext cx="8537294" cy="3931422"/>
          </a:xfrm>
        </p:spPr>
      </p:pic>
      <p:sp>
        <p:nvSpPr>
          <p:cNvPr id="6" name="Doughnut 5">
            <a:extLst>
              <a:ext uri="{FF2B5EF4-FFF2-40B4-BE49-F238E27FC236}">
                <a16:creationId xmlns:a16="http://schemas.microsoft.com/office/drawing/2014/main" id="{33184706-E5A1-34AA-E36D-8B583DFB04D5}"/>
              </a:ext>
            </a:extLst>
          </p:cNvPr>
          <p:cNvSpPr/>
          <p:nvPr/>
        </p:nvSpPr>
        <p:spPr>
          <a:xfrm>
            <a:off x="960699" y="4179923"/>
            <a:ext cx="2569580" cy="462988"/>
          </a:xfrm>
          <a:prstGeom prst="donut">
            <a:avLst>
              <a:gd name="adj" fmla="val 775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Doughnut 7">
            <a:extLst>
              <a:ext uri="{FF2B5EF4-FFF2-40B4-BE49-F238E27FC236}">
                <a16:creationId xmlns:a16="http://schemas.microsoft.com/office/drawing/2014/main" id="{8596B7E0-E162-3E98-BCF4-9F2BE6E9F7F4}"/>
              </a:ext>
            </a:extLst>
          </p:cNvPr>
          <p:cNvSpPr/>
          <p:nvPr/>
        </p:nvSpPr>
        <p:spPr>
          <a:xfrm>
            <a:off x="1390892" y="4802138"/>
            <a:ext cx="2569580" cy="462988"/>
          </a:xfrm>
          <a:prstGeom prst="donut">
            <a:avLst>
              <a:gd name="adj" fmla="val 775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 name="Straight Arrow Connector 9">
            <a:extLst>
              <a:ext uri="{FF2B5EF4-FFF2-40B4-BE49-F238E27FC236}">
                <a16:creationId xmlns:a16="http://schemas.microsoft.com/office/drawing/2014/main" id="{1D47A7E7-887C-9CB5-3476-F40EF3357181}"/>
              </a:ext>
            </a:extLst>
          </p:cNvPr>
          <p:cNvCxnSpPr>
            <a:cxnSpLocks/>
          </p:cNvCxnSpPr>
          <p:nvPr/>
        </p:nvCxnSpPr>
        <p:spPr>
          <a:xfrm flipH="1" flipV="1">
            <a:off x="2905246" y="4411417"/>
            <a:ext cx="2411876" cy="7961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0B712857-D861-425A-6A76-FC42CC9C1BC0}"/>
              </a:ext>
            </a:extLst>
          </p:cNvPr>
          <p:cNvCxnSpPr>
            <a:cxnSpLocks/>
          </p:cNvCxnSpPr>
          <p:nvPr/>
        </p:nvCxnSpPr>
        <p:spPr>
          <a:xfrm flipH="1">
            <a:off x="3530279" y="4527163"/>
            <a:ext cx="1786843" cy="42685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 name="Title 1">
            <a:extLst>
              <a:ext uri="{FF2B5EF4-FFF2-40B4-BE49-F238E27FC236}">
                <a16:creationId xmlns:a16="http://schemas.microsoft.com/office/drawing/2014/main" id="{5B7BC1EC-EB6F-1A62-348D-FA7A6A684A35}"/>
              </a:ext>
            </a:extLst>
          </p:cNvPr>
          <p:cNvSpPr>
            <a:spLocks noGrp="1"/>
          </p:cNvSpPr>
          <p:nvPr>
            <p:ph type="title"/>
          </p:nvPr>
        </p:nvSpPr>
        <p:spPr>
          <a:xfrm>
            <a:off x="5317122" y="3864382"/>
            <a:ext cx="1777678" cy="1325563"/>
          </a:xfrm>
        </p:spPr>
        <p:txBody>
          <a:bodyPr>
            <a:noAutofit/>
          </a:bodyPr>
          <a:lstStyle/>
          <a:p>
            <a:r>
              <a:rPr lang="en-US" sz="1100" dirty="0"/>
              <a:t>Please take time to read these two docs on Moodle in your own time to learn more about the NDM and the Code of Ethics. </a:t>
            </a:r>
            <a:br>
              <a:rPr lang="en-US" sz="1100" dirty="0"/>
            </a:br>
            <a:br>
              <a:rPr lang="en-US" sz="1100" dirty="0"/>
            </a:br>
            <a:r>
              <a:rPr lang="en-US" sz="1100" dirty="0"/>
              <a:t>These will be good revision tools. </a:t>
            </a:r>
          </a:p>
        </p:txBody>
      </p:sp>
      <p:sp>
        <p:nvSpPr>
          <p:cNvPr id="14" name="TextBox 13">
            <a:extLst>
              <a:ext uri="{FF2B5EF4-FFF2-40B4-BE49-F238E27FC236}">
                <a16:creationId xmlns:a16="http://schemas.microsoft.com/office/drawing/2014/main" id="{FCA3F1D0-F0F0-083C-BC24-90B71A3CD20A}"/>
              </a:ext>
            </a:extLst>
          </p:cNvPr>
          <p:cNvSpPr txBox="1"/>
          <p:nvPr/>
        </p:nvSpPr>
        <p:spPr>
          <a:xfrm>
            <a:off x="659275" y="960169"/>
            <a:ext cx="8895144" cy="707886"/>
          </a:xfrm>
          <a:prstGeom prst="rect">
            <a:avLst/>
          </a:prstGeom>
          <a:noFill/>
        </p:spPr>
        <p:txBody>
          <a:bodyPr wrap="square">
            <a:spAutoFit/>
          </a:bodyPr>
          <a:lstStyle/>
          <a:p>
            <a:r>
              <a:rPr lang="en-US" sz="4000" dirty="0"/>
              <a:t>Task: Independent Readings on Moodle</a:t>
            </a:r>
          </a:p>
        </p:txBody>
      </p:sp>
      <p:pic>
        <p:nvPicPr>
          <p:cNvPr id="17" name="Picture 2" descr="Moodle | moodle.com (@moodle) / Twitter">
            <a:extLst>
              <a:ext uri="{FF2B5EF4-FFF2-40B4-BE49-F238E27FC236}">
                <a16:creationId xmlns:a16="http://schemas.microsoft.com/office/drawing/2014/main" id="{10662FE8-769C-34C8-B63B-DB918121BC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1544" y="599737"/>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2208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FC2B-C5CA-5A48-9EF7-DB8F9DE69916}"/>
              </a:ext>
            </a:extLst>
          </p:cNvPr>
          <p:cNvSpPr>
            <a:spLocks noGrp="1"/>
          </p:cNvSpPr>
          <p:nvPr>
            <p:ph type="title"/>
          </p:nvPr>
        </p:nvSpPr>
        <p:spPr>
          <a:xfrm>
            <a:off x="178443" y="-139594"/>
            <a:ext cx="10515600" cy="1325563"/>
          </a:xfrm>
        </p:spPr>
        <p:txBody>
          <a:bodyPr>
            <a:normAutofit/>
          </a:bodyPr>
          <a:lstStyle/>
          <a:p>
            <a:r>
              <a:rPr lang="en-GB" sz="4000" b="1" u="sng" dirty="0"/>
              <a:t>Reading Task: Code of Ethics </a:t>
            </a:r>
          </a:p>
        </p:txBody>
      </p:sp>
      <p:pic>
        <p:nvPicPr>
          <p:cNvPr id="5" name="Picture 4" descr="A picture containing funnel chart&#10;&#10;Description automatically generated">
            <a:extLst>
              <a:ext uri="{FF2B5EF4-FFF2-40B4-BE49-F238E27FC236}">
                <a16:creationId xmlns:a16="http://schemas.microsoft.com/office/drawing/2014/main" id="{6B02D379-BA86-8945-ADE0-749167698EA5}"/>
              </a:ext>
            </a:extLst>
          </p:cNvPr>
          <p:cNvPicPr>
            <a:picLocks noChangeAspect="1"/>
          </p:cNvPicPr>
          <p:nvPr/>
        </p:nvPicPr>
        <p:blipFill>
          <a:blip r:embed="rId2"/>
          <a:stretch>
            <a:fillRect/>
          </a:stretch>
        </p:blipFill>
        <p:spPr>
          <a:xfrm rot="21230938">
            <a:off x="672734" y="1939393"/>
            <a:ext cx="3206181" cy="4574476"/>
          </a:xfrm>
          <a:prstGeom prst="rect">
            <a:avLst/>
          </a:prstGeom>
        </p:spPr>
      </p:pic>
      <p:sp>
        <p:nvSpPr>
          <p:cNvPr id="6" name="TextBox 5">
            <a:extLst>
              <a:ext uri="{FF2B5EF4-FFF2-40B4-BE49-F238E27FC236}">
                <a16:creationId xmlns:a16="http://schemas.microsoft.com/office/drawing/2014/main" id="{4A7D3F6A-87EA-E54E-BC91-025B2B940C69}"/>
              </a:ext>
            </a:extLst>
          </p:cNvPr>
          <p:cNvSpPr txBox="1"/>
          <p:nvPr/>
        </p:nvSpPr>
        <p:spPr>
          <a:xfrm>
            <a:off x="6741469" y="851913"/>
            <a:ext cx="5272088" cy="6740307"/>
          </a:xfrm>
          <a:prstGeom prst="rect">
            <a:avLst/>
          </a:prstGeom>
          <a:noFill/>
        </p:spPr>
        <p:txBody>
          <a:bodyPr wrap="square" rtlCol="0">
            <a:spAutoFit/>
          </a:bodyPr>
          <a:lstStyle/>
          <a:p>
            <a:r>
              <a:rPr lang="en-GB" sz="2400" u="sng" dirty="0"/>
              <a:t>1. Code of Ethics</a:t>
            </a:r>
          </a:p>
          <a:p>
            <a:endParaRPr lang="en-GB" sz="2400" u="sng" dirty="0"/>
          </a:p>
          <a:p>
            <a:r>
              <a:rPr lang="en-GB" dirty="0"/>
              <a:t>Sets out principles and standards of behaviour that will promote, reinforce and support the highest standards from everyone who works in policing in England and Wales. </a:t>
            </a:r>
          </a:p>
          <a:p>
            <a:pPr marL="285750" indent="-285750">
              <a:buFont typeface="Arial" panose="020B0604020202020204" pitchFamily="34" charset="0"/>
              <a:buChar char="•"/>
            </a:pPr>
            <a:endParaRPr lang="en-GB" dirty="0"/>
          </a:p>
          <a:p>
            <a:endParaRPr lang="en-GB" dirty="0"/>
          </a:p>
          <a:p>
            <a:r>
              <a:rPr lang="en-GB" sz="2400" u="sng" dirty="0"/>
              <a:t>2. 9 Policing Principles</a:t>
            </a:r>
          </a:p>
          <a:p>
            <a:endParaRPr lang="en-GB" sz="2400" u="sng" dirty="0"/>
          </a:p>
          <a:p>
            <a:r>
              <a:rPr lang="en-GB" dirty="0"/>
              <a:t>Built on the Nolan Principles for Public Life, with the addition of ‘Fairness’ and ‘Respect’</a:t>
            </a:r>
          </a:p>
          <a:p>
            <a:pPr marL="285750" indent="-285750">
              <a:buFont typeface="Arial" panose="020B0604020202020204" pitchFamily="34" charset="0"/>
              <a:buChar char="•"/>
            </a:pPr>
            <a:endParaRPr lang="en-GB" dirty="0"/>
          </a:p>
          <a:p>
            <a:r>
              <a:rPr lang="en-GB" sz="2400" u="sng" dirty="0"/>
              <a:t>3. Standards of Professional Behaviour </a:t>
            </a:r>
          </a:p>
          <a:p>
            <a:endParaRPr lang="en-GB" sz="2400" u="sng" dirty="0"/>
          </a:p>
          <a:p>
            <a:r>
              <a:rPr lang="en-GB" dirty="0"/>
              <a:t>Reflects the expectations that the professional body and the public have of the behaviour of those working in policing. </a:t>
            </a:r>
          </a:p>
          <a:p>
            <a:endParaRPr lang="en-GB" dirty="0"/>
          </a:p>
          <a:p>
            <a:endParaRPr lang="en-GB" dirty="0"/>
          </a:p>
          <a:p>
            <a:endParaRPr lang="en-GB" dirty="0"/>
          </a:p>
          <a:p>
            <a:r>
              <a:rPr lang="en-GB" dirty="0"/>
              <a:t> </a:t>
            </a:r>
          </a:p>
        </p:txBody>
      </p:sp>
      <p:pic>
        <p:nvPicPr>
          <p:cNvPr id="14338" name="Picture 2" descr="Moodle | moodle.com (@moodle) / Twitter">
            <a:extLst>
              <a:ext uri="{FF2B5EF4-FFF2-40B4-BE49-F238E27FC236}">
                <a16:creationId xmlns:a16="http://schemas.microsoft.com/office/drawing/2014/main" id="{84898B61-4953-9341-BCF8-7DDCF4AD3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825" y="5043488"/>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4FDA844-F5D8-D04A-87E4-384DB48062D8}"/>
              </a:ext>
            </a:extLst>
          </p:cNvPr>
          <p:cNvSpPr txBox="1"/>
          <p:nvPr/>
        </p:nvSpPr>
        <p:spPr>
          <a:xfrm>
            <a:off x="9268537" y="6472238"/>
            <a:ext cx="2818504" cy="369332"/>
          </a:xfrm>
          <a:prstGeom prst="rect">
            <a:avLst/>
          </a:prstGeom>
          <a:noFill/>
        </p:spPr>
        <p:txBody>
          <a:bodyPr wrap="square" rtlCol="0">
            <a:spAutoFit/>
          </a:bodyPr>
          <a:lstStyle/>
          <a:p>
            <a:r>
              <a:rPr lang="en-GB" dirty="0"/>
              <a:t>(College of Policing, 2014) </a:t>
            </a:r>
          </a:p>
        </p:txBody>
      </p:sp>
      <p:pic>
        <p:nvPicPr>
          <p:cNvPr id="1026" name="Picture 2" descr="1000+ Free Book Clipart Images You Can Download Right Now">
            <a:extLst>
              <a:ext uri="{FF2B5EF4-FFF2-40B4-BE49-F238E27FC236}">
                <a16:creationId xmlns:a16="http://schemas.microsoft.com/office/drawing/2014/main" id="{4C7E124C-8D74-170B-74C3-09461B65D2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4763" y="2919166"/>
            <a:ext cx="1019667" cy="1019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1231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pic>
        <p:nvPicPr>
          <p:cNvPr id="8194" name="Picture 2" descr="IMPORTANT! | IsleChile … All B.S Aside">
            <a:extLst>
              <a:ext uri="{FF2B5EF4-FFF2-40B4-BE49-F238E27FC236}">
                <a16:creationId xmlns:a16="http://schemas.microsoft.com/office/drawing/2014/main" id="{76F178BF-1D5A-2EFD-085B-0CAA49A2F0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73627" y="57729"/>
            <a:ext cx="2258081"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34949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505948" y="1395350"/>
            <a:ext cx="3613876" cy="2547257"/>
          </a:xfrm>
          <a:noFill/>
        </p:spPr>
        <p:txBody>
          <a:bodyPr vert="horz" lIns="91440" tIns="45720" rIns="91440" bIns="45720" rtlCol="0" anchor="ctr">
            <a:normAutofit/>
          </a:bodyPr>
          <a:lstStyle/>
          <a:p>
            <a:pPr algn="ctr"/>
            <a:r>
              <a:rPr lang="en-US" sz="3600" u="sng" kern="1200" dirty="0">
                <a:solidFill>
                  <a:schemeClr val="tx2"/>
                </a:solidFill>
                <a:latin typeface="+mj-lt"/>
                <a:ea typeface="+mj-ea"/>
                <a:cs typeface="+mj-cs"/>
              </a:rPr>
              <a:t>Standards of Professional Behaviour </a:t>
            </a:r>
            <a:br>
              <a:rPr lang="en-US" sz="3600" u="sng" kern="1200" dirty="0">
                <a:solidFill>
                  <a:schemeClr val="tx2"/>
                </a:solidFill>
                <a:latin typeface="+mj-lt"/>
                <a:ea typeface="+mj-ea"/>
                <a:cs typeface="+mj-cs"/>
              </a:rPr>
            </a:br>
            <a:endParaRPr lang="en-US" sz="3600" kern="1200" dirty="0">
              <a:solidFill>
                <a:schemeClr val="tx2"/>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2"/>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spTree>
    <p:extLst>
      <p:ext uri="{BB962C8B-B14F-4D97-AF65-F5344CB8AC3E}">
        <p14:creationId xmlns:p14="http://schemas.microsoft.com/office/powerpoint/2010/main" val="13144795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3"/>
          <a:stretch>
            <a:fillRect/>
          </a:stretch>
        </p:blipFill>
        <p:spPr>
          <a:xfrm>
            <a:off x="528954" y="519619"/>
            <a:ext cx="10905066" cy="5316220"/>
          </a:xfrm>
          <a:prstGeom prst="rect">
            <a:avLst/>
          </a:prstGeom>
          <a:ln>
            <a:noFill/>
          </a:ln>
        </p:spPr>
      </p:pic>
      <p:pic>
        <p:nvPicPr>
          <p:cNvPr id="6146" name="Picture 2" descr="IMPORTANT! | IsleChile … All B.S Aside">
            <a:extLst>
              <a:ext uri="{FF2B5EF4-FFF2-40B4-BE49-F238E27FC236}">
                <a16:creationId xmlns:a16="http://schemas.microsoft.com/office/drawing/2014/main" id="{99C42E63-155E-5143-36EF-DD7A30637E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1557" y="4803492"/>
            <a:ext cx="2417565" cy="14191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92616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168889"/>
            <a:ext cx="9610423" cy="646331"/>
          </a:xfrm>
          <a:prstGeom prst="rect">
            <a:avLst/>
          </a:prstGeom>
          <a:solidFill>
            <a:schemeClr val="accent4">
              <a:lumMod val="60000"/>
              <a:lumOff val="40000"/>
            </a:schemeClr>
          </a:solidFill>
        </p:spPr>
        <p:txBody>
          <a:bodyPr wrap="square" rtlCol="0">
            <a:spAutoFit/>
          </a:bodyPr>
          <a:lstStyle/>
          <a:p>
            <a:pPr algn="ctr"/>
            <a:r>
              <a:rPr lang="en-GB" sz="3600" b="1" dirty="0">
                <a:solidFill>
                  <a:schemeClr val="bg1"/>
                </a:solidFill>
              </a:rPr>
              <a:t>APP Risk Principles</a:t>
            </a:r>
          </a:p>
        </p:txBody>
      </p:sp>
      <p:graphicFrame>
        <p:nvGraphicFramePr>
          <p:cNvPr id="2" name="Diagram 1">
            <a:extLst>
              <a:ext uri="{FF2B5EF4-FFF2-40B4-BE49-F238E27FC236}">
                <a16:creationId xmlns:a16="http://schemas.microsoft.com/office/drawing/2014/main" id="{ACB96F5A-7E4D-49BA-901B-D3BCC5F1A92C}"/>
              </a:ext>
            </a:extLst>
          </p:cNvPr>
          <p:cNvGraphicFramePr/>
          <p:nvPr>
            <p:extLst>
              <p:ext uri="{D42A27DB-BD31-4B8C-83A1-F6EECF244321}">
                <p14:modId xmlns:p14="http://schemas.microsoft.com/office/powerpoint/2010/main" val="3041017943"/>
              </p:ext>
            </p:extLst>
          </p:nvPr>
        </p:nvGraphicFramePr>
        <p:xfrm>
          <a:off x="-447141" y="1231908"/>
          <a:ext cx="9774195" cy="4943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Sorry, But Speed Reading Won't Help You Read More | WIRED">
            <a:extLst>
              <a:ext uri="{FF2B5EF4-FFF2-40B4-BE49-F238E27FC236}">
                <a16:creationId xmlns:a16="http://schemas.microsoft.com/office/drawing/2014/main" id="{B8E27D66-5A2E-DA55-5B3A-B1A016C9A52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97912" y="168889"/>
            <a:ext cx="1880002" cy="1408187"/>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oodle | moodle.com (@moodle) / Twitter">
            <a:extLst>
              <a:ext uri="{FF2B5EF4-FFF2-40B4-BE49-F238E27FC236}">
                <a16:creationId xmlns:a16="http://schemas.microsoft.com/office/drawing/2014/main" id="{AEEFAAB7-D969-74B5-F965-BB2D9E30D4E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808901" y="2173383"/>
            <a:ext cx="1258023" cy="1258023"/>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The National Police Chiefs Council (NPCC)">
            <a:extLst>
              <a:ext uri="{FF2B5EF4-FFF2-40B4-BE49-F238E27FC236}">
                <a16:creationId xmlns:a16="http://schemas.microsoft.com/office/drawing/2014/main" id="{782B7287-FF40-6DAC-05DE-FB08006B829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327054" y="4328531"/>
            <a:ext cx="2474490" cy="1511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1680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FC9635E-B3F8-4F9B-82BF-C5491F657083}"/>
                                            </p:graphicEl>
                                          </p:spTgt>
                                        </p:tgtEl>
                                        <p:attrNameLst>
                                          <p:attrName>style.visibility</p:attrName>
                                        </p:attrNameLst>
                                      </p:cBhvr>
                                      <p:to>
                                        <p:strVal val="visible"/>
                                      </p:to>
                                    </p:set>
                                    <p:animEffect transition="in" filter="fade">
                                      <p:cBhvr>
                                        <p:cTn id="7" dur="500"/>
                                        <p:tgtEl>
                                          <p:spTgt spid="2">
                                            <p:graphicEl>
                                              <a:dgm id="{0FC9635E-B3F8-4F9B-82BF-C5491F6570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E67A163-6B29-4820-BF05-CFF652DD00C6}"/>
                                            </p:graphicEl>
                                          </p:spTgt>
                                        </p:tgtEl>
                                        <p:attrNameLst>
                                          <p:attrName>style.visibility</p:attrName>
                                        </p:attrNameLst>
                                      </p:cBhvr>
                                      <p:to>
                                        <p:strVal val="visible"/>
                                      </p:to>
                                    </p:set>
                                    <p:animEffect transition="in" filter="fade">
                                      <p:cBhvr>
                                        <p:cTn id="12" dur="500"/>
                                        <p:tgtEl>
                                          <p:spTgt spid="2">
                                            <p:graphicEl>
                                              <a:dgm id="{5E67A163-6B29-4820-BF05-CFF652DD00C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912511C-D6F9-492A-B72E-06312510EC3C}"/>
                                            </p:graphicEl>
                                          </p:spTgt>
                                        </p:tgtEl>
                                        <p:attrNameLst>
                                          <p:attrName>style.visibility</p:attrName>
                                        </p:attrNameLst>
                                      </p:cBhvr>
                                      <p:to>
                                        <p:strVal val="visible"/>
                                      </p:to>
                                    </p:set>
                                    <p:animEffect transition="in" filter="fade">
                                      <p:cBhvr>
                                        <p:cTn id="17" dur="500"/>
                                        <p:tgtEl>
                                          <p:spTgt spid="2">
                                            <p:graphicEl>
                                              <a:dgm id="{C912511C-D6F9-492A-B72E-06312510EC3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8C31C1AE-7B6A-40EF-A365-9FFA34C48152}"/>
                                            </p:graphicEl>
                                          </p:spTgt>
                                        </p:tgtEl>
                                        <p:attrNameLst>
                                          <p:attrName>style.visibility</p:attrName>
                                        </p:attrNameLst>
                                      </p:cBhvr>
                                      <p:to>
                                        <p:strVal val="visible"/>
                                      </p:to>
                                    </p:set>
                                    <p:animEffect transition="in" filter="fade">
                                      <p:cBhvr>
                                        <p:cTn id="22" dur="500"/>
                                        <p:tgtEl>
                                          <p:spTgt spid="2">
                                            <p:graphicEl>
                                              <a:dgm id="{8C31C1AE-7B6A-40EF-A365-9FFA34C481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5" name="Rectangle 5126">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F35841-C4EF-07B8-B07F-1382486539D5}"/>
              </a:ext>
            </a:extLst>
          </p:cNvPr>
          <p:cNvSpPr>
            <a:spLocks noGrp="1"/>
          </p:cNvSpPr>
          <p:nvPr>
            <p:ph type="title"/>
          </p:nvPr>
        </p:nvSpPr>
        <p:spPr>
          <a:xfrm>
            <a:off x="838201" y="345810"/>
            <a:ext cx="5120561" cy="1325563"/>
          </a:xfrm>
        </p:spPr>
        <p:txBody>
          <a:bodyPr>
            <a:normAutofit/>
          </a:bodyPr>
          <a:lstStyle/>
          <a:p>
            <a:r>
              <a:rPr lang="en-US" u="sng" dirty="0"/>
              <a:t>Any questions? </a:t>
            </a:r>
          </a:p>
        </p:txBody>
      </p:sp>
      <p:sp>
        <p:nvSpPr>
          <p:cNvPr id="3" name="Content Placeholder 2">
            <a:extLst>
              <a:ext uri="{FF2B5EF4-FFF2-40B4-BE49-F238E27FC236}">
                <a16:creationId xmlns:a16="http://schemas.microsoft.com/office/drawing/2014/main" id="{B5A27D29-DC2D-49F8-9FB1-7FDBD214B4A0}"/>
              </a:ext>
            </a:extLst>
          </p:cNvPr>
          <p:cNvSpPr>
            <a:spLocks noGrp="1"/>
          </p:cNvSpPr>
          <p:nvPr>
            <p:ph idx="1"/>
          </p:nvPr>
        </p:nvSpPr>
        <p:spPr>
          <a:xfrm>
            <a:off x="838201" y="1825625"/>
            <a:ext cx="5092194" cy="4351338"/>
          </a:xfrm>
        </p:spPr>
        <p:txBody>
          <a:bodyPr>
            <a:normAutofit/>
          </a:bodyPr>
          <a:lstStyle/>
          <a:p>
            <a:pPr marL="0" indent="0">
              <a:buNone/>
            </a:pPr>
            <a:r>
              <a:rPr lang="en-US" dirty="0">
                <a:solidFill>
                  <a:srgbClr val="FF0000"/>
                </a:solidFill>
              </a:rPr>
              <a:t>Today after 16:00hrs </a:t>
            </a:r>
            <a:br>
              <a:rPr lang="en-US" dirty="0"/>
            </a:br>
            <a:r>
              <a:rPr lang="en-US" dirty="0"/>
              <a:t>Lecture 2 will be released; you need to watch this by next Thursday and do any tasks/readings requested. (On Moodle – ‘Week 2….’ </a:t>
            </a:r>
          </a:p>
          <a:p>
            <a:pPr marL="0" indent="0">
              <a:buNone/>
            </a:pPr>
            <a:endParaRPr lang="en-US" dirty="0"/>
          </a:p>
          <a:p>
            <a:pPr marL="0" indent="0">
              <a:buNone/>
            </a:pPr>
            <a:r>
              <a:rPr lang="en-US" dirty="0">
                <a:solidFill>
                  <a:srgbClr val="FF0000"/>
                </a:solidFill>
              </a:rPr>
              <a:t>Next Thursday: </a:t>
            </a:r>
            <a:br>
              <a:rPr lang="en-US" dirty="0"/>
            </a:br>
            <a:r>
              <a:rPr lang="en-US" dirty="0"/>
              <a:t>Live Workshop 2! </a:t>
            </a:r>
          </a:p>
          <a:p>
            <a:pPr marL="0" indent="0">
              <a:buNone/>
            </a:pPr>
            <a:endParaRPr lang="en-US" dirty="0"/>
          </a:p>
        </p:txBody>
      </p:sp>
      <p:sp>
        <p:nvSpPr>
          <p:cNvPr id="5136" name="Oval 512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8" name="Picture 4" descr="Yellow question mark">
            <a:extLst>
              <a:ext uri="{FF2B5EF4-FFF2-40B4-BE49-F238E27FC236}">
                <a16:creationId xmlns:a16="http://schemas.microsoft.com/office/drawing/2014/main" id="{E8867D43-2521-60AC-6FF2-D1C013E2A33B}"/>
              </a:ext>
            </a:extLst>
          </p:cNvPr>
          <p:cNvPicPr>
            <a:picLocks noChangeAspect="1"/>
          </p:cNvPicPr>
          <p:nvPr/>
        </p:nvPicPr>
        <p:blipFill rotWithShape="1">
          <a:blip r:embed="rId2"/>
          <a:srcRect l="34546" r="3121"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5137" name="Arc 513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122" name="Picture 2" descr="Police and Crime Committee | London City Hall">
            <a:extLst>
              <a:ext uri="{FF2B5EF4-FFF2-40B4-BE49-F238E27FC236}">
                <a16:creationId xmlns:a16="http://schemas.microsoft.com/office/drawing/2014/main" id="{5D401E0E-B424-EE05-0D8E-F9BF9D67AC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877" r="9265"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308501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1485</Words>
  <Application>Microsoft Office PowerPoint</Application>
  <PresentationFormat>Widescreen</PresentationFormat>
  <Paragraphs>248</Paragraphs>
  <Slides>39</Slides>
  <Notes>29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39</vt:i4>
      </vt:variant>
    </vt:vector>
  </HeadingPairs>
  <TitlesOfParts>
    <vt:vector size="49" baseType="lpstr">
      <vt:lpstr>Arial</vt:lpstr>
      <vt:lpstr>Arial Nova</vt:lpstr>
      <vt:lpstr>Arial Nova Cond</vt:lpstr>
      <vt:lpstr>Calibri</vt:lpstr>
      <vt:lpstr>Calibri Light</vt:lpstr>
      <vt:lpstr>FSElliotPro</vt:lpstr>
      <vt:lpstr>Tahoma</vt:lpstr>
      <vt:lpstr>Times</vt:lpstr>
      <vt:lpstr>Times New Roman</vt:lpstr>
      <vt:lpstr>Office Theme</vt:lpstr>
      <vt:lpstr>PowerPoint Presentation</vt:lpstr>
      <vt:lpstr>PowerPoint Presentation</vt:lpstr>
      <vt:lpstr>PowerPoint Presentation</vt:lpstr>
      <vt:lpstr>IMPORTANT</vt:lpstr>
      <vt:lpstr>Assessment 1: Exam</vt:lpstr>
      <vt:lpstr>Assessment 2: Role Play </vt:lpstr>
      <vt:lpstr>Help and Support</vt:lpstr>
      <vt:lpstr>PowerPoint Presentation</vt:lpstr>
      <vt:lpstr>The IMPORTANT button! </vt:lpstr>
      <vt:lpstr>PowerPoint Presentation</vt:lpstr>
      <vt:lpstr>PowerPoint Presentation</vt:lpstr>
      <vt:lpstr>PowerPoint Presentation</vt:lpstr>
      <vt:lpstr>PowerPoint Presentation</vt:lpstr>
      <vt:lpstr>Discretion – what does it mean?? </vt:lpstr>
      <vt:lpstr>Discuss: What options are available to police?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National Decision Model (NDM)</vt:lpstr>
      <vt:lpstr>PowerPoint Presentation</vt:lpstr>
      <vt:lpstr>Please take time to read these two docs on Moodle in your own time to learn more about the NDM and the Code of Ethics.   These will be good revision tools. </vt:lpstr>
      <vt:lpstr>Reading Task: Code of Ethics </vt:lpstr>
      <vt:lpstr>The 9 Principles of Policing </vt:lpstr>
      <vt:lpstr>Standards of Professional Behaviour  </vt:lpstr>
      <vt:lpstr>PowerPoint Presentation</vt:lpstr>
      <vt:lpstr>PowerPoint Presentation</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Kelly Andrews</cp:lastModifiedBy>
  <cp:revision>12</cp:revision>
  <dcterms:created xsi:type="dcterms:W3CDTF">2022-08-25T12:07:27Z</dcterms:created>
  <dcterms:modified xsi:type="dcterms:W3CDTF">2023-10-04T10:52:49Z</dcterms:modified>
</cp:coreProperties>
</file>