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84" r:id="rId2"/>
    <p:sldId id="256" r:id="rId3"/>
    <p:sldId id="272" r:id="rId4"/>
    <p:sldId id="271" r:id="rId5"/>
    <p:sldId id="258" r:id="rId6"/>
    <p:sldId id="276" r:id="rId7"/>
    <p:sldId id="270" r:id="rId8"/>
    <p:sldId id="274" r:id="rId9"/>
    <p:sldId id="275" r:id="rId10"/>
    <p:sldId id="273" r:id="rId11"/>
    <p:sldId id="286" r:id="rId12"/>
    <p:sldId id="282" r:id="rId13"/>
    <p:sldId id="285" r:id="rId14"/>
    <p:sldId id="277" r:id="rId15"/>
    <p:sldId id="278" r:id="rId16"/>
    <p:sldId id="259" r:id="rId17"/>
    <p:sldId id="287" r:id="rId18"/>
    <p:sldId id="260" r:id="rId19"/>
    <p:sldId id="261" r:id="rId20"/>
    <p:sldId id="262" r:id="rId21"/>
    <p:sldId id="263" r:id="rId22"/>
    <p:sldId id="264" r:id="rId23"/>
    <p:sldId id="265" r:id="rId24"/>
    <p:sldId id="266" r:id="rId25"/>
    <p:sldId id="267" r:id="rId26"/>
    <p:sldId id="268" r:id="rId27"/>
    <p:sldId id="269" r:id="rId2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slide" Target="slides/slide25.xml" /><Relationship Id="rId3" Type="http://schemas.openxmlformats.org/officeDocument/2006/relationships/slide" Target="slides/slide2.xml" /><Relationship Id="rId21" Type="http://schemas.openxmlformats.org/officeDocument/2006/relationships/slide" Target="slides/slide20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slide" Target="slides/slide24.xml" /><Relationship Id="rId33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slide" Target="slides/slide19.xml" /><Relationship Id="rId29" Type="http://schemas.openxmlformats.org/officeDocument/2006/relationships/notesMaster" Target="notesMasters/notesMaster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slide" Target="slides/slide23.xml" /><Relationship Id="rId32" Type="http://schemas.openxmlformats.org/officeDocument/2006/relationships/theme" Target="theme/theme1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slide" Target="slides/slide22.xml" /><Relationship Id="rId28" Type="http://schemas.openxmlformats.org/officeDocument/2006/relationships/slide" Target="slides/slide27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31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slide" Target="slides/slide21.xml" /><Relationship Id="rId27" Type="http://schemas.openxmlformats.org/officeDocument/2006/relationships/slide" Target="slides/slide26.xml" /><Relationship Id="rId30" Type="http://schemas.openxmlformats.org/officeDocument/2006/relationships/presProps" Target="presProps.xml" 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 /><Relationship Id="rId2" Type="http://schemas.openxmlformats.org/officeDocument/2006/relationships/image" Target="../media/image35.svg" /><Relationship Id="rId1" Type="http://schemas.openxmlformats.org/officeDocument/2006/relationships/image" Target="../media/image34.png" /><Relationship Id="rId6" Type="http://schemas.openxmlformats.org/officeDocument/2006/relationships/image" Target="../media/image39.svg" /><Relationship Id="rId5" Type="http://schemas.openxmlformats.org/officeDocument/2006/relationships/image" Target="../media/image38.png" /><Relationship Id="rId4" Type="http://schemas.openxmlformats.org/officeDocument/2006/relationships/image" Target="../media/image37.svg" 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 /><Relationship Id="rId2" Type="http://schemas.openxmlformats.org/officeDocument/2006/relationships/image" Target="../media/image35.svg" /><Relationship Id="rId1" Type="http://schemas.openxmlformats.org/officeDocument/2006/relationships/image" Target="../media/image34.png" /><Relationship Id="rId6" Type="http://schemas.openxmlformats.org/officeDocument/2006/relationships/image" Target="../media/image39.svg" /><Relationship Id="rId5" Type="http://schemas.openxmlformats.org/officeDocument/2006/relationships/image" Target="../media/image38.png" /><Relationship Id="rId4" Type="http://schemas.openxmlformats.org/officeDocument/2006/relationships/image" Target="../media/image37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D2EF54-9466-4447-AA30-7F803A986EC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0688EF-CAC4-4BAE-A39A-C3DCB914B52F}">
      <dgm:prSet/>
      <dgm:spPr/>
      <dgm:t>
        <a:bodyPr/>
        <a:lstStyle/>
        <a:p>
          <a:r>
            <a:rPr lang="en-GB"/>
            <a:t>Melissa Rogers  : 2008045</a:t>
          </a:r>
          <a:endParaRPr lang="en-US"/>
        </a:p>
      </dgm:t>
    </dgm:pt>
    <dgm:pt modelId="{995C7B13-E5FD-4FCF-B0D5-A6AEC27F9343}" type="parTrans" cxnId="{5CA78053-5A51-4ACB-9BAA-04945DD54F79}">
      <dgm:prSet/>
      <dgm:spPr/>
      <dgm:t>
        <a:bodyPr/>
        <a:lstStyle/>
        <a:p>
          <a:endParaRPr lang="en-US"/>
        </a:p>
      </dgm:t>
    </dgm:pt>
    <dgm:pt modelId="{784B46BF-B8F2-4B8C-8B06-3B4D2166ED14}" type="sibTrans" cxnId="{5CA78053-5A51-4ACB-9BAA-04945DD54F79}">
      <dgm:prSet/>
      <dgm:spPr/>
      <dgm:t>
        <a:bodyPr/>
        <a:lstStyle/>
        <a:p>
          <a:endParaRPr lang="en-US"/>
        </a:p>
      </dgm:t>
    </dgm:pt>
    <dgm:pt modelId="{B5A3992D-F8AF-427C-9813-C9BCD73E67B9}">
      <dgm:prSet/>
      <dgm:spPr/>
      <dgm:t>
        <a:bodyPr/>
        <a:lstStyle/>
        <a:p>
          <a:r>
            <a:rPr lang="en-GB"/>
            <a:t>Nia clarke :2126229</a:t>
          </a:r>
          <a:endParaRPr lang="en-US"/>
        </a:p>
      </dgm:t>
    </dgm:pt>
    <dgm:pt modelId="{9FE6994D-8EA3-45D9-BF8F-40F1A6B8B0DD}" type="parTrans" cxnId="{A204A7A9-E77F-4255-B335-F6348C27F4F6}">
      <dgm:prSet/>
      <dgm:spPr/>
      <dgm:t>
        <a:bodyPr/>
        <a:lstStyle/>
        <a:p>
          <a:endParaRPr lang="en-US"/>
        </a:p>
      </dgm:t>
    </dgm:pt>
    <dgm:pt modelId="{191EA6E4-924B-42FD-879C-97896A2A7AF4}" type="sibTrans" cxnId="{A204A7A9-E77F-4255-B335-F6348C27F4F6}">
      <dgm:prSet/>
      <dgm:spPr/>
      <dgm:t>
        <a:bodyPr/>
        <a:lstStyle/>
        <a:p>
          <a:endParaRPr lang="en-US"/>
        </a:p>
      </dgm:t>
    </dgm:pt>
    <dgm:pt modelId="{02559F0F-455A-48EA-82DB-DD0A552E0390}" type="pres">
      <dgm:prSet presAssocID="{77D2EF54-9466-4447-AA30-7F803A986EC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EC105D3-7427-4358-9624-C328659F9FB6}" type="pres">
      <dgm:prSet presAssocID="{0B0688EF-CAC4-4BAE-A39A-C3DCB914B52F}" presName="hierRoot1" presStyleCnt="0"/>
      <dgm:spPr/>
    </dgm:pt>
    <dgm:pt modelId="{E7D510B8-119B-46D4-A1F4-B4457EF32900}" type="pres">
      <dgm:prSet presAssocID="{0B0688EF-CAC4-4BAE-A39A-C3DCB914B52F}" presName="composite" presStyleCnt="0"/>
      <dgm:spPr/>
    </dgm:pt>
    <dgm:pt modelId="{A2C7C119-A900-47F5-A088-7E97213C6176}" type="pres">
      <dgm:prSet presAssocID="{0B0688EF-CAC4-4BAE-A39A-C3DCB914B52F}" presName="background" presStyleLbl="node0" presStyleIdx="0" presStyleCnt="2"/>
      <dgm:spPr/>
    </dgm:pt>
    <dgm:pt modelId="{9B291EAE-3FE8-48CB-9188-85ECAAFEA793}" type="pres">
      <dgm:prSet presAssocID="{0B0688EF-CAC4-4BAE-A39A-C3DCB914B52F}" presName="text" presStyleLbl="fgAcc0" presStyleIdx="0" presStyleCnt="2">
        <dgm:presLayoutVars>
          <dgm:chPref val="3"/>
        </dgm:presLayoutVars>
      </dgm:prSet>
      <dgm:spPr/>
    </dgm:pt>
    <dgm:pt modelId="{78742834-4944-4328-BC4F-4D1DD407B4CB}" type="pres">
      <dgm:prSet presAssocID="{0B0688EF-CAC4-4BAE-A39A-C3DCB914B52F}" presName="hierChild2" presStyleCnt="0"/>
      <dgm:spPr/>
    </dgm:pt>
    <dgm:pt modelId="{7E54558D-1C66-4466-BF7A-004DBD6ACEF8}" type="pres">
      <dgm:prSet presAssocID="{B5A3992D-F8AF-427C-9813-C9BCD73E67B9}" presName="hierRoot1" presStyleCnt="0"/>
      <dgm:spPr/>
    </dgm:pt>
    <dgm:pt modelId="{3F9E8510-01D3-4D32-A08E-313C63401288}" type="pres">
      <dgm:prSet presAssocID="{B5A3992D-F8AF-427C-9813-C9BCD73E67B9}" presName="composite" presStyleCnt="0"/>
      <dgm:spPr/>
    </dgm:pt>
    <dgm:pt modelId="{06AF3C75-BAC6-4ACA-8DB7-4A319BCD7123}" type="pres">
      <dgm:prSet presAssocID="{B5A3992D-F8AF-427C-9813-C9BCD73E67B9}" presName="background" presStyleLbl="node0" presStyleIdx="1" presStyleCnt="2"/>
      <dgm:spPr/>
    </dgm:pt>
    <dgm:pt modelId="{C137039B-0CD5-4726-8D8A-5AAF348B64CF}" type="pres">
      <dgm:prSet presAssocID="{B5A3992D-F8AF-427C-9813-C9BCD73E67B9}" presName="text" presStyleLbl="fgAcc0" presStyleIdx="1" presStyleCnt="2">
        <dgm:presLayoutVars>
          <dgm:chPref val="3"/>
        </dgm:presLayoutVars>
      </dgm:prSet>
      <dgm:spPr/>
    </dgm:pt>
    <dgm:pt modelId="{AADADF67-9B9C-4438-AAFD-FAB0C3DBF5D4}" type="pres">
      <dgm:prSet presAssocID="{B5A3992D-F8AF-427C-9813-C9BCD73E67B9}" presName="hierChild2" presStyleCnt="0"/>
      <dgm:spPr/>
    </dgm:pt>
  </dgm:ptLst>
  <dgm:cxnLst>
    <dgm:cxn modelId="{7CF49033-61E7-4B21-B007-10EACC6A3264}" type="presOf" srcId="{0B0688EF-CAC4-4BAE-A39A-C3DCB914B52F}" destId="{9B291EAE-3FE8-48CB-9188-85ECAAFEA793}" srcOrd="0" destOrd="0" presId="urn:microsoft.com/office/officeart/2005/8/layout/hierarchy1"/>
    <dgm:cxn modelId="{5CA78053-5A51-4ACB-9BAA-04945DD54F79}" srcId="{77D2EF54-9466-4447-AA30-7F803A986ECA}" destId="{0B0688EF-CAC4-4BAE-A39A-C3DCB914B52F}" srcOrd="0" destOrd="0" parTransId="{995C7B13-E5FD-4FCF-B0D5-A6AEC27F9343}" sibTransId="{784B46BF-B8F2-4B8C-8B06-3B4D2166ED14}"/>
    <dgm:cxn modelId="{54B4DF98-3E5C-43D2-97AD-85AAD21CFB42}" type="presOf" srcId="{77D2EF54-9466-4447-AA30-7F803A986ECA}" destId="{02559F0F-455A-48EA-82DB-DD0A552E0390}" srcOrd="0" destOrd="0" presId="urn:microsoft.com/office/officeart/2005/8/layout/hierarchy1"/>
    <dgm:cxn modelId="{A204A7A9-E77F-4255-B335-F6348C27F4F6}" srcId="{77D2EF54-9466-4447-AA30-7F803A986ECA}" destId="{B5A3992D-F8AF-427C-9813-C9BCD73E67B9}" srcOrd="1" destOrd="0" parTransId="{9FE6994D-8EA3-45D9-BF8F-40F1A6B8B0DD}" sibTransId="{191EA6E4-924B-42FD-879C-97896A2A7AF4}"/>
    <dgm:cxn modelId="{5A7329B1-7779-4A6A-A106-69F11CCA0A18}" type="presOf" srcId="{B5A3992D-F8AF-427C-9813-C9BCD73E67B9}" destId="{C137039B-0CD5-4726-8D8A-5AAF348B64CF}" srcOrd="0" destOrd="0" presId="urn:microsoft.com/office/officeart/2005/8/layout/hierarchy1"/>
    <dgm:cxn modelId="{496E7D5D-3317-4CA1-8CE2-6F8A2BA3A859}" type="presParOf" srcId="{02559F0F-455A-48EA-82DB-DD0A552E0390}" destId="{0EC105D3-7427-4358-9624-C328659F9FB6}" srcOrd="0" destOrd="0" presId="urn:microsoft.com/office/officeart/2005/8/layout/hierarchy1"/>
    <dgm:cxn modelId="{AD43DB31-4F08-4ECE-AE78-BADB014DCC09}" type="presParOf" srcId="{0EC105D3-7427-4358-9624-C328659F9FB6}" destId="{E7D510B8-119B-46D4-A1F4-B4457EF32900}" srcOrd="0" destOrd="0" presId="urn:microsoft.com/office/officeart/2005/8/layout/hierarchy1"/>
    <dgm:cxn modelId="{4D3F456B-9C5D-4B84-AFFD-6CC6FFFF8F1C}" type="presParOf" srcId="{E7D510B8-119B-46D4-A1F4-B4457EF32900}" destId="{A2C7C119-A900-47F5-A088-7E97213C6176}" srcOrd="0" destOrd="0" presId="urn:microsoft.com/office/officeart/2005/8/layout/hierarchy1"/>
    <dgm:cxn modelId="{69DE2A6C-F704-43F2-88F9-15B7E6E57584}" type="presParOf" srcId="{E7D510B8-119B-46D4-A1F4-B4457EF32900}" destId="{9B291EAE-3FE8-48CB-9188-85ECAAFEA793}" srcOrd="1" destOrd="0" presId="urn:microsoft.com/office/officeart/2005/8/layout/hierarchy1"/>
    <dgm:cxn modelId="{7E99FA1D-30CF-4A6F-937C-05CF25A53ED2}" type="presParOf" srcId="{0EC105D3-7427-4358-9624-C328659F9FB6}" destId="{78742834-4944-4328-BC4F-4D1DD407B4CB}" srcOrd="1" destOrd="0" presId="urn:microsoft.com/office/officeart/2005/8/layout/hierarchy1"/>
    <dgm:cxn modelId="{17A87D21-665A-4B6A-B632-66454F3CA753}" type="presParOf" srcId="{02559F0F-455A-48EA-82DB-DD0A552E0390}" destId="{7E54558D-1C66-4466-BF7A-004DBD6ACEF8}" srcOrd="1" destOrd="0" presId="urn:microsoft.com/office/officeart/2005/8/layout/hierarchy1"/>
    <dgm:cxn modelId="{8A2A73C2-5B6D-40A2-8A25-7D7B7069B2AB}" type="presParOf" srcId="{7E54558D-1C66-4466-BF7A-004DBD6ACEF8}" destId="{3F9E8510-01D3-4D32-A08E-313C63401288}" srcOrd="0" destOrd="0" presId="urn:microsoft.com/office/officeart/2005/8/layout/hierarchy1"/>
    <dgm:cxn modelId="{F8AF8FEC-EA16-4610-9E8A-BF4C0F52665A}" type="presParOf" srcId="{3F9E8510-01D3-4D32-A08E-313C63401288}" destId="{06AF3C75-BAC6-4ACA-8DB7-4A319BCD7123}" srcOrd="0" destOrd="0" presId="urn:microsoft.com/office/officeart/2005/8/layout/hierarchy1"/>
    <dgm:cxn modelId="{0AB28DDE-24FF-40DE-BA13-90BF43E3953A}" type="presParOf" srcId="{3F9E8510-01D3-4D32-A08E-313C63401288}" destId="{C137039B-0CD5-4726-8D8A-5AAF348B64CF}" srcOrd="1" destOrd="0" presId="urn:microsoft.com/office/officeart/2005/8/layout/hierarchy1"/>
    <dgm:cxn modelId="{B8CDD875-7678-4195-B88C-3C9B19731B42}" type="presParOf" srcId="{7E54558D-1C66-4466-BF7A-004DBD6ACEF8}" destId="{AADADF67-9B9C-4438-AAFD-FAB0C3DBF5D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375CEF-2E37-4E21-AA85-A21D87B1E98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56F01A5-0124-4E60-9C1A-76DA1A741D24}">
      <dgm:prSet/>
      <dgm:spPr/>
      <dgm:t>
        <a:bodyPr/>
        <a:lstStyle/>
        <a:p>
          <a:r>
            <a:rPr lang="en-GB"/>
            <a:t>If their BMI – for age percentile is over 95% child is considered obese.</a:t>
          </a:r>
          <a:endParaRPr lang="en-US"/>
        </a:p>
      </dgm:t>
    </dgm:pt>
    <dgm:pt modelId="{83DE2D92-8D34-48F9-A64A-200BCAD46E4B}" type="parTrans" cxnId="{065E76A6-1845-4BAF-B0BD-F9A33AB2B7C5}">
      <dgm:prSet/>
      <dgm:spPr/>
      <dgm:t>
        <a:bodyPr/>
        <a:lstStyle/>
        <a:p>
          <a:endParaRPr lang="en-US"/>
        </a:p>
      </dgm:t>
    </dgm:pt>
    <dgm:pt modelId="{4203A1A6-4EB8-46A5-A605-15D37090A1DC}" type="sibTrans" cxnId="{065E76A6-1845-4BAF-B0BD-F9A33AB2B7C5}">
      <dgm:prSet/>
      <dgm:spPr/>
      <dgm:t>
        <a:bodyPr/>
        <a:lstStyle/>
        <a:p>
          <a:endParaRPr lang="en-US"/>
        </a:p>
      </dgm:t>
    </dgm:pt>
    <dgm:pt modelId="{72262D49-4962-46DE-B7D6-5C78639E3D81}">
      <dgm:prSet/>
      <dgm:spPr/>
      <dgm:t>
        <a:bodyPr/>
        <a:lstStyle/>
        <a:p>
          <a:r>
            <a:rPr lang="en-GB"/>
            <a:t>A child is defined as overweight if their BMI for age percentile is greater than 85 percent less than 95 percent </a:t>
          </a:r>
          <a:endParaRPr lang="en-US"/>
        </a:p>
      </dgm:t>
    </dgm:pt>
    <dgm:pt modelId="{82813454-588C-467A-9287-2CDC99150328}" type="parTrans" cxnId="{C88ECD7E-3260-4A5A-B391-3DDC7C621569}">
      <dgm:prSet/>
      <dgm:spPr/>
      <dgm:t>
        <a:bodyPr/>
        <a:lstStyle/>
        <a:p>
          <a:endParaRPr lang="en-US"/>
        </a:p>
      </dgm:t>
    </dgm:pt>
    <dgm:pt modelId="{62A578C9-74D2-4D83-84D4-AD9E399497A0}" type="sibTrans" cxnId="{C88ECD7E-3260-4A5A-B391-3DDC7C621569}">
      <dgm:prSet/>
      <dgm:spPr/>
      <dgm:t>
        <a:bodyPr/>
        <a:lstStyle/>
        <a:p>
          <a:endParaRPr lang="en-US"/>
        </a:p>
      </dgm:t>
    </dgm:pt>
    <dgm:pt modelId="{BD59F15B-08B1-4293-B339-D5AC10F93437}" type="pres">
      <dgm:prSet presAssocID="{E7375CEF-2E37-4E21-AA85-A21D87B1E980}" presName="linear" presStyleCnt="0">
        <dgm:presLayoutVars>
          <dgm:animLvl val="lvl"/>
          <dgm:resizeHandles val="exact"/>
        </dgm:presLayoutVars>
      </dgm:prSet>
      <dgm:spPr/>
    </dgm:pt>
    <dgm:pt modelId="{59F96F92-5ED5-4B96-B814-4E57CE4353E9}" type="pres">
      <dgm:prSet presAssocID="{D56F01A5-0124-4E60-9C1A-76DA1A741D2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59D0C29-D6FA-42EC-97C8-E4815D3E89C4}" type="pres">
      <dgm:prSet presAssocID="{4203A1A6-4EB8-46A5-A605-15D37090A1DC}" presName="spacer" presStyleCnt="0"/>
      <dgm:spPr/>
    </dgm:pt>
    <dgm:pt modelId="{B5716E1A-24A2-4A15-B45A-7DBD7A7202CD}" type="pres">
      <dgm:prSet presAssocID="{72262D49-4962-46DE-B7D6-5C78639E3D8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8E64631-1F55-4D5F-8812-728697969B5A}" type="presOf" srcId="{E7375CEF-2E37-4E21-AA85-A21D87B1E980}" destId="{BD59F15B-08B1-4293-B339-D5AC10F93437}" srcOrd="0" destOrd="0" presId="urn:microsoft.com/office/officeart/2005/8/layout/vList2"/>
    <dgm:cxn modelId="{81574E52-898C-4FD1-B63A-7AE40A11B0F8}" type="presOf" srcId="{72262D49-4962-46DE-B7D6-5C78639E3D81}" destId="{B5716E1A-24A2-4A15-B45A-7DBD7A7202CD}" srcOrd="0" destOrd="0" presId="urn:microsoft.com/office/officeart/2005/8/layout/vList2"/>
    <dgm:cxn modelId="{C88ECD7E-3260-4A5A-B391-3DDC7C621569}" srcId="{E7375CEF-2E37-4E21-AA85-A21D87B1E980}" destId="{72262D49-4962-46DE-B7D6-5C78639E3D81}" srcOrd="1" destOrd="0" parTransId="{82813454-588C-467A-9287-2CDC99150328}" sibTransId="{62A578C9-74D2-4D83-84D4-AD9E399497A0}"/>
    <dgm:cxn modelId="{6FFDBA8E-B5F4-4A4D-BFCB-145F08275E71}" type="presOf" srcId="{D56F01A5-0124-4E60-9C1A-76DA1A741D24}" destId="{59F96F92-5ED5-4B96-B814-4E57CE4353E9}" srcOrd="0" destOrd="0" presId="urn:microsoft.com/office/officeart/2005/8/layout/vList2"/>
    <dgm:cxn modelId="{065E76A6-1845-4BAF-B0BD-F9A33AB2B7C5}" srcId="{E7375CEF-2E37-4E21-AA85-A21D87B1E980}" destId="{D56F01A5-0124-4E60-9C1A-76DA1A741D24}" srcOrd="0" destOrd="0" parTransId="{83DE2D92-8D34-48F9-A64A-200BCAD46E4B}" sibTransId="{4203A1A6-4EB8-46A5-A605-15D37090A1DC}"/>
    <dgm:cxn modelId="{F4C83C13-AD9E-4EF8-932A-21E497C4C271}" type="presParOf" srcId="{BD59F15B-08B1-4293-B339-D5AC10F93437}" destId="{59F96F92-5ED5-4B96-B814-4E57CE4353E9}" srcOrd="0" destOrd="0" presId="urn:microsoft.com/office/officeart/2005/8/layout/vList2"/>
    <dgm:cxn modelId="{12B196B3-FDCA-461C-B519-65577B99353C}" type="presParOf" srcId="{BD59F15B-08B1-4293-B339-D5AC10F93437}" destId="{159D0C29-D6FA-42EC-97C8-E4815D3E89C4}" srcOrd="1" destOrd="0" presId="urn:microsoft.com/office/officeart/2005/8/layout/vList2"/>
    <dgm:cxn modelId="{587EB170-E9B2-441E-9920-81AC5AF2B1B9}" type="presParOf" srcId="{BD59F15B-08B1-4293-B339-D5AC10F93437}" destId="{B5716E1A-24A2-4A15-B45A-7DBD7A7202C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9F02CF-5978-405F-AEB8-2398343F4157}" type="doc">
      <dgm:prSet loTypeId="urn:microsoft.com/office/officeart/2005/8/layout/vProcess5" loCatId="process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C4C54CB6-4586-450C-96AB-7D32422BFE69}">
      <dgm:prSet/>
      <dgm:spPr/>
      <dgm:t>
        <a:bodyPr/>
        <a:lstStyle/>
        <a:p>
          <a:r>
            <a:rPr lang="en-US"/>
            <a:t>Approach based on behaviour In an effort to motivate individuals to assume responsibility for their own health. In other words, harmful eating habits versus healthy eating habits. </a:t>
          </a:r>
        </a:p>
      </dgm:t>
    </dgm:pt>
    <dgm:pt modelId="{6A7C4190-0686-4032-BA81-EAADE1C0415B}" type="parTrans" cxnId="{37B257E7-2912-4916-8638-006559D5C43A}">
      <dgm:prSet/>
      <dgm:spPr/>
      <dgm:t>
        <a:bodyPr/>
        <a:lstStyle/>
        <a:p>
          <a:endParaRPr lang="en-US"/>
        </a:p>
      </dgm:t>
    </dgm:pt>
    <dgm:pt modelId="{7059CBA6-D194-4C55-98FD-96FDC7A4DE60}" type="sibTrans" cxnId="{37B257E7-2912-4916-8638-006559D5C43A}">
      <dgm:prSet/>
      <dgm:spPr/>
      <dgm:t>
        <a:bodyPr/>
        <a:lstStyle/>
        <a:p>
          <a:endParaRPr lang="en-US"/>
        </a:p>
      </dgm:t>
    </dgm:pt>
    <dgm:pt modelId="{976F735E-037B-45F0-AAFE-AD720988E1D4}">
      <dgm:prSet/>
      <dgm:spPr/>
      <dgm:t>
        <a:bodyPr/>
        <a:lstStyle/>
        <a:p>
          <a:r>
            <a:rPr lang="en-US"/>
            <a:t>methods include persuasion, advice given one on one, and mass campaigns. Meaningful shifts in both attitudes and behaviours that facilitate the adoption of a  'healthier' way of life </a:t>
          </a:r>
        </a:p>
      </dgm:t>
    </dgm:pt>
    <dgm:pt modelId="{167DD149-E94A-426B-8CCB-486F0228D58F}" type="parTrans" cxnId="{C95F9F21-5501-44B5-8DF0-5EDFDE1DB127}">
      <dgm:prSet/>
      <dgm:spPr/>
      <dgm:t>
        <a:bodyPr/>
        <a:lstStyle/>
        <a:p>
          <a:endParaRPr lang="en-US"/>
        </a:p>
      </dgm:t>
    </dgm:pt>
    <dgm:pt modelId="{945B04CF-34CC-4A37-B30C-761A68EDA618}" type="sibTrans" cxnId="{C95F9F21-5501-44B5-8DF0-5EDFDE1DB127}">
      <dgm:prSet/>
      <dgm:spPr/>
      <dgm:t>
        <a:bodyPr/>
        <a:lstStyle/>
        <a:p>
          <a:endParaRPr lang="en-US"/>
        </a:p>
      </dgm:t>
    </dgm:pt>
    <dgm:pt modelId="{915ABCF0-A6AE-432C-AB71-746BBB352E0C}">
      <dgm:prSet/>
      <dgm:spPr/>
      <dgm:t>
        <a:bodyPr/>
        <a:lstStyle/>
        <a:p>
          <a:r>
            <a:rPr lang="en-US"/>
            <a:t>Expert lead (top down) yet has the ability to be client driven (bottom up) (bottom up).</a:t>
          </a:r>
        </a:p>
      </dgm:t>
    </dgm:pt>
    <dgm:pt modelId="{13CE364E-E01D-4824-9534-4A499D0B9334}" type="parTrans" cxnId="{1ADDAC1F-AE34-453E-AEB5-E6055C20F965}">
      <dgm:prSet/>
      <dgm:spPr/>
      <dgm:t>
        <a:bodyPr/>
        <a:lstStyle/>
        <a:p>
          <a:endParaRPr lang="en-US"/>
        </a:p>
      </dgm:t>
    </dgm:pt>
    <dgm:pt modelId="{FDD74B90-C2AB-4C28-93BF-04558C03769A}" type="sibTrans" cxnId="{1ADDAC1F-AE34-453E-AEB5-E6055C20F965}">
      <dgm:prSet/>
      <dgm:spPr/>
      <dgm:t>
        <a:bodyPr/>
        <a:lstStyle/>
        <a:p>
          <a:endParaRPr lang="en-US"/>
        </a:p>
      </dgm:t>
    </dgm:pt>
    <dgm:pt modelId="{0A1FF389-F52C-4251-9BA7-B60173004486}" type="pres">
      <dgm:prSet presAssocID="{8A9F02CF-5978-405F-AEB8-2398343F4157}" presName="outerComposite" presStyleCnt="0">
        <dgm:presLayoutVars>
          <dgm:chMax val="5"/>
          <dgm:dir/>
          <dgm:resizeHandles val="exact"/>
        </dgm:presLayoutVars>
      </dgm:prSet>
      <dgm:spPr/>
    </dgm:pt>
    <dgm:pt modelId="{FDC0E422-E424-414A-B00E-F08F1B4C8555}" type="pres">
      <dgm:prSet presAssocID="{8A9F02CF-5978-405F-AEB8-2398343F4157}" presName="dummyMaxCanvas" presStyleCnt="0">
        <dgm:presLayoutVars/>
      </dgm:prSet>
      <dgm:spPr/>
    </dgm:pt>
    <dgm:pt modelId="{0347811E-CBC1-48E2-AAC6-AA9B51A09526}" type="pres">
      <dgm:prSet presAssocID="{8A9F02CF-5978-405F-AEB8-2398343F4157}" presName="ThreeNodes_1" presStyleLbl="node1" presStyleIdx="0" presStyleCnt="3">
        <dgm:presLayoutVars>
          <dgm:bulletEnabled val="1"/>
        </dgm:presLayoutVars>
      </dgm:prSet>
      <dgm:spPr/>
    </dgm:pt>
    <dgm:pt modelId="{AA75ADE3-BEC9-4574-B432-11398FFC0D8B}" type="pres">
      <dgm:prSet presAssocID="{8A9F02CF-5978-405F-AEB8-2398343F4157}" presName="ThreeNodes_2" presStyleLbl="node1" presStyleIdx="1" presStyleCnt="3">
        <dgm:presLayoutVars>
          <dgm:bulletEnabled val="1"/>
        </dgm:presLayoutVars>
      </dgm:prSet>
      <dgm:spPr/>
    </dgm:pt>
    <dgm:pt modelId="{3692BB97-4996-47D6-955F-490D1F368405}" type="pres">
      <dgm:prSet presAssocID="{8A9F02CF-5978-405F-AEB8-2398343F4157}" presName="ThreeNodes_3" presStyleLbl="node1" presStyleIdx="2" presStyleCnt="3">
        <dgm:presLayoutVars>
          <dgm:bulletEnabled val="1"/>
        </dgm:presLayoutVars>
      </dgm:prSet>
      <dgm:spPr/>
    </dgm:pt>
    <dgm:pt modelId="{FDCEBCB6-132C-4E73-A9E7-B307E2AF7A8C}" type="pres">
      <dgm:prSet presAssocID="{8A9F02CF-5978-405F-AEB8-2398343F4157}" presName="ThreeConn_1-2" presStyleLbl="fgAccFollowNode1" presStyleIdx="0" presStyleCnt="2">
        <dgm:presLayoutVars>
          <dgm:bulletEnabled val="1"/>
        </dgm:presLayoutVars>
      </dgm:prSet>
      <dgm:spPr/>
    </dgm:pt>
    <dgm:pt modelId="{BCA84BA0-0720-42BE-B088-70C9CA6050A1}" type="pres">
      <dgm:prSet presAssocID="{8A9F02CF-5978-405F-AEB8-2398343F4157}" presName="ThreeConn_2-3" presStyleLbl="fgAccFollowNode1" presStyleIdx="1" presStyleCnt="2">
        <dgm:presLayoutVars>
          <dgm:bulletEnabled val="1"/>
        </dgm:presLayoutVars>
      </dgm:prSet>
      <dgm:spPr/>
    </dgm:pt>
    <dgm:pt modelId="{30740A9C-D1D4-4606-B69E-59F6B44B4A29}" type="pres">
      <dgm:prSet presAssocID="{8A9F02CF-5978-405F-AEB8-2398343F4157}" presName="ThreeNodes_1_text" presStyleLbl="node1" presStyleIdx="2" presStyleCnt="3">
        <dgm:presLayoutVars>
          <dgm:bulletEnabled val="1"/>
        </dgm:presLayoutVars>
      </dgm:prSet>
      <dgm:spPr/>
    </dgm:pt>
    <dgm:pt modelId="{A36F7AAF-6622-4B73-BEAA-EDEDE9A1134D}" type="pres">
      <dgm:prSet presAssocID="{8A9F02CF-5978-405F-AEB8-2398343F4157}" presName="ThreeNodes_2_text" presStyleLbl="node1" presStyleIdx="2" presStyleCnt="3">
        <dgm:presLayoutVars>
          <dgm:bulletEnabled val="1"/>
        </dgm:presLayoutVars>
      </dgm:prSet>
      <dgm:spPr/>
    </dgm:pt>
    <dgm:pt modelId="{64D19483-5D31-4599-A183-E6E0D9381E0C}" type="pres">
      <dgm:prSet presAssocID="{8A9F02CF-5978-405F-AEB8-2398343F415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E4C1208-9615-4B41-83BA-7E0CB4373D1C}" type="presOf" srcId="{945B04CF-34CC-4A37-B30C-761A68EDA618}" destId="{BCA84BA0-0720-42BE-B088-70C9CA6050A1}" srcOrd="0" destOrd="0" presId="urn:microsoft.com/office/officeart/2005/8/layout/vProcess5"/>
    <dgm:cxn modelId="{1ADDAC1F-AE34-453E-AEB5-E6055C20F965}" srcId="{8A9F02CF-5978-405F-AEB8-2398343F4157}" destId="{915ABCF0-A6AE-432C-AB71-746BBB352E0C}" srcOrd="2" destOrd="0" parTransId="{13CE364E-E01D-4824-9534-4A499D0B9334}" sibTransId="{FDD74B90-C2AB-4C28-93BF-04558C03769A}"/>
    <dgm:cxn modelId="{C95F9F21-5501-44B5-8DF0-5EDFDE1DB127}" srcId="{8A9F02CF-5978-405F-AEB8-2398343F4157}" destId="{976F735E-037B-45F0-AAFE-AD720988E1D4}" srcOrd="1" destOrd="0" parTransId="{167DD149-E94A-426B-8CCB-486F0228D58F}" sibTransId="{945B04CF-34CC-4A37-B30C-761A68EDA618}"/>
    <dgm:cxn modelId="{C3A31725-BE5A-4489-8483-4037BC476612}" type="presOf" srcId="{C4C54CB6-4586-450C-96AB-7D32422BFE69}" destId="{0347811E-CBC1-48E2-AAC6-AA9B51A09526}" srcOrd="0" destOrd="0" presId="urn:microsoft.com/office/officeart/2005/8/layout/vProcess5"/>
    <dgm:cxn modelId="{2335DA3F-89DD-4738-B84C-A8A234752CC1}" type="presOf" srcId="{915ABCF0-A6AE-432C-AB71-746BBB352E0C}" destId="{64D19483-5D31-4599-A183-E6E0D9381E0C}" srcOrd="1" destOrd="0" presId="urn:microsoft.com/office/officeart/2005/8/layout/vProcess5"/>
    <dgm:cxn modelId="{A913E376-105F-4058-A58C-70CDC21BFE80}" type="presOf" srcId="{7059CBA6-D194-4C55-98FD-96FDC7A4DE60}" destId="{FDCEBCB6-132C-4E73-A9E7-B307E2AF7A8C}" srcOrd="0" destOrd="0" presId="urn:microsoft.com/office/officeart/2005/8/layout/vProcess5"/>
    <dgm:cxn modelId="{1C73F8A7-DF24-4AC4-BA3E-C06776378440}" type="presOf" srcId="{915ABCF0-A6AE-432C-AB71-746BBB352E0C}" destId="{3692BB97-4996-47D6-955F-490D1F368405}" srcOrd="0" destOrd="0" presId="urn:microsoft.com/office/officeart/2005/8/layout/vProcess5"/>
    <dgm:cxn modelId="{8F830AB9-211C-4B33-B132-2340DF93DDFC}" type="presOf" srcId="{976F735E-037B-45F0-AAFE-AD720988E1D4}" destId="{A36F7AAF-6622-4B73-BEAA-EDEDE9A1134D}" srcOrd="1" destOrd="0" presId="urn:microsoft.com/office/officeart/2005/8/layout/vProcess5"/>
    <dgm:cxn modelId="{D1049BD1-9D47-44BC-8B56-BE935DD62AD2}" type="presOf" srcId="{C4C54CB6-4586-450C-96AB-7D32422BFE69}" destId="{30740A9C-D1D4-4606-B69E-59F6B44B4A29}" srcOrd="1" destOrd="0" presId="urn:microsoft.com/office/officeart/2005/8/layout/vProcess5"/>
    <dgm:cxn modelId="{5F394CD9-C28F-4574-88A1-1D97D3DCF7DA}" type="presOf" srcId="{8A9F02CF-5978-405F-AEB8-2398343F4157}" destId="{0A1FF389-F52C-4251-9BA7-B60173004486}" srcOrd="0" destOrd="0" presId="urn:microsoft.com/office/officeart/2005/8/layout/vProcess5"/>
    <dgm:cxn modelId="{16298CE2-F0FE-418E-8B75-7D758525B075}" type="presOf" srcId="{976F735E-037B-45F0-AAFE-AD720988E1D4}" destId="{AA75ADE3-BEC9-4574-B432-11398FFC0D8B}" srcOrd="0" destOrd="0" presId="urn:microsoft.com/office/officeart/2005/8/layout/vProcess5"/>
    <dgm:cxn modelId="{37B257E7-2912-4916-8638-006559D5C43A}" srcId="{8A9F02CF-5978-405F-AEB8-2398343F4157}" destId="{C4C54CB6-4586-450C-96AB-7D32422BFE69}" srcOrd="0" destOrd="0" parTransId="{6A7C4190-0686-4032-BA81-EAADE1C0415B}" sibTransId="{7059CBA6-D194-4C55-98FD-96FDC7A4DE60}"/>
    <dgm:cxn modelId="{382454E8-2BE2-4229-ACCA-9D93F699BDA6}" type="presParOf" srcId="{0A1FF389-F52C-4251-9BA7-B60173004486}" destId="{FDC0E422-E424-414A-B00E-F08F1B4C8555}" srcOrd="0" destOrd="0" presId="urn:microsoft.com/office/officeart/2005/8/layout/vProcess5"/>
    <dgm:cxn modelId="{A51DFFEE-C243-47E4-86FB-86D83394B978}" type="presParOf" srcId="{0A1FF389-F52C-4251-9BA7-B60173004486}" destId="{0347811E-CBC1-48E2-AAC6-AA9B51A09526}" srcOrd="1" destOrd="0" presId="urn:microsoft.com/office/officeart/2005/8/layout/vProcess5"/>
    <dgm:cxn modelId="{CD0D9868-30F4-4701-AF02-A6E11CCE9C1D}" type="presParOf" srcId="{0A1FF389-F52C-4251-9BA7-B60173004486}" destId="{AA75ADE3-BEC9-4574-B432-11398FFC0D8B}" srcOrd="2" destOrd="0" presId="urn:microsoft.com/office/officeart/2005/8/layout/vProcess5"/>
    <dgm:cxn modelId="{AA5D46B3-8431-4B18-B0A4-90F8FAB6BFD0}" type="presParOf" srcId="{0A1FF389-F52C-4251-9BA7-B60173004486}" destId="{3692BB97-4996-47D6-955F-490D1F368405}" srcOrd="3" destOrd="0" presId="urn:microsoft.com/office/officeart/2005/8/layout/vProcess5"/>
    <dgm:cxn modelId="{038FF4AA-FE4F-4BE1-8986-4223146503F3}" type="presParOf" srcId="{0A1FF389-F52C-4251-9BA7-B60173004486}" destId="{FDCEBCB6-132C-4E73-A9E7-B307E2AF7A8C}" srcOrd="4" destOrd="0" presId="urn:microsoft.com/office/officeart/2005/8/layout/vProcess5"/>
    <dgm:cxn modelId="{DE3CA9B6-3E1D-434E-9A32-A4C1B1E27358}" type="presParOf" srcId="{0A1FF389-F52C-4251-9BA7-B60173004486}" destId="{BCA84BA0-0720-42BE-B088-70C9CA6050A1}" srcOrd="5" destOrd="0" presId="urn:microsoft.com/office/officeart/2005/8/layout/vProcess5"/>
    <dgm:cxn modelId="{90FCF7BE-C118-4C0A-914B-CD032CC70A7B}" type="presParOf" srcId="{0A1FF389-F52C-4251-9BA7-B60173004486}" destId="{30740A9C-D1D4-4606-B69E-59F6B44B4A29}" srcOrd="6" destOrd="0" presId="urn:microsoft.com/office/officeart/2005/8/layout/vProcess5"/>
    <dgm:cxn modelId="{6B163110-6C83-4BEC-9AF0-850FBE726C9B}" type="presParOf" srcId="{0A1FF389-F52C-4251-9BA7-B60173004486}" destId="{A36F7AAF-6622-4B73-BEAA-EDEDE9A1134D}" srcOrd="7" destOrd="0" presId="urn:microsoft.com/office/officeart/2005/8/layout/vProcess5"/>
    <dgm:cxn modelId="{276FAF79-455A-4C00-AE99-12C96D941CAF}" type="presParOf" srcId="{0A1FF389-F52C-4251-9BA7-B60173004486}" destId="{64D19483-5D31-4599-A183-E6E0D9381E0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954E67F-1F0D-4D61-8858-19E8A0400A2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A9E9F3-CB8D-43E4-A251-372EBE712F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Take into account the social determinant ( Can be difficult to change </a:t>
          </a:r>
          <a:r>
            <a:rPr lang="en-GB">
              <a:latin typeface="Calibri Light" panose="020F0302020204030204"/>
            </a:rPr>
            <a:t>behaviours</a:t>
          </a:r>
          <a:r>
            <a:rPr lang="en-GB"/>
            <a:t> depending on these factors)</a:t>
          </a:r>
          <a:endParaRPr lang="en-US"/>
        </a:p>
      </dgm:t>
    </dgm:pt>
    <dgm:pt modelId="{45EF8C5E-2A65-4302-8E6F-4489C6007D5B}" type="parTrans" cxnId="{66183F9E-032D-4DF5-B5EF-2F0D26E0AB9D}">
      <dgm:prSet/>
      <dgm:spPr/>
      <dgm:t>
        <a:bodyPr/>
        <a:lstStyle/>
        <a:p>
          <a:endParaRPr lang="en-US"/>
        </a:p>
      </dgm:t>
    </dgm:pt>
    <dgm:pt modelId="{B7F96DA6-E9E1-4776-92B0-AACD086BD14E}" type="sibTrans" cxnId="{66183F9E-032D-4DF5-B5EF-2F0D26E0AB9D}">
      <dgm:prSet/>
      <dgm:spPr/>
      <dgm:t>
        <a:bodyPr/>
        <a:lstStyle/>
        <a:p>
          <a:endParaRPr lang="en-US"/>
        </a:p>
      </dgm:t>
    </dgm:pt>
    <dgm:pt modelId="{A31482B4-A376-4097-AD4E-F1C01C2614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 panose="020F0302020204030204"/>
            </a:rPr>
            <a:t>Behavioural</a:t>
          </a:r>
          <a:r>
            <a:rPr lang="en-GB"/>
            <a:t> Model encourages individuals to take responsibility for their own health Meaning unhealthy eating – healthy eating </a:t>
          </a:r>
          <a:r>
            <a:rPr lang="en-GB">
              <a:latin typeface="Calibri Light" panose="020F0302020204030204"/>
            </a:rPr>
            <a:t>habits</a:t>
          </a:r>
          <a:r>
            <a:rPr lang="en-GB"/>
            <a:t> </a:t>
          </a:r>
          <a:endParaRPr lang="en-US"/>
        </a:p>
      </dgm:t>
    </dgm:pt>
    <dgm:pt modelId="{D2E99E18-F50D-4F6D-8A7D-FC5E9A9C9913}" type="parTrans" cxnId="{89DF597D-3275-42CA-874C-DCACFAF96328}">
      <dgm:prSet/>
      <dgm:spPr/>
      <dgm:t>
        <a:bodyPr/>
        <a:lstStyle/>
        <a:p>
          <a:endParaRPr lang="en-US"/>
        </a:p>
      </dgm:t>
    </dgm:pt>
    <dgm:pt modelId="{73BBB5FB-B2EC-4A4A-8777-ABA6DC842CB3}" type="sibTrans" cxnId="{89DF597D-3275-42CA-874C-DCACFAF96328}">
      <dgm:prSet/>
      <dgm:spPr/>
      <dgm:t>
        <a:bodyPr/>
        <a:lstStyle/>
        <a:p>
          <a:endParaRPr lang="en-US"/>
        </a:p>
      </dgm:t>
    </dgm:pt>
    <dgm:pt modelId="{55BE7D77-10AC-41D0-A2C0-C95E62510C60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Calibri Light" panose="020F0302020204030204"/>
            </a:rPr>
            <a:t>The particular reason for this,</a:t>
          </a:r>
          <a:r>
            <a:rPr lang="en-GB"/>
            <a:t> </a:t>
          </a:r>
          <a:r>
            <a:rPr lang="en-GB">
              <a:latin typeface="Calibri Light" panose="020F0302020204030204"/>
            </a:rPr>
            <a:t>it can</a:t>
          </a:r>
          <a:r>
            <a:rPr lang="en-GB"/>
            <a:t> change behaviours as long as we take into consideration the social </a:t>
          </a:r>
          <a:r>
            <a:rPr lang="en-GB">
              <a:latin typeface="Calibri Light" panose="020F0302020204030204"/>
            </a:rPr>
            <a:t>determinants</a:t>
          </a:r>
          <a:r>
            <a:rPr lang="en-GB"/>
            <a:t> so these to models go hand in hand</a:t>
          </a:r>
          <a:br>
            <a:rPr lang="en-GB"/>
          </a:br>
          <a:endParaRPr lang="en-US"/>
        </a:p>
      </dgm:t>
    </dgm:pt>
    <dgm:pt modelId="{C4830AEE-A4DC-4A38-8127-DD7B364A9740}" type="parTrans" cxnId="{4696E5EF-3EE2-490D-B6C7-442F22B9D8E7}">
      <dgm:prSet/>
      <dgm:spPr/>
      <dgm:t>
        <a:bodyPr/>
        <a:lstStyle/>
        <a:p>
          <a:endParaRPr lang="en-US"/>
        </a:p>
      </dgm:t>
    </dgm:pt>
    <dgm:pt modelId="{707A3F90-2E7C-4B25-A8BA-5C2E93FD7DF6}" type="sibTrans" cxnId="{4696E5EF-3EE2-490D-B6C7-442F22B9D8E7}">
      <dgm:prSet/>
      <dgm:spPr/>
      <dgm:t>
        <a:bodyPr/>
        <a:lstStyle/>
        <a:p>
          <a:endParaRPr lang="en-US"/>
        </a:p>
      </dgm:t>
    </dgm:pt>
    <dgm:pt modelId="{6F25EFE4-A1AA-4B1E-AD2F-CF0F86665944}" type="pres">
      <dgm:prSet presAssocID="{B954E67F-1F0D-4D61-8858-19E8A0400A26}" presName="root" presStyleCnt="0">
        <dgm:presLayoutVars>
          <dgm:dir/>
          <dgm:resizeHandles val="exact"/>
        </dgm:presLayoutVars>
      </dgm:prSet>
      <dgm:spPr/>
    </dgm:pt>
    <dgm:pt modelId="{3B09E15C-E8D4-46BF-B210-CD35D49472D6}" type="pres">
      <dgm:prSet presAssocID="{2AA9E9F3-CB8D-43E4-A251-372EBE712F2B}" presName="compNode" presStyleCnt="0"/>
      <dgm:spPr/>
    </dgm:pt>
    <dgm:pt modelId="{8F6636F8-219B-4BA8-9442-2F1EB722641E}" type="pres">
      <dgm:prSet presAssocID="{2AA9E9F3-CB8D-43E4-A251-372EBE712F2B}" presName="bgRect" presStyleLbl="bgShp" presStyleIdx="0" presStyleCnt="3"/>
      <dgm:spPr/>
    </dgm:pt>
    <dgm:pt modelId="{970B17C5-DA28-4145-A2C5-3B181C20E201}" type="pres">
      <dgm:prSet presAssocID="{2AA9E9F3-CB8D-43E4-A251-372EBE712F2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9FE0AD6E-9CFE-4621-BAA9-283C742C89AB}" type="pres">
      <dgm:prSet presAssocID="{2AA9E9F3-CB8D-43E4-A251-372EBE712F2B}" presName="spaceRect" presStyleCnt="0"/>
      <dgm:spPr/>
    </dgm:pt>
    <dgm:pt modelId="{63536B9A-C80C-432D-B5E7-96B7B130F855}" type="pres">
      <dgm:prSet presAssocID="{2AA9E9F3-CB8D-43E4-A251-372EBE712F2B}" presName="parTx" presStyleLbl="revTx" presStyleIdx="0" presStyleCnt="3">
        <dgm:presLayoutVars>
          <dgm:chMax val="0"/>
          <dgm:chPref val="0"/>
        </dgm:presLayoutVars>
      </dgm:prSet>
      <dgm:spPr/>
    </dgm:pt>
    <dgm:pt modelId="{1C3F3E37-BB70-43A0-BD52-119860FDD94E}" type="pres">
      <dgm:prSet presAssocID="{B7F96DA6-E9E1-4776-92B0-AACD086BD14E}" presName="sibTrans" presStyleCnt="0"/>
      <dgm:spPr/>
    </dgm:pt>
    <dgm:pt modelId="{61A50306-524B-4883-A09C-79CF8DACD941}" type="pres">
      <dgm:prSet presAssocID="{A31482B4-A376-4097-AD4E-F1C01C261416}" presName="compNode" presStyleCnt="0"/>
      <dgm:spPr/>
    </dgm:pt>
    <dgm:pt modelId="{42EA60F4-9F37-4DC1-88ED-F346B01DFD23}" type="pres">
      <dgm:prSet presAssocID="{A31482B4-A376-4097-AD4E-F1C01C261416}" presName="bgRect" presStyleLbl="bgShp" presStyleIdx="1" presStyleCnt="3"/>
      <dgm:spPr/>
    </dgm:pt>
    <dgm:pt modelId="{9D2A16EA-EED8-4FD1-BD5E-805A2FB7D97A}" type="pres">
      <dgm:prSet presAssocID="{A31482B4-A376-4097-AD4E-F1C01C26141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FB014127-5185-459A-973F-DB64206EC2E1}" type="pres">
      <dgm:prSet presAssocID="{A31482B4-A376-4097-AD4E-F1C01C261416}" presName="spaceRect" presStyleCnt="0"/>
      <dgm:spPr/>
    </dgm:pt>
    <dgm:pt modelId="{2DC72FAF-53B4-41B1-B17F-85A5D0159B86}" type="pres">
      <dgm:prSet presAssocID="{A31482B4-A376-4097-AD4E-F1C01C261416}" presName="parTx" presStyleLbl="revTx" presStyleIdx="1" presStyleCnt="3">
        <dgm:presLayoutVars>
          <dgm:chMax val="0"/>
          <dgm:chPref val="0"/>
        </dgm:presLayoutVars>
      </dgm:prSet>
      <dgm:spPr/>
    </dgm:pt>
    <dgm:pt modelId="{638986C7-CD2D-475C-803C-2ACD60450254}" type="pres">
      <dgm:prSet presAssocID="{73BBB5FB-B2EC-4A4A-8777-ABA6DC842CB3}" presName="sibTrans" presStyleCnt="0"/>
      <dgm:spPr/>
    </dgm:pt>
    <dgm:pt modelId="{CAFEEB56-BF07-4F33-823B-90F07A6D4055}" type="pres">
      <dgm:prSet presAssocID="{55BE7D77-10AC-41D0-A2C0-C95E62510C60}" presName="compNode" presStyleCnt="0"/>
      <dgm:spPr/>
    </dgm:pt>
    <dgm:pt modelId="{D9452216-4792-4209-8728-57438D46E058}" type="pres">
      <dgm:prSet presAssocID="{55BE7D77-10AC-41D0-A2C0-C95E62510C60}" presName="bgRect" presStyleLbl="bgShp" presStyleIdx="2" presStyleCnt="3"/>
      <dgm:spPr/>
    </dgm:pt>
    <dgm:pt modelId="{AE32D12A-2363-4908-8EFF-662C243C8CD3}" type="pres">
      <dgm:prSet presAssocID="{55BE7D77-10AC-41D0-A2C0-C95E62510C6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699F9BCB-7F1D-4192-95F2-4453C65CED89}" type="pres">
      <dgm:prSet presAssocID="{55BE7D77-10AC-41D0-A2C0-C95E62510C60}" presName="spaceRect" presStyleCnt="0"/>
      <dgm:spPr/>
    </dgm:pt>
    <dgm:pt modelId="{FB600CEC-C866-4F27-B791-10227B4F6121}" type="pres">
      <dgm:prSet presAssocID="{55BE7D77-10AC-41D0-A2C0-C95E62510C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3015702-7056-4406-932F-A3B9BECF78EA}" type="presOf" srcId="{A31482B4-A376-4097-AD4E-F1C01C261416}" destId="{2DC72FAF-53B4-41B1-B17F-85A5D0159B86}" srcOrd="0" destOrd="0" presId="urn:microsoft.com/office/officeart/2018/2/layout/IconVerticalSolidList"/>
    <dgm:cxn modelId="{2F547F2A-FF10-4F8D-826B-DFD49A099F3E}" type="presOf" srcId="{B954E67F-1F0D-4D61-8858-19E8A0400A26}" destId="{6F25EFE4-A1AA-4B1E-AD2F-CF0F86665944}" srcOrd="0" destOrd="0" presId="urn:microsoft.com/office/officeart/2018/2/layout/IconVerticalSolidList"/>
    <dgm:cxn modelId="{94205D77-F406-4A91-AAE0-75BD5A35DA9D}" type="presOf" srcId="{55BE7D77-10AC-41D0-A2C0-C95E62510C60}" destId="{FB600CEC-C866-4F27-B791-10227B4F6121}" srcOrd="0" destOrd="0" presId="urn:microsoft.com/office/officeart/2018/2/layout/IconVerticalSolidList"/>
    <dgm:cxn modelId="{89DF597D-3275-42CA-874C-DCACFAF96328}" srcId="{B954E67F-1F0D-4D61-8858-19E8A0400A26}" destId="{A31482B4-A376-4097-AD4E-F1C01C261416}" srcOrd="1" destOrd="0" parTransId="{D2E99E18-F50D-4F6D-8A7D-FC5E9A9C9913}" sibTransId="{73BBB5FB-B2EC-4A4A-8777-ABA6DC842CB3}"/>
    <dgm:cxn modelId="{66183F9E-032D-4DF5-B5EF-2F0D26E0AB9D}" srcId="{B954E67F-1F0D-4D61-8858-19E8A0400A26}" destId="{2AA9E9F3-CB8D-43E4-A251-372EBE712F2B}" srcOrd="0" destOrd="0" parTransId="{45EF8C5E-2A65-4302-8E6F-4489C6007D5B}" sibTransId="{B7F96DA6-E9E1-4776-92B0-AACD086BD14E}"/>
    <dgm:cxn modelId="{4696E5EF-3EE2-490D-B6C7-442F22B9D8E7}" srcId="{B954E67F-1F0D-4D61-8858-19E8A0400A26}" destId="{55BE7D77-10AC-41D0-A2C0-C95E62510C60}" srcOrd="2" destOrd="0" parTransId="{C4830AEE-A4DC-4A38-8127-DD7B364A9740}" sibTransId="{707A3F90-2E7C-4B25-A8BA-5C2E93FD7DF6}"/>
    <dgm:cxn modelId="{691428FD-05DD-4587-9E39-E3C61D60A77D}" type="presOf" srcId="{2AA9E9F3-CB8D-43E4-A251-372EBE712F2B}" destId="{63536B9A-C80C-432D-B5E7-96B7B130F855}" srcOrd="0" destOrd="0" presId="urn:microsoft.com/office/officeart/2018/2/layout/IconVerticalSolidList"/>
    <dgm:cxn modelId="{6B0FA8E8-6576-49C8-9DAC-8E33DFDFC9AE}" type="presParOf" srcId="{6F25EFE4-A1AA-4B1E-AD2F-CF0F86665944}" destId="{3B09E15C-E8D4-46BF-B210-CD35D49472D6}" srcOrd="0" destOrd="0" presId="urn:microsoft.com/office/officeart/2018/2/layout/IconVerticalSolidList"/>
    <dgm:cxn modelId="{8A5A1B57-837C-41CA-9D39-41431E899C4C}" type="presParOf" srcId="{3B09E15C-E8D4-46BF-B210-CD35D49472D6}" destId="{8F6636F8-219B-4BA8-9442-2F1EB722641E}" srcOrd="0" destOrd="0" presId="urn:microsoft.com/office/officeart/2018/2/layout/IconVerticalSolidList"/>
    <dgm:cxn modelId="{D1098A17-53BF-416E-B347-1E608E601898}" type="presParOf" srcId="{3B09E15C-E8D4-46BF-B210-CD35D49472D6}" destId="{970B17C5-DA28-4145-A2C5-3B181C20E201}" srcOrd="1" destOrd="0" presId="urn:microsoft.com/office/officeart/2018/2/layout/IconVerticalSolidList"/>
    <dgm:cxn modelId="{81CF9807-414C-4BDB-95F5-0FB0F2AB8723}" type="presParOf" srcId="{3B09E15C-E8D4-46BF-B210-CD35D49472D6}" destId="{9FE0AD6E-9CFE-4621-BAA9-283C742C89AB}" srcOrd="2" destOrd="0" presId="urn:microsoft.com/office/officeart/2018/2/layout/IconVerticalSolidList"/>
    <dgm:cxn modelId="{F398BE21-0F42-4713-93C9-3F0997269DDA}" type="presParOf" srcId="{3B09E15C-E8D4-46BF-B210-CD35D49472D6}" destId="{63536B9A-C80C-432D-B5E7-96B7B130F855}" srcOrd="3" destOrd="0" presId="urn:microsoft.com/office/officeart/2018/2/layout/IconVerticalSolidList"/>
    <dgm:cxn modelId="{3114EC2D-FF17-4B74-A2D3-A3EF357FE324}" type="presParOf" srcId="{6F25EFE4-A1AA-4B1E-AD2F-CF0F86665944}" destId="{1C3F3E37-BB70-43A0-BD52-119860FDD94E}" srcOrd="1" destOrd="0" presId="urn:microsoft.com/office/officeart/2018/2/layout/IconVerticalSolidList"/>
    <dgm:cxn modelId="{1018FE0C-B110-4877-83A4-0EBA698AB8D2}" type="presParOf" srcId="{6F25EFE4-A1AA-4B1E-AD2F-CF0F86665944}" destId="{61A50306-524B-4883-A09C-79CF8DACD941}" srcOrd="2" destOrd="0" presId="urn:microsoft.com/office/officeart/2018/2/layout/IconVerticalSolidList"/>
    <dgm:cxn modelId="{A99808A4-0BE2-4898-8A99-1A91EDF715A3}" type="presParOf" srcId="{61A50306-524B-4883-A09C-79CF8DACD941}" destId="{42EA60F4-9F37-4DC1-88ED-F346B01DFD23}" srcOrd="0" destOrd="0" presId="urn:microsoft.com/office/officeart/2018/2/layout/IconVerticalSolidList"/>
    <dgm:cxn modelId="{A00ED887-266C-4B75-A008-EE1F5ED4B112}" type="presParOf" srcId="{61A50306-524B-4883-A09C-79CF8DACD941}" destId="{9D2A16EA-EED8-4FD1-BD5E-805A2FB7D97A}" srcOrd="1" destOrd="0" presId="urn:microsoft.com/office/officeart/2018/2/layout/IconVerticalSolidList"/>
    <dgm:cxn modelId="{1E7AC1FF-00FC-43F8-8E9B-7D0BD871FC6A}" type="presParOf" srcId="{61A50306-524B-4883-A09C-79CF8DACD941}" destId="{FB014127-5185-459A-973F-DB64206EC2E1}" srcOrd="2" destOrd="0" presId="urn:microsoft.com/office/officeart/2018/2/layout/IconVerticalSolidList"/>
    <dgm:cxn modelId="{42D5C9C7-150B-4E80-B1F2-DA26EDF543B0}" type="presParOf" srcId="{61A50306-524B-4883-A09C-79CF8DACD941}" destId="{2DC72FAF-53B4-41B1-B17F-85A5D0159B86}" srcOrd="3" destOrd="0" presId="urn:microsoft.com/office/officeart/2018/2/layout/IconVerticalSolidList"/>
    <dgm:cxn modelId="{1B066EE0-7B6C-4E0D-854A-7A40A2BFE814}" type="presParOf" srcId="{6F25EFE4-A1AA-4B1E-AD2F-CF0F86665944}" destId="{638986C7-CD2D-475C-803C-2ACD60450254}" srcOrd="3" destOrd="0" presId="urn:microsoft.com/office/officeart/2018/2/layout/IconVerticalSolidList"/>
    <dgm:cxn modelId="{094345B8-E5B2-4773-82DC-4F34D06FBDA0}" type="presParOf" srcId="{6F25EFE4-A1AA-4B1E-AD2F-CF0F86665944}" destId="{CAFEEB56-BF07-4F33-823B-90F07A6D4055}" srcOrd="4" destOrd="0" presId="urn:microsoft.com/office/officeart/2018/2/layout/IconVerticalSolidList"/>
    <dgm:cxn modelId="{1976D131-F1DB-40E5-9D1E-02C24C60B008}" type="presParOf" srcId="{CAFEEB56-BF07-4F33-823B-90F07A6D4055}" destId="{D9452216-4792-4209-8728-57438D46E058}" srcOrd="0" destOrd="0" presId="urn:microsoft.com/office/officeart/2018/2/layout/IconVerticalSolidList"/>
    <dgm:cxn modelId="{2073D2DC-D373-4815-9CE9-FA7B9F67D906}" type="presParOf" srcId="{CAFEEB56-BF07-4F33-823B-90F07A6D4055}" destId="{AE32D12A-2363-4908-8EFF-662C243C8CD3}" srcOrd="1" destOrd="0" presId="urn:microsoft.com/office/officeart/2018/2/layout/IconVerticalSolidList"/>
    <dgm:cxn modelId="{CD2E66AB-E022-41D5-975B-AE3AF381347E}" type="presParOf" srcId="{CAFEEB56-BF07-4F33-823B-90F07A6D4055}" destId="{699F9BCB-7F1D-4192-95F2-4453C65CED89}" srcOrd="2" destOrd="0" presId="urn:microsoft.com/office/officeart/2018/2/layout/IconVerticalSolidList"/>
    <dgm:cxn modelId="{7F6EC5B9-CF11-4A9A-9402-C94DD77EFDDB}" type="presParOf" srcId="{CAFEEB56-BF07-4F33-823B-90F07A6D4055}" destId="{FB600CEC-C866-4F27-B791-10227B4F61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C7C119-A900-47F5-A088-7E97213C6176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291EAE-3FE8-48CB-9188-85ECAAFEA793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Melissa Rogers  : 2008045</a:t>
          </a:r>
          <a:endParaRPr lang="en-US" sz="4600" kern="1200"/>
        </a:p>
      </dsp:txBody>
      <dsp:txXfrm>
        <a:off x="696297" y="538547"/>
        <a:ext cx="4171627" cy="2590157"/>
      </dsp:txXfrm>
    </dsp:sp>
    <dsp:sp modelId="{06AF3C75-BAC6-4ACA-8DB7-4A319BCD7123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37039B-0CD5-4726-8D8A-5AAF348B64CF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Nia clarke :2126229</a:t>
          </a:r>
          <a:endParaRPr lang="en-US" sz="4600" kern="1200"/>
        </a:p>
      </dsp:txBody>
      <dsp:txXfrm>
        <a:off x="5991936" y="538547"/>
        <a:ext cx="4171627" cy="2590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F96F92-5ED5-4B96-B814-4E57CE4353E9}">
      <dsp:nvSpPr>
        <dsp:cNvPr id="0" name=""/>
        <dsp:cNvSpPr/>
      </dsp:nvSpPr>
      <dsp:spPr>
        <a:xfrm>
          <a:off x="0" y="12772"/>
          <a:ext cx="5943600" cy="21257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their BMI – for age percentile is over 95% child is considered obese.</a:t>
          </a:r>
          <a:endParaRPr lang="en-US" sz="3000" kern="1200"/>
        </a:p>
      </dsp:txBody>
      <dsp:txXfrm>
        <a:off x="103770" y="116542"/>
        <a:ext cx="5736060" cy="1918203"/>
      </dsp:txXfrm>
    </dsp:sp>
    <dsp:sp modelId="{B5716E1A-24A2-4A15-B45A-7DBD7A7202CD}">
      <dsp:nvSpPr>
        <dsp:cNvPr id="0" name=""/>
        <dsp:cNvSpPr/>
      </dsp:nvSpPr>
      <dsp:spPr>
        <a:xfrm>
          <a:off x="0" y="2224916"/>
          <a:ext cx="5943600" cy="21257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 child is defined as overweight if their BMI for age percentile is greater than 85 percent less than 95 percent </a:t>
          </a:r>
          <a:endParaRPr lang="en-US" sz="3000" kern="1200"/>
        </a:p>
      </dsp:txBody>
      <dsp:txXfrm>
        <a:off x="103770" y="2328686"/>
        <a:ext cx="5736060" cy="1918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7811E-CBC1-48E2-AAC6-AA9B51A09526}">
      <dsp:nvSpPr>
        <dsp:cNvPr id="0" name=""/>
        <dsp:cNvSpPr/>
      </dsp:nvSpPr>
      <dsp:spPr>
        <a:xfrm>
          <a:off x="0" y="0"/>
          <a:ext cx="5059399" cy="10586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Approach based on behaviour In an effort to motivate individuals to assume responsibility for their own health. In other words, harmful eating habits versus healthy eating habits. </a:t>
          </a:r>
        </a:p>
      </dsp:txBody>
      <dsp:txXfrm>
        <a:off x="31008" y="31008"/>
        <a:ext cx="3916997" cy="996666"/>
      </dsp:txXfrm>
    </dsp:sp>
    <dsp:sp modelId="{AA75ADE3-BEC9-4574-B432-11398FFC0D8B}">
      <dsp:nvSpPr>
        <dsp:cNvPr id="0" name=""/>
        <dsp:cNvSpPr/>
      </dsp:nvSpPr>
      <dsp:spPr>
        <a:xfrm>
          <a:off x="446417" y="1235130"/>
          <a:ext cx="5059399" cy="10586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methods include persuasion, advice given one on one, and mass campaigns. Meaningful shifts in both attitudes and behaviours that facilitate the adoption of a  'healthier' way of life </a:t>
          </a:r>
        </a:p>
      </dsp:txBody>
      <dsp:txXfrm>
        <a:off x="477425" y="1266138"/>
        <a:ext cx="3862822" cy="996666"/>
      </dsp:txXfrm>
    </dsp:sp>
    <dsp:sp modelId="{3692BB97-4996-47D6-955F-490D1F368405}">
      <dsp:nvSpPr>
        <dsp:cNvPr id="0" name=""/>
        <dsp:cNvSpPr/>
      </dsp:nvSpPr>
      <dsp:spPr>
        <a:xfrm>
          <a:off x="892835" y="2470260"/>
          <a:ext cx="5059399" cy="10586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Expert lead (top down) yet has the ability to be client driven (bottom up) (bottom up).</a:t>
          </a:r>
        </a:p>
      </dsp:txBody>
      <dsp:txXfrm>
        <a:off x="923843" y="2501268"/>
        <a:ext cx="3862822" cy="996666"/>
      </dsp:txXfrm>
    </dsp:sp>
    <dsp:sp modelId="{FDCEBCB6-132C-4E73-A9E7-B307E2AF7A8C}">
      <dsp:nvSpPr>
        <dsp:cNvPr id="0" name=""/>
        <dsp:cNvSpPr/>
      </dsp:nvSpPr>
      <dsp:spPr>
        <a:xfrm>
          <a:off x="4371255" y="802834"/>
          <a:ext cx="688143" cy="68814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4526087" y="802834"/>
        <a:ext cx="378479" cy="517828"/>
      </dsp:txXfrm>
    </dsp:sp>
    <dsp:sp modelId="{BCA84BA0-0720-42BE-B088-70C9CA6050A1}">
      <dsp:nvSpPr>
        <dsp:cNvPr id="0" name=""/>
        <dsp:cNvSpPr/>
      </dsp:nvSpPr>
      <dsp:spPr>
        <a:xfrm>
          <a:off x="4817673" y="2030906"/>
          <a:ext cx="688143" cy="68814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4972505" y="2030906"/>
        <a:ext cx="378479" cy="5178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6636F8-219B-4BA8-9442-2F1EB722641E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B17C5-DA28-4145-A2C5-3B181C20E201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36B9A-C80C-432D-B5E7-96B7B130F855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Take into account the social determinant ( Can be difficult to change </a:t>
          </a:r>
          <a:r>
            <a:rPr lang="en-GB" sz="2100" kern="1200">
              <a:latin typeface="Calibri Light" panose="020F0302020204030204"/>
            </a:rPr>
            <a:t>behaviours</a:t>
          </a:r>
          <a:r>
            <a:rPr lang="en-GB" sz="2100" kern="1200"/>
            <a:t> depending on these factors)</a:t>
          </a:r>
          <a:endParaRPr lang="en-US" sz="2100" kern="1200"/>
        </a:p>
      </dsp:txBody>
      <dsp:txXfrm>
        <a:off x="1435590" y="531"/>
        <a:ext cx="9080009" cy="1242935"/>
      </dsp:txXfrm>
    </dsp:sp>
    <dsp:sp modelId="{42EA60F4-9F37-4DC1-88ED-F346B01DFD23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2A16EA-EED8-4FD1-BD5E-805A2FB7D97A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72FAF-53B4-41B1-B17F-85A5D0159B86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Calibri Light" panose="020F0302020204030204"/>
            </a:rPr>
            <a:t>Behavioural</a:t>
          </a:r>
          <a:r>
            <a:rPr lang="en-GB" sz="2100" kern="1200"/>
            <a:t> Model encourages individuals to take responsibility for their own health Meaning unhealthy eating – healthy eating </a:t>
          </a:r>
          <a:r>
            <a:rPr lang="en-GB" sz="2100" kern="1200">
              <a:latin typeface="Calibri Light" panose="020F0302020204030204"/>
            </a:rPr>
            <a:t>habits</a:t>
          </a:r>
          <a:r>
            <a:rPr lang="en-GB" sz="2100" kern="1200"/>
            <a:t> </a:t>
          </a:r>
          <a:endParaRPr lang="en-US" sz="2100" kern="1200"/>
        </a:p>
      </dsp:txBody>
      <dsp:txXfrm>
        <a:off x="1435590" y="1554201"/>
        <a:ext cx="9080009" cy="1242935"/>
      </dsp:txXfrm>
    </dsp:sp>
    <dsp:sp modelId="{D9452216-4792-4209-8728-57438D46E058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32D12A-2363-4908-8EFF-662C243C8CD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00CEC-C866-4F27-B791-10227B4F6121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Calibri Light" panose="020F0302020204030204"/>
            </a:rPr>
            <a:t>The particular reason for this,</a:t>
          </a:r>
          <a:r>
            <a:rPr lang="en-GB" sz="2100" kern="1200"/>
            <a:t> </a:t>
          </a:r>
          <a:r>
            <a:rPr lang="en-GB" sz="2100" kern="1200">
              <a:latin typeface="Calibri Light" panose="020F0302020204030204"/>
            </a:rPr>
            <a:t>it can</a:t>
          </a:r>
          <a:r>
            <a:rPr lang="en-GB" sz="2100" kern="1200"/>
            <a:t> change behaviours as long as we take into consideration the social </a:t>
          </a:r>
          <a:r>
            <a:rPr lang="en-GB" sz="2100" kern="1200">
              <a:latin typeface="Calibri Light" panose="020F0302020204030204"/>
            </a:rPr>
            <a:t>determinants</a:t>
          </a:r>
          <a:r>
            <a:rPr lang="en-GB" sz="2100" kern="1200"/>
            <a:t> so these to models go hand in hand</a:t>
          </a:r>
          <a:br>
            <a:rPr lang="en-GB" sz="2100" kern="1200"/>
          </a:br>
          <a:endParaRPr lang="en-US" sz="2100" kern="120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EDC83D-0788-4A4E-A597-62727A96A1CB}" type="datetimeFigureOut">
              <a:t>3/26/2023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55781D-3C7E-4BFF-AD2C-8E239854953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7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 health promotion  to combat childhood obesity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300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Obesity can increase the risk of type 2 diabetes, heart disease, stroke, joint and bone problems and can even cause sleep apnea.</a:t>
            </a:r>
          </a:p>
          <a:p>
            <a:endParaRPr lang="en-US"/>
          </a:p>
          <a:p>
            <a:r>
              <a:rPr lang="en-US"/>
              <a:t>Being overweight or obese can have a huge impact on a childs mental health, causing low self esteem that can be made worse by bullying and stigmatisation.</a:t>
            </a:r>
          </a:p>
          <a:p>
            <a:endParaRPr lang="en-US"/>
          </a:p>
          <a:p>
            <a:r>
              <a:rPr lang="en-US"/>
              <a:t>An over weight or obese child has a much greater risk of becoming an over weight or obese adult.</a:t>
            </a:r>
          </a:p>
          <a:p>
            <a:endParaRPr lang="en-US"/>
          </a:p>
          <a:p>
            <a:r>
              <a:rPr lang="en-US"/>
              <a:t>The risk of premature death increases with weight.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4289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/>
              <a:t>The Eatwell Guide illustrates what percentage of our total calorie intake should come from each of the different food groups in order to maintain a healthy, well-balanced diet.</a:t>
            </a:r>
          </a:p>
          <a:p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US" i="1"/>
              <a:t> </a:t>
            </a:r>
            <a:r>
              <a:rPr lang="en-US"/>
              <a:t>Veg power is launching a campaign called "Eat Them to defeat Them" to encourage children to eat more vegetables.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Healthy weight healthy Wales-  Is the primary focus for</a:t>
            </a:r>
            <a:r>
              <a:rPr lang="en-US"/>
              <a:t> a  long term strategy to prevent and reduce obesity in Wales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The NHS Think before you eat </a:t>
            </a:r>
            <a:r>
              <a:rPr lang="en-US" err="1"/>
              <a:t>campaingn</a:t>
            </a:r>
            <a:r>
              <a:rPr lang="en-US"/>
              <a:t>, encourages people to consider the excessive amounts of salt, sugar and fat in unhealthy foods.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The whole system approach looks at how preventing obesity can reduce the pressures on the NHS and demand for health and social care services.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Junk Free TV, is the campaign to remove junk food advertising from television in order to stop promoting it to children.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/>
          </a:p>
          <a:p>
            <a:pPr marL="171450" indent="-171450">
              <a:buFont typeface="Arial"/>
              <a:buChar char="•"/>
            </a:pPr>
            <a:endParaRPr lang="en-US"/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377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Healthy weight, healthy Wales is a government strategy to prevent and reduce obesity in Wales. Supporting people to make healthier choices to live longer happier healthier lives.</a:t>
            </a:r>
          </a:p>
          <a:p>
            <a:endParaRPr lang="en-US"/>
          </a:p>
          <a:p>
            <a:r>
              <a:rPr lang="en-US"/>
              <a:t>Obesity costs the UK tax payer roughly  6.1 billion pounds.</a:t>
            </a:r>
          </a:p>
          <a:p>
            <a:endParaRPr lang="en-US"/>
          </a:p>
          <a:p>
            <a:r>
              <a:rPr lang="en-US"/>
              <a:t>The education department play a huge part in supporting healthy eating and lifestyles and curriculum includes many aspects of healthy eating education.</a:t>
            </a:r>
          </a:p>
          <a:p>
            <a:endParaRPr lang="en-US"/>
          </a:p>
          <a:p>
            <a:r>
              <a:rPr lang="en-US"/>
              <a:t>Incorporating cooking and budgeting skills and teaching these skills to parents and carers too, is essential.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6403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The predicted </a:t>
            </a:r>
            <a:r>
              <a:rPr lang="en-US" err="1">
                <a:cs typeface="Calibri"/>
              </a:rPr>
              <a:t>obestiy</a:t>
            </a:r>
            <a:r>
              <a:rPr lang="en-US">
                <a:cs typeface="Calibri"/>
              </a:rPr>
              <a:t> rates by 2040 are not decreasing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Inequalities in overweight and obesity levels in childhood.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Evidence shows children in most deprived areas are twice as likely to be obeses </a:t>
            </a:r>
          </a:p>
          <a:p>
            <a:endParaRPr lang="en-US"/>
          </a:p>
          <a:p>
            <a:endParaRPr lang="en-US" b="1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9731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If there is no change the predicted outcomes will keep going up 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Children who are obese have an increased risk of becoming obese adults.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This can result in problems with one's physical and mental health that last a lifetime.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 panose="020F0502020204030204"/>
              </a:rPr>
              <a:t>Which can relate to costs to the </a:t>
            </a:r>
            <a:r>
              <a:rPr lang="en-US" err="1">
                <a:cs typeface="Calibri"/>
              </a:rPr>
              <a:t>Nhs</a:t>
            </a:r>
            <a:r>
              <a:rPr lang="en-US">
                <a:cs typeface="Calibri"/>
              </a:rPr>
              <a:t> 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Obesity in adults is linked to a significantly increased risk of developing type 2 diabetes, cardiovascular disease, and a variety of cancers 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582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Covid 19 has contributed to peoples health and fitness both physically and mentally, lockdowns kept people at home.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Technology has contributed as children young people and adults are spending many hours scrolling on social media or gaming and not spending any time doing physical activity.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Junk/unhealthy foods often look more appealing as well as being addictive because of the sugar and fat content.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Advertising companies make junk foods appealing to children and adults alike.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Parents lack of cooking and budgeting skills, contributes to poor eating habits.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Maternal obesity, preeclampsia and c sections contribute to child obesity.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Genetics.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0266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Behavioural approach.</a:t>
            </a:r>
          </a:p>
          <a:p>
            <a:r>
              <a:rPr lang="en-US">
                <a:cs typeface="Calibri"/>
              </a:rPr>
              <a:t>Motivating people to make better life choices off their own back instead of being told what to do they change their habits based on the information they are being given.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7892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Biopsychosocial approach.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George Engel came up with the biopsychosocial model, which quickly became a turning point in how we think about medicine as a science.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 The model changed the way doctors thought by giving them an argument and a reason that better connected medicine and science.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The biopsychosocial model examines illness as a complex combination of biological, psychological, and social components.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 Meaning it takes into account all of the contributing factors to health, including things like poverty, genetics.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256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The application of both the Behavioral model and the Biopsychosocial model</a:t>
            </a: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Both the Biopsychosocial Model  when applied</a:t>
            </a:r>
            <a:r>
              <a:rPr lang="en"/>
              <a:t>to health, it demonstrates the importance of maintaining wellness in all aspects of our lives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endParaRPr lang="en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"/>
              <a:t> Behavioral Model is more specifically, the idea that altering people's behaviors in order to enhance their health outcomes is inherently a positive thing to do.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">
                <a:cs typeface="Calibri"/>
              </a:rPr>
              <a:t>They work together  due to the Biopsychosocial </a:t>
            </a:r>
            <a:r>
              <a:rPr lang="en"/>
              <a:t>elements need to be taken into consideration in order to encourage change peoples behavior.</a:t>
            </a:r>
            <a:endParaRPr lang="en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1578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School meals have improved and are now prepared more healthily, not fried. Better quality ingredients are used and more fresh fruit and vegetables are included.</a:t>
            </a:r>
          </a:p>
          <a:p>
            <a:endParaRPr lang="en-US"/>
          </a:p>
          <a:p>
            <a:r>
              <a:rPr lang="en-US"/>
              <a:t>Healthy eating and activity education is started in early childhood settings to embed the information.</a:t>
            </a:r>
          </a:p>
          <a:p>
            <a:endParaRPr lang="en-US"/>
          </a:p>
          <a:p>
            <a:r>
              <a:rPr lang="en-US"/>
              <a:t>Schools continue with physical activity education and teach children about being active to further embed healthy lifestyle education.</a:t>
            </a:r>
          </a:p>
          <a:p>
            <a:endParaRPr lang="en-US"/>
          </a:p>
          <a:p>
            <a:r>
              <a:rPr lang="en-US"/>
              <a:t>Early healthcare support for children at risk of obesity, such as G.P. referalls to dietician.</a:t>
            </a:r>
          </a:p>
          <a:p>
            <a:endParaRPr lang="en-US"/>
          </a:p>
          <a:p>
            <a:r>
              <a:rPr lang="en-US"/>
              <a:t>Whole system approach. </a:t>
            </a:r>
          </a:p>
          <a:p>
            <a:r>
              <a:rPr lang="en-US"/>
              <a:t>Local authority back healthy eating initiative and try to make activity more accessable for everyone.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235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Becca (2022) ending junk food adverts online could lead to children eating 2.9 million fewer biscuits. </a:t>
            </a:r>
            <a:br>
              <a:rPr lang="en-US">
                <a:cs typeface="+mn-lt"/>
              </a:rPr>
            </a:b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3998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Eatwell Guide provides a graphic representation of the types of foods and beverages we should consume and in what quantities to have a healthy, balanced diet, making healthy eating easy to understand.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Research shows the positive effect  of the food pyramid and the changes needed in your diet can have to your health</a:t>
            </a:r>
            <a:endParaRPr lang="en-US"/>
          </a:p>
          <a:p>
            <a:endParaRPr lang="en-US"/>
          </a:p>
          <a:p>
            <a:r>
              <a:rPr lang="en-US"/>
              <a:t> The  food pyramid has been an effective tool in nutrition education, helping people of all ages see past the data to achieve a balanced diet.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829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 /><Relationship Id="rId3" Type="http://schemas.openxmlformats.org/officeDocument/2006/relationships/diagramLayout" Target="../diagrams/layout1.xml" /><Relationship Id="rId7" Type="http://schemas.openxmlformats.org/officeDocument/2006/relationships/image" Target="../media/image1.jpeg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 /><Relationship Id="rId3" Type="http://schemas.openxmlformats.org/officeDocument/2006/relationships/image" Target="../media/image3.png" /><Relationship Id="rId7" Type="http://schemas.openxmlformats.org/officeDocument/2006/relationships/image" Target="../media/image7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6.png" /><Relationship Id="rId5" Type="http://schemas.openxmlformats.org/officeDocument/2006/relationships/image" Target="../media/image5.png" /><Relationship Id="rId4" Type="http://schemas.openxmlformats.org/officeDocument/2006/relationships/image" Target="../media/image4.png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 /><Relationship Id="rId3" Type="http://schemas.openxmlformats.org/officeDocument/2006/relationships/image" Target="../media/image11.png" /><Relationship Id="rId7" Type="http://schemas.openxmlformats.org/officeDocument/2006/relationships/diagramColors" Target="../diagrams/colors2.xml" /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Relationship Id="rId6" Type="http://schemas.openxmlformats.org/officeDocument/2006/relationships/diagramQuickStyle" Target="../diagrams/quickStyle2.xml" /><Relationship Id="rId5" Type="http://schemas.openxmlformats.org/officeDocument/2006/relationships/diagramLayout" Target="../diagrams/layout2.xml" /><Relationship Id="rId4" Type="http://schemas.openxmlformats.org/officeDocument/2006/relationships/diagramData" Target="../diagrams/data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3.png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 /><Relationship Id="rId3" Type="http://schemas.openxmlformats.org/officeDocument/2006/relationships/image" Target="../media/image14.png" /><Relationship Id="rId7" Type="http://schemas.openxmlformats.org/officeDocument/2006/relationships/image" Target="../media/image18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17.png" /><Relationship Id="rId5" Type="http://schemas.openxmlformats.org/officeDocument/2006/relationships/image" Target="../media/image16.png" /><Relationship Id="rId4" Type="http://schemas.openxmlformats.org/officeDocument/2006/relationships/image" Target="../media/image15.png" /><Relationship Id="rId9" Type="http://schemas.openxmlformats.org/officeDocument/2006/relationships/image" Target="../media/image20.jpeg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23.png" /><Relationship Id="rId4" Type="http://schemas.openxmlformats.org/officeDocument/2006/relationships/image" Target="../media/image22.pn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25.png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 /><Relationship Id="rId7" Type="http://schemas.openxmlformats.org/officeDocument/2006/relationships/image" Target="../media/image31.pn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30.png" /><Relationship Id="rId5" Type="http://schemas.openxmlformats.org/officeDocument/2006/relationships/image" Target="../media/image29.png" /><Relationship Id="rId4" Type="http://schemas.openxmlformats.org/officeDocument/2006/relationships/image" Target="../media/image28.png" 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 /><Relationship Id="rId3" Type="http://schemas.openxmlformats.org/officeDocument/2006/relationships/image" Target="../media/image32.png" /><Relationship Id="rId7" Type="http://schemas.openxmlformats.org/officeDocument/2006/relationships/diagramColors" Target="../diagrams/colors3.xml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Relationship Id="rId6" Type="http://schemas.openxmlformats.org/officeDocument/2006/relationships/diagramQuickStyle" Target="../diagrams/quickStyle3.xml" /><Relationship Id="rId5" Type="http://schemas.openxmlformats.org/officeDocument/2006/relationships/diagramLayout" Target="../diagrams/layout3.xml" /><Relationship Id="rId4" Type="http://schemas.openxmlformats.org/officeDocument/2006/relationships/diagramData" Target="../diagrams/data3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 /><Relationship Id="rId3" Type="http://schemas.openxmlformats.org/officeDocument/2006/relationships/diagramData" Target="../diagrams/data4.xml" /><Relationship Id="rId7" Type="http://schemas.microsoft.com/office/2007/relationships/diagramDrawing" Target="../diagrams/drawing4.xml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4.xml" /><Relationship Id="rId5" Type="http://schemas.openxmlformats.org/officeDocument/2006/relationships/diagramQuickStyle" Target="../diagrams/quickStyle4.xml" /><Relationship Id="rId4" Type="http://schemas.openxmlformats.org/officeDocument/2006/relationships/diagramLayout" Target="../diagrams/layout4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42.png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44.png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 /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46.jpeg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 /><Relationship Id="rId2" Type="http://schemas.openxmlformats.org/officeDocument/2006/relationships/image" Target="../media/image47.png" /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 /><Relationship Id="rId1" Type="http://schemas.openxmlformats.org/officeDocument/2006/relationships/slideLayout" Target="../slideLayouts/slideLayout2.xml" 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childhood-obesity-a-plan-for-action/childhood-obesity-a-plan-for-action" TargetMode="External" /><Relationship Id="rId3" Type="http://schemas.openxmlformats.org/officeDocument/2006/relationships/hyperlink" Target="https://www.hee.nhs.uk/news-blogs-events/news/apps-being-developed-help-prevent-childhood-obesity" TargetMode="External" /><Relationship Id="rId7" Type="http://schemas.openxmlformats.org/officeDocument/2006/relationships/hyperlink" Target="https://www.humanium.org/en/understanding-the-impact-of-food-advertising-on-childhood-obesity/" TargetMode="External" /><Relationship Id="rId2" Type="http://schemas.openxmlformats.org/officeDocument/2006/relationships/hyperlink" Target="https://www.wcrf.org/can-too-much-screen-time-affect-our-weight/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obesityhealthalliance.org.uk/2022/12/09/attack-on-health/" TargetMode="External" /><Relationship Id="rId5" Type="http://schemas.openxmlformats.org/officeDocument/2006/relationships/hyperlink" Target="https://commonslibrary.parliament.uk/research-briefings/sn03336/" TargetMode="External" /><Relationship Id="rId10" Type="http://schemas.openxmlformats.org/officeDocument/2006/relationships/hyperlink" Target="https://www.healthactioncampaign.org.uk/assets/documents/international-childhood-obesit" TargetMode="External" /><Relationship Id="rId4" Type="http://schemas.openxmlformats.org/officeDocument/2006/relationships/hyperlink" Target="https://www.local.gov.uk/publications/future-health-challenges-public-health-projections-childhood-obesity" TargetMode="External" /><Relationship Id="rId9" Type="http://schemas.openxmlformats.org/officeDocument/2006/relationships/hyperlink" Target="https://www.gov.wales/sites/default/files/publications/2019-10/healthy-weight-healthy-wales-youth-community.pdf" TargetMode="External" 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government/uploads/system/uploads/attachment_data/file/726114/Obesity__healthy_eating_and_physical_activity_in_primary_schools_170718.pdf" TargetMode="External" /><Relationship Id="rId3" Type="http://schemas.openxmlformats.org/officeDocument/2006/relationships/hyperlink" Target="https://www.nhs.uk/live-well/eat-well/food-guidelines-and-food-labels/the-eatwell-guide/" TargetMode="External" /><Relationship Id="rId7" Type="http://schemas.openxmlformats.org/officeDocument/2006/relationships/hyperlink" Target="https://digital.nhs.uk/news/2021/significant-increase-in-obesity-rates-among-primary-aged-children-latest-statistics-show" TargetMode="External" /><Relationship Id="rId2" Type="http://schemas.openxmlformats.org/officeDocument/2006/relationships/hyperlink" Target="https://www.healthactioncampaign.org.uk/assets/documents/international-childhood-obesit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digital.nhs.uk/data-and-information/publications/statistical/national-child-measurement-programme/2020-21-school-year" TargetMode="External" /><Relationship Id="rId11" Type="http://schemas.openxmlformats.org/officeDocument/2006/relationships/hyperlink" Target="https://www.gov.uk/government/publications/childhood-obesity-applying-all-our-health/childhood-obesity-applying-all-our-health" TargetMode="External" /><Relationship Id="rId5" Type="http://schemas.openxmlformats.org/officeDocument/2006/relationships/hyperlink" Target="https://www.nhs.uk/healthier-families/" TargetMode="External" /><Relationship Id="rId10" Type="http://schemas.openxmlformats.org/officeDocument/2006/relationships/hyperlink" Target="https://www.gov.uk/government/publications/health-matters-whole-systems-approach-to-obesity/health-matters-whole-systems-approach-to-obesity" TargetMode="External" /><Relationship Id="rId4" Type="http://schemas.openxmlformats.org/officeDocument/2006/relationships/hyperlink" Target="https://www.nhs.uk/conditions/obesity/" TargetMode="External" /><Relationship Id="rId9" Type="http://schemas.openxmlformats.org/officeDocument/2006/relationships/hyperlink" Target="https://www.gov.uk/government/publications/health-matters-obesity-and-the-food-environment/health-matters-obesity-and-the-food-environment--2" TargetMode="External" 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103/2249-4863.154628" TargetMode="External" /><Relationship Id="rId7" Type="http://schemas.openxmlformats.org/officeDocument/2006/relationships/hyperlink" Target="https://www.foodsensewales.org.uk/eat-them-to-defeat-them-to-run-in-primary-schools-in-wales/" TargetMode="External" /><Relationship Id="rId2" Type="http://schemas.openxmlformats.org/officeDocument/2006/relationships/hyperlink" Target="https://doi.org/10.1136/adc.88.9.748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news.cancerresearchuk.org/2016/07/05/to-help-prevent-childhood-obesity-we-need-to-ban-tv-junk-food-advertising/" TargetMode="External" /><Relationship Id="rId5" Type="http://schemas.openxmlformats.org/officeDocument/2006/relationships/hyperlink" Target="https://doi.org/10.1016/s2213-8587(21)00314-4" TargetMode="External" /><Relationship Id="rId4" Type="http://schemas.openxmlformats.org/officeDocument/2006/relationships/hyperlink" Target="https://www.nursinginpractice.com/clinical/obesity-and-nutrition/government-will-miss-childhood-obesity-target-without-action/" TargetMode="External" 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4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1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1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99263B5E-95AD-04AE-E680-716AEC6577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632091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9" name="Picture 2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A7A7C18-E714-43C0-2144-D2243278E7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8724" y="381573"/>
            <a:ext cx="4368052" cy="1859029"/>
          </a:xfrm>
          <a:prstGeom prst="rect">
            <a:avLst/>
          </a:prstGeom>
        </p:spPr>
      </p:pic>
      <p:pic>
        <p:nvPicPr>
          <p:cNvPr id="51" name="Picture 51" descr="A picture containing clipart&#10;&#10;Description automatically generated">
            <a:extLst>
              <a:ext uri="{FF2B5EF4-FFF2-40B4-BE49-F238E27FC236}">
                <a16:creationId xmlns:a16="http://schemas.microsoft.com/office/drawing/2014/main" id="{2EE4DB96-FB44-94E7-937A-E4A11EB121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73471" y="218515"/>
            <a:ext cx="3518646" cy="2196352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79A5D9CC-0128-E6A6-A997-337FDAB7B01B}"/>
              </a:ext>
            </a:extLst>
          </p:cNvPr>
          <p:cNvSpPr txBox="1"/>
          <p:nvPr/>
        </p:nvSpPr>
        <p:spPr>
          <a:xfrm>
            <a:off x="161440" y="6409194"/>
            <a:ext cx="10493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4738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3500" y="1828334"/>
            <a:ext cx="9144000" cy="2387600"/>
          </a:xfrm>
        </p:spPr>
        <p:txBody>
          <a:bodyPr/>
          <a:lstStyle/>
          <a:p>
            <a:r>
              <a:rPr lang="en-GB">
                <a:cs typeface="Calibri Light"/>
              </a:rPr>
              <a:t>Childhood Obesity </a:t>
            </a:r>
            <a:endParaRPr lang="en-GB"/>
          </a:p>
        </p:txBody>
      </p:sp>
      <p:pic>
        <p:nvPicPr>
          <p:cNvPr id="4" name="Picture 4" descr="A picture containing person, eating, food, indoor&#10;&#10;Description automatically generated">
            <a:extLst>
              <a:ext uri="{FF2B5EF4-FFF2-40B4-BE49-F238E27FC236}">
                <a16:creationId xmlns:a16="http://schemas.microsoft.com/office/drawing/2014/main" id="{F8C3E912-DDF1-25CC-403F-6D20085185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483" y="4837533"/>
            <a:ext cx="3359523" cy="1934227"/>
          </a:xfrm>
          <a:prstGeom prst="rect">
            <a:avLst/>
          </a:prstGeom>
        </p:spPr>
      </p:pic>
      <p:pic>
        <p:nvPicPr>
          <p:cNvPr id="5" name="Picture 5" descr="Logo&#10;&#10;Description automatically generated">
            <a:extLst>
              <a:ext uri="{FF2B5EF4-FFF2-40B4-BE49-F238E27FC236}">
                <a16:creationId xmlns:a16="http://schemas.microsoft.com/office/drawing/2014/main" id="{8B5ECB41-17D1-6704-7FE0-D77223DCB7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8576" y="335399"/>
            <a:ext cx="3695700" cy="1547966"/>
          </a:xfrm>
          <a:prstGeom prst="rect">
            <a:avLst/>
          </a:prstGeom>
        </p:spPr>
      </p:pic>
      <p:pic>
        <p:nvPicPr>
          <p:cNvPr id="6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1B088785-ACFC-4DD4-17B8-AE62CEC988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253" y="89471"/>
            <a:ext cx="2575111" cy="2936295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2CE1029A-73BD-7CE2-B862-6848C7AB90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73606" y="478590"/>
            <a:ext cx="2922494" cy="2079613"/>
          </a:xfrm>
          <a:prstGeom prst="rect">
            <a:avLst/>
          </a:prstGeom>
        </p:spPr>
      </p:pic>
      <p:pic>
        <p:nvPicPr>
          <p:cNvPr id="8" name="Picture 8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6684A9C8-D945-3300-0A66-6FC0EF21A8B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01517" y="4536965"/>
            <a:ext cx="2093259" cy="2232805"/>
          </a:xfrm>
          <a:prstGeom prst="rect">
            <a:avLst/>
          </a:prstGeom>
        </p:spPr>
      </p:pic>
      <p:pic>
        <p:nvPicPr>
          <p:cNvPr id="9" name="Picture 9" descr="A picture containing map&#10;&#10;Description automatically generated">
            <a:extLst>
              <a:ext uri="{FF2B5EF4-FFF2-40B4-BE49-F238E27FC236}">
                <a16:creationId xmlns:a16="http://schemas.microsoft.com/office/drawing/2014/main" id="{CC6E3CA2-C6C7-332B-435B-39519B839A7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67516" y="4331269"/>
            <a:ext cx="3056964" cy="2050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06F42-233F-B592-D6BE-3AC772095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Aims </a:t>
            </a:r>
            <a:endParaRPr lang="en-GB" sz="5400"/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00B64-2235-7391-E3FE-BC3F7DF60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•What is obesity 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•How it affects the child 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•Current campaigns and preventions 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•Do they work in practice to prevent 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•What are the key  purposes they do  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What are the factors contributing to childhood obesity’s </a:t>
            </a:r>
            <a:endParaRPr lang="en-GB" sz="2000">
              <a:cs typeface="Calibri" panose="020F0502020204030204"/>
            </a:endParaRPr>
          </a:p>
          <a:p>
            <a:r>
              <a:rPr lang="en-GB" sz="2000">
                <a:ea typeface="+mn-lt"/>
                <a:cs typeface="+mn-lt"/>
              </a:rPr>
              <a:t> Why Use Models of Health Promotion?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•What can be done to prevent  the outcome of childhood</a:t>
            </a: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 obesity </a:t>
            </a:r>
            <a:endParaRPr lang="en-GB" sz="2000">
              <a:cs typeface="Calibri" panose="020F0502020204030204"/>
            </a:endParaRPr>
          </a:p>
          <a:p>
            <a:r>
              <a:rPr lang="en-GB" sz="2000">
                <a:ea typeface="+mn-lt"/>
                <a:cs typeface="+mn-lt"/>
              </a:rPr>
              <a:t>•Recommendations </a:t>
            </a:r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  <p:pic>
        <p:nvPicPr>
          <p:cNvPr id="5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2AC1A6AE-F11E-3740-C05A-F3ECA411A6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66" r="13234" b="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9596EC-2CBF-9F46-C06C-DEE4E54A862E}"/>
              </a:ext>
            </a:extLst>
          </p:cNvPr>
          <p:cNvSpPr txBox="1"/>
          <p:nvPr/>
        </p:nvSpPr>
        <p:spPr>
          <a:xfrm>
            <a:off x="193729" y="6360762"/>
            <a:ext cx="15498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843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1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E13631B-AFC4-D738-652A-A21EF76E6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883" y="295886"/>
            <a:ext cx="5570760" cy="12849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What is childhood Obesity ?</a:t>
            </a:r>
          </a:p>
        </p:txBody>
      </p:sp>
      <p:grpSp>
        <p:nvGrpSpPr>
          <p:cNvPr id="19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C84CA2BA-A280-5F93-932D-2ADFEF50FE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1917" y="581892"/>
            <a:ext cx="4380444" cy="2518756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sunburst chart&#10;&#10;Description automatically generated">
            <a:extLst>
              <a:ext uri="{FF2B5EF4-FFF2-40B4-BE49-F238E27FC236}">
                <a16:creationId xmlns:a16="http://schemas.microsoft.com/office/drawing/2014/main" id="{130F77C0-3C90-1474-671D-37E545D174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023" y="3191284"/>
            <a:ext cx="3954614" cy="28661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9D4A24D-25C6-3814-29AD-80D04D81A491}"/>
              </a:ext>
            </a:extLst>
          </p:cNvPr>
          <p:cNvSpPr txBox="1"/>
          <p:nvPr/>
        </p:nvSpPr>
        <p:spPr>
          <a:xfrm>
            <a:off x="62753" y="639407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NHS (2019)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77CD70-0A3F-FF90-6B1F-A68814878FB4}"/>
              </a:ext>
            </a:extLst>
          </p:cNvPr>
          <p:cNvSpPr txBox="1"/>
          <p:nvPr/>
        </p:nvSpPr>
        <p:spPr>
          <a:xfrm>
            <a:off x="5486400" y="648372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Reilly (2003)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526EA4A-DB95-3279-7B94-A40CF1BFF4BD}"/>
              </a:ext>
            </a:extLst>
          </p:cNvPr>
          <p:cNvSpPr txBox="1"/>
          <p:nvPr/>
        </p:nvSpPr>
        <p:spPr>
          <a:xfrm>
            <a:off x="11262101" y="6489915"/>
            <a:ext cx="14206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  <p:graphicFrame>
        <p:nvGraphicFramePr>
          <p:cNvPr id="30" name="Content Placeholder 22">
            <a:extLst>
              <a:ext uri="{FF2B5EF4-FFF2-40B4-BE49-F238E27FC236}">
                <a16:creationId xmlns:a16="http://schemas.microsoft.com/office/drawing/2014/main" id="{F71A6DA7-2C8E-3A90-67E0-3940016664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233396"/>
              </p:ext>
            </p:extLst>
          </p:nvPr>
        </p:nvGraphicFramePr>
        <p:xfrm>
          <a:off x="535819" y="1462768"/>
          <a:ext cx="5943600" cy="4363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43661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4FB97B-B1B6-8117-9D84-19C24967F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How  does obesity effect children 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F72CEF45-40DE-FB0F-F404-75AA3C4617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83380" y="2184914"/>
            <a:ext cx="2073183" cy="2242314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2A835EEC-A121-3C90-F130-5DCF78E079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29989" y="4050627"/>
            <a:ext cx="3371001" cy="19776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78FE0C-9D02-4E23-3581-5264538A4525}"/>
              </a:ext>
            </a:extLst>
          </p:cNvPr>
          <p:cNvSpPr txBox="1"/>
          <p:nvPr/>
        </p:nvSpPr>
        <p:spPr>
          <a:xfrm>
            <a:off x="8989483" y="621665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(Public Health England,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D8837C-F750-ED95-F434-5E515829367F}"/>
              </a:ext>
            </a:extLst>
          </p:cNvPr>
          <p:cNvSpPr txBox="1"/>
          <p:nvPr/>
        </p:nvSpPr>
        <p:spPr>
          <a:xfrm>
            <a:off x="463020" y="2764895"/>
            <a:ext cx="508000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Obesity can affect  your health </a:t>
            </a:r>
            <a:endParaRPr lang="en-US"/>
          </a:p>
          <a:p>
            <a:pPr marL="457200" indent="-457200">
              <a:buFont typeface="Arial"/>
              <a:buChar char="•"/>
            </a:pPr>
            <a:endParaRPr lang="en-GB" sz="2800"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Physical and Mental health </a:t>
            </a:r>
          </a:p>
          <a:p>
            <a:pPr marL="457200" indent="-457200">
              <a:buFont typeface="Arial"/>
              <a:buChar char="•"/>
            </a:pPr>
            <a:endParaRPr lang="en-GB" sz="2800"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 Future – Adult hood 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17C825-DD71-A369-123C-B1E6807C0CA7}"/>
              </a:ext>
            </a:extLst>
          </p:cNvPr>
          <p:cNvSpPr txBox="1"/>
          <p:nvPr/>
        </p:nvSpPr>
        <p:spPr>
          <a:xfrm>
            <a:off x="142067" y="6328475"/>
            <a:ext cx="9492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Melissa </a:t>
            </a:r>
          </a:p>
        </p:txBody>
      </p:sp>
    </p:spTree>
    <p:extLst>
      <p:ext uri="{BB962C8B-B14F-4D97-AF65-F5344CB8AC3E}">
        <p14:creationId xmlns:p14="http://schemas.microsoft.com/office/powerpoint/2010/main" val="338934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E3E98-273A-96D5-1919-9FCB69D87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524" y="174625"/>
            <a:ext cx="10515600" cy="1325563"/>
          </a:xfrm>
        </p:spPr>
        <p:txBody>
          <a:bodyPr/>
          <a:lstStyle/>
          <a:p>
            <a:r>
              <a:rPr lang="en-GB">
                <a:cs typeface="Calibri Light"/>
              </a:rPr>
              <a:t>Current Campaigns and preventions </a:t>
            </a:r>
            <a:endParaRPr lang="en-GB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9ECF01F-450D-192E-CC8E-F1C2203993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9927" y="1260055"/>
            <a:ext cx="4638675" cy="252412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79A7F0-7215-8B11-4D73-C9D126EB0525}"/>
              </a:ext>
            </a:extLst>
          </p:cNvPr>
          <p:cNvSpPr txBox="1"/>
          <p:nvPr/>
        </p:nvSpPr>
        <p:spPr>
          <a:xfrm>
            <a:off x="387723" y="342736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(Musuwo, 2019)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838AA2-47BA-5F76-FD00-0299997B9A2D}"/>
              </a:ext>
            </a:extLst>
          </p:cNvPr>
          <p:cNvSpPr txBox="1"/>
          <p:nvPr/>
        </p:nvSpPr>
        <p:spPr>
          <a:xfrm>
            <a:off x="8956197" y="397517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GOV (2017)</a:t>
            </a:r>
          </a:p>
        </p:txBody>
      </p:sp>
      <p:pic>
        <p:nvPicPr>
          <p:cNvPr id="8" name="Picture 8" descr="A picture containing text, sign, painted&#10;&#10;Description automatically generated">
            <a:extLst>
              <a:ext uri="{FF2B5EF4-FFF2-40B4-BE49-F238E27FC236}">
                <a16:creationId xmlns:a16="http://schemas.microsoft.com/office/drawing/2014/main" id="{70B2CC9A-84FD-52A2-A089-1B3125E8B3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636" y="4344552"/>
            <a:ext cx="2743200" cy="15530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AB08014-0EB4-5F60-9D5E-8CC0CEE825D9}"/>
              </a:ext>
            </a:extLst>
          </p:cNvPr>
          <p:cNvSpPr txBox="1"/>
          <p:nvPr/>
        </p:nvSpPr>
        <p:spPr>
          <a:xfrm>
            <a:off x="10282340" y="605353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(Uk, 2016)</a:t>
            </a:r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D49ED424-D1CF-A2BD-AE33-3449BA81CF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46696" y="4488678"/>
            <a:ext cx="2743200" cy="1424594"/>
          </a:xfrm>
          <a:prstGeom prst="rect">
            <a:avLst/>
          </a:prstGeom>
        </p:spPr>
      </p:pic>
      <p:pic>
        <p:nvPicPr>
          <p:cNvPr id="13" name="Picture 13" descr="Diagram, text&#10;&#10;Description automatically generated">
            <a:extLst>
              <a:ext uri="{FF2B5EF4-FFF2-40B4-BE49-F238E27FC236}">
                <a16:creationId xmlns:a16="http://schemas.microsoft.com/office/drawing/2014/main" id="{FAD0CED4-3465-2671-439D-C541E1684C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6709" y="4127736"/>
            <a:ext cx="2743200" cy="178955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037A93B-55BC-7AC9-6A5E-A0CEAF5A0AF8}"/>
              </a:ext>
            </a:extLst>
          </p:cNvPr>
          <p:cNvSpPr txBox="1"/>
          <p:nvPr/>
        </p:nvSpPr>
        <p:spPr>
          <a:xfrm>
            <a:off x="554212" y="5971163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(Public Health England, 2019)</a:t>
            </a:r>
          </a:p>
        </p:txBody>
      </p:sp>
      <p:pic>
        <p:nvPicPr>
          <p:cNvPr id="17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CCA0D86B-A6B3-77B3-B3D3-EE834206B82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40598" y="144742"/>
            <a:ext cx="1958334" cy="138178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994E9E6-9C6F-73A5-AFD6-269B7E538822}"/>
              </a:ext>
            </a:extLst>
          </p:cNvPr>
          <p:cNvSpPr txBox="1"/>
          <p:nvPr/>
        </p:nvSpPr>
        <p:spPr>
          <a:xfrm>
            <a:off x="10477499" y="1632857"/>
            <a:ext cx="149678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(National Health Service (NHS) 2010 </a:t>
            </a:r>
            <a:endParaRPr lang="en-US" sz="1600"/>
          </a:p>
        </p:txBody>
      </p:sp>
      <p:pic>
        <p:nvPicPr>
          <p:cNvPr id="16" name="Picture 17" descr="Logo, company name&#10;&#10;Description automatically generated">
            <a:extLst>
              <a:ext uri="{FF2B5EF4-FFF2-40B4-BE49-F238E27FC236}">
                <a16:creationId xmlns:a16="http://schemas.microsoft.com/office/drawing/2014/main" id="{5AD4535F-322C-73D3-CAD8-0EA0AA6129A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79985" y="1715766"/>
            <a:ext cx="2743200" cy="144239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503313-698B-2621-48AA-93F453985234}"/>
              </a:ext>
            </a:extLst>
          </p:cNvPr>
          <p:cNvSpPr txBox="1"/>
          <p:nvPr/>
        </p:nvSpPr>
        <p:spPr>
          <a:xfrm>
            <a:off x="5853889" y="2735625"/>
            <a:ext cx="15119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Wales, (2023)</a:t>
            </a:r>
            <a:endParaRPr lang="en-US"/>
          </a:p>
        </p:txBody>
      </p:sp>
      <p:pic>
        <p:nvPicPr>
          <p:cNvPr id="7" name="Picture 11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2B3B83C-B32D-1D03-C67F-F42BC12593E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66405" y="1830417"/>
            <a:ext cx="1627322" cy="22165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E5E9C49-B12B-4098-3F22-67A6DF4714DE}"/>
              </a:ext>
            </a:extLst>
          </p:cNvPr>
          <p:cNvSpPr txBox="1"/>
          <p:nvPr/>
        </p:nvSpPr>
        <p:spPr>
          <a:xfrm>
            <a:off x="9621864" y="6586780"/>
            <a:ext cx="20664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 nd Melissa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676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3A8DD-07A8-1D8B-C228-78122B5F3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291" y="206787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Do they work in practice to prevent Obesity </a:t>
            </a:r>
            <a:br>
              <a:rPr lang="en-GB">
                <a:latin typeface="Calibri"/>
                <a:cs typeface="Calibri"/>
              </a:rPr>
            </a:br>
            <a:endParaRPr lang="en-GB">
              <a:latin typeface="Calibri"/>
              <a:cs typeface="Calibri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B692EBD5-262C-4D67-A326-9F91C93253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18185" y="1494251"/>
            <a:ext cx="2706425" cy="1566895"/>
          </a:xfr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D3CA7851-1F0A-335E-8986-1933864638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1658" y="1499353"/>
            <a:ext cx="2743200" cy="1566307"/>
          </a:xfrm>
          <a:prstGeom prst="rect">
            <a:avLst/>
          </a:prstGeom>
        </p:spPr>
      </p:pic>
      <p:pic>
        <p:nvPicPr>
          <p:cNvPr id="8" name="Picture 8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F113B460-8358-8FE8-501C-90900932FD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43864" y="4429209"/>
            <a:ext cx="2743200" cy="15607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AD939A7-AFEF-B392-70FE-42926E00C76D}"/>
              </a:ext>
            </a:extLst>
          </p:cNvPr>
          <p:cNvSpPr txBox="1"/>
          <p:nvPr/>
        </p:nvSpPr>
        <p:spPr>
          <a:xfrm>
            <a:off x="10369224" y="5646636"/>
            <a:ext cx="12746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EE5C19-E032-E82C-C3A2-DF6D87986C38}"/>
              </a:ext>
            </a:extLst>
          </p:cNvPr>
          <p:cNvSpPr txBox="1"/>
          <p:nvPr/>
        </p:nvSpPr>
        <p:spPr>
          <a:xfrm>
            <a:off x="5505029" y="321291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(Department of Health and Social Care, 2017)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0D470C-733A-63B3-BE99-EE923D74D9E7}"/>
              </a:ext>
            </a:extLst>
          </p:cNvPr>
          <p:cNvSpPr txBox="1"/>
          <p:nvPr/>
        </p:nvSpPr>
        <p:spPr>
          <a:xfrm>
            <a:off x="10366169" y="3208812"/>
            <a:ext cx="12370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(Ofsted (2018)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7D06C1-587D-858B-AAC3-93A2DA274459}"/>
              </a:ext>
            </a:extLst>
          </p:cNvPr>
          <p:cNvSpPr txBox="1"/>
          <p:nvPr/>
        </p:nvSpPr>
        <p:spPr>
          <a:xfrm>
            <a:off x="992187" y="5463645"/>
            <a:ext cx="25929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DB00BB-F647-A1B2-2083-00474A337B6A}"/>
              </a:ext>
            </a:extLst>
          </p:cNvPr>
          <p:cNvSpPr txBox="1"/>
          <p:nvPr/>
        </p:nvSpPr>
        <p:spPr>
          <a:xfrm>
            <a:off x="266758" y="1169050"/>
            <a:ext cx="4341915" cy="5816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cap="all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cs typeface="Calibri"/>
              </a:rPr>
              <a:t>Tackling   childhood obesity to prevent inequalities in future to adulthood.</a:t>
            </a:r>
          </a:p>
          <a:p>
            <a:pPr marL="342900" indent="-342900" algn="l">
              <a:buFont typeface="Arial"/>
              <a:buChar char="•"/>
            </a:pPr>
            <a:endParaRPr lang="en-GB" sz="240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cs typeface="Calibri"/>
              </a:rPr>
              <a:t>Costs public an estimated 6.1 billion cost on obesity </a:t>
            </a:r>
          </a:p>
          <a:p>
            <a:pPr marL="342900" indent="-342900">
              <a:buFont typeface="Arial"/>
              <a:buChar char="•"/>
            </a:pPr>
            <a:endParaRPr lang="en-GB" sz="240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cs typeface="Calibri"/>
              </a:rPr>
              <a:t>Education department , including the healthy weigh , healthy Wales </a:t>
            </a:r>
          </a:p>
          <a:p>
            <a:pPr marL="342900" indent="-342900">
              <a:buFont typeface="Arial"/>
              <a:buChar char="•"/>
            </a:pPr>
            <a:endParaRPr lang="en-GB" sz="240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cs typeface="Calibri"/>
              </a:rPr>
              <a:t>Incorporating , cooking Pe developing skills ,education and opportunities </a:t>
            </a: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543426-385E-F5FA-0BB5-8B805E7986A1}"/>
              </a:ext>
            </a:extLst>
          </p:cNvPr>
          <p:cNvSpPr txBox="1"/>
          <p:nvPr/>
        </p:nvSpPr>
        <p:spPr>
          <a:xfrm>
            <a:off x="10379448" y="6555441"/>
            <a:ext cx="14987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Melissa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362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DB3CD79-9747-9C66-BDBC-0482738A8F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2938" y="1684338"/>
            <a:ext cx="5903913" cy="4375150"/>
          </a:xfrm>
        </p:spPr>
      </p:pic>
      <p:pic>
        <p:nvPicPr>
          <p:cNvPr id="9" name="Picture 9" descr="Text, letter&#10;&#10;Description automatically generated">
            <a:extLst>
              <a:ext uri="{FF2B5EF4-FFF2-40B4-BE49-F238E27FC236}">
                <a16:creationId xmlns:a16="http://schemas.microsoft.com/office/drawing/2014/main" id="{286C3951-F5BA-9D50-1A4C-BE264C3BC6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6993" y="1449014"/>
            <a:ext cx="5015660" cy="48794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280824-9DBC-CCC9-7A57-DEBD20335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Obesity </a:t>
            </a:r>
            <a:r>
              <a:rPr lang="en-US" sz="3200">
                <a:solidFill>
                  <a:schemeClr val="bg1"/>
                </a:solidFill>
              </a:rPr>
              <a:t>Rates </a:t>
            </a:r>
            <a:endParaRPr lang="en-US" sz="32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67016B-2681-FA7C-7F8D-5B6B71D4EF65}"/>
              </a:ext>
            </a:extLst>
          </p:cNvPr>
          <p:cNvSpPr txBox="1"/>
          <p:nvPr/>
        </p:nvSpPr>
        <p:spPr>
          <a:xfrm>
            <a:off x="208429" y="628201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(NHS Digital, 2021)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DA1689-72A0-88AD-1BAE-C9A11BCA253B}"/>
              </a:ext>
            </a:extLst>
          </p:cNvPr>
          <p:cNvSpPr txBox="1"/>
          <p:nvPr/>
        </p:nvSpPr>
        <p:spPr>
          <a:xfrm>
            <a:off x="10525932" y="6506059"/>
            <a:ext cx="11300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176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7C1C2-67CF-4D9D-FF01-841820D73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Predicted outcomes from 2020 –2040  childhood obesity </a:t>
            </a:r>
            <a:endParaRPr lang="en-GB"/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25DC61BF-995A-913F-D8B4-06577F2643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80460" y="1825625"/>
            <a:ext cx="9031079" cy="435133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3C99E1-8D3F-1361-35A8-4D17A24FC3C1}"/>
              </a:ext>
            </a:extLst>
          </p:cNvPr>
          <p:cNvSpPr txBox="1"/>
          <p:nvPr/>
        </p:nvSpPr>
        <p:spPr>
          <a:xfrm>
            <a:off x="9240371" y="589873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Association, 2022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01C13B-B99C-8C13-050F-242DE60D4118}"/>
              </a:ext>
            </a:extLst>
          </p:cNvPr>
          <p:cNvSpPr txBox="1"/>
          <p:nvPr/>
        </p:nvSpPr>
        <p:spPr>
          <a:xfrm>
            <a:off x="64576" y="6150889"/>
            <a:ext cx="25830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(Tessmer, Beecher and Hagen, 2011)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E58D4B-790B-F832-3887-E873CCBC2011}"/>
              </a:ext>
            </a:extLst>
          </p:cNvPr>
          <p:cNvSpPr txBox="1"/>
          <p:nvPr/>
        </p:nvSpPr>
        <p:spPr>
          <a:xfrm>
            <a:off x="9605720" y="6570635"/>
            <a:ext cx="23247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418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43">
            <a:extLst>
              <a:ext uri="{FF2B5EF4-FFF2-40B4-BE49-F238E27FC236}">
                <a16:creationId xmlns:a16="http://schemas.microsoft.com/office/drawing/2014/main" id="{94BFCCA4-109C-4B21-816E-144FE75C3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DB17DF-2A5F-BF6E-909A-1C7939218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18" y="643465"/>
            <a:ext cx="3895359" cy="18466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Contributing factors to child hood obesity ? </a:t>
            </a:r>
          </a:p>
        </p:txBody>
      </p:sp>
      <p:sp>
        <p:nvSpPr>
          <p:cNvPr id="57" name="sketch line">
            <a:extLst>
              <a:ext uri="{FF2B5EF4-FFF2-40B4-BE49-F238E27FC236}">
                <a16:creationId xmlns:a16="http://schemas.microsoft.com/office/drawing/2014/main" id="{0059B5C0-FEC8-4370-AF45-02E3AEF6F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659144"/>
            <a:ext cx="3566160" cy="18288"/>
          </a:xfrm>
          <a:custGeom>
            <a:avLst/>
            <a:gdLst>
              <a:gd name="connsiteX0" fmla="*/ 0 w 3566160"/>
              <a:gd name="connsiteY0" fmla="*/ 0 h 18288"/>
              <a:gd name="connsiteX1" fmla="*/ 665683 w 3566160"/>
              <a:gd name="connsiteY1" fmla="*/ 0 h 18288"/>
              <a:gd name="connsiteX2" fmla="*/ 1331366 w 3566160"/>
              <a:gd name="connsiteY2" fmla="*/ 0 h 18288"/>
              <a:gd name="connsiteX3" fmla="*/ 1818742 w 3566160"/>
              <a:gd name="connsiteY3" fmla="*/ 0 h 18288"/>
              <a:gd name="connsiteX4" fmla="*/ 2413102 w 3566160"/>
              <a:gd name="connsiteY4" fmla="*/ 0 h 18288"/>
              <a:gd name="connsiteX5" fmla="*/ 2936138 w 3566160"/>
              <a:gd name="connsiteY5" fmla="*/ 0 h 18288"/>
              <a:gd name="connsiteX6" fmla="*/ 3566160 w 3566160"/>
              <a:gd name="connsiteY6" fmla="*/ 0 h 18288"/>
              <a:gd name="connsiteX7" fmla="*/ 3566160 w 3566160"/>
              <a:gd name="connsiteY7" fmla="*/ 18288 h 18288"/>
              <a:gd name="connsiteX8" fmla="*/ 2971800 w 3566160"/>
              <a:gd name="connsiteY8" fmla="*/ 18288 h 18288"/>
              <a:gd name="connsiteX9" fmla="*/ 2448763 w 3566160"/>
              <a:gd name="connsiteY9" fmla="*/ 18288 h 18288"/>
              <a:gd name="connsiteX10" fmla="*/ 1854403 w 3566160"/>
              <a:gd name="connsiteY10" fmla="*/ 18288 h 18288"/>
              <a:gd name="connsiteX11" fmla="*/ 1295705 w 3566160"/>
              <a:gd name="connsiteY11" fmla="*/ 18288 h 18288"/>
              <a:gd name="connsiteX12" fmla="*/ 772668 w 3566160"/>
              <a:gd name="connsiteY12" fmla="*/ 18288 h 18288"/>
              <a:gd name="connsiteX13" fmla="*/ 0 w 3566160"/>
              <a:gd name="connsiteY13" fmla="*/ 18288 h 18288"/>
              <a:gd name="connsiteX14" fmla="*/ 0 w 356616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566160" h="18288" fill="none" extrusionOk="0">
                <a:moveTo>
                  <a:pt x="0" y="0"/>
                </a:moveTo>
                <a:cubicBezTo>
                  <a:pt x="222644" y="15773"/>
                  <a:pt x="447078" y="-30288"/>
                  <a:pt x="665683" y="0"/>
                </a:cubicBezTo>
                <a:cubicBezTo>
                  <a:pt x="884288" y="30288"/>
                  <a:pt x="1132425" y="-6167"/>
                  <a:pt x="1331366" y="0"/>
                </a:cubicBezTo>
                <a:cubicBezTo>
                  <a:pt x="1530307" y="6167"/>
                  <a:pt x="1680942" y="17562"/>
                  <a:pt x="1818742" y="0"/>
                </a:cubicBezTo>
                <a:cubicBezTo>
                  <a:pt x="1956542" y="-17562"/>
                  <a:pt x="2130227" y="23032"/>
                  <a:pt x="2413102" y="0"/>
                </a:cubicBezTo>
                <a:cubicBezTo>
                  <a:pt x="2695977" y="-23032"/>
                  <a:pt x="2679988" y="-13260"/>
                  <a:pt x="2936138" y="0"/>
                </a:cubicBezTo>
                <a:cubicBezTo>
                  <a:pt x="3192288" y="13260"/>
                  <a:pt x="3378668" y="16268"/>
                  <a:pt x="3566160" y="0"/>
                </a:cubicBezTo>
                <a:cubicBezTo>
                  <a:pt x="3566199" y="7328"/>
                  <a:pt x="3566779" y="9982"/>
                  <a:pt x="3566160" y="18288"/>
                </a:cubicBezTo>
                <a:cubicBezTo>
                  <a:pt x="3315478" y="45899"/>
                  <a:pt x="3188272" y="-7574"/>
                  <a:pt x="2971800" y="18288"/>
                </a:cubicBezTo>
                <a:cubicBezTo>
                  <a:pt x="2755328" y="44150"/>
                  <a:pt x="2598570" y="34692"/>
                  <a:pt x="2448763" y="18288"/>
                </a:cubicBezTo>
                <a:cubicBezTo>
                  <a:pt x="2298956" y="1884"/>
                  <a:pt x="2011344" y="-7043"/>
                  <a:pt x="1854403" y="18288"/>
                </a:cubicBezTo>
                <a:cubicBezTo>
                  <a:pt x="1697462" y="43619"/>
                  <a:pt x="1444994" y="618"/>
                  <a:pt x="1295705" y="18288"/>
                </a:cubicBezTo>
                <a:cubicBezTo>
                  <a:pt x="1146416" y="35958"/>
                  <a:pt x="965401" y="42167"/>
                  <a:pt x="772668" y="18288"/>
                </a:cubicBezTo>
                <a:cubicBezTo>
                  <a:pt x="579935" y="-5591"/>
                  <a:pt x="352420" y="-19381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566160" h="18288" stroke="0" extrusionOk="0">
                <a:moveTo>
                  <a:pt x="0" y="0"/>
                </a:moveTo>
                <a:cubicBezTo>
                  <a:pt x="169947" y="-5008"/>
                  <a:pt x="340602" y="-17518"/>
                  <a:pt x="594360" y="0"/>
                </a:cubicBezTo>
                <a:cubicBezTo>
                  <a:pt x="848118" y="17518"/>
                  <a:pt x="997921" y="8866"/>
                  <a:pt x="1224382" y="0"/>
                </a:cubicBezTo>
                <a:cubicBezTo>
                  <a:pt x="1450843" y="-8866"/>
                  <a:pt x="1572343" y="8392"/>
                  <a:pt x="1783080" y="0"/>
                </a:cubicBezTo>
                <a:cubicBezTo>
                  <a:pt x="1993817" y="-8392"/>
                  <a:pt x="2266728" y="2126"/>
                  <a:pt x="2448763" y="0"/>
                </a:cubicBezTo>
                <a:cubicBezTo>
                  <a:pt x="2630798" y="-2126"/>
                  <a:pt x="2815508" y="-13843"/>
                  <a:pt x="3043123" y="0"/>
                </a:cubicBezTo>
                <a:cubicBezTo>
                  <a:pt x="3270738" y="13843"/>
                  <a:pt x="3420568" y="2184"/>
                  <a:pt x="3566160" y="0"/>
                </a:cubicBezTo>
                <a:cubicBezTo>
                  <a:pt x="3566487" y="8595"/>
                  <a:pt x="3566088" y="13110"/>
                  <a:pt x="3566160" y="18288"/>
                </a:cubicBezTo>
                <a:cubicBezTo>
                  <a:pt x="3421748" y="9323"/>
                  <a:pt x="3176383" y="-3939"/>
                  <a:pt x="2971800" y="18288"/>
                </a:cubicBezTo>
                <a:cubicBezTo>
                  <a:pt x="2767217" y="40515"/>
                  <a:pt x="2590769" y="4336"/>
                  <a:pt x="2306117" y="18288"/>
                </a:cubicBezTo>
                <a:cubicBezTo>
                  <a:pt x="2021465" y="32240"/>
                  <a:pt x="1860727" y="-9280"/>
                  <a:pt x="1676095" y="18288"/>
                </a:cubicBezTo>
                <a:cubicBezTo>
                  <a:pt x="1491463" y="45856"/>
                  <a:pt x="1329173" y="5765"/>
                  <a:pt x="1153058" y="18288"/>
                </a:cubicBezTo>
                <a:cubicBezTo>
                  <a:pt x="976943" y="30811"/>
                  <a:pt x="895178" y="4751"/>
                  <a:pt x="665683" y="18288"/>
                </a:cubicBezTo>
                <a:cubicBezTo>
                  <a:pt x="436189" y="31825"/>
                  <a:pt x="302924" y="2002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36AAB6-1AA7-DA80-03D5-1E2D229614AB}"/>
              </a:ext>
            </a:extLst>
          </p:cNvPr>
          <p:cNvSpPr txBox="1"/>
          <p:nvPr/>
        </p:nvSpPr>
        <p:spPr>
          <a:xfrm>
            <a:off x="249936" y="6342000"/>
            <a:ext cx="3895522" cy="33863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/>
              <a:t>(Almond, 2018)</a:t>
            </a:r>
            <a:endParaRPr lang="en-US"/>
          </a:p>
        </p:txBody>
      </p:sp>
      <p:pic>
        <p:nvPicPr>
          <p:cNvPr id="9" name="Picture 4" descr="Diagram&#10;&#10;Description automatically generated">
            <a:extLst>
              <a:ext uri="{FF2B5EF4-FFF2-40B4-BE49-F238E27FC236}">
                <a16:creationId xmlns:a16="http://schemas.microsoft.com/office/drawing/2014/main" id="{80C961D5-494E-4366-EFC3-32219853E7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9" y="3163029"/>
            <a:ext cx="4357366" cy="2434118"/>
          </a:xfrm>
          <a:prstGeom prst="rect">
            <a:avLst/>
          </a:prstGeom>
        </p:spPr>
      </p:pic>
      <p:pic>
        <p:nvPicPr>
          <p:cNvPr id="4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02ADC434-9BE3-3D96-06BD-E49788D458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628887" y="3459404"/>
            <a:ext cx="3034823" cy="23494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76CEEB-E658-A877-9ED5-95CD641E77C3}"/>
              </a:ext>
            </a:extLst>
          </p:cNvPr>
          <p:cNvSpPr txBox="1"/>
          <p:nvPr/>
        </p:nvSpPr>
        <p:spPr>
          <a:xfrm>
            <a:off x="8312595" y="626867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(Cordeiro, 2021)</a:t>
            </a:r>
          </a:p>
        </p:txBody>
      </p:sp>
      <p:pic>
        <p:nvPicPr>
          <p:cNvPr id="8" name="Picture 9" descr="A picture containing food, different, several, arranged&#10;&#10;Description automatically generated">
            <a:extLst>
              <a:ext uri="{FF2B5EF4-FFF2-40B4-BE49-F238E27FC236}">
                <a16:creationId xmlns:a16="http://schemas.microsoft.com/office/drawing/2014/main" id="{B5116EFA-4F0D-E093-5AEC-81F0EC75C0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7018" y="637062"/>
            <a:ext cx="3314700" cy="1874728"/>
          </a:xfrm>
          <a:prstGeom prst="rect">
            <a:avLst/>
          </a:prstGeom>
        </p:spPr>
      </p:pic>
      <p:pic>
        <p:nvPicPr>
          <p:cNvPr id="10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52642FD4-FEA8-E77A-0FD7-9E806CD7FB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4253" y="1167346"/>
            <a:ext cx="3516405" cy="183389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E83D65F-BD7B-FC4B-C5E6-27CD499AA1CA}"/>
              </a:ext>
            </a:extLst>
          </p:cNvPr>
          <p:cNvSpPr txBox="1"/>
          <p:nvPr/>
        </p:nvSpPr>
        <p:spPr>
          <a:xfrm>
            <a:off x="4836459" y="638287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(Sahoo, 2015)</a:t>
            </a:r>
          </a:p>
        </p:txBody>
      </p:sp>
      <p:pic>
        <p:nvPicPr>
          <p:cNvPr id="12" name="Picture 12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7193DD9C-D335-F712-CD72-893082F260A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5605" y="3503994"/>
            <a:ext cx="3225053" cy="17550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C014D3-E845-C632-344C-FF98FD59DB49}"/>
              </a:ext>
            </a:extLst>
          </p:cNvPr>
          <p:cNvSpPr txBox="1"/>
          <p:nvPr/>
        </p:nvSpPr>
        <p:spPr>
          <a:xfrm>
            <a:off x="11015379" y="6264206"/>
            <a:ext cx="13076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Melissa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627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D1E7F7-3D19-0F9C-564A-2C9343B87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390" y="620366"/>
            <a:ext cx="9984615" cy="159722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300">
                <a:ea typeface="+mj-lt"/>
                <a:cs typeface="+mj-lt"/>
              </a:rPr>
              <a:t>By </a:t>
            </a:r>
            <a:r>
              <a:rPr lang="en-US" sz="3300" err="1">
                <a:ea typeface="+mj-lt"/>
                <a:cs typeface="+mj-lt"/>
              </a:rPr>
              <a:t>utilising</a:t>
            </a:r>
            <a:r>
              <a:rPr lang="en-US" sz="3300">
                <a:ea typeface="+mj-lt"/>
                <a:cs typeface="+mj-lt"/>
              </a:rPr>
              <a:t> a particular health campaign such as the Behavioral approach  and Biopsychosocial Model    could statistics  be altered ?</a:t>
            </a:r>
            <a:endParaRPr lang="en-US" sz="3300"/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4A36ABC5-D3A1-F7CA-55FE-B5D1B833C2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60" r="-3" b="7623"/>
          <a:stretch/>
        </p:blipFill>
        <p:spPr>
          <a:xfrm>
            <a:off x="1123357" y="3018327"/>
            <a:ext cx="3533985" cy="2728198"/>
          </a:xfrm>
          <a:prstGeom prst="rect">
            <a:avLst/>
          </a:prstGeom>
        </p:spPr>
      </p:pic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D035855B-1BB2-8428-9E8F-88F4555A4F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7345806"/>
              </p:ext>
            </p:extLst>
          </p:nvPr>
        </p:nvGraphicFramePr>
        <p:xfrm>
          <a:off x="5255260" y="2210448"/>
          <a:ext cx="5952235" cy="3528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F5A8C0A6-DF88-539D-490E-FF251913D327}"/>
              </a:ext>
            </a:extLst>
          </p:cNvPr>
          <p:cNvSpPr txBox="1"/>
          <p:nvPr/>
        </p:nvSpPr>
        <p:spPr>
          <a:xfrm>
            <a:off x="322881" y="6425338"/>
            <a:ext cx="952499" cy="371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Melissa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684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36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: Shape 38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3FAE01-75E8-2174-486F-C0764D31D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3739341" cy="1330839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Biopsychosocial Model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AD02B-1919-FEA3-9D6A-343529C30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451" y="2194102"/>
            <a:ext cx="3866119" cy="42960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 b="1">
                <a:cs typeface="Calibri"/>
              </a:rPr>
              <a:t>It was founded by Geroge Engel in  1977</a:t>
            </a:r>
            <a:endParaRPr lang="en-US" sz="1700" b="1">
              <a:cs typeface="Calibri"/>
            </a:endParaRPr>
          </a:p>
          <a:p>
            <a:endParaRPr lang="en-GB" sz="1700" b="1">
              <a:cs typeface="Calibri"/>
            </a:endParaRPr>
          </a:p>
          <a:p>
            <a:r>
              <a:rPr lang="en-GB" sz="1800" b="1">
                <a:cs typeface="Calibri"/>
              </a:rPr>
              <a:t>Engles </a:t>
            </a:r>
            <a:r>
              <a:rPr lang="en-GB" sz="1800" b="1">
                <a:ea typeface="+mn-lt"/>
                <a:cs typeface="+mn-lt"/>
              </a:rPr>
              <a:t> model proposes that in order to comprehend a person's medical condition, it is necessary to take into account not only the biological factors, but also the psychological and social factors social .</a:t>
            </a:r>
          </a:p>
          <a:p>
            <a:r>
              <a:rPr lang="en-GB" sz="1800" b="1">
                <a:ea typeface="+mn-lt"/>
                <a:cs typeface="+mn-lt"/>
              </a:rPr>
              <a:t>Meaning social determents such as , environmental factors , genetics and lifestyle </a:t>
            </a:r>
            <a:endParaRPr lang="en-GB" sz="1800" b="1">
              <a:cs typeface="Calibri"/>
            </a:endParaRPr>
          </a:p>
          <a:p>
            <a:endParaRPr lang="en-GB" sz="1700">
              <a:cs typeface="Calibri"/>
            </a:endParaRPr>
          </a:p>
        </p:txBody>
      </p:sp>
      <p:pic>
        <p:nvPicPr>
          <p:cNvPr id="4" name="Picture 4" descr="Diagram, venn diagram&#10;&#10;Description automatically generated">
            <a:extLst>
              <a:ext uri="{FF2B5EF4-FFF2-40B4-BE49-F238E27FC236}">
                <a16:creationId xmlns:a16="http://schemas.microsoft.com/office/drawing/2014/main" id="{525AEEA9-B8E0-6E72-0726-3F86133C11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5457" y="1132693"/>
            <a:ext cx="6155141" cy="46163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673694-3AEE-BF81-9124-1EC4F3AE9C97}"/>
              </a:ext>
            </a:extLst>
          </p:cNvPr>
          <p:cNvSpPr txBox="1"/>
          <p:nvPr/>
        </p:nvSpPr>
        <p:spPr>
          <a:xfrm>
            <a:off x="293463" y="6320530"/>
            <a:ext cx="13883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8A3F5C-2AB5-5758-33C0-D1FC5735D8E2}"/>
              </a:ext>
            </a:extLst>
          </p:cNvPr>
          <p:cNvSpPr txBox="1"/>
          <p:nvPr/>
        </p:nvSpPr>
        <p:spPr>
          <a:xfrm>
            <a:off x="10595429" y="6216952"/>
            <a:ext cx="18414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(Brown et al., 2011)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8429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DC335-4373-E1CE-8739-D99705B6D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098" y="93905"/>
            <a:ext cx="10515600" cy="1325563"/>
          </a:xfrm>
        </p:spPr>
        <p:txBody>
          <a:bodyPr/>
          <a:lstStyle/>
          <a:p>
            <a:r>
              <a:rPr lang="en-GB">
                <a:cs typeface="Calibri Light"/>
              </a:rPr>
              <a:t>Why both models have been chosen? </a:t>
            </a:r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DF18CBF-1574-B2FA-C5B5-3EC86A7438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6236890"/>
              </p:ext>
            </p:extLst>
          </p:nvPr>
        </p:nvGraphicFramePr>
        <p:xfrm>
          <a:off x="670301" y="1644812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32" name="Picture 432" descr="A picture containing diagram&#10;&#10;Description automatically generated">
            <a:extLst>
              <a:ext uri="{FF2B5EF4-FFF2-40B4-BE49-F238E27FC236}">
                <a16:creationId xmlns:a16="http://schemas.microsoft.com/office/drawing/2014/main" id="{16D46722-F15D-D257-4635-2DD5A27FAAC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25706" y="253815"/>
            <a:ext cx="2588461" cy="1394808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3747DC9C-0DBC-952C-79D4-FFC1A8B6F621}"/>
              </a:ext>
            </a:extLst>
          </p:cNvPr>
          <p:cNvSpPr txBox="1"/>
          <p:nvPr/>
        </p:nvSpPr>
        <p:spPr>
          <a:xfrm>
            <a:off x="9492711" y="6409194"/>
            <a:ext cx="28574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7896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783BC-D606-D116-3A3C-F71749FBD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What changes have been made so far   ? </a:t>
            </a: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E73F36C-718C-7289-DBCD-BDEFE56210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4568" y="1954588"/>
            <a:ext cx="6520365" cy="3919816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687D57-A1E9-D507-DA7E-09235DE16CA9}"/>
              </a:ext>
            </a:extLst>
          </p:cNvPr>
          <p:cNvSpPr txBox="1"/>
          <p:nvPr/>
        </p:nvSpPr>
        <p:spPr>
          <a:xfrm>
            <a:off x="9554135" y="600187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(Public Health England, 2017)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29FA17E3-1EB5-2FC6-4C45-505CC164C6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1628" y="1693417"/>
            <a:ext cx="4693023" cy="44162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8717304-642A-1969-4295-E5F37A2D1100}"/>
              </a:ext>
            </a:extLst>
          </p:cNvPr>
          <p:cNvSpPr txBox="1"/>
          <p:nvPr/>
        </p:nvSpPr>
        <p:spPr>
          <a:xfrm>
            <a:off x="-48432" y="6586780"/>
            <a:ext cx="11462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Melissa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175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662795" y="-3745097"/>
            <a:ext cx="1354979" cy="10750169"/>
          </a:xfrm>
          <a:prstGeom prst="downArrow">
            <a:avLst>
              <a:gd name="adj1" fmla="val 100000"/>
              <a:gd name="adj2" fmla="val 22582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3BFF352-8B4C-EE67-EF52-C47612AB8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1368" y="2187273"/>
            <a:ext cx="2522841" cy="16721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9CF9F1-E431-D8B2-772F-B5EF896E339C}"/>
              </a:ext>
            </a:extLst>
          </p:cNvPr>
          <p:cNvSpPr txBox="1"/>
          <p:nvPr/>
        </p:nvSpPr>
        <p:spPr>
          <a:xfrm>
            <a:off x="4831368" y="3985670"/>
            <a:ext cx="2377699" cy="32717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(becca, 2022)</a:t>
            </a:r>
          </a:p>
        </p:txBody>
      </p:sp>
      <p:pic>
        <p:nvPicPr>
          <p:cNvPr id="7" name="Picture 7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F8AF18E3-071C-F697-D560-4D465D0EA2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807929" y="2368701"/>
            <a:ext cx="4207934" cy="178102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758817-ADC3-CE12-F3B2-9B05235591D9}"/>
              </a:ext>
            </a:extLst>
          </p:cNvPr>
          <p:cNvSpPr txBox="1"/>
          <p:nvPr/>
        </p:nvSpPr>
        <p:spPr>
          <a:xfrm>
            <a:off x="6843868" y="4440309"/>
            <a:ext cx="5344886" cy="327177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(Scott, 2022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C17A8E-198F-38B1-2642-0044945C9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8551" y="1216204"/>
            <a:ext cx="10023398" cy="85789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  <a:cs typeface="Calibri Light"/>
              </a:rPr>
              <a:t>What more could be done by the government? weakness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27A765-E4C7-758B-F80E-D7D95CEB9777}"/>
              </a:ext>
            </a:extLst>
          </p:cNvPr>
          <p:cNvSpPr txBox="1"/>
          <p:nvPr/>
        </p:nvSpPr>
        <p:spPr>
          <a:xfrm>
            <a:off x="7808943" y="5301938"/>
            <a:ext cx="280147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Government predictions have </a:t>
            </a:r>
            <a:r>
              <a:rPr lang="en-GB" err="1">
                <a:cs typeface="Calibri"/>
              </a:rPr>
              <a:t>halfed</a:t>
            </a:r>
            <a:r>
              <a:rPr lang="en-GB">
                <a:cs typeface="Calibri"/>
              </a:rPr>
              <a:t> due to covid , up cost of living and food have gone up etc 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4B8F83-5412-0355-A867-0133C502D30F}"/>
              </a:ext>
            </a:extLst>
          </p:cNvPr>
          <p:cNvSpPr txBox="1"/>
          <p:nvPr/>
        </p:nvSpPr>
        <p:spPr>
          <a:xfrm>
            <a:off x="973666" y="2543024"/>
            <a:ext cx="3099404" cy="60016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Although there are current preventions and campaigns in place .</a:t>
            </a:r>
            <a:endParaRPr lang="en-US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This isn't enough , the urgency needs to be adhered </a:t>
            </a: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Ending junk food advertising </a:t>
            </a: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Reducing the cost of living </a:t>
            </a: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Making healthy food affordable.</a:t>
            </a: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Increase national living wage and benefits </a:t>
            </a: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E656FB-CDAA-9D26-E712-7B1189A06528}"/>
              </a:ext>
            </a:extLst>
          </p:cNvPr>
          <p:cNvSpPr txBox="1"/>
          <p:nvPr/>
        </p:nvSpPr>
        <p:spPr>
          <a:xfrm>
            <a:off x="11010254" y="6554491"/>
            <a:ext cx="9847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Melissa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0018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33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35">
            <a:extLst>
              <a:ext uri="{FF2B5EF4-FFF2-40B4-BE49-F238E27FC236}">
                <a16:creationId xmlns:a16="http://schemas.microsoft.com/office/drawing/2014/main" id="{DB74BAD7-F0FC-4719-A31F-1ABDB621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48215" cy="6857999"/>
          </a:xfrm>
          <a:custGeom>
            <a:avLst/>
            <a:gdLst>
              <a:gd name="connsiteX0" fmla="*/ 0 w 9024730"/>
              <a:gd name="connsiteY0" fmla="*/ 0 h 6857999"/>
              <a:gd name="connsiteX1" fmla="*/ 9024730 w 9024730"/>
              <a:gd name="connsiteY1" fmla="*/ 0 h 6857999"/>
              <a:gd name="connsiteX2" fmla="*/ 9024730 w 9024730"/>
              <a:gd name="connsiteY2" fmla="*/ 2 h 6857999"/>
              <a:gd name="connsiteX3" fmla="*/ 8447016 w 9024730"/>
              <a:gd name="connsiteY3" fmla="*/ 2 h 6857999"/>
              <a:gd name="connsiteX4" fmla="*/ 8441214 w 9024730"/>
              <a:gd name="connsiteY4" fmla="*/ 14562 h 6857999"/>
              <a:gd name="connsiteX5" fmla="*/ 8445389 w 9024730"/>
              <a:gd name="connsiteY5" fmla="*/ 59077 h 6857999"/>
              <a:gd name="connsiteX6" fmla="*/ 8437086 w 9024730"/>
              <a:gd name="connsiteY6" fmla="*/ 107668 h 6857999"/>
              <a:gd name="connsiteX7" fmla="*/ 8458599 w 9024730"/>
              <a:gd name="connsiteY7" fmla="*/ 246136 h 6857999"/>
              <a:gd name="connsiteX8" fmla="*/ 8433237 w 9024730"/>
              <a:gd name="connsiteY8" fmla="*/ 372908 h 6857999"/>
              <a:gd name="connsiteX9" fmla="*/ 8430194 w 9024730"/>
              <a:gd name="connsiteY9" fmla="*/ 450607 h 6857999"/>
              <a:gd name="connsiteX10" fmla="*/ 8443315 w 9024730"/>
              <a:gd name="connsiteY10" fmla="*/ 812800 h 6857999"/>
              <a:gd name="connsiteX11" fmla="*/ 8453042 w 9024730"/>
              <a:gd name="connsiteY11" fmla="*/ 912727 h 6857999"/>
              <a:gd name="connsiteX12" fmla="*/ 8451649 w 9024730"/>
              <a:gd name="connsiteY12" fmla="*/ 989950 h 6857999"/>
              <a:gd name="connsiteX13" fmla="*/ 8455592 w 9024730"/>
              <a:gd name="connsiteY13" fmla="*/ 1141745 h 6857999"/>
              <a:gd name="connsiteX14" fmla="*/ 8470203 w 9024730"/>
              <a:gd name="connsiteY14" fmla="*/ 1265454 h 6857999"/>
              <a:gd name="connsiteX15" fmla="*/ 8499638 w 9024730"/>
              <a:gd name="connsiteY15" fmla="*/ 1385480 h 6857999"/>
              <a:gd name="connsiteX16" fmla="*/ 8518660 w 9024730"/>
              <a:gd name="connsiteY16" fmla="*/ 1458060 h 6857999"/>
              <a:gd name="connsiteX17" fmla="*/ 8539125 w 9024730"/>
              <a:gd name="connsiteY17" fmla="*/ 1513175 h 6857999"/>
              <a:gd name="connsiteX18" fmla="*/ 8570281 w 9024730"/>
              <a:gd name="connsiteY18" fmla="*/ 1570809 h 6857999"/>
              <a:gd name="connsiteX19" fmla="*/ 8605212 w 9024730"/>
              <a:gd name="connsiteY19" fmla="*/ 1638391 h 6857999"/>
              <a:gd name="connsiteX20" fmla="*/ 8626457 w 9024730"/>
              <a:gd name="connsiteY20" fmla="*/ 1742490 h 6857999"/>
              <a:gd name="connsiteX21" fmla="*/ 8654861 w 9024730"/>
              <a:gd name="connsiteY21" fmla="*/ 1818229 h 6857999"/>
              <a:gd name="connsiteX22" fmla="*/ 8648005 w 9024730"/>
              <a:gd name="connsiteY22" fmla="*/ 1862723 h 6857999"/>
              <a:gd name="connsiteX23" fmla="*/ 8654469 w 9024730"/>
              <a:gd name="connsiteY23" fmla="*/ 1917476 h 6857999"/>
              <a:gd name="connsiteX24" fmla="*/ 8649702 w 9024730"/>
              <a:gd name="connsiteY24" fmla="*/ 1972204 h 6857999"/>
              <a:gd name="connsiteX25" fmla="*/ 8656357 w 9024730"/>
              <a:gd name="connsiteY25" fmla="*/ 2054291 h 6857999"/>
              <a:gd name="connsiteX26" fmla="*/ 8648660 w 9024730"/>
              <a:gd name="connsiteY26" fmla="*/ 2227417 h 6857999"/>
              <a:gd name="connsiteX27" fmla="*/ 8607609 w 9024730"/>
              <a:gd name="connsiteY27" fmla="*/ 2510933 h 6857999"/>
              <a:gd name="connsiteX28" fmla="*/ 8608432 w 9024730"/>
              <a:gd name="connsiteY28" fmla="*/ 2741866 h 6857999"/>
              <a:gd name="connsiteX29" fmla="*/ 8619112 w 9024730"/>
              <a:gd name="connsiteY29" fmla="*/ 2864935 h 6857999"/>
              <a:gd name="connsiteX30" fmla="*/ 8627742 w 9024730"/>
              <a:gd name="connsiteY30" fmla="*/ 2950807 h 6857999"/>
              <a:gd name="connsiteX31" fmla="*/ 8611822 w 9024730"/>
              <a:gd name="connsiteY31" fmla="*/ 2978246 h 6857999"/>
              <a:gd name="connsiteX32" fmla="*/ 8608239 w 9024730"/>
              <a:gd name="connsiteY32" fmla="*/ 2995916 h 6857999"/>
              <a:gd name="connsiteX33" fmla="*/ 8598647 w 9024730"/>
              <a:gd name="connsiteY33" fmla="*/ 2998648 h 6857999"/>
              <a:gd name="connsiteX34" fmla="*/ 8587108 w 9024730"/>
              <a:gd name="connsiteY34" fmla="*/ 3023630 h 6857999"/>
              <a:gd name="connsiteX35" fmla="*/ 8577885 w 9024730"/>
              <a:gd name="connsiteY35" fmla="*/ 3096975 h 6857999"/>
              <a:gd name="connsiteX36" fmla="*/ 8557492 w 9024730"/>
              <a:gd name="connsiteY36" fmla="*/ 3216657 h 6857999"/>
              <a:gd name="connsiteX37" fmla="*/ 8560894 w 9024730"/>
              <a:gd name="connsiteY37" fmla="*/ 3310980 h 6857999"/>
              <a:gd name="connsiteX38" fmla="*/ 8547852 w 9024730"/>
              <a:gd name="connsiteY38" fmla="*/ 3344725 h 6857999"/>
              <a:gd name="connsiteX39" fmla="*/ 8535427 w 9024730"/>
              <a:gd name="connsiteY39" fmla="*/ 3393250 h 6857999"/>
              <a:gd name="connsiteX40" fmla="*/ 8520092 w 9024730"/>
              <a:gd name="connsiteY40" fmla="*/ 3514536 h 6857999"/>
              <a:gd name="connsiteX41" fmla="*/ 8497231 w 9024730"/>
              <a:gd name="connsiteY41" fmla="*/ 3686149 h 6857999"/>
              <a:gd name="connsiteX42" fmla="*/ 8489799 w 9024730"/>
              <a:gd name="connsiteY42" fmla="*/ 3692208 h 6857999"/>
              <a:gd name="connsiteX43" fmla="*/ 8475804 w 9024730"/>
              <a:gd name="connsiteY43" fmla="*/ 3776022 h 6857999"/>
              <a:gd name="connsiteX44" fmla="*/ 8471279 w 9024730"/>
              <a:gd name="connsiteY44" fmla="*/ 3977138 h 6857999"/>
              <a:gd name="connsiteX45" fmla="*/ 8408913 w 9024730"/>
              <a:gd name="connsiteY45" fmla="*/ 4222149 h 6857999"/>
              <a:gd name="connsiteX46" fmla="*/ 8402112 w 9024730"/>
              <a:gd name="connsiteY46" fmla="*/ 4364683 h 6857999"/>
              <a:gd name="connsiteX47" fmla="*/ 8393355 w 9024730"/>
              <a:gd name="connsiteY47" fmla="*/ 4462471 h 6857999"/>
              <a:gd name="connsiteX48" fmla="*/ 8376166 w 9024730"/>
              <a:gd name="connsiteY48" fmla="*/ 4574052 h 6857999"/>
              <a:gd name="connsiteX49" fmla="*/ 8341678 w 9024730"/>
              <a:gd name="connsiteY49" fmla="*/ 4667756 h 6857999"/>
              <a:gd name="connsiteX50" fmla="*/ 8273661 w 9024730"/>
              <a:gd name="connsiteY50" fmla="*/ 4799019 h 6857999"/>
              <a:gd name="connsiteX51" fmla="*/ 8256132 w 9024730"/>
              <a:gd name="connsiteY51" fmla="*/ 4849614 h 6857999"/>
              <a:gd name="connsiteX52" fmla="*/ 8226804 w 9024730"/>
              <a:gd name="connsiteY52" fmla="*/ 4919971 h 6857999"/>
              <a:gd name="connsiteX53" fmla="*/ 8171825 w 9024730"/>
              <a:gd name="connsiteY53" fmla="*/ 5010766 h 6857999"/>
              <a:gd name="connsiteX54" fmla="*/ 8143172 w 9024730"/>
              <a:gd name="connsiteY54" fmla="*/ 5088190 h 6857999"/>
              <a:gd name="connsiteX55" fmla="*/ 8126363 w 9024730"/>
              <a:gd name="connsiteY55" fmla="*/ 5143922 h 6857999"/>
              <a:gd name="connsiteX56" fmla="*/ 8103782 w 9024730"/>
              <a:gd name="connsiteY56" fmla="*/ 5284346 h 6857999"/>
              <a:gd name="connsiteX57" fmla="*/ 8084361 w 9024730"/>
              <a:gd name="connsiteY57" fmla="*/ 5390948 h 6857999"/>
              <a:gd name="connsiteX58" fmla="*/ 8062552 w 9024730"/>
              <a:gd name="connsiteY58" fmla="*/ 5470854 h 6857999"/>
              <a:gd name="connsiteX59" fmla="*/ 8057342 w 9024730"/>
              <a:gd name="connsiteY59" fmla="*/ 5529643 h 6857999"/>
              <a:gd name="connsiteX60" fmla="*/ 8044923 w 9024730"/>
              <a:gd name="connsiteY60" fmla="*/ 5597292 h 6857999"/>
              <a:gd name="connsiteX61" fmla="*/ 8035233 w 9024730"/>
              <a:gd name="connsiteY61" fmla="*/ 5608899 h 6857999"/>
              <a:gd name="connsiteX62" fmla="*/ 8018178 w 9024730"/>
              <a:gd name="connsiteY62" fmla="*/ 5684911 h 6857999"/>
              <a:gd name="connsiteX63" fmla="*/ 8018018 w 9024730"/>
              <a:gd name="connsiteY63" fmla="*/ 5755776 h 6857999"/>
              <a:gd name="connsiteX64" fmla="*/ 8008640 w 9024730"/>
              <a:gd name="connsiteY64" fmla="*/ 5889599 h 6857999"/>
              <a:gd name="connsiteX65" fmla="*/ 8013542 w 9024730"/>
              <a:gd name="connsiteY65" fmla="*/ 5989744 h 6857999"/>
              <a:gd name="connsiteX66" fmla="*/ 7980757 w 9024730"/>
              <a:gd name="connsiteY66" fmla="*/ 6084926 h 6857999"/>
              <a:gd name="connsiteX67" fmla="*/ 7975907 w 9024730"/>
              <a:gd name="connsiteY67" fmla="*/ 6346549 h 6857999"/>
              <a:gd name="connsiteX68" fmla="*/ 7974221 w 9024730"/>
              <a:gd name="connsiteY68" fmla="*/ 6527527 h 6857999"/>
              <a:gd name="connsiteX69" fmla="*/ 7979135 w 9024730"/>
              <a:gd name="connsiteY69" fmla="*/ 6627129 h 6857999"/>
              <a:gd name="connsiteX70" fmla="*/ 7979404 w 9024730"/>
              <a:gd name="connsiteY70" fmla="*/ 6694819 h 6857999"/>
              <a:gd name="connsiteX71" fmla="*/ 8009526 w 9024730"/>
              <a:gd name="connsiteY71" fmla="*/ 6765445 h 6857999"/>
              <a:gd name="connsiteX72" fmla="*/ 8018211 w 9024730"/>
              <a:gd name="connsiteY72" fmla="*/ 6844697 h 6857999"/>
              <a:gd name="connsiteX73" fmla="*/ 8019608 w 9024730"/>
              <a:gd name="connsiteY73" fmla="*/ 6857999 h 6857999"/>
              <a:gd name="connsiteX74" fmla="*/ 0 w 9024730"/>
              <a:gd name="connsiteY7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9024730" h="6857999">
                <a:moveTo>
                  <a:pt x="0" y="0"/>
                </a:moveTo>
                <a:lnTo>
                  <a:pt x="9024730" y="0"/>
                </a:lnTo>
                <a:lnTo>
                  <a:pt x="9024730" y="2"/>
                </a:lnTo>
                <a:lnTo>
                  <a:pt x="8447016" y="2"/>
                </a:lnTo>
                <a:lnTo>
                  <a:pt x="8441214" y="14562"/>
                </a:lnTo>
                <a:lnTo>
                  <a:pt x="8445389" y="59077"/>
                </a:lnTo>
                <a:cubicBezTo>
                  <a:pt x="8445971" y="76949"/>
                  <a:pt x="8436504" y="89796"/>
                  <a:pt x="8437086" y="107668"/>
                </a:cubicBezTo>
                <a:cubicBezTo>
                  <a:pt x="8417947" y="138162"/>
                  <a:pt x="8459241" y="201929"/>
                  <a:pt x="8458599" y="246136"/>
                </a:cubicBezTo>
                <a:cubicBezTo>
                  <a:pt x="8457958" y="290343"/>
                  <a:pt x="8471649" y="364179"/>
                  <a:pt x="8433237" y="372908"/>
                </a:cubicBezTo>
                <a:cubicBezTo>
                  <a:pt x="8426916" y="431308"/>
                  <a:pt x="8438389" y="357606"/>
                  <a:pt x="8430194" y="450607"/>
                </a:cubicBezTo>
                <a:cubicBezTo>
                  <a:pt x="8466727" y="551950"/>
                  <a:pt x="8430182" y="787036"/>
                  <a:pt x="8443315" y="812800"/>
                </a:cubicBezTo>
                <a:cubicBezTo>
                  <a:pt x="8478999" y="860799"/>
                  <a:pt x="8435788" y="854953"/>
                  <a:pt x="8453042" y="912727"/>
                </a:cubicBezTo>
                <a:cubicBezTo>
                  <a:pt x="8462900" y="945986"/>
                  <a:pt x="8451223" y="951781"/>
                  <a:pt x="8451649" y="989950"/>
                </a:cubicBezTo>
                <a:cubicBezTo>
                  <a:pt x="8452074" y="1028120"/>
                  <a:pt x="8452500" y="1095828"/>
                  <a:pt x="8455592" y="1141745"/>
                </a:cubicBezTo>
                <a:cubicBezTo>
                  <a:pt x="8458684" y="1187662"/>
                  <a:pt x="8470047" y="1234783"/>
                  <a:pt x="8470203" y="1265454"/>
                </a:cubicBezTo>
                <a:cubicBezTo>
                  <a:pt x="8458947" y="1304052"/>
                  <a:pt x="8496012" y="1370755"/>
                  <a:pt x="8499638" y="1385480"/>
                </a:cubicBezTo>
                <a:cubicBezTo>
                  <a:pt x="8514485" y="1422714"/>
                  <a:pt x="8525070" y="1428103"/>
                  <a:pt x="8518660" y="1458060"/>
                </a:cubicBezTo>
                <a:cubicBezTo>
                  <a:pt x="8518783" y="1468057"/>
                  <a:pt x="8539003" y="1503177"/>
                  <a:pt x="8539125" y="1513175"/>
                </a:cubicBezTo>
                <a:lnTo>
                  <a:pt x="8570281" y="1570809"/>
                </a:lnTo>
                <a:cubicBezTo>
                  <a:pt x="8597636" y="1617136"/>
                  <a:pt x="8594573" y="1601443"/>
                  <a:pt x="8605212" y="1638391"/>
                </a:cubicBezTo>
                <a:cubicBezTo>
                  <a:pt x="8629645" y="1719640"/>
                  <a:pt x="8613884" y="1715203"/>
                  <a:pt x="8626457" y="1742490"/>
                </a:cubicBezTo>
                <a:lnTo>
                  <a:pt x="8654861" y="1818229"/>
                </a:lnTo>
                <a:cubicBezTo>
                  <a:pt x="8657202" y="1824059"/>
                  <a:pt x="8651899" y="1851211"/>
                  <a:pt x="8648005" y="1862723"/>
                </a:cubicBezTo>
                <a:lnTo>
                  <a:pt x="8654469" y="1917476"/>
                </a:lnTo>
                <a:lnTo>
                  <a:pt x="8649702" y="1972204"/>
                </a:lnTo>
                <a:cubicBezTo>
                  <a:pt x="8652251" y="1979569"/>
                  <a:pt x="8651461" y="2048203"/>
                  <a:pt x="8656357" y="2054291"/>
                </a:cubicBezTo>
                <a:cubicBezTo>
                  <a:pt x="8672645" y="2141657"/>
                  <a:pt x="8632397" y="2189849"/>
                  <a:pt x="8648660" y="2227417"/>
                </a:cubicBezTo>
                <a:cubicBezTo>
                  <a:pt x="8639941" y="2317591"/>
                  <a:pt x="8613796" y="2407644"/>
                  <a:pt x="8607609" y="2510933"/>
                </a:cubicBezTo>
                <a:cubicBezTo>
                  <a:pt x="8633490" y="2597916"/>
                  <a:pt x="8602674" y="2649734"/>
                  <a:pt x="8608432" y="2741866"/>
                </a:cubicBezTo>
                <a:cubicBezTo>
                  <a:pt x="8630300" y="2779815"/>
                  <a:pt x="8631929" y="2817058"/>
                  <a:pt x="8619112" y="2864935"/>
                </a:cubicBezTo>
                <a:cubicBezTo>
                  <a:pt x="8655820" y="2860552"/>
                  <a:pt x="8588374" y="2937673"/>
                  <a:pt x="8627742" y="2950807"/>
                </a:cubicBezTo>
                <a:lnTo>
                  <a:pt x="8611822" y="2978246"/>
                </a:lnTo>
                <a:lnTo>
                  <a:pt x="8608239" y="2995916"/>
                </a:lnTo>
                <a:lnTo>
                  <a:pt x="8598647" y="2998648"/>
                </a:lnTo>
                <a:lnTo>
                  <a:pt x="8587108" y="3023630"/>
                </a:lnTo>
                <a:cubicBezTo>
                  <a:pt x="8584111" y="3033333"/>
                  <a:pt x="8577413" y="3084375"/>
                  <a:pt x="8577885" y="3096975"/>
                </a:cubicBezTo>
                <a:cubicBezTo>
                  <a:pt x="8594321" y="3142205"/>
                  <a:pt x="8535131" y="3160433"/>
                  <a:pt x="8557492" y="3216657"/>
                </a:cubicBezTo>
                <a:cubicBezTo>
                  <a:pt x="8562518" y="3237178"/>
                  <a:pt x="8573573" y="3299737"/>
                  <a:pt x="8560894" y="3310980"/>
                </a:cubicBezTo>
                <a:cubicBezTo>
                  <a:pt x="8557601" y="3323902"/>
                  <a:pt x="8561083" y="3339340"/>
                  <a:pt x="8547852" y="3344725"/>
                </a:cubicBezTo>
                <a:cubicBezTo>
                  <a:pt x="8531788" y="3353908"/>
                  <a:pt x="8553430" y="3400659"/>
                  <a:pt x="8535427" y="3393250"/>
                </a:cubicBezTo>
                <a:cubicBezTo>
                  <a:pt x="8550195" y="3426421"/>
                  <a:pt x="8529553" y="3487753"/>
                  <a:pt x="8520092" y="3514536"/>
                </a:cubicBezTo>
                <a:cubicBezTo>
                  <a:pt x="8513726" y="3563353"/>
                  <a:pt x="8500070" y="3650327"/>
                  <a:pt x="8497231" y="3686149"/>
                </a:cubicBezTo>
                <a:cubicBezTo>
                  <a:pt x="8494574" y="3687657"/>
                  <a:pt x="8493370" y="3677229"/>
                  <a:pt x="8489799" y="3692208"/>
                </a:cubicBezTo>
                <a:cubicBezTo>
                  <a:pt x="8486228" y="3707187"/>
                  <a:pt x="8465938" y="3757479"/>
                  <a:pt x="8475804" y="3776022"/>
                </a:cubicBezTo>
                <a:cubicBezTo>
                  <a:pt x="8441061" y="3875691"/>
                  <a:pt x="8487451" y="3939839"/>
                  <a:pt x="8471279" y="3977138"/>
                </a:cubicBezTo>
                <a:cubicBezTo>
                  <a:pt x="8465599" y="4067300"/>
                  <a:pt x="8419685" y="4164564"/>
                  <a:pt x="8408913" y="4222149"/>
                </a:cubicBezTo>
                <a:cubicBezTo>
                  <a:pt x="8403583" y="4287917"/>
                  <a:pt x="8398240" y="4339232"/>
                  <a:pt x="8402112" y="4364683"/>
                </a:cubicBezTo>
                <a:lnTo>
                  <a:pt x="8393355" y="4462471"/>
                </a:lnTo>
                <a:cubicBezTo>
                  <a:pt x="8396004" y="4503329"/>
                  <a:pt x="8376320" y="4548111"/>
                  <a:pt x="8376166" y="4574052"/>
                </a:cubicBezTo>
                <a:cubicBezTo>
                  <a:pt x="8369380" y="4670665"/>
                  <a:pt x="8352302" y="4649921"/>
                  <a:pt x="8341678" y="4667756"/>
                </a:cubicBezTo>
                <a:cubicBezTo>
                  <a:pt x="8320864" y="4705850"/>
                  <a:pt x="8290794" y="4758928"/>
                  <a:pt x="8273661" y="4799019"/>
                </a:cubicBezTo>
                <a:cubicBezTo>
                  <a:pt x="8254323" y="4834076"/>
                  <a:pt x="8262378" y="4811645"/>
                  <a:pt x="8256132" y="4849614"/>
                </a:cubicBezTo>
                <a:cubicBezTo>
                  <a:pt x="8239320" y="4853334"/>
                  <a:pt x="8207060" y="4883089"/>
                  <a:pt x="8226804" y="4919971"/>
                </a:cubicBezTo>
                <a:lnTo>
                  <a:pt x="8171825" y="5010766"/>
                </a:lnTo>
                <a:cubicBezTo>
                  <a:pt x="8150097" y="4983259"/>
                  <a:pt x="8165842" y="5107656"/>
                  <a:pt x="8143172" y="5088190"/>
                </a:cubicBezTo>
                <a:cubicBezTo>
                  <a:pt x="8128060" y="5102008"/>
                  <a:pt x="8138350" y="5118851"/>
                  <a:pt x="8126363" y="5143922"/>
                </a:cubicBezTo>
                <a:cubicBezTo>
                  <a:pt x="8116335" y="5192745"/>
                  <a:pt x="8111851" y="5226225"/>
                  <a:pt x="8103782" y="5284346"/>
                </a:cubicBezTo>
                <a:cubicBezTo>
                  <a:pt x="8101016" y="5338386"/>
                  <a:pt x="8095811" y="5337325"/>
                  <a:pt x="8084361" y="5390948"/>
                </a:cubicBezTo>
                <a:cubicBezTo>
                  <a:pt x="8082912" y="5429655"/>
                  <a:pt x="8063705" y="5449508"/>
                  <a:pt x="8062552" y="5470854"/>
                </a:cubicBezTo>
                <a:cubicBezTo>
                  <a:pt x="8086776" y="5526328"/>
                  <a:pt x="8037513" y="5496377"/>
                  <a:pt x="8057342" y="5529643"/>
                </a:cubicBezTo>
                <a:cubicBezTo>
                  <a:pt x="8050653" y="5550879"/>
                  <a:pt x="8055939" y="5587444"/>
                  <a:pt x="8044923" y="5597292"/>
                </a:cubicBezTo>
                <a:lnTo>
                  <a:pt x="8035233" y="5608899"/>
                </a:lnTo>
                <a:cubicBezTo>
                  <a:pt x="8030775" y="5623501"/>
                  <a:pt x="8021047" y="5660431"/>
                  <a:pt x="8018178" y="5684911"/>
                </a:cubicBezTo>
                <a:cubicBezTo>
                  <a:pt x="8005590" y="5692608"/>
                  <a:pt x="8011744" y="5734344"/>
                  <a:pt x="8018018" y="5755776"/>
                </a:cubicBezTo>
                <a:cubicBezTo>
                  <a:pt x="8019409" y="5792777"/>
                  <a:pt x="7989082" y="5848613"/>
                  <a:pt x="8008640" y="5889599"/>
                </a:cubicBezTo>
                <a:cubicBezTo>
                  <a:pt x="8011480" y="5932097"/>
                  <a:pt x="8009486" y="5940901"/>
                  <a:pt x="8013542" y="5989744"/>
                </a:cubicBezTo>
                <a:cubicBezTo>
                  <a:pt x="8022089" y="6020787"/>
                  <a:pt x="7982918" y="6024963"/>
                  <a:pt x="7980757" y="6084926"/>
                </a:cubicBezTo>
                <a:cubicBezTo>
                  <a:pt x="7974117" y="6134231"/>
                  <a:pt x="7999371" y="6240432"/>
                  <a:pt x="7975907" y="6346549"/>
                </a:cubicBezTo>
                <a:cubicBezTo>
                  <a:pt x="7987225" y="6409741"/>
                  <a:pt x="7980509" y="6468689"/>
                  <a:pt x="7974221" y="6527527"/>
                </a:cubicBezTo>
                <a:cubicBezTo>
                  <a:pt x="7955361" y="6585667"/>
                  <a:pt x="7987786" y="6579284"/>
                  <a:pt x="7979135" y="6627129"/>
                </a:cubicBezTo>
                <a:cubicBezTo>
                  <a:pt x="7983057" y="6635153"/>
                  <a:pt x="7984986" y="6697665"/>
                  <a:pt x="7979404" y="6694819"/>
                </a:cubicBezTo>
                <a:cubicBezTo>
                  <a:pt x="7981755" y="6716947"/>
                  <a:pt x="8003903" y="6732844"/>
                  <a:pt x="8009526" y="6765445"/>
                </a:cubicBezTo>
                <a:cubicBezTo>
                  <a:pt x="8011113" y="6776325"/>
                  <a:pt x="8014662" y="6810511"/>
                  <a:pt x="8018211" y="6844697"/>
                </a:cubicBezTo>
                <a:lnTo>
                  <a:pt x="8019608" y="6857999"/>
                </a:lnTo>
                <a:lnTo>
                  <a:pt x="0" y="685799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0F25F-6DDD-0762-B360-829C0198F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627" y="105904"/>
            <a:ext cx="6596455" cy="1322888"/>
          </a:xfrm>
        </p:spPr>
        <p:txBody>
          <a:bodyPr>
            <a:normAutofit fontScale="90000"/>
          </a:bodyPr>
          <a:lstStyle/>
          <a:p>
            <a:r>
              <a:rPr lang="en-GB" sz="5400">
                <a:cs typeface="Calibri Light"/>
              </a:rPr>
              <a:t>Can we do More ?</a:t>
            </a:r>
            <a:br>
              <a:rPr lang="en-GB">
                <a:cs typeface="Calibri Light"/>
              </a:rPr>
            </a:br>
            <a:endParaRPr lang="en-GB"/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65644C6B-1EE5-3B4B-9840-C0344CE73B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5205" y="105905"/>
            <a:ext cx="2425579" cy="173885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6A8E4-5AF2-425A-C972-7232A27A5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843" y="1432101"/>
            <a:ext cx="6433805" cy="390858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cs typeface="Calibri"/>
              </a:rPr>
              <a:t>The current campaigns and preventions  That have worked in practice .</a:t>
            </a:r>
          </a:p>
          <a:p>
            <a:r>
              <a:rPr lang="en-GB">
                <a:cs typeface="Calibri"/>
              </a:rPr>
              <a:t>Have shown evidence to have worked such as the pyramid , eat well plate etc </a:t>
            </a:r>
          </a:p>
          <a:p>
            <a:r>
              <a:rPr lang="en-GB">
                <a:cs typeface="Calibri"/>
              </a:rPr>
              <a:t>By utilising existing campaigns and introducing extra activities and ideas . </a:t>
            </a:r>
          </a:p>
          <a:p>
            <a:r>
              <a:rPr lang="en-GB">
                <a:cs typeface="Calibri"/>
              </a:rPr>
              <a:t>Such as incorporating games , food diaries </a:t>
            </a:r>
          </a:p>
          <a:p>
            <a:r>
              <a:rPr lang="en-GB">
                <a:cs typeface="Calibri"/>
              </a:rPr>
              <a:t>Educate to embedded healthy eating – lifestyle </a:t>
            </a:r>
          </a:p>
          <a:p>
            <a:r>
              <a:rPr lang="en-GB">
                <a:cs typeface="Calibri"/>
              </a:rPr>
              <a:t>Demonstrations and skills ( parents )</a:t>
            </a:r>
          </a:p>
          <a:p>
            <a:endParaRPr lang="en-GB" sz="2400">
              <a:cs typeface="Calibri"/>
            </a:endParaRPr>
          </a:p>
          <a:p>
            <a:endParaRPr lang="en-GB" sz="2400">
              <a:cs typeface="Calibri"/>
            </a:endParaRP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EBABC40F-545F-552C-0484-DA129128A8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573" r="-2" b="22386"/>
          <a:stretch/>
        </p:blipFill>
        <p:spPr>
          <a:xfrm>
            <a:off x="7970027" y="3543034"/>
            <a:ext cx="3207153" cy="147070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C01AF6F-B9BB-A14C-1B32-081C0E52B47B}"/>
              </a:ext>
            </a:extLst>
          </p:cNvPr>
          <p:cNvSpPr txBox="1"/>
          <p:nvPr/>
        </p:nvSpPr>
        <p:spPr>
          <a:xfrm>
            <a:off x="10264602" y="6485865"/>
            <a:ext cx="18081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 and Melissa 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169164-D29C-DAF5-DD38-F2ED11D96DD8}"/>
              </a:ext>
            </a:extLst>
          </p:cNvPr>
          <p:cNvSpPr txBox="1"/>
          <p:nvPr/>
        </p:nvSpPr>
        <p:spPr>
          <a:xfrm>
            <a:off x="10259843" y="1855079"/>
            <a:ext cx="18411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(Food Standards Agency, 2020)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13D121-74F9-509A-CCD1-DD80EC62F412}"/>
              </a:ext>
            </a:extLst>
          </p:cNvPr>
          <p:cNvSpPr txBox="1"/>
          <p:nvPr/>
        </p:nvSpPr>
        <p:spPr>
          <a:xfrm>
            <a:off x="9956778" y="511525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Chan (2019)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225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5A472-DCFE-6046-D63D-9A50F4E3C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Our Health promotion campaign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FD77C-6DFC-81FF-CD20-BF37633E4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cs typeface="Calibri"/>
              </a:rPr>
              <a:t>Traffic light system</a:t>
            </a:r>
          </a:p>
          <a:p>
            <a:endParaRPr lang="en-GB" sz="1800">
              <a:cs typeface="Calibri"/>
            </a:endParaRPr>
          </a:p>
          <a:p>
            <a:r>
              <a:rPr lang="en-GB" sz="1800">
                <a:cs typeface="Calibri"/>
              </a:rPr>
              <a:t>Prize draw </a:t>
            </a:r>
          </a:p>
          <a:p>
            <a:endParaRPr lang="en-GB" sz="1800">
              <a:cs typeface="Calibri"/>
            </a:endParaRPr>
          </a:p>
          <a:p>
            <a:r>
              <a:rPr lang="en-GB" sz="1800">
                <a:cs typeface="Calibri"/>
              </a:rPr>
              <a:t>Information </a:t>
            </a:r>
          </a:p>
          <a:p>
            <a:endParaRPr lang="en-GB" sz="1800">
              <a:cs typeface="Calibri"/>
            </a:endParaRPr>
          </a:p>
          <a:p>
            <a:r>
              <a:rPr lang="en-GB" sz="1800">
                <a:cs typeface="Calibri"/>
              </a:rPr>
              <a:t>Activity pack </a:t>
            </a:r>
          </a:p>
          <a:p>
            <a:endParaRPr lang="en-GB" sz="1800">
              <a:cs typeface="Calibri"/>
            </a:endParaRPr>
          </a:p>
          <a:p>
            <a:r>
              <a:rPr lang="en-GB" sz="1800">
                <a:cs typeface="Calibri"/>
              </a:rPr>
              <a:t>Incorporating  food tasting , healthy fun rec</a:t>
            </a:r>
            <a:r>
              <a:rPr lang="en-US" sz="1800">
                <a:cs typeface="Calibri"/>
              </a:rPr>
              <a:t>i</a:t>
            </a:r>
            <a:r>
              <a:rPr lang="en-GB" sz="1800">
                <a:cs typeface="Calibri"/>
              </a:rPr>
              <a:t>pe ideas </a:t>
            </a:r>
          </a:p>
          <a:p>
            <a:endParaRPr lang="en-GB" sz="1800">
              <a:cs typeface="Calibri"/>
            </a:endParaRPr>
          </a:p>
          <a:p>
            <a:r>
              <a:rPr lang="en-GB" sz="1800">
                <a:cs typeface="Calibri"/>
              </a:rPr>
              <a:t>Unhealthy food to healthy food using apples etc 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A picture containing text, clipart, screenshot, vector graphics&#10;&#10;Description automatically generated">
            <a:extLst>
              <a:ext uri="{FF2B5EF4-FFF2-40B4-BE49-F238E27FC236}">
                <a16:creationId xmlns:a16="http://schemas.microsoft.com/office/drawing/2014/main" id="{9C31060F-F9FE-9F74-3C4F-61478930B1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91" r="14979" b="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sky, sign, stop&#10;&#10;Description automatically generated">
            <a:extLst>
              <a:ext uri="{FF2B5EF4-FFF2-40B4-BE49-F238E27FC236}">
                <a16:creationId xmlns:a16="http://schemas.microsoft.com/office/drawing/2014/main" id="{B07DC097-153C-618D-190C-A1FBC3663C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7410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849681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2405A-D594-B47C-6C45-759DED71B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793" y="339294"/>
            <a:ext cx="10515600" cy="1325563"/>
          </a:xfrm>
        </p:spPr>
        <p:txBody>
          <a:bodyPr/>
          <a:lstStyle/>
          <a:p>
            <a:r>
              <a:rPr lang="en-GB">
                <a:cs typeface="Calibri Light"/>
              </a:rPr>
              <a:t> Conclusion Recommendations </a:t>
            </a: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4DE8973-68A7-7F98-F93F-C0E687241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810" y="1425252"/>
            <a:ext cx="10515600" cy="4351338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>
                <a:cs typeface="Calibri"/>
              </a:rPr>
              <a:t>Consistent approach 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To educate parents to embed healthy eating.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Support system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Communities have more involvement ,more  accessible 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How to budget ,with financial problems 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Advocacy 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Nurses to help educate 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262164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7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29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1DAB5A3F-A05D-67F6-A1C6-2A72608C68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4215" y="918546"/>
            <a:ext cx="7482605" cy="497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8641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CF654A0-B3AD-7E09-ABF0-77806F39922B}"/>
              </a:ext>
            </a:extLst>
          </p:cNvPr>
          <p:cNvSpPr txBox="1"/>
          <p:nvPr/>
        </p:nvSpPr>
        <p:spPr>
          <a:xfrm>
            <a:off x="79829" y="890211"/>
            <a:ext cx="12117008" cy="47705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Times New Roman"/>
              </a:rPr>
              <a:t>Almond, E. (2018). </a:t>
            </a:r>
            <a:r>
              <a:rPr lang="en-US" sz="1600" i="1">
                <a:latin typeface="Times New Roman"/>
              </a:rPr>
              <a:t>Can too much screen time affect our weight?</a:t>
            </a:r>
            <a:r>
              <a:rPr lang="en-US" sz="1600">
                <a:latin typeface="Times New Roman"/>
              </a:rPr>
              <a:t> [online] WCRF International. Available at: </a:t>
            </a:r>
            <a:r>
              <a:rPr lang="en-US" sz="1600">
                <a:latin typeface="Times New Roman"/>
                <a:hlinkClick r:id="rId2"/>
              </a:rPr>
              <a:t>https://www.wcrf.org/can-too-much-screen-time-affect-our-weight/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Apps being developed to help prevent childhood obesity (2017). </a:t>
            </a:r>
            <a:r>
              <a:rPr lang="en-US" sz="1600" i="1">
                <a:latin typeface="Times New Roman"/>
              </a:rPr>
              <a:t>Apps being developed to help prevent childhood obesity</a:t>
            </a:r>
            <a:r>
              <a:rPr lang="en-US" sz="1600">
                <a:latin typeface="Times New Roman"/>
              </a:rPr>
              <a:t>. [online] Health Education England. Available at: </a:t>
            </a:r>
            <a:r>
              <a:rPr lang="en-US" sz="1600">
                <a:latin typeface="Times New Roman"/>
                <a:hlinkClick r:id="rId3"/>
              </a:rPr>
              <a:t>https://www.hee.nhs.uk/news-blogs-events/news/apps-being-developed-help-prevent-childhood-obesity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Association, L.G. (22AD). </a:t>
            </a:r>
            <a:r>
              <a:rPr lang="en-US" sz="1600" i="1">
                <a:latin typeface="Times New Roman"/>
              </a:rPr>
              <a:t>Future health challenges: public health projections - childhood obesity | Local Government Association</a:t>
            </a:r>
            <a:r>
              <a:rPr lang="en-US" sz="1600">
                <a:latin typeface="Times New Roman"/>
              </a:rPr>
              <a:t>. [online] www.local.gov.uk. Available at: </a:t>
            </a:r>
            <a:r>
              <a:rPr lang="en-US" sz="1600">
                <a:latin typeface="Times New Roman"/>
                <a:hlinkClick r:id="rId4"/>
              </a:rPr>
              <a:t>https://www.local.gov.uk/publications/future-health-challenges-public-health-projections-childhood-obesity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Baker, C. (2023). Obesity Statistics. </a:t>
            </a:r>
            <a:r>
              <a:rPr lang="en-US" sz="1600" i="1">
                <a:latin typeface="Times New Roman"/>
              </a:rPr>
              <a:t>commonslibrary.parliament.uk</a:t>
            </a:r>
            <a:r>
              <a:rPr lang="en-US" sz="1600">
                <a:latin typeface="Times New Roman"/>
              </a:rPr>
              <a:t>, [online] 1(3336). Available at: </a:t>
            </a:r>
            <a:r>
              <a:rPr lang="en-US" sz="1600">
                <a:latin typeface="Times New Roman"/>
                <a:hlinkClick r:id="rId5"/>
              </a:rPr>
              <a:t>https://commonslibrary.parliament.uk/research-briefings/sn03336/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 err="1">
                <a:latin typeface="Times New Roman"/>
              </a:rPr>
              <a:t>becca</a:t>
            </a:r>
            <a:r>
              <a:rPr lang="en-US" sz="1600">
                <a:latin typeface="Times New Roman"/>
              </a:rPr>
              <a:t> (2022). </a:t>
            </a:r>
            <a:r>
              <a:rPr lang="en-US" sz="1600" i="1">
                <a:latin typeface="Times New Roman"/>
              </a:rPr>
              <a:t>An ‘Attack on Health’: Alliance Responds to Delay of Advertising Restrictions to 2025</a:t>
            </a:r>
            <a:r>
              <a:rPr lang="en-US" sz="1600">
                <a:latin typeface="Times New Roman"/>
              </a:rPr>
              <a:t>. [online] Obesity Health Alliance. Available at: </a:t>
            </a:r>
            <a:r>
              <a:rPr lang="en-US" sz="1600">
                <a:latin typeface="Times New Roman"/>
                <a:hlinkClick r:id="rId6"/>
              </a:rPr>
              <a:t>https://obesityhealthalliance.org.uk/2022/12/09/attack-on-health/</a:t>
            </a:r>
            <a:r>
              <a:rPr lang="en-US" sz="1600">
                <a:latin typeface="Times New Roman"/>
              </a:rPr>
              <a:t> [Accessed 21 Feb. 2023].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Brown, C.J., S, C., Romano, J. and Engel, G. (2011). </a:t>
            </a:r>
            <a:r>
              <a:rPr lang="en-US" sz="1600" i="1">
                <a:latin typeface="Times New Roman"/>
              </a:rPr>
              <a:t>biopsychosocial model approach definition</a:t>
            </a:r>
            <a:r>
              <a:rPr lang="en-US" sz="1600">
                <a:latin typeface="Times New Roman"/>
              </a:rPr>
              <a:t>. pp.1–2.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Cordeiro, V.C. (2021). </a:t>
            </a:r>
            <a:r>
              <a:rPr lang="en-US" sz="1600" i="1">
                <a:latin typeface="Times New Roman"/>
              </a:rPr>
              <a:t>Understanding the Impact of Food Advertising on Childhood Obesity</a:t>
            </a:r>
            <a:r>
              <a:rPr lang="en-US" sz="1600">
                <a:latin typeface="Times New Roman"/>
              </a:rPr>
              <a:t>. [online] </a:t>
            </a:r>
            <a:r>
              <a:rPr lang="en-US" sz="1600" err="1">
                <a:latin typeface="Times New Roman"/>
              </a:rPr>
              <a:t>Humanium</a:t>
            </a:r>
            <a:r>
              <a:rPr lang="en-US" sz="1600">
                <a:latin typeface="Times New Roman"/>
              </a:rPr>
              <a:t>. Available at: </a:t>
            </a:r>
            <a:r>
              <a:rPr lang="en-US" sz="1600">
                <a:latin typeface="Times New Roman"/>
                <a:hlinkClick r:id="rId7"/>
              </a:rPr>
              <a:t>https://www.humanium.org/en/understanding-the-impact-of-food-advertising-on-childhood-obesity/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Department of Health and Social Care (2017). </a:t>
            </a:r>
            <a:r>
              <a:rPr lang="en-US" sz="1600" i="1">
                <a:latin typeface="Times New Roman"/>
              </a:rPr>
              <a:t>Childhood obesity: a plan for action</a:t>
            </a:r>
            <a:r>
              <a:rPr lang="en-US" sz="1600">
                <a:latin typeface="Times New Roman"/>
              </a:rPr>
              <a:t>. [online] GOV.UK. Available at: </a:t>
            </a:r>
            <a:r>
              <a:rPr lang="en-US" sz="1600">
                <a:latin typeface="Times New Roman"/>
                <a:hlinkClick r:id="rId8"/>
              </a:rPr>
              <a:t>https://www.gov.uk/government/publications/childhood-obesity-a-plan-for-action/childhood-obesity-a-plan-for-action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 err="1">
                <a:latin typeface="Times New Roman"/>
              </a:rPr>
              <a:t>Goverment</a:t>
            </a:r>
            <a:r>
              <a:rPr lang="en-US" sz="1600">
                <a:latin typeface="Times New Roman"/>
              </a:rPr>
              <a:t>, W. (2019). </a:t>
            </a:r>
            <a:r>
              <a:rPr lang="en-US" sz="1600" i="1">
                <a:latin typeface="Times New Roman"/>
              </a:rPr>
              <a:t>Making the healthy choice the easy choice. Youth and community version</a:t>
            </a:r>
            <a:r>
              <a:rPr lang="en-US" sz="1600">
                <a:latin typeface="Times New Roman"/>
              </a:rPr>
              <a:t>. [online] Available at: </a:t>
            </a:r>
            <a:r>
              <a:rPr lang="en-US" sz="1600">
                <a:latin typeface="Times New Roman"/>
                <a:hlinkClick r:id="rId9"/>
              </a:rPr>
              <a:t>https://www.gov.wales/sites/default/files/publications/2019-10/healthy-weight-healthy-wales-youth-community.pdf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 err="1">
                <a:latin typeface="Times New Roman"/>
              </a:rPr>
              <a:t>Musuwo</a:t>
            </a:r>
            <a:r>
              <a:rPr lang="en-US" sz="1600">
                <a:latin typeface="Times New Roman"/>
              </a:rPr>
              <a:t>, N. (2019). </a:t>
            </a:r>
            <a:r>
              <a:rPr lang="en-US" sz="1600" i="1">
                <a:latin typeface="Times New Roman"/>
              </a:rPr>
              <a:t>International policies to reduce childhood obesity -a Health Action Campaign review</a:t>
            </a:r>
            <a:r>
              <a:rPr lang="en-US" sz="1600">
                <a:latin typeface="Times New Roman"/>
              </a:rPr>
              <a:t>. [online] Available at: </a:t>
            </a:r>
            <a:r>
              <a:rPr lang="en-US" sz="1600">
                <a:latin typeface="Times New Roman"/>
                <a:hlinkClick r:id="rId10"/>
              </a:rPr>
              <a:t>https://www.healthactioncampaign.org.uk/assets/documents/international-childhood-obesit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A13C1E-4C6F-EB02-9E3D-BBF40B4BA9AE}"/>
              </a:ext>
            </a:extLst>
          </p:cNvPr>
          <p:cNvSpPr txBox="1"/>
          <p:nvPr/>
        </p:nvSpPr>
        <p:spPr>
          <a:xfrm>
            <a:off x="3023" y="269119"/>
            <a:ext cx="38553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Reference list 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6709978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DE1B72D-E555-A769-32BC-E775600C0AFF}"/>
              </a:ext>
            </a:extLst>
          </p:cNvPr>
          <p:cNvSpPr txBox="1"/>
          <p:nvPr/>
        </p:nvSpPr>
        <p:spPr>
          <a:xfrm>
            <a:off x="297543" y="418496"/>
            <a:ext cx="11681580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err="1">
                <a:latin typeface="Times New Roman"/>
              </a:rPr>
              <a:t>Musuwo</a:t>
            </a:r>
            <a:r>
              <a:rPr lang="en-US" sz="1600">
                <a:latin typeface="Times New Roman"/>
              </a:rPr>
              <a:t>, N. (2019). </a:t>
            </a:r>
            <a:r>
              <a:rPr lang="en-US" sz="1600" i="1">
                <a:latin typeface="Times New Roman"/>
              </a:rPr>
              <a:t>International policies to reduce childhood obesity -a Health Action Campaign review</a:t>
            </a:r>
            <a:r>
              <a:rPr lang="en-US" sz="1600">
                <a:latin typeface="Times New Roman"/>
              </a:rPr>
              <a:t>. [online] Available at: </a:t>
            </a:r>
            <a:r>
              <a:rPr lang="en-US" sz="1600">
                <a:latin typeface="Times New Roman"/>
                <a:hlinkClick r:id="rId2"/>
              </a:rPr>
              <a:t>https://www.healthactioncampaign.org.uk/assets/documents/international-childhood-obesit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National Health Service (2019). </a:t>
            </a:r>
            <a:r>
              <a:rPr lang="en-US" sz="1600" i="1">
                <a:latin typeface="Times New Roman"/>
              </a:rPr>
              <a:t>The </a:t>
            </a:r>
            <a:r>
              <a:rPr lang="en-US" sz="1600" i="1" err="1">
                <a:latin typeface="Times New Roman"/>
              </a:rPr>
              <a:t>eatwell</a:t>
            </a:r>
            <a:r>
              <a:rPr lang="en-US" sz="1600" i="1">
                <a:latin typeface="Times New Roman"/>
              </a:rPr>
              <a:t> guide</a:t>
            </a:r>
            <a:r>
              <a:rPr lang="en-US" sz="1600">
                <a:latin typeface="Times New Roman"/>
              </a:rPr>
              <a:t>. [online] nhs.uk. Available at: </a:t>
            </a:r>
            <a:r>
              <a:rPr lang="en-US" sz="1600">
                <a:latin typeface="Times New Roman"/>
                <a:hlinkClick r:id="rId3"/>
              </a:rPr>
              <a:t>https://www.nhs.uk/live-well/eat-well/food-guidelines-and-food-labels/the-eatwell-guide/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NHS (2019). </a:t>
            </a:r>
            <a:r>
              <a:rPr lang="en-US" sz="1600" i="1">
                <a:latin typeface="Times New Roman"/>
              </a:rPr>
              <a:t>Obesity</a:t>
            </a:r>
            <a:r>
              <a:rPr lang="en-US" sz="1600">
                <a:latin typeface="Times New Roman"/>
              </a:rPr>
              <a:t>. [online] www.nhs.uk. Available at: </a:t>
            </a:r>
            <a:r>
              <a:rPr lang="en-US" sz="1600">
                <a:latin typeface="Times New Roman"/>
                <a:hlinkClick r:id="rId4"/>
              </a:rPr>
              <a:t>https://www.nhs.uk/conditions/obesity/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NHS (2022). </a:t>
            </a:r>
            <a:r>
              <a:rPr lang="en-US" sz="1600" i="1">
                <a:latin typeface="Times New Roman"/>
              </a:rPr>
              <a:t>Healthier Families - Home</a:t>
            </a:r>
            <a:r>
              <a:rPr lang="en-US" sz="1600">
                <a:latin typeface="Times New Roman"/>
              </a:rPr>
              <a:t>. [online] nhs.uk. Available at: </a:t>
            </a:r>
            <a:r>
              <a:rPr lang="en-US" sz="1600">
                <a:latin typeface="Times New Roman"/>
                <a:hlinkClick r:id="rId5"/>
              </a:rPr>
              <a:t>https://www.nhs.uk/healthier-families/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NHS Digital (2021a). </a:t>
            </a:r>
            <a:r>
              <a:rPr lang="en-US" sz="1600" i="1">
                <a:latin typeface="Times New Roman"/>
              </a:rPr>
              <a:t>National Child Measurement </a:t>
            </a:r>
            <a:r>
              <a:rPr lang="en-US" sz="1600" i="1" err="1">
                <a:latin typeface="Times New Roman"/>
              </a:rPr>
              <a:t>Programme</a:t>
            </a:r>
            <a:r>
              <a:rPr lang="en-US" sz="1600" i="1">
                <a:latin typeface="Times New Roman"/>
              </a:rPr>
              <a:t>, England 2020/21 School Year</a:t>
            </a:r>
            <a:r>
              <a:rPr lang="en-US" sz="1600">
                <a:latin typeface="Times New Roman"/>
              </a:rPr>
              <a:t>. [online] NHS Digital. Available at: </a:t>
            </a:r>
            <a:r>
              <a:rPr lang="en-US" sz="1600">
                <a:latin typeface="Times New Roman"/>
                <a:hlinkClick r:id="rId6"/>
              </a:rPr>
              <a:t>https://digital.nhs.uk/data-and-information/publications/statistical/national-child-measurement-programme/2020-21-school-year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NHS Digital (2021b). </a:t>
            </a:r>
            <a:r>
              <a:rPr lang="en-US" sz="1600" i="1">
                <a:latin typeface="Times New Roman"/>
              </a:rPr>
              <a:t>Significant increase in obesity rates among primary-aged children, latest statistics show</a:t>
            </a:r>
            <a:r>
              <a:rPr lang="en-US" sz="1600">
                <a:latin typeface="Times New Roman"/>
              </a:rPr>
              <a:t>. [online] NHS Digital. Available at: </a:t>
            </a:r>
            <a:r>
              <a:rPr lang="en-US" sz="1600">
                <a:latin typeface="Times New Roman"/>
                <a:hlinkClick r:id="rId7"/>
              </a:rPr>
              <a:t>https://digital.nhs.uk/news/2021/significant-increase-in-obesity-rates-among-primary-aged-children-latest-statistics-show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 err="1">
                <a:latin typeface="Times New Roman"/>
              </a:rPr>
              <a:t>Ofsted</a:t>
            </a:r>
            <a:r>
              <a:rPr lang="en-US" sz="1600">
                <a:latin typeface="Times New Roman"/>
              </a:rPr>
              <a:t> (2018). </a:t>
            </a:r>
            <a:r>
              <a:rPr lang="en-US" sz="1600" i="1">
                <a:latin typeface="Times New Roman"/>
              </a:rPr>
              <a:t>Obesity, healthy eating and physical activity in primary schools</a:t>
            </a:r>
            <a:r>
              <a:rPr lang="en-US" sz="1600">
                <a:latin typeface="Times New Roman"/>
              </a:rPr>
              <a:t>. [online] Available at: </a:t>
            </a:r>
            <a:r>
              <a:rPr lang="en-US" sz="1600">
                <a:latin typeface="Times New Roman"/>
                <a:hlinkClick r:id="rId8"/>
              </a:rPr>
              <a:t>https://assets.publishing.service.gov.uk/government/uploads/system/uploads/attachment_data/file/726114/Obesity__healthy_eating_and_physical_activity_in_primary_schools_170718.pdf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Public Health England (2017). </a:t>
            </a:r>
            <a:r>
              <a:rPr lang="en-US" sz="1600" i="1">
                <a:latin typeface="Times New Roman"/>
              </a:rPr>
              <a:t>Health matters: Obesity and the Food Environment</a:t>
            </a:r>
            <a:r>
              <a:rPr lang="en-US" sz="1600">
                <a:latin typeface="Times New Roman"/>
              </a:rPr>
              <a:t>. [online] GOV.UK. Available at: </a:t>
            </a:r>
            <a:r>
              <a:rPr lang="en-US" sz="1600">
                <a:latin typeface="Times New Roman"/>
                <a:hlinkClick r:id="rId9"/>
              </a:rPr>
              <a:t>https://www.gov.uk/government/publications/health-matters-obesity-and-the-food-environment/health-matters-obesity-and-the-food-environment--2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Public Health England (2019). </a:t>
            </a:r>
            <a:r>
              <a:rPr lang="en-US" sz="1600" i="1">
                <a:latin typeface="Times New Roman"/>
              </a:rPr>
              <a:t>Health matters: whole systems approach to obesity</a:t>
            </a:r>
            <a:r>
              <a:rPr lang="en-US" sz="1600">
                <a:latin typeface="Times New Roman"/>
              </a:rPr>
              <a:t>. [online] GOV.UK. Available at: </a:t>
            </a:r>
            <a:r>
              <a:rPr lang="en-US" sz="1600">
                <a:latin typeface="Times New Roman"/>
                <a:hlinkClick r:id="rId10"/>
              </a:rPr>
              <a:t>https://www.gov.uk/government/publications/health-matters-whole-systems-approach-to-obesity/health-matters-whole-systems-approach-to-obesity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Public Health England (2022). </a:t>
            </a:r>
            <a:r>
              <a:rPr lang="en-US" sz="1600" i="1">
                <a:latin typeface="Times New Roman"/>
              </a:rPr>
              <a:t>Childhood obesity: applying All Our Health</a:t>
            </a:r>
            <a:r>
              <a:rPr lang="en-US" sz="1600">
                <a:latin typeface="Times New Roman"/>
              </a:rPr>
              <a:t>. [online] GOV.UK. Available at: </a:t>
            </a:r>
            <a:r>
              <a:rPr lang="en-US" sz="1600">
                <a:latin typeface="Times New Roman"/>
                <a:hlinkClick r:id="rId11"/>
              </a:rPr>
              <a:t>https://www.gov.uk/government/publications/childhood-obesity-applying-all-our-health/childhood-obesity-applying-all-our-health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76263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B1EB7E-00DD-AEA6-99AA-1E6DD9B7BC66}"/>
              </a:ext>
            </a:extLst>
          </p:cNvPr>
          <p:cNvSpPr txBox="1"/>
          <p:nvPr/>
        </p:nvSpPr>
        <p:spPr>
          <a:xfrm>
            <a:off x="297544" y="503163"/>
            <a:ext cx="10895388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Times New Roman"/>
              </a:rPr>
              <a:t>Reilly, J.J. (2003). Health consequences of obesity. </a:t>
            </a:r>
            <a:r>
              <a:rPr lang="en-US" sz="1600" i="1">
                <a:latin typeface="Times New Roman"/>
              </a:rPr>
              <a:t>Archives of Disease in Childhood</a:t>
            </a:r>
            <a:r>
              <a:rPr lang="en-US" sz="1600">
                <a:latin typeface="Times New Roman"/>
              </a:rPr>
              <a:t>, 88(9), pp.748–752. </a:t>
            </a:r>
            <a:r>
              <a:rPr lang="en-US" sz="1600" err="1">
                <a:latin typeface="Times New Roman"/>
              </a:rPr>
              <a:t>doi</a:t>
            </a:r>
            <a:r>
              <a:rPr lang="en-US" sz="1600">
                <a:latin typeface="Times New Roman"/>
              </a:rPr>
              <a:t>:</a:t>
            </a:r>
            <a:r>
              <a:rPr lang="en-US" sz="1600">
                <a:latin typeface="Times New Roman"/>
                <a:hlinkClick r:id="rId2"/>
              </a:rPr>
              <a:t>https://doi.org/10.1136/adc.88.9.748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Sahoo, K. (2015). Childhood obesity: Causes and consequences. </a:t>
            </a:r>
            <a:r>
              <a:rPr lang="en-US" sz="1600" i="1">
                <a:latin typeface="Times New Roman"/>
              </a:rPr>
              <a:t>Journal of Family Medicine and Primary Care</a:t>
            </a:r>
            <a:r>
              <a:rPr lang="en-US" sz="1600">
                <a:latin typeface="Times New Roman"/>
              </a:rPr>
              <a:t>, [online] 4(2), p.187. </a:t>
            </a:r>
            <a:r>
              <a:rPr lang="en-US" sz="1600" err="1">
                <a:latin typeface="Times New Roman"/>
              </a:rPr>
              <a:t>doi</a:t>
            </a:r>
            <a:r>
              <a:rPr lang="en-US" sz="1600">
                <a:latin typeface="Times New Roman"/>
              </a:rPr>
              <a:t>:</a:t>
            </a:r>
            <a:r>
              <a:rPr lang="en-US" sz="1600">
                <a:latin typeface="Times New Roman"/>
                <a:hlinkClick r:id="rId3"/>
              </a:rPr>
              <a:t>https://doi.org/10.4103/2249-4863.154628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Scott, C. (2022). </a:t>
            </a:r>
            <a:r>
              <a:rPr lang="en-US" sz="1600" i="1">
                <a:latin typeface="Times New Roman"/>
              </a:rPr>
              <a:t>‘Government will miss childhood obesity target, without urgent action,’ new analysis shows</a:t>
            </a:r>
            <a:r>
              <a:rPr lang="en-US" sz="1600">
                <a:latin typeface="Times New Roman"/>
              </a:rPr>
              <a:t>. [online] Nursing in Practice. Available at: </a:t>
            </a:r>
            <a:r>
              <a:rPr lang="en-US" sz="1600">
                <a:latin typeface="Times New Roman"/>
                <a:hlinkClick r:id="rId4"/>
              </a:rPr>
              <a:t>https://www.nursinginpractice.com/clinical/obesity-and-nutrition/government-will-miss-childhood-obesity-target-without-action/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The Lancet Diabetes &amp; Endocrinology (2021). Childhood obesity: a growing pandemic. </a:t>
            </a:r>
            <a:r>
              <a:rPr lang="en-US" sz="1600" i="1">
                <a:latin typeface="Times New Roman"/>
              </a:rPr>
              <a:t>The Lancet Diabetes &amp; Endocrinology</a:t>
            </a:r>
            <a:r>
              <a:rPr lang="en-US" sz="1600">
                <a:latin typeface="Times New Roman"/>
              </a:rPr>
              <a:t>, 10(1). </a:t>
            </a:r>
            <a:r>
              <a:rPr lang="en-US" sz="1600" err="1">
                <a:latin typeface="Times New Roman"/>
              </a:rPr>
              <a:t>doi</a:t>
            </a:r>
            <a:r>
              <a:rPr lang="en-US" sz="1600">
                <a:latin typeface="Times New Roman"/>
              </a:rPr>
              <a:t>:</a:t>
            </a:r>
            <a:r>
              <a:rPr lang="en-US" sz="1600">
                <a:latin typeface="Times New Roman"/>
                <a:hlinkClick r:id="rId5"/>
              </a:rPr>
              <a:t>https://doi.org/10.1016/s2213-8587(21)00314-4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Uk, C.R. (2016). </a:t>
            </a:r>
            <a:r>
              <a:rPr lang="en-US" sz="1600" i="1">
                <a:latin typeface="Times New Roman"/>
              </a:rPr>
              <a:t>To help prevent childhood obesity we need action on TV junk food advertising</a:t>
            </a:r>
            <a:r>
              <a:rPr lang="en-US" sz="1600">
                <a:latin typeface="Times New Roman"/>
              </a:rPr>
              <a:t>. [online] Cancer Research UK - Cancer News. Available at: </a:t>
            </a:r>
            <a:r>
              <a:rPr lang="en-US" sz="1600">
                <a:latin typeface="Times New Roman"/>
                <a:hlinkClick r:id="rId6"/>
              </a:rPr>
              <a:t>https://news.cancerresearchuk.org/2016/07/05/to-help-prevent-childhood-obesity-we-need-to-ban-tv-junk-food-advertising/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Wales, F.S. (2023). </a:t>
            </a:r>
            <a:r>
              <a:rPr lang="en-US" sz="1600" i="1">
                <a:latin typeface="Times New Roman"/>
              </a:rPr>
              <a:t>Eat Them To Defeat Them to run in Primary Schools in Wales</a:t>
            </a:r>
            <a:r>
              <a:rPr lang="en-US" sz="1600">
                <a:latin typeface="Times New Roman"/>
              </a:rPr>
              <a:t>. [online] foodsensewales.org.uk. Available at: </a:t>
            </a:r>
            <a:r>
              <a:rPr lang="en-US" sz="1600">
                <a:latin typeface="Times New Roman"/>
                <a:hlinkClick r:id="rId7"/>
              </a:rPr>
              <a:t>https://www.foodsensewales.org.uk/eat-them-to-defeat-them-to-run-in-primary-schools-in-wales/</a:t>
            </a:r>
            <a:r>
              <a:rPr lang="en-US" sz="1600">
                <a:latin typeface="Times New Roman"/>
              </a:rPr>
              <a:t> [Accessed 21 Mar. 2023].</a:t>
            </a:r>
            <a:endParaRPr lang="en-US" sz="16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5833960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C77CF-E7EB-C5B9-2DDA-D9CC9A8E0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EA1EF-521D-A2A8-FE9B-96E3EE07E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5401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9E8AE-71A8-53FB-9FCB-871088661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E7613-9C48-B277-63C0-5ADC7C767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9476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4FF33-D3B5-E53D-03D1-B32E66221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AD167-066A-E337-C2AF-1DCFCE9532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4876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3D241-CBAF-91A2-A4BC-963FE5AAF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FAEA4-E535-0CF4-4E89-1A9A64D125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0500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02AF2-ACC1-B473-A292-1111010F2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39E26-54A4-28F5-E1AB-1725670E0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7514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27</Slides>
  <Notes>13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PowerPoint Presentation</vt:lpstr>
      <vt:lpstr>Childhood Obesity </vt:lpstr>
      <vt:lpstr>Aims </vt:lpstr>
      <vt:lpstr>What is childhood Obesity ?</vt:lpstr>
      <vt:lpstr>How  does obesity effect children ?</vt:lpstr>
      <vt:lpstr>Current Campaigns and preventions </vt:lpstr>
      <vt:lpstr>Do they work in practice to prevent Obesity  </vt:lpstr>
      <vt:lpstr>Obesity Rates </vt:lpstr>
      <vt:lpstr>Predicted outcomes from 2020 –2040  childhood obesity </vt:lpstr>
      <vt:lpstr>Contributing factors to child hood obesity ? </vt:lpstr>
      <vt:lpstr>By utilising a particular health campaign such as the Behavioral approach  and Biopsychosocial Model    could statistics  be altered ?</vt:lpstr>
      <vt:lpstr>Biopsychosocial Model </vt:lpstr>
      <vt:lpstr>Why both models have been chosen? </vt:lpstr>
      <vt:lpstr>What changes have been made so far   ? </vt:lpstr>
      <vt:lpstr>What more could be done by the government? weakness</vt:lpstr>
      <vt:lpstr>Can we do More ? </vt:lpstr>
      <vt:lpstr>Our Health promotion campaign </vt:lpstr>
      <vt:lpstr> Conclusion Recommendations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Melissa Rogers (2008045)</cp:lastModifiedBy>
  <cp:revision>1</cp:revision>
  <dcterms:created xsi:type="dcterms:W3CDTF">2023-02-21T15:58:46Z</dcterms:created>
  <dcterms:modified xsi:type="dcterms:W3CDTF">2023-03-26T20:37:38Z</dcterms:modified>
</cp:coreProperties>
</file>