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6"/>
  </p:notes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4630400" cy="8229600"/>
  <p:notesSz cx="8229600" cy="14630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9" d="100"/>
          <a:sy n="69" d="100"/>
        </p:scale>
        <p:origin x="74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0882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10160"/>
            <a:ext cx="14630400" cy="8239760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08481" y="2885441"/>
            <a:ext cx="9320323" cy="1975562"/>
          </a:xfrm>
        </p:spPr>
        <p:txBody>
          <a:bodyPr anchor="b">
            <a:noAutofit/>
          </a:bodyPr>
          <a:lstStyle>
            <a:lvl1pPr algn="r">
              <a:defRPr sz="648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08481" y="4861000"/>
            <a:ext cx="9320323" cy="131627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47797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90481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2" y="3241041"/>
            <a:ext cx="10316002" cy="2191897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432938"/>
            <a:ext cx="10316002" cy="1032480"/>
          </a:xfrm>
        </p:spPr>
        <p:txBody>
          <a:bodyPr anchor="t"/>
          <a:lstStyle>
            <a:lvl1pPr marL="0" indent="0" algn="l">
              <a:buNone/>
              <a:defRPr sz="2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91895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1" y="2592707"/>
            <a:ext cx="5020842" cy="46569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64" y="2592707"/>
            <a:ext cx="5020841" cy="46569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70008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894" y="2593180"/>
            <a:ext cx="5022748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0894" y="3284695"/>
            <a:ext cx="5022748" cy="396494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06059" y="2593180"/>
            <a:ext cx="5022742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06062" y="3284695"/>
            <a:ext cx="5022740" cy="396494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47444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1" y="731520"/>
            <a:ext cx="10316002" cy="15849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715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39824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1" y="1798325"/>
            <a:ext cx="4625434" cy="1534159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2554" y="617910"/>
            <a:ext cx="5416249" cy="66317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1" y="3332483"/>
            <a:ext cx="4625434" cy="3101339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548476" indent="0">
              <a:buNone/>
              <a:defRPr sz="1680"/>
            </a:lvl2pPr>
            <a:lvl3pPr marL="1096951" indent="0">
              <a:buNone/>
              <a:defRPr sz="1440"/>
            </a:lvl3pPr>
            <a:lvl4pPr marL="1645427" indent="0">
              <a:buNone/>
              <a:defRPr sz="1200"/>
            </a:lvl4pPr>
            <a:lvl5pPr marL="2193901" indent="0">
              <a:buNone/>
              <a:defRPr sz="1200"/>
            </a:lvl5pPr>
            <a:lvl6pPr marL="2742377" indent="0">
              <a:buNone/>
              <a:defRPr sz="1200"/>
            </a:lvl6pPr>
            <a:lvl7pPr marL="3290852" indent="0">
              <a:buNone/>
              <a:defRPr sz="1200"/>
            </a:lvl7pPr>
            <a:lvl8pPr marL="3839328" indent="0">
              <a:buNone/>
              <a:defRPr sz="1200"/>
            </a:lvl8pPr>
            <a:lvl9pPr marL="4387804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22648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2" y="5760720"/>
            <a:ext cx="10316000" cy="680086"/>
          </a:xfrm>
        </p:spPr>
        <p:txBody>
          <a:bodyPr anchor="b">
            <a:normAutofit/>
          </a:bodyPr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801" y="731520"/>
            <a:ext cx="10316002" cy="4614862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2" y="6440806"/>
            <a:ext cx="10316000" cy="808829"/>
          </a:xfrm>
        </p:spPr>
        <p:txBody>
          <a:bodyPr>
            <a:normAutofit/>
          </a:bodyPr>
          <a:lstStyle>
            <a:lvl1pPr marL="0" indent="0">
              <a:buNone/>
              <a:defRPr sz="14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4012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2" y="731520"/>
            <a:ext cx="10316002" cy="4084320"/>
          </a:xfrm>
        </p:spPr>
        <p:txBody>
          <a:bodyPr anchor="ctr">
            <a:normAutofit/>
          </a:bodyPr>
          <a:lstStyle>
            <a:lvl1pPr algn="l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364480"/>
            <a:ext cx="10316002" cy="1885154"/>
          </a:xfrm>
        </p:spPr>
        <p:txBody>
          <a:bodyPr anchor="ctr">
            <a:normAutofit/>
          </a:bodyPr>
          <a:lstStyle>
            <a:lvl1pPr marL="0" indent="0" algn="l">
              <a:buNone/>
              <a:defRPr sz="21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88379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601" y="731520"/>
            <a:ext cx="9712961" cy="3627120"/>
          </a:xfrm>
        </p:spPr>
        <p:txBody>
          <a:bodyPr anchor="ctr">
            <a:normAutofit/>
          </a:bodyPr>
          <a:lstStyle>
            <a:lvl1pPr algn="l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39367" y="4358640"/>
            <a:ext cx="8669429" cy="457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9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48640" indent="0">
              <a:buFontTx/>
              <a:buNone/>
              <a:defRPr/>
            </a:lvl2pPr>
            <a:lvl3pPr marL="1097280" indent="0">
              <a:buFontTx/>
              <a:buNone/>
              <a:defRPr/>
            </a:lvl3pPr>
            <a:lvl4pPr marL="1645920" indent="0">
              <a:buFontTx/>
              <a:buNone/>
              <a:defRPr/>
            </a:lvl4pPr>
            <a:lvl5pPr marL="219456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364480"/>
            <a:ext cx="10316002" cy="1885154"/>
          </a:xfrm>
        </p:spPr>
        <p:txBody>
          <a:bodyPr anchor="ctr">
            <a:normAutofit/>
          </a:bodyPr>
          <a:lstStyle>
            <a:lvl1pPr marL="0" indent="0" algn="l">
              <a:buNone/>
              <a:defRPr sz="21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50244" y="948454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671613" y="3463867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67342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2" y="2318386"/>
            <a:ext cx="10316002" cy="3114552"/>
          </a:xfrm>
        </p:spPr>
        <p:txBody>
          <a:bodyPr anchor="b">
            <a:normAutofit/>
          </a:bodyPr>
          <a:lstStyle>
            <a:lvl1pPr algn="l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432938"/>
            <a:ext cx="10316002" cy="1816697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84816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601" y="731520"/>
            <a:ext cx="9712961" cy="3627120"/>
          </a:xfrm>
        </p:spPr>
        <p:txBody>
          <a:bodyPr anchor="ctr">
            <a:normAutofit/>
          </a:bodyPr>
          <a:lstStyle>
            <a:lvl1pPr algn="l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9" y="4815840"/>
            <a:ext cx="10316003" cy="61709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88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48640" indent="0">
              <a:buFontTx/>
              <a:buNone/>
              <a:defRPr/>
            </a:lvl2pPr>
            <a:lvl3pPr marL="1097280" indent="0">
              <a:buFontTx/>
              <a:buNone/>
              <a:defRPr/>
            </a:lvl3pPr>
            <a:lvl4pPr marL="1645920" indent="0">
              <a:buFontTx/>
              <a:buNone/>
              <a:defRPr/>
            </a:lvl4pPr>
            <a:lvl5pPr marL="219456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432938"/>
            <a:ext cx="10316002" cy="1816697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50244" y="948454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0671613" y="3463867"/>
            <a:ext cx="731520" cy="701731"/>
          </a:xfrm>
          <a:prstGeom prst="rect">
            <a:avLst/>
          </a:prstGeom>
        </p:spPr>
        <p:txBody>
          <a:bodyPr vert="horz" lIns="109728" tIns="54864" rIns="109728" bIns="54864" rtlCol="0" anchor="ctr">
            <a:noAutofit/>
          </a:bodyPr>
          <a:lstStyle/>
          <a:p>
            <a:pPr lvl="0"/>
            <a:r>
              <a:rPr lang="en-US" sz="96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52701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59" y="731520"/>
            <a:ext cx="10305844" cy="3627120"/>
          </a:xfrm>
        </p:spPr>
        <p:txBody>
          <a:bodyPr anchor="ctr">
            <a:normAutofit/>
          </a:bodyPr>
          <a:lstStyle>
            <a:lvl1pPr algn="l">
              <a:defRPr sz="528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2799" y="4815840"/>
            <a:ext cx="10316003" cy="61709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880">
                <a:solidFill>
                  <a:schemeClr val="accent1"/>
                </a:solidFill>
              </a:defRPr>
            </a:lvl1pPr>
            <a:lvl2pPr marL="548640" indent="0">
              <a:buFontTx/>
              <a:buNone/>
              <a:defRPr/>
            </a:lvl2pPr>
            <a:lvl3pPr marL="1097280" indent="0">
              <a:buFontTx/>
              <a:buNone/>
              <a:defRPr/>
            </a:lvl3pPr>
            <a:lvl4pPr marL="1645920" indent="0">
              <a:buFontTx/>
              <a:buNone/>
              <a:defRPr/>
            </a:lvl4pPr>
            <a:lvl5pPr marL="219456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2" y="5432938"/>
            <a:ext cx="10316002" cy="1816697"/>
          </a:xfrm>
        </p:spPr>
        <p:txBody>
          <a:bodyPr anchor="t">
            <a:normAutofit/>
          </a:bodyPr>
          <a:lstStyle>
            <a:lvl1pPr marL="0" indent="0" algn="l">
              <a:buNone/>
              <a:defRPr sz="21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5174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97531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61208" y="731520"/>
            <a:ext cx="1565692" cy="630174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2" y="731520"/>
            <a:ext cx="8472180" cy="63017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250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0612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STER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098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10160"/>
            <a:ext cx="14630400" cy="823976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2801" y="731520"/>
            <a:ext cx="10316002" cy="15849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801" y="2592707"/>
            <a:ext cx="10316002" cy="46569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46160" y="7249635"/>
            <a:ext cx="1094327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93A53-E2AC-4BE6-895D-7758045E857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2801" y="7249635"/>
            <a:ext cx="7557134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08796" y="7249635"/>
            <a:ext cx="820007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0">
                <a:solidFill>
                  <a:schemeClr val="accent1"/>
                </a:solidFill>
              </a:defRPr>
            </a:lvl1pPr>
          </a:lstStyle>
          <a:p>
            <a:fld id="{D1518CC7-3CE6-4F78-8CB3-783DA4385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35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</p:sldLayoutIdLst>
  <p:hf sldNum="0" hdr="0" ftr="0" dt="0"/>
  <p:txStyles>
    <p:titleStyle>
      <a:lvl1pPr algn="l" defTabSz="548640" rtl="0" eaLnBrk="1" latinLnBrk="0" hangingPunct="1">
        <a:spcBef>
          <a:spcPct val="0"/>
        </a:spcBef>
        <a:buNone/>
        <a:defRPr sz="432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1480" indent="-41148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891540" indent="-34290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9202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46888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01752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56616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1148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6634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8.png"/><Relationship Id="rId5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0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2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29.png"/><Relationship Id="rId9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2A1365-BFA5-0015-8BC9-64D6B1081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021" y="247044"/>
            <a:ext cx="3926164" cy="15668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DDCE01-E1AE-0D1C-BA4E-5E1C23D35F53}"/>
              </a:ext>
            </a:extLst>
          </p:cNvPr>
          <p:cNvSpPr txBox="1"/>
          <p:nvPr/>
        </p:nvSpPr>
        <p:spPr>
          <a:xfrm>
            <a:off x="3508685" y="1881447"/>
            <a:ext cx="7259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86A4AC7-571D-8752-18CC-2443A52C753A}"/>
              </a:ext>
            </a:extLst>
          </p:cNvPr>
          <p:cNvSpPr txBox="1">
            <a:spLocks/>
          </p:cNvSpPr>
          <p:nvPr/>
        </p:nvSpPr>
        <p:spPr>
          <a:xfrm>
            <a:off x="2538529" y="2907451"/>
            <a:ext cx="10246895" cy="1051234"/>
          </a:xfr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   :    MARIE      SIDIME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 :     2441955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 :    Farah Wiita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BCB3031-DB38-C603-84BE-0C59E28FD408}"/>
              </a:ext>
            </a:extLst>
          </p:cNvPr>
          <p:cNvSpPr txBox="1">
            <a:spLocks/>
          </p:cNvSpPr>
          <p:nvPr/>
        </p:nvSpPr>
        <p:spPr>
          <a:xfrm>
            <a:off x="722840" y="4270916"/>
            <a:ext cx="13576516" cy="3540522"/>
          </a:xfr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6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tools.</a:t>
            </a:r>
          </a:p>
          <a:p>
            <a:pPr marL="0" indent="0">
              <a:buNone/>
            </a:pPr>
            <a:r>
              <a:rPr lang="en-GB" sz="216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216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216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AI-generated materials as my own work. </a:t>
            </a: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r>
              <a:rPr lang="en-GB" sz="216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</a:t>
            </a:r>
            <a:r>
              <a:rPr lang="en-GB" sz="216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AI TOOL USED HERE, SUCH AS GRAMMARLY, AND DATE OF USE</a:t>
            </a:r>
            <a:r>
              <a:rPr lang="en-GB" sz="216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216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6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</p:spTree>
    <p:extLst>
      <p:ext uri="{BB962C8B-B14F-4D97-AF65-F5344CB8AC3E}">
        <p14:creationId xmlns:p14="http://schemas.microsoft.com/office/powerpoint/2010/main" val="1541145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2621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6300616"/>
            <a:ext cx="13042748" cy="28232"/>
          </a:xfrm>
          <a:prstGeom prst="rect">
            <a:avLst/>
          </a:prstGeom>
        </p:spPr>
      </p:pic>
      <p:sp>
        <p:nvSpPr>
          <p:cNvPr id="8" name="Text 2"/>
          <p:cNvSpPr/>
          <p:nvPr/>
        </p:nvSpPr>
        <p:spPr>
          <a:xfrm>
            <a:off x="793826" y="3110607"/>
            <a:ext cx="13042748" cy="30859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7702"/>
              </a:lnSpc>
              <a:buNone/>
            </a:pPr>
            <a:r>
              <a:rPr lang="en-US" sz="6162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Understanding the Impact and Psychological Effects of Caregiving on Adolescents: Jenny's Case Study</a:t>
            </a:r>
            <a:endParaRPr lang="en-US" sz="616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3308034"/>
            <a:ext cx="6408054" cy="1176133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4710807"/>
            <a:ext cx="6408054" cy="1176133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520" y="3308034"/>
            <a:ext cx="6408054" cy="1176133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520" y="4710807"/>
            <a:ext cx="6408054" cy="1176133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0797" y="3385868"/>
            <a:ext cx="5671084" cy="1176133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0797" y="4788641"/>
            <a:ext cx="5671084" cy="1176133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5490" y="3385868"/>
            <a:ext cx="5671084" cy="1176133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5490" y="4788641"/>
            <a:ext cx="5671084" cy="1176133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1279" y="3295487"/>
            <a:ext cx="535426" cy="535426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1279" y="4698259"/>
            <a:ext cx="535426" cy="535426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5972" y="3295487"/>
            <a:ext cx="535426" cy="535426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5972" y="4698259"/>
            <a:ext cx="535426" cy="535426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93826" y="2344228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1. Introduction</a:t>
            </a:r>
            <a:endParaRPr lang="en-US" sz="4465" dirty="0"/>
          </a:p>
        </p:txBody>
      </p:sp>
      <p:sp>
        <p:nvSpPr>
          <p:cNvPr id="17" name="Text 1"/>
          <p:cNvSpPr/>
          <p:nvPr/>
        </p:nvSpPr>
        <p:spPr>
          <a:xfrm>
            <a:off x="949494" y="3318621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679" dirty="0"/>
          </a:p>
        </p:txBody>
      </p:sp>
      <p:sp>
        <p:nvSpPr>
          <p:cNvPr id="18" name="Text 2"/>
          <p:cNvSpPr/>
          <p:nvPr/>
        </p:nvSpPr>
        <p:spPr>
          <a:xfrm>
            <a:off x="1530797" y="3385868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Today, I will be discussing Jenny, a 16-year-old young carer who has been supporting her mother since the death of her father five years ago.</a:t>
            </a:r>
            <a:endParaRPr lang="en-US" sz="1786" dirty="0"/>
          </a:p>
        </p:txBody>
      </p:sp>
      <p:sp>
        <p:nvSpPr>
          <p:cNvPr id="19" name="Text 3"/>
          <p:cNvSpPr/>
          <p:nvPr/>
        </p:nvSpPr>
        <p:spPr>
          <a:xfrm>
            <a:off x="949494" y="4721394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679" dirty="0"/>
          </a:p>
        </p:txBody>
      </p:sp>
      <p:sp>
        <p:nvSpPr>
          <p:cNvPr id="20" name="Text 4"/>
          <p:cNvSpPr/>
          <p:nvPr/>
        </p:nvSpPr>
        <p:spPr>
          <a:xfrm>
            <a:off x="1530797" y="4788641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Taking on caregiving responsibilities at a young age can affect a young person's emotional and social development.</a:t>
            </a:r>
            <a:endParaRPr lang="en-US" sz="1786" dirty="0"/>
          </a:p>
        </p:txBody>
      </p:sp>
      <p:sp>
        <p:nvSpPr>
          <p:cNvPr id="21" name="Text 5"/>
          <p:cNvSpPr/>
          <p:nvPr/>
        </p:nvSpPr>
        <p:spPr>
          <a:xfrm>
            <a:off x="7584187" y="3318621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679" dirty="0"/>
          </a:p>
        </p:txBody>
      </p:sp>
      <p:sp>
        <p:nvSpPr>
          <p:cNvPr id="22" name="Text 6"/>
          <p:cNvSpPr/>
          <p:nvPr/>
        </p:nvSpPr>
        <p:spPr>
          <a:xfrm>
            <a:off x="8165490" y="3385868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 provides both practical and emotional support to her mother, who experiences mobility issues and memory difficulties.</a:t>
            </a:r>
            <a:endParaRPr lang="en-US" sz="1786" dirty="0"/>
          </a:p>
        </p:txBody>
      </p:sp>
      <p:sp>
        <p:nvSpPr>
          <p:cNvPr id="23" name="Text 7"/>
          <p:cNvSpPr/>
          <p:nvPr/>
        </p:nvSpPr>
        <p:spPr>
          <a:xfrm>
            <a:off x="7584187" y="4721394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679" dirty="0"/>
          </a:p>
        </p:txBody>
      </p:sp>
      <p:sp>
        <p:nvSpPr>
          <p:cNvPr id="24" name="Text 8"/>
          <p:cNvSpPr/>
          <p:nvPr/>
        </p:nvSpPr>
        <p:spPr>
          <a:xfrm>
            <a:off x="8165490" y="4788641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This presentation will apply Bowlby's Attachment Theory to understand Jenny's situation and explore appropriate support strategies.</a:t>
            </a:r>
            <a:endParaRPr lang="en-US" sz="1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79" y="2802605"/>
            <a:ext cx="6433149" cy="152393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279" y="4528084"/>
            <a:ext cx="6433149" cy="186409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5972" y="2802605"/>
            <a:ext cx="6433149" cy="152393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051" y="6499906"/>
            <a:ext cx="6433149" cy="186409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793826" y="1851346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2. Chosen Theory</a:t>
            </a:r>
            <a:endParaRPr lang="en-US" sz="4465" dirty="0"/>
          </a:p>
        </p:txBody>
      </p:sp>
      <p:sp>
        <p:nvSpPr>
          <p:cNvPr id="9" name="Text 1"/>
          <p:cNvSpPr/>
          <p:nvPr/>
        </p:nvSpPr>
        <p:spPr>
          <a:xfrm>
            <a:off x="1033013" y="3054339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 psychological theory used in this presentation is Attachment Theory, which was developed by John Bowlby.</a:t>
            </a:r>
            <a:endParaRPr lang="en-US" sz="1786" dirty="0"/>
          </a:p>
        </p:txBody>
      </p:sp>
      <p:sp>
        <p:nvSpPr>
          <p:cNvPr id="10" name="Text 2"/>
          <p:cNvSpPr/>
          <p:nvPr/>
        </p:nvSpPr>
        <p:spPr>
          <a:xfrm>
            <a:off x="1033013" y="4779818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Bowlby suggested that children form attachments because these bonds help them feel safe and protected.</a:t>
            </a:r>
            <a:endParaRPr lang="en-US" sz="1786" dirty="0"/>
          </a:p>
        </p:txBody>
      </p:sp>
      <p:sp>
        <p:nvSpPr>
          <p:cNvPr id="11" name="Text 3"/>
          <p:cNvSpPr/>
          <p:nvPr/>
        </p:nvSpPr>
        <p:spPr>
          <a:xfrm>
            <a:off x="7667707" y="3054339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Attachment theory explains how early relationships between children and caregivers influence emotional security and development.</a:t>
            </a:r>
            <a:endParaRPr lang="en-US" sz="1786" dirty="0"/>
          </a:p>
        </p:txBody>
      </p:sp>
      <p:sp>
        <p:nvSpPr>
          <p:cNvPr id="12" name="Text 4"/>
          <p:cNvSpPr/>
          <p:nvPr/>
        </p:nvSpPr>
        <p:spPr>
          <a:xfrm>
            <a:off x="1385520" y="6638320"/>
            <a:ext cx="5929680" cy="13467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Secure attachment relationships provide a “secure base” that allows children to explore their environment and develop confidence (Bowlby, 1969).</a:t>
            </a:r>
            <a:endParaRPr lang="en-US" sz="1786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F90E8D2-0FAF-9835-96D5-CB05BFA94A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78180" y="4371551"/>
            <a:ext cx="6358394" cy="381460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731" y="2028188"/>
            <a:ext cx="6458244" cy="248107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731" y="4685712"/>
            <a:ext cx="6458244" cy="2481075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25" y="2028188"/>
            <a:ext cx="6458244" cy="248107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25" y="4685712"/>
            <a:ext cx="6458244" cy="2481075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5561" y="3211967"/>
            <a:ext cx="5904585" cy="1020466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5561" y="5869491"/>
            <a:ext cx="5904585" cy="1020466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0254" y="3211967"/>
            <a:ext cx="5904585" cy="1020466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0254" y="5869491"/>
            <a:ext cx="5904585" cy="1020466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3013" y="2292470"/>
            <a:ext cx="705405" cy="705405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3013" y="4949994"/>
            <a:ext cx="705405" cy="705405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7707" y="2292470"/>
            <a:ext cx="705405" cy="705405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7707" y="4949994"/>
            <a:ext cx="705405" cy="705405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93826" y="1089477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3. Early Years Development</a:t>
            </a:r>
            <a:endParaRPr lang="en-US" sz="4465" dirty="0"/>
          </a:p>
        </p:txBody>
      </p:sp>
      <p:sp>
        <p:nvSpPr>
          <p:cNvPr id="17" name="Text 1"/>
          <p:cNvSpPr/>
          <p:nvPr/>
        </p:nvSpPr>
        <p:spPr>
          <a:xfrm>
            <a:off x="1296119" y="2425395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411" dirty="0"/>
          </a:p>
        </p:txBody>
      </p:sp>
      <p:sp>
        <p:nvSpPr>
          <p:cNvPr id="18" name="Text 2"/>
          <p:cNvSpPr/>
          <p:nvPr/>
        </p:nvSpPr>
        <p:spPr>
          <a:xfrm>
            <a:off x="1045561" y="3211967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Attachment theory emphasizes that early childhood experiences play a major role in shaping emotional and social development.</a:t>
            </a:r>
            <a:endParaRPr lang="en-US" sz="1786" dirty="0"/>
          </a:p>
        </p:txBody>
      </p:sp>
      <p:sp>
        <p:nvSpPr>
          <p:cNvPr id="19" name="Text 3"/>
          <p:cNvSpPr/>
          <p:nvPr/>
        </p:nvSpPr>
        <p:spPr>
          <a:xfrm>
            <a:off x="1296119" y="5082919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411" dirty="0"/>
          </a:p>
        </p:txBody>
      </p:sp>
      <p:sp>
        <p:nvSpPr>
          <p:cNvPr id="20" name="Text 4"/>
          <p:cNvSpPr/>
          <p:nvPr/>
        </p:nvSpPr>
        <p:spPr>
          <a:xfrm>
            <a:off x="1045561" y="5869491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These internal models influence how individuals understand trust relationships and emotional security later in life.</a:t>
            </a:r>
            <a:endParaRPr lang="en-US" sz="1786" dirty="0"/>
          </a:p>
        </p:txBody>
      </p:sp>
      <p:sp>
        <p:nvSpPr>
          <p:cNvPr id="21" name="Text 5"/>
          <p:cNvSpPr/>
          <p:nvPr/>
        </p:nvSpPr>
        <p:spPr>
          <a:xfrm>
            <a:off x="7930812" y="2425395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411" dirty="0"/>
          </a:p>
        </p:txBody>
      </p:sp>
      <p:sp>
        <p:nvSpPr>
          <p:cNvPr id="22" name="Text 6"/>
          <p:cNvSpPr/>
          <p:nvPr/>
        </p:nvSpPr>
        <p:spPr>
          <a:xfrm>
            <a:off x="7680254" y="3211967"/>
            <a:ext cx="5904585" cy="6663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Children develop internal working models based on the quality of their relationships with caregivers.</a:t>
            </a:r>
            <a:endParaRPr lang="en-US" sz="1786" dirty="0"/>
          </a:p>
        </p:txBody>
      </p:sp>
      <p:sp>
        <p:nvSpPr>
          <p:cNvPr id="23" name="Text 7"/>
          <p:cNvSpPr/>
          <p:nvPr/>
        </p:nvSpPr>
        <p:spPr>
          <a:xfrm>
            <a:off x="7930812" y="5082919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411" dirty="0"/>
          </a:p>
        </p:txBody>
      </p:sp>
      <p:sp>
        <p:nvSpPr>
          <p:cNvPr id="24" name="Text 8"/>
          <p:cNvSpPr/>
          <p:nvPr/>
        </p:nvSpPr>
        <p:spPr>
          <a:xfrm>
            <a:off x="7680254" y="5869491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Research suggests that early caregiver relationships significantly influence a child's long-term psychological wellbeing (Sochos and Aleem, 2022).</a:t>
            </a:r>
            <a:endParaRPr lang="en-US" sz="1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79" y="2802605"/>
            <a:ext cx="6433149" cy="152393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279" y="4528084"/>
            <a:ext cx="6433149" cy="186409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5972" y="2802605"/>
            <a:ext cx="6433149" cy="152393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5972" y="4528084"/>
            <a:ext cx="6433149" cy="186409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793826" y="1851346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4. Linking the Theory to Jenny</a:t>
            </a:r>
            <a:endParaRPr lang="en-US" sz="4465" dirty="0"/>
          </a:p>
        </p:txBody>
      </p:sp>
      <p:sp>
        <p:nvSpPr>
          <p:cNvPr id="9" name="Text 1"/>
          <p:cNvSpPr/>
          <p:nvPr/>
        </p:nvSpPr>
        <p:spPr>
          <a:xfrm>
            <a:off x="1033013" y="3054339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 experienced the death of her father during adolescence, which may have disrupted her sense of attachment and emotional stability.</a:t>
            </a:r>
            <a:endParaRPr lang="en-US" sz="1786" dirty="0"/>
          </a:p>
        </p:txBody>
      </p:sp>
      <p:sp>
        <p:nvSpPr>
          <p:cNvPr id="10" name="Text 2"/>
          <p:cNvSpPr/>
          <p:nvPr/>
        </p:nvSpPr>
        <p:spPr>
          <a:xfrm>
            <a:off x="1033013" y="4779818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Jenny's caregiving responsibilities may also lead to role reversal where she takes on parental responsibilities.</a:t>
            </a:r>
            <a:endParaRPr lang="en-US" sz="1786" dirty="0"/>
          </a:p>
        </p:txBody>
      </p:sp>
      <p:sp>
        <p:nvSpPr>
          <p:cNvPr id="11" name="Text 3"/>
          <p:cNvSpPr/>
          <p:nvPr/>
        </p:nvSpPr>
        <p:spPr>
          <a:xfrm>
            <a:off x="7667707" y="3054339"/>
            <a:ext cx="5929680" cy="6663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Losing a parent can create feelings of insecurity and emotional distress for young people.</a:t>
            </a:r>
            <a:endParaRPr lang="en-US" sz="1786" dirty="0"/>
          </a:p>
        </p:txBody>
      </p:sp>
      <p:sp>
        <p:nvSpPr>
          <p:cNvPr id="12" name="Text 4"/>
          <p:cNvSpPr/>
          <p:nvPr/>
        </p:nvSpPr>
        <p:spPr>
          <a:xfrm>
            <a:off x="7667707" y="4779818"/>
            <a:ext cx="5929680" cy="13467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Parental bereavement during adolescence is associated with increased risks of depression, anxiety and prolonged grief (Kentor and Kaplow, 2020).</a:t>
            </a:r>
            <a:endParaRPr lang="en-US" sz="1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2449902"/>
            <a:ext cx="6408054" cy="2034266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4710807"/>
            <a:ext cx="6408054" cy="2034266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520" y="2449902"/>
            <a:ext cx="6408054" cy="2034266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520" y="4710807"/>
            <a:ext cx="6408054" cy="2034266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731" y="2821622"/>
            <a:ext cx="6458244" cy="168764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731" y="5082527"/>
            <a:ext cx="6458244" cy="168764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9875" y="2803317"/>
            <a:ext cx="6458244" cy="168764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3425" y="5082527"/>
            <a:ext cx="6458244" cy="168764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731" y="2708302"/>
            <a:ext cx="6458244" cy="16351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731" y="4969207"/>
            <a:ext cx="6458244" cy="16351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3425" y="2708302"/>
            <a:ext cx="6458244" cy="16351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3425" y="4969207"/>
            <a:ext cx="6458244" cy="16351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7600" y="2449902"/>
            <a:ext cx="680310" cy="68031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7600" y="4710807"/>
            <a:ext cx="680310" cy="68031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92293" y="2449902"/>
            <a:ext cx="680310" cy="68031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92293" y="4710807"/>
            <a:ext cx="680310" cy="680310"/>
          </a:xfrm>
          <a:prstGeom prst="rect">
            <a:avLst/>
          </a:prstGeom>
        </p:spPr>
      </p:pic>
      <p:sp>
        <p:nvSpPr>
          <p:cNvPr id="20" name="Text 0"/>
          <p:cNvSpPr/>
          <p:nvPr/>
        </p:nvSpPr>
        <p:spPr>
          <a:xfrm>
            <a:off x="793826" y="1486096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5. Jenny's Caring Responsibilities</a:t>
            </a:r>
            <a:endParaRPr lang="en-US" sz="4465" dirty="0"/>
          </a:p>
        </p:txBody>
      </p:sp>
      <p:sp>
        <p:nvSpPr>
          <p:cNvPr id="21" name="Text 1"/>
          <p:cNvSpPr/>
          <p:nvPr/>
        </p:nvSpPr>
        <p:spPr>
          <a:xfrm>
            <a:off x="1045561" y="3211967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 has taken on the role of a young carer by supporting her mother with everyday tasks and emotional needs.</a:t>
            </a:r>
            <a:endParaRPr lang="en-US" sz="1786" dirty="0"/>
          </a:p>
        </p:txBody>
      </p:sp>
      <p:sp>
        <p:nvSpPr>
          <p:cNvPr id="22" name="Text 2"/>
          <p:cNvSpPr/>
          <p:nvPr/>
        </p:nvSpPr>
        <p:spPr>
          <a:xfrm>
            <a:off x="3918157" y="2595571"/>
            <a:ext cx="159001" cy="3889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572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143" dirty="0"/>
          </a:p>
        </p:txBody>
      </p:sp>
      <p:sp>
        <p:nvSpPr>
          <p:cNvPr id="23" name="Text 3"/>
          <p:cNvSpPr/>
          <p:nvPr/>
        </p:nvSpPr>
        <p:spPr>
          <a:xfrm>
            <a:off x="1045561" y="5472872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Balancing caregiving responsibilities with normal adolescent development can create stress and emotional pressure.</a:t>
            </a:r>
            <a:endParaRPr lang="en-US" sz="1786" dirty="0"/>
          </a:p>
        </p:txBody>
      </p:sp>
      <p:sp>
        <p:nvSpPr>
          <p:cNvPr id="24" name="Text 4"/>
          <p:cNvSpPr/>
          <p:nvPr/>
        </p:nvSpPr>
        <p:spPr>
          <a:xfrm>
            <a:off x="3918157" y="4856476"/>
            <a:ext cx="159001" cy="3889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572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143" dirty="0"/>
          </a:p>
        </p:txBody>
      </p:sp>
      <p:sp>
        <p:nvSpPr>
          <p:cNvPr id="25" name="Text 5"/>
          <p:cNvSpPr/>
          <p:nvPr/>
        </p:nvSpPr>
        <p:spPr>
          <a:xfrm>
            <a:off x="7680254" y="3211967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These responsibilities may reduce the time she has for school activities, friendships and personal development.</a:t>
            </a:r>
            <a:endParaRPr lang="en-US" sz="1786" dirty="0"/>
          </a:p>
        </p:txBody>
      </p:sp>
      <p:sp>
        <p:nvSpPr>
          <p:cNvPr id="26" name="Text 6"/>
          <p:cNvSpPr/>
          <p:nvPr/>
        </p:nvSpPr>
        <p:spPr>
          <a:xfrm>
            <a:off x="7680254" y="5472872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Studies show that young carers often experience poorer health and wellbeing outcomes compared with their peers (Robison, Inglis and Egan, 2020).</a:t>
            </a:r>
            <a:endParaRPr lang="en-US" sz="1786" dirty="0"/>
          </a:p>
        </p:txBody>
      </p:sp>
      <p:sp>
        <p:nvSpPr>
          <p:cNvPr id="27" name="Text 7"/>
          <p:cNvSpPr/>
          <p:nvPr/>
        </p:nvSpPr>
        <p:spPr>
          <a:xfrm>
            <a:off x="10552850" y="2595571"/>
            <a:ext cx="159001" cy="3889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572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143" dirty="0"/>
          </a:p>
        </p:txBody>
      </p:sp>
      <p:sp>
        <p:nvSpPr>
          <p:cNvPr id="28" name="Text 8"/>
          <p:cNvSpPr/>
          <p:nvPr/>
        </p:nvSpPr>
        <p:spPr>
          <a:xfrm>
            <a:off x="10552850" y="4856476"/>
            <a:ext cx="159001" cy="38897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572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974305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0670" y="2842208"/>
            <a:ext cx="3868947" cy="2146801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0670" y="5154283"/>
            <a:ext cx="3868947" cy="1823703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2526" y="2842208"/>
            <a:ext cx="3868947" cy="2146801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92526" y="5154283"/>
            <a:ext cx="3868947" cy="1823703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43036" y="2842208"/>
            <a:ext cx="157824" cy="2146801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43036" y="5154283"/>
            <a:ext cx="157824" cy="1823703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84891" y="2842208"/>
            <a:ext cx="157824" cy="2146801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84891" y="5154283"/>
            <a:ext cx="157824" cy="1823703"/>
          </a:xfrm>
          <a:prstGeom prst="rect">
            <a:avLst/>
          </a:prstGeom>
        </p:spPr>
      </p:pic>
      <p:sp>
        <p:nvSpPr>
          <p:cNvPr id="12" name="Text 0"/>
          <p:cNvSpPr/>
          <p:nvPr/>
        </p:nvSpPr>
        <p:spPr>
          <a:xfrm>
            <a:off x="5768131" y="1278082"/>
            <a:ext cx="8068247" cy="1438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5302"/>
              </a:lnSpc>
              <a:buNone/>
            </a:pPr>
            <a:r>
              <a:rPr lang="en-US" sz="4242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6. Biological and Environmental Factors</a:t>
            </a:r>
            <a:endParaRPr lang="en-US" sz="4242" dirty="0"/>
          </a:p>
        </p:txBody>
      </p:sp>
      <p:sp>
        <p:nvSpPr>
          <p:cNvPr id="13" name="Text 1"/>
          <p:cNvSpPr/>
          <p:nvPr/>
        </p:nvSpPr>
        <p:spPr>
          <a:xfrm>
            <a:off x="6091229" y="3107862"/>
            <a:ext cx="3362733" cy="16060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545"/>
              </a:lnSpc>
              <a:buNone/>
            </a:pPr>
            <a:r>
              <a:rPr lang="en-US" sz="169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Adolescence is an important stage of development characterized by significant biological and psychological changes.</a:t>
            </a:r>
            <a:endParaRPr lang="en-US" sz="1697" dirty="0"/>
          </a:p>
        </p:txBody>
      </p:sp>
      <p:sp>
        <p:nvSpPr>
          <p:cNvPr id="14" name="Text 2"/>
          <p:cNvSpPr/>
          <p:nvPr/>
        </p:nvSpPr>
        <p:spPr>
          <a:xfrm>
            <a:off x="6091229" y="5419937"/>
            <a:ext cx="3362733" cy="12829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545"/>
              </a:lnSpc>
              <a:buNone/>
            </a:pPr>
            <a:r>
              <a:rPr lang="en-US" sz="169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Jenny's situation involves both environmental stressors and emotional challenges related to caregiving.</a:t>
            </a:r>
            <a:endParaRPr lang="en-US" sz="1697" dirty="0"/>
          </a:p>
        </p:txBody>
      </p:sp>
      <p:sp>
        <p:nvSpPr>
          <p:cNvPr id="15" name="Text 3"/>
          <p:cNvSpPr/>
          <p:nvPr/>
        </p:nvSpPr>
        <p:spPr>
          <a:xfrm>
            <a:off x="10233085" y="3107862"/>
            <a:ext cx="3362733" cy="12829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545"/>
              </a:lnSpc>
              <a:buNone/>
            </a:pPr>
            <a:r>
              <a:rPr lang="en-US" sz="169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Emotional experiences during adolescence can strongly influence mental health and wellbeing.</a:t>
            </a:r>
            <a:endParaRPr lang="en-US" sz="1697" dirty="0"/>
          </a:p>
        </p:txBody>
      </p:sp>
      <p:sp>
        <p:nvSpPr>
          <p:cNvPr id="16" name="Text 4"/>
          <p:cNvSpPr/>
          <p:nvPr/>
        </p:nvSpPr>
        <p:spPr>
          <a:xfrm>
            <a:off x="10233085" y="5419937"/>
            <a:ext cx="3362733" cy="12829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545"/>
              </a:lnSpc>
              <a:buNone/>
            </a:pPr>
            <a:r>
              <a:rPr lang="en-US" sz="169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Research shows that the adolescent brain is particularly sensitive to stress and social experiences (Blakemore, 2020).</a:t>
            </a:r>
            <a:endParaRPr lang="en-US" sz="16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8731" y="2112884"/>
            <a:ext cx="6458244" cy="2226203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731" y="4515536"/>
            <a:ext cx="6458244" cy="2566358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3425" y="2112884"/>
            <a:ext cx="6458244" cy="2226203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03425" y="4515536"/>
            <a:ext cx="6458244" cy="2566358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921" y="2815152"/>
            <a:ext cx="6357864" cy="1473745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8921" y="5217805"/>
            <a:ext cx="6357864" cy="18139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3615" y="2815152"/>
            <a:ext cx="6357864" cy="1473745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3615" y="5217805"/>
            <a:ext cx="6357864" cy="1813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2258" y="2122294"/>
            <a:ext cx="6411191" cy="705405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2258" y="4524947"/>
            <a:ext cx="6411191" cy="705405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951" y="2122294"/>
            <a:ext cx="6411191" cy="705405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6951" y="4524947"/>
            <a:ext cx="6411191" cy="705405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93826" y="1174173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7. Strengths of Attachment Theory</a:t>
            </a:r>
            <a:endParaRPr lang="en-US" sz="4465" dirty="0"/>
          </a:p>
        </p:txBody>
      </p:sp>
      <p:sp>
        <p:nvSpPr>
          <p:cNvPr id="17" name="Text 1"/>
          <p:cNvSpPr/>
          <p:nvPr/>
        </p:nvSpPr>
        <p:spPr>
          <a:xfrm>
            <a:off x="1045561" y="3041792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Attachment theory is useful because it explains how early relationships influence emotional development.</a:t>
            </a:r>
            <a:endParaRPr lang="en-US" sz="1786" dirty="0"/>
          </a:p>
        </p:txBody>
      </p:sp>
      <p:sp>
        <p:nvSpPr>
          <p:cNvPr id="18" name="Text 2"/>
          <p:cNvSpPr/>
          <p:nvPr/>
        </p:nvSpPr>
        <p:spPr>
          <a:xfrm>
            <a:off x="3898355" y="2230320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679" dirty="0"/>
          </a:p>
        </p:txBody>
      </p:sp>
      <p:sp>
        <p:nvSpPr>
          <p:cNvPr id="19" name="Text 3"/>
          <p:cNvSpPr/>
          <p:nvPr/>
        </p:nvSpPr>
        <p:spPr>
          <a:xfrm>
            <a:off x="1045561" y="5444444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It is widely used by health and social care professionals when supporting vulnerable children and young people.</a:t>
            </a:r>
            <a:endParaRPr lang="en-US" sz="1786" dirty="0"/>
          </a:p>
        </p:txBody>
      </p:sp>
      <p:sp>
        <p:nvSpPr>
          <p:cNvPr id="20" name="Text 4"/>
          <p:cNvSpPr/>
          <p:nvPr/>
        </p:nvSpPr>
        <p:spPr>
          <a:xfrm>
            <a:off x="3898355" y="4632973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679" dirty="0"/>
          </a:p>
        </p:txBody>
      </p:sp>
      <p:sp>
        <p:nvSpPr>
          <p:cNvPr id="21" name="Text 5"/>
          <p:cNvSpPr/>
          <p:nvPr/>
        </p:nvSpPr>
        <p:spPr>
          <a:xfrm>
            <a:off x="7680254" y="3041792"/>
            <a:ext cx="5904585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 theory highlights the importance of secure caregiver relationships in promoting psychological well-being.</a:t>
            </a:r>
            <a:endParaRPr lang="en-US" sz="1786" dirty="0"/>
          </a:p>
        </p:txBody>
      </p:sp>
      <p:sp>
        <p:nvSpPr>
          <p:cNvPr id="22" name="Text 6"/>
          <p:cNvSpPr/>
          <p:nvPr/>
        </p:nvSpPr>
        <p:spPr>
          <a:xfrm>
            <a:off x="7680254" y="5444444"/>
            <a:ext cx="5904585" cy="13467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Research suggests that supportive caregiver relationships can promote resilience and better mental health outcomes in adolescents (Theron et al., 2022).</a:t>
            </a:r>
            <a:endParaRPr lang="en-US" sz="1786" dirty="0"/>
          </a:p>
        </p:txBody>
      </p:sp>
      <p:sp>
        <p:nvSpPr>
          <p:cNvPr id="23" name="Text 7"/>
          <p:cNvSpPr/>
          <p:nvPr/>
        </p:nvSpPr>
        <p:spPr>
          <a:xfrm>
            <a:off x="10533049" y="2230320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679" dirty="0"/>
          </a:p>
        </p:txBody>
      </p:sp>
      <p:sp>
        <p:nvSpPr>
          <p:cNvPr id="24" name="Text 8"/>
          <p:cNvSpPr/>
          <p:nvPr/>
        </p:nvSpPr>
        <p:spPr>
          <a:xfrm>
            <a:off x="10533049" y="4632973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6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974305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036" y="2949254"/>
            <a:ext cx="3971092" cy="15741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43036" y="4699828"/>
            <a:ext cx="3971092" cy="2254435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0577" y="2949254"/>
            <a:ext cx="3971092" cy="157412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577" y="4699828"/>
            <a:ext cx="3971092" cy="2254435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5768131" y="1301804"/>
            <a:ext cx="8068247" cy="15243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8. Limitations of Attachment Theory</a:t>
            </a:r>
            <a:endParaRPr lang="en-US" sz="4465" dirty="0"/>
          </a:p>
        </p:txBody>
      </p:sp>
      <p:sp>
        <p:nvSpPr>
          <p:cNvPr id="9" name="Text 1"/>
          <p:cNvSpPr/>
          <p:nvPr/>
        </p:nvSpPr>
        <p:spPr>
          <a:xfrm>
            <a:off x="6019865" y="3226083"/>
            <a:ext cx="3417433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Although attachment theory is useful, it does have some limitations.</a:t>
            </a:r>
            <a:endParaRPr lang="en-US" sz="1786" dirty="0"/>
          </a:p>
        </p:txBody>
      </p:sp>
      <p:sp>
        <p:nvSpPr>
          <p:cNvPr id="10" name="Text 2"/>
          <p:cNvSpPr/>
          <p:nvPr/>
        </p:nvSpPr>
        <p:spPr>
          <a:xfrm>
            <a:off x="6019865" y="4976657"/>
            <a:ext cx="3417433" cy="1686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It may not fully consider wider social influences such as education, community support or economic conditions.</a:t>
            </a:r>
            <a:endParaRPr lang="en-US" sz="1786" dirty="0"/>
          </a:p>
        </p:txBody>
      </p:sp>
      <p:sp>
        <p:nvSpPr>
          <p:cNvPr id="11" name="Text 3"/>
          <p:cNvSpPr/>
          <p:nvPr/>
        </p:nvSpPr>
        <p:spPr>
          <a:xfrm>
            <a:off x="10167407" y="3226083"/>
            <a:ext cx="3417433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 theory mainly focuses on relationships between children and caregivers.</a:t>
            </a:r>
            <a:endParaRPr lang="en-US" sz="1786" dirty="0"/>
          </a:p>
        </p:txBody>
      </p:sp>
      <p:sp>
        <p:nvSpPr>
          <p:cNvPr id="12" name="Text 4"/>
          <p:cNvSpPr/>
          <p:nvPr/>
        </p:nvSpPr>
        <p:spPr>
          <a:xfrm>
            <a:off x="10167407" y="4976657"/>
            <a:ext cx="3417433" cy="16868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Research suggests that broader social environments also influence the wellbeing of young carers (Bowman Grangel et al., 2025).</a:t>
            </a:r>
            <a:endParaRPr lang="en-US" sz="1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50382" y="-1568"/>
            <a:ext cx="16280781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26210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4300464"/>
            <a:ext cx="6408054" cy="1176133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826" y="5703237"/>
            <a:ext cx="6408054" cy="1516289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8520" y="4300464"/>
            <a:ext cx="6408054" cy="1176133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8520" y="5703237"/>
            <a:ext cx="6408054" cy="1516289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30797" y="4378298"/>
            <a:ext cx="5671084" cy="1176133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88951" y="5322008"/>
            <a:ext cx="5671084" cy="1808214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65490" y="4378298"/>
            <a:ext cx="5671084" cy="1176133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51520" y="5781070"/>
            <a:ext cx="5671084" cy="1516289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4287916"/>
            <a:ext cx="535426" cy="535426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5690689"/>
            <a:ext cx="535426" cy="535426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5972" y="4287916"/>
            <a:ext cx="535426" cy="535426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5972" y="5690689"/>
            <a:ext cx="535426" cy="535426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793826" y="3336658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9. Strategies and Interventions</a:t>
            </a:r>
            <a:endParaRPr lang="en-US" sz="4465" dirty="0"/>
          </a:p>
        </p:txBody>
      </p:sp>
      <p:sp>
        <p:nvSpPr>
          <p:cNvPr id="17" name="Text 1"/>
          <p:cNvSpPr/>
          <p:nvPr/>
        </p:nvSpPr>
        <p:spPr>
          <a:xfrm>
            <a:off x="949494" y="4311051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679" dirty="0"/>
          </a:p>
        </p:txBody>
      </p:sp>
      <p:sp>
        <p:nvSpPr>
          <p:cNvPr id="18" name="Text 2"/>
          <p:cNvSpPr/>
          <p:nvPr/>
        </p:nvSpPr>
        <p:spPr>
          <a:xfrm>
            <a:off x="1530797" y="4378298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Several interventions could help improve Jenny's well-being and reduce the pressures of her caregiving role.</a:t>
            </a:r>
            <a:endParaRPr lang="en-US" sz="1786" dirty="0"/>
          </a:p>
        </p:txBody>
      </p:sp>
      <p:sp>
        <p:nvSpPr>
          <p:cNvPr id="19" name="Text 3"/>
          <p:cNvSpPr/>
          <p:nvPr/>
        </p:nvSpPr>
        <p:spPr>
          <a:xfrm>
            <a:off x="949494" y="5713824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679" dirty="0"/>
          </a:p>
        </p:txBody>
      </p:sp>
      <p:sp>
        <p:nvSpPr>
          <p:cNvPr id="20" name="Text 4"/>
          <p:cNvSpPr/>
          <p:nvPr/>
        </p:nvSpPr>
        <p:spPr>
          <a:xfrm>
            <a:off x="1491683" y="6093964"/>
            <a:ext cx="5755878" cy="8155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endParaRPr lang="en-US" sz="1786" dirty="0">
              <a:solidFill>
                <a:srgbClr val="252FB7"/>
              </a:solidFill>
              <a:latin typeface="思源宋体-SemiBold" pitchFamily="34" charset="0"/>
              <a:ea typeface="思源宋体-SemiBold" pitchFamily="34" charset="-122"/>
              <a:cs typeface="思源宋体-SemiBold" pitchFamily="34" charset="-120"/>
            </a:endParaRPr>
          </a:p>
          <a:p>
            <a:pPr marL="0" indent="0" algn="l">
              <a:lnSpc>
                <a:spcPts val="2679"/>
              </a:lnSpc>
              <a:buNone/>
            </a:pPr>
            <a:endParaRPr lang="en-US" sz="1786" dirty="0">
              <a:solidFill>
                <a:srgbClr val="252FB7"/>
              </a:solidFill>
              <a:latin typeface="思源宋体-SemiBold" pitchFamily="34" charset="0"/>
              <a:ea typeface="思源宋体-SemiBold" pitchFamily="34" charset="-122"/>
              <a:cs typeface="思源宋体-SemiBold" pitchFamily="34" charset="-120"/>
            </a:endParaRPr>
          </a:p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Access to young carers' support groups could help reduce isolation and provide emotional support. </a:t>
            </a:r>
          </a:p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Professionals to build a trusting and consistent relationships.    </a:t>
            </a:r>
          </a:p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Access to a care assistant to support her mother.</a:t>
            </a:r>
          </a:p>
          <a:p>
            <a:pPr marL="0" indent="0" algn="l">
              <a:lnSpc>
                <a:spcPts val="2679"/>
              </a:lnSpc>
              <a:buNone/>
            </a:pPr>
            <a:endParaRPr lang="en-US" sz="1786" dirty="0">
              <a:solidFill>
                <a:srgbClr val="252FB7"/>
              </a:solidFill>
              <a:latin typeface="思源宋体-SemiBold" pitchFamily="34" charset="0"/>
              <a:ea typeface="思源宋体-SemiBold" pitchFamily="34" charset="-122"/>
              <a:cs typeface="思源宋体-SemiBold" pitchFamily="34" charset="-120"/>
            </a:endParaRPr>
          </a:p>
          <a:p>
            <a:pPr marL="0" indent="0" algn="l">
              <a:lnSpc>
                <a:spcPts val="2679"/>
              </a:lnSpc>
              <a:buNone/>
            </a:pPr>
            <a:endParaRPr lang="en-US" sz="1786" dirty="0">
              <a:solidFill>
                <a:srgbClr val="252FB7"/>
              </a:solidFill>
              <a:latin typeface="思源宋体-SemiBold" pitchFamily="34" charset="0"/>
              <a:ea typeface="思源宋体-SemiBold" pitchFamily="34" charset="-122"/>
              <a:cs typeface="思源宋体-SemiBold" pitchFamily="34" charset="-120"/>
            </a:endParaRPr>
          </a:p>
          <a:p>
            <a:pPr marL="0" indent="0" algn="l">
              <a:lnSpc>
                <a:spcPts val="2679"/>
              </a:lnSpc>
              <a:buNone/>
            </a:pPr>
            <a:endParaRPr lang="en-US" sz="1786" dirty="0"/>
          </a:p>
        </p:txBody>
      </p:sp>
      <p:sp>
        <p:nvSpPr>
          <p:cNvPr id="21" name="Text 5"/>
          <p:cNvSpPr/>
          <p:nvPr/>
        </p:nvSpPr>
        <p:spPr>
          <a:xfrm>
            <a:off x="7584187" y="4311051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679" dirty="0"/>
          </a:p>
        </p:txBody>
      </p:sp>
      <p:sp>
        <p:nvSpPr>
          <p:cNvPr id="22" name="Text 6"/>
          <p:cNvSpPr/>
          <p:nvPr/>
        </p:nvSpPr>
        <p:spPr>
          <a:xfrm>
            <a:off x="8165490" y="4378298"/>
            <a:ext cx="5671084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Jenny could benefit from counselling or bereavement support to help her process the loss of her father, </a:t>
            </a:r>
          </a:p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</a:rPr>
              <a:t>Help provided by a Therapist</a:t>
            </a:r>
            <a:endParaRPr lang="en-US" sz="1786" dirty="0"/>
          </a:p>
        </p:txBody>
      </p:sp>
      <p:sp>
        <p:nvSpPr>
          <p:cNvPr id="23" name="Text 7"/>
          <p:cNvSpPr/>
          <p:nvPr/>
        </p:nvSpPr>
        <p:spPr>
          <a:xfrm>
            <a:off x="7584187" y="5713824"/>
            <a:ext cx="198800" cy="48935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3215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679" dirty="0"/>
          </a:p>
        </p:txBody>
      </p:sp>
      <p:sp>
        <p:nvSpPr>
          <p:cNvPr id="24" name="Text 8"/>
          <p:cNvSpPr/>
          <p:nvPr/>
        </p:nvSpPr>
        <p:spPr>
          <a:xfrm>
            <a:off x="8165490" y="5781070"/>
            <a:ext cx="5671084" cy="13467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Research shows that positive coping strategies and social support can significantly improve well-being among young carers (Wepf, Joseph, and Leu, 2021).</a:t>
            </a:r>
            <a:endParaRPr lang="en-US" sz="17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79" y="2972780"/>
            <a:ext cx="6433149" cy="152393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79" y="4698259"/>
            <a:ext cx="6433149" cy="1523935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5972" y="2972780"/>
            <a:ext cx="6433149" cy="1523935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5972" y="4698259"/>
            <a:ext cx="6433149" cy="1523935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793826" y="2021522"/>
            <a:ext cx="13042748" cy="815588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581"/>
              </a:lnSpc>
              <a:buNone/>
            </a:pPr>
            <a:r>
              <a:rPr lang="en-US" sz="4465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10. Conclusion</a:t>
            </a:r>
            <a:endParaRPr lang="en-US" sz="4465" dirty="0"/>
          </a:p>
        </p:txBody>
      </p:sp>
      <p:sp>
        <p:nvSpPr>
          <p:cNvPr id="9" name="Text 1"/>
          <p:cNvSpPr/>
          <p:nvPr/>
        </p:nvSpPr>
        <p:spPr>
          <a:xfrm>
            <a:off x="1033013" y="3224515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In conclusion, Jenny's experience of bereavement and caregiving responsibilities places her at increased risk of psychological distress.</a:t>
            </a:r>
            <a:endParaRPr lang="en-US" sz="1786" dirty="0"/>
          </a:p>
        </p:txBody>
      </p:sp>
      <p:sp>
        <p:nvSpPr>
          <p:cNvPr id="10" name="Text 2"/>
          <p:cNvSpPr/>
          <p:nvPr/>
        </p:nvSpPr>
        <p:spPr>
          <a:xfrm>
            <a:off x="1033013" y="4949994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Providing emotional support, counselling and practical services could improve Jenny's wellbeing and resilience.</a:t>
            </a:r>
            <a:endParaRPr lang="en-US" sz="1786" dirty="0"/>
          </a:p>
        </p:txBody>
      </p:sp>
      <p:sp>
        <p:nvSpPr>
          <p:cNvPr id="11" name="Text 3"/>
          <p:cNvSpPr/>
          <p:nvPr/>
        </p:nvSpPr>
        <p:spPr>
          <a:xfrm>
            <a:off x="7667707" y="3224515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Attachment theory helps explain how disrupted relationships and increased responsibilities may influence her  emotional  and development outcomes.</a:t>
            </a:r>
            <a:endParaRPr lang="en-US" sz="1786" dirty="0"/>
          </a:p>
        </p:txBody>
      </p:sp>
      <p:sp>
        <p:nvSpPr>
          <p:cNvPr id="12" name="Text 4"/>
          <p:cNvSpPr/>
          <p:nvPr/>
        </p:nvSpPr>
        <p:spPr>
          <a:xfrm>
            <a:off x="7667707" y="4949994"/>
            <a:ext cx="5929680" cy="1006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679"/>
              </a:lnSpc>
              <a:buNone/>
            </a:pPr>
            <a:r>
              <a:rPr lang="en-US" sz="1786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Understanding  the psychological theory relevant to jenny’s well-being can help health and social care professionals provide more effective support  for her as a  young carers.</a:t>
            </a:r>
            <a:endParaRPr lang="en-US" sz="17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826" y="1973881"/>
            <a:ext cx="6419229" cy="13641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826" y="3542124"/>
            <a:ext cx="6419229" cy="1058108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826" y="4804325"/>
            <a:ext cx="6419229" cy="1058108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826" y="6066526"/>
            <a:ext cx="6419229" cy="1058108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7149" y="1973881"/>
            <a:ext cx="6419425" cy="13641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7149" y="3542124"/>
            <a:ext cx="6419425" cy="1058108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7149" y="4804325"/>
            <a:ext cx="6419425" cy="1058108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57080" y="2043872"/>
            <a:ext cx="5755975" cy="13641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7080" y="3612115"/>
            <a:ext cx="5755975" cy="1058108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7080" y="4874317"/>
            <a:ext cx="5755975" cy="1058108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57080" y="6136518"/>
            <a:ext cx="5755975" cy="1058108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80402" y="2043872"/>
            <a:ext cx="5756172" cy="13641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0402" y="3612115"/>
            <a:ext cx="5756172" cy="1058108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0402" y="4874317"/>
            <a:ext cx="5756172" cy="1058108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1961333"/>
            <a:ext cx="484256" cy="484256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3529576"/>
            <a:ext cx="484256" cy="484256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4791778"/>
            <a:ext cx="484256" cy="484256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1279" y="6053979"/>
            <a:ext cx="484256" cy="484256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4601" y="1961333"/>
            <a:ext cx="484256" cy="484256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4601" y="3529576"/>
            <a:ext cx="484256" cy="484256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4601" y="4791778"/>
            <a:ext cx="484256" cy="484256"/>
          </a:xfrm>
          <a:prstGeom prst="rect">
            <a:avLst/>
          </a:prstGeom>
        </p:spPr>
      </p:pic>
      <p:sp>
        <p:nvSpPr>
          <p:cNvPr id="25" name="Text 0"/>
          <p:cNvSpPr/>
          <p:nvPr/>
        </p:nvSpPr>
        <p:spPr>
          <a:xfrm>
            <a:off x="793826" y="1106534"/>
            <a:ext cx="13042748" cy="74030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5023"/>
              </a:lnSpc>
              <a:buNone/>
            </a:pPr>
            <a:r>
              <a:rPr lang="en-US" sz="4019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11. References</a:t>
            </a:r>
            <a:endParaRPr lang="en-US" sz="4019" dirty="0"/>
          </a:p>
        </p:txBody>
      </p:sp>
      <p:sp>
        <p:nvSpPr>
          <p:cNvPr id="26" name="Text 1"/>
          <p:cNvSpPr/>
          <p:nvPr/>
        </p:nvSpPr>
        <p:spPr>
          <a:xfrm>
            <a:off x="934005" y="1983879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1</a:t>
            </a:r>
            <a:endParaRPr lang="en-US" sz="2411" dirty="0"/>
          </a:p>
        </p:txBody>
      </p:sp>
      <p:sp>
        <p:nvSpPr>
          <p:cNvPr id="27" name="Text 2"/>
          <p:cNvSpPr/>
          <p:nvPr/>
        </p:nvSpPr>
        <p:spPr>
          <a:xfrm>
            <a:off x="1457080" y="2043872"/>
            <a:ext cx="5755975" cy="6071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Blakemore, S.J., 2020. Adolescence and mental health. The Lancet Psychiatry, 7(9), pp.801–812.</a:t>
            </a:r>
            <a:endParaRPr lang="en-US" sz="1607" dirty="0"/>
          </a:p>
        </p:txBody>
      </p:sp>
      <p:sp>
        <p:nvSpPr>
          <p:cNvPr id="28" name="Text 3"/>
          <p:cNvSpPr/>
          <p:nvPr/>
        </p:nvSpPr>
        <p:spPr>
          <a:xfrm>
            <a:off x="934005" y="3552122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3</a:t>
            </a:r>
            <a:endParaRPr lang="en-US" sz="2411" dirty="0"/>
          </a:p>
        </p:txBody>
      </p:sp>
      <p:sp>
        <p:nvSpPr>
          <p:cNvPr id="29" name="Text 4"/>
          <p:cNvSpPr/>
          <p:nvPr/>
        </p:nvSpPr>
        <p:spPr>
          <a:xfrm>
            <a:off x="1457080" y="3612115"/>
            <a:ext cx="5755975" cy="913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Kentor, R.A. and Kaplow, J.B., 2020. Supporting children and adolescents following parental bereavement. The Lancet Child &amp; Adolescent Health, 4(12), pp.889–898.</a:t>
            </a:r>
            <a:endParaRPr lang="en-US" sz="1607" dirty="0"/>
          </a:p>
        </p:txBody>
      </p:sp>
      <p:sp>
        <p:nvSpPr>
          <p:cNvPr id="30" name="Text 5"/>
          <p:cNvSpPr/>
          <p:nvPr/>
        </p:nvSpPr>
        <p:spPr>
          <a:xfrm>
            <a:off x="934005" y="4814324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5</a:t>
            </a:r>
            <a:endParaRPr lang="en-US" sz="2411" dirty="0"/>
          </a:p>
        </p:txBody>
      </p:sp>
      <p:sp>
        <p:nvSpPr>
          <p:cNvPr id="31" name="Text 6"/>
          <p:cNvSpPr/>
          <p:nvPr/>
        </p:nvSpPr>
        <p:spPr>
          <a:xfrm>
            <a:off x="1457080" y="4874317"/>
            <a:ext cx="5755975" cy="913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Sochos, A. and Aleem, S., 2022. Parental attachment style and young persons' adjustment to bereavement. Child &amp; Youth Care Forum, 51, pp.161–179.</a:t>
            </a:r>
            <a:endParaRPr lang="en-US" sz="1607" dirty="0"/>
          </a:p>
        </p:txBody>
      </p:sp>
      <p:sp>
        <p:nvSpPr>
          <p:cNvPr id="32" name="Text 7"/>
          <p:cNvSpPr/>
          <p:nvPr/>
        </p:nvSpPr>
        <p:spPr>
          <a:xfrm>
            <a:off x="934005" y="6076525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7</a:t>
            </a:r>
            <a:endParaRPr lang="en-US" sz="2411" dirty="0"/>
          </a:p>
        </p:txBody>
      </p:sp>
      <p:sp>
        <p:nvSpPr>
          <p:cNvPr id="33" name="Text 8"/>
          <p:cNvSpPr/>
          <p:nvPr/>
        </p:nvSpPr>
        <p:spPr>
          <a:xfrm>
            <a:off x="1457080" y="6136518"/>
            <a:ext cx="5755975" cy="913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Wepf, H., Joseph, S. and Leu, A., 2021. Pathways to mental well-being in young carers. Journal of Youth and Adolescence, 50, pp.1911–1924.</a:t>
            </a:r>
            <a:endParaRPr lang="en-US" sz="1607" dirty="0"/>
          </a:p>
        </p:txBody>
      </p:sp>
      <p:sp>
        <p:nvSpPr>
          <p:cNvPr id="34" name="Text 9"/>
          <p:cNvSpPr/>
          <p:nvPr/>
        </p:nvSpPr>
        <p:spPr>
          <a:xfrm>
            <a:off x="7557328" y="1983879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2</a:t>
            </a:r>
            <a:endParaRPr lang="en-US" sz="2411" dirty="0"/>
          </a:p>
        </p:txBody>
      </p:sp>
      <p:sp>
        <p:nvSpPr>
          <p:cNvPr id="35" name="Text 10"/>
          <p:cNvSpPr/>
          <p:nvPr/>
        </p:nvSpPr>
        <p:spPr>
          <a:xfrm>
            <a:off x="8080402" y="2043872"/>
            <a:ext cx="5756172" cy="12192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Bowman Grangel, A., McMahon, J., O'Donoghue, F. et al., 2025. Health outcomes and psychosocial determinants in young carers: a systematic review. The Lancet Public Health.</a:t>
            </a:r>
            <a:endParaRPr lang="en-US" sz="1607" dirty="0"/>
          </a:p>
        </p:txBody>
      </p:sp>
      <p:sp>
        <p:nvSpPr>
          <p:cNvPr id="36" name="Text 11"/>
          <p:cNvSpPr/>
          <p:nvPr/>
        </p:nvSpPr>
        <p:spPr>
          <a:xfrm>
            <a:off x="7557328" y="3552122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4</a:t>
            </a:r>
            <a:endParaRPr lang="en-US" sz="2411" dirty="0"/>
          </a:p>
        </p:txBody>
      </p:sp>
      <p:sp>
        <p:nvSpPr>
          <p:cNvPr id="37" name="Text 12"/>
          <p:cNvSpPr/>
          <p:nvPr/>
        </p:nvSpPr>
        <p:spPr>
          <a:xfrm>
            <a:off x="8080402" y="3612115"/>
            <a:ext cx="5756172" cy="913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Robison, O.M.E.F., Inglis, G. and Egan, J., 2020. The health, well-being and future opportunities of young carers. Public Health, 185, pp.139–143.</a:t>
            </a:r>
            <a:endParaRPr lang="en-US" sz="1607" dirty="0"/>
          </a:p>
        </p:txBody>
      </p:sp>
      <p:sp>
        <p:nvSpPr>
          <p:cNvPr id="38" name="Text 13"/>
          <p:cNvSpPr/>
          <p:nvPr/>
        </p:nvSpPr>
        <p:spPr>
          <a:xfrm>
            <a:off x="7557328" y="4814324"/>
            <a:ext cx="178802" cy="439163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ts val="2893"/>
              </a:lnSpc>
              <a:buNone/>
            </a:pPr>
            <a:r>
              <a:rPr lang="en-US" sz="2411" dirty="0">
                <a:solidFill>
                  <a:srgbClr val="000000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6</a:t>
            </a:r>
            <a:endParaRPr lang="en-US" sz="2411" dirty="0"/>
          </a:p>
        </p:txBody>
      </p:sp>
      <p:sp>
        <p:nvSpPr>
          <p:cNvPr id="39" name="Text 14"/>
          <p:cNvSpPr/>
          <p:nvPr/>
        </p:nvSpPr>
        <p:spPr>
          <a:xfrm>
            <a:off x="8080402" y="4874317"/>
            <a:ext cx="5756172" cy="9132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ts val="2411"/>
              </a:lnSpc>
              <a:buNone/>
            </a:pPr>
            <a:r>
              <a:rPr lang="en-US" sz="1607" dirty="0">
                <a:solidFill>
                  <a:srgbClr val="252FB7"/>
                </a:solidFill>
                <a:latin typeface="思源宋体-SemiBold" pitchFamily="34" charset="0"/>
                <a:ea typeface="思源宋体-SemiBold" pitchFamily="34" charset="-122"/>
                <a:cs typeface="思源宋体-SemiBold" pitchFamily="34" charset="-120"/>
              </a:rPr>
              <a:t>Theron, L., Rothmann, S., Makhnach, A. and Ungar, M., 2022. Adolescent mental health resilience. Journal of Child and Family Studies, 31, pp.2860–2870.</a:t>
            </a:r>
            <a:endParaRPr lang="en-US" sz="16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630400" cy="8231168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793826" y="3498796"/>
            <a:ext cx="13042748" cy="1129276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ts val="7702"/>
              </a:lnSpc>
              <a:buNone/>
            </a:pPr>
            <a:r>
              <a:rPr lang="en-US" sz="6162" dirty="0">
                <a:solidFill>
                  <a:srgbClr val="2E5BD7"/>
                </a:solidFill>
                <a:latin typeface="思源宋体-Bold" pitchFamily="34" charset="0"/>
                <a:ea typeface="思源宋体-Bold" pitchFamily="34" charset="-122"/>
                <a:cs typeface="思源宋体-Bold" pitchFamily="34" charset="-120"/>
              </a:rPr>
              <a:t>Thank You</a:t>
            </a:r>
            <a:endParaRPr lang="en-US" sz="61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248</TotalTime>
  <Words>1240</Words>
  <Application>Microsoft Office PowerPoint</Application>
  <PresentationFormat>Custom</PresentationFormat>
  <Paragraphs>114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Trebuchet MS</vt:lpstr>
      <vt:lpstr>Wingdings 3</vt:lpstr>
      <vt:lpstr>思源宋体-Bold</vt:lpstr>
      <vt:lpstr>思源宋体-SemiBold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Marie Sidimé</cp:lastModifiedBy>
  <cp:revision>26</cp:revision>
  <cp:lastPrinted>2026-03-15T12:42:45Z</cp:lastPrinted>
  <dcterms:created xsi:type="dcterms:W3CDTF">2026-03-13T08:35:05Z</dcterms:created>
  <dcterms:modified xsi:type="dcterms:W3CDTF">2026-03-15T12:44:46Z</dcterms:modified>
</cp:coreProperties>
</file>