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5"/>
  </p:notesMasterIdLst>
  <p:sldIdLst>
    <p:sldId id="256" r:id="rId2"/>
    <p:sldId id="295" r:id="rId3"/>
    <p:sldId id="296" r:id="rId4"/>
    <p:sldId id="297" r:id="rId5"/>
    <p:sldId id="303" r:id="rId6"/>
    <p:sldId id="298" r:id="rId7"/>
    <p:sldId id="304" r:id="rId8"/>
    <p:sldId id="299" r:id="rId9"/>
    <p:sldId id="300" r:id="rId10"/>
    <p:sldId id="305" r:id="rId11"/>
    <p:sldId id="301" r:id="rId12"/>
    <p:sldId id="306" r:id="rId13"/>
    <p:sldId id="308" r:id="rId14"/>
    <p:sldId id="309" r:id="rId15"/>
    <p:sldId id="310" r:id="rId16"/>
    <p:sldId id="311" r:id="rId17"/>
    <p:sldId id="312" r:id="rId18"/>
    <p:sldId id="313" r:id="rId19"/>
    <p:sldId id="314" r:id="rId20"/>
    <p:sldId id="315" r:id="rId21"/>
    <p:sldId id="316" r:id="rId22"/>
    <p:sldId id="307" r:id="rId23"/>
    <p:sldId id="29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524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075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56BB9-C2F0-49B0-8FDE-99BD602D37F8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655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Data Preparation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6120606" y="4015582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698500" y="12954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7034213" y="4648200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4140200" y="2459038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5251450" y="3581400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5257800" y="3649663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508625" y="2763838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267700" y="4752975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655638" y="2438400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16200000">
              <a:off x="1828" y="1659"/>
              <a:ext cx="456" cy="593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643306" y="1000108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429388" y="1928802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500562" y="5286388"/>
            <a:ext cx="1981200" cy="904892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generally the most resource-consuming sub-process in a data mining project</a:t>
            </a:r>
          </a:p>
          <a:p>
            <a:r>
              <a:rPr lang="en-GB" dirty="0" smtClean="0"/>
              <a:t>It removes noise and irrelevant information from the data set</a:t>
            </a:r>
          </a:p>
          <a:p>
            <a:r>
              <a:rPr lang="en-GB" dirty="0" smtClean="0"/>
              <a:t>Multiple techniques are used to do this, including</a:t>
            </a:r>
          </a:p>
          <a:p>
            <a:pPr lvl="1"/>
            <a:r>
              <a:rPr lang="en-GB" dirty="0" smtClean="0"/>
              <a:t>Numerical transformation</a:t>
            </a:r>
          </a:p>
          <a:p>
            <a:pPr lvl="1"/>
            <a:r>
              <a:rPr lang="en-GB" dirty="0" smtClean="0"/>
              <a:t>Grouping</a:t>
            </a:r>
          </a:p>
          <a:p>
            <a:pPr lvl="1"/>
            <a:r>
              <a:rPr lang="en-GB" dirty="0" smtClean="0"/>
              <a:t>Aggregation</a:t>
            </a:r>
          </a:p>
          <a:p>
            <a:pPr lvl="1"/>
            <a:r>
              <a:rPr lang="en-GB" dirty="0" smtClean="0"/>
              <a:t>Missing value handling</a:t>
            </a:r>
          </a:p>
          <a:p>
            <a:pPr lvl="1"/>
            <a:r>
              <a:rPr lang="en-GB" dirty="0" smtClean="0"/>
              <a:t>Removing outliers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cleaning and transformation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Continuous data – e.g. salaries, ages – is commonly </a:t>
            </a:r>
            <a:r>
              <a:rPr lang="en-GB" dirty="0" err="1" smtClean="0"/>
              <a:t>discretised</a:t>
            </a:r>
            <a:r>
              <a:rPr lang="en-GB" dirty="0" smtClean="0"/>
              <a:t> into </a:t>
            </a:r>
            <a:r>
              <a:rPr lang="en-GB" i="1" dirty="0" smtClean="0"/>
              <a:t>bins</a:t>
            </a:r>
            <a:r>
              <a:rPr lang="en-GB" dirty="0" smtClean="0"/>
              <a:t> (or </a:t>
            </a:r>
            <a:r>
              <a:rPr lang="en-GB" i="1" dirty="0" smtClean="0"/>
              <a:t>buckets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SQL Server Data Mining will do this automatically, but if you have meaningful bins then it is better to define the bins yourself</a:t>
            </a:r>
          </a:p>
          <a:p>
            <a:r>
              <a:rPr lang="en-GB" dirty="0" smtClean="0"/>
              <a:t>Continuous data is also often normalised, i.e. transformed so that all data sits within a specified range (often from 0 to 1) or has a specified standard deviation (such as 1)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transformation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500042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Discrete data often has more values than are useful</a:t>
            </a:r>
          </a:p>
          <a:p>
            <a:r>
              <a:rPr lang="en-GB" dirty="0" smtClean="0"/>
              <a:t>These values may be grouped to reduce the model complexity</a:t>
            </a:r>
          </a:p>
          <a:p>
            <a:r>
              <a:rPr lang="en-GB" dirty="0" smtClean="0"/>
              <a:t>A Profession column might include Software Engineer, Marine Engineer, Telecoms Engineer, Mechanical Engineer, Electronic Engineer</a:t>
            </a:r>
          </a:p>
          <a:p>
            <a:pPr lvl="1"/>
            <a:r>
              <a:rPr lang="en-GB" dirty="0" smtClean="0"/>
              <a:t>These can all be grouped into the single value ‘Engineer’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Grouping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Aggregation allows you to gain extra value from the data</a:t>
            </a:r>
          </a:p>
          <a:p>
            <a:r>
              <a:rPr lang="en-GB" dirty="0" smtClean="0"/>
              <a:t>Suppose you want to group web sites based upon the amount of data sent to them</a:t>
            </a:r>
          </a:p>
          <a:p>
            <a:r>
              <a:rPr lang="en-GB" dirty="0" smtClean="0"/>
              <a:t>The detailed data may be too complex for the model, so it may help to aggregate the log records into a few derived attributes such as total number of messages sent and average amount of data per message</a:t>
            </a:r>
          </a:p>
          <a:p>
            <a:r>
              <a:rPr lang="en-GB" dirty="0" smtClean="0"/>
              <a:t>These derived attributes can later be used in the model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Aggregation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data sets contain missing values</a:t>
            </a:r>
          </a:p>
          <a:p>
            <a:r>
              <a:rPr lang="en-GB" dirty="0" smtClean="0"/>
              <a:t>You may need to retain the fact that it is missing because that is interesting in itself</a:t>
            </a:r>
          </a:p>
          <a:p>
            <a:pPr lvl="1"/>
            <a:r>
              <a:rPr lang="en-GB" dirty="0" smtClean="0"/>
              <a:t>In this case, replace all missing values with a specific ‘missing’ value</a:t>
            </a:r>
          </a:p>
          <a:p>
            <a:r>
              <a:rPr lang="en-GB" dirty="0" smtClean="0"/>
              <a:t>If there are too many unknowns you may have to discard the record</a:t>
            </a:r>
          </a:p>
          <a:p>
            <a:r>
              <a:rPr lang="en-GB" dirty="0" smtClean="0"/>
              <a:t>It may be possible to use DM techniques to predict the missing value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Missing value handling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Outliers are abnormal data and can be real or (as is often the case) errors</a:t>
            </a:r>
          </a:p>
          <a:p>
            <a:r>
              <a:rPr lang="en-GB" dirty="0" smtClean="0"/>
              <a:t>The best way to deal with these is to remove them, e.g. remove the top 0.5% of customers with the highest or lowest incomes to get rid of unfeasibly large or negative values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Removing outliers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500042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data has been cleaned, it can be prepared for loading into WEKA</a:t>
            </a:r>
          </a:p>
          <a:p>
            <a:r>
              <a:rPr lang="en-GB" dirty="0" smtClean="0"/>
              <a:t>WEKA will read data from Excel files but it gives the data columns meaningless names</a:t>
            </a:r>
          </a:p>
          <a:p>
            <a:r>
              <a:rPr lang="en-GB" dirty="0" smtClean="0"/>
              <a:t>It is much better if the data is preformatted into .ARFF format before trying to load it into WEKA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Preparing data for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975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.ARFF format file is split into 3 sections:</a:t>
            </a:r>
          </a:p>
          <a:p>
            <a:pPr lvl="1"/>
            <a:r>
              <a:rPr lang="en-GB" dirty="0" smtClean="0"/>
              <a:t>A relation identifier</a:t>
            </a:r>
          </a:p>
          <a:p>
            <a:pPr lvl="1"/>
            <a:r>
              <a:rPr lang="en-GB" dirty="0" smtClean="0"/>
              <a:t>A header showing the attributes of the data</a:t>
            </a:r>
          </a:p>
          <a:p>
            <a:pPr lvl="1"/>
            <a:r>
              <a:rPr lang="en-GB" dirty="0" smtClean="0"/>
              <a:t>The data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5440" y="2729742"/>
            <a:ext cx="705513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@RELATION iris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sepallength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sepalwidth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petallength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petalwidth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class {Iris-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setosa,Iris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-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versicolor,Iris-virginica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}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rgbClr val="000000"/>
              </a:solidFill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5.1,3.5,1.4,0.2,Iris-setosa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4.9,3.0,1.4,0.2,Iris-setosa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Curved Connector 16"/>
          <p:cNvCxnSpPr/>
          <p:nvPr/>
        </p:nvCxnSpPr>
        <p:spPr>
          <a:xfrm rot="16200000" flipH="1">
            <a:off x="134412" y="2375787"/>
            <a:ext cx="2096081" cy="1450504"/>
          </a:xfrm>
          <a:prstGeom prst="curvedConnector3">
            <a:avLst>
              <a:gd name="adj1" fmla="val 100895"/>
            </a:avLst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/>
          <p:nvPr/>
        </p:nvCxnSpPr>
        <p:spPr>
          <a:xfrm rot="16200000" flipH="1">
            <a:off x="-546710" y="3183114"/>
            <a:ext cx="3420380" cy="1823920"/>
          </a:xfrm>
          <a:prstGeom prst="curvedConnector3">
            <a:avLst>
              <a:gd name="adj1" fmla="val 100794"/>
            </a:avLst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/>
          <p:nvPr/>
        </p:nvCxnSpPr>
        <p:spPr>
          <a:xfrm>
            <a:off x="683568" y="1772816"/>
            <a:ext cx="1296144" cy="1224136"/>
          </a:xfrm>
          <a:prstGeom prst="curvedConnector3">
            <a:avLst>
              <a:gd name="adj1" fmla="val 2968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732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format for an attribute is</a:t>
            </a:r>
          </a:p>
          <a:p>
            <a:pPr marL="393192" lvl="1" indent="0">
              <a:buNone/>
            </a:pPr>
            <a:r>
              <a:rPr lang="en-GB" dirty="0" smtClean="0"/>
              <a:t>@attribute &lt;attribute-name&gt; &lt;datatype&gt;</a:t>
            </a:r>
          </a:p>
          <a:p>
            <a:endParaRPr lang="en-GB" dirty="0"/>
          </a:p>
          <a:p>
            <a:r>
              <a:rPr lang="en-GB" dirty="0" smtClean="0"/>
              <a:t>The &lt;datatype&gt; can be any of</a:t>
            </a:r>
          </a:p>
          <a:p>
            <a:pPr lvl="1"/>
            <a:r>
              <a:rPr lang="en-GB" dirty="0" smtClean="0"/>
              <a:t>Numerical</a:t>
            </a:r>
          </a:p>
          <a:p>
            <a:pPr lvl="1"/>
            <a:r>
              <a:rPr lang="en-GB" dirty="0" smtClean="0"/>
              <a:t>&lt;nominal-specification&gt;</a:t>
            </a:r>
          </a:p>
          <a:p>
            <a:pPr lvl="1"/>
            <a:r>
              <a:rPr lang="en-GB" dirty="0" smtClean="0"/>
              <a:t>String</a:t>
            </a:r>
          </a:p>
          <a:p>
            <a:pPr lvl="1"/>
            <a:r>
              <a:rPr lang="en-GB" dirty="0" smtClean="0"/>
              <a:t>Date [&lt;date-format&gt;]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118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649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Numeric format can include real and integer numbers</a:t>
            </a:r>
          </a:p>
          <a:p>
            <a:r>
              <a:rPr lang="en-GB" dirty="0" smtClean="0"/>
              <a:t>String attributes can contain any text value but if the string contains spaces then the data must be in single quotes </a:t>
            </a:r>
          </a:p>
          <a:p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@relation files</a:t>
            </a:r>
          </a:p>
          <a:p>
            <a:pPr marL="365760" lvl="1" indent="0">
              <a:buNone/>
            </a:pPr>
            <a:endParaRPr lang="en-GB" dirty="0" smtClean="0"/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filesize</a:t>
            </a:r>
            <a:r>
              <a:rPr lang="en-GB" dirty="0" smtClean="0"/>
              <a:t> NUMERIC</a:t>
            </a:r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filetype</a:t>
            </a:r>
            <a:r>
              <a:rPr lang="en-GB" dirty="0" smtClean="0"/>
              <a:t> string</a:t>
            </a:r>
          </a:p>
          <a:p>
            <a:pPr marL="365760" lvl="1" indent="0">
              <a:buNone/>
            </a:pPr>
            <a:r>
              <a:rPr lang="en-GB" dirty="0" smtClean="0"/>
              <a:t>@attribute filename string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@Data</a:t>
            </a:r>
          </a:p>
          <a:p>
            <a:pPr marL="365760" lvl="1" indent="0">
              <a:buNone/>
            </a:pPr>
            <a:r>
              <a:rPr lang="en-GB" dirty="0" smtClean="0"/>
              <a:t>365,txt,‘file 1.txt’</a:t>
            </a:r>
          </a:p>
          <a:p>
            <a:pPr marL="365760" lvl="1" indent="0">
              <a:buNone/>
            </a:pPr>
            <a:r>
              <a:rPr lang="en-GB" dirty="0" smtClean="0"/>
              <a:t>1023,png,‘file 2.png’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36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Nominal attributes are defined by providing a specification listing all possible values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class {small, medium, large}</a:t>
            </a:r>
          </a:p>
          <a:p>
            <a:pPr marL="109728" indent="0">
              <a:buNone/>
            </a:pPr>
            <a:r>
              <a:rPr lang="en-GB" dirty="0"/>
              <a:t>	</a:t>
            </a:r>
            <a:r>
              <a:rPr lang="en-GB" dirty="0" smtClean="0"/>
              <a:t>@attribute class {‘day 1’,’day 2’,’day 3’}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Date attributes take the form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&lt;name&gt; date [&lt;date-format&gt;]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	@attribute </a:t>
            </a:r>
            <a:r>
              <a:rPr lang="en-GB" dirty="0" err="1" smtClean="0"/>
              <a:t>saledate</a:t>
            </a:r>
            <a:r>
              <a:rPr lang="en-GB" dirty="0" smtClean="0"/>
              <a:t> date </a:t>
            </a:r>
            <a:r>
              <a:rPr lang="en-GB" dirty="0" err="1" smtClean="0"/>
              <a:t>dd</a:t>
            </a:r>
            <a:r>
              <a:rPr lang="en-GB" dirty="0" smtClean="0"/>
              <a:t>/MM/</a:t>
            </a:r>
            <a:r>
              <a:rPr lang="en-GB" dirty="0" err="1" smtClean="0"/>
              <a:t>yy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4101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smtClean="0"/>
              <a:t>class {txt, </a:t>
            </a:r>
            <a:r>
              <a:rPr lang="en-GB" dirty="0" err="1" smtClean="0"/>
              <a:t>png</a:t>
            </a:r>
            <a:r>
              <a:rPr lang="en-GB" dirty="0" smtClean="0"/>
              <a:t>, gif, doc}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filename </a:t>
            </a:r>
            <a:r>
              <a:rPr lang="en-GB" dirty="0" smtClean="0"/>
              <a:t>string</a:t>
            </a:r>
          </a:p>
          <a:p>
            <a:pPr marL="365760" lvl="1" indent="0">
              <a:buNone/>
            </a:pPr>
            <a:r>
              <a:rPr lang="en-GB" dirty="0" smtClean="0"/>
              <a:t>@attribute </a:t>
            </a:r>
            <a:r>
              <a:rPr lang="en-GB" dirty="0" err="1" smtClean="0"/>
              <a:t>creationdate</a:t>
            </a:r>
            <a:r>
              <a:rPr lang="en-GB" dirty="0" smtClean="0"/>
              <a:t> date </a:t>
            </a:r>
            <a:r>
              <a:rPr lang="en-GB" dirty="0" err="1" smtClean="0"/>
              <a:t>yyyy</a:t>
            </a:r>
            <a:r>
              <a:rPr lang="en-GB" dirty="0" smtClean="0"/>
              <a:t>/MM/</a:t>
            </a:r>
            <a:r>
              <a:rPr lang="en-GB" dirty="0" err="1" smtClean="0"/>
              <a:t>dd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 smtClean="0"/>
              <a:t>365,txt,‘</a:t>
            </a:r>
            <a:r>
              <a:rPr lang="en-GB" dirty="0"/>
              <a:t>file 1.txt</a:t>
            </a:r>
            <a:r>
              <a:rPr lang="en-GB" dirty="0" smtClean="0"/>
              <a:t>’,2015/11/29</a:t>
            </a:r>
            <a:endParaRPr lang="en-GB" dirty="0"/>
          </a:p>
          <a:p>
            <a:pPr marL="365760" lvl="1" indent="0">
              <a:buNone/>
            </a:pPr>
            <a:r>
              <a:rPr lang="en-GB" dirty="0" smtClean="0"/>
              <a:t>1023,png,‘</a:t>
            </a:r>
            <a:r>
              <a:rPr lang="en-GB" dirty="0"/>
              <a:t>file 2.png</a:t>
            </a:r>
            <a:r>
              <a:rPr lang="en-GB" dirty="0" smtClean="0"/>
              <a:t>’,2015/12/06</a:t>
            </a:r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9679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@data section of the file should have a single line for each data record</a:t>
            </a:r>
          </a:p>
          <a:p>
            <a:r>
              <a:rPr lang="en-GB" dirty="0" smtClean="0"/>
              <a:t>All data attributes must have a value</a:t>
            </a:r>
          </a:p>
          <a:p>
            <a:pPr lvl="1"/>
            <a:r>
              <a:rPr lang="en-GB" dirty="0" smtClean="0"/>
              <a:t>There can be no holes in your data</a:t>
            </a:r>
          </a:p>
          <a:p>
            <a:pPr lvl="1"/>
            <a:r>
              <a:rPr lang="en-GB" dirty="0" smtClean="0"/>
              <a:t>Part of the data pre-processing is to get rid of any blank spaces in your data records for this reason</a:t>
            </a:r>
          </a:p>
          <a:p>
            <a:endParaRPr lang="en-GB" dirty="0"/>
          </a:p>
          <a:p>
            <a:r>
              <a:rPr lang="en-GB" dirty="0" smtClean="0"/>
              <a:t>If there are problems, WEKA will tell you which line the problem is at</a:t>
            </a:r>
          </a:p>
          <a:p>
            <a:pPr lvl="1"/>
            <a:r>
              <a:rPr lang="en-GB" dirty="0" smtClean="0"/>
              <a:t>The line number is the line in the data file, not the line of the data section</a:t>
            </a:r>
          </a:p>
          <a:p>
            <a:pPr lvl="1"/>
            <a:r>
              <a:rPr lang="en-GB" dirty="0" smtClean="0"/>
              <a:t>It is a good reason to keep the data file open in Notepad++ while you load the data so you can find any errors easily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ARFF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600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data has been loaded into WEKA you can create a basic visualisation of all of the attributes by clicking on the visualisation tab</a:t>
            </a:r>
          </a:p>
          <a:p>
            <a:endParaRPr lang="en-GB" dirty="0"/>
          </a:p>
          <a:p>
            <a:r>
              <a:rPr lang="en-GB" dirty="0" smtClean="0"/>
              <a:t>As part of your data description for your coursework you should take a copy of this and be able to explain what each of the small graphs means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Visualising data in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899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Visalising</a:t>
            </a:r>
            <a:r>
              <a:rPr lang="en-GB" smtClean="0"/>
              <a:t> data in WEKA</a:t>
            </a:r>
            <a:endParaRPr lang="en-GB"/>
          </a:p>
        </p:txBody>
      </p:sp>
      <p:pic>
        <p:nvPicPr>
          <p:cNvPr id="6" name="Picture 5" descr="All Attributes - Distribution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00" y="1329312"/>
            <a:ext cx="7258243" cy="509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5218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tutorial sheet 4 (preparing data in .ARFF format)</a:t>
            </a:r>
          </a:p>
          <a:p>
            <a:endParaRPr lang="en-GB" dirty="0"/>
          </a:p>
          <a:p>
            <a:r>
              <a:rPr lang="en-GB" dirty="0" smtClean="0"/>
              <a:t>Once you understand how .ARFF format works</a:t>
            </a:r>
          </a:p>
          <a:p>
            <a:pPr lvl="1"/>
            <a:r>
              <a:rPr lang="en-GB" dirty="0" smtClean="0"/>
              <a:t>Identify which attributes of your data you intend to use</a:t>
            </a:r>
          </a:p>
          <a:p>
            <a:pPr lvl="1"/>
            <a:r>
              <a:rPr lang="en-GB" dirty="0" smtClean="0"/>
              <a:t>Clean your data using whichever tools you wish (MS Excel is quite good for this)</a:t>
            </a:r>
          </a:p>
          <a:p>
            <a:pPr lvl="1"/>
            <a:r>
              <a:rPr lang="en-GB" dirty="0" smtClean="0"/>
              <a:t>Transfer your data into .ARFF format and load into WEKA</a:t>
            </a:r>
          </a:p>
          <a:p>
            <a:pPr lvl="1"/>
            <a:r>
              <a:rPr lang="en-GB" dirty="0" smtClean="0"/>
              <a:t>Create a visualisation of your data using WEKA’s visualisation tool</a:t>
            </a:r>
          </a:p>
          <a:p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problems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Modelling and Testing</a:t>
            </a:r>
          </a:p>
          <a:p>
            <a:endParaRPr lang="en-GB" dirty="0" smtClean="0"/>
          </a:p>
          <a:p>
            <a:r>
              <a:rPr lang="en-GB" dirty="0" smtClean="0"/>
              <a:t>Homework: Complete the ETL process for your data and ensure that you can get the data into WEKA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8814</TotalTime>
  <Words>1027</Words>
  <Application>Microsoft Office PowerPoint</Application>
  <PresentationFormat>On-screen Show (4:3)</PresentationFormat>
  <Paragraphs>164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SimSun</vt:lpstr>
      <vt:lpstr>Arial</vt:lpstr>
      <vt:lpstr>Arial Narrow</vt:lpstr>
      <vt:lpstr>Arial Unicode MS</vt:lpstr>
      <vt:lpstr>Calibri</vt:lpstr>
      <vt:lpstr>Helvetica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Data Mining Process</vt:lpstr>
      <vt:lpstr>Data cleaning and transformation</vt:lpstr>
      <vt:lpstr>Numerical transformation</vt:lpstr>
      <vt:lpstr>PowerPoint Presentation</vt:lpstr>
      <vt:lpstr>Grouping</vt:lpstr>
      <vt:lpstr>PowerPoint Presentation</vt:lpstr>
      <vt:lpstr>Aggregation</vt:lpstr>
      <vt:lpstr>Missing value handling</vt:lpstr>
      <vt:lpstr>PowerPoint Presentation</vt:lpstr>
      <vt:lpstr>Removing outliers</vt:lpstr>
      <vt:lpstr>PowerPoint Presentation</vt:lpstr>
      <vt:lpstr>Preparing data for WEKA</vt:lpstr>
      <vt:lpstr>ARFF Format</vt:lpstr>
      <vt:lpstr>ARFF Format</vt:lpstr>
      <vt:lpstr>ARFF Format</vt:lpstr>
      <vt:lpstr>ARFF Format</vt:lpstr>
      <vt:lpstr>ARFF Format</vt:lpstr>
      <vt:lpstr>ARFF Format</vt:lpstr>
      <vt:lpstr>Visualising data in WEKA</vt:lpstr>
      <vt:lpstr>Visalising data in WEKA</vt:lpstr>
      <vt:lpstr>Lab problems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240</cp:revision>
  <dcterms:created xsi:type="dcterms:W3CDTF">2011-09-13T10:27:46Z</dcterms:created>
  <dcterms:modified xsi:type="dcterms:W3CDTF">2021-01-27T15:23:37Z</dcterms:modified>
</cp:coreProperties>
</file>