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9"/>
  </p:notesMasterIdLst>
  <p:sldIdLst>
    <p:sldId id="270" r:id="rId5"/>
    <p:sldId id="530" r:id="rId6"/>
    <p:sldId id="284" r:id="rId7"/>
    <p:sldId id="518" r:id="rId8"/>
    <p:sldId id="871" r:id="rId9"/>
    <p:sldId id="522" r:id="rId10"/>
    <p:sldId id="516" r:id="rId11"/>
    <p:sldId id="523" r:id="rId12"/>
    <p:sldId id="515" r:id="rId13"/>
    <p:sldId id="519" r:id="rId14"/>
    <p:sldId id="520" r:id="rId15"/>
    <p:sldId id="872" r:id="rId16"/>
    <p:sldId id="873" r:id="rId17"/>
    <p:sldId id="525" r:id="rId18"/>
    <p:sldId id="517" r:id="rId19"/>
    <p:sldId id="526" r:id="rId20"/>
    <p:sldId id="534" r:id="rId21"/>
    <p:sldId id="894" r:id="rId22"/>
    <p:sldId id="527" r:id="rId23"/>
    <p:sldId id="346" r:id="rId24"/>
    <p:sldId id="355" r:id="rId25"/>
    <p:sldId id="344" r:id="rId26"/>
    <p:sldId id="356" r:id="rId27"/>
    <p:sldId id="879" r:id="rId28"/>
    <p:sldId id="880" r:id="rId29"/>
    <p:sldId id="891" r:id="rId30"/>
    <p:sldId id="349" r:id="rId31"/>
    <p:sldId id="347" r:id="rId32"/>
    <p:sldId id="358" r:id="rId33"/>
    <p:sldId id="354" r:id="rId34"/>
    <p:sldId id="892" r:id="rId35"/>
    <p:sldId id="881" r:id="rId36"/>
    <p:sldId id="533" r:id="rId37"/>
    <p:sldId id="546" r:id="rId38"/>
    <p:sldId id="418" r:id="rId39"/>
    <p:sldId id="419" r:id="rId40"/>
    <p:sldId id="420" r:id="rId41"/>
    <p:sldId id="421" r:id="rId42"/>
    <p:sldId id="422" r:id="rId43"/>
    <p:sldId id="547" r:id="rId44"/>
    <p:sldId id="893" r:id="rId45"/>
    <p:sldId id="454" r:id="rId46"/>
    <p:sldId id="339" r:id="rId47"/>
    <p:sldId id="878" r:id="rId48"/>
    <p:sldId id="338" r:id="rId49"/>
    <p:sldId id="551" r:id="rId50"/>
    <p:sldId id="883" r:id="rId51"/>
    <p:sldId id="554" r:id="rId52"/>
    <p:sldId id="289" r:id="rId53"/>
    <p:sldId id="895" r:id="rId54"/>
    <p:sldId id="890" r:id="rId55"/>
    <p:sldId id="380" r:id="rId56"/>
    <p:sldId id="326" r:id="rId57"/>
    <p:sldId id="552" r:id="rId5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30"/>
            <p14:sldId id="284"/>
            <p14:sldId id="518"/>
            <p14:sldId id="871"/>
            <p14:sldId id="522"/>
            <p14:sldId id="516"/>
            <p14:sldId id="523"/>
            <p14:sldId id="515"/>
            <p14:sldId id="519"/>
            <p14:sldId id="520"/>
            <p14:sldId id="872"/>
            <p14:sldId id="873"/>
            <p14:sldId id="525"/>
            <p14:sldId id="517"/>
            <p14:sldId id="526"/>
            <p14:sldId id="534"/>
            <p14:sldId id="894"/>
            <p14:sldId id="527"/>
            <p14:sldId id="346"/>
            <p14:sldId id="355"/>
            <p14:sldId id="344"/>
            <p14:sldId id="356"/>
            <p14:sldId id="879"/>
            <p14:sldId id="880"/>
            <p14:sldId id="891"/>
            <p14:sldId id="349"/>
            <p14:sldId id="347"/>
            <p14:sldId id="358"/>
            <p14:sldId id="354"/>
            <p14:sldId id="892"/>
            <p14:sldId id="881"/>
            <p14:sldId id="533"/>
            <p14:sldId id="546"/>
            <p14:sldId id="418"/>
            <p14:sldId id="419"/>
            <p14:sldId id="420"/>
            <p14:sldId id="421"/>
            <p14:sldId id="422"/>
            <p14:sldId id="547"/>
            <p14:sldId id="893"/>
            <p14:sldId id="454"/>
            <p14:sldId id="339"/>
            <p14:sldId id="878"/>
            <p14:sldId id="338"/>
            <p14:sldId id="551"/>
            <p14:sldId id="883"/>
            <p14:sldId id="554"/>
            <p14:sldId id="289"/>
            <p14:sldId id="895"/>
            <p14:sldId id="890"/>
            <p14:sldId id="380"/>
            <p14:sldId id="326"/>
            <p14:sldId id="55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ED7D31"/>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89" autoAdjust="0"/>
    <p:restoredTop sz="94660"/>
  </p:normalViewPr>
  <p:slideViewPr>
    <p:cSldViewPr snapToGrid="0">
      <p:cViewPr varScale="1">
        <p:scale>
          <a:sx n="68" d="100"/>
          <a:sy n="68" d="100"/>
        </p:scale>
        <p:origin x="60" y="117"/>
      </p:cViewPr>
      <p:guideLst/>
    </p:cSldViewPr>
  </p:slideViewPr>
  <p:notesTextViewPr>
    <p:cViewPr>
      <p:scale>
        <a:sx n="1" d="1"/>
        <a:sy n="1" d="1"/>
      </p:scale>
      <p:origin x="0" y="0"/>
    </p:cViewPr>
  </p:notesTextViewPr>
  <p:sorterViewPr>
    <p:cViewPr>
      <p:scale>
        <a:sx n="100" d="100"/>
        <a:sy n="100" d="100"/>
      </p:scale>
      <p:origin x="0" y="-338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9-28T12:08:00.107" v="4691" actId="1076"/>
      <pc:docMkLst>
        <pc:docMk/>
      </pc:docMkLst>
      <pc:sldChg chg="modSp mod">
        <pc:chgData name="James Williams" userId="c957a50b-491f-4d94-b4bc-52aca3e2340d" providerId="ADAL" clId="{24AD1EBB-B856-443B-9200-42FCDD6529A9}" dt="2026-09-24T12:49:46.633" v="4656" actId="20577"/>
        <pc:sldMkLst>
          <pc:docMk/>
          <pc:sldMk cId="392036152" sldId="270"/>
        </pc:sldMkLst>
        <pc:spChg chg="mod">
          <ac:chgData name="James Williams" userId="c957a50b-491f-4d94-b4bc-52aca3e2340d" providerId="ADAL" clId="{24AD1EBB-B856-443B-9200-42FCDD6529A9}" dt="2026-09-24T12:49:46.633" v="4656" actId="20577"/>
          <ac:spMkLst>
            <pc:docMk/>
            <pc:sldMk cId="392036152" sldId="270"/>
            <ac:spMk id="3" creationId="{7B4F399D-AE01-4224-ADB2-3C2EA541805E}"/>
          </ac:spMkLst>
        </pc:spChg>
      </pc:sldChg>
      <pc:sldChg chg="modSp mod">
        <pc:chgData name="James Williams" userId="c957a50b-491f-4d94-b4bc-52aca3e2340d" providerId="ADAL" clId="{24AD1EBB-B856-443B-9200-42FCDD6529A9}" dt="2026-09-28T12:06:09.865" v="4673" actId="13926"/>
        <pc:sldMkLst>
          <pc:docMk/>
          <pc:sldMk cId="523763183" sldId="284"/>
        </pc:sldMkLst>
        <pc:spChg chg="mod">
          <ac:chgData name="James Williams" userId="c957a50b-491f-4d94-b4bc-52aca3e2340d" providerId="ADAL" clId="{24AD1EBB-B856-443B-9200-42FCDD6529A9}" dt="2026-09-28T12:06:09.865" v="4673" actId="13926"/>
          <ac:spMkLst>
            <pc:docMk/>
            <pc:sldMk cId="523763183" sldId="284"/>
            <ac:spMk id="3" creationId="{7F4E3F27-B90A-4788-8BF3-38D2A26A5A53}"/>
          </ac:spMkLst>
        </pc:spChg>
      </pc:sldChg>
      <pc:sldChg chg="modSp mod">
        <pc:chgData name="James Williams" userId="c957a50b-491f-4d94-b4bc-52aca3e2340d" providerId="ADAL" clId="{24AD1EBB-B856-443B-9200-42FCDD6529A9}" dt="2026-09-24T12:25:50.799" v="4534" actId="20577"/>
        <pc:sldMkLst>
          <pc:docMk/>
          <pc:sldMk cId="2900813308" sldId="338"/>
        </pc:sldMkLst>
        <pc:spChg chg="mod">
          <ac:chgData name="James Williams" userId="c957a50b-491f-4d94-b4bc-52aca3e2340d" providerId="ADAL" clId="{24AD1EBB-B856-443B-9200-42FCDD6529A9}" dt="2026-09-24T12:25:14.510" v="4527" actId="1076"/>
          <ac:spMkLst>
            <pc:docMk/>
            <pc:sldMk cId="2900813308" sldId="338"/>
            <ac:spMk id="2" creationId="{22D28B8D-C1C5-4905-9AC6-2D657D2475F1}"/>
          </ac:spMkLst>
        </pc:spChg>
        <pc:spChg chg="mod">
          <ac:chgData name="James Williams" userId="c957a50b-491f-4d94-b4bc-52aca3e2340d" providerId="ADAL" clId="{24AD1EBB-B856-443B-9200-42FCDD6529A9}" dt="2026-09-24T12:25:50.799" v="4534" actId="20577"/>
          <ac:spMkLst>
            <pc:docMk/>
            <pc:sldMk cId="2900813308" sldId="338"/>
            <ac:spMk id="14" creationId="{3F7456A3-879B-F7D1-095B-419F58148ADA}"/>
          </ac:spMkLst>
        </pc:spChg>
      </pc:sldChg>
      <pc:sldChg chg="modSp mod">
        <pc:chgData name="James Williams" userId="c957a50b-491f-4d94-b4bc-52aca3e2340d" providerId="ADAL" clId="{24AD1EBB-B856-443B-9200-42FCDD6529A9}" dt="2026-09-24T11:38:26.365" v="3470" actId="13926"/>
        <pc:sldMkLst>
          <pc:docMk/>
          <pc:sldMk cId="2662368305" sldId="344"/>
        </pc:sldMkLst>
        <pc:spChg chg="mod">
          <ac:chgData name="James Williams" userId="c957a50b-491f-4d94-b4bc-52aca3e2340d" providerId="ADAL" clId="{24AD1EBB-B856-443B-9200-42FCDD6529A9}" dt="2026-09-24T11:38:09.306" v="3464" actId="1076"/>
          <ac:spMkLst>
            <pc:docMk/>
            <pc:sldMk cId="2662368305" sldId="344"/>
            <ac:spMk id="2" creationId="{B0A96461-8860-436A-924D-153034D20576}"/>
          </ac:spMkLst>
        </pc:spChg>
        <pc:spChg chg="mod">
          <ac:chgData name="James Williams" userId="c957a50b-491f-4d94-b4bc-52aca3e2340d" providerId="ADAL" clId="{24AD1EBB-B856-443B-9200-42FCDD6529A9}" dt="2026-09-24T11:38:26.365" v="3470" actId="13926"/>
          <ac:spMkLst>
            <pc:docMk/>
            <pc:sldMk cId="2662368305" sldId="344"/>
            <ac:spMk id="4" creationId="{FA6C8671-D566-4BD7-BE9E-C2D357E78D35}"/>
          </ac:spMkLst>
        </pc:spChg>
      </pc:sldChg>
      <pc:sldChg chg="modSp mod">
        <pc:chgData name="James Williams" userId="c957a50b-491f-4d94-b4bc-52aca3e2340d" providerId="ADAL" clId="{24AD1EBB-B856-443B-9200-42FCDD6529A9}" dt="2026-09-24T11:37:26.449" v="3460" actId="20577"/>
        <pc:sldMkLst>
          <pc:docMk/>
          <pc:sldMk cId="4041184093" sldId="346"/>
        </pc:sldMkLst>
        <pc:spChg chg="mod">
          <ac:chgData name="James Williams" userId="c957a50b-491f-4d94-b4bc-52aca3e2340d" providerId="ADAL" clId="{24AD1EBB-B856-443B-9200-42FCDD6529A9}" dt="2026-09-24T11:37:26.449" v="3460" actId="20577"/>
          <ac:spMkLst>
            <pc:docMk/>
            <pc:sldMk cId="4041184093" sldId="346"/>
            <ac:spMk id="2" creationId="{9EA5BAF8-6357-4AD1-A22B-A7910C58736C}"/>
          </ac:spMkLst>
        </pc:spChg>
      </pc:sldChg>
      <pc:sldChg chg="modSp mod">
        <pc:chgData name="James Williams" userId="c957a50b-491f-4d94-b4bc-52aca3e2340d" providerId="ADAL" clId="{24AD1EBB-B856-443B-9200-42FCDD6529A9}" dt="2026-09-24T11:45:17.702" v="3668" actId="1076"/>
        <pc:sldMkLst>
          <pc:docMk/>
          <pc:sldMk cId="3849897762" sldId="347"/>
        </pc:sldMkLst>
        <pc:spChg chg="mod">
          <ac:chgData name="James Williams" userId="c957a50b-491f-4d94-b4bc-52aca3e2340d" providerId="ADAL" clId="{24AD1EBB-B856-443B-9200-42FCDD6529A9}" dt="2026-09-24T11:45:08.288" v="3667" actId="1076"/>
          <ac:spMkLst>
            <pc:docMk/>
            <pc:sldMk cId="3849897762" sldId="347"/>
            <ac:spMk id="2" creationId="{26526F4A-921E-4669-A3A3-24D3D4C689ED}"/>
          </ac:spMkLst>
        </pc:spChg>
        <pc:picChg chg="mod">
          <ac:chgData name="James Williams" userId="c957a50b-491f-4d94-b4bc-52aca3e2340d" providerId="ADAL" clId="{24AD1EBB-B856-443B-9200-42FCDD6529A9}" dt="2026-09-24T11:45:17.702" v="3668" actId="1076"/>
          <ac:picMkLst>
            <pc:docMk/>
            <pc:sldMk cId="3849897762" sldId="347"/>
            <ac:picMk id="4" creationId="{C8AF639B-40C2-4F95-A5F1-8F5367F9A58F}"/>
          </ac:picMkLst>
        </pc:picChg>
      </pc:sldChg>
      <pc:sldChg chg="addSp modSp mod">
        <pc:chgData name="James Williams" userId="c957a50b-491f-4d94-b4bc-52aca3e2340d" providerId="ADAL" clId="{24AD1EBB-B856-443B-9200-42FCDD6529A9}" dt="2026-09-24T11:44:23.886" v="3660" actId="14100"/>
        <pc:sldMkLst>
          <pc:docMk/>
          <pc:sldMk cId="2347786905" sldId="349"/>
        </pc:sldMkLst>
        <pc:spChg chg="mod">
          <ac:chgData name="James Williams" userId="c957a50b-491f-4d94-b4bc-52aca3e2340d" providerId="ADAL" clId="{24AD1EBB-B856-443B-9200-42FCDD6529A9}" dt="2026-09-24T11:43:48.338" v="3645" actId="1076"/>
          <ac:spMkLst>
            <pc:docMk/>
            <pc:sldMk cId="2347786905" sldId="349"/>
            <ac:spMk id="2" creationId="{26526F4A-921E-4669-A3A3-24D3D4C689ED}"/>
          </ac:spMkLst>
        </pc:spChg>
        <pc:spChg chg="add mod">
          <ac:chgData name="James Williams" userId="c957a50b-491f-4d94-b4bc-52aca3e2340d" providerId="ADAL" clId="{24AD1EBB-B856-443B-9200-42FCDD6529A9}" dt="2026-09-24T11:44:23.886" v="3660" actId="14100"/>
          <ac:spMkLst>
            <pc:docMk/>
            <pc:sldMk cId="2347786905" sldId="349"/>
            <ac:spMk id="3" creationId="{2D39C8FD-500D-626A-8CAC-D7B8249578D7}"/>
          </ac:spMkLst>
        </pc:spChg>
      </pc:sldChg>
      <pc:sldChg chg="addSp modSp mod">
        <pc:chgData name="James Williams" userId="c957a50b-491f-4d94-b4bc-52aca3e2340d" providerId="ADAL" clId="{24AD1EBB-B856-443B-9200-42FCDD6529A9}" dt="2026-09-24T11:51:53.693" v="3880" actId="20577"/>
        <pc:sldMkLst>
          <pc:docMk/>
          <pc:sldMk cId="3671395877" sldId="354"/>
        </pc:sldMkLst>
        <pc:spChg chg="mod">
          <ac:chgData name="James Williams" userId="c957a50b-491f-4d94-b4bc-52aca3e2340d" providerId="ADAL" clId="{24AD1EBB-B856-443B-9200-42FCDD6529A9}" dt="2026-09-24T11:51:10.532" v="3873" actId="403"/>
          <ac:spMkLst>
            <pc:docMk/>
            <pc:sldMk cId="3671395877" sldId="354"/>
            <ac:spMk id="2" creationId="{51DD742F-D7A9-40D4-90A2-E50B71E1641D}"/>
          </ac:spMkLst>
        </pc:spChg>
        <pc:spChg chg="mod">
          <ac:chgData name="James Williams" userId="c957a50b-491f-4d94-b4bc-52aca3e2340d" providerId="ADAL" clId="{24AD1EBB-B856-443B-9200-42FCDD6529A9}" dt="2026-09-24T11:51:53.693" v="3880" actId="20577"/>
          <ac:spMkLst>
            <pc:docMk/>
            <pc:sldMk cId="3671395877" sldId="354"/>
            <ac:spMk id="3" creationId="{8184B772-9A05-44B5-8191-7DB720421E36}"/>
          </ac:spMkLst>
        </pc:spChg>
        <pc:picChg chg="add mod">
          <ac:chgData name="James Williams" userId="c957a50b-491f-4d94-b4bc-52aca3e2340d" providerId="ADAL" clId="{24AD1EBB-B856-443B-9200-42FCDD6529A9}" dt="2026-09-24T11:51:44.714" v="3876" actId="1076"/>
          <ac:picMkLst>
            <pc:docMk/>
            <pc:sldMk cId="3671395877" sldId="354"/>
            <ac:picMk id="5" creationId="{0AEECA0F-F0FB-67EF-BD0D-B05EFCEEEEDD}"/>
          </ac:picMkLst>
        </pc:picChg>
      </pc:sldChg>
      <pc:sldChg chg="modSp mod">
        <pc:chgData name="James Williams" userId="c957a50b-491f-4d94-b4bc-52aca3e2340d" providerId="ADAL" clId="{24AD1EBB-B856-443B-9200-42FCDD6529A9}" dt="2026-09-24T11:38:00.695" v="3463" actId="403"/>
        <pc:sldMkLst>
          <pc:docMk/>
          <pc:sldMk cId="1315469254" sldId="355"/>
        </pc:sldMkLst>
        <pc:spChg chg="mod">
          <ac:chgData name="James Williams" userId="c957a50b-491f-4d94-b4bc-52aca3e2340d" providerId="ADAL" clId="{24AD1EBB-B856-443B-9200-42FCDD6529A9}" dt="2026-09-24T11:38:00.695" v="3463" actId="403"/>
          <ac:spMkLst>
            <pc:docMk/>
            <pc:sldMk cId="1315469254" sldId="355"/>
            <ac:spMk id="2" creationId="{9EA5BAF8-6357-4AD1-A22B-A7910C58736C}"/>
          </ac:spMkLst>
        </pc:spChg>
      </pc:sldChg>
      <pc:sldChg chg="modSp mod">
        <pc:chgData name="James Williams" userId="c957a50b-491f-4d94-b4bc-52aca3e2340d" providerId="ADAL" clId="{24AD1EBB-B856-443B-9200-42FCDD6529A9}" dt="2026-09-24T11:14:24.375" v="3344" actId="1076"/>
        <pc:sldMkLst>
          <pc:docMk/>
          <pc:sldMk cId="2975079999" sldId="356"/>
        </pc:sldMkLst>
        <pc:spChg chg="mod">
          <ac:chgData name="James Williams" userId="c957a50b-491f-4d94-b4bc-52aca3e2340d" providerId="ADAL" clId="{24AD1EBB-B856-443B-9200-42FCDD6529A9}" dt="2026-09-24T11:14:24.375" v="3344" actId="1076"/>
          <ac:spMkLst>
            <pc:docMk/>
            <pc:sldMk cId="2975079999" sldId="356"/>
            <ac:spMk id="2" creationId="{B0A96461-8860-436A-924D-153034D20576}"/>
          </ac:spMkLst>
        </pc:spChg>
      </pc:sldChg>
      <pc:sldChg chg="modSp mod">
        <pc:chgData name="James Williams" userId="c957a50b-491f-4d94-b4bc-52aca3e2340d" providerId="ADAL" clId="{24AD1EBB-B856-443B-9200-42FCDD6529A9}" dt="2026-09-24T11:45:26.889" v="3669" actId="403"/>
        <pc:sldMkLst>
          <pc:docMk/>
          <pc:sldMk cId="3103023210" sldId="358"/>
        </pc:sldMkLst>
        <pc:spChg chg="mod">
          <ac:chgData name="James Williams" userId="c957a50b-491f-4d94-b4bc-52aca3e2340d" providerId="ADAL" clId="{24AD1EBB-B856-443B-9200-42FCDD6529A9}" dt="2026-09-24T11:45:26.889" v="3669" actId="403"/>
          <ac:spMkLst>
            <pc:docMk/>
            <pc:sldMk cId="3103023210" sldId="358"/>
            <ac:spMk id="3" creationId="{7F4E3F27-B90A-4788-8BF3-38D2A26A5A53}"/>
          </ac:spMkLst>
        </pc:spChg>
      </pc:sldChg>
      <pc:sldChg chg="add">
        <pc:chgData name="James Williams" userId="c957a50b-491f-4d94-b4bc-52aca3e2340d" providerId="ADAL" clId="{24AD1EBB-B856-443B-9200-42FCDD6529A9}" dt="2026-09-24T12:23:41.593" v="4517"/>
        <pc:sldMkLst>
          <pc:docMk/>
          <pc:sldMk cId="331672337" sldId="380"/>
        </pc:sldMkLst>
      </pc:sldChg>
      <pc:sldChg chg="modSp mod">
        <pc:chgData name="James Williams" userId="c957a50b-491f-4d94-b4bc-52aca3e2340d" providerId="ADAL" clId="{24AD1EBB-B856-443B-9200-42FCDD6529A9}" dt="2026-09-24T11:58:59.553" v="3889" actId="403"/>
        <pc:sldMkLst>
          <pc:docMk/>
          <pc:sldMk cId="373038277" sldId="422"/>
        </pc:sldMkLst>
        <pc:spChg chg="mod">
          <ac:chgData name="James Williams" userId="c957a50b-491f-4d94-b4bc-52aca3e2340d" providerId="ADAL" clId="{24AD1EBB-B856-443B-9200-42FCDD6529A9}" dt="2026-09-24T11:58:59.553" v="3889" actId="403"/>
          <ac:spMkLst>
            <pc:docMk/>
            <pc:sldMk cId="373038277" sldId="422"/>
            <ac:spMk id="2" creationId="{C8BD1747-90CE-F865-5A5C-FCEA3B8EB195}"/>
          </ac:spMkLst>
        </pc:spChg>
      </pc:sldChg>
      <pc:sldChg chg="modSp mod">
        <pc:chgData name="James Williams" userId="c957a50b-491f-4d94-b4bc-52aca3e2340d" providerId="ADAL" clId="{24AD1EBB-B856-443B-9200-42FCDD6529A9}" dt="2026-09-24T12:22:13.429" v="4513" actId="20577"/>
        <pc:sldMkLst>
          <pc:docMk/>
          <pc:sldMk cId="3757457709" sldId="454"/>
        </pc:sldMkLst>
        <pc:spChg chg="mod">
          <ac:chgData name="James Williams" userId="c957a50b-491f-4d94-b4bc-52aca3e2340d" providerId="ADAL" clId="{24AD1EBB-B856-443B-9200-42FCDD6529A9}" dt="2026-09-24T12:22:13.429" v="4513" actId="20577"/>
          <ac:spMkLst>
            <pc:docMk/>
            <pc:sldMk cId="3757457709" sldId="454"/>
            <ac:spMk id="3" creationId="{844BEB98-6527-46D1-9A00-0DCD7D744A3E}"/>
          </ac:spMkLst>
        </pc:spChg>
        <pc:spChg chg="mod">
          <ac:chgData name="James Williams" userId="c957a50b-491f-4d94-b4bc-52aca3e2340d" providerId="ADAL" clId="{24AD1EBB-B856-443B-9200-42FCDD6529A9}" dt="2026-09-24T12:22:06.689" v="4512" actId="1076"/>
          <ac:spMkLst>
            <pc:docMk/>
            <pc:sldMk cId="3757457709" sldId="454"/>
            <ac:spMk id="6" creationId="{ED4753C2-09B2-4B9D-AA16-B9FC0A76CB2E}"/>
          </ac:spMkLst>
        </pc:spChg>
      </pc:sldChg>
      <pc:sldChg chg="modSp mod">
        <pc:chgData name="James Williams" userId="c957a50b-491f-4d94-b4bc-52aca3e2340d" providerId="ADAL" clId="{24AD1EBB-B856-443B-9200-42FCDD6529A9}" dt="2026-09-22T16:13:44.787" v="2767" actId="14100"/>
        <pc:sldMkLst>
          <pc:docMk/>
          <pc:sldMk cId="3549327671" sldId="515"/>
        </pc:sldMkLst>
        <pc:spChg chg="mod">
          <ac:chgData name="James Williams" userId="c957a50b-491f-4d94-b4bc-52aca3e2340d" providerId="ADAL" clId="{24AD1EBB-B856-443B-9200-42FCDD6529A9}" dt="2026-09-22T16:13:44.787" v="2767" actId="14100"/>
          <ac:spMkLst>
            <pc:docMk/>
            <pc:sldMk cId="3549327671" sldId="515"/>
            <ac:spMk id="2" creationId="{00000000-0000-0000-0000-000000000000}"/>
          </ac:spMkLst>
        </pc:spChg>
        <pc:spChg chg="mod">
          <ac:chgData name="James Williams" userId="c957a50b-491f-4d94-b4bc-52aca3e2340d" providerId="ADAL" clId="{24AD1EBB-B856-443B-9200-42FCDD6529A9}" dt="2026-09-22T16:13:36.359" v="2762" actId="255"/>
          <ac:spMkLst>
            <pc:docMk/>
            <pc:sldMk cId="3549327671" sldId="515"/>
            <ac:spMk id="3" creationId="{00000000-0000-0000-0000-000000000000}"/>
          </ac:spMkLst>
        </pc:spChg>
      </pc:sldChg>
      <pc:sldChg chg="modSp mod">
        <pc:chgData name="James Williams" userId="c957a50b-491f-4d94-b4bc-52aca3e2340d" providerId="ADAL" clId="{24AD1EBB-B856-443B-9200-42FCDD6529A9}" dt="2026-09-22T16:10:25.902" v="2616" actId="20577"/>
        <pc:sldMkLst>
          <pc:docMk/>
          <pc:sldMk cId="3196488376" sldId="516"/>
        </pc:sldMkLst>
        <pc:spChg chg="mod">
          <ac:chgData name="James Williams" userId="c957a50b-491f-4d94-b4bc-52aca3e2340d" providerId="ADAL" clId="{24AD1EBB-B856-443B-9200-42FCDD6529A9}" dt="2026-09-22T16:10:25.902" v="2616" actId="20577"/>
          <ac:spMkLst>
            <pc:docMk/>
            <pc:sldMk cId="3196488376" sldId="516"/>
            <ac:spMk id="3" creationId="{00000000-0000-0000-0000-000000000000}"/>
          </ac:spMkLst>
        </pc:spChg>
        <pc:grpChg chg="mod">
          <ac:chgData name="James Williams" userId="c957a50b-491f-4d94-b4bc-52aca3e2340d" providerId="ADAL" clId="{24AD1EBB-B856-443B-9200-42FCDD6529A9}" dt="2026-09-22T16:09:14.369" v="2571" actId="1076"/>
          <ac:grpSpMkLst>
            <pc:docMk/>
            <pc:sldMk cId="3196488376" sldId="516"/>
            <ac:grpSpMk id="5" creationId="{40C89840-0D5B-BB55-6FEF-EF37E44D2293}"/>
          </ac:grpSpMkLst>
        </pc:grpChg>
      </pc:sldChg>
      <pc:sldChg chg="addSp modSp mod">
        <pc:chgData name="James Williams" userId="c957a50b-491f-4d94-b4bc-52aca3e2340d" providerId="ADAL" clId="{24AD1EBB-B856-443B-9200-42FCDD6529A9}" dt="2026-09-22T16:24:03.140" v="2875" actId="1076"/>
        <pc:sldMkLst>
          <pc:docMk/>
          <pc:sldMk cId="3869820540" sldId="517"/>
        </pc:sldMkLst>
        <pc:spChg chg="mod">
          <ac:chgData name="James Williams" userId="c957a50b-491f-4d94-b4bc-52aca3e2340d" providerId="ADAL" clId="{24AD1EBB-B856-443B-9200-42FCDD6529A9}" dt="2026-09-22T16:24:03.140" v="2875" actId="1076"/>
          <ac:spMkLst>
            <pc:docMk/>
            <pc:sldMk cId="3869820540" sldId="517"/>
            <ac:spMk id="2" creationId="{C0A2A4EB-398C-90E3-3E0C-46D41577687E}"/>
          </ac:spMkLst>
        </pc:spChg>
        <pc:spChg chg="mod">
          <ac:chgData name="James Williams" userId="c957a50b-491f-4d94-b4bc-52aca3e2340d" providerId="ADAL" clId="{24AD1EBB-B856-443B-9200-42FCDD6529A9}" dt="2026-09-22T16:23:53.119" v="2873" actId="20577"/>
          <ac:spMkLst>
            <pc:docMk/>
            <pc:sldMk cId="3869820540" sldId="517"/>
            <ac:spMk id="3" creationId="{687564BB-F9FC-E68A-8787-F8C8E2D8E5CC}"/>
          </ac:spMkLst>
        </pc:spChg>
        <pc:spChg chg="add mod">
          <ac:chgData name="James Williams" userId="c957a50b-491f-4d94-b4bc-52aca3e2340d" providerId="ADAL" clId="{24AD1EBB-B856-443B-9200-42FCDD6529A9}" dt="2026-09-22T16:20:13.654" v="2816" actId="1076"/>
          <ac:spMkLst>
            <pc:docMk/>
            <pc:sldMk cId="3869820540" sldId="517"/>
            <ac:spMk id="6" creationId="{4C12D429-2542-3B14-492F-E63E695D8C15}"/>
          </ac:spMkLst>
        </pc:spChg>
      </pc:sldChg>
      <pc:sldChg chg="modSp mod">
        <pc:chgData name="James Williams" userId="c957a50b-491f-4d94-b4bc-52aca3e2340d" providerId="ADAL" clId="{24AD1EBB-B856-443B-9200-42FCDD6529A9}" dt="2026-09-28T12:06:28.080" v="4675" actId="13926"/>
        <pc:sldMkLst>
          <pc:docMk/>
          <pc:sldMk cId="1570366529" sldId="518"/>
        </pc:sldMkLst>
        <pc:spChg chg="mod">
          <ac:chgData name="James Williams" userId="c957a50b-491f-4d94-b4bc-52aca3e2340d" providerId="ADAL" clId="{24AD1EBB-B856-443B-9200-42FCDD6529A9}" dt="2026-09-22T15:58:40.667" v="2379" actId="1076"/>
          <ac:spMkLst>
            <pc:docMk/>
            <pc:sldMk cId="1570366529" sldId="518"/>
            <ac:spMk id="2" creationId="{00000000-0000-0000-0000-000000000000}"/>
          </ac:spMkLst>
        </pc:spChg>
        <pc:spChg chg="mod">
          <ac:chgData name="James Williams" userId="c957a50b-491f-4d94-b4bc-52aca3e2340d" providerId="ADAL" clId="{24AD1EBB-B856-443B-9200-42FCDD6529A9}" dt="2026-09-28T12:06:28.080" v="4675" actId="13926"/>
          <ac:spMkLst>
            <pc:docMk/>
            <pc:sldMk cId="1570366529" sldId="518"/>
            <ac:spMk id="3" creationId="{00000000-0000-0000-0000-000000000000}"/>
          </ac:spMkLst>
        </pc:spChg>
        <pc:spChg chg="mod">
          <ac:chgData name="James Williams" userId="c957a50b-491f-4d94-b4bc-52aca3e2340d" providerId="ADAL" clId="{24AD1EBB-B856-443B-9200-42FCDD6529A9}" dt="2026-09-22T15:58:38.047" v="2378" actId="1076"/>
          <ac:spMkLst>
            <pc:docMk/>
            <pc:sldMk cId="1570366529" sldId="518"/>
            <ac:spMk id="4" creationId="{CCF1CEA4-76F4-4482-8530-2FACA57659F7}"/>
          </ac:spMkLst>
        </pc:spChg>
      </pc:sldChg>
      <pc:sldChg chg="modSp mod">
        <pc:chgData name="James Williams" userId="c957a50b-491f-4d94-b4bc-52aca3e2340d" providerId="ADAL" clId="{24AD1EBB-B856-443B-9200-42FCDD6529A9}" dt="2026-09-22T16:20:58.902" v="2825" actId="12"/>
        <pc:sldMkLst>
          <pc:docMk/>
          <pc:sldMk cId="3132851625" sldId="519"/>
        </pc:sldMkLst>
        <pc:spChg chg="mod">
          <ac:chgData name="James Williams" userId="c957a50b-491f-4d94-b4bc-52aca3e2340d" providerId="ADAL" clId="{24AD1EBB-B856-443B-9200-42FCDD6529A9}" dt="2026-09-22T16:20:58.902" v="2825" actId="12"/>
          <ac:spMkLst>
            <pc:docMk/>
            <pc:sldMk cId="3132851625" sldId="519"/>
            <ac:spMk id="3" creationId="{00000000-0000-0000-0000-000000000000}"/>
          </ac:spMkLst>
        </pc:spChg>
      </pc:sldChg>
      <pc:sldChg chg="modSp mod">
        <pc:chgData name="James Williams" userId="c957a50b-491f-4d94-b4bc-52aca3e2340d" providerId="ADAL" clId="{24AD1EBB-B856-443B-9200-42FCDD6529A9}" dt="2026-09-22T16:19:45.159" v="2810" actId="14100"/>
        <pc:sldMkLst>
          <pc:docMk/>
          <pc:sldMk cId="2821064860" sldId="520"/>
        </pc:sldMkLst>
        <pc:spChg chg="mod">
          <ac:chgData name="James Williams" userId="c957a50b-491f-4d94-b4bc-52aca3e2340d" providerId="ADAL" clId="{24AD1EBB-B856-443B-9200-42FCDD6529A9}" dt="2026-09-22T16:17:48.335" v="2794" actId="27636"/>
          <ac:spMkLst>
            <pc:docMk/>
            <pc:sldMk cId="2821064860" sldId="520"/>
            <ac:spMk id="2" creationId="{00000000-0000-0000-0000-000000000000}"/>
          </ac:spMkLst>
        </pc:spChg>
        <pc:spChg chg="mod">
          <ac:chgData name="James Williams" userId="c957a50b-491f-4d94-b4bc-52aca3e2340d" providerId="ADAL" clId="{24AD1EBB-B856-443B-9200-42FCDD6529A9}" dt="2026-09-22T16:17:38.012" v="2792" actId="20577"/>
          <ac:spMkLst>
            <pc:docMk/>
            <pc:sldMk cId="2821064860" sldId="520"/>
            <ac:spMk id="3" creationId="{00000000-0000-0000-0000-000000000000}"/>
          </ac:spMkLst>
        </pc:spChg>
        <pc:spChg chg="mod">
          <ac:chgData name="James Williams" userId="c957a50b-491f-4d94-b4bc-52aca3e2340d" providerId="ADAL" clId="{24AD1EBB-B856-443B-9200-42FCDD6529A9}" dt="2026-09-22T16:19:45.159" v="2810" actId="14100"/>
          <ac:spMkLst>
            <pc:docMk/>
            <pc:sldMk cId="2821064860" sldId="520"/>
            <ac:spMk id="4" creationId="{CCF1CEA4-76F4-4482-8530-2FACA57659F7}"/>
          </ac:spMkLst>
        </pc:spChg>
      </pc:sldChg>
      <pc:sldChg chg="modSp mod">
        <pc:chgData name="James Williams" userId="c957a50b-491f-4d94-b4bc-52aca3e2340d" providerId="ADAL" clId="{24AD1EBB-B856-443B-9200-42FCDD6529A9}" dt="2026-09-28T12:08:00.107" v="4691" actId="1076"/>
        <pc:sldMkLst>
          <pc:docMk/>
          <pc:sldMk cId="1336463340" sldId="522"/>
        </pc:sldMkLst>
        <pc:spChg chg="mod">
          <ac:chgData name="James Williams" userId="c957a50b-491f-4d94-b4bc-52aca3e2340d" providerId="ADAL" clId="{24AD1EBB-B856-443B-9200-42FCDD6529A9}" dt="2026-09-22T16:08:36.249" v="2556" actId="14100"/>
          <ac:spMkLst>
            <pc:docMk/>
            <pc:sldMk cId="1336463340" sldId="522"/>
            <ac:spMk id="2" creationId="{00000000-0000-0000-0000-000000000000}"/>
          </ac:spMkLst>
        </pc:spChg>
        <pc:spChg chg="mod">
          <ac:chgData name="James Williams" userId="c957a50b-491f-4d94-b4bc-52aca3e2340d" providerId="ADAL" clId="{24AD1EBB-B856-443B-9200-42FCDD6529A9}" dt="2026-09-28T12:08:00.107" v="4691" actId="1076"/>
          <ac:spMkLst>
            <pc:docMk/>
            <pc:sldMk cId="1336463340" sldId="522"/>
            <ac:spMk id="3" creationId="{59E230C8-B250-50F1-2787-A9867301E609}"/>
          </ac:spMkLst>
        </pc:spChg>
        <pc:spChg chg="mod">
          <ac:chgData name="James Williams" userId="c957a50b-491f-4d94-b4bc-52aca3e2340d" providerId="ADAL" clId="{24AD1EBB-B856-443B-9200-42FCDD6529A9}" dt="2026-09-28T12:07:56.703" v="4690" actId="113"/>
          <ac:spMkLst>
            <pc:docMk/>
            <pc:sldMk cId="1336463340" sldId="522"/>
            <ac:spMk id="5" creationId="{C8A2E104-1698-B1E3-BD34-EE8B5095E037}"/>
          </ac:spMkLst>
        </pc:spChg>
      </pc:sldChg>
      <pc:sldChg chg="modSp mod">
        <pc:chgData name="James Williams" userId="c957a50b-491f-4d94-b4bc-52aca3e2340d" providerId="ADAL" clId="{24AD1EBB-B856-443B-9200-42FCDD6529A9}" dt="2026-09-28T12:07:41.346" v="4684" actId="404"/>
        <pc:sldMkLst>
          <pc:docMk/>
          <pc:sldMk cId="1586973543" sldId="523"/>
        </pc:sldMkLst>
        <pc:spChg chg="mod">
          <ac:chgData name="James Williams" userId="c957a50b-491f-4d94-b4bc-52aca3e2340d" providerId="ADAL" clId="{24AD1EBB-B856-443B-9200-42FCDD6529A9}" dt="2026-09-28T12:07:17.792" v="4679" actId="14100"/>
          <ac:spMkLst>
            <pc:docMk/>
            <pc:sldMk cId="1586973543" sldId="523"/>
            <ac:spMk id="2" creationId="{00000000-0000-0000-0000-000000000000}"/>
          </ac:spMkLst>
        </pc:spChg>
        <pc:spChg chg="mod">
          <ac:chgData name="James Williams" userId="c957a50b-491f-4d94-b4bc-52aca3e2340d" providerId="ADAL" clId="{24AD1EBB-B856-443B-9200-42FCDD6529A9}" dt="2026-09-28T12:07:41.346" v="4684" actId="404"/>
          <ac:spMkLst>
            <pc:docMk/>
            <pc:sldMk cId="1586973543" sldId="523"/>
            <ac:spMk id="3" creationId="{B8845CC4-4365-EA51-DBCB-CB9C909F6281}"/>
          </ac:spMkLst>
        </pc:spChg>
        <pc:spChg chg="mod">
          <ac:chgData name="James Williams" userId="c957a50b-491f-4d94-b4bc-52aca3e2340d" providerId="ADAL" clId="{24AD1EBB-B856-443B-9200-42FCDD6529A9}" dt="2026-09-22T16:11:59.280" v="2642" actId="1076"/>
          <ac:spMkLst>
            <pc:docMk/>
            <pc:sldMk cId="1586973543" sldId="523"/>
            <ac:spMk id="5" creationId="{D84B77A9-8DC5-E0AC-6FE3-83347BD9652B}"/>
          </ac:spMkLst>
        </pc:spChg>
      </pc:sldChg>
      <pc:sldChg chg="addSp modSp mod">
        <pc:chgData name="James Williams" userId="c957a50b-491f-4d94-b4bc-52aca3e2340d" providerId="ADAL" clId="{24AD1EBB-B856-443B-9200-42FCDD6529A9}" dt="2026-09-22T16:19:55.965" v="2813" actId="1076"/>
        <pc:sldMkLst>
          <pc:docMk/>
          <pc:sldMk cId="1408233258" sldId="525"/>
        </pc:sldMkLst>
        <pc:spChg chg="mod">
          <ac:chgData name="James Williams" userId="c957a50b-491f-4d94-b4bc-52aca3e2340d" providerId="ADAL" clId="{24AD1EBB-B856-443B-9200-42FCDD6529A9}" dt="2026-09-22T16:19:55.965" v="2813" actId="1076"/>
          <ac:spMkLst>
            <pc:docMk/>
            <pc:sldMk cId="1408233258" sldId="525"/>
            <ac:spMk id="2" creationId="{C0A2A4EB-398C-90E3-3E0C-46D41577687E}"/>
          </ac:spMkLst>
        </pc:spChg>
        <pc:spChg chg="add mod">
          <ac:chgData name="James Williams" userId="c957a50b-491f-4d94-b4bc-52aca3e2340d" providerId="ADAL" clId="{24AD1EBB-B856-443B-9200-42FCDD6529A9}" dt="2026-09-22T16:19:51.959" v="2812" actId="1076"/>
          <ac:spMkLst>
            <pc:docMk/>
            <pc:sldMk cId="1408233258" sldId="525"/>
            <ac:spMk id="6" creationId="{A5CEFBF6-28DD-D844-A12B-A78C26854BA7}"/>
          </ac:spMkLst>
        </pc:spChg>
      </pc:sldChg>
      <pc:sldChg chg="addSp delSp modSp mod">
        <pc:chgData name="James Williams" userId="c957a50b-491f-4d94-b4bc-52aca3e2340d" providerId="ADAL" clId="{24AD1EBB-B856-443B-9200-42FCDD6529A9}" dt="2026-09-24T11:39:18.693" v="3484" actId="20577"/>
        <pc:sldMkLst>
          <pc:docMk/>
          <pc:sldMk cId="3681745356" sldId="526"/>
        </pc:sldMkLst>
        <pc:spChg chg="mod">
          <ac:chgData name="James Williams" userId="c957a50b-491f-4d94-b4bc-52aca3e2340d" providerId="ADAL" clId="{24AD1EBB-B856-443B-9200-42FCDD6529A9}" dt="2026-09-24T11:11:42.837" v="3317" actId="13926"/>
          <ac:spMkLst>
            <pc:docMk/>
            <pc:sldMk cId="3681745356" sldId="526"/>
            <ac:spMk id="2" creationId="{C0A2A4EB-398C-90E3-3E0C-46D41577687E}"/>
          </ac:spMkLst>
        </pc:spChg>
        <pc:spChg chg="mod">
          <ac:chgData name="James Williams" userId="c957a50b-491f-4d94-b4bc-52aca3e2340d" providerId="ADAL" clId="{24AD1EBB-B856-443B-9200-42FCDD6529A9}" dt="2026-09-24T11:39:18.693" v="3484" actId="20577"/>
          <ac:spMkLst>
            <pc:docMk/>
            <pc:sldMk cId="3681745356" sldId="526"/>
            <ac:spMk id="3" creationId="{687564BB-F9FC-E68A-8787-F8C8E2D8E5CC}"/>
          </ac:spMkLst>
        </pc:spChg>
        <pc:picChg chg="add mod">
          <ac:chgData name="James Williams" userId="c957a50b-491f-4d94-b4bc-52aca3e2340d" providerId="ADAL" clId="{24AD1EBB-B856-443B-9200-42FCDD6529A9}" dt="2026-09-24T11:11:55.414" v="3319" actId="1076"/>
          <ac:picMkLst>
            <pc:docMk/>
            <pc:sldMk cId="3681745356" sldId="526"/>
            <ac:picMk id="6" creationId="{28AD8F79-C45D-B3C0-C8B2-42263E579B11}"/>
          </ac:picMkLst>
        </pc:picChg>
      </pc:sldChg>
      <pc:sldChg chg="modSp mod">
        <pc:chgData name="James Williams" userId="c957a50b-491f-4d94-b4bc-52aca3e2340d" providerId="ADAL" clId="{24AD1EBB-B856-443B-9200-42FCDD6529A9}" dt="2026-09-24T12:49:54.038" v="4662" actId="20577"/>
        <pc:sldMkLst>
          <pc:docMk/>
          <pc:sldMk cId="2849612269" sldId="530"/>
        </pc:sldMkLst>
        <pc:spChg chg="mod">
          <ac:chgData name="James Williams" userId="c957a50b-491f-4d94-b4bc-52aca3e2340d" providerId="ADAL" clId="{24AD1EBB-B856-443B-9200-42FCDD6529A9}" dt="2026-09-24T12:49:54.038" v="4662" actId="20577"/>
          <ac:spMkLst>
            <pc:docMk/>
            <pc:sldMk cId="2849612269" sldId="530"/>
            <ac:spMk id="3" creationId="{2365D468-1417-8D2A-445B-589E673AD731}"/>
          </ac:spMkLst>
        </pc:spChg>
      </pc:sldChg>
      <pc:sldChg chg="add">
        <pc:chgData name="James Williams" userId="c957a50b-491f-4d94-b4bc-52aca3e2340d" providerId="ADAL" clId="{24AD1EBB-B856-443B-9200-42FCDD6529A9}" dt="2026-09-24T11:44:59.133" v="3666"/>
        <pc:sldMkLst>
          <pc:docMk/>
          <pc:sldMk cId="2619043566" sldId="533"/>
        </pc:sldMkLst>
      </pc:sldChg>
      <pc:sldChg chg="addSp delSp modSp mod">
        <pc:chgData name="James Williams" userId="c957a50b-491f-4d94-b4bc-52aca3e2340d" providerId="ADAL" clId="{24AD1EBB-B856-443B-9200-42FCDD6529A9}" dt="2026-09-24T12:43:58.806" v="4611" actId="1076"/>
        <pc:sldMkLst>
          <pc:docMk/>
          <pc:sldMk cId="1095998543" sldId="534"/>
        </pc:sldMkLst>
        <pc:spChg chg="mod">
          <ac:chgData name="James Williams" userId="c957a50b-491f-4d94-b4bc-52aca3e2340d" providerId="ADAL" clId="{24AD1EBB-B856-443B-9200-42FCDD6529A9}" dt="2026-09-24T12:40:07.678" v="4541" actId="1076"/>
          <ac:spMkLst>
            <pc:docMk/>
            <pc:sldMk cId="1095998543" sldId="534"/>
            <ac:spMk id="2" creationId="{C0A2A4EB-398C-90E3-3E0C-46D41577687E}"/>
          </ac:spMkLst>
        </pc:spChg>
        <pc:spChg chg="mod">
          <ac:chgData name="James Williams" userId="c957a50b-491f-4d94-b4bc-52aca3e2340d" providerId="ADAL" clId="{24AD1EBB-B856-443B-9200-42FCDD6529A9}" dt="2026-09-24T12:43:36.541" v="4601" actId="1076"/>
          <ac:spMkLst>
            <pc:docMk/>
            <pc:sldMk cId="1095998543" sldId="534"/>
            <ac:spMk id="3" creationId="{687564BB-F9FC-E68A-8787-F8C8E2D8E5CC}"/>
          </ac:spMkLst>
        </pc:spChg>
        <pc:picChg chg="add mod">
          <ac:chgData name="James Williams" userId="c957a50b-491f-4d94-b4bc-52aca3e2340d" providerId="ADAL" clId="{24AD1EBB-B856-443B-9200-42FCDD6529A9}" dt="2026-09-24T12:43:52.687" v="4610" actId="1076"/>
          <ac:picMkLst>
            <pc:docMk/>
            <pc:sldMk cId="1095998543" sldId="534"/>
            <ac:picMk id="5" creationId="{1902AA16-FA38-87FF-7392-348C201FB061}"/>
          </ac:picMkLst>
        </pc:picChg>
        <pc:picChg chg="add mod">
          <ac:chgData name="James Williams" userId="c957a50b-491f-4d94-b4bc-52aca3e2340d" providerId="ADAL" clId="{24AD1EBB-B856-443B-9200-42FCDD6529A9}" dt="2026-09-24T12:43:47.727" v="4608" actId="1076"/>
          <ac:picMkLst>
            <pc:docMk/>
            <pc:sldMk cId="1095998543" sldId="534"/>
            <ac:picMk id="9" creationId="{161312FB-6896-695C-BD68-64E8E48E8026}"/>
          </ac:picMkLst>
        </pc:picChg>
        <pc:picChg chg="add mod">
          <ac:chgData name="James Williams" userId="c957a50b-491f-4d94-b4bc-52aca3e2340d" providerId="ADAL" clId="{24AD1EBB-B856-443B-9200-42FCDD6529A9}" dt="2026-09-24T12:43:58.806" v="4611" actId="1076"/>
          <ac:picMkLst>
            <pc:docMk/>
            <pc:sldMk cId="1095998543" sldId="534"/>
            <ac:picMk id="11" creationId="{33EF334C-6BD1-5529-D1C6-857C5C9C640E}"/>
          </ac:picMkLst>
        </pc:picChg>
      </pc:sldChg>
      <pc:sldChg chg="modSp mod">
        <pc:chgData name="James Williams" userId="c957a50b-491f-4d94-b4bc-52aca3e2340d" providerId="ADAL" clId="{24AD1EBB-B856-443B-9200-42FCDD6529A9}" dt="2026-09-24T11:58:18.762" v="3888" actId="11"/>
        <pc:sldMkLst>
          <pc:docMk/>
          <pc:sldMk cId="4189901451" sldId="546"/>
        </pc:sldMkLst>
        <pc:spChg chg="mod">
          <ac:chgData name="James Williams" userId="c957a50b-491f-4d94-b4bc-52aca3e2340d" providerId="ADAL" clId="{24AD1EBB-B856-443B-9200-42FCDD6529A9}" dt="2026-09-24T11:55:33.023" v="3884" actId="1076"/>
          <ac:spMkLst>
            <pc:docMk/>
            <pc:sldMk cId="4189901451" sldId="546"/>
            <ac:spMk id="2" creationId="{474CB7A3-78E9-42C3-A5BD-47BE85BF45B5}"/>
          </ac:spMkLst>
        </pc:spChg>
        <pc:spChg chg="mod">
          <ac:chgData name="James Williams" userId="c957a50b-491f-4d94-b4bc-52aca3e2340d" providerId="ADAL" clId="{24AD1EBB-B856-443B-9200-42FCDD6529A9}" dt="2026-09-24T11:58:18.762" v="3888" actId="11"/>
          <ac:spMkLst>
            <pc:docMk/>
            <pc:sldMk cId="4189901451" sldId="546"/>
            <ac:spMk id="6" creationId="{E191DD1F-3DDF-332E-33A6-4E3CDCA07DD2}"/>
          </ac:spMkLst>
        </pc:spChg>
      </pc:sldChg>
      <pc:sldChg chg="modSp mod">
        <pc:chgData name="James Williams" userId="c957a50b-491f-4d94-b4bc-52aca3e2340d" providerId="ADAL" clId="{24AD1EBB-B856-443B-9200-42FCDD6529A9}" dt="2026-09-24T12:01:30.710" v="3894" actId="207"/>
        <pc:sldMkLst>
          <pc:docMk/>
          <pc:sldMk cId="2203190332" sldId="547"/>
        </pc:sldMkLst>
        <pc:spChg chg="mod">
          <ac:chgData name="James Williams" userId="c957a50b-491f-4d94-b4bc-52aca3e2340d" providerId="ADAL" clId="{24AD1EBB-B856-443B-9200-42FCDD6529A9}" dt="2026-09-24T12:01:30.710" v="3894" actId="207"/>
          <ac:spMkLst>
            <pc:docMk/>
            <pc:sldMk cId="2203190332" sldId="547"/>
            <ac:spMk id="3" creationId="{CDDB23E5-1F9B-40FA-8A0D-3DB4920917E0}"/>
          </ac:spMkLst>
        </pc:spChg>
      </pc:sldChg>
      <pc:sldChg chg="modSp mod">
        <pc:chgData name="James Williams" userId="c957a50b-491f-4d94-b4bc-52aca3e2340d" providerId="ADAL" clId="{24AD1EBB-B856-443B-9200-42FCDD6529A9}" dt="2026-09-24T12:25:37.675" v="4531" actId="20577"/>
        <pc:sldMkLst>
          <pc:docMk/>
          <pc:sldMk cId="3721108510" sldId="551"/>
        </pc:sldMkLst>
        <pc:spChg chg="mod">
          <ac:chgData name="James Williams" userId="c957a50b-491f-4d94-b4bc-52aca3e2340d" providerId="ADAL" clId="{24AD1EBB-B856-443B-9200-42FCDD6529A9}" dt="2026-09-24T12:25:37.675" v="4531" actId="20577"/>
          <ac:spMkLst>
            <pc:docMk/>
            <pc:sldMk cId="3721108510" sldId="551"/>
            <ac:spMk id="14" creationId="{3F7456A3-879B-F7D1-095B-419F58148ADA}"/>
          </ac:spMkLst>
        </pc:spChg>
      </pc:sldChg>
      <pc:sldChg chg="modSp mod">
        <pc:chgData name="James Williams" userId="c957a50b-491f-4d94-b4bc-52aca3e2340d" providerId="ADAL" clId="{24AD1EBB-B856-443B-9200-42FCDD6529A9}" dt="2026-09-22T16:06:54.302" v="2505" actId="13926"/>
        <pc:sldMkLst>
          <pc:docMk/>
          <pc:sldMk cId="3665404767" sldId="871"/>
        </pc:sldMkLst>
        <pc:spChg chg="mod">
          <ac:chgData name="James Williams" userId="c957a50b-491f-4d94-b4bc-52aca3e2340d" providerId="ADAL" clId="{24AD1EBB-B856-443B-9200-42FCDD6529A9}" dt="2026-09-22T16:06:54.302" v="2505" actId="13926"/>
          <ac:spMkLst>
            <pc:docMk/>
            <pc:sldMk cId="3665404767" sldId="871"/>
            <ac:spMk id="3" creationId="{75039018-C6A0-642B-2725-77FC1F54AB70}"/>
          </ac:spMkLst>
        </pc:spChg>
      </pc:sldChg>
      <pc:sldChg chg="modSp mod">
        <pc:chgData name="James Williams" userId="c957a50b-491f-4d94-b4bc-52aca3e2340d" providerId="ADAL" clId="{24AD1EBB-B856-443B-9200-42FCDD6529A9}" dt="2026-09-22T16:19:10.831" v="2805" actId="13926"/>
        <pc:sldMkLst>
          <pc:docMk/>
          <pc:sldMk cId="7872373" sldId="872"/>
        </pc:sldMkLst>
        <pc:spChg chg="mod">
          <ac:chgData name="James Williams" userId="c957a50b-491f-4d94-b4bc-52aca3e2340d" providerId="ADAL" clId="{24AD1EBB-B856-443B-9200-42FCDD6529A9}" dt="2026-09-22T16:19:10.831" v="2805" actId="13926"/>
          <ac:spMkLst>
            <pc:docMk/>
            <pc:sldMk cId="7872373" sldId="872"/>
            <ac:spMk id="3" creationId="{90402EA5-9F0A-9E0E-6016-2C06E849AC79}"/>
          </ac:spMkLst>
        </pc:spChg>
        <pc:spChg chg="mod">
          <ac:chgData name="James Williams" userId="c957a50b-491f-4d94-b4bc-52aca3e2340d" providerId="ADAL" clId="{24AD1EBB-B856-443B-9200-42FCDD6529A9}" dt="2026-09-22T16:18:26.676" v="2803" actId="13926"/>
          <ac:spMkLst>
            <pc:docMk/>
            <pc:sldMk cId="7872373" sldId="872"/>
            <ac:spMk id="7" creationId="{E0FBE40F-E0A1-232C-8ABD-133BF7A911F6}"/>
          </ac:spMkLst>
        </pc:spChg>
      </pc:sldChg>
      <pc:sldChg chg="delSp modSp del mod">
        <pc:chgData name="James Williams" userId="c957a50b-491f-4d94-b4bc-52aca3e2340d" providerId="ADAL" clId="{24AD1EBB-B856-443B-9200-42FCDD6529A9}" dt="2026-09-28T12:04:27.226" v="4670" actId="2696"/>
        <pc:sldMkLst>
          <pc:docMk/>
          <pc:sldMk cId="3664855321" sldId="875"/>
        </pc:sldMkLst>
      </pc:sldChg>
      <pc:sldChg chg="addSp delSp modSp mod">
        <pc:chgData name="James Williams" userId="c957a50b-491f-4d94-b4bc-52aca3e2340d" providerId="ADAL" clId="{24AD1EBB-B856-443B-9200-42FCDD6529A9}" dt="2026-09-24T11:14:15.696" v="3341" actId="1076"/>
        <pc:sldMkLst>
          <pc:docMk/>
          <pc:sldMk cId="480536978" sldId="879"/>
        </pc:sldMkLst>
        <pc:spChg chg="add del mod">
          <ac:chgData name="James Williams" userId="c957a50b-491f-4d94-b4bc-52aca3e2340d" providerId="ADAL" clId="{24AD1EBB-B856-443B-9200-42FCDD6529A9}" dt="2026-09-24T11:14:01.903" v="3338" actId="1076"/>
          <ac:spMkLst>
            <pc:docMk/>
            <pc:sldMk cId="480536978" sldId="879"/>
            <ac:spMk id="2" creationId="{216130DA-1B84-AEAC-AF6A-B91459A785B7}"/>
          </ac:spMkLst>
        </pc:spChg>
        <pc:spChg chg="mod">
          <ac:chgData name="James Williams" userId="c957a50b-491f-4d94-b4bc-52aca3e2340d" providerId="ADAL" clId="{24AD1EBB-B856-443B-9200-42FCDD6529A9}" dt="2026-09-24T11:14:15.696" v="3341" actId="1076"/>
          <ac:spMkLst>
            <pc:docMk/>
            <pc:sldMk cId="480536978" sldId="879"/>
            <ac:spMk id="18" creationId="{0D95400E-69B0-58C7-1733-088540D3CA60}"/>
          </ac:spMkLst>
        </pc:spChg>
        <pc:spChg chg="mod">
          <ac:chgData name="James Williams" userId="c957a50b-491f-4d94-b4bc-52aca3e2340d" providerId="ADAL" clId="{24AD1EBB-B856-443B-9200-42FCDD6529A9}" dt="2026-09-24T11:14:15.696" v="3341" actId="1076"/>
          <ac:spMkLst>
            <pc:docMk/>
            <pc:sldMk cId="480536978" sldId="879"/>
            <ac:spMk id="21" creationId="{F5E4C412-AD15-1C1B-A77C-71D1D91329AE}"/>
          </ac:spMkLst>
        </pc:spChg>
        <pc:picChg chg="mod">
          <ac:chgData name="James Williams" userId="c957a50b-491f-4d94-b4bc-52aca3e2340d" providerId="ADAL" clId="{24AD1EBB-B856-443B-9200-42FCDD6529A9}" dt="2026-09-24T11:14:15.696" v="3341" actId="1076"/>
          <ac:picMkLst>
            <pc:docMk/>
            <pc:sldMk cId="480536978" sldId="879"/>
            <ac:picMk id="20" creationId="{DA630312-B52D-CD4A-D6AD-20C1E6A48434}"/>
          </ac:picMkLst>
        </pc:picChg>
      </pc:sldChg>
      <pc:sldChg chg="modSp mod">
        <pc:chgData name="James Williams" userId="c957a50b-491f-4d94-b4bc-52aca3e2340d" providerId="ADAL" clId="{24AD1EBB-B856-443B-9200-42FCDD6529A9}" dt="2026-09-24T11:41:22.455" v="3613" actId="14100"/>
        <pc:sldMkLst>
          <pc:docMk/>
          <pc:sldMk cId="3137348426" sldId="880"/>
        </pc:sldMkLst>
        <pc:spChg chg="mod">
          <ac:chgData name="James Williams" userId="c957a50b-491f-4d94-b4bc-52aca3e2340d" providerId="ADAL" clId="{24AD1EBB-B856-443B-9200-42FCDD6529A9}" dt="2026-09-24T11:13:42.761" v="3333" actId="403"/>
          <ac:spMkLst>
            <pc:docMk/>
            <pc:sldMk cId="3137348426" sldId="880"/>
            <ac:spMk id="2" creationId="{474CB7A3-78E9-42C3-A5BD-47BE85BF45B5}"/>
          </ac:spMkLst>
        </pc:spChg>
        <pc:spChg chg="mod">
          <ac:chgData name="James Williams" userId="c957a50b-491f-4d94-b4bc-52aca3e2340d" providerId="ADAL" clId="{24AD1EBB-B856-443B-9200-42FCDD6529A9}" dt="2026-09-24T11:41:13.402" v="3610" actId="1076"/>
          <ac:spMkLst>
            <pc:docMk/>
            <pc:sldMk cId="3137348426" sldId="880"/>
            <ac:spMk id="3" creationId="{435EF206-3257-2130-8B22-5FF87EC61A4C}"/>
          </ac:spMkLst>
        </pc:spChg>
        <pc:cxnChg chg="mod">
          <ac:chgData name="James Williams" userId="c957a50b-491f-4d94-b4bc-52aca3e2340d" providerId="ADAL" clId="{24AD1EBB-B856-443B-9200-42FCDD6529A9}" dt="2026-09-24T11:41:22.455" v="3613" actId="14100"/>
          <ac:cxnSpMkLst>
            <pc:docMk/>
            <pc:sldMk cId="3137348426" sldId="880"/>
            <ac:cxnSpMk id="6" creationId="{0621942B-3D6F-D5EF-20F4-C91DE271155D}"/>
          </ac:cxnSpMkLst>
        </pc:cxnChg>
        <pc:cxnChg chg="mod">
          <ac:chgData name="James Williams" userId="c957a50b-491f-4d94-b4bc-52aca3e2340d" providerId="ADAL" clId="{24AD1EBB-B856-443B-9200-42FCDD6529A9}" dt="2026-09-24T11:41:19.460" v="3612" actId="14100"/>
          <ac:cxnSpMkLst>
            <pc:docMk/>
            <pc:sldMk cId="3137348426" sldId="880"/>
            <ac:cxnSpMk id="7" creationId="{44C4FA1F-A9F0-713C-BF27-C703B478EB5C}"/>
          </ac:cxnSpMkLst>
        </pc:cxnChg>
      </pc:sldChg>
      <pc:sldChg chg="add">
        <pc:chgData name="James Williams" userId="c957a50b-491f-4d94-b4bc-52aca3e2340d" providerId="ADAL" clId="{24AD1EBB-B856-443B-9200-42FCDD6529A9}" dt="2026-09-24T11:44:59.133" v="3666"/>
        <pc:sldMkLst>
          <pc:docMk/>
          <pc:sldMk cId="3525097327" sldId="881"/>
        </pc:sldMkLst>
      </pc:sldChg>
      <pc:sldChg chg="modSp mod">
        <pc:chgData name="James Williams" userId="c957a50b-491f-4d94-b4bc-52aca3e2340d" providerId="ADAL" clId="{24AD1EBB-B856-443B-9200-42FCDD6529A9}" dt="2026-09-24T12:26:08.755" v="4535" actId="20577"/>
        <pc:sldMkLst>
          <pc:docMk/>
          <pc:sldMk cId="3593199153" sldId="883"/>
        </pc:sldMkLst>
        <pc:spChg chg="mod">
          <ac:chgData name="James Williams" userId="c957a50b-491f-4d94-b4bc-52aca3e2340d" providerId="ADAL" clId="{24AD1EBB-B856-443B-9200-42FCDD6529A9}" dt="2026-09-24T12:26:08.755" v="4535" actId="20577"/>
          <ac:spMkLst>
            <pc:docMk/>
            <pc:sldMk cId="3593199153" sldId="883"/>
            <ac:spMk id="3" creationId="{4715B6C1-1798-AE42-91C3-0D41CC746602}"/>
          </ac:spMkLst>
        </pc:spChg>
      </pc:sldChg>
      <pc:sldChg chg="add">
        <pc:chgData name="James Williams" userId="c957a50b-491f-4d94-b4bc-52aca3e2340d" providerId="ADAL" clId="{24AD1EBB-B856-443B-9200-42FCDD6529A9}" dt="2026-09-22T16:29:48.278" v="3051"/>
        <pc:sldMkLst>
          <pc:docMk/>
          <pc:sldMk cId="1618059338" sldId="890"/>
        </pc:sldMkLst>
      </pc:sldChg>
      <pc:sldChg chg="addSp modSp add mod">
        <pc:chgData name="James Williams" userId="c957a50b-491f-4d94-b4bc-52aca3e2340d" providerId="ADAL" clId="{24AD1EBB-B856-443B-9200-42FCDD6529A9}" dt="2026-09-24T11:33:20.993" v="3420" actId="1076"/>
        <pc:sldMkLst>
          <pc:docMk/>
          <pc:sldMk cId="1352109684" sldId="891"/>
        </pc:sldMkLst>
        <pc:spChg chg="mod">
          <ac:chgData name="James Williams" userId="c957a50b-491f-4d94-b4bc-52aca3e2340d" providerId="ADAL" clId="{24AD1EBB-B856-443B-9200-42FCDD6529A9}" dt="2026-09-24T11:33:20.993" v="3420" actId="1076"/>
          <ac:spMkLst>
            <pc:docMk/>
            <pc:sldMk cId="1352109684" sldId="891"/>
            <ac:spMk id="3" creationId="{8FF69733-7D2B-1CEB-072A-A0133CAFA2A3}"/>
          </ac:spMkLst>
        </pc:spChg>
        <pc:spChg chg="mod">
          <ac:chgData name="James Williams" userId="c957a50b-491f-4d94-b4bc-52aca3e2340d" providerId="ADAL" clId="{24AD1EBB-B856-443B-9200-42FCDD6529A9}" dt="2026-09-24T11:32:54.384" v="3413" actId="1076"/>
          <ac:spMkLst>
            <pc:docMk/>
            <pc:sldMk cId="1352109684" sldId="891"/>
            <ac:spMk id="6" creationId="{88FD327B-5C29-D296-2965-EF2CF7729AF1}"/>
          </ac:spMkLst>
        </pc:spChg>
        <pc:picChg chg="add mod">
          <ac:chgData name="James Williams" userId="c957a50b-491f-4d94-b4bc-52aca3e2340d" providerId="ADAL" clId="{24AD1EBB-B856-443B-9200-42FCDD6529A9}" dt="2026-09-24T11:33:15.580" v="3419" actId="1076"/>
          <ac:picMkLst>
            <pc:docMk/>
            <pc:sldMk cId="1352109684" sldId="891"/>
            <ac:picMk id="4" creationId="{F756C52C-CBB7-D8A8-6354-202584A6BAA2}"/>
          </ac:picMkLst>
        </pc:picChg>
      </pc:sldChg>
      <pc:sldChg chg="modSp add mod">
        <pc:chgData name="James Williams" userId="c957a50b-491f-4d94-b4bc-52aca3e2340d" providerId="ADAL" clId="{24AD1EBB-B856-443B-9200-42FCDD6529A9}" dt="2026-09-24T11:50:15.839" v="3844" actId="12"/>
        <pc:sldMkLst>
          <pc:docMk/>
          <pc:sldMk cId="1473546877" sldId="892"/>
        </pc:sldMkLst>
        <pc:spChg chg="mod">
          <ac:chgData name="James Williams" userId="c957a50b-491f-4d94-b4bc-52aca3e2340d" providerId="ADAL" clId="{24AD1EBB-B856-443B-9200-42FCDD6529A9}" dt="2026-09-24T11:49:40.743" v="3836" actId="20577"/>
          <ac:spMkLst>
            <pc:docMk/>
            <pc:sldMk cId="1473546877" sldId="892"/>
            <ac:spMk id="2" creationId="{2F8B095D-BBBD-D8B0-BD4A-0077E15A6927}"/>
          </ac:spMkLst>
        </pc:spChg>
        <pc:spChg chg="mod">
          <ac:chgData name="James Williams" userId="c957a50b-491f-4d94-b4bc-52aca3e2340d" providerId="ADAL" clId="{24AD1EBB-B856-443B-9200-42FCDD6529A9}" dt="2026-09-24T11:50:15.839" v="3844" actId="12"/>
          <ac:spMkLst>
            <pc:docMk/>
            <pc:sldMk cId="1473546877" sldId="892"/>
            <ac:spMk id="3" creationId="{B2894F95-4354-E107-8F48-2A713EA17DF7}"/>
          </ac:spMkLst>
        </pc:spChg>
      </pc:sldChg>
      <pc:sldChg chg="addSp delSp modSp add mod">
        <pc:chgData name="James Williams" userId="c957a50b-491f-4d94-b4bc-52aca3e2340d" providerId="ADAL" clId="{24AD1EBB-B856-443B-9200-42FCDD6529A9}" dt="2026-09-24T12:21:49.455" v="4511" actId="20577"/>
        <pc:sldMkLst>
          <pc:docMk/>
          <pc:sldMk cId="2861032864" sldId="893"/>
        </pc:sldMkLst>
        <pc:spChg chg="mod ord">
          <ac:chgData name="James Williams" userId="c957a50b-491f-4d94-b4bc-52aca3e2340d" providerId="ADAL" clId="{24AD1EBB-B856-443B-9200-42FCDD6529A9}" dt="2026-09-24T12:21:49.455" v="4511" actId="20577"/>
          <ac:spMkLst>
            <pc:docMk/>
            <pc:sldMk cId="2861032864" sldId="893"/>
            <ac:spMk id="2" creationId="{894C05AB-3954-A07E-F060-317BB187AC49}"/>
          </ac:spMkLst>
        </pc:spChg>
        <pc:spChg chg="mod">
          <ac:chgData name="James Williams" userId="c957a50b-491f-4d94-b4bc-52aca3e2340d" providerId="ADAL" clId="{24AD1EBB-B856-443B-9200-42FCDD6529A9}" dt="2026-09-24T12:20:57.904" v="4484" actId="1076"/>
          <ac:spMkLst>
            <pc:docMk/>
            <pc:sldMk cId="2861032864" sldId="893"/>
            <ac:spMk id="3" creationId="{38D89B34-8F1C-678F-E56B-1AB29FF677BA}"/>
          </ac:spMkLst>
        </pc:spChg>
        <pc:picChg chg="add mod modCrop">
          <ac:chgData name="James Williams" userId="c957a50b-491f-4d94-b4bc-52aca3e2340d" providerId="ADAL" clId="{24AD1EBB-B856-443B-9200-42FCDD6529A9}" dt="2026-09-24T12:20:57.904" v="4484" actId="1076"/>
          <ac:picMkLst>
            <pc:docMk/>
            <pc:sldMk cId="2861032864" sldId="893"/>
            <ac:picMk id="6" creationId="{F6217CA8-4EED-D9BA-5C68-1DD0CE86FC23}"/>
          </ac:picMkLst>
        </pc:picChg>
        <pc:picChg chg="add mod modCrop">
          <ac:chgData name="James Williams" userId="c957a50b-491f-4d94-b4bc-52aca3e2340d" providerId="ADAL" clId="{24AD1EBB-B856-443B-9200-42FCDD6529A9}" dt="2026-09-24T12:20:57.904" v="4484" actId="1076"/>
          <ac:picMkLst>
            <pc:docMk/>
            <pc:sldMk cId="2861032864" sldId="893"/>
            <ac:picMk id="8" creationId="{6F5AD8A9-31B8-C6B6-02DF-8D453154920F}"/>
          </ac:picMkLst>
        </pc:picChg>
        <pc:picChg chg="add mod">
          <ac:chgData name="James Williams" userId="c957a50b-491f-4d94-b4bc-52aca3e2340d" providerId="ADAL" clId="{24AD1EBB-B856-443B-9200-42FCDD6529A9}" dt="2026-09-24T12:20:57.904" v="4484" actId="1076"/>
          <ac:picMkLst>
            <pc:docMk/>
            <pc:sldMk cId="2861032864" sldId="893"/>
            <ac:picMk id="10" creationId="{A9E8C5DA-6A67-93E2-F5C4-6C2A0E995FB6}"/>
          </ac:picMkLst>
        </pc:picChg>
        <pc:cxnChg chg="add mod">
          <ac:chgData name="James Williams" userId="c957a50b-491f-4d94-b4bc-52aca3e2340d" providerId="ADAL" clId="{24AD1EBB-B856-443B-9200-42FCDD6529A9}" dt="2026-09-24T12:20:57.904" v="4484" actId="1076"/>
          <ac:cxnSpMkLst>
            <pc:docMk/>
            <pc:sldMk cId="2861032864" sldId="893"/>
            <ac:cxnSpMk id="12" creationId="{CA35DEC1-49EB-7192-0554-DA41FE801059}"/>
          </ac:cxnSpMkLst>
        </pc:cxnChg>
      </pc:sldChg>
      <pc:sldChg chg="addSp delSp modSp add mod">
        <pc:chgData name="James Williams" userId="c957a50b-491f-4d94-b4bc-52aca3e2340d" providerId="ADAL" clId="{24AD1EBB-B856-443B-9200-42FCDD6529A9}" dt="2026-09-24T12:41:45.154" v="4575" actId="1076"/>
        <pc:sldMkLst>
          <pc:docMk/>
          <pc:sldMk cId="1188850625" sldId="894"/>
        </pc:sldMkLst>
        <pc:spChg chg="mod">
          <ac:chgData name="James Williams" userId="c957a50b-491f-4d94-b4bc-52aca3e2340d" providerId="ADAL" clId="{24AD1EBB-B856-443B-9200-42FCDD6529A9}" dt="2026-09-24T12:41:01.930" v="4559" actId="1076"/>
          <ac:spMkLst>
            <pc:docMk/>
            <pc:sldMk cId="1188850625" sldId="894"/>
            <ac:spMk id="2" creationId="{CADB7906-2629-20F5-CB2E-2344B09FB867}"/>
          </ac:spMkLst>
        </pc:spChg>
        <pc:spChg chg="mod">
          <ac:chgData name="James Williams" userId="c957a50b-491f-4d94-b4bc-52aca3e2340d" providerId="ADAL" clId="{24AD1EBB-B856-443B-9200-42FCDD6529A9}" dt="2026-09-24T12:41:35.515" v="4573" actId="1076"/>
          <ac:spMkLst>
            <pc:docMk/>
            <pc:sldMk cId="1188850625" sldId="894"/>
            <ac:spMk id="8" creationId="{B111D7C5-3096-FAE9-836F-C7043706185F}"/>
          </ac:spMkLst>
        </pc:spChg>
        <pc:spChg chg="mod">
          <ac:chgData name="James Williams" userId="c957a50b-491f-4d94-b4bc-52aca3e2340d" providerId="ADAL" clId="{24AD1EBB-B856-443B-9200-42FCDD6529A9}" dt="2026-09-24T12:41:35.515" v="4573" actId="1076"/>
          <ac:spMkLst>
            <pc:docMk/>
            <pc:sldMk cId="1188850625" sldId="894"/>
            <ac:spMk id="13" creationId="{18EC00CC-027B-488F-8040-24301312968E}"/>
          </ac:spMkLst>
        </pc:spChg>
        <pc:spChg chg="mod">
          <ac:chgData name="James Williams" userId="c957a50b-491f-4d94-b4bc-52aca3e2340d" providerId="ADAL" clId="{24AD1EBB-B856-443B-9200-42FCDD6529A9}" dt="2026-09-24T12:41:45.154" v="4575" actId="1076"/>
          <ac:spMkLst>
            <pc:docMk/>
            <pc:sldMk cId="1188850625" sldId="894"/>
            <ac:spMk id="17" creationId="{1EDBF445-15D6-77F5-C8D0-B07B07CD277B}"/>
          </ac:spMkLst>
        </pc:spChg>
        <pc:picChg chg="mod">
          <ac:chgData name="James Williams" userId="c957a50b-491f-4d94-b4bc-52aca3e2340d" providerId="ADAL" clId="{24AD1EBB-B856-443B-9200-42FCDD6529A9}" dt="2026-09-24T12:41:35.515" v="4573" actId="1076"/>
          <ac:picMkLst>
            <pc:docMk/>
            <pc:sldMk cId="1188850625" sldId="894"/>
            <ac:picMk id="6" creationId="{348CAFE6-9A95-BC1D-A0CB-764BFB4E4A18}"/>
          </ac:picMkLst>
        </pc:picChg>
        <pc:picChg chg="mod">
          <ac:chgData name="James Williams" userId="c957a50b-491f-4d94-b4bc-52aca3e2340d" providerId="ADAL" clId="{24AD1EBB-B856-443B-9200-42FCDD6529A9}" dt="2026-09-24T12:41:35.515" v="4573" actId="1076"/>
          <ac:picMkLst>
            <pc:docMk/>
            <pc:sldMk cId="1188850625" sldId="894"/>
            <ac:picMk id="12" creationId="{9106BBBD-97C7-B208-2BEA-A72F0A7040AB}"/>
          </ac:picMkLst>
        </pc:picChg>
        <pc:picChg chg="mod">
          <ac:chgData name="James Williams" userId="c957a50b-491f-4d94-b4bc-52aca3e2340d" providerId="ADAL" clId="{24AD1EBB-B856-443B-9200-42FCDD6529A9}" dt="2026-09-24T12:41:40.882" v="4574" actId="1076"/>
          <ac:picMkLst>
            <pc:docMk/>
            <pc:sldMk cId="1188850625" sldId="894"/>
            <ac:picMk id="15" creationId="{7802E2AB-05A2-3C5B-F1FE-D55AB8FD8EAF}"/>
          </ac:picMkLst>
        </pc:picChg>
      </pc:sldChg>
      <pc:sldChg chg="add">
        <pc:chgData name="James Williams" userId="c957a50b-491f-4d94-b4bc-52aca3e2340d" providerId="ADAL" clId="{24AD1EBB-B856-443B-9200-42FCDD6529A9}" dt="2026-09-24T12:50:34.196" v="4666"/>
        <pc:sldMkLst>
          <pc:docMk/>
          <pc:sldMk cId="308332241" sldId="8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2973703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1333381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a:t>
            </a:r>
            <a:r>
              <a:rPr lang="en-US" sz="1200" b="0" i="0" kern="1200" dirty="0">
                <a:solidFill>
                  <a:schemeClr val="tx1"/>
                </a:solidFill>
                <a:effectLst/>
                <a:latin typeface="+mn-lt"/>
                <a:ea typeface="+mn-ea"/>
                <a:cs typeface="+mn-cs"/>
              </a:rPr>
              <a:t>ProQuest Central is a large, multidisciplinary research database that provides access to scholarly journals, newspapers, magazines, market reports, and dissertations across a wide range of subjects. </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 Academic Search Premier is a large, multidisciplinary, full-text database provided by EBSCO for academic and public institutions. It contains articles from scholarly journals, magazines, and newspapers, covering almost every subject, and is a good starting point for research across many disciplines.</a:t>
            </a: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42</a:t>
            </a:fld>
            <a:endParaRPr lang="en-GB"/>
          </a:p>
        </p:txBody>
      </p:sp>
    </p:spTree>
    <p:extLst>
      <p:ext uri="{BB962C8B-B14F-4D97-AF65-F5344CB8AC3E}">
        <p14:creationId xmlns:p14="http://schemas.microsoft.com/office/powerpoint/2010/main" val="2962337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digitalservices.uwtsd.ac.uk/wp-content/uploads/2025/09/IEEE-en_v.1.3-V4.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sv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uwtsd.ac.uk/sites/default/files/2024-01/UWTSD-Student-Code-of-conduct-2021.pdf" TargetMode="External"/><Relationship Id="rId1" Type="http://schemas.openxmlformats.org/officeDocument/2006/relationships/slideLayout" Target="../slideLayouts/slideLayout2.xml"/><Relationship Id="rId6" Type="http://schemas.openxmlformats.org/officeDocument/2006/relationships/hyperlink" Target="https://www.uwtsd.ac.uk/experience-facilities/student-support-wellbeing/reporting-university" TargetMode="External"/><Relationship Id="rId5" Type="http://schemas.openxmlformats.org/officeDocument/2006/relationships/hyperlink" Target="https://www.uwtsd.ac.uk/sites/default/files/2024-01/UWTSD-Student-Code-of-conduct.pdf" TargetMode="External"/><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8" Type="http://schemas.openxmlformats.org/officeDocument/2006/relationships/hyperlink" Target="https://live.uniticms.com/uwtsd/register/?form=welfare" TargetMode="External"/><Relationship Id="rId3" Type="http://schemas.openxmlformats.org/officeDocument/2006/relationships/hyperlink" Target="https://www.uwtsdunion.co.uk/advice/non-academic-misconduct" TargetMode="External"/><Relationship Id="rId7" Type="http://schemas.openxmlformats.org/officeDocument/2006/relationships/hyperlink" Target="https://www.uwtsd.ac.uk/sites/default/files/2024-01/Policy%20governing%20professional%20relationships%20in%20the%20workplace.pdf" TargetMode="External"/><Relationship Id="rId2" Type="http://schemas.openxmlformats.org/officeDocument/2006/relationships/hyperlink" Target="https://www.uwtsd.ac.uk/sites/default/files/2024-01/Non-Academic_Misconduct_Policy_2023-24.pdf" TargetMode="External"/><Relationship Id="rId1" Type="http://schemas.openxmlformats.org/officeDocument/2006/relationships/slideLayout" Target="../slideLayouts/slideLayout2.xml"/><Relationship Id="rId6" Type="http://schemas.openxmlformats.org/officeDocument/2006/relationships/hyperlink" Target="https://www.uwtsd.ac.uk/sites/default/files/2024-01/Safeguarding%20Policy%2023-24%20for%20website_0.pdf" TargetMode="External"/><Relationship Id="rId5" Type="http://schemas.openxmlformats.org/officeDocument/2006/relationships/hyperlink" Target="https://www.uwtsd.ac.uk/sites/default/files/2024-01/Strategic%20Equality%20Plan%202020-2024.pdf" TargetMode="External"/><Relationship Id="rId4" Type="http://schemas.openxmlformats.org/officeDocument/2006/relationships/hyperlink" Target="https://www.uwtsd.ac.uk/student-charter"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svg"/></Relationships>
</file>

<file path=ppt/slides/_rels/slide15.xml.rels><?xml version="1.0" encoding="UTF-8" standalone="yes"?>
<Relationships xmlns="http://schemas.openxmlformats.org/package/2006/relationships"><Relationship Id="rId3" Type="http://schemas.openxmlformats.org/officeDocument/2006/relationships/hyperlink" Target="https://academicguides.waldenu.edu/formandstyle/writing/arguments/home" TargetMode="External"/><Relationship Id="rId2" Type="http://schemas.openxmlformats.org/officeDocument/2006/relationships/image" Target="../media/image19.svg"/><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1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library/infoskills/" TargetMode="External"/><Relationship Id="rId7" Type="http://schemas.openxmlformats.org/officeDocument/2006/relationships/image" Target="../media/image25.svg"/><Relationship Id="rId2" Type="http://schemas.openxmlformats.org/officeDocument/2006/relationships/hyperlink" Target="https://www.uwtsd.ac.uk/academic-office/appendices-and-forms/" TargetMode="Externa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hyperlink" Target="https://www.uwtsdunion.co.uk/academic-misconduct"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essence-journal.com/plagiarism/" TargetMode="External"/><Relationship Id="rId7" Type="http://schemas.openxmlformats.org/officeDocument/2006/relationships/hyperlink" Target="https://courses.lumenlearning.com/boundless-communications/chapter/plagiarism/" TargetMode="Externa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technofaq.org/posts/2016/02/tools-that-help-you-fight-cyber-crimes-such-as-plagiarism/" TargetMode="External"/><Relationship Id="rId4" Type="http://schemas.openxmlformats.org/officeDocument/2006/relationships/image" Target="../media/image27.jpg"/><Relationship Id="rId9"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PgG6tINads8&amp;t=142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tex.stackexchange.com/questions/102858/url-in-new-line-bibtex"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jurnal.untad.ac.id/jurnal/index.php/scientico/about/submissions" TargetMode="External"/><Relationship Id="rId2" Type="http://schemas.openxmlformats.org/officeDocument/2006/relationships/image" Target="../media/image31.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tex.stackexchange.com/questions/43993/ieee-latex-style-grouping-references" TargetMode="Externa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tex.stackexchange.com/questions/176543/table-merging-with-two-columns-and-text-in-ieee-conference-latex-format" TargetMode="External"/><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 Id="rId5" Type="http://schemas.openxmlformats.org/officeDocument/2006/relationships/image" Target="../media/image38.svg"/><Relationship Id="rId4" Type="http://schemas.openxmlformats.org/officeDocument/2006/relationships/hyperlink" Target="https://digitalservices.uwtsd.ac.uk/wp-content/uploads/2025/09/IEEE-en_v.1.3-V4.pdf"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citethisforme.com/citation-generator/ieee/how-to-cite-boo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fulldisplay?vid=44WHELF_UWTSD:44WHELF_UWTSD_VU1&amp;docid=alma99100436002502421&amp;context=L" TargetMode="External"/><Relationship Id="rId2" Type="http://schemas.openxmlformats.org/officeDocument/2006/relationships/hyperlink" Target="https://digitalservices.uwtsd.ac.uk/wp-content/uploads/2025/09/IEEE-en_v.1.3-V4.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uperuser.com/questions/625333/creating-references-that-are-bracketed-numbers-not-citation" TargetMode="External"/><Relationship Id="rId7" Type="http://schemas.openxmlformats.org/officeDocument/2006/relationships/hyperlink" Target="https://www.youtube.com/watch?v=Ma94BvFpCbQ&amp;t=37s" TargetMode="External"/><Relationship Id="rId2" Type="http://schemas.openxmlformats.org/officeDocument/2006/relationships/image" Target="../media/image45.jpg"/><Relationship Id="rId1" Type="http://schemas.openxmlformats.org/officeDocument/2006/relationships/slideLayout" Target="../slideLayouts/slideLayout2.xml"/><Relationship Id="rId6" Type="http://schemas.openxmlformats.org/officeDocument/2006/relationships/hyperlink" Target="https://medium.com/academicianhelp/ieee-referencing-using-microsoft-word-66c855181d64" TargetMode="External"/><Relationship Id="rId5" Type="http://schemas.openxmlformats.org/officeDocument/2006/relationships/hyperlink" Target="https://ijs.uobaghdad.edu.iq/public/journals/1/03-Citation_and_Referencing_Guidelines.pdf" TargetMode="External"/><Relationship Id="rId4" Type="http://schemas.openxmlformats.org/officeDocument/2006/relationships/hyperlink" Target="https://creativecommons.org/licenses/by-sa/3.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scholar.google.com/" TargetMode="External"/><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amp;lang=e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pplied%20computing" TargetMode="External"/><Relationship Id="rId4" Type="http://schemas.openxmlformats.org/officeDocument/2006/relationships/hyperlink" Target="https://librarysearch.uwtsd.ac.uk/discovery/dbsearch?vid=44WHELF_UWTSD:44WHELF_UWTSD_VU1"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igitalservices.uwtsd.ac.uk/library/academic-and-infoskills/finding-and-using-information/" TargetMode="External"/><Relationship Id="rId2" Type="http://schemas.openxmlformats.org/officeDocument/2006/relationships/image" Target="../media/image50.svg"/><Relationship Id="rId1" Type="http://schemas.openxmlformats.org/officeDocument/2006/relationships/slideLayout" Target="../slideLayouts/slideLayout2.xml"/><Relationship Id="rId4" Type="http://schemas.openxmlformats.org/officeDocument/2006/relationships/hyperlink" Target="https://digitalservices.uwtsd.ac.uk/library/academic-and-infoskills/"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slideLayout" Target="../slideLayouts/slideLayout9.xml"/><Relationship Id="rId4" Type="http://schemas.openxmlformats.org/officeDocument/2006/relationships/image" Target="../media/image53.svg"/></Relationships>
</file>

<file path=ppt/slides/_rels/slide45.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IEEE-eng_v.1.2.pdf" TargetMode="Externa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1.svg"/><Relationship Id="rId1" Type="http://schemas.openxmlformats.org/officeDocument/2006/relationships/slideLayout" Target="../slideLayouts/slideLayout9.xml"/><Relationship Id="rId4" Type="http://schemas.openxmlformats.org/officeDocument/2006/relationships/image" Target="../media/image52.svg"/></Relationships>
</file>

<file path=ppt/slides/_rels/slide47.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slideLayout" Target="../slideLayouts/slideLayout2.xml"/><Relationship Id="rId4" Type="http://schemas.openxmlformats.org/officeDocument/2006/relationships/image" Target="../media/image56.svg"/></Relationships>
</file>

<file path=ppt/slides/_rels/slide48.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7.sv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svg"/></Relationships>
</file>

<file path=ppt/slides/_rels/slide52.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slideLayout" Target="../slideLayouts/slideLayout2.xml"/><Relationship Id="rId4" Type="http://schemas.openxmlformats.org/officeDocument/2006/relationships/image" Target="../media/image60.svg"/></Relationships>
</file>

<file path=ppt/slides/_rels/slide53.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hyperlink" Target="https://digitallearning.uwtsd.ac.uk/study-skills-resources.html" TargetMode="External"/><Relationship Id="rId1" Type="http://schemas.openxmlformats.org/officeDocument/2006/relationships/slideLayout" Target="../slideLayouts/slideLayout2.xml"/><Relationship Id="rId4" Type="http://schemas.openxmlformats.org/officeDocument/2006/relationships/hyperlink" Target="https://www.uwtsd.ac.uk/study-skills/"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dirty="0">
                <a:cs typeface="Calibri Light"/>
              </a:rPr>
              <a:t>L4: Learning in the </a:t>
            </a:r>
            <a:r>
              <a:rPr lang="en-GB" sz="4800" b="1" dirty="0">
                <a:cs typeface="Calibri Light"/>
              </a:rPr>
              <a:t>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714827"/>
            <a:ext cx="3933306" cy="1208141"/>
          </a:xfrm>
        </p:spPr>
        <p:txBody>
          <a:bodyPr vert="horz" lIns="91440" tIns="45720" rIns="91440" bIns="45720" rtlCol="0">
            <a:normAutofit/>
          </a:bodyPr>
          <a:lstStyle/>
          <a:p>
            <a:pPr marL="0" indent="0">
              <a:buNone/>
            </a:pPr>
            <a:r>
              <a:rPr lang="en-GB" sz="2400" u="sng" dirty="0"/>
              <a:t>Lecture tutorial 1: </a:t>
            </a:r>
          </a:p>
          <a:p>
            <a:pPr marL="0" indent="0">
              <a:buNone/>
            </a:pPr>
            <a:r>
              <a:rPr lang="en-GB" sz="2400" dirty="0"/>
              <a:t>Assignment 1 task 1a.</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1122987F-E992-195C-8927-4CDDC568EC46}"/>
              </a:ext>
            </a:extLst>
          </p:cNvPr>
          <p:cNvSpPr txBox="1">
            <a:spLocks/>
          </p:cNvSpPr>
          <p:nvPr/>
        </p:nvSpPr>
        <p:spPr>
          <a:xfrm>
            <a:off x="407960" y="814650"/>
            <a:ext cx="3702167" cy="5037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t>The foundations for success.</a:t>
            </a:r>
            <a:endParaRPr lang="en-US"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821516" y="640263"/>
            <a:ext cx="6204984" cy="1344975"/>
          </a:xfrm>
        </p:spPr>
        <p:txBody>
          <a:bodyPr>
            <a:normAutofit/>
          </a:bodyPr>
          <a:lstStyle/>
          <a:p>
            <a:r>
              <a:rPr lang="en-GB" sz="4000" b="1" u="sng" dirty="0"/>
              <a:t>Introduction &amp; Overview</a:t>
            </a:r>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821515" y="1849914"/>
            <a:ext cx="6345403" cy="4048378"/>
          </a:xfrm>
        </p:spPr>
        <p:txBody>
          <a:bodyPr>
            <a:normAutofit/>
          </a:bodyPr>
          <a:lstStyle/>
          <a:p>
            <a:pPr marL="514350" indent="-514350">
              <a:buFont typeface="+mj-lt"/>
              <a:buAutoNum type="arabicPeriod"/>
            </a:pPr>
            <a:r>
              <a:rPr lang="en-GB" dirty="0"/>
              <a:t>Assignment 1: Task 1a</a:t>
            </a:r>
          </a:p>
          <a:p>
            <a:pPr marL="514350" indent="-514350">
              <a:buFont typeface="+mj-lt"/>
              <a:buAutoNum type="arabicPeriod"/>
            </a:pPr>
            <a:r>
              <a:rPr lang="en-GB" dirty="0"/>
              <a:t>Academic &amp; Employment skills</a:t>
            </a:r>
          </a:p>
          <a:p>
            <a:pPr marL="514350" indent="-514350">
              <a:buFont typeface="+mj-lt"/>
              <a:buAutoNum type="arabicPeriod"/>
            </a:pPr>
            <a:r>
              <a:rPr lang="en-GB" dirty="0"/>
              <a:t>Academic writing &amp; Referencing</a:t>
            </a:r>
          </a:p>
          <a:p>
            <a:pPr marL="514350" indent="-514350">
              <a:buFont typeface="+mj-lt"/>
              <a:buAutoNum type="arabicPeriod"/>
            </a:pPr>
            <a:r>
              <a:rPr lang="en-GB" dirty="0"/>
              <a:t>Search strategies</a:t>
            </a:r>
          </a:p>
          <a:p>
            <a:r>
              <a:rPr lang="en-GB" dirty="0"/>
              <a:t>Tutorial Activity: Assignment 1 Task 1a.</a:t>
            </a:r>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804" b="26149"/>
          <a:stretch/>
        </p:blipFill>
        <p:spPr>
          <a:xfrm>
            <a:off x="7829551" y="306910"/>
            <a:ext cx="4042409" cy="1863092"/>
          </a:xfrm>
          <a:prstGeom prst="rect">
            <a:avLst/>
          </a:prstGeom>
        </p:spPr>
      </p:pic>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949" b="14004"/>
          <a:stretch/>
        </p:blipFill>
        <p:spPr>
          <a:xfrm>
            <a:off x="7829551" y="2330867"/>
            <a:ext cx="4042410" cy="1863093"/>
          </a:xfrm>
          <a:prstGeom prst="rect">
            <a:avLst/>
          </a:pr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7679" b="12085"/>
          <a:stretch/>
        </p:blipFill>
        <p:spPr>
          <a:xfrm>
            <a:off x="7829551" y="4354824"/>
            <a:ext cx="4042409" cy="1895153"/>
          </a:xfrm>
          <a:prstGeom prst="rect">
            <a:avLst/>
          </a:prstGeom>
        </p:spPr>
      </p:pic>
    </p:spTree>
    <p:extLst>
      <p:ext uri="{BB962C8B-B14F-4D97-AF65-F5344CB8AC3E}">
        <p14:creationId xmlns:p14="http://schemas.microsoft.com/office/powerpoint/2010/main" val="2849612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523663" y="190109"/>
            <a:ext cx="7404575" cy="1454051"/>
          </a:xfrm>
        </p:spPr>
        <p:txBody>
          <a:bodyPr>
            <a:noAutofit/>
          </a:bodyPr>
          <a:lstStyle/>
          <a:p>
            <a:r>
              <a:rPr lang="en-GB" sz="5400" b="1" u="sng" dirty="0">
                <a:solidFill>
                  <a:srgbClr val="FFFF00"/>
                </a:solidFill>
              </a:rPr>
              <a:t>Assignment 1: Task 1a</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397882" y="1177831"/>
            <a:ext cx="11003983" cy="5490059"/>
          </a:xfrm>
        </p:spPr>
        <p:txBody>
          <a:bodyPr anchor="t">
            <a:noAutofit/>
          </a:bodyPr>
          <a:lstStyle/>
          <a:p>
            <a:pPr marL="342900" lvl="0" indent="-342900">
              <a:lnSpc>
                <a:spcPct val="100000"/>
              </a:lnSpc>
              <a:spcBef>
                <a:spcPts val="300"/>
              </a:spcBef>
              <a:buFont typeface="+mj-lt"/>
              <a:buAutoNum type="arabicParenR"/>
            </a:pPr>
            <a:r>
              <a:rPr lang="en-GB" sz="2600" b="1" u="sng" dirty="0"/>
              <a:t>IEEE Referencing</a:t>
            </a:r>
            <a:r>
              <a:rPr lang="en-GB" sz="2600" b="1" dirty="0"/>
              <a:t> &amp; written summary on essential academic &amp; employment skills:</a:t>
            </a:r>
          </a:p>
          <a:p>
            <a:pPr lvl="1"/>
            <a:r>
              <a:rPr lang="en-GB" sz="2600" dirty="0"/>
              <a:t>Produce a written summary with some supporting visuals (images/figures), on the topic of </a:t>
            </a:r>
            <a:r>
              <a:rPr lang="en-GB" sz="2600" dirty="0">
                <a:solidFill>
                  <a:schemeClr val="bg1"/>
                </a:solidFill>
                <a:highlight>
                  <a:srgbClr val="FFFF00"/>
                </a:highlight>
              </a:rPr>
              <a:t>essential skills for study and employment</a:t>
            </a:r>
            <a:r>
              <a:rPr lang="en-GB" sz="2600" dirty="0">
                <a:solidFill>
                  <a:schemeClr val="bg1"/>
                </a:solidFill>
              </a:rPr>
              <a:t> </a:t>
            </a:r>
            <a:r>
              <a:rPr lang="en-GB" sz="2600" dirty="0"/>
              <a:t>in your Career area (approx. 300 words). The summary should consider:</a:t>
            </a:r>
          </a:p>
          <a:p>
            <a:pPr lvl="2"/>
            <a:r>
              <a:rPr lang="en-GB" sz="2600" dirty="0"/>
              <a:t>How the development of such skills will support you in your chosen Career after you graduate.</a:t>
            </a:r>
          </a:p>
          <a:p>
            <a:pPr lvl="2"/>
            <a:r>
              <a:rPr lang="en-GB" sz="2600" dirty="0"/>
              <a:t>Citations and a list of references should be included (approx. 4/5 sources). Using the IEEE referencing standard (</a:t>
            </a:r>
            <a:r>
              <a:rPr lang="en-GB" sz="2600" u="sng" dirty="0">
                <a:hlinkClick r:id="rId3"/>
              </a:rPr>
              <a:t>UWTSD IEEE Ref. handbook</a:t>
            </a:r>
            <a:r>
              <a:rPr lang="en-GB" sz="2600" dirty="0"/>
              <a:t>) include citations and a reference list (including 1 online source, 1 credible book, 1 credible article and 1 AI source).</a:t>
            </a:r>
          </a:p>
          <a:p>
            <a:pPr>
              <a:lnSpc>
                <a:spcPct val="100000"/>
              </a:lnSpc>
              <a:spcBef>
                <a:spcPts val="300"/>
              </a:spcBef>
            </a:pPr>
            <a:r>
              <a:rPr lang="en-GB" sz="2600" dirty="0"/>
              <a:t>Note: For now, </a:t>
            </a:r>
            <a:r>
              <a:rPr lang="en-GB" sz="2600" dirty="0">
                <a:solidFill>
                  <a:schemeClr val="bg1"/>
                </a:solidFill>
                <a:highlight>
                  <a:srgbClr val="FFFF00"/>
                </a:highlight>
              </a:rPr>
              <a:t>save your answer in a word document </a:t>
            </a:r>
            <a:r>
              <a:rPr lang="en-GB" sz="2600" dirty="0"/>
              <a:t>in your preferred cloud storage space. After you create your e-portfolio in task 4 below, you can include your answer to Task 1 in your e-portfolio.</a:t>
            </a:r>
          </a:p>
        </p:txBody>
      </p:sp>
      <p:cxnSp>
        <p:nvCxnSpPr>
          <p:cNvPr id="5" name="Straight Connector 4">
            <a:extLst>
              <a:ext uri="{FF2B5EF4-FFF2-40B4-BE49-F238E27FC236}">
                <a16:creationId xmlns:a16="http://schemas.microsoft.com/office/drawing/2014/main" id="{18A6534E-DCD8-4520-9E23-3B967AB7F511}"/>
              </a:ext>
            </a:extLst>
          </p:cNvPr>
          <p:cNvCxnSpPr>
            <a:cxnSpLocks/>
          </p:cNvCxnSpPr>
          <p:nvPr/>
        </p:nvCxnSpPr>
        <p:spPr>
          <a:xfrm>
            <a:off x="397882" y="190109"/>
            <a:ext cx="0" cy="836586"/>
          </a:xfrm>
          <a:prstGeom prst="line">
            <a:avLst/>
          </a:prstGeom>
          <a:ln w="127000">
            <a:solidFill>
              <a:srgbClr val="FFFF00"/>
            </a:solidFill>
          </a:ln>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9726076" y="4710571"/>
            <a:ext cx="2628612"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3" name="Graphic 12" descr="Document outline">
            <a:extLst>
              <a:ext uri="{FF2B5EF4-FFF2-40B4-BE49-F238E27FC236}">
                <a16:creationId xmlns:a16="http://schemas.microsoft.com/office/drawing/2014/main" id="{E821907C-9F68-BA11-0143-B6129F7729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832457" y="0"/>
            <a:ext cx="1454050" cy="1454050"/>
          </a:xfrm>
          <a:prstGeom prst="rect">
            <a:avLst/>
          </a:prstGeom>
        </p:spPr>
      </p:pic>
    </p:spTree>
    <p:extLst>
      <p:ext uri="{BB962C8B-B14F-4D97-AF65-F5344CB8AC3E}">
        <p14:creationId xmlns:p14="http://schemas.microsoft.com/office/powerpoint/2010/main" val="523763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104" y="441378"/>
            <a:ext cx="10603000" cy="792946"/>
          </a:xfrm>
        </p:spPr>
        <p:txBody>
          <a:bodyPr anchor="b">
            <a:normAutofit/>
          </a:bodyPr>
          <a:lstStyle/>
          <a:p>
            <a:r>
              <a:rPr lang="en-GB" b="1" u="sng" dirty="0"/>
              <a:t>Introduction to Academic &amp; Employment skills</a:t>
            </a:r>
          </a:p>
        </p:txBody>
      </p:sp>
      <p:sp>
        <p:nvSpPr>
          <p:cNvPr id="3" name="Content Placeholder 2"/>
          <p:cNvSpPr>
            <a:spLocks noGrp="1"/>
          </p:cNvSpPr>
          <p:nvPr>
            <p:ph idx="1"/>
          </p:nvPr>
        </p:nvSpPr>
        <p:spPr>
          <a:xfrm>
            <a:off x="781068" y="1351702"/>
            <a:ext cx="9543853" cy="5004387"/>
          </a:xfrm>
        </p:spPr>
        <p:txBody>
          <a:bodyPr anchor="t">
            <a:normAutofit/>
          </a:bodyPr>
          <a:lstStyle/>
          <a:p>
            <a:pPr>
              <a:lnSpc>
                <a:spcPct val="100000"/>
              </a:lnSpc>
              <a:spcBef>
                <a:spcPts val="0"/>
              </a:spcBef>
            </a:pPr>
            <a:r>
              <a:rPr lang="en-GB" dirty="0">
                <a:solidFill>
                  <a:schemeClr val="bg1"/>
                </a:solidFill>
                <a:highlight>
                  <a:srgbClr val="FFFF00"/>
                </a:highlight>
              </a:rPr>
              <a:t>Task 1a</a:t>
            </a:r>
            <a:r>
              <a:rPr lang="en-GB" dirty="0">
                <a:solidFill>
                  <a:schemeClr val="bg1"/>
                </a:solidFill>
              </a:rPr>
              <a:t> </a:t>
            </a:r>
            <a:r>
              <a:rPr lang="en-GB" dirty="0"/>
              <a:t>asks you to produce a written </a:t>
            </a:r>
            <a:r>
              <a:rPr lang="en-GB" b="1" dirty="0">
                <a:solidFill>
                  <a:schemeClr val="bg1"/>
                </a:solidFill>
                <a:highlight>
                  <a:srgbClr val="FFFF00"/>
                </a:highlight>
              </a:rPr>
              <a:t>summary of essential study and employment skills</a:t>
            </a:r>
            <a:r>
              <a:rPr lang="en-GB" dirty="0"/>
              <a:t>, by undertaking your own research using </a:t>
            </a:r>
            <a:r>
              <a:rPr lang="en-GB" b="1" dirty="0"/>
              <a:t>IEEE citations </a:t>
            </a:r>
            <a:r>
              <a:rPr lang="en-GB" dirty="0"/>
              <a:t>and a list of references. </a:t>
            </a:r>
          </a:p>
          <a:p>
            <a:pPr marL="0" indent="0">
              <a:lnSpc>
                <a:spcPct val="100000"/>
              </a:lnSpc>
              <a:spcBef>
                <a:spcPts val="0"/>
              </a:spcBef>
              <a:buNone/>
            </a:pPr>
            <a:r>
              <a:rPr lang="en-GB" dirty="0"/>
              <a:t>To help you complete this task:</a:t>
            </a:r>
          </a:p>
          <a:p>
            <a:pPr>
              <a:lnSpc>
                <a:spcPct val="100000"/>
              </a:lnSpc>
              <a:spcBef>
                <a:spcPts val="0"/>
              </a:spcBef>
            </a:pPr>
            <a:r>
              <a:rPr lang="en-GB" dirty="0"/>
              <a:t>The following slides will provide an overview of some </a:t>
            </a:r>
            <a:r>
              <a:rPr lang="en-GB" b="1" u="sng" dirty="0"/>
              <a:t>essential study and employment skills</a:t>
            </a:r>
            <a:r>
              <a:rPr lang="en-GB" b="1" dirty="0"/>
              <a:t> </a:t>
            </a:r>
            <a:r>
              <a:rPr lang="en-GB" dirty="0"/>
              <a:t>followed by an </a:t>
            </a:r>
            <a:r>
              <a:rPr lang="en-GB" b="1" u="sng" dirty="0"/>
              <a:t>overview of Academic writing and referencing</a:t>
            </a:r>
            <a:r>
              <a:rPr lang="en-GB" dirty="0"/>
              <a:t>.</a:t>
            </a:r>
          </a:p>
          <a:p>
            <a:pPr>
              <a:lnSpc>
                <a:spcPct val="100000"/>
              </a:lnSpc>
              <a:spcBef>
                <a:spcPts val="0"/>
              </a:spcBef>
            </a:pPr>
            <a:r>
              <a:rPr lang="en-GB" dirty="0"/>
              <a:t>To complete task 1a, as with all University assessment work, you will need to undertake and document your research activities to enhance your knowledge &amp; understanding of the topic and to demonstrate the research you have done.</a:t>
            </a:r>
          </a:p>
          <a:p>
            <a:pPr>
              <a:lnSpc>
                <a:spcPct val="100000"/>
              </a:lnSpc>
              <a:spcBef>
                <a:spcPts val="0"/>
              </a:spcBef>
            </a:pPr>
            <a:endParaRPr lang="en-GB"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488237" y="364542"/>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3" name="Group 42">
            <a:extLst>
              <a:ext uri="{FF2B5EF4-FFF2-40B4-BE49-F238E27FC236}">
                <a16:creationId xmlns:a16="http://schemas.microsoft.com/office/drawing/2014/main" id="{6E42CF8E-620D-5488-0918-023CB48AC0B8}"/>
              </a:ext>
            </a:extLst>
          </p:cNvPr>
          <p:cNvGrpSpPr/>
          <p:nvPr/>
        </p:nvGrpSpPr>
        <p:grpSpPr>
          <a:xfrm>
            <a:off x="10175709" y="1172216"/>
            <a:ext cx="1854212" cy="4031652"/>
            <a:chOff x="9548900" y="522614"/>
            <a:chExt cx="2537449" cy="4143712"/>
          </a:xfrm>
          <a:effectLst>
            <a:outerShdw blurRad="50800" dist="38100" dir="18900000" algn="bl" rotWithShape="0">
              <a:prstClr val="black">
                <a:alpha val="40000"/>
              </a:prstClr>
            </a:outerShdw>
          </a:effectLst>
        </p:grpSpPr>
        <p:pic>
          <p:nvPicPr>
            <p:cNvPr id="32" name="Graphic 31" descr="Programmer male outline">
              <a:extLst>
                <a:ext uri="{FF2B5EF4-FFF2-40B4-BE49-F238E27FC236}">
                  <a16:creationId xmlns:a16="http://schemas.microsoft.com/office/drawing/2014/main" id="{B4818E99-D489-B399-0EC6-67D3ED6DD4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48900" y="522614"/>
              <a:ext cx="1361610" cy="1361610"/>
            </a:xfrm>
            <a:prstGeom prst="rect">
              <a:avLst/>
            </a:prstGeom>
          </p:spPr>
        </p:pic>
        <p:pic>
          <p:nvPicPr>
            <p:cNvPr id="34" name="Graphic 33" descr="Programmer female outline">
              <a:extLst>
                <a:ext uri="{FF2B5EF4-FFF2-40B4-BE49-F238E27FC236}">
                  <a16:creationId xmlns:a16="http://schemas.microsoft.com/office/drawing/2014/main" id="{28E0892C-7A67-A72B-CEF5-76C2642750C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39883" y="537758"/>
              <a:ext cx="1346466" cy="1346466"/>
            </a:xfrm>
            <a:prstGeom prst="rect">
              <a:avLst/>
            </a:prstGeom>
          </p:spPr>
        </p:pic>
        <p:pic>
          <p:nvPicPr>
            <p:cNvPr id="36" name="Graphic 35" descr="Books with solid fill">
              <a:extLst>
                <a:ext uri="{FF2B5EF4-FFF2-40B4-BE49-F238E27FC236}">
                  <a16:creationId xmlns:a16="http://schemas.microsoft.com/office/drawing/2014/main" id="{A8AA5E0E-C546-6294-4A8D-495AA5A94B5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71949" y="2475652"/>
              <a:ext cx="1214400" cy="1214400"/>
            </a:xfrm>
            <a:prstGeom prst="rect">
              <a:avLst/>
            </a:prstGeom>
          </p:spPr>
        </p:pic>
        <p:pic>
          <p:nvPicPr>
            <p:cNvPr id="38" name="Graphic 37" descr="Open book with solid fill">
              <a:extLst>
                <a:ext uri="{FF2B5EF4-FFF2-40B4-BE49-F238E27FC236}">
                  <a16:creationId xmlns:a16="http://schemas.microsoft.com/office/drawing/2014/main" id="{760DB80F-E4C1-AD5E-BF19-6A52B17FF9D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82042" y="2432403"/>
              <a:ext cx="1188649" cy="1188649"/>
            </a:xfrm>
            <a:prstGeom prst="rect">
              <a:avLst/>
            </a:prstGeom>
          </p:spPr>
        </p:pic>
        <p:pic>
          <p:nvPicPr>
            <p:cNvPr id="40" name="Graphic 39" descr="Document with solid fill">
              <a:extLst>
                <a:ext uri="{FF2B5EF4-FFF2-40B4-BE49-F238E27FC236}">
                  <a16:creationId xmlns:a16="http://schemas.microsoft.com/office/drawing/2014/main" id="{6158281C-CF80-1A5E-8A88-51C7F7F1DF3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248649" y="3367239"/>
              <a:ext cx="1299087" cy="1299087"/>
            </a:xfrm>
            <a:prstGeom prst="rect">
              <a:avLst/>
            </a:prstGeom>
          </p:spPr>
        </p:pic>
        <p:pic>
          <p:nvPicPr>
            <p:cNvPr id="42" name="Graphic 41" descr="Internet outline">
              <a:extLst>
                <a:ext uri="{FF2B5EF4-FFF2-40B4-BE49-F238E27FC236}">
                  <a16:creationId xmlns:a16="http://schemas.microsoft.com/office/drawing/2014/main" id="{775D3826-BC50-1D0A-4236-4801C782D0D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290500" y="1661643"/>
              <a:ext cx="1157416" cy="1157416"/>
            </a:xfrm>
            <a:prstGeom prst="rect">
              <a:avLst/>
            </a:prstGeom>
          </p:spPr>
        </p:pic>
      </p:grpSp>
    </p:spTree>
    <p:extLst>
      <p:ext uri="{BB962C8B-B14F-4D97-AF65-F5344CB8AC3E}">
        <p14:creationId xmlns:p14="http://schemas.microsoft.com/office/powerpoint/2010/main" val="1570366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AB3E5-3B2C-E6F7-5EA4-20AE9B99B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AD97F7-AF21-E848-186E-30177B9056F3}"/>
              </a:ext>
            </a:extLst>
          </p:cNvPr>
          <p:cNvSpPr>
            <a:spLocks noGrp="1"/>
          </p:cNvSpPr>
          <p:nvPr>
            <p:ph type="title"/>
          </p:nvPr>
        </p:nvSpPr>
        <p:spPr>
          <a:xfrm>
            <a:off x="755196" y="363405"/>
            <a:ext cx="9855661" cy="947461"/>
          </a:xfrm>
        </p:spPr>
        <p:txBody>
          <a:bodyPr anchor="b">
            <a:normAutofit/>
          </a:bodyPr>
          <a:lstStyle/>
          <a:p>
            <a:r>
              <a:rPr lang="en-GB" sz="4800" b="1" u="sng" dirty="0"/>
              <a:t>Activity: Create a New document</a:t>
            </a:r>
          </a:p>
        </p:txBody>
      </p:sp>
      <p:sp>
        <p:nvSpPr>
          <p:cNvPr id="3" name="Content Placeholder 2">
            <a:extLst>
              <a:ext uri="{FF2B5EF4-FFF2-40B4-BE49-F238E27FC236}">
                <a16:creationId xmlns:a16="http://schemas.microsoft.com/office/drawing/2014/main" id="{75039018-C6A0-642B-2725-77FC1F54AB70}"/>
              </a:ext>
            </a:extLst>
          </p:cNvPr>
          <p:cNvSpPr>
            <a:spLocks noGrp="1"/>
          </p:cNvSpPr>
          <p:nvPr>
            <p:ph idx="1"/>
          </p:nvPr>
        </p:nvSpPr>
        <p:spPr>
          <a:xfrm>
            <a:off x="976240" y="1391964"/>
            <a:ext cx="9210536" cy="5004387"/>
          </a:xfrm>
        </p:spPr>
        <p:txBody>
          <a:bodyPr anchor="t">
            <a:normAutofit/>
          </a:bodyPr>
          <a:lstStyle/>
          <a:p>
            <a:pPr marL="0" indent="0">
              <a:lnSpc>
                <a:spcPct val="100000"/>
              </a:lnSpc>
              <a:spcBef>
                <a:spcPts val="0"/>
              </a:spcBef>
              <a:buNone/>
            </a:pPr>
            <a:r>
              <a:rPr lang="en-GB" sz="3200" dirty="0"/>
              <a:t>Before we start today’s activity:</a:t>
            </a:r>
          </a:p>
          <a:p>
            <a:pPr marL="514350" indent="-514350">
              <a:lnSpc>
                <a:spcPct val="100000"/>
              </a:lnSpc>
              <a:spcBef>
                <a:spcPts val="0"/>
              </a:spcBef>
              <a:buFont typeface="+mj-lt"/>
              <a:buAutoNum type="arabicPeriod"/>
            </a:pPr>
            <a:r>
              <a:rPr lang="en-GB" sz="3200" dirty="0"/>
              <a:t>If you haven’t done so already create a new folder to save your ‘</a:t>
            </a:r>
            <a:r>
              <a:rPr lang="en-GB" sz="3200" b="1" u="sng" dirty="0"/>
              <a:t>University work</a:t>
            </a:r>
            <a:r>
              <a:rPr lang="en-GB" sz="3200" dirty="0"/>
              <a:t>’.</a:t>
            </a:r>
          </a:p>
          <a:p>
            <a:pPr marL="514350" indent="-514350">
              <a:lnSpc>
                <a:spcPct val="100000"/>
              </a:lnSpc>
              <a:spcBef>
                <a:spcPts val="0"/>
              </a:spcBef>
              <a:buFont typeface="+mj-lt"/>
              <a:buAutoNum type="arabicPeriod"/>
            </a:pPr>
            <a:r>
              <a:rPr lang="en-GB" sz="3200" dirty="0"/>
              <a:t>Create a </a:t>
            </a:r>
            <a:r>
              <a:rPr lang="en-GB" sz="3200" b="1" u="sng" dirty="0"/>
              <a:t>Year 1 sub-folder</a:t>
            </a:r>
            <a:r>
              <a:rPr lang="en-GB" sz="3200" dirty="0"/>
              <a:t>,</a:t>
            </a:r>
          </a:p>
          <a:p>
            <a:pPr marL="514350" indent="-514350">
              <a:lnSpc>
                <a:spcPct val="100000"/>
              </a:lnSpc>
              <a:spcBef>
                <a:spcPts val="0"/>
              </a:spcBef>
              <a:buFont typeface="+mj-lt"/>
              <a:buAutoNum type="arabicPeriod"/>
            </a:pPr>
            <a:r>
              <a:rPr lang="en-GB" sz="3200" dirty="0"/>
              <a:t>And within that an </a:t>
            </a:r>
            <a:r>
              <a:rPr lang="en-GB" sz="3200" b="1" u="sng" dirty="0"/>
              <a:t>LDE folder</a:t>
            </a:r>
            <a:r>
              <a:rPr lang="en-GB" sz="3200" b="1" dirty="0"/>
              <a:t> </a:t>
            </a:r>
            <a:r>
              <a:rPr lang="en-GB" sz="3200" dirty="0"/>
              <a:t>for this module.</a:t>
            </a:r>
          </a:p>
          <a:p>
            <a:pPr marL="514350" indent="-514350">
              <a:lnSpc>
                <a:spcPct val="100000"/>
              </a:lnSpc>
              <a:spcBef>
                <a:spcPts val="0"/>
              </a:spcBef>
              <a:buFont typeface="+mj-lt"/>
              <a:buAutoNum type="arabicPeriod"/>
            </a:pPr>
            <a:r>
              <a:rPr lang="en-GB" sz="3200" dirty="0"/>
              <a:t>Finally for today’s Activity create a new word/</a:t>
            </a:r>
            <a:r>
              <a:rPr lang="en-GB" sz="3200" dirty="0" err="1"/>
              <a:t>wp</a:t>
            </a:r>
            <a:r>
              <a:rPr lang="en-GB" sz="3200" dirty="0"/>
              <a:t> document, titled e.g. </a:t>
            </a:r>
            <a:r>
              <a:rPr lang="en-GB" sz="3200" dirty="0">
                <a:solidFill>
                  <a:schemeClr val="bg1"/>
                </a:solidFill>
                <a:highlight>
                  <a:srgbClr val="FFFF00"/>
                </a:highlight>
              </a:rPr>
              <a:t>LDE Assign1 Task 1a</a:t>
            </a:r>
          </a:p>
          <a:p>
            <a:pPr>
              <a:lnSpc>
                <a:spcPct val="100000"/>
              </a:lnSpc>
              <a:spcBef>
                <a:spcPts val="0"/>
              </a:spcBef>
            </a:pPr>
            <a:endParaRPr lang="en-GB"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1D89AE04-3F13-6754-21A2-1F31DFD2B207}"/>
              </a:ext>
            </a:extLst>
          </p:cNvPr>
          <p:cNvSpPr/>
          <p:nvPr/>
        </p:nvSpPr>
        <p:spPr>
          <a:xfrm>
            <a:off x="536212" y="478302"/>
            <a:ext cx="160139" cy="83256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EA1DB363-8DD8-CC0D-F2C7-53D709399019}"/>
              </a:ext>
            </a:extLst>
          </p:cNvPr>
          <p:cNvGrpSpPr/>
          <p:nvPr/>
        </p:nvGrpSpPr>
        <p:grpSpPr>
          <a:xfrm>
            <a:off x="9971727" y="173410"/>
            <a:ext cx="1854212" cy="2721941"/>
            <a:chOff x="10175709" y="1172216"/>
            <a:chExt cx="1854212" cy="2721941"/>
          </a:xfrm>
        </p:grpSpPr>
        <p:pic>
          <p:nvPicPr>
            <p:cNvPr id="32" name="Graphic 31" descr="Programmer male outline">
              <a:extLst>
                <a:ext uri="{FF2B5EF4-FFF2-40B4-BE49-F238E27FC236}">
                  <a16:creationId xmlns:a16="http://schemas.microsoft.com/office/drawing/2014/main" id="{60B49DE5-8E29-1E76-8678-B4E1F4880E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175709" y="1172216"/>
              <a:ext cx="994981" cy="1324787"/>
            </a:xfrm>
            <a:prstGeom prst="rect">
              <a:avLst/>
            </a:prstGeom>
          </p:spPr>
        </p:pic>
        <p:pic>
          <p:nvPicPr>
            <p:cNvPr id="34" name="Graphic 33" descr="Programmer female outline">
              <a:extLst>
                <a:ext uri="{FF2B5EF4-FFF2-40B4-BE49-F238E27FC236}">
                  <a16:creationId xmlns:a16="http://schemas.microsoft.com/office/drawing/2014/main" id="{428EE574-1086-A262-C73D-9610342F7E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6006" y="1186950"/>
              <a:ext cx="983915" cy="1310053"/>
            </a:xfrm>
            <a:prstGeom prst="rect">
              <a:avLst/>
            </a:prstGeom>
          </p:spPr>
        </p:pic>
        <p:pic>
          <p:nvPicPr>
            <p:cNvPr id="40" name="Graphic 39" descr="Document with solid fill">
              <a:extLst>
                <a:ext uri="{FF2B5EF4-FFF2-40B4-BE49-F238E27FC236}">
                  <a16:creationId xmlns:a16="http://schemas.microsoft.com/office/drawing/2014/main" id="{569481D9-2EA2-846A-4858-2CCD565CA3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48822" y="2118139"/>
              <a:ext cx="1333878" cy="1776018"/>
            </a:xfrm>
            <a:prstGeom prst="rect">
              <a:avLst/>
            </a:prstGeom>
          </p:spPr>
        </p:pic>
      </p:grpSp>
    </p:spTree>
    <p:extLst>
      <p:ext uri="{BB962C8B-B14F-4D97-AF65-F5344CB8AC3E}">
        <p14:creationId xmlns:p14="http://schemas.microsoft.com/office/powerpoint/2010/main" val="3665404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221" y="289309"/>
            <a:ext cx="10360857" cy="1020369"/>
          </a:xfrm>
        </p:spPr>
        <p:txBody>
          <a:bodyPr anchor="b">
            <a:normAutofit/>
          </a:bodyPr>
          <a:lstStyle/>
          <a:p>
            <a:r>
              <a:rPr lang="en-GB" sz="4800" b="1" u="sng" dirty="0"/>
              <a:t>5min Activity: What are Academic skills?</a:t>
            </a:r>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9E230C8-B250-50F1-2787-A9867301E609}"/>
              </a:ext>
            </a:extLst>
          </p:cNvPr>
          <p:cNvSpPr txBox="1"/>
          <p:nvPr/>
        </p:nvSpPr>
        <p:spPr>
          <a:xfrm>
            <a:off x="3769477" y="4235360"/>
            <a:ext cx="4482743" cy="2215991"/>
          </a:xfrm>
          <a:prstGeom prst="rect">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outerShdw blurRad="50800" dist="38100" algn="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3800" b="1"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sp>
        <p:nvSpPr>
          <p:cNvPr id="5" name="TextBox 4">
            <a:extLst>
              <a:ext uri="{FF2B5EF4-FFF2-40B4-BE49-F238E27FC236}">
                <a16:creationId xmlns:a16="http://schemas.microsoft.com/office/drawing/2014/main" id="{C8A2E104-1698-B1E3-BD34-EE8B5095E037}"/>
              </a:ext>
            </a:extLst>
          </p:cNvPr>
          <p:cNvSpPr txBox="1"/>
          <p:nvPr/>
        </p:nvSpPr>
        <p:spPr>
          <a:xfrm>
            <a:off x="1111347" y="1514644"/>
            <a:ext cx="10649244" cy="2369880"/>
          </a:xfrm>
          <a:prstGeom prst="rect">
            <a:avLst/>
          </a:prstGeom>
          <a:noFill/>
        </p:spPr>
        <p:txBody>
          <a:bodyPr wrap="square" rtlCol="0">
            <a:spAutoFit/>
          </a:bodyPr>
          <a:lstStyle/>
          <a:p>
            <a:pPr marL="514350" indent="-514350">
              <a:buFont typeface="+mj-lt"/>
              <a:buAutoNum type="arabicPeriod"/>
            </a:pPr>
            <a:r>
              <a:rPr lang="en-GB" sz="4000" b="1" dirty="0"/>
              <a:t>Reflect and think of some Academic skills? </a:t>
            </a:r>
            <a:r>
              <a:rPr lang="en-GB" sz="4000" dirty="0"/>
              <a:t>💭</a:t>
            </a:r>
          </a:p>
          <a:p>
            <a:pPr marL="742950" lvl="1" indent="-285750">
              <a:buFont typeface="Arial" panose="020B0604020202020204" pitchFamily="34" charset="0"/>
              <a:buChar char="•"/>
            </a:pPr>
            <a:r>
              <a:rPr lang="en-GB" sz="3200" dirty="0"/>
              <a:t>No need to use tech/ai/google for now.</a:t>
            </a:r>
          </a:p>
          <a:p>
            <a:pPr marL="742950" lvl="1" indent="-285750">
              <a:buFont typeface="Arial" panose="020B0604020202020204" pitchFamily="34" charset="0"/>
              <a:buChar char="•"/>
            </a:pPr>
            <a:r>
              <a:rPr lang="en-GB" sz="3600" dirty="0"/>
              <a:t>Just think about what these skills are?</a:t>
            </a:r>
          </a:p>
          <a:p>
            <a:pPr marL="514350" indent="-514350">
              <a:buFont typeface="+mj-lt"/>
              <a:buAutoNum type="arabicPeriod" startAt="2"/>
            </a:pPr>
            <a:r>
              <a:rPr lang="en-GB" sz="4000" b="1" dirty="0"/>
              <a:t>When you’re ready document these skills? </a:t>
            </a:r>
            <a:r>
              <a:rPr lang="en-GB" sz="4000" dirty="0"/>
              <a:t>✍️</a:t>
            </a:r>
          </a:p>
        </p:txBody>
      </p:sp>
    </p:spTree>
    <p:extLst>
      <p:ext uri="{BB962C8B-B14F-4D97-AF65-F5344CB8AC3E}">
        <p14:creationId xmlns:p14="http://schemas.microsoft.com/office/powerpoint/2010/main" val="1336463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592" y="282285"/>
            <a:ext cx="7316801" cy="731981"/>
          </a:xfrm>
        </p:spPr>
        <p:txBody>
          <a:bodyPr anchor="b">
            <a:normAutofit/>
          </a:bodyPr>
          <a:lstStyle/>
          <a:p>
            <a:r>
              <a:rPr lang="en-GB" b="1" u="sng" dirty="0"/>
              <a:t>Introduction to Academic skills</a:t>
            </a:r>
          </a:p>
        </p:txBody>
      </p:sp>
      <p:sp>
        <p:nvSpPr>
          <p:cNvPr id="3" name="Content Placeholder 2"/>
          <p:cNvSpPr>
            <a:spLocks noGrp="1"/>
          </p:cNvSpPr>
          <p:nvPr>
            <p:ph idx="1"/>
          </p:nvPr>
        </p:nvSpPr>
        <p:spPr>
          <a:xfrm>
            <a:off x="679841" y="1037085"/>
            <a:ext cx="10007951" cy="5731753"/>
          </a:xfrm>
        </p:spPr>
        <p:txBody>
          <a:bodyPr anchor="t">
            <a:normAutofit fontScale="62500" lnSpcReduction="20000"/>
          </a:bodyPr>
          <a:lstStyle/>
          <a:p>
            <a:pPr marL="0" indent="0">
              <a:lnSpc>
                <a:spcPct val="120000"/>
              </a:lnSpc>
              <a:spcBef>
                <a:spcPts val="0"/>
              </a:spcBef>
              <a:spcAft>
                <a:spcPts val="300"/>
              </a:spcAft>
              <a:buNone/>
            </a:pPr>
            <a:r>
              <a:rPr lang="en-GB" sz="4400" dirty="0"/>
              <a:t>Here are some example Academic &amp; study skills. Your course will help you to develop and enhance these:</a:t>
            </a:r>
          </a:p>
          <a:p>
            <a:pPr>
              <a:lnSpc>
                <a:spcPct val="120000"/>
              </a:lnSpc>
              <a:spcBef>
                <a:spcPts val="0"/>
              </a:spcBef>
              <a:spcAft>
                <a:spcPts val="300"/>
              </a:spcAft>
            </a:pPr>
            <a:r>
              <a:rPr lang="en-GB" sz="4400" dirty="0"/>
              <a:t>Professional conduct: treating others with consideration &amp; respect</a:t>
            </a:r>
          </a:p>
          <a:p>
            <a:pPr>
              <a:lnSpc>
                <a:spcPct val="120000"/>
              </a:lnSpc>
              <a:spcBef>
                <a:spcPts val="0"/>
              </a:spcBef>
              <a:spcAft>
                <a:spcPts val="300"/>
              </a:spcAft>
            </a:pPr>
            <a:r>
              <a:rPr lang="en-GB" sz="4400" dirty="0"/>
              <a:t>Academic writing &amp; referencing</a:t>
            </a:r>
          </a:p>
          <a:p>
            <a:pPr>
              <a:lnSpc>
                <a:spcPct val="120000"/>
              </a:lnSpc>
              <a:spcBef>
                <a:spcPts val="0"/>
              </a:spcBef>
              <a:spcAft>
                <a:spcPts val="300"/>
              </a:spcAft>
            </a:pPr>
            <a:r>
              <a:rPr lang="en-GB" sz="4400" dirty="0"/>
              <a:t>Planning, Organisation &amp; time management</a:t>
            </a:r>
          </a:p>
          <a:p>
            <a:pPr>
              <a:lnSpc>
                <a:spcPct val="120000"/>
              </a:lnSpc>
              <a:spcBef>
                <a:spcPts val="0"/>
              </a:spcBef>
              <a:spcAft>
                <a:spcPts val="300"/>
              </a:spcAft>
            </a:pPr>
            <a:r>
              <a:rPr lang="en-GB" sz="4400" dirty="0"/>
              <a:t>Critical/Analytical/Logical thinking &amp; Creative thinking</a:t>
            </a:r>
          </a:p>
          <a:p>
            <a:pPr>
              <a:lnSpc>
                <a:spcPct val="120000"/>
              </a:lnSpc>
              <a:spcBef>
                <a:spcPts val="0"/>
              </a:spcBef>
              <a:spcAft>
                <a:spcPts val="300"/>
              </a:spcAft>
            </a:pPr>
            <a:r>
              <a:rPr lang="en-GB" sz="4400" dirty="0"/>
              <a:t>Communication, Collaboration &amp; Team working skills</a:t>
            </a:r>
          </a:p>
          <a:p>
            <a:pPr>
              <a:lnSpc>
                <a:spcPct val="120000"/>
              </a:lnSpc>
              <a:spcBef>
                <a:spcPts val="0"/>
              </a:spcBef>
              <a:spcAft>
                <a:spcPts val="300"/>
              </a:spcAft>
            </a:pPr>
            <a:r>
              <a:rPr lang="en-GB" sz="4400" dirty="0"/>
              <a:t>Digital &amp; Computer skills (Technical skills related to your course)</a:t>
            </a:r>
          </a:p>
          <a:p>
            <a:pPr>
              <a:lnSpc>
                <a:spcPct val="120000"/>
              </a:lnSpc>
              <a:spcBef>
                <a:spcPts val="0"/>
              </a:spcBef>
              <a:spcAft>
                <a:spcPts val="300"/>
              </a:spcAft>
            </a:pPr>
            <a:r>
              <a:rPr lang="en-GB" sz="4400" dirty="0"/>
              <a:t>Self-discipline and self-motivation</a:t>
            </a:r>
          </a:p>
          <a:p>
            <a:pPr>
              <a:lnSpc>
                <a:spcPct val="120000"/>
              </a:lnSpc>
              <a:spcBef>
                <a:spcPts val="0"/>
              </a:spcBef>
              <a:spcAft>
                <a:spcPts val="300"/>
              </a:spcAft>
            </a:pPr>
            <a:r>
              <a:rPr lang="en-GB" sz="4400" dirty="0"/>
              <a:t>Use of AI and other supportive tech tools</a:t>
            </a:r>
          </a:p>
          <a:p>
            <a:pPr>
              <a:lnSpc>
                <a:spcPct val="120000"/>
              </a:lnSpc>
              <a:spcBef>
                <a:spcPts val="0"/>
              </a:spcBef>
              <a:spcAft>
                <a:spcPts val="300"/>
              </a:spcAft>
            </a:pPr>
            <a:r>
              <a:rPr lang="en-US" sz="4500" dirty="0"/>
              <a:t>Use feedback for improvement</a:t>
            </a:r>
            <a:endParaRPr lang="en-GB" sz="4500" dirty="0"/>
          </a:p>
          <a:p>
            <a:pPr>
              <a:lnSpc>
                <a:spcPct val="120000"/>
              </a:lnSpc>
              <a:spcBef>
                <a:spcPts val="0"/>
              </a:spcBef>
              <a:spcAft>
                <a:spcPts val="300"/>
              </a:spcAft>
            </a:pPr>
            <a:endParaRPr lang="en-GB" dirty="0"/>
          </a:p>
          <a:p>
            <a:pPr>
              <a:lnSpc>
                <a:spcPct val="120000"/>
              </a:lnSpc>
              <a:spcBef>
                <a:spcPts val="0"/>
              </a:spcBef>
              <a:spcAft>
                <a:spcPts val="300"/>
              </a:spcAft>
            </a:pPr>
            <a:endParaRPr lang="en-GB" dirty="0"/>
          </a:p>
          <a:p>
            <a:pPr>
              <a:lnSpc>
                <a:spcPct val="120000"/>
              </a:lnSpc>
              <a:spcBef>
                <a:spcPts val="0"/>
              </a:spcBef>
              <a:spcAft>
                <a:spcPts val="300"/>
              </a:spcAft>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269174" y="259466"/>
            <a:ext cx="191418" cy="789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40C89840-0D5B-BB55-6FEF-EF37E44D2293}"/>
              </a:ext>
            </a:extLst>
          </p:cNvPr>
          <p:cNvGrpSpPr/>
          <p:nvPr/>
        </p:nvGrpSpPr>
        <p:grpSpPr>
          <a:xfrm>
            <a:off x="9990559" y="1048875"/>
            <a:ext cx="2201441" cy="3877099"/>
            <a:chOff x="9731340" y="568522"/>
            <a:chExt cx="2201441" cy="3877099"/>
          </a:xfrm>
        </p:grpSpPr>
        <p:pic>
          <p:nvPicPr>
            <p:cNvPr id="32" name="Graphic 31" descr="Programmer male outline">
              <a:extLst>
                <a:ext uri="{FF2B5EF4-FFF2-40B4-BE49-F238E27FC236}">
                  <a16:creationId xmlns:a16="http://schemas.microsoft.com/office/drawing/2014/main" id="{B4818E99-D489-B399-0EC6-67D3ED6DD4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253788" y="568522"/>
              <a:ext cx="1196940" cy="1271182"/>
            </a:xfrm>
            <a:prstGeom prst="rect">
              <a:avLst/>
            </a:prstGeom>
          </p:spPr>
        </p:pic>
        <p:pic>
          <p:nvPicPr>
            <p:cNvPr id="36" name="Graphic 35" descr="Books with solid fill">
              <a:extLst>
                <a:ext uri="{FF2B5EF4-FFF2-40B4-BE49-F238E27FC236}">
                  <a16:creationId xmlns:a16="http://schemas.microsoft.com/office/drawing/2014/main" id="{A8AA5E0E-C546-6294-4A8D-495AA5A94B5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65248" y="2400436"/>
              <a:ext cx="1067533" cy="1133748"/>
            </a:xfrm>
            <a:prstGeom prst="rect">
              <a:avLst/>
            </a:prstGeom>
          </p:spPr>
        </p:pic>
        <p:pic>
          <p:nvPicPr>
            <p:cNvPr id="38" name="Graphic 37" descr="Open book with solid fill">
              <a:extLst>
                <a:ext uri="{FF2B5EF4-FFF2-40B4-BE49-F238E27FC236}">
                  <a16:creationId xmlns:a16="http://schemas.microsoft.com/office/drawing/2014/main" id="{760DB80F-E4C1-AD5E-BF19-6A52B17FF9D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31340" y="2360059"/>
              <a:ext cx="1044896" cy="1109707"/>
            </a:xfrm>
            <a:prstGeom prst="rect">
              <a:avLst/>
            </a:prstGeom>
          </p:spPr>
        </p:pic>
        <p:pic>
          <p:nvPicPr>
            <p:cNvPr id="40" name="Graphic 39" descr="Document with solid fill">
              <a:extLst>
                <a:ext uri="{FF2B5EF4-FFF2-40B4-BE49-F238E27FC236}">
                  <a16:creationId xmlns:a16="http://schemas.microsoft.com/office/drawing/2014/main" id="{6158281C-CF80-1A5E-8A88-51C7F7F1DF3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17329" y="3232810"/>
              <a:ext cx="1141978" cy="1212811"/>
            </a:xfrm>
            <a:prstGeom prst="rect">
              <a:avLst/>
            </a:prstGeom>
          </p:spPr>
        </p:pic>
        <p:pic>
          <p:nvPicPr>
            <p:cNvPr id="42" name="Graphic 41" descr="Internet outline">
              <a:extLst>
                <a:ext uri="{FF2B5EF4-FFF2-40B4-BE49-F238E27FC236}">
                  <a16:creationId xmlns:a16="http://schemas.microsoft.com/office/drawing/2014/main" id="{775D3826-BC50-1D0A-4236-4801C782D0D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54118" y="1640488"/>
              <a:ext cx="1017440" cy="1080549"/>
            </a:xfrm>
            <a:prstGeom prst="rect">
              <a:avLst/>
            </a:prstGeom>
          </p:spPr>
        </p:pic>
      </p:grpSp>
    </p:spTree>
    <p:extLst>
      <p:ext uri="{BB962C8B-B14F-4D97-AF65-F5344CB8AC3E}">
        <p14:creationId xmlns:p14="http://schemas.microsoft.com/office/powerpoint/2010/main" val="3196488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222" y="512832"/>
            <a:ext cx="10191187" cy="731981"/>
          </a:xfrm>
        </p:spPr>
        <p:txBody>
          <a:bodyPr anchor="b">
            <a:normAutofit fontScale="90000"/>
          </a:bodyPr>
          <a:lstStyle/>
          <a:p>
            <a:r>
              <a:rPr kumimoji="0" lang="en-GB" sz="4800" b="1" i="0" u="sng" strike="noStrike" kern="1200" cap="none" spc="0" normalizeH="0" baseline="0" noProof="0" dirty="0">
                <a:ln>
                  <a:noFill/>
                </a:ln>
                <a:solidFill>
                  <a:prstClr val="white"/>
                </a:solidFill>
                <a:effectLst/>
                <a:uLnTx/>
                <a:uFillTx/>
                <a:latin typeface="Calibri Light" panose="020F0302020204030204"/>
                <a:ea typeface="+mj-ea"/>
                <a:cs typeface="+mj-cs"/>
              </a:rPr>
              <a:t>5min Activity: </a:t>
            </a:r>
            <a:r>
              <a:rPr lang="en-GB" b="1" u="sng" dirty="0"/>
              <a:t>What are Employability skills?</a:t>
            </a:r>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84B77A9-8DC5-E0AC-6FE3-83347BD9652B}"/>
              </a:ext>
            </a:extLst>
          </p:cNvPr>
          <p:cNvSpPr txBox="1"/>
          <p:nvPr/>
        </p:nvSpPr>
        <p:spPr>
          <a:xfrm>
            <a:off x="3796093" y="4235359"/>
            <a:ext cx="4059103" cy="2215991"/>
          </a:xfrm>
          <a:prstGeom prst="rect">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outerShdw blurRad="50800" dist="38100" algn="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3800" b="1"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sp>
        <p:nvSpPr>
          <p:cNvPr id="3" name="TextBox 2">
            <a:extLst>
              <a:ext uri="{FF2B5EF4-FFF2-40B4-BE49-F238E27FC236}">
                <a16:creationId xmlns:a16="http://schemas.microsoft.com/office/drawing/2014/main" id="{B8845CC4-4365-EA51-DBCB-CB9C909F6281}"/>
              </a:ext>
            </a:extLst>
          </p:cNvPr>
          <p:cNvSpPr txBox="1"/>
          <p:nvPr/>
        </p:nvSpPr>
        <p:spPr>
          <a:xfrm>
            <a:off x="1111346" y="1514645"/>
            <a:ext cx="10508567" cy="2246769"/>
          </a:xfrm>
          <a:prstGeom prst="rect">
            <a:avLst/>
          </a:prstGeom>
          <a:noFill/>
        </p:spPr>
        <p:txBody>
          <a:bodyPr wrap="square" rtlCol="0">
            <a:spAutoFit/>
          </a:bodyPr>
          <a:lstStyle/>
          <a:p>
            <a:pPr marL="742950" indent="-742950">
              <a:buFont typeface="+mj-lt"/>
              <a:buAutoNum type="arabicPeriod"/>
            </a:pPr>
            <a:r>
              <a:rPr lang="en-GB" sz="3600" b="1" dirty="0"/>
              <a:t>Reflect and think of some Employability skills? </a:t>
            </a:r>
            <a:r>
              <a:rPr lang="en-GB" sz="3600" dirty="0"/>
              <a:t>💭</a:t>
            </a:r>
          </a:p>
          <a:p>
            <a:pPr marL="742950" lvl="1" indent="-285750">
              <a:buFont typeface="Arial" panose="020B0604020202020204" pitchFamily="34" charset="0"/>
              <a:buChar char="•"/>
            </a:pPr>
            <a:r>
              <a:rPr lang="en-GB" sz="3200" dirty="0"/>
              <a:t>No need to use tech/ai/google for now.</a:t>
            </a:r>
          </a:p>
          <a:p>
            <a:pPr marL="742950" lvl="1" indent="-285750">
              <a:buFont typeface="Arial" panose="020B0604020202020204" pitchFamily="34" charset="0"/>
              <a:buChar char="•"/>
            </a:pPr>
            <a:r>
              <a:rPr lang="en-GB" sz="3600" dirty="0"/>
              <a:t>Just think about what these skills are?</a:t>
            </a:r>
          </a:p>
          <a:p>
            <a:pPr marL="742950" indent="-742950">
              <a:buFont typeface="+mj-lt"/>
              <a:buAutoNum type="arabicPeriod"/>
            </a:pPr>
            <a:r>
              <a:rPr lang="en-GB" sz="3600" b="1" dirty="0"/>
              <a:t>When you’re ready document these skills? </a:t>
            </a:r>
            <a:r>
              <a:rPr lang="en-GB" sz="3600" dirty="0"/>
              <a:t>✍️</a:t>
            </a:r>
          </a:p>
        </p:txBody>
      </p:sp>
    </p:spTree>
    <p:extLst>
      <p:ext uri="{BB962C8B-B14F-4D97-AF65-F5344CB8AC3E}">
        <p14:creationId xmlns:p14="http://schemas.microsoft.com/office/powerpoint/2010/main" val="1586973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803" y="346767"/>
            <a:ext cx="8322114" cy="731981"/>
          </a:xfrm>
        </p:spPr>
        <p:txBody>
          <a:bodyPr anchor="b">
            <a:normAutofit/>
          </a:bodyPr>
          <a:lstStyle/>
          <a:p>
            <a:r>
              <a:rPr lang="en-GB" b="1" u="sng" dirty="0"/>
              <a:t>Introduction to Employability skills</a:t>
            </a:r>
          </a:p>
        </p:txBody>
      </p:sp>
      <p:sp>
        <p:nvSpPr>
          <p:cNvPr id="3" name="Content Placeholder 2"/>
          <p:cNvSpPr>
            <a:spLocks noGrp="1"/>
          </p:cNvSpPr>
          <p:nvPr>
            <p:ph idx="1"/>
          </p:nvPr>
        </p:nvSpPr>
        <p:spPr>
          <a:xfrm>
            <a:off x="593369" y="1201100"/>
            <a:ext cx="10115279" cy="5389614"/>
          </a:xfrm>
        </p:spPr>
        <p:txBody>
          <a:bodyPr anchor="t">
            <a:normAutofit fontScale="55000" lnSpcReduction="20000"/>
          </a:bodyPr>
          <a:lstStyle/>
          <a:p>
            <a:pPr marL="0" indent="0">
              <a:lnSpc>
                <a:spcPct val="120000"/>
              </a:lnSpc>
              <a:spcBef>
                <a:spcPts val="0"/>
              </a:spcBef>
              <a:spcAft>
                <a:spcPts val="300"/>
              </a:spcAft>
              <a:buNone/>
            </a:pPr>
            <a:r>
              <a:rPr lang="en-GB" sz="4400" dirty="0"/>
              <a:t>Your course will help you to develop many employability skills that will be helpful for you in the workplace. Here are some examples:</a:t>
            </a:r>
          </a:p>
          <a:p>
            <a:pPr>
              <a:lnSpc>
                <a:spcPct val="120000"/>
              </a:lnSpc>
              <a:spcBef>
                <a:spcPts val="0"/>
              </a:spcBef>
              <a:spcAft>
                <a:spcPts val="300"/>
              </a:spcAft>
            </a:pPr>
            <a:r>
              <a:rPr lang="en-GB" sz="4400" dirty="0"/>
              <a:t>Professionalism &amp; tolerance: Non-judgement and treating others with consideration and respect</a:t>
            </a:r>
          </a:p>
          <a:p>
            <a:pPr>
              <a:lnSpc>
                <a:spcPct val="120000"/>
              </a:lnSpc>
              <a:spcBef>
                <a:spcPts val="0"/>
              </a:spcBef>
              <a:spcAft>
                <a:spcPts val="300"/>
              </a:spcAft>
            </a:pPr>
            <a:r>
              <a:rPr lang="en-GB" sz="4400" dirty="0"/>
              <a:t>Self-Motivation, Self-Management &amp; Leadership</a:t>
            </a:r>
          </a:p>
          <a:p>
            <a:pPr>
              <a:lnSpc>
                <a:spcPct val="120000"/>
              </a:lnSpc>
              <a:spcBef>
                <a:spcPts val="0"/>
              </a:spcBef>
              <a:spcAft>
                <a:spcPts val="300"/>
              </a:spcAft>
            </a:pPr>
            <a:r>
              <a:rPr lang="en-GB" sz="4400" dirty="0"/>
              <a:t>Reliability: Ability to work independently</a:t>
            </a:r>
          </a:p>
          <a:p>
            <a:pPr>
              <a:lnSpc>
                <a:spcPct val="120000"/>
              </a:lnSpc>
              <a:spcBef>
                <a:spcPts val="0"/>
              </a:spcBef>
              <a:spcAft>
                <a:spcPts val="300"/>
              </a:spcAft>
            </a:pPr>
            <a:r>
              <a:rPr lang="en-GB" sz="4400" dirty="0"/>
              <a:t>Communication, Collaboration &amp; Teamworking skills</a:t>
            </a:r>
          </a:p>
          <a:p>
            <a:pPr>
              <a:lnSpc>
                <a:spcPct val="120000"/>
              </a:lnSpc>
              <a:spcBef>
                <a:spcPts val="0"/>
              </a:spcBef>
              <a:spcAft>
                <a:spcPts val="300"/>
              </a:spcAft>
            </a:pPr>
            <a:r>
              <a:rPr lang="en-GB" sz="4400" dirty="0"/>
              <a:t>Flexibility, Agility &amp; Change e.g. Embracing change and learning new skills</a:t>
            </a:r>
          </a:p>
          <a:p>
            <a:pPr>
              <a:lnSpc>
                <a:spcPct val="120000"/>
              </a:lnSpc>
              <a:spcBef>
                <a:spcPts val="0"/>
              </a:spcBef>
              <a:spcAft>
                <a:spcPts val="300"/>
              </a:spcAft>
            </a:pPr>
            <a:r>
              <a:rPr lang="en-GB" sz="4400" dirty="0"/>
              <a:t>Creative, Analytical &amp; problem-solving skills</a:t>
            </a:r>
          </a:p>
          <a:p>
            <a:pPr>
              <a:lnSpc>
                <a:spcPct val="120000"/>
              </a:lnSpc>
              <a:spcBef>
                <a:spcPts val="0"/>
              </a:spcBef>
              <a:spcAft>
                <a:spcPts val="300"/>
              </a:spcAft>
            </a:pPr>
            <a:r>
              <a:rPr lang="en-GB" sz="4400" dirty="0"/>
              <a:t>Digital Communication and Office administration skills</a:t>
            </a:r>
          </a:p>
          <a:p>
            <a:pPr>
              <a:lnSpc>
                <a:spcPct val="120000"/>
              </a:lnSpc>
              <a:spcBef>
                <a:spcPts val="0"/>
              </a:spcBef>
              <a:spcAft>
                <a:spcPts val="300"/>
              </a:spcAft>
            </a:pPr>
            <a:r>
              <a:rPr lang="en-GB" sz="4400" dirty="0"/>
              <a:t>Technical Computing skills related to your job role</a:t>
            </a:r>
          </a:p>
          <a:p>
            <a:pPr>
              <a:lnSpc>
                <a:spcPct val="120000"/>
              </a:lnSpc>
              <a:spcBef>
                <a:spcPts val="0"/>
              </a:spcBef>
              <a:spcAft>
                <a:spcPts val="300"/>
              </a:spcAft>
            </a:pPr>
            <a:r>
              <a:rPr lang="en-GB" sz="4400" dirty="0"/>
              <a:t>Hybrid &amp; Remote working (e.g. MS-Teams)</a:t>
            </a:r>
          </a:p>
          <a:p>
            <a:pPr>
              <a:lnSpc>
                <a:spcPct val="120000"/>
              </a:lnSpc>
              <a:spcBef>
                <a:spcPts val="0"/>
              </a:spcBef>
              <a:spcAft>
                <a:spcPts val="300"/>
              </a:spcAft>
            </a:pPr>
            <a:r>
              <a:rPr lang="en-GB" sz="4400" dirty="0"/>
              <a:t>Use of AI and other supportive tech tools</a:t>
            </a:r>
          </a:p>
          <a:p>
            <a:pPr>
              <a:lnSpc>
                <a:spcPct val="120000"/>
              </a:lnSpc>
              <a:spcBef>
                <a:spcPts val="0"/>
              </a:spcBef>
              <a:spcAft>
                <a:spcPts val="300"/>
              </a:spcAft>
            </a:pPr>
            <a:endParaRPr lang="en-GB" sz="2800" dirty="0"/>
          </a:p>
          <a:p>
            <a:pPr marL="0" indent="0">
              <a:lnSpc>
                <a:spcPct val="120000"/>
              </a:lnSpc>
              <a:spcBef>
                <a:spcPts val="0"/>
              </a:spcBef>
              <a:spcAft>
                <a:spcPts val="300"/>
              </a:spcAft>
              <a:buNone/>
            </a:pPr>
            <a:endParaRPr lang="en-GB" dirty="0"/>
          </a:p>
          <a:p>
            <a:pPr>
              <a:lnSpc>
                <a:spcPct val="120000"/>
              </a:lnSpc>
              <a:spcBef>
                <a:spcPts val="0"/>
              </a:spcBef>
              <a:spcAft>
                <a:spcPts val="300"/>
              </a:spcAft>
            </a:pPr>
            <a:endParaRPr lang="en-GB" dirty="0"/>
          </a:p>
          <a:p>
            <a:pPr>
              <a:lnSpc>
                <a:spcPct val="120000"/>
              </a:lnSpc>
              <a:spcBef>
                <a:spcPts val="0"/>
              </a:spcBef>
              <a:spcAft>
                <a:spcPts val="300"/>
              </a:spcAft>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492537" y="346767"/>
            <a:ext cx="100833" cy="73198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9F239D84-B502-10C1-4977-F186169A890A}"/>
              </a:ext>
            </a:extLst>
          </p:cNvPr>
          <p:cNvGrpSpPr/>
          <p:nvPr/>
        </p:nvGrpSpPr>
        <p:grpSpPr>
          <a:xfrm>
            <a:off x="10125224" y="765748"/>
            <a:ext cx="2066776" cy="5088100"/>
            <a:chOff x="10125224" y="822018"/>
            <a:chExt cx="2066776" cy="5088100"/>
          </a:xfrm>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08649" y="3289361"/>
              <a:ext cx="1483351" cy="1615162"/>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5224" y="4294956"/>
              <a:ext cx="1483351" cy="1615162"/>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9514" y="2180670"/>
              <a:ext cx="1483351" cy="1615162"/>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51513" y="822018"/>
              <a:ext cx="1595920" cy="1737734"/>
            </a:xfrm>
            <a:prstGeom prst="rect">
              <a:avLst/>
            </a:prstGeom>
          </p:spPr>
        </p:pic>
      </p:grpSp>
    </p:spTree>
    <p:extLst>
      <p:ext uri="{BB962C8B-B14F-4D97-AF65-F5344CB8AC3E}">
        <p14:creationId xmlns:p14="http://schemas.microsoft.com/office/powerpoint/2010/main" val="3549327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fontScale="90000"/>
          </a:bodyPr>
          <a:lstStyle/>
          <a:p>
            <a:r>
              <a:rPr lang="en-GB" b="1" u="sng" dirty="0"/>
              <a:t>Introduction to Employability skills</a:t>
            </a:r>
          </a:p>
        </p:txBody>
      </p:sp>
      <p:sp>
        <p:nvSpPr>
          <p:cNvPr id="3" name="Content Placeholder 2"/>
          <p:cNvSpPr>
            <a:spLocks noGrp="1"/>
          </p:cNvSpPr>
          <p:nvPr>
            <p:ph idx="1"/>
          </p:nvPr>
        </p:nvSpPr>
        <p:spPr>
          <a:xfrm>
            <a:off x="744084" y="1419149"/>
            <a:ext cx="8900095" cy="4742754"/>
          </a:xfrm>
        </p:spPr>
        <p:txBody>
          <a:bodyPr anchor="t">
            <a:normAutofit fontScale="92500" lnSpcReduction="10000"/>
          </a:bodyPr>
          <a:lstStyle/>
          <a:p>
            <a:pPr marL="0" indent="0">
              <a:lnSpc>
                <a:spcPct val="110000"/>
              </a:lnSpc>
              <a:spcBef>
                <a:spcPts val="0"/>
              </a:spcBef>
              <a:buNone/>
            </a:pPr>
            <a:r>
              <a:rPr lang="en-GB" dirty="0"/>
              <a:t>E</a:t>
            </a:r>
            <a:r>
              <a:rPr lang="en-GB" sz="2800" dirty="0"/>
              <a:t>mployability skills can be divided into </a:t>
            </a:r>
            <a:r>
              <a:rPr lang="en-GB" sz="2800" b="1" dirty="0">
                <a:solidFill>
                  <a:schemeClr val="bg1"/>
                </a:solidFill>
                <a:highlight>
                  <a:srgbClr val="FFFF00"/>
                </a:highlight>
              </a:rPr>
              <a:t>hard and soft skills</a:t>
            </a:r>
            <a:r>
              <a:rPr lang="en-GB" sz="2800" dirty="0"/>
              <a:t>. Both are equally required in the workplace. Such as:</a:t>
            </a:r>
          </a:p>
          <a:p>
            <a:pPr>
              <a:lnSpc>
                <a:spcPct val="110000"/>
              </a:lnSpc>
              <a:spcBef>
                <a:spcPts val="0"/>
              </a:spcBef>
              <a:buClr>
                <a:srgbClr val="FFFF00"/>
              </a:buClr>
            </a:pPr>
            <a:r>
              <a:rPr lang="en-GB" sz="2800" b="1" dirty="0">
                <a:solidFill>
                  <a:schemeClr val="bg1"/>
                </a:solidFill>
                <a:highlight>
                  <a:srgbClr val="FFFF00"/>
                </a:highlight>
              </a:rPr>
              <a:t>Hard skills:</a:t>
            </a:r>
            <a:r>
              <a:rPr lang="en-GB" sz="2800" b="1" dirty="0">
                <a:solidFill>
                  <a:schemeClr val="bg1"/>
                </a:solidFill>
              </a:rPr>
              <a:t> </a:t>
            </a:r>
            <a:r>
              <a:rPr lang="en-GB" sz="2800" dirty="0"/>
              <a:t>refer to more objective practical and technical skills you will develop while undertaking your course e.g. Computing</a:t>
            </a:r>
            <a:r>
              <a:rPr lang="en-GB" dirty="0"/>
              <a:t> technical skills and Digital skills.</a:t>
            </a:r>
          </a:p>
          <a:p>
            <a:pPr>
              <a:lnSpc>
                <a:spcPct val="110000"/>
              </a:lnSpc>
              <a:spcBef>
                <a:spcPts val="0"/>
              </a:spcBef>
              <a:buClr>
                <a:srgbClr val="FFFF00"/>
              </a:buClr>
            </a:pPr>
            <a:r>
              <a:rPr lang="en-GB" b="1" dirty="0">
                <a:solidFill>
                  <a:schemeClr val="bg1"/>
                </a:solidFill>
                <a:highlight>
                  <a:srgbClr val="FFFF00"/>
                </a:highlight>
              </a:rPr>
              <a:t>Soft skills</a:t>
            </a:r>
            <a:r>
              <a:rPr lang="en-GB" dirty="0">
                <a:solidFill>
                  <a:schemeClr val="bg1"/>
                </a:solidFill>
                <a:highlight>
                  <a:srgbClr val="FFFF00"/>
                </a:highlight>
              </a:rPr>
              <a:t>:</a:t>
            </a:r>
            <a:r>
              <a:rPr lang="en-GB" dirty="0">
                <a:solidFill>
                  <a:schemeClr val="bg1"/>
                </a:solidFill>
              </a:rPr>
              <a:t> </a:t>
            </a:r>
            <a:r>
              <a:rPr lang="en-GB" dirty="0"/>
              <a:t>refer to more subjective skills you </a:t>
            </a:r>
            <a:r>
              <a:rPr lang="en-GB" sz="2800" dirty="0"/>
              <a:t>will also develop while undertaking your course. Such as: S</a:t>
            </a:r>
            <a:r>
              <a:rPr lang="en-GB" dirty="0"/>
              <a:t>elf-management, communication &amp; social skills, </a:t>
            </a:r>
            <a:r>
              <a:rPr lang="en-GB" sz="2800" dirty="0"/>
              <a:t>organisation &amp; time management, motivation, resilience, emotional intelligence/regulation, professional conduct (respect, patience, tolerance &amp; co-operation).</a:t>
            </a:r>
            <a:endParaRPr lang="en-GB" dirty="0"/>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409956"/>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379711" y="522613"/>
            <a:ext cx="2812289" cy="581277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132851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271" y="532922"/>
            <a:ext cx="9650088" cy="731981"/>
          </a:xfrm>
        </p:spPr>
        <p:txBody>
          <a:bodyPr anchor="b">
            <a:normAutofit/>
          </a:bodyPr>
          <a:lstStyle/>
          <a:p>
            <a:r>
              <a:rPr lang="en-GB" b="1" u="sng" dirty="0"/>
              <a:t>Academic &amp; Employability skills</a:t>
            </a:r>
          </a:p>
        </p:txBody>
      </p:sp>
      <p:sp>
        <p:nvSpPr>
          <p:cNvPr id="3" name="Content Placeholder 2"/>
          <p:cNvSpPr>
            <a:spLocks noGrp="1"/>
          </p:cNvSpPr>
          <p:nvPr>
            <p:ph idx="1"/>
          </p:nvPr>
        </p:nvSpPr>
        <p:spPr>
          <a:xfrm>
            <a:off x="744084" y="1419149"/>
            <a:ext cx="8900095" cy="4742754"/>
          </a:xfrm>
        </p:spPr>
        <p:txBody>
          <a:bodyPr anchor="t">
            <a:normAutofit/>
          </a:bodyPr>
          <a:lstStyle/>
          <a:p>
            <a:pPr>
              <a:lnSpc>
                <a:spcPct val="110000"/>
              </a:lnSpc>
              <a:spcBef>
                <a:spcPts val="0"/>
              </a:spcBef>
            </a:pPr>
            <a:r>
              <a:rPr lang="en-GB" dirty="0"/>
              <a:t>As you may have noticed many academic and employability skills are the same. </a:t>
            </a:r>
          </a:p>
          <a:p>
            <a:pPr>
              <a:lnSpc>
                <a:spcPct val="110000"/>
              </a:lnSpc>
              <a:spcBef>
                <a:spcPts val="0"/>
              </a:spcBef>
            </a:pPr>
            <a:r>
              <a:rPr lang="en-GB" dirty="0"/>
              <a:t>In truth, all the skills you learn while completing this module whether academic or employment related are all ‘</a:t>
            </a:r>
            <a:r>
              <a:rPr lang="en-GB" b="1" u="sng" dirty="0"/>
              <a:t>Professional skills</a:t>
            </a:r>
            <a:r>
              <a:rPr lang="en-GB" dirty="0"/>
              <a:t>’ that will help you now at University and in your current &amp; future Careers.</a:t>
            </a:r>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666087" y="469618"/>
            <a:ext cx="198197" cy="86419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644179" y="1264903"/>
            <a:ext cx="2547821" cy="5362383"/>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71311" y="134724"/>
              <a:ext cx="1967372" cy="1967372"/>
            </a:xfrm>
            <a:prstGeom prst="rect">
              <a:avLst/>
            </a:prstGeom>
          </p:spPr>
        </p:pic>
      </p:grpSp>
      <p:pic>
        <p:nvPicPr>
          <p:cNvPr id="8" name="Graphic 7" descr="Thumbs up sign with solid fill">
            <a:extLst>
              <a:ext uri="{FF2B5EF4-FFF2-40B4-BE49-F238E27FC236}">
                <a16:creationId xmlns:a16="http://schemas.microsoft.com/office/drawing/2014/main" id="{57CE6C49-B931-C5CD-FDAD-D41657D297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66856" y="4349146"/>
            <a:ext cx="1686917" cy="1686917"/>
          </a:xfrm>
          <a:prstGeom prst="rect">
            <a:avLst/>
          </a:prstGeom>
        </p:spPr>
      </p:pic>
    </p:spTree>
    <p:extLst>
      <p:ext uri="{BB962C8B-B14F-4D97-AF65-F5344CB8AC3E}">
        <p14:creationId xmlns:p14="http://schemas.microsoft.com/office/powerpoint/2010/main" val="2821064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86BDE-D351-30C3-1747-205E1EAC28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71D0C-9436-15D5-15D2-CB610FE8DB73}"/>
              </a:ext>
            </a:extLst>
          </p:cNvPr>
          <p:cNvSpPr>
            <a:spLocks noGrp="1"/>
          </p:cNvSpPr>
          <p:nvPr>
            <p:ph type="title"/>
          </p:nvPr>
        </p:nvSpPr>
        <p:spPr>
          <a:xfrm>
            <a:off x="451020" y="330106"/>
            <a:ext cx="10134918" cy="731980"/>
          </a:xfrm>
        </p:spPr>
        <p:txBody>
          <a:bodyPr anchor="b">
            <a:normAutofit/>
          </a:bodyPr>
          <a:lstStyle/>
          <a:p>
            <a:r>
              <a:rPr lang="en-GB" b="1" u="sng" dirty="0"/>
              <a:t>View UWTSD’s Code of Conduct</a:t>
            </a:r>
            <a:endParaRPr lang="en-GB" u="sng" dirty="0"/>
          </a:p>
        </p:txBody>
      </p:sp>
      <p:sp>
        <p:nvSpPr>
          <p:cNvPr id="3" name="Content Placeholder 2">
            <a:extLst>
              <a:ext uri="{FF2B5EF4-FFF2-40B4-BE49-F238E27FC236}">
                <a16:creationId xmlns:a16="http://schemas.microsoft.com/office/drawing/2014/main" id="{90402EA5-9F0A-9E0E-6016-2C06E849AC79}"/>
              </a:ext>
            </a:extLst>
          </p:cNvPr>
          <p:cNvSpPr>
            <a:spLocks noGrp="1"/>
          </p:cNvSpPr>
          <p:nvPr>
            <p:ph idx="1"/>
          </p:nvPr>
        </p:nvSpPr>
        <p:spPr>
          <a:xfrm>
            <a:off x="451020" y="1136118"/>
            <a:ext cx="10861762" cy="4742754"/>
          </a:xfrm>
        </p:spPr>
        <p:txBody>
          <a:bodyPr anchor="t">
            <a:normAutofit/>
          </a:bodyPr>
          <a:lstStyle/>
          <a:p>
            <a:pPr>
              <a:lnSpc>
                <a:spcPct val="100000"/>
              </a:lnSpc>
              <a:spcBef>
                <a:spcPts val="0"/>
              </a:spcBef>
              <a:spcAft>
                <a:spcPts val="300"/>
              </a:spcAft>
            </a:pPr>
            <a:r>
              <a:rPr lang="en-GB" dirty="0"/>
              <a:t>The University is a </a:t>
            </a:r>
            <a:r>
              <a:rPr lang="en-GB" b="1" dirty="0"/>
              <a:t>Professional</a:t>
            </a:r>
            <a:r>
              <a:rPr lang="en-GB" dirty="0"/>
              <a:t> Learning environment.</a:t>
            </a:r>
          </a:p>
          <a:p>
            <a:pPr>
              <a:lnSpc>
                <a:spcPct val="100000"/>
              </a:lnSpc>
              <a:spcBef>
                <a:spcPts val="0"/>
              </a:spcBef>
              <a:spcAft>
                <a:spcPts val="300"/>
              </a:spcAft>
            </a:pPr>
            <a:r>
              <a:rPr lang="en-GB" dirty="0"/>
              <a:t>UWTSD’s ‘Code of Conduct’ &amp; ‘Non-Academic Misconduct Policy’ is a set of regulations designed to maintain a </a:t>
            </a:r>
            <a:r>
              <a:rPr lang="en-GB" b="1" dirty="0"/>
              <a:t>safe and respectful environment for all.</a:t>
            </a:r>
            <a:endParaRPr lang="en-GB" dirty="0"/>
          </a:p>
          <a:p>
            <a:pPr>
              <a:lnSpc>
                <a:spcPct val="100000"/>
              </a:lnSpc>
              <a:spcBef>
                <a:spcPts val="0"/>
              </a:spcBef>
              <a:spcAft>
                <a:spcPts val="300"/>
              </a:spcAft>
            </a:pPr>
            <a:r>
              <a:rPr lang="en-GB" dirty="0"/>
              <a:t>The </a:t>
            </a:r>
            <a:r>
              <a:rPr lang="en-GB" b="1" u="sng" dirty="0">
                <a:highlight>
                  <a:srgbClr val="FFFF00"/>
                </a:highlight>
                <a:hlinkClick r:id="rId2"/>
              </a:rPr>
              <a:t>Student Code of Conduct</a:t>
            </a:r>
            <a:r>
              <a:rPr lang="en-GB" dirty="0">
                <a:hlinkClick r:id="rId2"/>
              </a:rPr>
              <a:t> </a:t>
            </a:r>
            <a:r>
              <a:rPr lang="en-GB" dirty="0"/>
              <a:t>sets out the standards of behaviour that are expected of students at UWTSD. </a:t>
            </a:r>
            <a:r>
              <a:rPr lang="en-GB" dirty="0">
                <a:solidFill>
                  <a:schemeClr val="bg1"/>
                </a:solidFill>
                <a:highlight>
                  <a:srgbClr val="FFFF00"/>
                </a:highlight>
              </a:rPr>
              <a:t>Review the Code of conduct:</a:t>
            </a:r>
          </a:p>
          <a:p>
            <a:pPr>
              <a:lnSpc>
                <a:spcPct val="100000"/>
              </a:lnSpc>
              <a:spcBef>
                <a:spcPts val="0"/>
              </a:spcBef>
              <a:spcAft>
                <a:spcPts val="300"/>
              </a:spcAft>
            </a:pPr>
            <a:endParaRPr lang="en-GB" dirty="0"/>
          </a:p>
        </p:txBody>
      </p:sp>
      <p:sp>
        <p:nvSpPr>
          <p:cNvPr id="4" name="Rectangle 3">
            <a:extLst>
              <a:ext uri="{FF2B5EF4-FFF2-40B4-BE49-F238E27FC236}">
                <a16:creationId xmlns:a16="http://schemas.microsoft.com/office/drawing/2014/main" id="{EE4498AB-4E7C-DBA0-6FAC-D537822C1493}"/>
              </a:ext>
            </a:extLst>
          </p:cNvPr>
          <p:cNvSpPr/>
          <p:nvPr/>
        </p:nvSpPr>
        <p:spPr>
          <a:xfrm>
            <a:off x="350189" y="330105"/>
            <a:ext cx="100833" cy="73198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hlinkClick r:id="rId2"/>
            <a:extLst>
              <a:ext uri="{FF2B5EF4-FFF2-40B4-BE49-F238E27FC236}">
                <a16:creationId xmlns:a16="http://schemas.microsoft.com/office/drawing/2014/main" id="{CE825E6A-A328-F14E-BDA6-B7B7399DCF16}"/>
              </a:ext>
            </a:extLst>
          </p:cNvPr>
          <p:cNvPicPr>
            <a:picLocks noChangeAspect="1"/>
          </p:cNvPicPr>
          <p:nvPr/>
        </p:nvPicPr>
        <p:blipFill>
          <a:blip r:embed="rId3"/>
          <a:srcRect t="11279" b="17139"/>
          <a:stretch>
            <a:fillRect/>
          </a:stretch>
        </p:blipFill>
        <p:spPr>
          <a:xfrm>
            <a:off x="1439396" y="4745070"/>
            <a:ext cx="8406123" cy="1953624"/>
          </a:xfrm>
          <a:prstGeom prst="rect">
            <a:avLst/>
          </a:prstGeom>
        </p:spPr>
      </p:pic>
      <p:pic>
        <p:nvPicPr>
          <p:cNvPr id="15" name="Graphic 14" descr="Cursor with solid fill">
            <a:extLst>
              <a:ext uri="{FF2B5EF4-FFF2-40B4-BE49-F238E27FC236}">
                <a16:creationId xmlns:a16="http://schemas.microsoft.com/office/drawing/2014/main" id="{03C79300-111B-9DF0-9B32-1DB364ECCBA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204960" y="4312652"/>
            <a:ext cx="2292193" cy="2292193"/>
          </a:xfrm>
          <a:prstGeom prst="rect">
            <a:avLst/>
          </a:prstGeom>
        </p:spPr>
      </p:pic>
      <p:sp>
        <p:nvSpPr>
          <p:cNvPr id="7" name="TextBox 6">
            <a:extLst>
              <a:ext uri="{FF2B5EF4-FFF2-40B4-BE49-F238E27FC236}">
                <a16:creationId xmlns:a16="http://schemas.microsoft.com/office/drawing/2014/main" id="{E0FBE40F-E0A1-232C-8ABD-133BF7A911F6}"/>
              </a:ext>
            </a:extLst>
          </p:cNvPr>
          <p:cNvSpPr txBox="1"/>
          <p:nvPr/>
        </p:nvSpPr>
        <p:spPr>
          <a:xfrm>
            <a:off x="179682" y="3958709"/>
            <a:ext cx="11561298" cy="707886"/>
          </a:xfrm>
          <a:prstGeom prst="rect">
            <a:avLst/>
          </a:prstGeom>
          <a:noFill/>
        </p:spPr>
        <p:txBody>
          <a:bodyPr wrap="square">
            <a:spAutoFit/>
          </a:bodyPr>
          <a:lstStyle/>
          <a:p>
            <a:pPr marL="342900" indent="-342900">
              <a:buFont typeface="Arial" panose="020B0604020202020204" pitchFamily="34" charset="0"/>
              <a:buChar char="•"/>
            </a:pPr>
            <a:r>
              <a:rPr lang="en-GB" sz="2000" dirty="0">
                <a:highlight>
                  <a:srgbClr val="FFFF00"/>
                </a:highlight>
                <a:hlinkClick r:id="rId5"/>
              </a:rPr>
              <a:t>https://www.uwtsd.ac.uk/sites/default/files/2024-01/UWTSD-Student-Code-of-conduct.pdf</a:t>
            </a:r>
            <a:br>
              <a:rPr lang="en-GB" sz="2000" dirty="0">
                <a:highlight>
                  <a:srgbClr val="00FFFF"/>
                </a:highlight>
              </a:rPr>
            </a:br>
            <a:r>
              <a:rPr lang="en-GB" sz="2000" dirty="0"/>
              <a:t>Reporting: </a:t>
            </a:r>
            <a:r>
              <a:rPr lang="en-US" sz="2000" dirty="0">
                <a:highlight>
                  <a:srgbClr val="00FFFF"/>
                </a:highlight>
                <a:hlinkClick r:id="rId6"/>
              </a:rPr>
              <a:t>https://www.uwtsd.ac.uk/experience-facilities/student-support-wellbeing/reporting-university</a:t>
            </a:r>
            <a:endParaRPr lang="en-GB" sz="2000" dirty="0">
              <a:highlight>
                <a:srgbClr val="00FFFF"/>
              </a:highlight>
            </a:endParaRPr>
          </a:p>
        </p:txBody>
      </p:sp>
    </p:spTree>
    <p:extLst>
      <p:ext uri="{BB962C8B-B14F-4D97-AF65-F5344CB8AC3E}">
        <p14:creationId xmlns:p14="http://schemas.microsoft.com/office/powerpoint/2010/main" val="7872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AA4EC-B4FD-03C7-08ED-E575CF4B5B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4F5212-CF72-F721-D49E-F48A773A7304}"/>
              </a:ext>
            </a:extLst>
          </p:cNvPr>
          <p:cNvSpPr>
            <a:spLocks noGrp="1"/>
          </p:cNvSpPr>
          <p:nvPr>
            <p:ph type="title"/>
          </p:nvPr>
        </p:nvSpPr>
        <p:spPr>
          <a:xfrm>
            <a:off x="375986" y="518357"/>
            <a:ext cx="10880506" cy="731980"/>
          </a:xfrm>
        </p:spPr>
        <p:txBody>
          <a:bodyPr anchor="b">
            <a:normAutofit fontScale="90000"/>
          </a:bodyPr>
          <a:lstStyle/>
          <a:p>
            <a:r>
              <a:rPr lang="en-GB" b="1" dirty="0"/>
              <a:t>Bg. </a:t>
            </a:r>
            <a:r>
              <a:rPr lang="en-GB" b="1" u="sng" dirty="0"/>
              <a:t>Non-Academic Misconduct Policy, Charter Strategic Equality Plan &amp; Safeguarding</a:t>
            </a:r>
          </a:p>
        </p:txBody>
      </p:sp>
      <p:sp>
        <p:nvSpPr>
          <p:cNvPr id="3" name="Content Placeholder 2">
            <a:extLst>
              <a:ext uri="{FF2B5EF4-FFF2-40B4-BE49-F238E27FC236}">
                <a16:creationId xmlns:a16="http://schemas.microsoft.com/office/drawing/2014/main" id="{F2AE8650-74B5-9F99-1BAB-0B53AF6EEF0A}"/>
              </a:ext>
            </a:extLst>
          </p:cNvPr>
          <p:cNvSpPr>
            <a:spLocks noGrp="1"/>
          </p:cNvSpPr>
          <p:nvPr>
            <p:ph idx="1"/>
          </p:nvPr>
        </p:nvSpPr>
        <p:spPr>
          <a:xfrm>
            <a:off x="315018" y="1250337"/>
            <a:ext cx="11269725" cy="5591907"/>
          </a:xfrm>
        </p:spPr>
        <p:txBody>
          <a:bodyPr anchor="t">
            <a:normAutofit fontScale="47500" lnSpcReduction="20000"/>
          </a:bodyPr>
          <a:lstStyle/>
          <a:p>
            <a:pPr>
              <a:lnSpc>
                <a:spcPct val="120000"/>
              </a:lnSpc>
              <a:spcBef>
                <a:spcPts val="0"/>
              </a:spcBef>
              <a:spcAft>
                <a:spcPts val="300"/>
              </a:spcAft>
            </a:pPr>
            <a:r>
              <a:rPr lang="en-GB" sz="3400" dirty="0"/>
              <a:t>The </a:t>
            </a:r>
            <a:r>
              <a:rPr lang="en-GB" sz="3400" b="1" u="sng" dirty="0">
                <a:hlinkClick r:id="rId2"/>
              </a:rPr>
              <a:t>Non-Academic Misconduct Policy</a:t>
            </a:r>
            <a:r>
              <a:rPr lang="en-GB" sz="3400" dirty="0"/>
              <a:t> addresses behaviour that violates the Student Code of Conduct such as offenses like harassment, bullying, sexual misconduct, theft, fraud etc..</a:t>
            </a:r>
          </a:p>
          <a:p>
            <a:pPr>
              <a:lnSpc>
                <a:spcPct val="120000"/>
              </a:lnSpc>
              <a:spcBef>
                <a:spcPts val="0"/>
              </a:spcBef>
              <a:spcAft>
                <a:spcPts val="300"/>
              </a:spcAft>
            </a:pPr>
            <a:r>
              <a:rPr lang="en-GB" sz="3400" dirty="0"/>
              <a:t>Where a student’s conduct does not meet the expectations outlined in the Student Code of Conduct, the University Non-Academic Misconduct Policy may be applied. </a:t>
            </a:r>
          </a:p>
          <a:p>
            <a:pPr>
              <a:lnSpc>
                <a:spcPct val="120000"/>
              </a:lnSpc>
              <a:spcBef>
                <a:spcPts val="0"/>
              </a:spcBef>
              <a:spcAft>
                <a:spcPts val="300"/>
              </a:spcAft>
            </a:pPr>
            <a:r>
              <a:rPr lang="en-GB" sz="3400" dirty="0"/>
              <a:t>The University seeks to provide a safe and inclusive environment for everyone, and therefore it takes breaches of this code of conduct seriously. </a:t>
            </a:r>
          </a:p>
          <a:p>
            <a:pPr>
              <a:lnSpc>
                <a:spcPct val="120000"/>
              </a:lnSpc>
              <a:spcBef>
                <a:spcPts val="0"/>
              </a:spcBef>
              <a:spcAft>
                <a:spcPts val="300"/>
              </a:spcAft>
            </a:pPr>
            <a:r>
              <a:rPr lang="en-GB" sz="3400" dirty="0"/>
              <a:t>If you are experiencing behaviour that contradicts this code of conduct, (e.g. harassment, sexual misconduct, bullying in person or bullying through social media), you can report the allegations to the University as outlined in the Non-Academic Misconduct Policy. </a:t>
            </a:r>
          </a:p>
          <a:p>
            <a:pPr>
              <a:lnSpc>
                <a:spcPct val="120000"/>
              </a:lnSpc>
              <a:spcBef>
                <a:spcPts val="0"/>
              </a:spcBef>
              <a:spcAft>
                <a:spcPts val="300"/>
              </a:spcAft>
            </a:pPr>
            <a:r>
              <a:rPr lang="en-GB" sz="3400" dirty="0"/>
              <a:t>The University will support using appropriate procedures. A Case Officer will review the report, and initiate formal procedures.</a:t>
            </a:r>
          </a:p>
          <a:p>
            <a:pPr>
              <a:lnSpc>
                <a:spcPct val="120000"/>
              </a:lnSpc>
              <a:spcBef>
                <a:spcPts val="0"/>
              </a:spcBef>
              <a:spcAft>
                <a:spcPts val="300"/>
              </a:spcAft>
            </a:pPr>
            <a:r>
              <a:rPr lang="en-GB" sz="3400" b="1" dirty="0"/>
              <a:t>First minor offence</a:t>
            </a:r>
            <a:r>
              <a:rPr lang="en-GB" sz="3400" dirty="0"/>
              <a:t> may result in a formal written warning and a </a:t>
            </a:r>
            <a:r>
              <a:rPr lang="en-GB" sz="3400" dirty="0" err="1"/>
              <a:t>behavioral</a:t>
            </a:r>
            <a:r>
              <a:rPr lang="en-GB" sz="3400" dirty="0"/>
              <a:t> contract (e.g. Signed document not to repeat the offense again). A </a:t>
            </a:r>
            <a:r>
              <a:rPr lang="en-GB" sz="3400" b="1" dirty="0"/>
              <a:t>Major or Repeated Minor Offence</a:t>
            </a:r>
            <a:r>
              <a:rPr lang="en-GB" sz="3400" dirty="0"/>
              <a:t> can lead to suspension of studies or exclusion from University.</a:t>
            </a:r>
          </a:p>
          <a:p>
            <a:pPr>
              <a:lnSpc>
                <a:spcPct val="120000"/>
              </a:lnSpc>
              <a:spcBef>
                <a:spcPts val="0"/>
              </a:spcBef>
              <a:spcAft>
                <a:spcPts val="300"/>
              </a:spcAft>
            </a:pPr>
            <a:r>
              <a:rPr lang="en-GB" sz="3400" dirty="0"/>
              <a:t>Useful link: </a:t>
            </a:r>
            <a:r>
              <a:rPr lang="en-GB" sz="3400" u="sng" dirty="0">
                <a:hlinkClick r:id="rId3"/>
              </a:rPr>
              <a:t>Student Union FAQ on Non-Academic Misconduct policy</a:t>
            </a:r>
            <a:r>
              <a:rPr lang="en-GB" sz="3400" dirty="0"/>
              <a:t>.</a:t>
            </a:r>
          </a:p>
          <a:p>
            <a:pPr>
              <a:lnSpc>
                <a:spcPct val="120000"/>
              </a:lnSpc>
              <a:spcBef>
                <a:spcPts val="0"/>
              </a:spcBef>
              <a:spcAft>
                <a:spcPts val="300"/>
              </a:spcAft>
            </a:pPr>
            <a:r>
              <a:rPr lang="en-GB" sz="3400" dirty="0"/>
              <a:t>Bg. Other relevant documents include the ‘</a:t>
            </a:r>
            <a:r>
              <a:rPr lang="en-GB" sz="3400" u="sng" dirty="0">
                <a:hlinkClick r:id="rId4"/>
              </a:rPr>
              <a:t>Student Charter’</a:t>
            </a:r>
            <a:r>
              <a:rPr lang="en-GB" sz="3400" dirty="0"/>
              <a:t> which outlines the University’s strategic priorities, the University’s ‘</a:t>
            </a:r>
            <a:r>
              <a:rPr lang="en-GB" sz="3400" u="sng" dirty="0">
                <a:hlinkClick r:id="rId5"/>
              </a:rPr>
              <a:t>Strategic Equality Plan</a:t>
            </a:r>
            <a:r>
              <a:rPr lang="en-GB" sz="3400" dirty="0"/>
              <a:t>’ &amp; ‘</a:t>
            </a:r>
            <a:r>
              <a:rPr lang="en-GB" sz="3400" u="sng" dirty="0">
                <a:hlinkClick r:id="rId6"/>
              </a:rPr>
              <a:t>Safeguarding’</a:t>
            </a:r>
            <a:r>
              <a:rPr lang="en-GB" sz="3400" dirty="0"/>
              <a:t> policy’ which outlines the University’s commitment to providing a safe environment for all its staff, students and visitors, and a safe and healthy environment. The aim of the policy is to ensure that appropriate procedures are in place to safeguard against abuse or harm. And the </a:t>
            </a:r>
            <a:r>
              <a:rPr lang="en-GB" sz="3400" u="sng" dirty="0">
                <a:hlinkClick r:id="rId7"/>
              </a:rPr>
              <a:t>Policy Governing Professional Relationships In</a:t>
            </a:r>
            <a:endParaRPr lang="en-GB" sz="3400" dirty="0"/>
          </a:p>
          <a:p>
            <a:pPr>
              <a:lnSpc>
                <a:spcPct val="120000"/>
              </a:lnSpc>
              <a:spcBef>
                <a:spcPts val="0"/>
              </a:spcBef>
              <a:spcAft>
                <a:spcPts val="300"/>
              </a:spcAft>
            </a:pPr>
            <a:r>
              <a:rPr lang="en-GB" sz="3400" u="sng" dirty="0">
                <a:hlinkClick r:id="rId7"/>
              </a:rPr>
              <a:t>the Workplace</a:t>
            </a:r>
            <a:r>
              <a:rPr lang="en-GB" sz="3400" dirty="0"/>
              <a:t> - the University takes extremely seriously its responsibility for the safeguarding, the welfare and the protection of all people within it’s community and  care. The University takes seriously its </a:t>
            </a:r>
            <a:r>
              <a:rPr lang="en-GB" sz="3400" b="1" dirty="0"/>
              <a:t>duty of care</a:t>
            </a:r>
            <a:r>
              <a:rPr lang="en-GB" sz="3400" dirty="0"/>
              <a:t> to employees.</a:t>
            </a:r>
          </a:p>
          <a:p>
            <a:pPr>
              <a:lnSpc>
                <a:spcPct val="120000"/>
              </a:lnSpc>
              <a:spcBef>
                <a:spcPts val="0"/>
              </a:spcBef>
              <a:spcAft>
                <a:spcPts val="300"/>
              </a:spcAft>
            </a:pPr>
            <a:r>
              <a:rPr lang="en-GB" sz="3400" b="1" dirty="0"/>
              <a:t>Cause for Concern / CFC Form for staff and students:  </a:t>
            </a:r>
            <a:r>
              <a:rPr lang="en-GB" sz="3400" dirty="0"/>
              <a:t>Complete a CFC whenever you are worried about a behaviour, safety or circumstances - </a:t>
            </a:r>
            <a:r>
              <a:rPr lang="en-GB" sz="2900" dirty="0"/>
              <a:t>including any impact on others. This includes signs of abuse, neglect, exploitation or other safeguarding concerns. </a:t>
            </a:r>
            <a:r>
              <a:rPr lang="en-GB" sz="2900" u="sng" dirty="0">
                <a:hlinkClick r:id="rId8"/>
              </a:rPr>
              <a:t>CFC Cause for Concern form</a:t>
            </a:r>
            <a:r>
              <a:rPr lang="en-GB" sz="2900" dirty="0"/>
              <a:t>.</a:t>
            </a:r>
          </a:p>
          <a:p>
            <a:pPr>
              <a:lnSpc>
                <a:spcPct val="110000"/>
              </a:lnSpc>
              <a:spcBef>
                <a:spcPts val="0"/>
              </a:spcBef>
            </a:pPr>
            <a:endParaRPr lang="en-GB" dirty="0"/>
          </a:p>
        </p:txBody>
      </p:sp>
    </p:spTree>
    <p:extLst>
      <p:ext uri="{BB962C8B-B14F-4D97-AF65-F5344CB8AC3E}">
        <p14:creationId xmlns:p14="http://schemas.microsoft.com/office/powerpoint/2010/main" val="2972879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669463" y="244948"/>
            <a:ext cx="7512447" cy="1322888"/>
          </a:xfrm>
        </p:spPr>
        <p:txBody>
          <a:bodyPr>
            <a:normAutofit/>
          </a:bodyPr>
          <a:lstStyle/>
          <a:p>
            <a:r>
              <a:rPr lang="en-GB" b="1" u="sng" dirty="0"/>
              <a:t>Academic Writing &amp; Referencing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An essential </a:t>
            </a:r>
            <a:r>
              <a:rPr lang="en-US" b="1" dirty="0"/>
              <a:t>academic writing skill </a:t>
            </a:r>
            <a:r>
              <a:rPr lang="en-US" dirty="0"/>
              <a:t>is the ability to </a:t>
            </a:r>
            <a:r>
              <a:rPr lang="en-US" b="1" u="sng" dirty="0"/>
              <a:t>refer to the work of other authors</a:t>
            </a:r>
            <a:r>
              <a:rPr lang="en-US" b="1" dirty="0"/>
              <a:t> </a:t>
            </a:r>
            <a:r>
              <a:rPr lang="en-US" dirty="0"/>
              <a:t>and to express their opinions and findings in your own words. </a:t>
            </a:r>
          </a:p>
          <a:p>
            <a:r>
              <a:rPr lang="en-US" dirty="0"/>
              <a:t>Here are the 3 main methods of academic writing:</a:t>
            </a:r>
          </a:p>
          <a:p>
            <a:pPr lvl="1"/>
            <a:r>
              <a:rPr lang="en-US" sz="3600" dirty="0"/>
              <a:t>Paraphrasing</a:t>
            </a:r>
          </a:p>
          <a:p>
            <a:pPr lvl="1"/>
            <a:r>
              <a:rPr lang="en-GB" sz="3600" dirty="0"/>
              <a:t>Synthesising</a:t>
            </a:r>
          </a:p>
          <a:p>
            <a:pPr lvl="1"/>
            <a:r>
              <a:rPr lang="en-US" sz="3600" dirty="0"/>
              <a:t>Summarising</a:t>
            </a:r>
          </a:p>
          <a:p>
            <a:r>
              <a:rPr lang="en-US" dirty="0"/>
              <a:t>Each method is described on the following slide.</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5040013"/>
            <a:ext cx="1183495" cy="1183495"/>
          </a:xfrm>
          <a:prstGeom prst="rect">
            <a:avLst/>
          </a:prstGeom>
        </p:spPr>
      </p:pic>
      <p:sp>
        <p:nvSpPr>
          <p:cNvPr id="6" name="Rectangle 5">
            <a:extLst>
              <a:ext uri="{FF2B5EF4-FFF2-40B4-BE49-F238E27FC236}">
                <a16:creationId xmlns:a16="http://schemas.microsoft.com/office/drawing/2014/main" id="{A5CEFBF6-28DD-D844-A12B-A78C26854BA7}"/>
              </a:ext>
            </a:extLst>
          </p:cNvPr>
          <p:cNvSpPr/>
          <p:nvPr/>
        </p:nvSpPr>
        <p:spPr>
          <a:xfrm>
            <a:off x="471266" y="439194"/>
            <a:ext cx="198197" cy="86419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8233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669463" y="173961"/>
            <a:ext cx="6596455" cy="1322888"/>
          </a:xfrm>
        </p:spPr>
        <p:txBody>
          <a:bodyPr>
            <a:normAutofit/>
          </a:bodyPr>
          <a:lstStyle/>
          <a:p>
            <a:r>
              <a:rPr lang="en-GB" sz="4800" b="1" u="sng" dirty="0"/>
              <a:t>Academic Writing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lnSpcReduction="10000"/>
          </a:bodyPr>
          <a:lstStyle/>
          <a:p>
            <a:pPr>
              <a:buClr>
                <a:srgbClr val="FFFF00"/>
              </a:buClr>
            </a:pPr>
            <a:r>
              <a:rPr lang="en-US" b="1" dirty="0">
                <a:solidFill>
                  <a:schemeClr val="bg1"/>
                </a:solidFill>
                <a:highlight>
                  <a:srgbClr val="FFFF00"/>
                </a:highlight>
              </a:rPr>
              <a:t>Paraphrase</a:t>
            </a:r>
            <a:r>
              <a:rPr lang="en-US" dirty="0">
                <a:solidFill>
                  <a:schemeClr val="bg1"/>
                </a:solidFill>
                <a:highlight>
                  <a:srgbClr val="FFFF00"/>
                </a:highlight>
              </a:rPr>
              <a:t>:</a:t>
            </a:r>
            <a:r>
              <a:rPr lang="en-US" dirty="0">
                <a:solidFill>
                  <a:schemeClr val="bg1"/>
                </a:solidFill>
              </a:rPr>
              <a:t> </a:t>
            </a:r>
            <a:r>
              <a:rPr lang="en-US" dirty="0"/>
              <a:t>Paraphrasing is writing the ideas of another person in your own words. You </a:t>
            </a:r>
            <a:r>
              <a:rPr lang="en-US" b="1" u="sng" dirty="0"/>
              <a:t>do need to change the words</a:t>
            </a:r>
            <a:r>
              <a:rPr lang="en-US" dirty="0"/>
              <a:t> and the structure but the meaning remains the same. It is writing the same information/idea in your own words </a:t>
            </a:r>
            <a:r>
              <a:rPr lang="en-US" b="1" u="sng" dirty="0"/>
              <a:t>while using references</a:t>
            </a:r>
            <a:r>
              <a:rPr lang="en-US" b="1" dirty="0"/>
              <a:t> </a:t>
            </a:r>
            <a:r>
              <a:rPr lang="en-US" dirty="0"/>
              <a:t>to refer to the original source of information to support your argument.</a:t>
            </a:r>
          </a:p>
          <a:p>
            <a:pPr>
              <a:buClr>
                <a:srgbClr val="FFFF00"/>
              </a:buClr>
            </a:pPr>
            <a:r>
              <a:rPr lang="en-US" b="1" dirty="0">
                <a:solidFill>
                  <a:schemeClr val="bg1"/>
                </a:solidFill>
                <a:highlight>
                  <a:srgbClr val="FFFF00"/>
                </a:highlight>
              </a:rPr>
              <a:t>Synthesis</a:t>
            </a:r>
            <a:r>
              <a:rPr lang="en-US" dirty="0">
                <a:solidFill>
                  <a:schemeClr val="bg1"/>
                </a:solidFill>
                <a:highlight>
                  <a:srgbClr val="FFFF00"/>
                </a:highlight>
              </a:rPr>
              <a:t>:</a:t>
            </a:r>
            <a:r>
              <a:rPr lang="en-US" dirty="0">
                <a:solidFill>
                  <a:schemeClr val="bg1"/>
                </a:solidFill>
              </a:rPr>
              <a:t> </a:t>
            </a:r>
            <a:r>
              <a:rPr lang="en-US" dirty="0"/>
              <a:t>It is the skill of combining several sources and ideas into one text paragraph and </a:t>
            </a:r>
            <a:r>
              <a:rPr lang="en-US" b="1" u="sng" dirty="0"/>
              <a:t>citing the information from several sources </a:t>
            </a:r>
            <a:r>
              <a:rPr lang="en-US" dirty="0"/>
              <a:t>to support and idea or compare ideas. </a:t>
            </a:r>
          </a:p>
          <a:p>
            <a:pPr>
              <a:buClr>
                <a:srgbClr val="FFFF00"/>
              </a:buClr>
            </a:pPr>
            <a:r>
              <a:rPr lang="en-US" b="1" dirty="0">
                <a:solidFill>
                  <a:schemeClr val="bg1"/>
                </a:solidFill>
                <a:highlight>
                  <a:srgbClr val="FFFF00"/>
                </a:highlight>
              </a:rPr>
              <a:t>Summarise</a:t>
            </a:r>
            <a:r>
              <a:rPr lang="en-US" dirty="0">
                <a:solidFill>
                  <a:schemeClr val="bg1"/>
                </a:solidFill>
                <a:highlight>
                  <a:srgbClr val="FFFF00"/>
                </a:highlight>
              </a:rPr>
              <a:t>:</a:t>
            </a:r>
            <a:r>
              <a:rPr lang="en-US" dirty="0">
                <a:solidFill>
                  <a:schemeClr val="bg1"/>
                </a:solidFill>
              </a:rPr>
              <a:t> </a:t>
            </a:r>
            <a:r>
              <a:rPr lang="en-US" dirty="0"/>
              <a:t>is to make the text shorter, </a:t>
            </a:r>
            <a:r>
              <a:rPr lang="en-US" b="1" u="sng" dirty="0"/>
              <a:t>while citing the original source of information</a:t>
            </a:r>
            <a:r>
              <a:rPr lang="en-US" dirty="0"/>
              <a:t>. A summary is a brief description of one idea, theory or piece of text.</a:t>
            </a:r>
          </a:p>
          <a:p>
            <a:pPr marL="0" indent="0">
              <a:buClr>
                <a:srgbClr val="FFFF00"/>
              </a:buClr>
              <a:buNone/>
            </a:pPr>
            <a:r>
              <a:rPr lang="en-US" sz="2400" dirty="0"/>
              <a:t>For further information </a:t>
            </a:r>
            <a:r>
              <a:rPr lang="en-US" sz="2400" dirty="0">
                <a:hlinkClick r:id="rId3"/>
              </a:rPr>
              <a:t>click-here</a:t>
            </a:r>
            <a:r>
              <a:rPr lang="en-US" sz="2400" dirty="0"/>
              <a:t>, also undertake your own research and independent learning to further understand and practice these skills.</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39042" y="5040013"/>
            <a:ext cx="1183495" cy="1183495"/>
          </a:xfrm>
          <a:prstGeom prst="rect">
            <a:avLst/>
          </a:prstGeom>
        </p:spPr>
      </p:pic>
      <p:sp>
        <p:nvSpPr>
          <p:cNvPr id="6" name="Rectangle 5">
            <a:extLst>
              <a:ext uri="{FF2B5EF4-FFF2-40B4-BE49-F238E27FC236}">
                <a16:creationId xmlns:a16="http://schemas.microsoft.com/office/drawing/2014/main" id="{4C12D429-2542-3B14-492F-E63E695D8C15}"/>
              </a:ext>
            </a:extLst>
          </p:cNvPr>
          <p:cNvSpPr/>
          <p:nvPr/>
        </p:nvSpPr>
        <p:spPr>
          <a:xfrm>
            <a:off x="420591" y="403308"/>
            <a:ext cx="198197" cy="86419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9820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251779" y="115410"/>
            <a:ext cx="7809009" cy="1195042"/>
          </a:xfrm>
        </p:spPr>
        <p:txBody>
          <a:bodyPr>
            <a:normAutofit/>
          </a:bodyPr>
          <a:lstStyle/>
          <a:p>
            <a:r>
              <a:rPr lang="en-GB" b="1" u="sng" dirty="0"/>
              <a:t>Academic Writing: </a:t>
            </a:r>
            <a:r>
              <a:rPr lang="en-GB" b="1" u="sng" dirty="0">
                <a:solidFill>
                  <a:schemeClr val="bg1"/>
                </a:solidFill>
                <a:highlight>
                  <a:srgbClr val="FFFF00"/>
                </a:highlight>
              </a:rPr>
              <a:t>Direct quotes</a:t>
            </a:r>
          </a:p>
        </p:txBody>
      </p:sp>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83895" y="1247148"/>
            <a:ext cx="11002375" cy="5238059"/>
          </a:xfrm>
        </p:spPr>
        <p:txBody>
          <a:bodyPr>
            <a:normAutofit fontScale="92500" lnSpcReduction="10000"/>
          </a:bodyPr>
          <a:lstStyle/>
          <a:p>
            <a:pPr>
              <a:lnSpc>
                <a:spcPct val="110000"/>
              </a:lnSpc>
              <a:spcBef>
                <a:spcPts val="0"/>
              </a:spcBef>
              <a:spcAft>
                <a:spcPts val="600"/>
              </a:spcAft>
            </a:pPr>
            <a:r>
              <a:rPr lang="en-US" dirty="0"/>
              <a:t>You can also use “</a:t>
            </a:r>
            <a:r>
              <a:rPr lang="en-US" b="1" u="sng" dirty="0"/>
              <a:t>Direct quotes</a:t>
            </a:r>
            <a:r>
              <a:rPr lang="en-US" dirty="0"/>
              <a:t>” i.e. placing the exact words of others in quotation marks “</a:t>
            </a:r>
            <a:r>
              <a:rPr lang="en-US" b="1" dirty="0"/>
              <a:t>like so</a:t>
            </a:r>
            <a:r>
              <a:rPr lang="en-US" dirty="0"/>
              <a:t>”. </a:t>
            </a:r>
          </a:p>
          <a:p>
            <a:pPr>
              <a:lnSpc>
                <a:spcPct val="110000"/>
              </a:lnSpc>
              <a:spcBef>
                <a:spcPts val="0"/>
              </a:spcBef>
              <a:spcAft>
                <a:spcPts val="600"/>
              </a:spcAft>
            </a:pPr>
            <a:r>
              <a:rPr lang="en-US" dirty="0"/>
              <a:t>Direct quotes should be used sporadically and not frequently in your assessments.</a:t>
            </a:r>
          </a:p>
          <a:p>
            <a:pPr>
              <a:lnSpc>
                <a:spcPct val="110000"/>
              </a:lnSpc>
              <a:spcBef>
                <a:spcPts val="0"/>
              </a:spcBef>
              <a:spcAft>
                <a:spcPts val="600"/>
              </a:spcAft>
            </a:pPr>
            <a:r>
              <a:rPr lang="en-US" dirty="0"/>
              <a:t>EXAMPLE: </a:t>
            </a:r>
            <a:r>
              <a:rPr lang="en-GB" dirty="0"/>
              <a:t>Cybersecurity is becoming increasingly important as organisations store more sensitive information. </a:t>
            </a:r>
            <a:r>
              <a:rPr lang="en-GB" dirty="0">
                <a:solidFill>
                  <a:schemeClr val="bg1"/>
                </a:solidFill>
                <a:highlight>
                  <a:srgbClr val="FFFF00"/>
                </a:highlight>
              </a:rPr>
              <a:t>According to Jones, “cybersecurity is essential for protecting computer systems, networks and data from unauthorised access and attack” [1, p. 42]. </a:t>
            </a:r>
            <a:r>
              <a:rPr lang="en-GB" dirty="0"/>
              <a:t>This highlights the importance of implementing appropriate security measures to protect their systems and data.</a:t>
            </a:r>
          </a:p>
          <a:p>
            <a:pPr fontAlgn="t">
              <a:lnSpc>
                <a:spcPct val="110000"/>
              </a:lnSpc>
              <a:spcBef>
                <a:spcPts val="0"/>
              </a:spcBef>
              <a:spcAft>
                <a:spcPts val="600"/>
              </a:spcAft>
              <a:buNone/>
            </a:pPr>
            <a:r>
              <a:rPr lang="en-GB" sz="2400" b="1" dirty="0"/>
              <a:t>	IEEE Reference List: </a:t>
            </a:r>
            <a:br>
              <a:rPr lang="en-GB" sz="2400" b="1" dirty="0"/>
            </a:br>
            <a:r>
              <a:rPr lang="en-GB" sz="2400" b="1" dirty="0"/>
              <a:t>[1]</a:t>
            </a:r>
            <a:r>
              <a:rPr lang="en-GB" sz="2400" dirty="0"/>
              <a:t> A. Jones, </a:t>
            </a:r>
            <a:r>
              <a:rPr lang="en-GB" sz="2400" i="1" dirty="0"/>
              <a:t>Introduction to Cybersecurity</a:t>
            </a:r>
            <a:r>
              <a:rPr lang="en-GB" sz="2400" dirty="0"/>
              <a:t>. London, U.K.: Tech Publishing, 2025.</a:t>
            </a:r>
          </a:p>
          <a:p>
            <a:pPr marL="0" indent="0">
              <a:lnSpc>
                <a:spcPct val="110000"/>
              </a:lnSpc>
              <a:spcBef>
                <a:spcPts val="0"/>
              </a:spcBef>
              <a:spcAft>
                <a:spcPts val="600"/>
              </a:spcAft>
              <a:buNone/>
            </a:pPr>
            <a:endParaRPr lang="en-GB" dirty="0"/>
          </a:p>
        </p:txBody>
      </p:sp>
      <p:pic>
        <p:nvPicPr>
          <p:cNvPr id="6" name="Graphic 5" descr="Scribble with solid fill">
            <a:extLst>
              <a:ext uri="{FF2B5EF4-FFF2-40B4-BE49-F238E27FC236}">
                <a16:creationId xmlns:a16="http://schemas.microsoft.com/office/drawing/2014/main" id="{28AD8F79-C45D-B3C0-C8B2-42263E579B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55640" y="126957"/>
            <a:ext cx="1183495" cy="1183495"/>
          </a:xfrm>
          <a:prstGeom prst="rect">
            <a:avLst/>
          </a:prstGeom>
        </p:spPr>
      </p:pic>
    </p:spTree>
    <p:extLst>
      <p:ext uri="{BB962C8B-B14F-4D97-AF65-F5344CB8AC3E}">
        <p14:creationId xmlns:p14="http://schemas.microsoft.com/office/powerpoint/2010/main" val="3681745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269555" y="125898"/>
            <a:ext cx="6596455" cy="1037033"/>
          </a:xfrm>
        </p:spPr>
        <p:txBody>
          <a:bodyPr>
            <a:normAutofit/>
          </a:bodyPr>
          <a:lstStyle/>
          <a:p>
            <a:r>
              <a:rPr lang="en-GB" sz="4800" b="1" u="sng" dirty="0"/>
              <a:t>Plagiarism</a:t>
            </a:r>
          </a:p>
        </p:txBody>
      </p:sp>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86640" y="1312277"/>
            <a:ext cx="11218720" cy="5510923"/>
          </a:xfrm>
          <a:solidFill>
            <a:schemeClr val="bg1">
              <a:alpha val="60000"/>
            </a:schemeClr>
          </a:solidFill>
        </p:spPr>
        <p:txBody>
          <a:bodyPr>
            <a:normAutofit fontScale="85000" lnSpcReduction="20000"/>
          </a:bodyPr>
          <a:lstStyle/>
          <a:p>
            <a:r>
              <a:rPr lang="en-US" sz="3300" b="1" dirty="0"/>
              <a:t>Referencing</a:t>
            </a:r>
            <a:r>
              <a:rPr lang="en-US" sz="3300" dirty="0"/>
              <a:t> is acknowledging where you acquired the information, ideas, opinions, stats, images, code etc. from, and referencing them in your assignments.</a:t>
            </a:r>
          </a:p>
          <a:p>
            <a:r>
              <a:rPr lang="en-US" sz="3300" b="1" dirty="0"/>
              <a:t>Plagiarism</a:t>
            </a:r>
            <a:r>
              <a:rPr lang="en-US" sz="3300" dirty="0"/>
              <a:t> is presenting the words, ideas, views, images, code etc.. of others as your own. This is ‘</a:t>
            </a:r>
            <a:r>
              <a:rPr lang="en-US" sz="3300" b="1" dirty="0"/>
              <a:t>academic misconduct</a:t>
            </a:r>
            <a:r>
              <a:rPr lang="en-US" sz="3300" dirty="0"/>
              <a:t>’ and students are </a:t>
            </a:r>
            <a:r>
              <a:rPr lang="en-US" sz="3300" dirty="0" err="1"/>
              <a:t>penalised</a:t>
            </a:r>
            <a:r>
              <a:rPr lang="en-US" sz="3300" dirty="0"/>
              <a:t> for this. It can even cost you your degree/HE course.</a:t>
            </a:r>
            <a:endParaRPr lang="en-GB" sz="3300" dirty="0"/>
          </a:p>
          <a:p>
            <a:r>
              <a:rPr lang="en-US" sz="3300" dirty="0"/>
              <a:t>Plagiarism is the practice of taking someone else's work and passing it off as your own.</a:t>
            </a:r>
          </a:p>
          <a:p>
            <a:r>
              <a:rPr lang="en-US" sz="3300" b="1" dirty="0"/>
              <a:t>Penalties</a:t>
            </a:r>
            <a:r>
              <a:rPr lang="en-US" sz="3300" dirty="0"/>
              <a:t>: The penalty depends on the severity of the plagiarism/academic misconduct. A 1st offence particularly at Yr1 would likely be a formal warning or 0 &amp; </a:t>
            </a:r>
            <a:r>
              <a:rPr lang="en-US" sz="3300" dirty="0" err="1"/>
              <a:t>resit</a:t>
            </a:r>
            <a:r>
              <a:rPr lang="en-US" sz="3300" dirty="0"/>
              <a:t> the assessment. Further offences are treated more harshly and can include </a:t>
            </a:r>
            <a:r>
              <a:rPr lang="en-US" sz="3300" dirty="0" err="1"/>
              <a:t>resiting</a:t>
            </a:r>
            <a:r>
              <a:rPr lang="en-US" sz="3300" dirty="0"/>
              <a:t> the module, expelled from course or expelled form the University.</a:t>
            </a:r>
            <a:br>
              <a:rPr lang="en-US" sz="1900" dirty="0"/>
            </a:br>
            <a:endParaRPr lang="en-US" sz="1900" dirty="0"/>
          </a:p>
          <a:p>
            <a:pPr marL="0" indent="0">
              <a:buNone/>
            </a:pPr>
            <a:r>
              <a:rPr lang="en-US" sz="1900" dirty="0"/>
              <a:t>Bg. Further information:</a:t>
            </a:r>
            <a:br>
              <a:rPr lang="en-US" sz="1900" dirty="0"/>
            </a:br>
            <a:r>
              <a:rPr lang="en-US" sz="1900" dirty="0"/>
              <a:t>	* </a:t>
            </a:r>
            <a:r>
              <a:rPr lang="en-US" sz="1900" dirty="0">
                <a:hlinkClick r:id="rId2"/>
              </a:rPr>
              <a:t>University Misconduct policy</a:t>
            </a:r>
            <a:br>
              <a:rPr lang="en-US" sz="1900" dirty="0"/>
            </a:br>
            <a:r>
              <a:rPr lang="en-US" sz="1900" dirty="0"/>
              <a:t>	* </a:t>
            </a:r>
            <a:r>
              <a:rPr lang="en-US" sz="1900" dirty="0">
                <a:hlinkClick r:id="rId3"/>
              </a:rPr>
              <a:t>Library </a:t>
            </a:r>
            <a:r>
              <a:rPr lang="en-US" sz="1900" dirty="0" err="1">
                <a:hlinkClick r:id="rId3"/>
              </a:rPr>
              <a:t>Infoskill</a:t>
            </a:r>
            <a:r>
              <a:rPr lang="en-US" sz="1900" dirty="0">
                <a:hlinkClick r:id="rId3"/>
              </a:rPr>
              <a:t> Moodle Unit courses</a:t>
            </a:r>
            <a:br>
              <a:rPr lang="en-US" sz="1900" dirty="0"/>
            </a:br>
            <a:r>
              <a:rPr lang="en-US" sz="1900" dirty="0"/>
              <a:t>	* </a:t>
            </a:r>
            <a:r>
              <a:rPr lang="en-US" sz="1900" dirty="0">
                <a:hlinkClick r:id="rId4"/>
              </a:rPr>
              <a:t>SU Referencing and misconduct</a:t>
            </a:r>
            <a:endParaRPr lang="en-US" sz="1900" dirty="0"/>
          </a:p>
        </p:txBody>
      </p:sp>
      <p:pic>
        <p:nvPicPr>
          <p:cNvPr id="5" name="Graphic 4" descr="Close with solid fill">
            <a:extLst>
              <a:ext uri="{FF2B5EF4-FFF2-40B4-BE49-F238E27FC236}">
                <a16:creationId xmlns:a16="http://schemas.microsoft.com/office/drawing/2014/main" id="{1902AA16-FA38-87FF-7392-348C201FB06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740003" y="7855"/>
            <a:ext cx="1409280" cy="1409280"/>
          </a:xfrm>
          <a:prstGeom prst="rect">
            <a:avLst/>
          </a:prstGeom>
        </p:spPr>
      </p:pic>
      <p:pic>
        <p:nvPicPr>
          <p:cNvPr id="9" name="Graphic 8" descr="Irritant with solid fill">
            <a:extLst>
              <a:ext uri="{FF2B5EF4-FFF2-40B4-BE49-F238E27FC236}">
                <a16:creationId xmlns:a16="http://schemas.microsoft.com/office/drawing/2014/main" id="{161312FB-6896-695C-BD68-64E8E48E802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08234" y="-9545"/>
            <a:ext cx="1409280" cy="1409280"/>
          </a:xfrm>
          <a:prstGeom prst="rect">
            <a:avLst/>
          </a:prstGeom>
        </p:spPr>
      </p:pic>
      <p:pic>
        <p:nvPicPr>
          <p:cNvPr id="11" name="Graphic 10" descr="No sign with solid fill">
            <a:extLst>
              <a:ext uri="{FF2B5EF4-FFF2-40B4-BE49-F238E27FC236}">
                <a16:creationId xmlns:a16="http://schemas.microsoft.com/office/drawing/2014/main" id="{33EF334C-6BD1-5529-D1C6-857C5C9C640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076465" y="0"/>
            <a:ext cx="1399735" cy="1399735"/>
          </a:xfrm>
          <a:prstGeom prst="rect">
            <a:avLst/>
          </a:prstGeom>
        </p:spPr>
      </p:pic>
    </p:spTree>
    <p:extLst>
      <p:ext uri="{BB962C8B-B14F-4D97-AF65-F5344CB8AC3E}">
        <p14:creationId xmlns:p14="http://schemas.microsoft.com/office/powerpoint/2010/main" val="1095998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E0E988-B97B-863E-3C28-92E88D4E7025}"/>
            </a:ext>
          </a:extLst>
        </p:cNvPr>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F64ED30B-7BCD-9A4D-448D-86F457A29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7">
            <a:extLst>
              <a:ext uri="{FF2B5EF4-FFF2-40B4-BE49-F238E27FC236}">
                <a16:creationId xmlns:a16="http://schemas.microsoft.com/office/drawing/2014/main" id="{34CF3713-5904-3DAB-7501-D1AC449BF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DB7906-2629-20F5-CB2E-2344B09FB867}"/>
              </a:ext>
            </a:extLst>
          </p:cNvPr>
          <p:cNvSpPr>
            <a:spLocks noGrp="1"/>
          </p:cNvSpPr>
          <p:nvPr>
            <p:ph type="title"/>
          </p:nvPr>
        </p:nvSpPr>
        <p:spPr>
          <a:xfrm>
            <a:off x="107777" y="97446"/>
            <a:ext cx="6596455" cy="1037033"/>
          </a:xfrm>
        </p:spPr>
        <p:txBody>
          <a:bodyPr>
            <a:normAutofit/>
          </a:bodyPr>
          <a:lstStyle/>
          <a:p>
            <a:r>
              <a:rPr lang="en-GB" sz="4800" b="1" u="sng" dirty="0"/>
              <a:t>Plagiarism</a:t>
            </a:r>
          </a:p>
        </p:txBody>
      </p:sp>
      <p:pic>
        <p:nvPicPr>
          <p:cNvPr id="12" name="Picture 11" descr="A green sign with white text&#10;&#10;Description automatically generated with medium confidence">
            <a:extLst>
              <a:ext uri="{FF2B5EF4-FFF2-40B4-BE49-F238E27FC236}">
                <a16:creationId xmlns:a16="http://schemas.microsoft.com/office/drawing/2014/main" id="{9106BBBD-97C7-B208-2BEA-A72F0A7040A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71458" y="832024"/>
            <a:ext cx="2558671" cy="2858850"/>
          </a:xfrm>
          <a:prstGeom prst="rect">
            <a:avLst/>
          </a:prstGeom>
        </p:spPr>
      </p:pic>
      <p:pic>
        <p:nvPicPr>
          <p:cNvPr id="6" name="Picture 5" descr="A close-up of a logo&#10;&#10;Description automatically generated with medium confidence">
            <a:extLst>
              <a:ext uri="{FF2B5EF4-FFF2-40B4-BE49-F238E27FC236}">
                <a16:creationId xmlns:a16="http://schemas.microsoft.com/office/drawing/2014/main" id="{348CAFE6-9A95-BC1D-A0CB-764BFB4E4A1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49576" y="832023"/>
            <a:ext cx="4484469" cy="2858850"/>
          </a:xfrm>
          <a:prstGeom prst="rect">
            <a:avLst/>
          </a:prstGeom>
        </p:spPr>
      </p:pic>
      <p:pic>
        <p:nvPicPr>
          <p:cNvPr id="15" name="Picture 14" descr="Text&#10;&#10;Description automatically generated">
            <a:extLst>
              <a:ext uri="{FF2B5EF4-FFF2-40B4-BE49-F238E27FC236}">
                <a16:creationId xmlns:a16="http://schemas.microsoft.com/office/drawing/2014/main" id="{7802E2AB-05A2-3C5B-F1FE-D55AB8FD8EAF}"/>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2957"/>
          <a:stretch/>
        </p:blipFill>
        <p:spPr>
          <a:xfrm>
            <a:off x="3506839" y="3890616"/>
            <a:ext cx="6017184" cy="2804739"/>
          </a:xfrm>
          <a:prstGeom prst="rect">
            <a:avLst/>
          </a:prstGeom>
        </p:spPr>
      </p:pic>
      <p:sp>
        <p:nvSpPr>
          <p:cNvPr id="8" name="TextBox 7">
            <a:extLst>
              <a:ext uri="{FF2B5EF4-FFF2-40B4-BE49-F238E27FC236}">
                <a16:creationId xmlns:a16="http://schemas.microsoft.com/office/drawing/2014/main" id="{B111D7C5-3096-FAE9-836F-C7043706185F}"/>
              </a:ext>
            </a:extLst>
          </p:cNvPr>
          <p:cNvSpPr txBox="1"/>
          <p:nvPr/>
        </p:nvSpPr>
        <p:spPr>
          <a:xfrm>
            <a:off x="6671764" y="3613929"/>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technofaq.org/posts/2016/02/tools-that-help-you-fight-cyber-crimes-such-as-plagiaris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18EC00CC-027B-488F-8040-24301312968E}"/>
              </a:ext>
            </a:extLst>
          </p:cNvPr>
          <p:cNvSpPr txBox="1"/>
          <p:nvPr/>
        </p:nvSpPr>
        <p:spPr>
          <a:xfrm>
            <a:off x="3516217" y="3613929"/>
            <a:ext cx="1404551"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essence-journal.com/plagiarism/">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1EDBF445-15D6-77F5-C8D0-B07B07CD277B}"/>
              </a:ext>
            </a:extLst>
          </p:cNvPr>
          <p:cNvSpPr txBox="1"/>
          <p:nvPr/>
        </p:nvSpPr>
        <p:spPr>
          <a:xfrm>
            <a:off x="5361910" y="6639239"/>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7" tooltip="https://courses.lumenlearning.com/boundless-communications/chapter/plagiaris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8850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Graphical user interface, application&#10;&#10;Description automatically generated">
            <a:hlinkClick r:id="rId2"/>
            <a:extLst>
              <a:ext uri="{FF2B5EF4-FFF2-40B4-BE49-F238E27FC236}">
                <a16:creationId xmlns:a16="http://schemas.microsoft.com/office/drawing/2014/main" id="{92395CCE-AF3D-9C1B-5112-3F0A3955905E}"/>
              </a:ext>
            </a:extLst>
          </p:cNvPr>
          <p:cNvPicPr>
            <a:picLocks noGrp="1" noChangeAspect="1"/>
          </p:cNvPicPr>
          <p:nvPr>
            <p:ph idx="1"/>
          </p:nvPr>
        </p:nvPicPr>
        <p:blipFill rotWithShape="1">
          <a:blip r:embed="rId3"/>
          <a:srcRect l="444"/>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9D60CC1-6F35-E863-7965-B4C600EF27D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b="1" dirty="0">
                <a:solidFill>
                  <a:schemeClr val="tx1">
                    <a:lumMod val="85000"/>
                    <a:lumOff val="15000"/>
                  </a:schemeClr>
                </a:solidFill>
              </a:rPr>
              <a:t>Bg. </a:t>
            </a:r>
            <a:r>
              <a:rPr lang="en-US" sz="3600" b="1" dirty="0">
                <a:solidFill>
                  <a:schemeClr val="tx1">
                    <a:lumMod val="85000"/>
                    <a:lumOff val="15000"/>
                  </a:schemeClr>
                </a:solidFill>
              </a:rPr>
              <a:t>Video: DON'T DO IT: Buying &amp; Selling Essays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022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IEEE Referencing standard</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87" y="1298906"/>
            <a:ext cx="11392053" cy="5052686"/>
          </a:xfrm>
        </p:spPr>
        <p:txBody>
          <a:bodyPr anchor="t">
            <a:noAutofit/>
          </a:bodyPr>
          <a:lstStyle/>
          <a:p>
            <a:pPr marL="414338" lvl="1" indent="-342900">
              <a:lnSpc>
                <a:spcPct val="115000"/>
              </a:lnSpc>
            </a:pPr>
            <a:r>
              <a:rPr lang="en-GB" sz="2800" dirty="0"/>
              <a:t>It is very important to </a:t>
            </a:r>
            <a:r>
              <a:rPr lang="en-GB" sz="2800" b="1" u="sng" dirty="0"/>
              <a:t>reference in all your assignments</a:t>
            </a:r>
            <a:r>
              <a:rPr lang="en-GB" sz="2800" b="1" dirty="0"/>
              <a:t> </a:t>
            </a:r>
            <a:r>
              <a:rPr lang="en-GB" sz="2800" dirty="0"/>
              <a:t>to demonstrate how you have enhanced your learning and understanding of the topic and to show you have </a:t>
            </a:r>
            <a:r>
              <a:rPr lang="en-GB" sz="2800" b="1" dirty="0"/>
              <a:t>NOT</a:t>
            </a:r>
            <a:r>
              <a:rPr lang="en-GB" sz="2800" dirty="0"/>
              <a:t> plagiarised.</a:t>
            </a:r>
          </a:p>
          <a:p>
            <a:pPr marL="414338" lvl="1" indent="-342900">
              <a:lnSpc>
                <a:spcPct val="115000"/>
              </a:lnSpc>
            </a:pPr>
            <a:r>
              <a:rPr lang="en-GB" sz="2800" b="1" dirty="0">
                <a:solidFill>
                  <a:schemeClr val="bg1"/>
                </a:solidFill>
                <a:highlight>
                  <a:srgbClr val="FFFF00"/>
                </a:highlight>
              </a:rPr>
              <a:t>IEEE is the referencing method used in Computing at UWTSD</a:t>
            </a:r>
            <a:r>
              <a:rPr lang="en-GB" sz="2800" dirty="0">
                <a:solidFill>
                  <a:schemeClr val="bg1"/>
                </a:solidFill>
                <a:highlight>
                  <a:srgbClr val="FFFF00"/>
                </a:highlight>
              </a:rPr>
              <a:t>.</a:t>
            </a:r>
          </a:p>
          <a:p>
            <a:pPr marL="414338" lvl="1" indent="-342900">
              <a:lnSpc>
                <a:spcPct val="115000"/>
              </a:lnSpc>
            </a:pPr>
            <a:r>
              <a:rPr lang="en-GB" sz="2800" dirty="0"/>
              <a:t>IEEE is a </a:t>
            </a:r>
            <a:r>
              <a:rPr lang="en-GB" sz="2800" b="1" dirty="0"/>
              <a:t>numeric referencing style </a:t>
            </a:r>
            <a:r>
              <a:rPr lang="en-GB" sz="2800" dirty="0"/>
              <a:t>that uses:</a:t>
            </a:r>
          </a:p>
          <a:p>
            <a:pPr marL="871538" lvl="2" indent="-342900">
              <a:lnSpc>
                <a:spcPct val="115000"/>
              </a:lnSpc>
            </a:pPr>
            <a:r>
              <a:rPr lang="en-GB" sz="2800" b="1" dirty="0">
                <a:solidFill>
                  <a:schemeClr val="bg1"/>
                </a:solidFill>
                <a:highlight>
                  <a:srgbClr val="FFFF00"/>
                </a:highlight>
              </a:rPr>
              <a:t>Citation numbers in square brackets [1] </a:t>
            </a:r>
            <a:r>
              <a:rPr lang="en-GB" sz="2800" dirty="0">
                <a:solidFill>
                  <a:schemeClr val="bg1"/>
                </a:solidFill>
                <a:highlight>
                  <a:srgbClr val="FFFF00"/>
                </a:highlight>
              </a:rPr>
              <a:t>in the main text</a:t>
            </a:r>
            <a:r>
              <a:rPr lang="en-GB" sz="2800" dirty="0"/>
              <a:t>; And </a:t>
            </a:r>
          </a:p>
          <a:p>
            <a:pPr marL="871538" lvl="2" indent="-342900">
              <a:lnSpc>
                <a:spcPct val="115000"/>
              </a:lnSpc>
            </a:pPr>
            <a:r>
              <a:rPr lang="en-GB" sz="2800" dirty="0">
                <a:solidFill>
                  <a:schemeClr val="bg1"/>
                </a:solidFill>
                <a:highlight>
                  <a:srgbClr val="FFFF00"/>
                </a:highlight>
              </a:rPr>
              <a:t>A formatted </a:t>
            </a:r>
            <a:r>
              <a:rPr lang="en-GB" sz="2800" b="1" dirty="0">
                <a:solidFill>
                  <a:schemeClr val="bg1"/>
                </a:solidFill>
                <a:highlight>
                  <a:srgbClr val="FFFF00"/>
                </a:highlight>
              </a:rPr>
              <a:t>reference list </a:t>
            </a:r>
            <a:r>
              <a:rPr lang="en-GB" sz="2800" dirty="0">
                <a:solidFill>
                  <a:schemeClr val="bg1"/>
                </a:solidFill>
                <a:highlight>
                  <a:srgbClr val="FFFF00"/>
                </a:highlight>
              </a:rPr>
              <a:t>at the end of the assessment.</a:t>
            </a:r>
          </a:p>
          <a:p>
            <a:pPr marL="414338" lvl="1" indent="-342900">
              <a:lnSpc>
                <a:spcPct val="115000"/>
              </a:lnSpc>
            </a:pPr>
            <a:r>
              <a:rPr lang="en-GB" sz="2800" b="0" i="0" dirty="0"/>
              <a:t>The University provides an IEEE Referencing guide to help and support you. To access the University’s IEEE Referencing guide </a:t>
            </a:r>
            <a:r>
              <a:rPr lang="en-GB" sz="2800" b="0" i="0" dirty="0">
                <a:hlinkClick r:id="rId2"/>
              </a:rPr>
              <a:t>click-here</a:t>
            </a:r>
            <a:r>
              <a:rPr lang="en-GB" sz="2800" b="0" i="0" dirty="0"/>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a:cxnSpLocks/>
          </p:cNvCxnSpPr>
          <p:nvPr/>
        </p:nvCxnSpPr>
        <p:spPr>
          <a:xfrm>
            <a:off x="564091" y="336406"/>
            <a:ext cx="0" cy="849843"/>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54292" y="318020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84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93845" y="124096"/>
            <a:ext cx="11796174" cy="1291044"/>
          </a:xfrm>
        </p:spPr>
        <p:txBody>
          <a:bodyPr>
            <a:noAutofit/>
          </a:bodyPr>
          <a:lstStyle/>
          <a:p>
            <a:r>
              <a:rPr lang="en-GB" sz="4800" b="1" dirty="0"/>
              <a:t>Bg. </a:t>
            </a:r>
            <a:r>
              <a:rPr lang="en-GB" sz="3800" b="1" u="sng" dirty="0"/>
              <a:t>IEEE: The Institute of Electrical &amp; Electronic Engineers</a:t>
            </a:r>
            <a:endParaRPr lang="en-GB" sz="3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7966" y="1202829"/>
            <a:ext cx="11392053" cy="5052686"/>
          </a:xfrm>
        </p:spPr>
        <p:txBody>
          <a:bodyPr anchor="t">
            <a:noAutofit/>
          </a:bodyPr>
          <a:lstStyle/>
          <a:p>
            <a:pPr marL="414338" lvl="1" indent="-342900">
              <a:lnSpc>
                <a:spcPct val="100000"/>
              </a:lnSpc>
              <a:spcBef>
                <a:spcPts val="0"/>
              </a:spcBef>
            </a:pPr>
            <a:r>
              <a:rPr lang="en-GB" sz="2600" dirty="0"/>
              <a:t>IEEE stands for ‘</a:t>
            </a:r>
            <a:r>
              <a:rPr lang="en-GB" sz="2600" b="1" dirty="0"/>
              <a:t>The Institute of Electrical and Electronics Engineers</a:t>
            </a:r>
            <a:r>
              <a:rPr lang="en-GB" sz="2600" dirty="0"/>
              <a:t>’. </a:t>
            </a:r>
          </a:p>
          <a:p>
            <a:pPr marL="414338" lvl="1" indent="-342900">
              <a:lnSpc>
                <a:spcPct val="100000"/>
              </a:lnSpc>
              <a:spcBef>
                <a:spcPts val="0"/>
              </a:spcBef>
            </a:pPr>
            <a:r>
              <a:rPr lang="en-GB" sz="2600" dirty="0"/>
              <a:t>It is a professional association Organisation for electronic engineering, electrical engineering and associated disciplines including Computing.</a:t>
            </a:r>
          </a:p>
          <a:p>
            <a:pPr marL="414338" lvl="1" indent="-342900">
              <a:lnSpc>
                <a:spcPct val="100000"/>
              </a:lnSpc>
              <a:spcBef>
                <a:spcPts val="0"/>
              </a:spcBef>
            </a:pPr>
            <a:r>
              <a:rPr lang="en-GB" sz="2600" dirty="0"/>
              <a:t>Today, it is referred to as “</a:t>
            </a:r>
            <a:r>
              <a:rPr lang="en-GB" sz="2600" b="1" u="sng" dirty="0"/>
              <a:t>I triple E”</a:t>
            </a:r>
            <a:r>
              <a:rPr lang="en-GB" sz="2600" dirty="0"/>
              <a:t> or </a:t>
            </a:r>
            <a:r>
              <a:rPr lang="en-GB" sz="2600" b="1" u="sng" dirty="0"/>
              <a:t>IEEE</a:t>
            </a:r>
            <a:r>
              <a:rPr lang="en-GB" sz="2600" dirty="0"/>
              <a:t>.</a:t>
            </a:r>
          </a:p>
          <a:p>
            <a:pPr marL="414338" lvl="1" indent="-342900">
              <a:lnSpc>
                <a:spcPct val="100000"/>
              </a:lnSpc>
              <a:spcBef>
                <a:spcPts val="0"/>
              </a:spcBef>
            </a:pPr>
            <a:r>
              <a:rPr lang="en-GB" sz="2600" dirty="0"/>
              <a:t>It is the </a:t>
            </a:r>
            <a:r>
              <a:rPr lang="en-GB" sz="2600" b="1" dirty="0"/>
              <a:t>world's largest association of technical professionals </a:t>
            </a:r>
            <a:r>
              <a:rPr lang="en-GB" sz="2600" dirty="0"/>
              <a:t>with members in hundreds of countries worldwide. Homepage: </a:t>
            </a:r>
            <a:r>
              <a:rPr lang="en-GB" sz="2600" dirty="0">
                <a:hlinkClick r:id="rId2"/>
              </a:rPr>
              <a:t>https://www.ieee.org/</a:t>
            </a:r>
            <a:r>
              <a:rPr lang="en-GB" sz="2600" dirty="0"/>
              <a:t>. </a:t>
            </a:r>
          </a:p>
          <a:p>
            <a:pPr marL="414338" lvl="1" indent="-342900">
              <a:lnSpc>
                <a:spcPct val="100000"/>
              </a:lnSpc>
              <a:spcBef>
                <a:spcPts val="0"/>
              </a:spcBef>
            </a:pPr>
            <a:r>
              <a:rPr lang="en-GB" sz="2600" dirty="0"/>
              <a:t>It aims to enhance advance and educate in the areas of electrical and electronic engineering, telecommunications, computer engineering and related disciplines.</a:t>
            </a:r>
          </a:p>
          <a:p>
            <a:pPr marL="414338" lvl="1" indent="-342900">
              <a:lnSpc>
                <a:spcPct val="100000"/>
              </a:lnSpc>
              <a:spcBef>
                <a:spcPts val="0"/>
              </a:spcBef>
            </a:pPr>
            <a:r>
              <a:rPr lang="en-GB" sz="2600" dirty="0"/>
              <a:t>The IEEE referencing style is widely used in technical areas of study and research, including Computer science. </a:t>
            </a:r>
          </a:p>
          <a:p>
            <a:pPr marL="414338" lvl="1" indent="-342900">
              <a:lnSpc>
                <a:spcPct val="100000"/>
              </a:lnSpc>
              <a:spcBef>
                <a:spcPts val="0"/>
              </a:spcBef>
            </a:pPr>
            <a:r>
              <a:rPr lang="en-GB" sz="2600" dirty="0"/>
              <a:t>With the IEEE style, </a:t>
            </a:r>
            <a:r>
              <a:rPr lang="en-GB" sz="2600" b="1" u="sng" dirty="0"/>
              <a:t>citations numbers</a:t>
            </a:r>
            <a:r>
              <a:rPr lang="en-GB" sz="2600" dirty="0"/>
              <a:t> are included in the main body of the text in square brackets and a list of references is included at the end of the document.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315469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317378" y="123170"/>
            <a:ext cx="10515600" cy="1325563"/>
          </a:xfrm>
        </p:spPr>
        <p:txBody>
          <a:bodyPr>
            <a:normAutofit/>
          </a:bodyPr>
          <a:lstStyle/>
          <a:p>
            <a:r>
              <a:rPr lang="en-GB" sz="4800" b="1" u="sng" dirty="0"/>
              <a:t>Reminder: IEEE references</a:t>
            </a:r>
            <a:endParaRPr lang="en-GB" sz="4800" u="sng" dirty="0"/>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838200" y="1189186"/>
            <a:ext cx="10515600" cy="2979653"/>
          </a:xfrm>
        </p:spPr>
        <p:txBody>
          <a:bodyPr>
            <a:normAutofit lnSpcReduction="10000"/>
          </a:bodyPr>
          <a:lstStyle/>
          <a:p>
            <a:pPr marL="0" indent="0">
              <a:buNone/>
            </a:pPr>
            <a:r>
              <a:rPr lang="en-GB" dirty="0"/>
              <a:t>An IEEE reference has two components:</a:t>
            </a:r>
          </a:p>
          <a:p>
            <a:pPr marL="514350" indent="-514350">
              <a:buFont typeface="+mj-lt"/>
              <a:buAutoNum type="arabicPeriod"/>
            </a:pPr>
            <a:r>
              <a:rPr lang="en-GB" b="1" dirty="0">
                <a:solidFill>
                  <a:schemeClr val="bg1"/>
                </a:solidFill>
                <a:highlight>
                  <a:srgbClr val="FFFF00"/>
                </a:highlight>
              </a:rPr>
              <a:t>A</a:t>
            </a:r>
            <a:r>
              <a:rPr lang="en-GB" dirty="0">
                <a:solidFill>
                  <a:schemeClr val="bg1"/>
                </a:solidFill>
                <a:highlight>
                  <a:srgbClr val="FFFF00"/>
                </a:highlight>
              </a:rPr>
              <a:t> </a:t>
            </a:r>
            <a:r>
              <a:rPr lang="en-GB" b="1" dirty="0">
                <a:solidFill>
                  <a:schemeClr val="bg1"/>
                </a:solidFill>
                <a:highlight>
                  <a:srgbClr val="FFFF00"/>
                </a:highlight>
              </a:rPr>
              <a:t>citation</a:t>
            </a:r>
            <a:r>
              <a:rPr lang="en-GB" b="1" dirty="0">
                <a:solidFill>
                  <a:schemeClr val="bg1"/>
                </a:solidFill>
              </a:rPr>
              <a:t> </a:t>
            </a:r>
            <a:r>
              <a:rPr lang="en-GB" dirty="0"/>
              <a:t>= A number inside square brackets located in the main body of the text. </a:t>
            </a:r>
            <a:r>
              <a:rPr lang="en-US" dirty="0"/>
              <a:t>Each citation number should be enclosed in square brackets e.g. [1].</a:t>
            </a:r>
            <a:endParaRPr lang="en-GB" dirty="0"/>
          </a:p>
          <a:p>
            <a:pPr marL="514350" indent="-514350">
              <a:buFont typeface="+mj-lt"/>
              <a:buAutoNum type="arabicPeriod"/>
            </a:pPr>
            <a:r>
              <a:rPr lang="en-GB" dirty="0">
                <a:solidFill>
                  <a:schemeClr val="bg1"/>
                </a:solidFill>
                <a:highlight>
                  <a:srgbClr val="FFFF00"/>
                </a:highlight>
              </a:rPr>
              <a:t>A </a:t>
            </a:r>
            <a:r>
              <a:rPr lang="en-GB" b="1" dirty="0">
                <a:solidFill>
                  <a:schemeClr val="bg1"/>
                </a:solidFill>
                <a:highlight>
                  <a:srgbClr val="FFFF00"/>
                </a:highlight>
              </a:rPr>
              <a:t>Reference source</a:t>
            </a:r>
            <a:r>
              <a:rPr lang="en-GB" b="1" dirty="0">
                <a:solidFill>
                  <a:schemeClr val="bg1"/>
                </a:solidFill>
              </a:rPr>
              <a:t> </a:t>
            </a:r>
            <a:r>
              <a:rPr lang="en-GB" b="1" dirty="0"/>
              <a:t>= </a:t>
            </a:r>
            <a:r>
              <a:rPr lang="en-GB" sz="2800" dirty="0"/>
              <a:t>a corresponding formatted </a:t>
            </a:r>
            <a:r>
              <a:rPr lang="en-GB" sz="2800" b="1" dirty="0"/>
              <a:t>reference source </a:t>
            </a:r>
            <a:r>
              <a:rPr lang="en-GB" sz="2800" dirty="0"/>
              <a:t>at the end of the document.</a:t>
            </a:r>
          </a:p>
          <a:p>
            <a:pPr marL="0" indent="0">
              <a:buNone/>
            </a:pPr>
            <a:r>
              <a:rPr lang="en-GB" dirty="0"/>
              <a:t>Example:</a:t>
            </a:r>
            <a:endParaRPr lang="en-GB" sz="2800" dirty="0"/>
          </a:p>
          <a:p>
            <a:pPr marL="514350" indent="-514350">
              <a:buFont typeface="+mj-lt"/>
              <a:buAutoNum type="arabicPeriod"/>
            </a:pPr>
            <a:endParaRPr lang="en-GB" dirty="0"/>
          </a:p>
        </p:txBody>
      </p:sp>
      <p:pic>
        <p:nvPicPr>
          <p:cNvPr id="10" name="Picture 9" descr="Text, letter&#10;&#10;Description automatically generated">
            <a:extLst>
              <a:ext uri="{FF2B5EF4-FFF2-40B4-BE49-F238E27FC236}">
                <a16:creationId xmlns:a16="http://schemas.microsoft.com/office/drawing/2014/main" id="{AD44EE1B-8B31-D8AA-44C1-EECA0D1C4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5807" y="3911042"/>
            <a:ext cx="7208580" cy="2654511"/>
          </a:xfrm>
          <a:prstGeom prst="rect">
            <a:avLst/>
          </a:prstGeom>
        </p:spPr>
      </p:pic>
      <p:sp>
        <p:nvSpPr>
          <p:cNvPr id="11" name="TextBox 10">
            <a:extLst>
              <a:ext uri="{FF2B5EF4-FFF2-40B4-BE49-F238E27FC236}">
                <a16:creationId xmlns:a16="http://schemas.microsoft.com/office/drawing/2014/main" id="{5CF9774C-D536-406B-DF7B-1AC7FBFD9B01}"/>
              </a:ext>
            </a:extLst>
          </p:cNvPr>
          <p:cNvSpPr txBox="1"/>
          <p:nvPr/>
        </p:nvSpPr>
        <p:spPr>
          <a:xfrm>
            <a:off x="2425807" y="6565553"/>
            <a:ext cx="5638800" cy="169277"/>
          </a:xfrm>
          <a:prstGeom prst="rect">
            <a:avLst/>
          </a:prstGeom>
          <a:noFill/>
        </p:spPr>
        <p:txBody>
          <a:bodyPr wrap="square" rtlCol="0">
            <a:spAutoFit/>
          </a:bodyPr>
          <a:lstStyle/>
          <a:p>
            <a:r>
              <a:rPr lang="en-GB" sz="500">
                <a:hlinkClick r:id="rId3" tooltip="http://tex.stackexchange.com/questions/102858/url-in-new-line-bibtex"/>
              </a:rPr>
              <a:t>This Photo</a:t>
            </a:r>
            <a:r>
              <a:rPr lang="en-GB" sz="500"/>
              <a:t> by Unknown Author is licensed under </a:t>
            </a:r>
            <a:r>
              <a:rPr lang="en-GB" sz="500">
                <a:hlinkClick r:id="rId4" tooltip="https://creativecommons.org/licenses/by-sa/3.0/"/>
              </a:rPr>
              <a:t>CC BY-SA</a:t>
            </a:r>
            <a:endParaRPr lang="en-GB" sz="500"/>
          </a:p>
        </p:txBody>
      </p:sp>
      <p:sp>
        <p:nvSpPr>
          <p:cNvPr id="5" name="TextBox 4">
            <a:extLst>
              <a:ext uri="{FF2B5EF4-FFF2-40B4-BE49-F238E27FC236}">
                <a16:creationId xmlns:a16="http://schemas.microsoft.com/office/drawing/2014/main" id="{F6810A1F-BD97-2F00-E962-1C83574FF183}"/>
              </a:ext>
            </a:extLst>
          </p:cNvPr>
          <p:cNvSpPr txBox="1"/>
          <p:nvPr/>
        </p:nvSpPr>
        <p:spPr>
          <a:xfrm>
            <a:off x="6526927" y="6156994"/>
            <a:ext cx="2475186" cy="307777"/>
          </a:xfrm>
          <a:prstGeom prst="rect">
            <a:avLst/>
          </a:prstGeom>
          <a:noFill/>
        </p:spPr>
        <p:txBody>
          <a:bodyPr wrap="square" rtlCol="0">
            <a:spAutoFit/>
          </a:bodyPr>
          <a:lstStyle/>
          <a:p>
            <a:r>
              <a:rPr lang="en-GB" sz="1400" dirty="0">
                <a:solidFill>
                  <a:schemeClr val="bg1"/>
                </a:solidFill>
                <a:latin typeface="Times New Roman" panose="02020603050405020304" pitchFamily="18" charset="0"/>
                <a:cs typeface="Times New Roman" panose="02020603050405020304" pitchFamily="18" charset="0"/>
              </a:rPr>
              <a:t>. Visited: 12/09/2014</a:t>
            </a:r>
          </a:p>
        </p:txBody>
      </p:sp>
    </p:spTree>
    <p:extLst>
      <p:ext uri="{BB962C8B-B14F-4D97-AF65-F5344CB8AC3E}">
        <p14:creationId xmlns:p14="http://schemas.microsoft.com/office/powerpoint/2010/main" val="2662368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226256" y="407328"/>
            <a:ext cx="10515600" cy="1325563"/>
          </a:xfrm>
        </p:spPr>
        <p:txBody>
          <a:bodyPr>
            <a:normAutofit/>
          </a:bodyPr>
          <a:lstStyle/>
          <a:p>
            <a:r>
              <a:rPr lang="en-GB" sz="4800" u="sng" dirty="0"/>
              <a:t>IEEE Example: </a:t>
            </a:r>
            <a:r>
              <a:rPr lang="en-GB" sz="4800" b="1" u="sng" dirty="0"/>
              <a:t>Reference format (Book)</a:t>
            </a:r>
            <a:endParaRPr lang="en-GB" sz="4800" u="sng" dirty="0"/>
          </a:p>
        </p:txBody>
      </p:sp>
      <p:pic>
        <p:nvPicPr>
          <p:cNvPr id="5" name="Content Placeholder 4" descr="Graphical user interface, text, application&#10;&#10;Description automatically generated">
            <a:extLst>
              <a:ext uri="{FF2B5EF4-FFF2-40B4-BE49-F238E27FC236}">
                <a16:creationId xmlns:a16="http://schemas.microsoft.com/office/drawing/2014/main" id="{F0216ECA-A21B-4313-9B80-EC858C07A6E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7585"/>
          <a:stretch/>
        </p:blipFill>
        <p:spPr>
          <a:xfrm>
            <a:off x="445673" y="2031453"/>
            <a:ext cx="11485515" cy="2795094"/>
          </a:xfrm>
        </p:spPr>
      </p:pic>
      <p:sp>
        <p:nvSpPr>
          <p:cNvPr id="6" name="TextBox 5">
            <a:extLst>
              <a:ext uri="{FF2B5EF4-FFF2-40B4-BE49-F238E27FC236}">
                <a16:creationId xmlns:a16="http://schemas.microsoft.com/office/drawing/2014/main" id="{620B8EF3-4F5E-426E-BE0B-E27395546B72}"/>
              </a:ext>
            </a:extLst>
          </p:cNvPr>
          <p:cNvSpPr txBox="1"/>
          <p:nvPr/>
        </p:nvSpPr>
        <p:spPr>
          <a:xfrm>
            <a:off x="584627" y="4826547"/>
            <a:ext cx="105156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jurnal.untad.ac.id/jurnal/index.php/scientico/about/submission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nc-sa/3.0/"/>
              </a:rPr>
              <a:t>CC BY-SA-NC</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5079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FAC71-32A8-0248-E5BE-2F8121ABC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6130DA-1B84-AEAC-AF6A-B91459A785B7}"/>
              </a:ext>
            </a:extLst>
          </p:cNvPr>
          <p:cNvSpPr>
            <a:spLocks noGrp="1"/>
          </p:cNvSpPr>
          <p:nvPr>
            <p:ph type="title"/>
          </p:nvPr>
        </p:nvSpPr>
        <p:spPr>
          <a:xfrm>
            <a:off x="119574" y="477667"/>
            <a:ext cx="10515600" cy="1325563"/>
          </a:xfrm>
        </p:spPr>
        <p:txBody>
          <a:bodyPr>
            <a:normAutofit/>
          </a:bodyPr>
          <a:lstStyle/>
          <a:p>
            <a:r>
              <a:rPr lang="en-GB" sz="4800" u="sng" dirty="0"/>
              <a:t>IEEE Example: </a:t>
            </a:r>
            <a:r>
              <a:rPr lang="en-GB" sz="4800" b="1" u="sng" dirty="0"/>
              <a:t>Reference format (Online)</a:t>
            </a:r>
            <a:endParaRPr lang="en-GB" sz="4800" u="sng" dirty="0"/>
          </a:p>
        </p:txBody>
      </p:sp>
      <p:pic>
        <p:nvPicPr>
          <p:cNvPr id="20" name="Picture 19">
            <a:extLst>
              <a:ext uri="{FF2B5EF4-FFF2-40B4-BE49-F238E27FC236}">
                <a16:creationId xmlns:a16="http://schemas.microsoft.com/office/drawing/2014/main" id="{DA630312-B52D-CD4A-D6AD-20C1E6A48434}"/>
              </a:ext>
            </a:extLst>
          </p:cNvPr>
          <p:cNvPicPr>
            <a:picLocks noChangeAspect="1"/>
          </p:cNvPicPr>
          <p:nvPr/>
        </p:nvPicPr>
        <p:blipFill>
          <a:blip r:embed="rId2"/>
          <a:stretch>
            <a:fillRect/>
          </a:stretch>
        </p:blipFill>
        <p:spPr>
          <a:xfrm>
            <a:off x="105507" y="1992710"/>
            <a:ext cx="11980985" cy="1436290"/>
          </a:xfrm>
          <a:prstGeom prst="rect">
            <a:avLst/>
          </a:prstGeom>
        </p:spPr>
      </p:pic>
      <p:sp>
        <p:nvSpPr>
          <p:cNvPr id="18" name="Rectangle 17">
            <a:extLst>
              <a:ext uri="{FF2B5EF4-FFF2-40B4-BE49-F238E27FC236}">
                <a16:creationId xmlns:a16="http://schemas.microsoft.com/office/drawing/2014/main" id="{0D95400E-69B0-58C7-1733-088540D3CA60}"/>
              </a:ext>
            </a:extLst>
          </p:cNvPr>
          <p:cNvSpPr/>
          <p:nvPr/>
        </p:nvSpPr>
        <p:spPr>
          <a:xfrm>
            <a:off x="940190" y="2489289"/>
            <a:ext cx="2928425" cy="44313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5E4C412-AD15-1C1B-A77C-71D1D91329AE}"/>
              </a:ext>
            </a:extLst>
          </p:cNvPr>
          <p:cNvSpPr/>
          <p:nvPr/>
        </p:nvSpPr>
        <p:spPr>
          <a:xfrm>
            <a:off x="105507" y="3012591"/>
            <a:ext cx="3446585" cy="44313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05369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303975" y="178140"/>
            <a:ext cx="11448061" cy="1197055"/>
          </a:xfrm>
        </p:spPr>
        <p:txBody>
          <a:bodyPr>
            <a:normAutofit/>
          </a:bodyPr>
          <a:lstStyle/>
          <a:p>
            <a:r>
              <a:rPr lang="en-GB" sz="4800" u="sng" dirty="0"/>
              <a:t>IEEE Example: </a:t>
            </a:r>
            <a:r>
              <a:rPr lang="en-GB" sz="4800" b="1" u="sng" dirty="0"/>
              <a:t>Missing information</a:t>
            </a:r>
            <a:endParaRPr lang="en-GB" sz="4800" u="sng" dirty="0"/>
          </a:p>
        </p:txBody>
      </p:sp>
      <p:sp>
        <p:nvSpPr>
          <p:cNvPr id="16" name="TextBox 15">
            <a:extLst>
              <a:ext uri="{FF2B5EF4-FFF2-40B4-BE49-F238E27FC236}">
                <a16:creationId xmlns:a16="http://schemas.microsoft.com/office/drawing/2014/main" id="{B865BA87-2DEA-3A36-E6C1-8FF9BBC8DB98}"/>
              </a:ext>
            </a:extLst>
          </p:cNvPr>
          <p:cNvSpPr txBox="1"/>
          <p:nvPr/>
        </p:nvSpPr>
        <p:spPr>
          <a:xfrm>
            <a:off x="713951" y="5501946"/>
            <a:ext cx="1076409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Note: Try to include all the relevant information. But if you can’t find some that’s ok. Sometimes the publication date may </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ont</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be available. Also in the 2nd example above there was no author, so the corporate/organisation name was used. It is important to try to include ALL the relevant details, but sometimes if the details are not available, then it’s ok to leave them out. The most important consideration with referencing, is to try to follow the format and to be as consistent as possible. There will always be some omissions here and there. And that’s ok.</a:t>
            </a:r>
          </a:p>
        </p:txBody>
      </p:sp>
      <p:sp>
        <p:nvSpPr>
          <p:cNvPr id="14" name="Rectangle 13">
            <a:extLst>
              <a:ext uri="{FF2B5EF4-FFF2-40B4-BE49-F238E27FC236}">
                <a16:creationId xmlns:a16="http://schemas.microsoft.com/office/drawing/2014/main" id="{7A711CC2-26D5-AA27-A0A9-264A9C3E2BDC}"/>
              </a:ext>
            </a:extLst>
          </p:cNvPr>
          <p:cNvSpPr/>
          <p:nvPr/>
        </p:nvSpPr>
        <p:spPr>
          <a:xfrm>
            <a:off x="5570806" y="2454812"/>
            <a:ext cx="2736166"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C8DC114-0455-19DA-5FC5-9A36AB2E60BB}"/>
              </a:ext>
            </a:extLst>
          </p:cNvPr>
          <p:cNvSpPr/>
          <p:nvPr/>
        </p:nvSpPr>
        <p:spPr>
          <a:xfrm>
            <a:off x="6222608" y="3389997"/>
            <a:ext cx="3294186"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7306C56-BA8D-8E65-7353-255029AD1A4F}"/>
              </a:ext>
            </a:extLst>
          </p:cNvPr>
          <p:cNvPicPr>
            <a:picLocks noChangeAspect="1"/>
          </p:cNvPicPr>
          <p:nvPr/>
        </p:nvPicPr>
        <p:blipFill>
          <a:blip r:embed="rId2"/>
          <a:stretch>
            <a:fillRect/>
          </a:stretch>
        </p:blipFill>
        <p:spPr>
          <a:xfrm>
            <a:off x="348175" y="1191586"/>
            <a:ext cx="11495649" cy="4225199"/>
          </a:xfrm>
          <a:prstGeom prst="rect">
            <a:avLst/>
          </a:prstGeom>
        </p:spPr>
      </p:pic>
      <p:sp>
        <p:nvSpPr>
          <p:cNvPr id="20" name="Rectangle 19">
            <a:extLst>
              <a:ext uri="{FF2B5EF4-FFF2-40B4-BE49-F238E27FC236}">
                <a16:creationId xmlns:a16="http://schemas.microsoft.com/office/drawing/2014/main" id="{72C0FE45-93E8-CBCC-0F7F-CF8400A9BFF8}"/>
              </a:ext>
            </a:extLst>
          </p:cNvPr>
          <p:cNvSpPr/>
          <p:nvPr/>
        </p:nvSpPr>
        <p:spPr>
          <a:xfrm>
            <a:off x="6222608" y="2218122"/>
            <a:ext cx="5348069"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35EF206-3257-2130-8B22-5FF87EC61A4C}"/>
              </a:ext>
            </a:extLst>
          </p:cNvPr>
          <p:cNvSpPr txBox="1"/>
          <p:nvPr/>
        </p:nvSpPr>
        <p:spPr>
          <a:xfrm>
            <a:off x="6403153" y="3017675"/>
            <a:ext cx="5260125" cy="1938992"/>
          </a:xfrm>
          <a:prstGeom prst="rect">
            <a:avLst/>
          </a:prstGeom>
          <a:solidFill>
            <a:schemeClr val="tx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Missing publication date.</a:t>
            </a:r>
            <a:b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Sometime the author may not be available too.</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chemeClr val="bg1"/>
                </a:solidFill>
                <a:effectLst/>
                <a:uLnTx/>
                <a:uFillTx/>
                <a:latin typeface="Calibri" panose="020F0502020204030204"/>
                <a:ea typeface="+mn-ea"/>
                <a:cs typeface="+mn-cs"/>
              </a:rPr>
              <a:t>* That’s ok, sometimes you can’t find all the information. Just try to include as much as you can and be consistent.</a:t>
            </a:r>
          </a:p>
        </p:txBody>
      </p:sp>
      <p:cxnSp>
        <p:nvCxnSpPr>
          <p:cNvPr id="6" name="Straight Arrow Connector 5">
            <a:extLst>
              <a:ext uri="{FF2B5EF4-FFF2-40B4-BE49-F238E27FC236}">
                <a16:creationId xmlns:a16="http://schemas.microsoft.com/office/drawing/2014/main" id="{0621942B-3D6F-D5EF-20F4-C91DE271155D}"/>
              </a:ext>
            </a:extLst>
          </p:cNvPr>
          <p:cNvCxnSpPr>
            <a:cxnSpLocks/>
          </p:cNvCxnSpPr>
          <p:nvPr/>
        </p:nvCxnSpPr>
        <p:spPr>
          <a:xfrm flipH="1" flipV="1">
            <a:off x="6147582" y="2454812"/>
            <a:ext cx="195958" cy="72448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4C4FA1F-A9F0-713C-BF27-C703B478EB5C}"/>
              </a:ext>
            </a:extLst>
          </p:cNvPr>
          <p:cNvCxnSpPr>
            <a:cxnSpLocks/>
          </p:cNvCxnSpPr>
          <p:nvPr/>
        </p:nvCxnSpPr>
        <p:spPr>
          <a:xfrm flipH="1">
            <a:off x="1976511" y="3528776"/>
            <a:ext cx="4367029" cy="740769"/>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7F6E192-4FF5-E4FB-9484-DC52399A9617}"/>
              </a:ext>
            </a:extLst>
          </p:cNvPr>
          <p:cNvSpPr/>
          <p:nvPr/>
        </p:nvSpPr>
        <p:spPr>
          <a:xfrm>
            <a:off x="1258568" y="4343249"/>
            <a:ext cx="717943"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348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58C2B9-8811-FBE2-EF62-0DFE0A66B4B4}"/>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2369C10-A480-718E-515A-1130437CF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1FFF03B-34A4-3370-2079-00934457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F69733-7D2B-1CEB-072A-A0133CAFA2A3}"/>
              </a:ext>
            </a:extLst>
          </p:cNvPr>
          <p:cNvSpPr>
            <a:spLocks noGrp="1"/>
          </p:cNvSpPr>
          <p:nvPr>
            <p:ph idx="1"/>
          </p:nvPr>
        </p:nvSpPr>
        <p:spPr>
          <a:xfrm>
            <a:off x="387251" y="1157386"/>
            <a:ext cx="11303002" cy="5359790"/>
          </a:xfrm>
        </p:spPr>
        <p:txBody>
          <a:bodyPr>
            <a:noAutofit/>
          </a:bodyPr>
          <a:lstStyle/>
          <a:p>
            <a:pPr lvl="0"/>
            <a:r>
              <a:rPr lang="en-GB" sz="2600" b="1" dirty="0"/>
              <a:t>As ONE reference source per question with a 2nd accompanying quality reference. </a:t>
            </a:r>
            <a:r>
              <a:rPr lang="en-GB" sz="2600" dirty="0"/>
              <a:t>Included in the report as follows:</a:t>
            </a:r>
          </a:p>
          <a:p>
            <a:pPr lvl="1"/>
            <a:r>
              <a:rPr lang="en-GB" sz="2600" dirty="0"/>
              <a:t>It is important to know that AI generated text/output is not always accurate, AI can generate misinformation. As a result, it is important to check and </a:t>
            </a:r>
            <a:r>
              <a:rPr lang="en-GB" sz="2600" b="1" dirty="0"/>
              <a:t>verify AI output</a:t>
            </a:r>
            <a:r>
              <a:rPr lang="en-GB" sz="2600" dirty="0"/>
              <a:t> used in your assignment and cite/reference a 2nd additional quality source alongside the AI reference.</a:t>
            </a:r>
          </a:p>
          <a:p>
            <a:pPr marL="971550" lvl="1" indent="-514350">
              <a:buFont typeface="+mj-lt"/>
              <a:buAutoNum type="arabicPeriod"/>
            </a:pPr>
            <a:r>
              <a:rPr lang="en-GB" sz="2600" b="1" dirty="0"/>
              <a:t>In-text citation: </a:t>
            </a:r>
            <a:r>
              <a:rPr lang="en-GB" sz="2600" dirty="0"/>
              <a:t>In the main body of the report, include a standard in-text citation number that matches the corresponding reference list entry.</a:t>
            </a:r>
          </a:p>
          <a:p>
            <a:pPr lvl="3"/>
            <a:r>
              <a:rPr lang="en-GB" sz="2600" b="1" dirty="0"/>
              <a:t>Example:</a:t>
            </a:r>
            <a:r>
              <a:rPr lang="en-GB" sz="2600" dirty="0"/>
              <a:t> GAI output from </a:t>
            </a:r>
            <a:r>
              <a:rPr lang="en-GB" sz="2600" dirty="0">
                <a:solidFill>
                  <a:schemeClr val="bg1"/>
                </a:solidFill>
                <a:highlight>
                  <a:srgbClr val="FFFF00"/>
                </a:highlight>
              </a:rPr>
              <a:t>ChatGPT [1] states that … </a:t>
            </a:r>
            <a:r>
              <a:rPr lang="en-GB" sz="2600" b="1" dirty="0">
                <a:solidFill>
                  <a:schemeClr val="bg1"/>
                </a:solidFill>
                <a:highlight>
                  <a:srgbClr val="FFFF00"/>
                </a:highlight>
              </a:rPr>
              <a:t>either paraphrase or direct quote</a:t>
            </a:r>
            <a:r>
              <a:rPr lang="en-GB" sz="2600" dirty="0">
                <a:solidFill>
                  <a:schemeClr val="bg1"/>
                </a:solidFill>
                <a:highlight>
                  <a:srgbClr val="FFFF00"/>
                </a:highlight>
              </a:rPr>
              <a:t> the information </a:t>
            </a:r>
            <a:r>
              <a:rPr lang="en-GB" sz="2600" dirty="0"/>
              <a:t>… as you would normally when citing reference source information.</a:t>
            </a:r>
          </a:p>
          <a:p>
            <a:pPr marL="971550" lvl="1" indent="-514350">
              <a:buFont typeface="+mj-lt"/>
              <a:buAutoNum type="arabicPeriod"/>
            </a:pPr>
            <a:r>
              <a:rPr lang="en-GB" sz="2600" b="1" dirty="0"/>
              <a:t>Reference list entry: </a:t>
            </a:r>
            <a:r>
              <a:rPr lang="en-GB" sz="2600" dirty="0"/>
              <a:t>Use the full name of the AI tool as the author.</a:t>
            </a:r>
          </a:p>
          <a:p>
            <a:pPr lvl="2"/>
            <a:r>
              <a:rPr lang="en-GB" sz="2600" b="1" dirty="0"/>
              <a:t>Example:</a:t>
            </a:r>
            <a:br>
              <a:rPr lang="en-GB" sz="2600" dirty="0"/>
            </a:br>
            <a:r>
              <a:rPr lang="en-GB" sz="2600" dirty="0">
                <a:solidFill>
                  <a:schemeClr val="bg1"/>
                </a:solidFill>
                <a:highlight>
                  <a:srgbClr val="FFFF00"/>
                </a:highlight>
              </a:rPr>
              <a:t>[1] OpenAI’s ChatGPT, private communication, Feb. 2023</a:t>
            </a:r>
          </a:p>
        </p:txBody>
      </p:sp>
      <p:sp>
        <p:nvSpPr>
          <p:cNvPr id="6" name="Title 5">
            <a:extLst>
              <a:ext uri="{FF2B5EF4-FFF2-40B4-BE49-F238E27FC236}">
                <a16:creationId xmlns:a16="http://schemas.microsoft.com/office/drawing/2014/main" id="{88FD327B-5C29-D296-2965-EF2CF7729AF1}"/>
              </a:ext>
            </a:extLst>
          </p:cNvPr>
          <p:cNvSpPr>
            <a:spLocks noGrp="1"/>
          </p:cNvSpPr>
          <p:nvPr>
            <p:ph type="title"/>
          </p:nvPr>
        </p:nvSpPr>
        <p:spPr>
          <a:xfrm>
            <a:off x="141849" y="143876"/>
            <a:ext cx="10515600" cy="1013510"/>
          </a:xfrm>
        </p:spPr>
        <p:txBody>
          <a:bodyPr>
            <a:normAutofit/>
          </a:bodyPr>
          <a:lstStyle/>
          <a:p>
            <a:r>
              <a:rPr lang="en-GB" sz="4800" u="sng" dirty="0"/>
              <a:t>IEEE Example: </a:t>
            </a:r>
            <a:r>
              <a:rPr lang="en-GB" sz="4800" b="1" u="sng" dirty="0"/>
              <a:t>Referencing AI</a:t>
            </a:r>
          </a:p>
        </p:txBody>
      </p:sp>
      <p:pic>
        <p:nvPicPr>
          <p:cNvPr id="4" name="Graphic 3" descr="Internet with solid fill">
            <a:extLst>
              <a:ext uri="{FF2B5EF4-FFF2-40B4-BE49-F238E27FC236}">
                <a16:creationId xmlns:a16="http://schemas.microsoft.com/office/drawing/2014/main" id="{F756C52C-CBB7-D8A8-6354-202584A6BAA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317932" y="-236189"/>
            <a:ext cx="1773640" cy="1773640"/>
          </a:xfrm>
          <a:prstGeom prst="rect">
            <a:avLst/>
          </a:prstGeom>
        </p:spPr>
      </p:pic>
    </p:spTree>
    <p:extLst>
      <p:ext uri="{BB962C8B-B14F-4D97-AF65-F5344CB8AC3E}">
        <p14:creationId xmlns:p14="http://schemas.microsoft.com/office/powerpoint/2010/main" val="13521096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a:xfrm>
            <a:off x="563880" y="423610"/>
            <a:ext cx="10515600" cy="1325563"/>
          </a:xfrm>
        </p:spPr>
        <p:txBody>
          <a:bodyPr/>
          <a:lstStyle/>
          <a:p>
            <a:r>
              <a:rPr lang="en-GB" dirty="0"/>
              <a:t>IEEE Example: </a:t>
            </a:r>
            <a:r>
              <a:rPr lang="en-GB" b="1" dirty="0"/>
              <a:t>Multiple citations</a:t>
            </a:r>
            <a:endParaRPr lang="en-GB" dirty="0"/>
          </a:p>
        </p:txBody>
      </p:sp>
      <p:pic>
        <p:nvPicPr>
          <p:cNvPr id="6" name="Picture 5" descr="Text, letter&#10;&#10;Description automatically generated">
            <a:extLst>
              <a:ext uri="{FF2B5EF4-FFF2-40B4-BE49-F238E27FC236}">
                <a16:creationId xmlns:a16="http://schemas.microsoft.com/office/drawing/2014/main" id="{7D117384-326E-4774-A8CD-8A5D48AE5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67038" y="1821829"/>
            <a:ext cx="9831976" cy="3949779"/>
          </a:xfrm>
          <a:prstGeom prst="rect">
            <a:avLst/>
          </a:prstGeom>
        </p:spPr>
      </p:pic>
      <p:sp>
        <p:nvSpPr>
          <p:cNvPr id="7" name="TextBox 6">
            <a:extLst>
              <a:ext uri="{FF2B5EF4-FFF2-40B4-BE49-F238E27FC236}">
                <a16:creationId xmlns:a16="http://schemas.microsoft.com/office/drawing/2014/main" id="{B7C3DF3D-7FEE-4BEE-A91B-8E0741191C62}"/>
              </a:ext>
            </a:extLst>
          </p:cNvPr>
          <p:cNvSpPr txBox="1"/>
          <p:nvPr/>
        </p:nvSpPr>
        <p:spPr>
          <a:xfrm>
            <a:off x="2771324" y="5810416"/>
            <a:ext cx="58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tex.stackexchange.com/questions/43993/ieee-latex-style-grouping-reference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Oval 2">
            <a:extLst>
              <a:ext uri="{FF2B5EF4-FFF2-40B4-BE49-F238E27FC236}">
                <a16:creationId xmlns:a16="http://schemas.microsoft.com/office/drawing/2014/main" id="{2D39C8FD-500D-626A-8CAC-D7B8249578D7}"/>
              </a:ext>
            </a:extLst>
          </p:cNvPr>
          <p:cNvSpPr/>
          <p:nvPr/>
        </p:nvSpPr>
        <p:spPr>
          <a:xfrm>
            <a:off x="2342270" y="1582615"/>
            <a:ext cx="1296279" cy="914400"/>
          </a:xfrm>
          <a:prstGeom prst="ellipse">
            <a:avLst/>
          </a:prstGeom>
          <a:noFill/>
          <a:ln w="508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77869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a:xfrm>
            <a:off x="164123" y="266591"/>
            <a:ext cx="11020865" cy="1325563"/>
          </a:xfrm>
        </p:spPr>
        <p:txBody>
          <a:bodyPr>
            <a:normAutofit/>
          </a:bodyPr>
          <a:lstStyle/>
          <a:p>
            <a:r>
              <a:rPr lang="en-GB" sz="4800" u="sng" dirty="0"/>
              <a:t>IEEE citation example: </a:t>
            </a:r>
            <a:r>
              <a:rPr lang="en-GB" sz="4800" b="1" u="sng" dirty="0"/>
              <a:t>In a table and in text</a:t>
            </a:r>
            <a:endParaRPr lang="en-GB" sz="4800" u="sng" dirty="0"/>
          </a:p>
        </p:txBody>
      </p:sp>
      <p:sp>
        <p:nvSpPr>
          <p:cNvPr id="3" name="Content Placeholder 2">
            <a:extLst>
              <a:ext uri="{FF2B5EF4-FFF2-40B4-BE49-F238E27FC236}">
                <a16:creationId xmlns:a16="http://schemas.microsoft.com/office/drawing/2014/main" id="{A2D459AF-39C2-4F39-A6C0-FE5A9F66EEC1}"/>
              </a:ext>
            </a:extLst>
          </p:cNvPr>
          <p:cNvSpPr>
            <a:spLocks noGrp="1"/>
          </p:cNvSpPr>
          <p:nvPr>
            <p:ph idx="1"/>
          </p:nvPr>
        </p:nvSpPr>
        <p:spPr/>
        <p:txBody>
          <a:bodyPr/>
          <a:lstStyle/>
          <a:p>
            <a:endParaRPr lang="en-GB"/>
          </a:p>
        </p:txBody>
      </p:sp>
      <p:pic>
        <p:nvPicPr>
          <p:cNvPr id="4" name="Picture 3" descr="Graphical user interface, text&#10;&#10;Description automatically generated">
            <a:extLst>
              <a:ext uri="{FF2B5EF4-FFF2-40B4-BE49-F238E27FC236}">
                <a16:creationId xmlns:a16="http://schemas.microsoft.com/office/drawing/2014/main" id="{C8AF639B-40C2-4F95-A5F1-8F5367F9A58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1" b="8038"/>
          <a:stretch/>
        </p:blipFill>
        <p:spPr>
          <a:xfrm>
            <a:off x="8658" y="1586420"/>
            <a:ext cx="12192000" cy="4590543"/>
          </a:xfrm>
          <a:prstGeom prst="rect">
            <a:avLst/>
          </a:prstGeom>
        </p:spPr>
      </p:pic>
      <p:sp>
        <p:nvSpPr>
          <p:cNvPr id="5" name="TextBox 4">
            <a:extLst>
              <a:ext uri="{FF2B5EF4-FFF2-40B4-BE49-F238E27FC236}">
                <a16:creationId xmlns:a16="http://schemas.microsoft.com/office/drawing/2014/main" id="{35E83246-428F-41E7-A5D6-4C21B65E980B}"/>
              </a:ext>
            </a:extLst>
          </p:cNvPr>
          <p:cNvSpPr txBox="1"/>
          <p:nvPr/>
        </p:nvSpPr>
        <p:spPr>
          <a:xfrm>
            <a:off x="1950000" y="8806326"/>
            <a:ext cx="12192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tex.stackexchange.com/questions/176543/table-merging-with-two-columns-and-text-in-ieee-conference-latex-format"/>
              </a:rPr>
              <a:t>This Photo</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897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Picture 5">
            <a:hlinkClick r:id="rId2"/>
            <a:extLst>
              <a:ext uri="{FF2B5EF4-FFF2-40B4-BE49-F238E27FC236}">
                <a16:creationId xmlns:a16="http://schemas.microsoft.com/office/drawing/2014/main" id="{54B9B174-D975-4320-8088-75180EEB68BA}"/>
              </a:ext>
            </a:extLst>
          </p:cNvPr>
          <p:cNvPicPr>
            <a:picLocks noChangeAspect="1"/>
          </p:cNvPicPr>
          <p:nvPr/>
        </p:nvPicPr>
        <p:blipFill>
          <a:blip r:embed="rId3"/>
          <a:stretch>
            <a:fillRect/>
          </a:stretch>
        </p:blipFill>
        <p:spPr>
          <a:xfrm>
            <a:off x="6465659" y="1342278"/>
            <a:ext cx="4822062" cy="42997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6633" y="1416988"/>
            <a:ext cx="5430509" cy="4407052"/>
          </a:xfrm>
        </p:spPr>
        <p:txBody>
          <a:bodyPr anchor="t">
            <a:noAutofit/>
          </a:bodyPr>
          <a:lstStyle/>
          <a:p>
            <a:pPr marL="414338" lvl="1" indent="-342900">
              <a:lnSpc>
                <a:spcPct val="100000"/>
              </a:lnSpc>
              <a:spcBef>
                <a:spcPts val="0"/>
              </a:spcBef>
            </a:pPr>
            <a:r>
              <a:rPr lang="en-GB" sz="3200" b="0" i="0" dirty="0"/>
              <a:t>As mentioned, the University provides an IEEE Referencing guide to help and support you.</a:t>
            </a:r>
            <a:endParaRPr lang="en-GB" sz="3200" dirty="0"/>
          </a:p>
          <a:p>
            <a:pPr marL="871538" lvl="2" indent="-342900">
              <a:lnSpc>
                <a:spcPct val="100000"/>
              </a:lnSpc>
              <a:spcBef>
                <a:spcPts val="0"/>
              </a:spcBef>
            </a:pPr>
            <a:r>
              <a:rPr lang="en-GB" sz="3200" dirty="0"/>
              <a:t>Bg. IEEE reference examples can be found in pages 10 - 15.</a:t>
            </a:r>
          </a:p>
          <a:p>
            <a:pPr marL="871538" lvl="2" indent="-342900">
              <a:lnSpc>
                <a:spcPct val="100000"/>
              </a:lnSpc>
              <a:spcBef>
                <a:spcPts val="0"/>
              </a:spcBef>
            </a:pPr>
            <a:r>
              <a:rPr lang="en-GB" sz="3200" dirty="0"/>
              <a:t>UWTSD </a:t>
            </a:r>
            <a:r>
              <a:rPr lang="en-GB" sz="3200" b="0" i="0" dirty="0"/>
              <a:t>IEEE Referencing guide </a:t>
            </a:r>
            <a:r>
              <a:rPr lang="en-GB" sz="3200" b="0" i="0" dirty="0">
                <a:hlinkClick r:id="rId4"/>
              </a:rPr>
              <a:t>click-here</a:t>
            </a:r>
            <a:r>
              <a:rPr lang="en-GB" sz="3200" b="0" i="0" dirty="0"/>
              <a:t>.</a:t>
            </a: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UWTSD IEEE Referencing handbook</a:t>
            </a:r>
          </a:p>
        </p:txBody>
      </p:sp>
      <p:pic>
        <p:nvPicPr>
          <p:cNvPr id="9" name="Graphic 8" descr="Cursor with solid fill">
            <a:extLst>
              <a:ext uri="{FF2B5EF4-FFF2-40B4-BE49-F238E27FC236}">
                <a16:creationId xmlns:a16="http://schemas.microsoft.com/office/drawing/2014/main" id="{A93D76DC-05EA-35D7-2A59-5E1CD0C1B1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17676" y="4198589"/>
            <a:ext cx="2886794" cy="2886794"/>
          </a:xfrm>
          <a:prstGeom prst="rect">
            <a:avLst/>
          </a:prstGeom>
        </p:spPr>
      </p:pic>
    </p:spTree>
    <p:extLst>
      <p:ext uri="{BB962C8B-B14F-4D97-AF65-F5344CB8AC3E}">
        <p14:creationId xmlns:p14="http://schemas.microsoft.com/office/powerpoint/2010/main" val="3103023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742F-D7A9-40D4-90A2-E50B71E1641D}"/>
              </a:ext>
            </a:extLst>
          </p:cNvPr>
          <p:cNvSpPr>
            <a:spLocks noGrp="1"/>
          </p:cNvSpPr>
          <p:nvPr>
            <p:ph type="title"/>
          </p:nvPr>
        </p:nvSpPr>
        <p:spPr>
          <a:xfrm>
            <a:off x="262501" y="218049"/>
            <a:ext cx="10515600" cy="1325563"/>
          </a:xfrm>
        </p:spPr>
        <p:txBody>
          <a:bodyPr>
            <a:normAutofit/>
          </a:bodyPr>
          <a:lstStyle/>
          <a:p>
            <a:r>
              <a:rPr lang="en-GB" sz="4800" u="sng" dirty="0"/>
              <a:t>Helpful source: </a:t>
            </a:r>
            <a:r>
              <a:rPr lang="en-GB" sz="4800" b="1" u="sng" dirty="0"/>
              <a:t>Citethisforme.com</a:t>
            </a:r>
          </a:p>
        </p:txBody>
      </p:sp>
      <p:sp>
        <p:nvSpPr>
          <p:cNvPr id="3" name="Content Placeholder 2">
            <a:extLst>
              <a:ext uri="{FF2B5EF4-FFF2-40B4-BE49-F238E27FC236}">
                <a16:creationId xmlns:a16="http://schemas.microsoft.com/office/drawing/2014/main" id="{8184B772-9A05-44B5-8191-7DB720421E36}"/>
              </a:ext>
            </a:extLst>
          </p:cNvPr>
          <p:cNvSpPr>
            <a:spLocks noGrp="1"/>
          </p:cNvSpPr>
          <p:nvPr>
            <p:ph idx="1"/>
          </p:nvPr>
        </p:nvSpPr>
        <p:spPr>
          <a:xfrm>
            <a:off x="712667" y="1543612"/>
            <a:ext cx="9824034" cy="4575834"/>
          </a:xfrm>
        </p:spPr>
        <p:txBody>
          <a:bodyPr>
            <a:normAutofit/>
          </a:bodyPr>
          <a:lstStyle/>
          <a:p>
            <a:pPr lvl="1">
              <a:buClr>
                <a:srgbClr val="FFFF00"/>
              </a:buClr>
            </a:pPr>
            <a:r>
              <a:rPr lang="en-GB" sz="3200" dirty="0">
                <a:solidFill>
                  <a:schemeClr val="bg1"/>
                </a:solidFill>
                <a:highlight>
                  <a:srgbClr val="FFFF00"/>
                </a:highlight>
              </a:rPr>
              <a:t>Citethisforme.com</a:t>
            </a:r>
            <a:r>
              <a:rPr lang="en-GB" sz="3200" dirty="0"/>
              <a:t> Just paste in a link and it will generate the reference for you using the IEEE style: Click here: </a:t>
            </a:r>
            <a:r>
              <a:rPr lang="en-US" sz="3200" dirty="0">
                <a:solidFill>
                  <a:schemeClr val="bg1"/>
                </a:solidFill>
                <a:hlinkClick r:id="rId2"/>
              </a:rPr>
              <a:t>How to reference in IEEE by CiteThisForMe.com</a:t>
            </a:r>
            <a:endParaRPr lang="en-US" sz="3200" dirty="0">
              <a:solidFill>
                <a:schemeClr val="bg1"/>
              </a:solidFill>
            </a:endParaRPr>
          </a:p>
          <a:p>
            <a:pPr lvl="1"/>
            <a:endParaRPr lang="en-US" sz="3200" dirty="0">
              <a:solidFill>
                <a:schemeClr val="bg1"/>
              </a:solidFill>
              <a:highlight>
                <a:srgbClr val="FFFF00"/>
              </a:highlight>
            </a:endParaRPr>
          </a:p>
        </p:txBody>
      </p:sp>
      <p:pic>
        <p:nvPicPr>
          <p:cNvPr id="5" name="Picture 4">
            <a:extLst>
              <a:ext uri="{FF2B5EF4-FFF2-40B4-BE49-F238E27FC236}">
                <a16:creationId xmlns:a16="http://schemas.microsoft.com/office/drawing/2014/main" id="{0AEECA0F-F0FB-67EF-BD0D-B05EFCEEEEDD}"/>
              </a:ext>
            </a:extLst>
          </p:cNvPr>
          <p:cNvPicPr>
            <a:picLocks noChangeAspect="1"/>
          </p:cNvPicPr>
          <p:nvPr/>
        </p:nvPicPr>
        <p:blipFill>
          <a:blip r:embed="rId3"/>
          <a:stretch>
            <a:fillRect/>
          </a:stretch>
        </p:blipFill>
        <p:spPr>
          <a:xfrm>
            <a:off x="2785696" y="3633054"/>
            <a:ext cx="6026090" cy="1417247"/>
          </a:xfrm>
          <a:prstGeom prst="rect">
            <a:avLst/>
          </a:prstGeom>
        </p:spPr>
      </p:pic>
    </p:spTree>
    <p:extLst>
      <p:ext uri="{BB962C8B-B14F-4D97-AF65-F5344CB8AC3E}">
        <p14:creationId xmlns:p14="http://schemas.microsoft.com/office/powerpoint/2010/main" val="3671395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A3716-ED8D-DDB9-82EB-4962F6325B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8B095D-BBBD-D8B0-BD4A-0077E15A6927}"/>
              </a:ext>
            </a:extLst>
          </p:cNvPr>
          <p:cNvSpPr>
            <a:spLocks noGrp="1"/>
          </p:cNvSpPr>
          <p:nvPr>
            <p:ph type="title"/>
          </p:nvPr>
        </p:nvSpPr>
        <p:spPr>
          <a:xfrm>
            <a:off x="262501" y="218049"/>
            <a:ext cx="10515600" cy="1325563"/>
          </a:xfrm>
        </p:spPr>
        <p:txBody>
          <a:bodyPr/>
          <a:lstStyle/>
          <a:p>
            <a:r>
              <a:rPr lang="en-GB" sz="5400" b="1" dirty="0"/>
              <a:t>Bg. </a:t>
            </a:r>
            <a:r>
              <a:rPr lang="en-GB" b="1" u="sng" dirty="0"/>
              <a:t>IEEE support sources available</a:t>
            </a:r>
          </a:p>
        </p:txBody>
      </p:sp>
      <p:sp>
        <p:nvSpPr>
          <p:cNvPr id="3" name="Content Placeholder 2">
            <a:extLst>
              <a:ext uri="{FF2B5EF4-FFF2-40B4-BE49-F238E27FC236}">
                <a16:creationId xmlns:a16="http://schemas.microsoft.com/office/drawing/2014/main" id="{B2894F95-4354-E107-8F48-2A713EA17DF7}"/>
              </a:ext>
            </a:extLst>
          </p:cNvPr>
          <p:cNvSpPr>
            <a:spLocks noGrp="1"/>
          </p:cNvSpPr>
          <p:nvPr>
            <p:ph idx="1"/>
          </p:nvPr>
        </p:nvSpPr>
        <p:spPr>
          <a:xfrm>
            <a:off x="508686" y="1493740"/>
            <a:ext cx="11100488" cy="5075872"/>
          </a:xfrm>
        </p:spPr>
        <p:txBody>
          <a:bodyPr>
            <a:normAutofit/>
          </a:bodyPr>
          <a:lstStyle/>
          <a:p>
            <a:r>
              <a:rPr lang="en-GB" sz="2800" b="0" i="0" dirty="0"/>
              <a:t>The University’s </a:t>
            </a:r>
            <a:r>
              <a:rPr lang="en-GB" sz="2800" b="0" i="0" dirty="0">
                <a:hlinkClick r:id="rId2"/>
              </a:rPr>
              <a:t>IEEE Referencing guide </a:t>
            </a:r>
            <a:r>
              <a:rPr lang="en-GB" sz="2800" b="0" i="0" dirty="0"/>
              <a:t>shows you </a:t>
            </a:r>
            <a:r>
              <a:rPr lang="en-GB" dirty="0"/>
              <a:t>how to </a:t>
            </a:r>
            <a:r>
              <a:rPr lang="en-GB" sz="2800" b="0" i="0" dirty="0"/>
              <a:t>format different types of research sources in </a:t>
            </a:r>
            <a:r>
              <a:rPr lang="en-GB" dirty="0"/>
              <a:t>your</a:t>
            </a:r>
            <a:r>
              <a:rPr lang="en-GB" sz="2800" b="0" i="0" dirty="0"/>
              <a:t> reference list, whether it be an article, book, imag</a:t>
            </a:r>
            <a:r>
              <a:rPr lang="en-GB" dirty="0"/>
              <a:t>e/figure or video. </a:t>
            </a:r>
          </a:p>
          <a:p>
            <a:pPr>
              <a:buClr>
                <a:schemeClr val="tx1"/>
              </a:buClr>
            </a:pPr>
            <a:r>
              <a:rPr lang="en-US" sz="2800" dirty="0">
                <a:solidFill>
                  <a:schemeClr val="bg1"/>
                </a:solidFill>
                <a:highlight>
                  <a:srgbClr val="FFFF00"/>
                </a:highlight>
              </a:rPr>
              <a:t>Citethemright.com </a:t>
            </a:r>
            <a:r>
              <a:rPr lang="en-US" sz="2800" dirty="0"/>
              <a:t>is a useful guide that will give you the correct IEEE format for different types of reference sources. You need to be logged into with your Uni acc. to access this resource via UWTSD Library services link here: </a:t>
            </a:r>
            <a:r>
              <a:rPr lang="en-US" sz="2800" dirty="0">
                <a:hlinkClick r:id="rId3"/>
              </a:rPr>
              <a:t>Cite them right : referencing guide.</a:t>
            </a:r>
            <a:endParaRPr lang="en-US" sz="2800" dirty="0">
              <a:solidFill>
                <a:schemeClr val="bg1"/>
              </a:solidFill>
              <a:highlight>
                <a:srgbClr val="FFFF00"/>
              </a:highlight>
            </a:endParaRPr>
          </a:p>
          <a:p>
            <a:r>
              <a:rPr lang="en-GB" dirty="0"/>
              <a:t>If stuck, remember, there are many other helpful sources online that can help you. Try searching Google or YouTube for further guidance on IEEE referencing, if needed. </a:t>
            </a:r>
          </a:p>
          <a:p>
            <a:pPr lvl="1"/>
            <a:endParaRPr lang="en-US" sz="3200" dirty="0">
              <a:solidFill>
                <a:schemeClr val="bg1"/>
              </a:solidFill>
              <a:highlight>
                <a:srgbClr val="FFFF00"/>
              </a:highlight>
            </a:endParaRPr>
          </a:p>
        </p:txBody>
      </p:sp>
    </p:spTree>
    <p:extLst>
      <p:ext uri="{BB962C8B-B14F-4D97-AF65-F5344CB8AC3E}">
        <p14:creationId xmlns:p14="http://schemas.microsoft.com/office/powerpoint/2010/main" val="14735468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08AB5-F794-E557-E656-686022E796E5}"/>
              </a:ext>
            </a:extLst>
          </p:cNvPr>
          <p:cNvSpPr>
            <a:spLocks noGrp="1"/>
          </p:cNvSpPr>
          <p:nvPr>
            <p:ph type="title"/>
          </p:nvPr>
        </p:nvSpPr>
        <p:spPr>
          <a:xfrm>
            <a:off x="233289" y="224448"/>
            <a:ext cx="10515600" cy="1325563"/>
          </a:xfrm>
        </p:spPr>
        <p:txBody>
          <a:bodyPr>
            <a:normAutofit/>
          </a:bodyPr>
          <a:lstStyle/>
          <a:p>
            <a:r>
              <a:rPr lang="en-GB" sz="5400" b="1" dirty="0"/>
              <a:t>Bg. </a:t>
            </a:r>
            <a:r>
              <a:rPr lang="en-GB" sz="4800" b="1" u="sng" dirty="0"/>
              <a:t>Try to follow the format &amp; don’t worry</a:t>
            </a:r>
          </a:p>
        </p:txBody>
      </p:sp>
      <p:sp>
        <p:nvSpPr>
          <p:cNvPr id="3" name="Content Placeholder 2">
            <a:extLst>
              <a:ext uri="{FF2B5EF4-FFF2-40B4-BE49-F238E27FC236}">
                <a16:creationId xmlns:a16="http://schemas.microsoft.com/office/drawing/2014/main" id="{246E1585-E471-6CF2-181D-515CD3700041}"/>
              </a:ext>
            </a:extLst>
          </p:cNvPr>
          <p:cNvSpPr>
            <a:spLocks noGrp="1"/>
          </p:cNvSpPr>
          <p:nvPr>
            <p:ph idx="1"/>
          </p:nvPr>
        </p:nvSpPr>
        <p:spPr>
          <a:xfrm>
            <a:off x="838200" y="1621643"/>
            <a:ext cx="10515600" cy="4351338"/>
          </a:xfrm>
        </p:spPr>
        <p:txBody>
          <a:bodyPr>
            <a:normAutofit fontScale="92500" lnSpcReduction="10000"/>
          </a:bodyPr>
          <a:lstStyle/>
          <a:p>
            <a:r>
              <a:rPr lang="en-US" dirty="0"/>
              <a:t>General advice: just try to follow the IEEE format. </a:t>
            </a:r>
          </a:p>
          <a:p>
            <a:r>
              <a:rPr lang="en-US" dirty="0"/>
              <a:t>There are a number of different numeric referencing methods and people use different ones and even make up variations of their own. </a:t>
            </a:r>
          </a:p>
          <a:p>
            <a:r>
              <a:rPr lang="en-US" dirty="0"/>
              <a:t>Don't worry too much about getting it exactly right with every reference. Just try to follow the format as best you can. </a:t>
            </a:r>
          </a:p>
          <a:p>
            <a:r>
              <a:rPr lang="en-US" dirty="0"/>
              <a:t>As long as your lecturers can see you are trying to reference correctly, that's great. </a:t>
            </a:r>
          </a:p>
          <a:p>
            <a:r>
              <a:rPr lang="en-US" dirty="0"/>
              <a:t>Even academics and professional researchers/authors get it wrong sometimes and have different views about how things should be referenced. And reference sources differently even while using the same ref. method. </a:t>
            </a:r>
            <a:endParaRPr lang="en-GB" dirty="0"/>
          </a:p>
        </p:txBody>
      </p:sp>
    </p:spTree>
    <p:extLst>
      <p:ext uri="{BB962C8B-B14F-4D97-AF65-F5344CB8AC3E}">
        <p14:creationId xmlns:p14="http://schemas.microsoft.com/office/powerpoint/2010/main" val="35250973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93136"/>
            <a:ext cx="10974860" cy="1325563"/>
          </a:xfrm>
        </p:spPr>
        <p:txBody>
          <a:bodyPr/>
          <a:lstStyle/>
          <a:p>
            <a:r>
              <a:rPr lang="en-GB" sz="5400" b="1" dirty="0"/>
              <a:t>Bg. </a:t>
            </a:r>
            <a:r>
              <a:rPr lang="en-GB" b="1" u="sng" dirty="0"/>
              <a:t>Referring to the same source multiple times</a:t>
            </a:r>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581797" y="1518699"/>
            <a:ext cx="10539284" cy="4741424"/>
          </a:xfrm>
        </p:spPr>
        <p:txBody>
          <a:bodyPr>
            <a:normAutofit lnSpcReduction="10000"/>
          </a:bodyPr>
          <a:lstStyle/>
          <a:p>
            <a:r>
              <a:rPr lang="en-US" dirty="0"/>
              <a:t>When using the same reference source more than once, you can use the same citation number, throughout the document. </a:t>
            </a:r>
          </a:p>
          <a:p>
            <a:r>
              <a:rPr lang="en-US" dirty="0"/>
              <a:t>In IEEE referencing, you do not have to provide a new citation number.</a:t>
            </a:r>
          </a:p>
          <a:p>
            <a:r>
              <a:rPr lang="en-US" dirty="0"/>
              <a:t>You only need to include a source once in the reference list. </a:t>
            </a:r>
          </a:p>
          <a:p>
            <a:r>
              <a:rPr lang="en-US" dirty="0"/>
              <a:t>When referring to a source multiple times (e.g. a book) and you want to refer to a specific part of the source/book, you can do it in the citation in the main text, for example: [1, pp. 5-10], [1, Appendix 1],  [1, Ch. 1, pp. 5-10], [1, Fig. 3].</a:t>
            </a:r>
          </a:p>
          <a:p>
            <a:pPr marL="0" indent="0">
              <a:buNone/>
            </a:pPr>
            <a:r>
              <a:rPr lang="en-US" dirty="0"/>
              <a:t>	</a:t>
            </a:r>
            <a:r>
              <a:rPr lang="en-US" sz="2400" dirty="0"/>
              <a:t>* 1, = reference source number 1</a:t>
            </a:r>
            <a:br>
              <a:rPr lang="en-US" sz="2400" dirty="0"/>
            </a:br>
            <a:r>
              <a:rPr lang="en-US" sz="2400" dirty="0"/>
              <a:t>	    pp. = pages 5 to 10</a:t>
            </a:r>
            <a:endParaRPr lang="en-GB" dirty="0"/>
          </a:p>
        </p:txBody>
      </p:sp>
    </p:spTree>
    <p:extLst>
      <p:ext uri="{BB962C8B-B14F-4D97-AF65-F5344CB8AC3E}">
        <p14:creationId xmlns:p14="http://schemas.microsoft.com/office/powerpoint/2010/main" val="26190435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B72139-038C-2FBC-D0D9-FA2E7A471D30}"/>
              </a:ext>
            </a:extLst>
          </p:cNvPr>
          <p:cNvPicPr>
            <a:picLocks noChangeAspect="1"/>
          </p:cNvPicPr>
          <p:nvPr/>
        </p:nvPicPr>
        <p:blipFill>
          <a:blip r:embed="rId2"/>
          <a:stretch>
            <a:fillRect/>
          </a:stretch>
        </p:blipFill>
        <p:spPr>
          <a:xfrm>
            <a:off x="7223167" y="3429000"/>
            <a:ext cx="4714875" cy="3228975"/>
          </a:xfrm>
          <a:prstGeom prst="rect">
            <a:avLst/>
          </a:prstGeom>
        </p:spPr>
      </p:pic>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247230" y="200025"/>
            <a:ext cx="10515600" cy="1325563"/>
          </a:xfrm>
        </p:spPr>
        <p:txBody>
          <a:bodyPr>
            <a:normAutofit/>
          </a:bodyPr>
          <a:lstStyle/>
          <a:p>
            <a:r>
              <a:rPr lang="en-GB" sz="5400" b="1" u="sng" dirty="0"/>
              <a:t>IEEE Referencing in Microsoft Word</a:t>
            </a:r>
            <a:endParaRPr lang="en-GB" sz="5400" u="sng" dirty="0"/>
          </a:p>
        </p:txBody>
      </p:sp>
      <p:sp>
        <p:nvSpPr>
          <p:cNvPr id="6" name="Content Placeholder 2">
            <a:extLst>
              <a:ext uri="{FF2B5EF4-FFF2-40B4-BE49-F238E27FC236}">
                <a16:creationId xmlns:a16="http://schemas.microsoft.com/office/drawing/2014/main" id="{E191DD1F-3DDF-332E-33A6-4E3CDCA07DD2}"/>
              </a:ext>
            </a:extLst>
          </p:cNvPr>
          <p:cNvSpPr>
            <a:spLocks noGrp="1"/>
          </p:cNvSpPr>
          <p:nvPr>
            <p:ph idx="1"/>
          </p:nvPr>
        </p:nvSpPr>
        <p:spPr>
          <a:xfrm>
            <a:off x="605480" y="1426483"/>
            <a:ext cx="10515600" cy="4351338"/>
          </a:xfrm>
          <a:solidFill>
            <a:schemeClr val="bg1">
              <a:alpha val="55000"/>
            </a:schemeClr>
          </a:solidFill>
        </p:spPr>
        <p:txBody>
          <a:bodyPr>
            <a:normAutofit/>
          </a:bodyPr>
          <a:lstStyle/>
          <a:p>
            <a:r>
              <a:rPr lang="en-US" dirty="0"/>
              <a:t>MS Word has a built-in reference function, that allows you to enter citations and reference sources in your documents. It is simple to do:</a:t>
            </a:r>
          </a:p>
          <a:p>
            <a:r>
              <a:rPr lang="en-US" dirty="0">
                <a:solidFill>
                  <a:schemeClr val="bg1"/>
                </a:solidFill>
                <a:highlight>
                  <a:srgbClr val="FFFF00"/>
                </a:highlight>
              </a:rPr>
              <a:t>Tutor demo:</a:t>
            </a:r>
            <a:r>
              <a:rPr lang="en-US" dirty="0">
                <a:solidFill>
                  <a:schemeClr val="bg1"/>
                </a:solidFill>
              </a:rPr>
              <a:t> </a:t>
            </a:r>
            <a:r>
              <a:rPr lang="en-US" dirty="0"/>
              <a:t>To add a new citation, first add the reference source information: </a:t>
            </a:r>
          </a:p>
          <a:p>
            <a:pPr marL="971550" lvl="1" indent="-514350">
              <a:buFont typeface="+mj-lt"/>
              <a:buAutoNum type="arabicPeriod"/>
            </a:pPr>
            <a:r>
              <a:rPr lang="en-US" b="1" dirty="0"/>
              <a:t>References tab: </a:t>
            </a:r>
            <a:r>
              <a:rPr lang="en-US" dirty="0"/>
              <a:t>Choose </a:t>
            </a:r>
            <a:r>
              <a:rPr lang="en-US" b="1" dirty="0"/>
              <a:t>IEEE citation style </a:t>
            </a:r>
            <a:r>
              <a:rPr lang="en-US" dirty="0"/>
              <a:t>in the Reference tab </a:t>
            </a:r>
            <a:br>
              <a:rPr lang="en-US" dirty="0"/>
            </a:br>
            <a:r>
              <a:rPr lang="en-US" dirty="0"/>
              <a:t>&gt; Style option menu.</a:t>
            </a:r>
          </a:p>
          <a:p>
            <a:pPr marL="971550" lvl="1" indent="-514350">
              <a:buFont typeface="+mj-lt"/>
              <a:buAutoNum type="arabicPeriod"/>
            </a:pPr>
            <a:r>
              <a:rPr lang="en-US" dirty="0"/>
              <a:t>Put the cursor in the text where you want to add a citation. </a:t>
            </a:r>
          </a:p>
          <a:p>
            <a:pPr marL="971550" lvl="1" indent="-514350">
              <a:buClr>
                <a:schemeClr val="tx1"/>
              </a:buClr>
              <a:buFont typeface="+mj-lt"/>
              <a:buAutoNum type="arabicPeriod"/>
            </a:pPr>
            <a:r>
              <a:rPr lang="en-US" dirty="0">
                <a:solidFill>
                  <a:schemeClr val="bg1"/>
                </a:solidFill>
                <a:highlight>
                  <a:srgbClr val="FFFF00"/>
                </a:highlight>
              </a:rPr>
              <a:t>Select: Insert Citation &gt; Add New Source.</a:t>
            </a:r>
          </a:p>
          <a:p>
            <a:pPr marL="514350" indent="-514350">
              <a:buFont typeface="+mj-lt"/>
              <a:buAutoNum type="arabicPeriod"/>
            </a:pPr>
            <a:endParaRPr lang="en-US" dirty="0"/>
          </a:p>
        </p:txBody>
      </p:sp>
      <p:sp>
        <p:nvSpPr>
          <p:cNvPr id="10" name="TextBox 9">
            <a:extLst>
              <a:ext uri="{FF2B5EF4-FFF2-40B4-BE49-F238E27FC236}">
                <a16:creationId xmlns:a16="http://schemas.microsoft.com/office/drawing/2014/main" id="{8B9730E9-E141-2A72-F127-A0A43810B101}"/>
              </a:ext>
            </a:extLst>
          </p:cNvPr>
          <p:cNvSpPr txBox="1"/>
          <p:nvPr/>
        </p:nvSpPr>
        <p:spPr>
          <a:xfrm>
            <a:off x="500448" y="4776614"/>
            <a:ext cx="5362832"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Note: Whereas MS Word can automatically create Reference lists it cannot yet autonomically extract reference information. Later in the module we will learn how to use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Automatic Reference managers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for this purpose.</a:t>
            </a:r>
          </a:p>
        </p:txBody>
      </p:sp>
    </p:spTree>
    <p:extLst>
      <p:ext uri="{BB962C8B-B14F-4D97-AF65-F5344CB8AC3E}">
        <p14:creationId xmlns:p14="http://schemas.microsoft.com/office/powerpoint/2010/main" val="41899014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837679-E2B2-496C-894E-DFEE60CCA6EB}"/>
              </a:ext>
            </a:extLst>
          </p:cNvPr>
          <p:cNvPicPr>
            <a:picLocks noChangeAspect="1"/>
          </p:cNvPicPr>
          <p:nvPr/>
        </p:nvPicPr>
        <p:blipFill rotWithShape="1">
          <a:blip r:embed="rId2"/>
          <a:srcRect t="6725" b="16989"/>
          <a:stretch/>
        </p:blipFill>
        <p:spPr>
          <a:xfrm>
            <a:off x="667265" y="906051"/>
            <a:ext cx="11080921" cy="5635441"/>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76599" y="316508"/>
            <a:ext cx="11323422" cy="1015663"/>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1. </a:t>
            </a:r>
            <a:r>
              <a:rPr kumimoji="0" lang="en-GB" sz="2800" b="0" i="0" u="none" strike="noStrike" kern="1200" cap="none" spc="0" normalizeH="0" baseline="0" noProof="0" dirty="0">
                <a:ln>
                  <a:noFill/>
                </a:ln>
                <a:solidFill>
                  <a:srgbClr val="FFFF00"/>
                </a:solidFill>
                <a:effectLst/>
                <a:uLnTx/>
                <a:uFillTx/>
                <a:latin typeface="Calibri" panose="020F0502020204030204"/>
                <a:ea typeface="+mn-ea"/>
                <a:cs typeface="+mn-cs"/>
              </a:rPr>
              <a:t>Go to ‘References’ tab &amp; ‘Insert citation’ to insert a new source &amp; citation:</a:t>
            </a:r>
          </a:p>
        </p:txBody>
      </p:sp>
    </p:spTree>
    <p:extLst>
      <p:ext uri="{BB962C8B-B14F-4D97-AF65-F5344CB8AC3E}">
        <p14:creationId xmlns:p14="http://schemas.microsoft.com/office/powerpoint/2010/main" val="2040473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26EDCA-CCD3-0A90-B561-579B1DCAC5A4}"/>
              </a:ext>
            </a:extLst>
          </p:cNvPr>
          <p:cNvPicPr>
            <a:picLocks noChangeAspect="1"/>
          </p:cNvPicPr>
          <p:nvPr/>
        </p:nvPicPr>
        <p:blipFill rotWithShape="1">
          <a:blip r:embed="rId2"/>
          <a:srcRect l="11277" t="7088" r="4849" b="14041"/>
          <a:stretch/>
        </p:blipFill>
        <p:spPr>
          <a:xfrm>
            <a:off x="1033847" y="296562"/>
            <a:ext cx="10124305" cy="6346985"/>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6" y="296562"/>
            <a:ext cx="6644332"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2. Type in reference source details. </a:t>
            </a:r>
          </a:p>
        </p:txBody>
      </p:sp>
    </p:spTree>
    <p:extLst>
      <p:ext uri="{BB962C8B-B14F-4D97-AF65-F5344CB8AC3E}">
        <p14:creationId xmlns:p14="http://schemas.microsoft.com/office/powerpoint/2010/main" val="3381641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A9EC4-E106-2143-FA1C-6D9F2B09A8B9}"/>
              </a:ext>
            </a:extLst>
          </p:cNvPr>
          <p:cNvPicPr>
            <a:picLocks noChangeAspect="1"/>
          </p:cNvPicPr>
          <p:nvPr/>
        </p:nvPicPr>
        <p:blipFill rotWithShape="1">
          <a:blip r:embed="rId2"/>
          <a:srcRect l="6826" t="6726" b="7461"/>
          <a:stretch/>
        </p:blipFill>
        <p:spPr>
          <a:xfrm>
            <a:off x="890039" y="232572"/>
            <a:ext cx="10411921" cy="6392856"/>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7" y="296562"/>
            <a:ext cx="10857716"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3. Click on ‘References’ to automatically add ‘Reference list’. </a:t>
            </a:r>
          </a:p>
        </p:txBody>
      </p:sp>
    </p:spTree>
    <p:extLst>
      <p:ext uri="{BB962C8B-B14F-4D97-AF65-F5344CB8AC3E}">
        <p14:creationId xmlns:p14="http://schemas.microsoft.com/office/powerpoint/2010/main" val="2011134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44A188-9BFF-FECC-DEBA-DCA5DA0E70E5}"/>
              </a:ext>
            </a:extLst>
          </p:cNvPr>
          <p:cNvSpPr txBox="1"/>
          <p:nvPr/>
        </p:nvSpPr>
        <p:spPr>
          <a:xfrm>
            <a:off x="184836" y="296562"/>
            <a:ext cx="11249518" cy="230832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4.</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srgbClr val="FFFF00"/>
                </a:solidFill>
                <a:effectLst/>
                <a:uLnTx/>
                <a:uFillTx/>
                <a:latin typeface="Calibri" panose="020F0502020204030204"/>
                <a:ea typeface="+mn-ea"/>
                <a:cs typeface="+mn-cs"/>
              </a:rPr>
              <a:t>Cite the source again: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After you have added a source to your list, you can easily cite it again in your text, by: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1. Placing your cursor where you want to add the citation number.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2. Choose the source you want to cite from the References list: References &gt; Insert Citation.</a:t>
            </a:r>
            <a:endPar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D65183-FA6F-0A5E-30EB-EE2F0720E2DE}"/>
              </a:ext>
            </a:extLst>
          </p:cNvPr>
          <p:cNvPicPr>
            <a:picLocks noChangeAspect="1"/>
          </p:cNvPicPr>
          <p:nvPr/>
        </p:nvPicPr>
        <p:blipFill rotWithShape="1">
          <a:blip r:embed="rId2"/>
          <a:srcRect l="15641" t="6355" r="17142" b="36001"/>
          <a:stretch/>
        </p:blipFill>
        <p:spPr>
          <a:xfrm>
            <a:off x="2856411" y="2237873"/>
            <a:ext cx="7524206" cy="4301743"/>
          </a:xfrm>
          <a:prstGeom prst="rect">
            <a:avLst/>
          </a:prstGeom>
        </p:spPr>
      </p:pic>
    </p:spTree>
    <p:extLst>
      <p:ext uri="{BB962C8B-B14F-4D97-AF65-F5344CB8AC3E}">
        <p14:creationId xmlns:p14="http://schemas.microsoft.com/office/powerpoint/2010/main" val="17960599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1747-90CE-F865-5A5C-FCEA3B8EB195}"/>
              </a:ext>
            </a:extLst>
          </p:cNvPr>
          <p:cNvSpPr>
            <a:spLocks noGrp="1"/>
          </p:cNvSpPr>
          <p:nvPr>
            <p:ph type="title"/>
          </p:nvPr>
        </p:nvSpPr>
        <p:spPr/>
        <p:txBody>
          <a:bodyPr>
            <a:normAutofit fontScale="90000"/>
          </a:bodyPr>
          <a:lstStyle/>
          <a:p>
            <a:r>
              <a:rPr lang="en-GB" sz="6000" dirty="0"/>
              <a:t>Bg. </a:t>
            </a:r>
            <a:r>
              <a:rPr lang="en-GB" dirty="0"/>
              <a:t>Additional guides: </a:t>
            </a:r>
            <a:br>
              <a:rPr lang="en-GB" dirty="0"/>
            </a:br>
            <a:r>
              <a:rPr lang="en-US" b="1" u="sng" dirty="0"/>
              <a:t>IEEE Referencing using Microsoft Word</a:t>
            </a:r>
            <a:endParaRPr lang="en-GB" b="1" u="sng" dirty="0"/>
          </a:p>
        </p:txBody>
      </p:sp>
      <p:pic>
        <p:nvPicPr>
          <p:cNvPr id="4" name="Picture 3" descr="Graphical user interface, application&#10;&#10;Description automatically generated">
            <a:extLst>
              <a:ext uri="{FF2B5EF4-FFF2-40B4-BE49-F238E27FC236}">
                <a16:creationId xmlns:a16="http://schemas.microsoft.com/office/drawing/2014/main" id="{94969381-A70F-0DC4-E56A-D6B3A8DCE39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93"/>
          <a:stretch/>
        </p:blipFill>
        <p:spPr>
          <a:xfrm>
            <a:off x="6945587" y="3756453"/>
            <a:ext cx="5153864" cy="2605175"/>
          </a:xfrm>
          <a:prstGeom prst="rect">
            <a:avLst/>
          </a:prstGeom>
        </p:spPr>
      </p:pic>
      <p:sp>
        <p:nvSpPr>
          <p:cNvPr id="5" name="TextBox 4">
            <a:extLst>
              <a:ext uri="{FF2B5EF4-FFF2-40B4-BE49-F238E27FC236}">
                <a16:creationId xmlns:a16="http://schemas.microsoft.com/office/drawing/2014/main" id="{4217897E-C0E8-23FC-BD6C-1F934139ABE9}"/>
              </a:ext>
            </a:extLst>
          </p:cNvPr>
          <p:cNvSpPr txBox="1"/>
          <p:nvPr/>
        </p:nvSpPr>
        <p:spPr>
          <a:xfrm>
            <a:off x="6945587" y="6361628"/>
            <a:ext cx="4971098"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uperuser.com/questions/625333/creating-references-that-are-bracketed-numbers-not-citation"/>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13A1E-BE21-2488-495D-22532FA0FE7A}"/>
              </a:ext>
            </a:extLst>
          </p:cNvPr>
          <p:cNvSpPr>
            <a:spLocks noGrp="1"/>
          </p:cNvSpPr>
          <p:nvPr>
            <p:ph idx="1"/>
          </p:nvPr>
        </p:nvSpPr>
        <p:spPr/>
        <p:txBody>
          <a:bodyPr/>
          <a:lstStyle/>
          <a:p>
            <a:pPr marL="0" indent="0">
              <a:buNone/>
            </a:pPr>
            <a:r>
              <a:rPr lang="en-GB" dirty="0"/>
              <a:t>Below are some additional guides and video tutorials, that show you how to reference using IEEE. You can also search google and YouTube for additional support material.</a:t>
            </a:r>
          </a:p>
          <a:p>
            <a:r>
              <a:rPr lang="en-GB" dirty="0"/>
              <a:t>IEEE Guidelines:  </a:t>
            </a:r>
            <a:r>
              <a:rPr lang="en-US" dirty="0">
                <a:hlinkClick r:id="rId5"/>
              </a:rPr>
              <a:t>Citation_and_Referencing_Guidelines.pdf</a:t>
            </a:r>
            <a:endParaRPr lang="en-US" dirty="0"/>
          </a:p>
          <a:p>
            <a:r>
              <a:rPr lang="en-US" dirty="0">
                <a:hlinkClick r:id="rId6"/>
              </a:rPr>
              <a:t>IEEE Referencing using Microsoft Word</a:t>
            </a:r>
            <a:r>
              <a:rPr lang="en-US" dirty="0"/>
              <a:t>.</a:t>
            </a:r>
          </a:p>
          <a:p>
            <a:r>
              <a:rPr lang="en-US" dirty="0"/>
              <a:t>Video: </a:t>
            </a:r>
            <a:r>
              <a:rPr lang="en-US" dirty="0">
                <a:hlinkClick r:id="rId7"/>
              </a:rPr>
              <a:t>IEEE Reference in MS Word</a:t>
            </a:r>
            <a:r>
              <a:rPr lang="en-US" dirty="0"/>
              <a:t>.</a:t>
            </a:r>
          </a:p>
        </p:txBody>
      </p:sp>
    </p:spTree>
    <p:extLst>
      <p:ext uri="{BB962C8B-B14F-4D97-AF65-F5344CB8AC3E}">
        <p14:creationId xmlns:p14="http://schemas.microsoft.com/office/powerpoint/2010/main" val="3730382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Reference sources &amp; credible sources </a:t>
            </a:r>
            <a:endParaRPr lang="en-GB" u="sng" dirty="0"/>
          </a:p>
        </p:txBody>
      </p:sp>
      <p:pic>
        <p:nvPicPr>
          <p:cNvPr id="5" name="Picture 4">
            <a:extLst>
              <a:ext uri="{FF2B5EF4-FFF2-40B4-BE49-F238E27FC236}">
                <a16:creationId xmlns:a16="http://schemas.microsoft.com/office/drawing/2014/main" id="{0F9F6122-EDAC-5FD4-CC8D-78B24EDDF476}"/>
              </a:ext>
            </a:extLst>
          </p:cNvPr>
          <p:cNvPicPr>
            <a:picLocks noChangeAspect="1"/>
          </p:cNvPicPr>
          <p:nvPr/>
        </p:nvPicPr>
        <p:blipFill>
          <a:blip r:embed="rId2">
            <a:alphaModFix amt="70000"/>
          </a:blip>
          <a:stretch>
            <a:fillRect/>
          </a:stretch>
        </p:blipFill>
        <p:spPr>
          <a:xfrm>
            <a:off x="5901059" y="1257504"/>
            <a:ext cx="5953187" cy="4149191"/>
          </a:xfrm>
          <a:prstGeom prst="rect">
            <a:avLst/>
          </a:prstGeom>
        </p:spPr>
      </p:pic>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0042623" cy="4351338"/>
          </a:xfrm>
          <a:solidFill>
            <a:schemeClr val="bg1">
              <a:alpha val="80000"/>
            </a:schemeClr>
          </a:solidFill>
        </p:spPr>
        <p:txBody>
          <a:bodyPr>
            <a:noAutofit/>
          </a:bodyPr>
          <a:lstStyle/>
          <a:p>
            <a:pPr>
              <a:lnSpc>
                <a:spcPct val="100000"/>
              </a:lnSpc>
              <a:spcBef>
                <a:spcPts val="300"/>
              </a:spcBef>
            </a:pPr>
            <a:r>
              <a:rPr lang="en-GB" dirty="0"/>
              <a:t>Task 1a asks you to include </a:t>
            </a:r>
            <a:r>
              <a:rPr lang="en-GB" b="1" u="sng" dirty="0"/>
              <a:t>several</a:t>
            </a:r>
            <a:r>
              <a:rPr lang="en-GB" b="1" dirty="0"/>
              <a:t> reference sources </a:t>
            </a:r>
            <a:r>
              <a:rPr lang="en-GB" dirty="0"/>
              <a:t>including an online source, 1 </a:t>
            </a:r>
            <a:r>
              <a:rPr lang="en-GB" b="1" u="sng" dirty="0"/>
              <a:t>credible</a:t>
            </a:r>
            <a:r>
              <a:rPr lang="en-GB" dirty="0"/>
              <a:t> book, 1 </a:t>
            </a:r>
            <a:r>
              <a:rPr lang="en-GB" b="1" u="sng" dirty="0"/>
              <a:t>credible</a:t>
            </a:r>
            <a:r>
              <a:rPr lang="en-GB" dirty="0"/>
              <a:t> article &amp; an AI source.</a:t>
            </a:r>
          </a:p>
          <a:p>
            <a:pPr>
              <a:lnSpc>
                <a:spcPct val="100000"/>
              </a:lnSpc>
              <a:spcBef>
                <a:spcPts val="300"/>
              </a:spcBef>
            </a:pPr>
            <a:r>
              <a:rPr lang="en-GB" dirty="0"/>
              <a:t>Google and other publicly available search engines can be used to find relevant reference sources for your assignment.</a:t>
            </a:r>
          </a:p>
          <a:p>
            <a:pPr>
              <a:lnSpc>
                <a:spcPct val="100000"/>
              </a:lnSpc>
              <a:spcBef>
                <a:spcPts val="300"/>
              </a:spcBef>
            </a:pPr>
            <a:r>
              <a:rPr lang="en-GB" dirty="0"/>
              <a:t>To receive ‘higher marks’, it is advised you also use some </a:t>
            </a:r>
            <a:r>
              <a:rPr lang="en-GB" b="1" dirty="0"/>
              <a:t>quality</a:t>
            </a:r>
            <a:r>
              <a:rPr lang="en-GB" dirty="0"/>
              <a:t> professional academic sources.</a:t>
            </a:r>
          </a:p>
          <a:p>
            <a:pPr>
              <a:lnSpc>
                <a:spcPct val="100000"/>
              </a:lnSpc>
              <a:spcBef>
                <a:spcPts val="300"/>
              </a:spcBef>
            </a:pPr>
            <a:r>
              <a:rPr lang="en-GB" sz="3200" dirty="0">
                <a:solidFill>
                  <a:srgbClr val="FFFF00"/>
                </a:solidFill>
                <a:highlight>
                  <a:srgbClr val="FFFF00"/>
                </a:highlight>
              </a:rPr>
              <a:t>.</a:t>
            </a:r>
            <a:r>
              <a:rPr lang="en-GB" sz="3200" dirty="0">
                <a:solidFill>
                  <a:schemeClr val="bg1"/>
                </a:solidFill>
                <a:highlight>
                  <a:srgbClr val="FFFF00"/>
                </a:highlight>
              </a:rPr>
              <a:t>Tutor show:</a:t>
            </a:r>
            <a:r>
              <a:rPr lang="en-GB" sz="3200" dirty="0">
                <a:solidFill>
                  <a:schemeClr val="bg1"/>
                </a:solidFill>
              </a:rPr>
              <a:t> </a:t>
            </a:r>
            <a:r>
              <a:rPr lang="en-GB" dirty="0"/>
              <a:t>You can use </a:t>
            </a:r>
            <a:r>
              <a:rPr lang="en-GB" dirty="0">
                <a:solidFill>
                  <a:srgbClr val="3333FF"/>
                </a:solidFill>
                <a:highlight>
                  <a:srgbClr val="FFFF00"/>
                </a:highlight>
                <a:hlinkClick r:id="rId3">
                  <a:extLst>
                    <a:ext uri="{A12FA001-AC4F-418D-AE19-62706E023703}">
                      <ahyp:hlinkClr xmlns:ahyp="http://schemas.microsoft.com/office/drawing/2018/hyperlinkcolor" val="tx"/>
                    </a:ext>
                  </a:extLst>
                </a:hlinkClick>
              </a:rPr>
              <a:t>UWTSD Library’s all-in-1 Research tool</a:t>
            </a:r>
            <a:r>
              <a:rPr lang="en-GB" dirty="0">
                <a:solidFill>
                  <a:srgbClr val="3333FF"/>
                </a:solidFill>
                <a:hlinkClick r:id="rId3">
                  <a:extLst>
                    <a:ext uri="{A12FA001-AC4F-418D-AE19-62706E023703}">
                      <ahyp:hlinkClr xmlns:ahyp="http://schemas.microsoft.com/office/drawing/2018/hyperlinkcolor" val="tx"/>
                    </a:ext>
                  </a:extLst>
                </a:hlinkClick>
              </a:rPr>
              <a:t> </a:t>
            </a:r>
            <a:r>
              <a:rPr lang="en-GB" dirty="0"/>
              <a:t>to search for, </a:t>
            </a:r>
            <a:r>
              <a:rPr lang="en-GB" b="1" u="sng" dirty="0"/>
              <a:t>filter</a:t>
            </a:r>
            <a:r>
              <a:rPr lang="en-GB" dirty="0"/>
              <a:t> and find relevant credible sources. </a:t>
            </a:r>
          </a:p>
          <a:p>
            <a:pPr lvl="1">
              <a:lnSpc>
                <a:spcPct val="100000"/>
              </a:lnSpc>
              <a:spcBef>
                <a:spcPts val="300"/>
              </a:spcBef>
            </a:pPr>
            <a:r>
              <a:rPr lang="en-GB" dirty="0"/>
              <a:t>URL = </a:t>
            </a:r>
            <a:r>
              <a:rPr lang="en-US" dirty="0">
                <a:hlinkClick r:id="rId3"/>
              </a:rPr>
              <a:t>https://www.uwtsd.ac.uk/library/</a:t>
            </a:r>
            <a:r>
              <a:rPr lang="en-US" dirty="0"/>
              <a:t>. </a:t>
            </a:r>
            <a:r>
              <a:rPr lang="en-GB" dirty="0">
                <a:solidFill>
                  <a:schemeClr val="bg1"/>
                </a:solidFill>
                <a:highlight>
                  <a:srgbClr val="FFFF00"/>
                </a:highlight>
                <a:hlinkClick r:id="rId3"/>
              </a:rPr>
              <a:t>Sign-in</a:t>
            </a:r>
            <a:r>
              <a:rPr lang="en-GB" dirty="0"/>
              <a:t> for full access and to use the search tools.</a:t>
            </a:r>
          </a:p>
          <a:p>
            <a:pPr>
              <a:lnSpc>
                <a:spcPct val="100000"/>
              </a:lnSpc>
              <a:spcBef>
                <a:spcPts val="300"/>
              </a:spcBef>
            </a:pPr>
            <a:r>
              <a:rPr lang="en-GB" sz="2800" dirty="0">
                <a:highlight>
                  <a:srgbClr val="FFFF00"/>
                </a:highlight>
                <a:hlinkClick r:id="rId4"/>
              </a:rPr>
              <a:t>Google Scholar</a:t>
            </a:r>
            <a:r>
              <a:rPr lang="en-GB" sz="2800" dirty="0"/>
              <a:t> is also a useful academic search tool.</a:t>
            </a:r>
          </a:p>
          <a:p>
            <a:pPr>
              <a:lnSpc>
                <a:spcPct val="100000"/>
              </a:lnSpc>
              <a:spcBef>
                <a:spcPts val="300"/>
              </a:spcBef>
            </a:pPr>
            <a:endParaRPr lang="en-GB" dirty="0"/>
          </a:p>
          <a:p>
            <a:pPr>
              <a:lnSpc>
                <a:spcPct val="100000"/>
              </a:lnSpc>
              <a:spcBef>
                <a:spcPts val="300"/>
              </a:spcBef>
            </a:pPr>
            <a:endParaRPr lang="en-GB" sz="2600" dirty="0"/>
          </a:p>
        </p:txBody>
      </p:sp>
    </p:spTree>
    <p:extLst>
      <p:ext uri="{BB962C8B-B14F-4D97-AF65-F5344CB8AC3E}">
        <p14:creationId xmlns:p14="http://schemas.microsoft.com/office/powerpoint/2010/main" val="22031903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7D911-AA6D-8541-C1AB-F28D380FA9E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D89B34-8F1C-678F-E56B-1AB29FF677BA}"/>
              </a:ext>
            </a:extLst>
          </p:cNvPr>
          <p:cNvSpPr>
            <a:spLocks noGrp="1"/>
          </p:cNvSpPr>
          <p:nvPr>
            <p:ph idx="1"/>
          </p:nvPr>
        </p:nvSpPr>
        <p:spPr>
          <a:xfrm>
            <a:off x="753276" y="1516869"/>
            <a:ext cx="9301408" cy="4351338"/>
          </a:xfrm>
          <a:solidFill>
            <a:schemeClr val="bg1">
              <a:alpha val="80000"/>
            </a:schemeClr>
          </a:solidFill>
        </p:spPr>
        <p:txBody>
          <a:bodyPr>
            <a:noAutofit/>
          </a:bodyPr>
          <a:lstStyle/>
          <a:p>
            <a:pPr>
              <a:lnSpc>
                <a:spcPct val="100000"/>
              </a:lnSpc>
              <a:spcBef>
                <a:spcPts val="300"/>
              </a:spcBef>
            </a:pPr>
            <a:r>
              <a:rPr lang="en-GB" dirty="0"/>
              <a:t>You can scan the page to acquire the information manually or you when using these sources you can click </a:t>
            </a:r>
            <a:r>
              <a:rPr lang="en-GB" dirty="0">
                <a:solidFill>
                  <a:schemeClr val="bg1"/>
                </a:solidFill>
                <a:highlight>
                  <a:srgbClr val="FFFF00"/>
                </a:highlight>
              </a:rPr>
              <a:t>‘CITE / CITATION’</a:t>
            </a:r>
            <a:r>
              <a:rPr lang="en-GB" dirty="0">
                <a:solidFill>
                  <a:schemeClr val="bg1"/>
                </a:solidFill>
              </a:rPr>
              <a:t> </a:t>
            </a:r>
            <a:r>
              <a:rPr lang="en-GB" dirty="0"/>
              <a:t>and they will give you the reference information to include in your reference list.</a:t>
            </a:r>
          </a:p>
          <a:p>
            <a:pPr>
              <a:lnSpc>
                <a:spcPct val="100000"/>
              </a:lnSpc>
              <a:spcBef>
                <a:spcPts val="300"/>
              </a:spcBef>
            </a:pPr>
            <a:r>
              <a:rPr lang="en-GB" dirty="0">
                <a:solidFill>
                  <a:srgbClr val="3333FF"/>
                </a:solidFill>
                <a:highlight>
                  <a:srgbClr val="FFFF00"/>
                </a:highlight>
                <a:hlinkClick r:id="rId2">
                  <a:extLst>
                    <a:ext uri="{A12FA001-AC4F-418D-AE19-62706E023703}">
                      <ahyp:hlinkClr xmlns:ahyp="http://schemas.microsoft.com/office/drawing/2018/hyperlinkcolor" val="tx"/>
                    </a:ext>
                  </a:extLst>
                </a:hlinkClick>
              </a:rPr>
              <a:t>UWTSD Library’s all-in-1 Research tool</a:t>
            </a:r>
            <a:r>
              <a:rPr lang="en-GB" dirty="0">
                <a:solidFill>
                  <a:srgbClr val="3333FF"/>
                </a:solidFill>
                <a:highlight>
                  <a:srgbClr val="FFFF00"/>
                </a:highlight>
              </a:rPr>
              <a:t>:</a:t>
            </a:r>
          </a:p>
          <a:p>
            <a:pPr marL="0" indent="0">
              <a:lnSpc>
                <a:spcPct val="100000"/>
              </a:lnSpc>
              <a:spcBef>
                <a:spcPts val="300"/>
              </a:spcBef>
              <a:buNone/>
            </a:pPr>
            <a:endParaRPr lang="en-GB" dirty="0">
              <a:solidFill>
                <a:srgbClr val="3333FF"/>
              </a:solidFill>
            </a:endParaRPr>
          </a:p>
          <a:p>
            <a:pPr>
              <a:lnSpc>
                <a:spcPct val="100000"/>
              </a:lnSpc>
              <a:spcBef>
                <a:spcPts val="300"/>
              </a:spcBef>
            </a:pPr>
            <a:r>
              <a:rPr lang="en-GB" sz="2800" dirty="0">
                <a:highlight>
                  <a:srgbClr val="FFFF00"/>
                </a:highlight>
                <a:hlinkClick r:id="rId3"/>
              </a:rPr>
              <a:t>Google Scholar</a:t>
            </a:r>
            <a:r>
              <a:rPr lang="en-GB" sz="2800" dirty="0"/>
              <a:t>: Example clicked on Source </a:t>
            </a:r>
            <a:endParaRPr lang="en-GB" dirty="0"/>
          </a:p>
          <a:p>
            <a:pPr>
              <a:lnSpc>
                <a:spcPct val="100000"/>
              </a:lnSpc>
              <a:spcBef>
                <a:spcPts val="300"/>
              </a:spcBef>
            </a:pPr>
            <a:endParaRPr lang="en-GB" sz="2600" dirty="0"/>
          </a:p>
          <a:p>
            <a:pPr marL="0" indent="0">
              <a:lnSpc>
                <a:spcPct val="100000"/>
              </a:lnSpc>
              <a:spcBef>
                <a:spcPts val="300"/>
              </a:spcBef>
              <a:buNone/>
            </a:pPr>
            <a:r>
              <a:rPr lang="en-GB" sz="2600" dirty="0"/>
              <a:t>You can also create a ‘Reference list’ in Google Scholar by clicking on the ⭐ star icon of each source you want to do.</a:t>
            </a:r>
            <a:br>
              <a:rPr lang="en-GB" sz="2600" dirty="0"/>
            </a:br>
            <a:r>
              <a:rPr lang="en-GB" sz="2600" dirty="0"/>
              <a:t>Note: Some people experience basic issues with adding articles outside of Google Scholar. So it is not recommended.</a:t>
            </a:r>
          </a:p>
        </p:txBody>
      </p:sp>
      <p:pic>
        <p:nvPicPr>
          <p:cNvPr id="6" name="Picture 5">
            <a:extLst>
              <a:ext uri="{FF2B5EF4-FFF2-40B4-BE49-F238E27FC236}">
                <a16:creationId xmlns:a16="http://schemas.microsoft.com/office/drawing/2014/main" id="{F6217CA8-4EED-D9BA-5C68-1DD0CE86FC23}"/>
              </a:ext>
            </a:extLst>
          </p:cNvPr>
          <p:cNvPicPr>
            <a:picLocks noChangeAspect="1"/>
          </p:cNvPicPr>
          <p:nvPr/>
        </p:nvPicPr>
        <p:blipFill>
          <a:blip r:embed="rId4"/>
          <a:srcRect l="4872" t="13298" r="10061" b="17303"/>
          <a:stretch>
            <a:fillRect/>
          </a:stretch>
        </p:blipFill>
        <p:spPr>
          <a:xfrm>
            <a:off x="6772855" y="3309425"/>
            <a:ext cx="1652954" cy="932565"/>
          </a:xfrm>
          <a:prstGeom prst="rect">
            <a:avLst/>
          </a:prstGeom>
        </p:spPr>
      </p:pic>
      <p:pic>
        <p:nvPicPr>
          <p:cNvPr id="8" name="Picture 7">
            <a:extLst>
              <a:ext uri="{FF2B5EF4-FFF2-40B4-BE49-F238E27FC236}">
                <a16:creationId xmlns:a16="http://schemas.microsoft.com/office/drawing/2014/main" id="{6F5AD8A9-31B8-C6B6-02DF-8D453154920F}"/>
              </a:ext>
            </a:extLst>
          </p:cNvPr>
          <p:cNvPicPr>
            <a:picLocks noChangeAspect="1"/>
          </p:cNvPicPr>
          <p:nvPr/>
        </p:nvPicPr>
        <p:blipFill>
          <a:blip r:embed="rId5"/>
          <a:srcRect t="7635" b="14823"/>
          <a:stretch>
            <a:fillRect/>
          </a:stretch>
        </p:blipFill>
        <p:spPr>
          <a:xfrm>
            <a:off x="7330264" y="4319074"/>
            <a:ext cx="1562100" cy="782907"/>
          </a:xfrm>
          <a:prstGeom prst="rect">
            <a:avLst/>
          </a:prstGeom>
        </p:spPr>
      </p:pic>
      <p:pic>
        <p:nvPicPr>
          <p:cNvPr id="10" name="Picture 9">
            <a:extLst>
              <a:ext uri="{FF2B5EF4-FFF2-40B4-BE49-F238E27FC236}">
                <a16:creationId xmlns:a16="http://schemas.microsoft.com/office/drawing/2014/main" id="{A9E8C5DA-6A67-93E2-F5C4-6C2A0E995FB6}"/>
              </a:ext>
            </a:extLst>
          </p:cNvPr>
          <p:cNvPicPr>
            <a:picLocks noChangeAspect="1"/>
          </p:cNvPicPr>
          <p:nvPr/>
        </p:nvPicPr>
        <p:blipFill>
          <a:blip r:embed="rId6"/>
          <a:stretch>
            <a:fillRect/>
          </a:stretch>
        </p:blipFill>
        <p:spPr>
          <a:xfrm>
            <a:off x="9545342" y="3931562"/>
            <a:ext cx="1885950" cy="2438400"/>
          </a:xfrm>
          <a:prstGeom prst="rect">
            <a:avLst/>
          </a:prstGeom>
        </p:spPr>
      </p:pic>
      <p:cxnSp>
        <p:nvCxnSpPr>
          <p:cNvPr id="12" name="Straight Arrow Connector 11">
            <a:extLst>
              <a:ext uri="{FF2B5EF4-FFF2-40B4-BE49-F238E27FC236}">
                <a16:creationId xmlns:a16="http://schemas.microsoft.com/office/drawing/2014/main" id="{CA35DEC1-49EB-7192-0554-DA41FE801059}"/>
              </a:ext>
            </a:extLst>
          </p:cNvPr>
          <p:cNvCxnSpPr/>
          <p:nvPr/>
        </p:nvCxnSpPr>
        <p:spPr>
          <a:xfrm>
            <a:off x="8779822" y="5439954"/>
            <a:ext cx="669951" cy="50643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94C05AB-3954-A07E-F060-317BB187AC49}"/>
              </a:ext>
            </a:extLst>
          </p:cNvPr>
          <p:cNvSpPr>
            <a:spLocks noGrp="1"/>
          </p:cNvSpPr>
          <p:nvPr>
            <p:ph type="title"/>
          </p:nvPr>
        </p:nvSpPr>
        <p:spPr>
          <a:xfrm>
            <a:off x="146180" y="167763"/>
            <a:ext cx="10515600" cy="1325563"/>
          </a:xfrm>
          <a:ln>
            <a:solidFill>
              <a:srgbClr val="FFFF00"/>
            </a:solidFill>
          </a:ln>
        </p:spPr>
        <p:txBody>
          <a:bodyPr/>
          <a:lstStyle/>
          <a:p>
            <a:r>
              <a:rPr lang="en-US" b="1" u="sng" kern="1200" dirty="0">
                <a:solidFill>
                  <a:srgbClr val="FFFFFF"/>
                </a:solidFill>
                <a:latin typeface="+mj-lt"/>
                <a:ea typeface="+mj-ea"/>
                <a:cs typeface="+mj-cs"/>
              </a:rPr>
              <a:t>Referencing credible sources r</a:t>
            </a:r>
            <a:r>
              <a:rPr lang="en-US" b="1" u="sng" dirty="0">
                <a:solidFill>
                  <a:srgbClr val="FFFFFF"/>
                </a:solidFill>
              </a:rPr>
              <a:t>eference sources </a:t>
            </a:r>
            <a:endParaRPr lang="en-GB" u="sng" dirty="0"/>
          </a:p>
        </p:txBody>
      </p:sp>
    </p:spTree>
    <p:extLst>
      <p:ext uri="{BB962C8B-B14F-4D97-AF65-F5344CB8AC3E}">
        <p14:creationId xmlns:p14="http://schemas.microsoft.com/office/powerpoint/2010/main" val="28610328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BEB98-6527-46D1-9A00-0DCD7D744A3E}"/>
              </a:ext>
            </a:extLst>
          </p:cNvPr>
          <p:cNvSpPr>
            <a:spLocks noGrp="1"/>
          </p:cNvSpPr>
          <p:nvPr>
            <p:ph idx="1"/>
          </p:nvPr>
        </p:nvSpPr>
        <p:spPr>
          <a:xfrm>
            <a:off x="510152" y="1747529"/>
            <a:ext cx="11335859" cy="4351338"/>
          </a:xfrm>
        </p:spPr>
        <p:txBody>
          <a:bodyPr>
            <a:noAutofit/>
          </a:bodyPr>
          <a:lstStyle/>
          <a:p>
            <a:pPr>
              <a:lnSpc>
                <a:spcPct val="100000"/>
              </a:lnSpc>
              <a:spcBef>
                <a:spcPts val="0"/>
              </a:spcBef>
            </a:pPr>
            <a:r>
              <a:rPr lang="en-GB" sz="2600" dirty="0"/>
              <a:t>For a more specific search, you can use also </a:t>
            </a:r>
            <a:r>
              <a:rPr lang="en-GB" sz="2600" dirty="0">
                <a:hlinkClick r:id="rId3"/>
              </a:rPr>
              <a:t>the Library’s Research databases</a:t>
            </a:r>
            <a:r>
              <a:rPr lang="en-GB" sz="2600" dirty="0"/>
              <a:t> to find quality credible sources (e-books, Conference and journal papers).</a:t>
            </a:r>
          </a:p>
          <a:p>
            <a:pPr lvl="2">
              <a:lnSpc>
                <a:spcPct val="100000"/>
              </a:lnSpc>
              <a:spcBef>
                <a:spcPts val="0"/>
              </a:spcBef>
            </a:pPr>
            <a:r>
              <a:rPr lang="en-GB" sz="2600" dirty="0"/>
              <a:t>Direct link for all databases: </a:t>
            </a:r>
            <a:r>
              <a:rPr lang="en-GB" sz="2600" dirty="0">
                <a:hlinkClick r:id="rId4"/>
              </a:rPr>
              <a:t>Database Search (uwtsd.ac.uk)</a:t>
            </a:r>
            <a:endParaRPr lang="en-GB" sz="2600" dirty="0"/>
          </a:p>
          <a:p>
            <a:pPr lvl="2">
              <a:lnSpc>
                <a:spcPct val="100000"/>
              </a:lnSpc>
              <a:spcBef>
                <a:spcPts val="0"/>
              </a:spcBef>
            </a:pPr>
            <a:r>
              <a:rPr lang="en-GB" sz="2600" dirty="0"/>
              <a:t>Link for all Computing relevant databases: </a:t>
            </a:r>
            <a:r>
              <a:rPr lang="en-GB" sz="2600" dirty="0">
                <a:hlinkClick r:id="rId5"/>
              </a:rPr>
              <a:t>Database Search (uwtsd.ac.uk)</a:t>
            </a:r>
            <a:r>
              <a:rPr lang="en-GB" sz="2600" dirty="0"/>
              <a:t>.</a:t>
            </a:r>
          </a:p>
          <a:p>
            <a:pPr>
              <a:lnSpc>
                <a:spcPct val="100000"/>
              </a:lnSpc>
              <a:spcBef>
                <a:spcPts val="0"/>
              </a:spcBef>
            </a:pPr>
            <a:r>
              <a:rPr lang="en-GB" dirty="0">
                <a:solidFill>
                  <a:schemeClr val="bg1"/>
                </a:solidFill>
                <a:highlight>
                  <a:srgbClr val="FFFF00"/>
                </a:highlight>
              </a:rPr>
              <a:t>Tutor show:</a:t>
            </a:r>
            <a:r>
              <a:rPr lang="en-GB" dirty="0">
                <a:solidFill>
                  <a:schemeClr val="bg1"/>
                </a:solidFill>
              </a:rPr>
              <a:t> </a:t>
            </a:r>
            <a:r>
              <a:rPr lang="en-GB" sz="2600" dirty="0"/>
              <a:t>In the </a:t>
            </a:r>
            <a:r>
              <a:rPr lang="en-GB" sz="2600" dirty="0">
                <a:hlinkClick r:id="rId3"/>
              </a:rPr>
              <a:t>Library research database page</a:t>
            </a:r>
            <a:r>
              <a:rPr lang="en-GB" sz="2600" dirty="0"/>
              <a:t> you will find relevant Computing research databases e.g. </a:t>
            </a:r>
            <a:r>
              <a:rPr lang="en-GB" sz="2600" b="1" dirty="0"/>
              <a:t>ACM Digital Library</a:t>
            </a:r>
            <a:r>
              <a:rPr lang="en-GB" sz="2600" dirty="0"/>
              <a:t>, </a:t>
            </a:r>
            <a:r>
              <a:rPr lang="en-GB" sz="2600" b="1" dirty="0"/>
              <a:t>IEEE Xplore digital library</a:t>
            </a:r>
            <a:r>
              <a:rPr lang="en-GB" sz="2600" dirty="0"/>
              <a:t>, </a:t>
            </a:r>
            <a:r>
              <a:rPr lang="en-GB" sz="2600" b="1" dirty="0"/>
              <a:t>Science Direct, ProQuest Central </a:t>
            </a:r>
            <a:r>
              <a:rPr lang="en-GB" sz="2600" dirty="0"/>
              <a:t>&amp; </a:t>
            </a:r>
            <a:r>
              <a:rPr lang="en-GB" sz="2600" b="1" dirty="0"/>
              <a:t>Academic Search Premier </a:t>
            </a:r>
            <a:r>
              <a:rPr lang="en-GB" sz="2600" dirty="0"/>
              <a:t>(by EBSCOhost) both cover all subject areas including Technology &amp; Computer Science.*</a:t>
            </a:r>
          </a:p>
          <a:p>
            <a:pPr>
              <a:lnSpc>
                <a:spcPct val="100000"/>
              </a:lnSpc>
              <a:spcBef>
                <a:spcPts val="0"/>
              </a:spcBef>
            </a:pPr>
            <a:r>
              <a:rPr lang="en-GB" sz="2600" dirty="0"/>
              <a:t>You can use </a:t>
            </a:r>
            <a:r>
              <a:rPr lang="en-GB" sz="2600" b="1" dirty="0"/>
              <a:t>filters</a:t>
            </a:r>
            <a:r>
              <a:rPr lang="en-GB" sz="2600" dirty="0"/>
              <a:t> to narrow down your search result as usual, such as by date, to search for up-to-date sources published in the last 3 years.</a:t>
            </a:r>
          </a:p>
        </p:txBody>
      </p:sp>
      <p:sp>
        <p:nvSpPr>
          <p:cNvPr id="6" name="Title 1">
            <a:extLst>
              <a:ext uri="{FF2B5EF4-FFF2-40B4-BE49-F238E27FC236}">
                <a16:creationId xmlns:a16="http://schemas.microsoft.com/office/drawing/2014/main" id="{ED4753C2-09B2-4B9D-AA16-B9FC0A76CB2E}"/>
              </a:ext>
            </a:extLst>
          </p:cNvPr>
          <p:cNvSpPr txBox="1">
            <a:spLocks/>
          </p:cNvSpPr>
          <p:nvPr/>
        </p:nvSpPr>
        <p:spPr>
          <a:xfrm>
            <a:off x="362441" y="358091"/>
            <a:ext cx="10515600" cy="1325563"/>
          </a:xfrm>
          <a:prstGeom prst="rect">
            <a:avLst/>
          </a:prstGeom>
          <a:ln>
            <a:solidFill>
              <a:srgbClr val="FFFF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Professional &amp; Academic Research Databases</a:t>
            </a:r>
          </a:p>
        </p:txBody>
      </p:sp>
    </p:spTree>
    <p:extLst>
      <p:ext uri="{BB962C8B-B14F-4D97-AF65-F5344CB8AC3E}">
        <p14:creationId xmlns:p14="http://schemas.microsoft.com/office/powerpoint/2010/main" val="37574577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160ED-653E-69CF-F7CE-E722A1D7E1A7}"/>
              </a:ext>
            </a:extLst>
          </p:cNvPr>
          <p:cNvSpPr>
            <a:spLocks noGrp="1"/>
          </p:cNvSpPr>
          <p:nvPr>
            <p:ph type="title"/>
          </p:nvPr>
        </p:nvSpPr>
        <p:spPr>
          <a:xfrm>
            <a:off x="106916" y="0"/>
            <a:ext cx="8542425" cy="1322887"/>
          </a:xfrm>
        </p:spPr>
        <p:txBody>
          <a:bodyPr>
            <a:normAutofit/>
          </a:bodyPr>
          <a:lstStyle/>
          <a:p>
            <a:r>
              <a:rPr lang="en-GB" sz="4800" b="1" dirty="0">
                <a:solidFill>
                  <a:schemeClr val="bg1"/>
                </a:solidFill>
                <a:highlight>
                  <a:srgbClr val="FFFF00"/>
                </a:highlight>
              </a:rPr>
              <a:t>Optional: </a:t>
            </a:r>
            <a:r>
              <a:rPr lang="en-GB" b="1" u="sng" dirty="0"/>
              <a:t>Online Learning </a:t>
            </a:r>
            <a:r>
              <a:rPr lang="en-US" b="1" u="sng" dirty="0"/>
              <a:t>topics:</a:t>
            </a:r>
            <a:endParaRPr lang="en-GB" b="1" u="sng" dirty="0"/>
          </a:p>
        </p:txBody>
      </p:sp>
      <p:pic>
        <p:nvPicPr>
          <p:cNvPr id="20" name="Graphic 6" descr="Remote learning language outline">
            <a:extLst>
              <a:ext uri="{FF2B5EF4-FFF2-40B4-BE49-F238E27FC236}">
                <a16:creationId xmlns:a16="http://schemas.microsoft.com/office/drawing/2014/main" id="{AA89F770-D014-4234-F1FE-C5327887CF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p:blipFill>
        <p:spPr>
          <a:xfrm>
            <a:off x="10438228" y="-57666"/>
            <a:ext cx="1646856" cy="1646856"/>
          </a:xfrm>
          <a:prstGeom prst="rect">
            <a:avLst/>
          </a:prstGeom>
        </p:spPr>
      </p:pic>
      <p:sp>
        <p:nvSpPr>
          <p:cNvPr id="3" name="Content Placeholder 2">
            <a:extLst>
              <a:ext uri="{FF2B5EF4-FFF2-40B4-BE49-F238E27FC236}">
                <a16:creationId xmlns:a16="http://schemas.microsoft.com/office/drawing/2014/main" id="{58768DDF-8209-A294-E6D2-B6916DB81FF1}"/>
              </a:ext>
            </a:extLst>
          </p:cNvPr>
          <p:cNvSpPr>
            <a:spLocks noGrp="1"/>
          </p:cNvSpPr>
          <p:nvPr>
            <p:ph idx="1"/>
          </p:nvPr>
        </p:nvSpPr>
        <p:spPr>
          <a:xfrm>
            <a:off x="388531" y="1052384"/>
            <a:ext cx="10753081" cy="4753232"/>
          </a:xfrm>
        </p:spPr>
        <p:txBody>
          <a:bodyPr>
            <a:noAutofit/>
          </a:bodyPr>
          <a:lstStyle/>
          <a:p>
            <a:pPr marL="0" indent="0">
              <a:lnSpc>
                <a:spcPct val="100000"/>
              </a:lnSpc>
              <a:spcBef>
                <a:spcPts val="0"/>
              </a:spcBef>
              <a:buNone/>
            </a:pPr>
            <a:r>
              <a:rPr lang="en-US" sz="2600" dirty="0"/>
              <a:t>Whereas all essential information for today’s activity &amp; task 1 of the assignment is covered in these slides. The following online Learning topics also support task 1. The content in the following topics includes supportive information you can view, if needed. They are available to view in the LDE module in Moodle:</a:t>
            </a:r>
          </a:p>
          <a:p>
            <a:pPr marL="514350" indent="-514350">
              <a:lnSpc>
                <a:spcPct val="100000"/>
              </a:lnSpc>
              <a:spcBef>
                <a:spcPts val="0"/>
              </a:spcBef>
              <a:buFont typeface="+mj-lt"/>
              <a:buAutoNum type="arabicPeriod"/>
            </a:pPr>
            <a:r>
              <a:rPr lang="en-US" sz="2600" b="1" dirty="0"/>
              <a:t>Unit 0: Topic 3: Producing authentic work </a:t>
            </a:r>
            <a:r>
              <a:rPr lang="en-US" sz="2600" dirty="0"/>
              <a:t>(Avoiding Plagiarism &amp; Referencing)</a:t>
            </a:r>
          </a:p>
          <a:p>
            <a:pPr marL="514350" indent="-514350">
              <a:lnSpc>
                <a:spcPct val="100000"/>
              </a:lnSpc>
              <a:spcBef>
                <a:spcPts val="0"/>
              </a:spcBef>
              <a:buFont typeface="+mj-lt"/>
              <a:buAutoNum type="arabicPeriod"/>
            </a:pPr>
            <a:r>
              <a:rPr lang="en-US" sz="2600" b="1" dirty="0"/>
              <a:t>Unit 1 Topic 1: Finding and using information (</a:t>
            </a:r>
            <a:r>
              <a:rPr lang="en-GB" sz="2600" dirty="0"/>
              <a:t>Using research databases)</a:t>
            </a:r>
            <a:endParaRPr lang="en-US" sz="2600" dirty="0"/>
          </a:p>
          <a:p>
            <a:pPr marL="514350" indent="-514350">
              <a:lnSpc>
                <a:spcPct val="100000"/>
              </a:lnSpc>
              <a:spcBef>
                <a:spcPts val="0"/>
              </a:spcBef>
              <a:buFont typeface="+mj-lt"/>
              <a:buAutoNum type="arabicPeriod" startAt="2"/>
            </a:pPr>
            <a:r>
              <a:rPr lang="en-US" sz="2600" b="1" dirty="0"/>
              <a:t>Unit 1 Topic 2: Thinking and writing critically </a:t>
            </a:r>
            <a:r>
              <a:rPr lang="en-US" sz="2600" dirty="0"/>
              <a:t>(Academic writing &amp; Referencing)</a:t>
            </a:r>
          </a:p>
          <a:p>
            <a:pPr marL="0" indent="0">
              <a:lnSpc>
                <a:spcPct val="100000"/>
              </a:lnSpc>
              <a:spcBef>
                <a:spcPts val="0"/>
              </a:spcBef>
              <a:buNone/>
            </a:pPr>
            <a:r>
              <a:rPr lang="en-US" sz="2600" dirty="0">
                <a:solidFill>
                  <a:schemeClr val="bg1"/>
                </a:solidFill>
                <a:highlight>
                  <a:srgbClr val="FFFF00"/>
                </a:highlight>
              </a:rPr>
              <a:t>The Library at UWTSD also provide an online course that covers the above topics: </a:t>
            </a:r>
            <a:r>
              <a:rPr lang="en-US" sz="2600" b="1" dirty="0">
                <a:solidFill>
                  <a:srgbClr val="3333FF"/>
                </a:solidFill>
                <a:highlight>
                  <a:srgbClr val="FFFF00"/>
                </a:highlight>
                <a:hlinkClick r:id="rId3">
                  <a:extLst>
                    <a:ext uri="{A12FA001-AC4F-418D-AE19-62706E023703}">
                      <ahyp:hlinkClr xmlns:ahyp="http://schemas.microsoft.com/office/drawing/2018/hyperlinkcolor" val="tx"/>
                    </a:ext>
                  </a:extLst>
                </a:hlinkClick>
              </a:rPr>
              <a:t>Finding and Using Information - Digital Services | UWTSD</a:t>
            </a:r>
            <a:r>
              <a:rPr lang="en-US" sz="2600" b="1" dirty="0">
                <a:solidFill>
                  <a:srgbClr val="3333FF"/>
                </a:solidFill>
                <a:highlight>
                  <a:srgbClr val="FFFF00"/>
                </a:highlight>
              </a:rPr>
              <a:t>*</a:t>
            </a:r>
            <a:endParaRPr lang="en-US" sz="2600" dirty="0">
              <a:highlight>
                <a:srgbClr val="FFFF00"/>
              </a:highlight>
            </a:endParaRPr>
          </a:p>
          <a:p>
            <a:pPr marL="0" indent="0">
              <a:lnSpc>
                <a:spcPct val="100000"/>
              </a:lnSpc>
              <a:spcBef>
                <a:spcPts val="0"/>
              </a:spcBef>
              <a:buNone/>
            </a:pPr>
            <a:r>
              <a:rPr lang="en-US" sz="2600" dirty="0"/>
              <a:t>*Part of the Library &amp; Learning services </a:t>
            </a:r>
            <a:r>
              <a:rPr lang="en-GB" sz="2600" dirty="0">
                <a:solidFill>
                  <a:srgbClr val="0563C1"/>
                </a:solidFill>
                <a:hlinkClick r:id="rId4">
                  <a:extLst>
                    <a:ext uri="{A12FA001-AC4F-418D-AE19-62706E023703}">
                      <ahyp:hlinkClr xmlns:ahyp="http://schemas.microsoft.com/office/drawing/2018/hyperlinkcolor" val="tx"/>
                    </a:ext>
                  </a:extLst>
                </a:hlinkClick>
              </a:rPr>
              <a:t>Academic and </a:t>
            </a:r>
            <a:r>
              <a:rPr lang="en-GB" sz="2600" dirty="0" err="1">
                <a:solidFill>
                  <a:srgbClr val="0563C1"/>
                </a:solidFill>
                <a:hlinkClick r:id="rId4">
                  <a:extLst>
                    <a:ext uri="{A12FA001-AC4F-418D-AE19-62706E023703}">
                      <ahyp:hlinkClr xmlns:ahyp="http://schemas.microsoft.com/office/drawing/2018/hyperlinkcolor" val="tx"/>
                    </a:ext>
                  </a:extLst>
                </a:hlinkClick>
              </a:rPr>
              <a:t>InfoSkills</a:t>
            </a:r>
            <a:r>
              <a:rPr lang="en-GB" sz="2600" dirty="0">
                <a:solidFill>
                  <a:srgbClr val="0563C1"/>
                </a:solidFill>
                <a:hlinkClick r:id="rId4">
                  <a:extLst>
                    <a:ext uri="{A12FA001-AC4F-418D-AE19-62706E023703}">
                      <ahyp:hlinkClr xmlns:ahyp="http://schemas.microsoft.com/office/drawing/2018/hyperlinkcolor" val="tx"/>
                    </a:ext>
                  </a:extLst>
                </a:hlinkClick>
              </a:rPr>
              <a:t> online learning </a:t>
            </a:r>
            <a:r>
              <a:rPr lang="en-GB" sz="2600" dirty="0">
                <a:solidFill>
                  <a:srgbClr val="3333FF"/>
                </a:solidFill>
                <a:hlinkClick r:id="rId4">
                  <a:extLst>
                    <a:ext uri="{A12FA001-AC4F-418D-AE19-62706E023703}">
                      <ahyp:hlinkClr xmlns:ahyp="http://schemas.microsoft.com/office/drawing/2018/hyperlinkcolor" val="tx"/>
                    </a:ext>
                  </a:extLst>
                </a:hlinkClick>
              </a:rPr>
              <a:t>units</a:t>
            </a:r>
            <a:r>
              <a:rPr lang="en-GB" sz="2400" dirty="0"/>
              <a:t>.</a:t>
            </a:r>
            <a:endParaRPr lang="en-US" sz="2400" dirty="0"/>
          </a:p>
          <a:p>
            <a:pPr marL="0" indent="0">
              <a:lnSpc>
                <a:spcPct val="100000"/>
              </a:lnSpc>
              <a:spcBef>
                <a:spcPts val="0"/>
              </a:spcBef>
              <a:buNone/>
            </a:pPr>
            <a:endParaRPr lang="en-US" sz="1000" dirty="0"/>
          </a:p>
        </p:txBody>
      </p:sp>
    </p:spTree>
    <p:extLst>
      <p:ext uri="{BB962C8B-B14F-4D97-AF65-F5344CB8AC3E}">
        <p14:creationId xmlns:p14="http://schemas.microsoft.com/office/powerpoint/2010/main" val="41191822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EF1C4A-BA74-60BF-C55C-798503FB1614}"/>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81E2C1AA-05AB-09F0-F365-65AEBAD7F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00A6F1A-BFFC-FECA-4C9D-B49AF88D9A0B}"/>
              </a:ext>
            </a:extLst>
          </p:cNvPr>
          <p:cNvSpPr txBox="1"/>
          <p:nvPr/>
        </p:nvSpPr>
        <p:spPr>
          <a:xfrm>
            <a:off x="246487" y="238888"/>
            <a:ext cx="10754447"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Tutor show:</a:t>
            </a: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 Example </a:t>
            </a:r>
            <a:r>
              <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rPr>
              <a:t>Task 1a answer</a:t>
            </a:r>
          </a:p>
        </p:txBody>
      </p:sp>
      <p:sp>
        <p:nvSpPr>
          <p:cNvPr id="14" name="Text Placeholder 3">
            <a:extLst>
              <a:ext uri="{FF2B5EF4-FFF2-40B4-BE49-F238E27FC236}">
                <a16:creationId xmlns:a16="http://schemas.microsoft.com/office/drawing/2014/main" id="{6266516C-9762-2459-9D4E-7856B91604F8}"/>
              </a:ext>
            </a:extLst>
          </p:cNvPr>
          <p:cNvSpPr txBox="1">
            <a:spLocks/>
          </p:cNvSpPr>
          <p:nvPr/>
        </p:nvSpPr>
        <p:spPr>
          <a:xfrm>
            <a:off x="674200" y="1760235"/>
            <a:ext cx="9383137" cy="3585488"/>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lvl="0">
              <a:defRPr/>
            </a:pPr>
            <a:r>
              <a:rPr lang="en-US" sz="3200" dirty="0"/>
              <a:t>Show example Assignment 1 Task 1a answer.</a:t>
            </a:r>
          </a:p>
        </p:txBody>
      </p:sp>
      <p:sp>
        <p:nvSpPr>
          <p:cNvPr id="60" name="Freeform: Shape 47">
            <a:extLst>
              <a:ext uri="{FF2B5EF4-FFF2-40B4-BE49-F238E27FC236}">
                <a16:creationId xmlns:a16="http://schemas.microsoft.com/office/drawing/2014/main" id="{29D4E7FB-F93D-17F2-A026-30C03097C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Graphic 5" descr="Books with solid fill">
            <a:extLst>
              <a:ext uri="{FF2B5EF4-FFF2-40B4-BE49-F238E27FC236}">
                <a16:creationId xmlns:a16="http://schemas.microsoft.com/office/drawing/2014/main" id="{1D05F88D-80CF-C24A-FF85-853E4738830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463866" y="2541942"/>
            <a:ext cx="1424269" cy="1337048"/>
          </a:xfrm>
          <a:prstGeom prst="rect">
            <a:avLst/>
          </a:prstGeom>
        </p:spPr>
      </p:pic>
      <p:pic>
        <p:nvPicPr>
          <p:cNvPr id="9" name="Graphic 8" descr="Internet outline">
            <a:extLst>
              <a:ext uri="{FF2B5EF4-FFF2-40B4-BE49-F238E27FC236}">
                <a16:creationId xmlns:a16="http://schemas.microsoft.com/office/drawing/2014/main" id="{9FC0975C-B37D-90CE-4579-5D84FE6A8E0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59877" y="1521347"/>
            <a:ext cx="1632248" cy="1532289"/>
          </a:xfrm>
          <a:prstGeom prst="rect">
            <a:avLst/>
          </a:prstGeom>
        </p:spPr>
      </p:pic>
      <p:pic>
        <p:nvPicPr>
          <p:cNvPr id="3" name="Graphic 2" descr="Document with solid fill">
            <a:extLst>
              <a:ext uri="{FF2B5EF4-FFF2-40B4-BE49-F238E27FC236}">
                <a16:creationId xmlns:a16="http://schemas.microsoft.com/office/drawing/2014/main" id="{A44559C9-A4EB-926E-2180-73F38DC899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65625" y="2388074"/>
            <a:ext cx="2861188" cy="2685970"/>
          </a:xfrm>
          <a:prstGeom prst="rect">
            <a:avLst/>
          </a:prstGeom>
        </p:spPr>
      </p:pic>
    </p:spTree>
    <p:extLst>
      <p:ext uri="{BB962C8B-B14F-4D97-AF65-F5344CB8AC3E}">
        <p14:creationId xmlns:p14="http://schemas.microsoft.com/office/powerpoint/2010/main" val="34365901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D28B8D-C1C5-4905-9AC6-2D657D2475F1}"/>
              </a:ext>
            </a:extLst>
          </p:cNvPr>
          <p:cNvSpPr txBox="1"/>
          <p:nvPr/>
        </p:nvSpPr>
        <p:spPr>
          <a:xfrm>
            <a:off x="218352" y="102421"/>
            <a:ext cx="8548386" cy="1282459"/>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5400" b="1" u="sng" kern="1200" dirty="0">
                <a:solidFill>
                  <a:schemeClr val="tx1"/>
                </a:solidFill>
                <a:latin typeface="+mj-lt"/>
                <a:ea typeface="+mj-ea"/>
                <a:cs typeface="+mj-cs"/>
              </a:rPr>
              <a:t>Activity</a:t>
            </a:r>
            <a:r>
              <a:rPr lang="en-US" sz="5400" b="1" kern="1200" dirty="0">
                <a:solidFill>
                  <a:schemeClr val="tx1"/>
                </a:solidFill>
                <a:latin typeface="+mj-lt"/>
                <a:ea typeface="+mj-ea"/>
                <a:cs typeface="+mj-cs"/>
              </a:rPr>
              <a:t>: Assignment 1: Task 1a</a:t>
            </a:r>
            <a:endParaRPr kumimoji="0" lang="en-US" sz="5400" b="1" i="0" strike="noStrike" kern="1200" cap="none" spc="0" normalizeH="0" baseline="0" noProof="0" dirty="0">
              <a:ln>
                <a:noFill/>
              </a:ln>
              <a:solidFill>
                <a:schemeClr val="tx1"/>
              </a:solidFill>
              <a:effectLst/>
              <a:uLnTx/>
              <a:uFillTx/>
              <a:latin typeface="+mj-lt"/>
              <a:ea typeface="+mj-ea"/>
              <a:cs typeface="+mj-cs"/>
            </a:endParaRP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44941" y="1384880"/>
            <a:ext cx="11161624" cy="5079225"/>
          </a:xfrm>
          <a:prstGeom prst="rect">
            <a:avLst/>
          </a:prstGeom>
          <a:ln w="19050">
            <a:solidFill>
              <a:schemeClr val="tx1"/>
            </a:solidFill>
            <a:prstDash val="dash"/>
          </a:ln>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lvl="0" fontAlgn="auto">
              <a:spcBef>
                <a:spcPts val="1000"/>
              </a:spcBef>
              <a:spcAft>
                <a:spcPts val="0"/>
              </a:spcAft>
              <a:buClrTx/>
              <a:buSzTx/>
              <a:tabLst/>
              <a:defRPr/>
            </a:pPr>
            <a:r>
              <a:rPr kumimoji="0" lang="en-US" sz="3000" b="1" i="0" u="none" strike="noStrike" cap="none" spc="0" normalizeH="0" baseline="0" noProof="0" dirty="0">
                <a:ln>
                  <a:noFill/>
                </a:ln>
                <a:solidFill>
                  <a:schemeClr val="bg1"/>
                </a:solidFill>
                <a:effectLst/>
                <a:highlight>
                  <a:srgbClr val="FFFF00"/>
                </a:highlight>
                <a:uLnTx/>
                <a:uFillTx/>
              </a:rPr>
              <a:t>Task 1a:</a:t>
            </a:r>
            <a:r>
              <a:rPr kumimoji="0" lang="en-US" sz="3000" b="1" i="0" u="none" strike="noStrike" cap="none" spc="0" normalizeH="0" baseline="0" noProof="0" dirty="0">
                <a:ln>
                  <a:noFill/>
                </a:ln>
                <a:solidFill>
                  <a:schemeClr val="bg1"/>
                </a:solidFill>
                <a:effectLst/>
                <a:uLnTx/>
                <a:uFillTx/>
              </a:rPr>
              <a:t> </a:t>
            </a:r>
            <a:r>
              <a:rPr lang="en-US" sz="3000" b="1" dirty="0"/>
              <a:t>IEEE Referencing and Academic &amp; Employability skills</a:t>
            </a:r>
          </a:p>
          <a:p>
            <a:pPr marL="342900" marR="0" lvl="0" indent="-342900" fontAlgn="auto">
              <a:spcBef>
                <a:spcPts val="1000"/>
              </a:spcBef>
              <a:spcAft>
                <a:spcPts val="0"/>
              </a:spcAft>
              <a:buClrTx/>
              <a:buSzTx/>
              <a:buFont typeface="Arial" panose="020B0604020202020204" pitchFamily="34" charset="0"/>
              <a:buChar char="•"/>
              <a:tabLst/>
              <a:defRPr/>
            </a:pPr>
            <a:r>
              <a:rPr lang="en-US" sz="2600" b="1" dirty="0">
                <a:solidFill>
                  <a:srgbClr val="FFFF00"/>
                </a:solidFill>
                <a:highlight>
                  <a:srgbClr val="FFFF00"/>
                </a:highlight>
              </a:rPr>
              <a:t>.</a:t>
            </a:r>
            <a:r>
              <a:rPr lang="en-US" sz="2600" b="1" dirty="0">
                <a:solidFill>
                  <a:schemeClr val="bg1"/>
                </a:solidFill>
                <a:highlight>
                  <a:srgbClr val="FFFF00"/>
                </a:highlight>
              </a:rPr>
              <a:t>Produce a written summary on essential skills for study and employment</a:t>
            </a:r>
            <a:r>
              <a:rPr lang="en-US" sz="2600" dirty="0">
                <a:solidFill>
                  <a:schemeClr val="bg1"/>
                </a:solidFill>
                <a:highlight>
                  <a:srgbClr val="FFFF00"/>
                </a:highlight>
              </a:rPr>
              <a:t>.</a:t>
            </a:r>
          </a:p>
          <a:p>
            <a:pPr marL="800100" lvl="1" indent="-342900">
              <a:spcBef>
                <a:spcPts val="300"/>
              </a:spcBef>
              <a:buFont typeface="Arial" panose="020B0604020202020204" pitchFamily="34" charset="0"/>
              <a:buChar char="•"/>
            </a:pPr>
            <a:r>
              <a:rPr lang="en-US" sz="2600" dirty="0"/>
              <a:t> The summary should include how the development of such skills will support you in your chosen career.</a:t>
            </a:r>
          </a:p>
          <a:p>
            <a:pPr marL="342900" indent="-342900">
              <a:spcBef>
                <a:spcPts val="300"/>
              </a:spcBef>
              <a:buClr>
                <a:schemeClr val="tx1"/>
              </a:buClr>
              <a:buFont typeface="Arial" panose="020B0604020202020204" pitchFamily="34" charset="0"/>
              <a:buChar char="•"/>
            </a:pPr>
            <a:r>
              <a:rPr lang="en-US" sz="2600" b="1" dirty="0">
                <a:solidFill>
                  <a:srgbClr val="92D050"/>
                </a:solidFill>
                <a:highlight>
                  <a:srgbClr val="FFFF00"/>
                </a:highlight>
              </a:rPr>
              <a:t>.</a:t>
            </a:r>
            <a:r>
              <a:rPr lang="en-US" sz="2600" b="1" dirty="0">
                <a:solidFill>
                  <a:schemeClr val="bg1"/>
                </a:solidFill>
                <a:highlight>
                  <a:srgbClr val="FFFF00"/>
                </a:highlight>
              </a:rPr>
              <a:t>Include citations and a list of references</a:t>
            </a:r>
            <a:r>
              <a:rPr lang="en-US" sz="2600" b="1" dirty="0">
                <a:solidFill>
                  <a:schemeClr val="bg1"/>
                </a:solidFill>
              </a:rPr>
              <a:t> </a:t>
            </a:r>
            <a:r>
              <a:rPr lang="en-US" sz="2600" dirty="0"/>
              <a:t>at the end. Approx. 4/5 sources using the IEEE referencing standard (</a:t>
            </a:r>
            <a:r>
              <a:rPr lang="en-US" sz="2600" dirty="0">
                <a:hlinkClick r:id="rId2"/>
              </a:rPr>
              <a:t>UWTSD IEEE Ref. handbook</a:t>
            </a:r>
            <a:r>
              <a:rPr lang="en-US" sz="2600" dirty="0"/>
              <a:t>). </a:t>
            </a:r>
          </a:p>
          <a:p>
            <a:pPr marL="342900" indent="-342900">
              <a:spcBef>
                <a:spcPts val="300"/>
              </a:spcBef>
              <a:buClr>
                <a:schemeClr val="tx1"/>
              </a:buClr>
              <a:buFont typeface="Arial" panose="020B0604020202020204" pitchFamily="34" charset="0"/>
              <a:buChar char="•"/>
            </a:pPr>
            <a:r>
              <a:rPr lang="en-US" sz="2600" dirty="0"/>
              <a:t>Include a variety of sources e.g. 1 online article, </a:t>
            </a:r>
            <a:r>
              <a:rPr lang="en-US" sz="2600" dirty="0" err="1"/>
              <a:t>ebook</a:t>
            </a:r>
            <a:r>
              <a:rPr lang="en-US" sz="2600" dirty="0"/>
              <a:t> chapter, ai source, journal article* (*Available via the Library online search facility).</a:t>
            </a:r>
          </a:p>
          <a:p>
            <a:pPr marL="800100" lvl="1" indent="-228600">
              <a:spcBef>
                <a:spcPts val="300"/>
              </a:spcBef>
              <a:buFont typeface="Arial" panose="020B0604020202020204" pitchFamily="34" charset="0"/>
              <a:buChar char="•"/>
            </a:pPr>
            <a:r>
              <a:rPr lang="en-US" sz="2600" dirty="0"/>
              <a:t>You can insert </a:t>
            </a:r>
            <a:r>
              <a:rPr kumimoji="0" lang="en-US" sz="2600" b="0" i="0" u="none" strike="noStrike" cap="none" spc="0" normalizeH="0" baseline="0" noProof="0" dirty="0">
                <a:ln>
                  <a:noFill/>
                </a:ln>
                <a:effectLst/>
                <a:uLnTx/>
                <a:uFillTx/>
              </a:rPr>
              <a:t>citations and a reference list manually or using MS Word for now.</a:t>
            </a:r>
            <a:endParaRPr lang="en-US" sz="2600" dirty="0"/>
          </a:p>
          <a:p>
            <a:pPr marL="342900" indent="-228600">
              <a:spcBef>
                <a:spcPts val="300"/>
              </a:spcBef>
              <a:buFont typeface="Arial" panose="020B0604020202020204" pitchFamily="34" charset="0"/>
              <a:buChar char="•"/>
            </a:pPr>
            <a:r>
              <a:rPr lang="en-US" sz="2600" dirty="0">
                <a:solidFill>
                  <a:srgbClr val="FFFF00"/>
                </a:solidFill>
                <a:highlight>
                  <a:srgbClr val="FFFF00"/>
                </a:highlight>
              </a:rPr>
              <a:t>.</a:t>
            </a:r>
            <a:r>
              <a:rPr lang="en-US" sz="2600" b="1" dirty="0">
                <a:solidFill>
                  <a:schemeClr val="bg1"/>
                </a:solidFill>
                <a:highlight>
                  <a:srgbClr val="FFFF00"/>
                </a:highlight>
              </a:rPr>
              <a:t>Approx. 300 words, with some supporting images*.</a:t>
            </a:r>
          </a:p>
          <a:p>
            <a:pPr marL="342900" indent="-228600">
              <a:spcBef>
                <a:spcPts val="300"/>
              </a:spcBef>
              <a:buFont typeface="Arial" panose="020B0604020202020204" pitchFamily="34" charset="0"/>
              <a:buChar char="•"/>
            </a:pPr>
            <a:endParaRPr lang="en-US" sz="2600" b="1" dirty="0">
              <a:solidFill>
                <a:schemeClr val="bg1"/>
              </a:solidFill>
              <a:highlight>
                <a:srgbClr val="FFFF00"/>
              </a:highlight>
            </a:endParaRPr>
          </a:p>
          <a:p>
            <a:pPr marL="114300">
              <a:spcBef>
                <a:spcPts val="300"/>
              </a:spcBef>
            </a:pPr>
            <a:endParaRPr lang="en-US" sz="2200" b="1" dirty="0">
              <a:highlight>
                <a:srgbClr val="FFFF00"/>
              </a:highlight>
            </a:endParaRPr>
          </a:p>
          <a:p>
            <a:pPr>
              <a:spcBef>
                <a:spcPts val="300"/>
              </a:spcBef>
            </a:pPr>
            <a:r>
              <a:rPr lang="en-US" sz="2400" dirty="0"/>
              <a:t>Note: Document your answer in word and save in your cloud storage space for now. After you create your e-portfolio in task 4, include your answer to Task 1 in your e-portfolio.</a:t>
            </a:r>
            <a:endParaRPr lang="en-US" sz="2400" b="1" dirty="0"/>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5B3DC428-F606-2059-B1CF-AB5F5DEBBD91}"/>
              </a:ext>
            </a:extLst>
          </p:cNvPr>
          <p:cNvSpPr txBox="1"/>
          <p:nvPr/>
        </p:nvSpPr>
        <p:spPr>
          <a:xfrm>
            <a:off x="6413788" y="5033109"/>
            <a:ext cx="4705901" cy="646331"/>
          </a:xfrm>
          <a:prstGeom prst="rect">
            <a:avLst/>
          </a:prstGeom>
          <a:noFill/>
        </p:spPr>
        <p:txBody>
          <a:bodyPr wrap="square">
            <a:spAutoFit/>
          </a:bodyPr>
          <a:lstStyle/>
          <a:p>
            <a:r>
              <a:rPr lang="en-GB" sz="1800" dirty="0"/>
              <a:t>* Place the following underneath the image:</a:t>
            </a:r>
            <a:br>
              <a:rPr lang="en-GB" sz="1800" dirty="0"/>
            </a:br>
            <a:r>
              <a:rPr lang="en-GB" sz="1800" dirty="0"/>
              <a:t>	Figure 1: Academic skills [2]</a:t>
            </a:r>
            <a:endParaRPr lang="en-GB" dirty="0"/>
          </a:p>
        </p:txBody>
      </p:sp>
    </p:spTree>
    <p:extLst>
      <p:ext uri="{BB962C8B-B14F-4D97-AF65-F5344CB8AC3E}">
        <p14:creationId xmlns:p14="http://schemas.microsoft.com/office/powerpoint/2010/main" val="29008133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2D28B8D-C1C5-4905-9AC6-2D657D2475F1}"/>
              </a:ext>
            </a:extLst>
          </p:cNvPr>
          <p:cNvSpPr txBox="1"/>
          <p:nvPr/>
        </p:nvSpPr>
        <p:spPr>
          <a:xfrm>
            <a:off x="246487" y="238888"/>
            <a:ext cx="10754447"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summary:</a:t>
            </a: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 Assignment 1: </a:t>
            </a:r>
            <a:r>
              <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rPr>
              <a:t>Task 1a</a:t>
            </a: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674200" y="1760235"/>
            <a:ext cx="9383137" cy="3503743"/>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Task 1a:</a:t>
            </a: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IEEE Referencing and Academic &amp; Employability skills</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Produce a written summary on essential skills for study and employment.</a:t>
            </a:r>
          </a:p>
          <a:p>
            <a:pPr marL="342900" marR="0" lvl="0" indent="-228600" algn="l" defTabSz="914400" rtl="0" eaLnBrk="1" fontAlgn="auto" latinLnBrk="0" hangingPunct="1">
              <a:lnSpc>
                <a:spcPct val="90000"/>
              </a:lnSpc>
              <a:spcBef>
                <a:spcPts val="3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Approx. </a:t>
            </a:r>
            <a:r>
              <a:rPr lang="en-US" sz="3200" dirty="0">
                <a:solidFill>
                  <a:prstClr val="white"/>
                </a:solidFill>
                <a:latin typeface="Calibri" panose="020F0502020204030204"/>
              </a:rPr>
              <a:t>30</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0 words, with supporting references and some supporting images*.</a:t>
            </a:r>
          </a:p>
          <a:p>
            <a:pPr marL="342900" marR="0" lvl="0" indent="-228600" algn="l" defTabSz="914400" rtl="0" eaLnBrk="1" fontAlgn="auto" latinLnBrk="0" hangingPunct="1">
              <a:lnSpc>
                <a:spcPct val="90000"/>
              </a:lnSpc>
              <a:spcBef>
                <a:spcPts val="300"/>
              </a:spcBef>
              <a:spcAft>
                <a:spcPts val="0"/>
              </a:spcAft>
              <a:buClrTx/>
              <a:buSzTx/>
              <a:buFont typeface="Arial" panose="020B0604020202020204" pitchFamily="34" charset="0"/>
              <a:buChar char="•"/>
              <a:tabLst/>
              <a:defRPr/>
            </a:pPr>
            <a:r>
              <a:rPr lang="en-US" sz="3200" dirty="0">
                <a:solidFill>
                  <a:prstClr val="white"/>
                </a:solidFill>
                <a:latin typeface="Calibri" panose="020F0502020204030204"/>
              </a:rPr>
              <a:t>+ </a:t>
            </a:r>
            <a:r>
              <a:rPr lang="en-US" sz="3200" dirty="0">
                <a:solidFill>
                  <a:schemeClr val="bg1"/>
                </a:solidFill>
                <a:highlight>
                  <a:srgbClr val="FFFF00"/>
                </a:highlight>
                <a:latin typeface="Calibri" panose="020F0502020204030204"/>
              </a:rPr>
              <a:t>Relate it to your course/career area</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36E65EC7-877F-BD79-9672-CF60D1614CBB}"/>
              </a:ext>
            </a:extLst>
          </p:cNvPr>
          <p:cNvGrpSpPr/>
          <p:nvPr/>
        </p:nvGrpSpPr>
        <p:grpSpPr>
          <a:xfrm>
            <a:off x="10359877" y="1521347"/>
            <a:ext cx="1632248" cy="3518215"/>
            <a:chOff x="9974229" y="1521347"/>
            <a:chExt cx="1632248" cy="3518215"/>
          </a:xfrm>
        </p:grpSpPr>
        <p:pic>
          <p:nvPicPr>
            <p:cNvPr id="6" name="Graphic 5" descr="Books with solid fill">
              <a:extLst>
                <a:ext uri="{FF2B5EF4-FFF2-40B4-BE49-F238E27FC236}">
                  <a16:creationId xmlns:a16="http://schemas.microsoft.com/office/drawing/2014/main" id="{DB13DEF4-FA4B-49FD-C651-1FB75225453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078218" y="2541942"/>
              <a:ext cx="1424269" cy="1337048"/>
            </a:xfrm>
            <a:prstGeom prst="rect">
              <a:avLst/>
            </a:prstGeom>
          </p:spPr>
        </p:pic>
        <p:pic>
          <p:nvPicPr>
            <p:cNvPr id="8" name="Graphic 7" descr="Document with solid fill">
              <a:extLst>
                <a:ext uri="{FF2B5EF4-FFF2-40B4-BE49-F238E27FC236}">
                  <a16:creationId xmlns:a16="http://schemas.microsoft.com/office/drawing/2014/main" id="{7FDA8C9A-B05E-9FB3-DBB6-475C4735C4C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82884" y="3609274"/>
              <a:ext cx="1523592" cy="1430288"/>
            </a:xfrm>
            <a:prstGeom prst="rect">
              <a:avLst/>
            </a:prstGeom>
          </p:spPr>
        </p:pic>
        <p:pic>
          <p:nvPicPr>
            <p:cNvPr id="9" name="Graphic 8" descr="Internet outline">
              <a:extLst>
                <a:ext uri="{FF2B5EF4-FFF2-40B4-BE49-F238E27FC236}">
                  <a16:creationId xmlns:a16="http://schemas.microsoft.com/office/drawing/2014/main" id="{3E4C10CC-CBEC-7F02-8A4B-4FBBCB74EC1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74229" y="1521347"/>
              <a:ext cx="1632248" cy="1532289"/>
            </a:xfrm>
            <a:prstGeom prst="rect">
              <a:avLst/>
            </a:prstGeom>
          </p:spPr>
        </p:pic>
      </p:grpSp>
      <p:sp>
        <p:nvSpPr>
          <p:cNvPr id="4" name="TextBox 3">
            <a:extLst>
              <a:ext uri="{FF2B5EF4-FFF2-40B4-BE49-F238E27FC236}">
                <a16:creationId xmlns:a16="http://schemas.microsoft.com/office/drawing/2014/main" id="{86BB9CEF-79CD-8CBD-934D-77BA091BEBAB}"/>
              </a:ext>
            </a:extLst>
          </p:cNvPr>
          <p:cNvSpPr txBox="1"/>
          <p:nvPr/>
        </p:nvSpPr>
        <p:spPr>
          <a:xfrm>
            <a:off x="5695657" y="5336653"/>
            <a:ext cx="6115928" cy="646331"/>
          </a:xfrm>
          <a:prstGeom prst="rect">
            <a:avLst/>
          </a:prstGeom>
          <a:noFill/>
        </p:spPr>
        <p:txBody>
          <a:bodyPr wrap="square">
            <a:spAutoFit/>
          </a:bodyPr>
          <a:lstStyle/>
          <a:p>
            <a:r>
              <a:rPr lang="en-GB" sz="1800" dirty="0"/>
              <a:t>* Place the following underneath the image:</a:t>
            </a:r>
            <a:br>
              <a:rPr lang="en-GB" sz="1800" dirty="0"/>
            </a:br>
            <a:r>
              <a:rPr lang="en-GB" sz="1800" dirty="0"/>
              <a:t>	Figure 2: Employability skills [</a:t>
            </a:r>
            <a:r>
              <a:rPr lang="en-GB" dirty="0"/>
              <a:t>4</a:t>
            </a:r>
            <a:r>
              <a:rPr lang="en-GB" sz="1800" dirty="0"/>
              <a:t>]</a:t>
            </a:r>
            <a:endParaRPr lang="en-GB" dirty="0"/>
          </a:p>
        </p:txBody>
      </p:sp>
    </p:spTree>
    <p:extLst>
      <p:ext uri="{BB962C8B-B14F-4D97-AF65-F5344CB8AC3E}">
        <p14:creationId xmlns:p14="http://schemas.microsoft.com/office/powerpoint/2010/main" val="37211085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4B6FB7-D0F2-935C-FFFF-B90502C95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A51E38-4B7A-BE72-7249-F162D0B1964C}"/>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Check-in</a:t>
            </a:r>
          </a:p>
        </p:txBody>
      </p:sp>
      <p:sp>
        <p:nvSpPr>
          <p:cNvPr id="26" name="Freeform: Shape 25">
            <a:extLst>
              <a:ext uri="{FF2B5EF4-FFF2-40B4-BE49-F238E27FC236}">
                <a16:creationId xmlns:a16="http://schemas.microsoft.com/office/drawing/2014/main" id="{FF45D881-68C4-30C4-37B8-D85D19172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6A20C465-F94F-C838-6CE8-9BDF6F8CD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1F9CB4FE-0733-01DE-CC06-7480D8091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715B6C1-1798-AE42-91C3-0D41CC74660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indent="-742950">
              <a:buFont typeface="Arial" panose="020B0604020202020204" pitchFamily="34" charset="0"/>
              <a:buChar char="•"/>
              <a:defRPr/>
            </a:pPr>
            <a:r>
              <a:rPr lang="en-GB" sz="3200">
                <a:solidFill>
                  <a:prstClr val="white"/>
                </a:solidFill>
              </a:rPr>
              <a:t>Qs</a:t>
            </a:r>
            <a:r>
              <a:rPr lang="en-GB" sz="3200" dirty="0">
                <a:solidFill>
                  <a:prstClr val="white"/>
                </a:solidFill>
              </a:rPr>
              <a:t>?</a:t>
            </a:r>
          </a:p>
        </p:txBody>
      </p:sp>
      <p:pic>
        <p:nvPicPr>
          <p:cNvPr id="11" name="Graphic 10" descr="List with solid fill">
            <a:extLst>
              <a:ext uri="{FF2B5EF4-FFF2-40B4-BE49-F238E27FC236}">
                <a16:creationId xmlns:a16="http://schemas.microsoft.com/office/drawing/2014/main" id="{2C48E27F-AB49-2962-736A-0B29FA21511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73559" y="1902256"/>
            <a:ext cx="3264104" cy="3264104"/>
          </a:xfrm>
          <a:prstGeom prst="rect">
            <a:avLst/>
          </a:prstGeom>
        </p:spPr>
      </p:pic>
      <p:pic>
        <p:nvPicPr>
          <p:cNvPr id="5" name="Graphic 5" descr="Questions">
            <a:extLst>
              <a:ext uri="{FF2B5EF4-FFF2-40B4-BE49-F238E27FC236}">
                <a16:creationId xmlns:a16="http://schemas.microsoft.com/office/drawing/2014/main" id="{B0CC3343-ACDC-CA23-1B24-429ACACD46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09108" y="3586757"/>
            <a:ext cx="2657110" cy="2657110"/>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3" name="Graphic 12" descr="Thumbs up sign with solid fill">
            <a:extLst>
              <a:ext uri="{FF2B5EF4-FFF2-40B4-BE49-F238E27FC236}">
                <a16:creationId xmlns:a16="http://schemas.microsoft.com/office/drawing/2014/main" id="{6545CD98-D67D-D17D-6028-CA3AB3341BE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24217" y="1465857"/>
            <a:ext cx="1983596" cy="1983596"/>
          </a:xfrm>
          <a:prstGeom prst="rect">
            <a:avLst/>
          </a:prstGeom>
        </p:spPr>
      </p:pic>
    </p:spTree>
    <p:extLst>
      <p:ext uri="{BB962C8B-B14F-4D97-AF65-F5344CB8AC3E}">
        <p14:creationId xmlns:p14="http://schemas.microsoft.com/office/powerpoint/2010/main" val="35931991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Register</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Thanks to D.</a:t>
            </a:r>
          </a:p>
        </p:txBody>
      </p:sp>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48706" y="2079253"/>
            <a:ext cx="3264104" cy="3264104"/>
          </a:xfrm>
          <a:prstGeom prst="rect">
            <a:avLst/>
          </a:prstGeom>
        </p:spPr>
      </p:pic>
    </p:spTree>
    <p:extLst>
      <p:ext uri="{BB962C8B-B14F-4D97-AF65-F5344CB8AC3E}">
        <p14:creationId xmlns:p14="http://schemas.microsoft.com/office/powerpoint/2010/main" val="12458170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1308-59D0-7A94-29CF-457B3CBE82C6}"/>
              </a:ext>
            </a:extLst>
          </p:cNvPr>
          <p:cNvSpPr>
            <a:spLocks noGrp="1"/>
          </p:cNvSpPr>
          <p:nvPr>
            <p:ph type="title"/>
          </p:nvPr>
        </p:nvSpPr>
        <p:spPr/>
        <p:txBody>
          <a:bodyPr/>
          <a:lstStyle/>
          <a:p>
            <a:r>
              <a:rPr lang="en-GB" dirty="0"/>
              <a:t>10min break</a:t>
            </a:r>
          </a:p>
        </p:txBody>
      </p:sp>
    </p:spTree>
    <p:extLst>
      <p:ext uri="{BB962C8B-B14F-4D97-AF65-F5344CB8AC3E}">
        <p14:creationId xmlns:p14="http://schemas.microsoft.com/office/powerpoint/2010/main" val="3083322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6B457-9A73-0B64-DC39-B545E7B5E931}"/>
              </a:ext>
            </a:extLst>
          </p:cNvPr>
          <p:cNvSpPr>
            <a:spLocks noGrp="1"/>
          </p:cNvSpPr>
          <p:nvPr>
            <p:ph type="title"/>
          </p:nvPr>
        </p:nvSpPr>
        <p:spPr>
          <a:xfrm>
            <a:off x="669463" y="365125"/>
            <a:ext cx="10515600" cy="1325563"/>
          </a:xfrm>
        </p:spPr>
        <p:txBody>
          <a:bodyPr>
            <a:normAutofit/>
          </a:bodyPr>
          <a:lstStyle/>
          <a:p>
            <a:r>
              <a:rPr lang="en-GB" sz="5400" dirty="0"/>
              <a:t>Bg. </a:t>
            </a:r>
            <a:r>
              <a:rPr lang="en-GB" sz="5400" b="1" u="sng" dirty="0"/>
              <a:t>Academic Writing</a:t>
            </a:r>
            <a:r>
              <a:rPr lang="en-GB" sz="5400" dirty="0"/>
              <a:t> </a:t>
            </a:r>
          </a:p>
        </p:txBody>
      </p:sp>
      <p:sp>
        <p:nvSpPr>
          <p:cNvPr id="3" name="Content Placeholder 2">
            <a:extLst>
              <a:ext uri="{FF2B5EF4-FFF2-40B4-BE49-F238E27FC236}">
                <a16:creationId xmlns:a16="http://schemas.microsoft.com/office/drawing/2014/main" id="{B0D9C3D0-4AA0-787A-5E08-068B4EB60484}"/>
              </a:ext>
            </a:extLst>
          </p:cNvPr>
          <p:cNvSpPr>
            <a:spLocks noGrp="1"/>
          </p:cNvSpPr>
          <p:nvPr>
            <p:ph idx="1"/>
          </p:nvPr>
        </p:nvSpPr>
        <p:spPr>
          <a:xfrm>
            <a:off x="943707" y="1690688"/>
            <a:ext cx="9135794" cy="4351338"/>
          </a:xfrm>
        </p:spPr>
        <p:txBody>
          <a:bodyPr/>
          <a:lstStyle/>
          <a:p>
            <a:r>
              <a:rPr lang="en-US" dirty="0"/>
              <a:t>An important part of </a:t>
            </a:r>
            <a:r>
              <a:rPr lang="en-US" b="1" dirty="0"/>
              <a:t>academic writing is learning the ability to document, analyse and express knowledge and information in your own words.</a:t>
            </a:r>
          </a:p>
          <a:p>
            <a:r>
              <a:rPr lang="en-US" dirty="0"/>
              <a:t>To learn from and acknowledge the work of others.</a:t>
            </a:r>
          </a:p>
          <a:p>
            <a:r>
              <a:rPr lang="en-US" dirty="0"/>
              <a:t>And then to create and express your own new ideas and understanding, to enhance the knowledge of the subject area, not just to repeat or copy the work of others.</a:t>
            </a:r>
          </a:p>
          <a:p>
            <a:r>
              <a:rPr lang="en-US" dirty="0"/>
              <a:t>To surpass them, to contribute, to create something new and to take the subject area / world forward.</a:t>
            </a:r>
          </a:p>
          <a:p>
            <a:endParaRPr lang="en-GB" dirty="0"/>
          </a:p>
        </p:txBody>
      </p:sp>
      <p:pic>
        <p:nvPicPr>
          <p:cNvPr id="5" name="Graphic 4" descr="Calligraphy Pen with solid fill">
            <a:extLst>
              <a:ext uri="{FF2B5EF4-FFF2-40B4-BE49-F238E27FC236}">
                <a16:creationId xmlns:a16="http://schemas.microsoft.com/office/drawing/2014/main" id="{B2A69D88-DC72-FE4D-AA27-8138F4D6E48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39042" y="576647"/>
            <a:ext cx="1183495" cy="1183495"/>
          </a:xfrm>
          <a:prstGeom prst="rect">
            <a:avLst/>
          </a:prstGeom>
        </p:spPr>
      </p:pic>
      <p:pic>
        <p:nvPicPr>
          <p:cNvPr id="7" name="Graphic 6" descr="Scribble with solid fill">
            <a:extLst>
              <a:ext uri="{FF2B5EF4-FFF2-40B4-BE49-F238E27FC236}">
                <a16:creationId xmlns:a16="http://schemas.microsoft.com/office/drawing/2014/main" id="{9B6840F1-3BD6-FDB8-018A-BF28398506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86A4F46E-DE14-E3FE-1A20-63F7E79AAA2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C9B2EF8D-1566-ABDE-9FE2-31DEBCC67A4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16180593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179081" y="472460"/>
            <a:ext cx="10515600" cy="1325563"/>
          </a:xfrm>
          <a:ln>
            <a:noFill/>
          </a:ln>
        </p:spPr>
        <p:txBody>
          <a:bodyPr>
            <a:normAutofit/>
          </a:bodyPr>
          <a:lstStyle/>
          <a:p>
            <a:r>
              <a:rPr lang="en-GB" sz="6000" b="1" dirty="0"/>
              <a:t>Bg. </a:t>
            </a:r>
            <a:r>
              <a:rPr lang="en-US" sz="4800" b="1" u="sng" dirty="0"/>
              <a:t>Unit 1 Topic 1: </a:t>
            </a:r>
            <a:r>
              <a:rPr lang="en-GB" sz="4800" b="1" u="sng" dirty="0"/>
              <a:t>Research databases</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300"/>
              </a:spcBef>
            </a:pPr>
            <a:r>
              <a:rPr lang="en-GB" dirty="0"/>
              <a:t>If you would like further information on using research databases, the online lesson</a:t>
            </a:r>
            <a:r>
              <a:rPr lang="en-US" dirty="0"/>
              <a:t> ‘</a:t>
            </a:r>
            <a:r>
              <a:rPr lang="en-US" b="1" dirty="0"/>
              <a:t>Unit 1 Topic 1: Finding and using information</a:t>
            </a:r>
            <a:r>
              <a:rPr lang="en-US" dirty="0"/>
              <a:t>’ </a:t>
            </a:r>
            <a:r>
              <a:rPr lang="en-GB" dirty="0"/>
              <a:t>will show you how to select databases and how to search for resources using </a:t>
            </a:r>
            <a:r>
              <a:rPr lang="en-GB" dirty="0" err="1"/>
              <a:t>Jstor</a:t>
            </a:r>
            <a:r>
              <a:rPr lang="en-GB" dirty="0"/>
              <a:t> and Google Scholar.</a:t>
            </a:r>
          </a:p>
        </p:txBody>
      </p:sp>
      <p:pic>
        <p:nvPicPr>
          <p:cNvPr id="5" name="Graphic 4" descr="Books outline">
            <a:extLst>
              <a:ext uri="{FF2B5EF4-FFF2-40B4-BE49-F238E27FC236}">
                <a16:creationId xmlns:a16="http://schemas.microsoft.com/office/drawing/2014/main" id="{3E33ECDA-A666-4BB6-BFBE-C7EEBEBB9DA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870900" y="514285"/>
            <a:ext cx="1130643" cy="1130643"/>
          </a:xfrm>
          <a:prstGeom prst="rect">
            <a:avLst/>
          </a:prstGeom>
        </p:spPr>
      </p:pic>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88361" y="4238096"/>
            <a:ext cx="1938867" cy="1938867"/>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06428" y="3687762"/>
            <a:ext cx="2125133" cy="2125133"/>
          </a:xfrm>
          <a:prstGeom prst="rect">
            <a:avLst/>
          </a:prstGeom>
        </p:spPr>
      </p:pic>
      <p:pic>
        <p:nvPicPr>
          <p:cNvPr id="4" name="Graphic 3" descr="Database outline">
            <a:extLst>
              <a:ext uri="{FF2B5EF4-FFF2-40B4-BE49-F238E27FC236}">
                <a16:creationId xmlns:a16="http://schemas.microsoft.com/office/drawing/2014/main" id="{53231CEF-A08E-BF30-B3B9-8B2AA818BB8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53140" y="123297"/>
            <a:ext cx="1483082" cy="1483082"/>
          </a:xfrm>
          <a:prstGeom prst="rect">
            <a:avLst/>
          </a:prstGeom>
        </p:spPr>
      </p:pic>
      <p:pic>
        <p:nvPicPr>
          <p:cNvPr id="7" name="Graphic 6" descr="Books outline">
            <a:extLst>
              <a:ext uri="{FF2B5EF4-FFF2-40B4-BE49-F238E27FC236}">
                <a16:creationId xmlns:a16="http://schemas.microsoft.com/office/drawing/2014/main" id="{BA4A0F28-E365-AA73-936B-2D0AF093240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454522" y="5429608"/>
            <a:ext cx="1130643" cy="1130643"/>
          </a:xfrm>
          <a:prstGeom prst="rect">
            <a:avLst/>
          </a:prstGeom>
        </p:spPr>
      </p:pic>
    </p:spTree>
    <p:extLst>
      <p:ext uri="{BB962C8B-B14F-4D97-AF65-F5344CB8AC3E}">
        <p14:creationId xmlns:p14="http://schemas.microsoft.com/office/powerpoint/2010/main" val="3316723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p:txBody>
          <a:bodyPr>
            <a:normAutofit/>
          </a:bodyPr>
          <a:lstStyle/>
          <a:p>
            <a:r>
              <a:rPr lang="en-GB" sz="5400" b="1" u="sng"/>
              <a:t>Study Support</a:t>
            </a:r>
            <a:endParaRPr lang="en-GB" sz="5400" b="1" u="sng" dirty="0"/>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p:txBody>
          <a:bodyPr>
            <a:normAutofit/>
          </a:bodyPr>
          <a:lstStyle/>
          <a:p>
            <a:r>
              <a:rPr lang="en-GB" dirty="0"/>
              <a:t>In case needed at any point. Additional study support is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support resources: </a:t>
            </a:r>
            <a:r>
              <a:rPr lang="en-US" dirty="0">
                <a:hlinkClick r:id="rId2"/>
              </a:rPr>
              <a:t>Student Essentials | University of Wales Trinity Saint David (uwtsd.ac.uk)</a:t>
            </a:r>
            <a:endParaRPr lang="en-GB" dirty="0"/>
          </a:p>
          <a:p>
            <a:r>
              <a:rPr lang="en-GB" dirty="0"/>
              <a:t>Digital Skills support </a:t>
            </a:r>
            <a:r>
              <a:rPr lang="en-GB" dirty="0" err="1"/>
              <a:t>resorces</a:t>
            </a:r>
            <a:r>
              <a:rPr lang="en-GB" dirty="0"/>
              <a:t>: </a:t>
            </a:r>
            <a:r>
              <a:rPr lang="en-US" dirty="0">
                <a:hlinkClick r:id="rId3"/>
              </a:rPr>
              <a:t>Digital Skills | University of Wales Trinity Saint David (uwtsd.ac.uk)</a:t>
            </a:r>
            <a:endParaRPr lang="en-GB" dirty="0"/>
          </a:p>
          <a:p>
            <a:r>
              <a:rPr lang="en-GB" dirty="0"/>
              <a:t>1-2-1 Study skill support: </a:t>
            </a:r>
            <a:r>
              <a:rPr lang="en-GB" dirty="0">
                <a:hlinkClick r:id="rId4"/>
              </a:rPr>
              <a:t>https://www.uwtsd.ac.uk/study-skills/</a:t>
            </a:r>
            <a:r>
              <a:rPr lang="en-GB" dirty="0"/>
              <a:t>. </a:t>
            </a:r>
          </a:p>
        </p:txBody>
      </p:sp>
      <p:cxnSp>
        <p:nvCxnSpPr>
          <p:cNvPr id="4" name="Straight Connector 3">
            <a:extLst>
              <a:ext uri="{FF2B5EF4-FFF2-40B4-BE49-F238E27FC236}">
                <a16:creationId xmlns:a16="http://schemas.microsoft.com/office/drawing/2014/main" id="{000E9AC2-2009-4A68-B53E-9204F03D72D7}"/>
              </a:ext>
            </a:extLst>
          </p:cNvPr>
          <p:cNvCxnSpPr/>
          <p:nvPr/>
        </p:nvCxnSpPr>
        <p:spPr>
          <a:xfrm>
            <a:off x="697043" y="476556"/>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9933874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7EDA-14CD-03A3-9AEF-04D7700A05DE}"/>
              </a:ext>
            </a:extLst>
          </p:cNvPr>
          <p:cNvSpPr>
            <a:spLocks noGrp="1"/>
          </p:cNvSpPr>
          <p:nvPr>
            <p:ph type="title"/>
          </p:nvPr>
        </p:nvSpPr>
        <p:spPr>
          <a:xfrm>
            <a:off x="286265" y="167417"/>
            <a:ext cx="10515600" cy="1325563"/>
          </a:xfrm>
        </p:spPr>
        <p:txBody>
          <a:bodyPr/>
          <a:lstStyle/>
          <a:p>
            <a:r>
              <a:rPr lang="en-GB" dirty="0"/>
              <a:t>Additional support:</a:t>
            </a:r>
          </a:p>
        </p:txBody>
      </p:sp>
      <p:pic>
        <p:nvPicPr>
          <p:cNvPr id="5" name="Content Placeholder 4" descr="A screenshot of a computer program&#10;&#10;Description automatically generated">
            <a:extLst>
              <a:ext uri="{FF2B5EF4-FFF2-40B4-BE49-F238E27FC236}">
                <a16:creationId xmlns:a16="http://schemas.microsoft.com/office/drawing/2014/main" id="{7EA05E52-DC39-8E31-CBAC-03E32C097A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1498" y="1211934"/>
            <a:ext cx="8426612" cy="5353621"/>
          </a:xfrm>
        </p:spPr>
      </p:pic>
    </p:spTree>
    <p:extLst>
      <p:ext uri="{BB962C8B-B14F-4D97-AF65-F5344CB8AC3E}">
        <p14:creationId xmlns:p14="http://schemas.microsoft.com/office/powerpoint/2010/main" val="28050556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7255</TotalTime>
  <Words>4559</Words>
  <Application>Microsoft Office PowerPoint</Application>
  <PresentationFormat>Widescreen</PresentationFormat>
  <Paragraphs>266</Paragraphs>
  <Slides>54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Arial</vt:lpstr>
      <vt:lpstr>Calibri</vt:lpstr>
      <vt:lpstr>Calibri Light</vt:lpstr>
      <vt:lpstr>Times New Roman</vt:lpstr>
      <vt:lpstr>Office Theme</vt:lpstr>
      <vt:lpstr>L4: Learning in the Digital Era</vt:lpstr>
      <vt:lpstr>Introduction &amp; Overview</vt:lpstr>
      <vt:lpstr>Assignment 1: Task 1a </vt:lpstr>
      <vt:lpstr>Introduction to Academic &amp; Employment skills</vt:lpstr>
      <vt:lpstr>Activity: Create a New document</vt:lpstr>
      <vt:lpstr>5min Activity: What are Academic skills?</vt:lpstr>
      <vt:lpstr>Introduction to Academic skills</vt:lpstr>
      <vt:lpstr>5min Activity: What are Employability skills?</vt:lpstr>
      <vt:lpstr>Introduction to Employability skills</vt:lpstr>
      <vt:lpstr>Introduction to Employability skills</vt:lpstr>
      <vt:lpstr>Academic &amp; Employability skills</vt:lpstr>
      <vt:lpstr>View UWTSD’s Code of Conduct</vt:lpstr>
      <vt:lpstr>Bg. Non-Academic Misconduct Policy, Charter Strategic Equality Plan &amp; Safeguarding</vt:lpstr>
      <vt:lpstr>Academic Writing &amp; Referencing</vt:lpstr>
      <vt:lpstr>Academic Writing</vt:lpstr>
      <vt:lpstr>Academic Writing: Direct quotes</vt:lpstr>
      <vt:lpstr>Plagiarism</vt:lpstr>
      <vt:lpstr>Plagiarism</vt:lpstr>
      <vt:lpstr>Bg. Video: DON'T DO IT: Buying &amp; Selling Essays</vt:lpstr>
      <vt:lpstr>IEEE Referencing standard</vt:lpstr>
      <vt:lpstr>Bg. IEEE: The Institute of Electrical &amp; Electronic Engineers</vt:lpstr>
      <vt:lpstr>Reminder: IEEE references</vt:lpstr>
      <vt:lpstr>IEEE Example: Reference format (Book)</vt:lpstr>
      <vt:lpstr>IEEE Example: Reference format (Online)</vt:lpstr>
      <vt:lpstr>IEEE Example: Missing information</vt:lpstr>
      <vt:lpstr>IEEE Example: Referencing AI</vt:lpstr>
      <vt:lpstr>IEEE Example: Multiple citations</vt:lpstr>
      <vt:lpstr>IEEE citation example: In a table and in text</vt:lpstr>
      <vt:lpstr>UWTSD IEEE Referencing handbook</vt:lpstr>
      <vt:lpstr>Helpful source: Citethisforme.com</vt:lpstr>
      <vt:lpstr>Bg. IEEE support sources available</vt:lpstr>
      <vt:lpstr>Bg. Try to follow the format &amp; don’t worry</vt:lpstr>
      <vt:lpstr>Bg. Referring to the same source multiple times</vt:lpstr>
      <vt:lpstr>IEEE Referencing in Microsoft Word</vt:lpstr>
      <vt:lpstr>PowerPoint Presentation</vt:lpstr>
      <vt:lpstr>PowerPoint Presentation</vt:lpstr>
      <vt:lpstr>PowerPoint Presentation</vt:lpstr>
      <vt:lpstr>PowerPoint Presentation</vt:lpstr>
      <vt:lpstr>Bg. Additional guides:  IEEE Referencing using Microsoft Word</vt:lpstr>
      <vt:lpstr>Reference sources &amp; credible sources </vt:lpstr>
      <vt:lpstr>Referencing credible sources reference sources </vt:lpstr>
      <vt:lpstr>PowerPoint Presentation</vt:lpstr>
      <vt:lpstr>Optional: Online Learning topics:</vt:lpstr>
      <vt:lpstr>PowerPoint Presentation</vt:lpstr>
      <vt:lpstr>PowerPoint Presentation</vt:lpstr>
      <vt:lpstr>PowerPoint Presentation</vt:lpstr>
      <vt:lpstr> Check-in</vt:lpstr>
      <vt:lpstr> Register</vt:lpstr>
      <vt:lpstr>The End.</vt:lpstr>
      <vt:lpstr>10min break</vt:lpstr>
      <vt:lpstr>Bg. Academic Writing </vt:lpstr>
      <vt:lpstr>Bg. Unit 1 Topic 1: Research databases</vt:lpstr>
      <vt:lpstr>Study Support</vt:lpstr>
      <vt:lpstr>Additional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62</cp:revision>
  <dcterms:created xsi:type="dcterms:W3CDTF">2021-01-24T10:07:55Z</dcterms:created>
  <dcterms:modified xsi:type="dcterms:W3CDTF">2026-09-28T12:08:04Z</dcterms:modified>
</cp:coreProperties>
</file>