
<file path=[Content_Types].xml><?xml version="1.0" encoding="utf-8"?>
<Types xmlns="http://schemas.openxmlformats.org/package/2006/content-types">
  <Default Extension="png" ContentType="image/png"/>
  <Default Extension="tmp"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7" r:id="rId7"/>
    <p:sldId id="268" r:id="rId8"/>
    <p:sldId id="269" r:id="rId9"/>
    <p:sldId id="266" r:id="rId10"/>
    <p:sldId id="265" r:id="rId11"/>
    <p:sldId id="274" r:id="rId12"/>
    <p:sldId id="270" r:id="rId13"/>
    <p:sldId id="271" r:id="rId14"/>
    <p:sldId id="272" r:id="rId15"/>
    <p:sldId id="275" r:id="rId16"/>
    <p:sldId id="277" r:id="rId17"/>
    <p:sldId id="278" r:id="rId18"/>
    <p:sldId id="279" r:id="rId19"/>
    <p:sldId id="264" r:id="rId20"/>
    <p:sldId id="280" r:id="rId21"/>
    <p:sldId id="281" r:id="rId22"/>
    <p:sldId id="287" r:id="rId23"/>
    <p:sldId id="283" r:id="rId24"/>
    <p:sldId id="282" r:id="rId25"/>
    <p:sldId id="284" r:id="rId26"/>
    <p:sldId id="286" r:id="rId27"/>
    <p:sldId id="285"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214" autoAdjust="0"/>
    <p:restoredTop sz="94660"/>
  </p:normalViewPr>
  <p:slideViewPr>
    <p:cSldViewPr snapToGrid="0">
      <p:cViewPr varScale="1">
        <p:scale>
          <a:sx n="45" d="100"/>
          <a:sy n="45" d="100"/>
        </p:scale>
        <p:origin x="66" y="6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58C64-83A6-BB36-5C52-4C13E323755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20FF13A-7603-E8B9-E535-C951DFFA516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2F1735-2E15-4E16-6158-78FFA12CB7E1}"/>
              </a:ext>
            </a:extLst>
          </p:cNvPr>
          <p:cNvSpPr>
            <a:spLocks noGrp="1"/>
          </p:cNvSpPr>
          <p:nvPr>
            <p:ph type="dt" sz="half" idx="10"/>
          </p:nvPr>
        </p:nvSpPr>
        <p:spPr/>
        <p:txBody>
          <a:bodyPr/>
          <a:lstStyle/>
          <a:p>
            <a:fld id="{AC76F301-A167-4B85-85AA-5531D7652CE4}" type="datetimeFigureOut">
              <a:rPr lang="en-GB" smtClean="0"/>
              <a:t>19/04/2023</a:t>
            </a:fld>
            <a:endParaRPr lang="en-GB"/>
          </a:p>
        </p:txBody>
      </p:sp>
      <p:sp>
        <p:nvSpPr>
          <p:cNvPr id="5" name="Footer Placeholder 4">
            <a:extLst>
              <a:ext uri="{FF2B5EF4-FFF2-40B4-BE49-F238E27FC236}">
                <a16:creationId xmlns:a16="http://schemas.microsoft.com/office/drawing/2014/main" id="{FA677E2E-05FF-E3D6-E453-1CC6EC2ED1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D295EF-6340-A65D-5FA3-0079F43A15C7}"/>
              </a:ext>
            </a:extLst>
          </p:cNvPr>
          <p:cNvSpPr>
            <a:spLocks noGrp="1"/>
          </p:cNvSpPr>
          <p:nvPr>
            <p:ph type="sldNum" sz="quarter" idx="12"/>
          </p:nvPr>
        </p:nvSpPr>
        <p:spPr/>
        <p:txBody>
          <a:bodyPr/>
          <a:lstStyle/>
          <a:p>
            <a:fld id="{EB23BE2E-13EA-43D7-BB21-0ACBE4C00B3D}" type="slidenum">
              <a:rPr lang="en-GB" smtClean="0"/>
              <a:t>‹#›</a:t>
            </a:fld>
            <a:endParaRPr lang="en-GB"/>
          </a:p>
        </p:txBody>
      </p:sp>
    </p:spTree>
    <p:extLst>
      <p:ext uri="{BB962C8B-B14F-4D97-AF65-F5344CB8AC3E}">
        <p14:creationId xmlns:p14="http://schemas.microsoft.com/office/powerpoint/2010/main" val="11795718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A8E35-C0F6-4737-26A1-4FE90FC23AA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1835E1D-BAE8-1CF0-6DF3-C8CD28E735B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1FCAAD-1884-9228-4468-11F6F2A04771}"/>
              </a:ext>
            </a:extLst>
          </p:cNvPr>
          <p:cNvSpPr>
            <a:spLocks noGrp="1"/>
          </p:cNvSpPr>
          <p:nvPr>
            <p:ph type="dt" sz="half" idx="10"/>
          </p:nvPr>
        </p:nvSpPr>
        <p:spPr/>
        <p:txBody>
          <a:bodyPr/>
          <a:lstStyle/>
          <a:p>
            <a:fld id="{AC76F301-A167-4B85-85AA-5531D7652CE4}" type="datetimeFigureOut">
              <a:rPr lang="en-GB" smtClean="0"/>
              <a:t>19/04/2023</a:t>
            </a:fld>
            <a:endParaRPr lang="en-GB"/>
          </a:p>
        </p:txBody>
      </p:sp>
      <p:sp>
        <p:nvSpPr>
          <p:cNvPr id="5" name="Footer Placeholder 4">
            <a:extLst>
              <a:ext uri="{FF2B5EF4-FFF2-40B4-BE49-F238E27FC236}">
                <a16:creationId xmlns:a16="http://schemas.microsoft.com/office/drawing/2014/main" id="{B55E5486-FB6D-8829-559A-DE183CB108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659D2F-184F-EAAA-2477-77EA98269313}"/>
              </a:ext>
            </a:extLst>
          </p:cNvPr>
          <p:cNvSpPr>
            <a:spLocks noGrp="1"/>
          </p:cNvSpPr>
          <p:nvPr>
            <p:ph type="sldNum" sz="quarter" idx="12"/>
          </p:nvPr>
        </p:nvSpPr>
        <p:spPr/>
        <p:txBody>
          <a:bodyPr/>
          <a:lstStyle/>
          <a:p>
            <a:fld id="{EB23BE2E-13EA-43D7-BB21-0ACBE4C00B3D}" type="slidenum">
              <a:rPr lang="en-GB" smtClean="0"/>
              <a:t>‹#›</a:t>
            </a:fld>
            <a:endParaRPr lang="en-GB"/>
          </a:p>
        </p:txBody>
      </p:sp>
    </p:spTree>
    <p:extLst>
      <p:ext uri="{BB962C8B-B14F-4D97-AF65-F5344CB8AC3E}">
        <p14:creationId xmlns:p14="http://schemas.microsoft.com/office/powerpoint/2010/main" val="6145653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13A1F-AFEA-3018-910B-01B4CC8B8C6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29C348F-9113-7D37-3451-554E687ABB8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6F68F38-15C6-29E5-9850-DA48F25D3F8B}"/>
              </a:ext>
            </a:extLst>
          </p:cNvPr>
          <p:cNvSpPr>
            <a:spLocks noGrp="1"/>
          </p:cNvSpPr>
          <p:nvPr>
            <p:ph type="dt" sz="half" idx="10"/>
          </p:nvPr>
        </p:nvSpPr>
        <p:spPr/>
        <p:txBody>
          <a:bodyPr/>
          <a:lstStyle/>
          <a:p>
            <a:fld id="{AC76F301-A167-4B85-85AA-5531D7652CE4}" type="datetimeFigureOut">
              <a:rPr lang="en-GB" smtClean="0"/>
              <a:t>19/04/2023</a:t>
            </a:fld>
            <a:endParaRPr lang="en-GB"/>
          </a:p>
        </p:txBody>
      </p:sp>
      <p:sp>
        <p:nvSpPr>
          <p:cNvPr id="5" name="Footer Placeholder 4">
            <a:extLst>
              <a:ext uri="{FF2B5EF4-FFF2-40B4-BE49-F238E27FC236}">
                <a16:creationId xmlns:a16="http://schemas.microsoft.com/office/drawing/2014/main" id="{51002F31-3ABB-9015-85EB-26D7927550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42900C-947B-BA64-4163-6AC154773C90}"/>
              </a:ext>
            </a:extLst>
          </p:cNvPr>
          <p:cNvSpPr>
            <a:spLocks noGrp="1"/>
          </p:cNvSpPr>
          <p:nvPr>
            <p:ph type="sldNum" sz="quarter" idx="12"/>
          </p:nvPr>
        </p:nvSpPr>
        <p:spPr/>
        <p:txBody>
          <a:bodyPr/>
          <a:lstStyle/>
          <a:p>
            <a:fld id="{EB23BE2E-13EA-43D7-BB21-0ACBE4C00B3D}" type="slidenum">
              <a:rPr lang="en-GB" smtClean="0"/>
              <a:t>‹#›</a:t>
            </a:fld>
            <a:endParaRPr lang="en-GB"/>
          </a:p>
        </p:txBody>
      </p:sp>
    </p:spTree>
    <p:extLst>
      <p:ext uri="{BB962C8B-B14F-4D97-AF65-F5344CB8AC3E}">
        <p14:creationId xmlns:p14="http://schemas.microsoft.com/office/powerpoint/2010/main" val="28252120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8BA41-035E-9DA8-E266-5A286BD914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074F096-1B3C-16A6-B0F8-8CFBC48C9F4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12A6175-A141-4E83-6EA9-A0821291A45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07D61D3-B0B0-B3BD-34E9-9E45A77885C0}"/>
              </a:ext>
            </a:extLst>
          </p:cNvPr>
          <p:cNvSpPr>
            <a:spLocks noGrp="1"/>
          </p:cNvSpPr>
          <p:nvPr>
            <p:ph type="dt" sz="half" idx="10"/>
          </p:nvPr>
        </p:nvSpPr>
        <p:spPr/>
        <p:txBody>
          <a:bodyPr/>
          <a:lstStyle/>
          <a:p>
            <a:fld id="{AC76F301-A167-4B85-85AA-5531D7652CE4}" type="datetimeFigureOut">
              <a:rPr lang="en-GB" smtClean="0"/>
              <a:t>19/04/2023</a:t>
            </a:fld>
            <a:endParaRPr lang="en-GB"/>
          </a:p>
        </p:txBody>
      </p:sp>
      <p:sp>
        <p:nvSpPr>
          <p:cNvPr id="6" name="Footer Placeholder 5">
            <a:extLst>
              <a:ext uri="{FF2B5EF4-FFF2-40B4-BE49-F238E27FC236}">
                <a16:creationId xmlns:a16="http://schemas.microsoft.com/office/drawing/2014/main" id="{E3F12199-BB9A-8949-0F87-7C0B0E0D62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3ED6A4-3D17-AAAC-E044-ECD73096EB90}"/>
              </a:ext>
            </a:extLst>
          </p:cNvPr>
          <p:cNvSpPr>
            <a:spLocks noGrp="1"/>
          </p:cNvSpPr>
          <p:nvPr>
            <p:ph type="sldNum" sz="quarter" idx="12"/>
          </p:nvPr>
        </p:nvSpPr>
        <p:spPr/>
        <p:txBody>
          <a:bodyPr/>
          <a:lstStyle/>
          <a:p>
            <a:fld id="{EB23BE2E-13EA-43D7-BB21-0ACBE4C00B3D}" type="slidenum">
              <a:rPr lang="en-GB" smtClean="0"/>
              <a:t>‹#›</a:t>
            </a:fld>
            <a:endParaRPr lang="en-GB"/>
          </a:p>
        </p:txBody>
      </p:sp>
    </p:spTree>
    <p:extLst>
      <p:ext uri="{BB962C8B-B14F-4D97-AF65-F5344CB8AC3E}">
        <p14:creationId xmlns:p14="http://schemas.microsoft.com/office/powerpoint/2010/main" val="27146639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B742A-EE95-ECD3-35B5-897156CB6CE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004B5B9-167E-8899-695C-5E7CA541324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AB8DBAF-5FD7-28F2-1160-46A2606727D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B7C39F9-27B8-FC29-8776-4B5858B726C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439DC27-771B-9D43-AE0B-4B440CD4AF2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06009A5-9995-6D38-C14A-80372EE4A011}"/>
              </a:ext>
            </a:extLst>
          </p:cNvPr>
          <p:cNvSpPr>
            <a:spLocks noGrp="1"/>
          </p:cNvSpPr>
          <p:nvPr>
            <p:ph type="dt" sz="half" idx="10"/>
          </p:nvPr>
        </p:nvSpPr>
        <p:spPr/>
        <p:txBody>
          <a:bodyPr/>
          <a:lstStyle/>
          <a:p>
            <a:fld id="{AC76F301-A167-4B85-85AA-5531D7652CE4}" type="datetimeFigureOut">
              <a:rPr lang="en-GB" smtClean="0"/>
              <a:t>19/04/2023</a:t>
            </a:fld>
            <a:endParaRPr lang="en-GB"/>
          </a:p>
        </p:txBody>
      </p:sp>
      <p:sp>
        <p:nvSpPr>
          <p:cNvPr id="8" name="Footer Placeholder 7">
            <a:extLst>
              <a:ext uri="{FF2B5EF4-FFF2-40B4-BE49-F238E27FC236}">
                <a16:creationId xmlns:a16="http://schemas.microsoft.com/office/drawing/2014/main" id="{5763731E-0247-854A-8C18-6C4F36E8EA5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F2E5E8A-0592-B4C8-3AC7-2C866D8E2093}"/>
              </a:ext>
            </a:extLst>
          </p:cNvPr>
          <p:cNvSpPr>
            <a:spLocks noGrp="1"/>
          </p:cNvSpPr>
          <p:nvPr>
            <p:ph type="sldNum" sz="quarter" idx="12"/>
          </p:nvPr>
        </p:nvSpPr>
        <p:spPr/>
        <p:txBody>
          <a:bodyPr/>
          <a:lstStyle/>
          <a:p>
            <a:fld id="{EB23BE2E-13EA-43D7-BB21-0ACBE4C00B3D}" type="slidenum">
              <a:rPr lang="en-GB" smtClean="0"/>
              <a:t>‹#›</a:t>
            </a:fld>
            <a:endParaRPr lang="en-GB"/>
          </a:p>
        </p:txBody>
      </p:sp>
    </p:spTree>
    <p:extLst>
      <p:ext uri="{BB962C8B-B14F-4D97-AF65-F5344CB8AC3E}">
        <p14:creationId xmlns:p14="http://schemas.microsoft.com/office/powerpoint/2010/main" val="37862290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02D1F-337B-8A64-07E7-739906654CB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561EA3D-3347-4768-7860-7BB344C322D8}"/>
              </a:ext>
            </a:extLst>
          </p:cNvPr>
          <p:cNvSpPr>
            <a:spLocks noGrp="1"/>
          </p:cNvSpPr>
          <p:nvPr>
            <p:ph type="dt" sz="half" idx="10"/>
          </p:nvPr>
        </p:nvSpPr>
        <p:spPr/>
        <p:txBody>
          <a:bodyPr/>
          <a:lstStyle/>
          <a:p>
            <a:fld id="{AC76F301-A167-4B85-85AA-5531D7652CE4}" type="datetimeFigureOut">
              <a:rPr lang="en-GB" smtClean="0"/>
              <a:t>19/04/2023</a:t>
            </a:fld>
            <a:endParaRPr lang="en-GB"/>
          </a:p>
        </p:txBody>
      </p:sp>
      <p:sp>
        <p:nvSpPr>
          <p:cNvPr id="4" name="Footer Placeholder 3">
            <a:extLst>
              <a:ext uri="{FF2B5EF4-FFF2-40B4-BE49-F238E27FC236}">
                <a16:creationId xmlns:a16="http://schemas.microsoft.com/office/drawing/2014/main" id="{91176F56-55DD-C544-9931-415F0E42E9E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EA4EB1B-6A0B-2D14-913B-E56D68C1FCA9}"/>
              </a:ext>
            </a:extLst>
          </p:cNvPr>
          <p:cNvSpPr>
            <a:spLocks noGrp="1"/>
          </p:cNvSpPr>
          <p:nvPr>
            <p:ph type="sldNum" sz="quarter" idx="12"/>
          </p:nvPr>
        </p:nvSpPr>
        <p:spPr/>
        <p:txBody>
          <a:bodyPr/>
          <a:lstStyle/>
          <a:p>
            <a:fld id="{EB23BE2E-13EA-43D7-BB21-0ACBE4C00B3D}" type="slidenum">
              <a:rPr lang="en-GB" smtClean="0"/>
              <a:t>‹#›</a:t>
            </a:fld>
            <a:endParaRPr lang="en-GB"/>
          </a:p>
        </p:txBody>
      </p:sp>
    </p:spTree>
    <p:extLst>
      <p:ext uri="{BB962C8B-B14F-4D97-AF65-F5344CB8AC3E}">
        <p14:creationId xmlns:p14="http://schemas.microsoft.com/office/powerpoint/2010/main" val="36221295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4433D0-F42C-AFB0-8857-315B2F32E166}"/>
              </a:ext>
            </a:extLst>
          </p:cNvPr>
          <p:cNvSpPr>
            <a:spLocks noGrp="1"/>
          </p:cNvSpPr>
          <p:nvPr>
            <p:ph type="dt" sz="half" idx="10"/>
          </p:nvPr>
        </p:nvSpPr>
        <p:spPr/>
        <p:txBody>
          <a:bodyPr/>
          <a:lstStyle/>
          <a:p>
            <a:fld id="{AC76F301-A167-4B85-85AA-5531D7652CE4}" type="datetimeFigureOut">
              <a:rPr lang="en-GB" smtClean="0"/>
              <a:t>19/04/2023</a:t>
            </a:fld>
            <a:endParaRPr lang="en-GB"/>
          </a:p>
        </p:txBody>
      </p:sp>
      <p:sp>
        <p:nvSpPr>
          <p:cNvPr id="3" name="Footer Placeholder 2">
            <a:extLst>
              <a:ext uri="{FF2B5EF4-FFF2-40B4-BE49-F238E27FC236}">
                <a16:creationId xmlns:a16="http://schemas.microsoft.com/office/drawing/2014/main" id="{64B82EC6-E420-C566-0095-F8D715DD06F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9FD43D2-9AD1-879E-7C33-AD9D15AACAD2}"/>
              </a:ext>
            </a:extLst>
          </p:cNvPr>
          <p:cNvSpPr>
            <a:spLocks noGrp="1"/>
          </p:cNvSpPr>
          <p:nvPr>
            <p:ph type="sldNum" sz="quarter" idx="12"/>
          </p:nvPr>
        </p:nvSpPr>
        <p:spPr/>
        <p:txBody>
          <a:bodyPr/>
          <a:lstStyle/>
          <a:p>
            <a:fld id="{EB23BE2E-13EA-43D7-BB21-0ACBE4C00B3D}" type="slidenum">
              <a:rPr lang="en-GB" smtClean="0"/>
              <a:t>‹#›</a:t>
            </a:fld>
            <a:endParaRPr lang="en-GB"/>
          </a:p>
        </p:txBody>
      </p:sp>
    </p:spTree>
    <p:extLst>
      <p:ext uri="{BB962C8B-B14F-4D97-AF65-F5344CB8AC3E}">
        <p14:creationId xmlns:p14="http://schemas.microsoft.com/office/powerpoint/2010/main" val="2550200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2B7FE-7537-57BD-7D59-2BE74DC75C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4CC5CF2-74AA-F9FC-4018-56FDBBE30CC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43AC035-8964-9158-4841-06D7A350A0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F3D8823-8C42-4F40-244D-B7E17838EE38}"/>
              </a:ext>
            </a:extLst>
          </p:cNvPr>
          <p:cNvSpPr>
            <a:spLocks noGrp="1"/>
          </p:cNvSpPr>
          <p:nvPr>
            <p:ph type="dt" sz="half" idx="10"/>
          </p:nvPr>
        </p:nvSpPr>
        <p:spPr/>
        <p:txBody>
          <a:bodyPr/>
          <a:lstStyle/>
          <a:p>
            <a:fld id="{AC76F301-A167-4B85-85AA-5531D7652CE4}" type="datetimeFigureOut">
              <a:rPr lang="en-GB" smtClean="0"/>
              <a:t>19/04/2023</a:t>
            </a:fld>
            <a:endParaRPr lang="en-GB"/>
          </a:p>
        </p:txBody>
      </p:sp>
      <p:sp>
        <p:nvSpPr>
          <p:cNvPr id="6" name="Footer Placeholder 5">
            <a:extLst>
              <a:ext uri="{FF2B5EF4-FFF2-40B4-BE49-F238E27FC236}">
                <a16:creationId xmlns:a16="http://schemas.microsoft.com/office/drawing/2014/main" id="{1E1AC284-D045-FF3F-5CB6-925E7DC8F62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187170-0152-675D-1008-8A0F22873CC9}"/>
              </a:ext>
            </a:extLst>
          </p:cNvPr>
          <p:cNvSpPr>
            <a:spLocks noGrp="1"/>
          </p:cNvSpPr>
          <p:nvPr>
            <p:ph type="sldNum" sz="quarter" idx="12"/>
          </p:nvPr>
        </p:nvSpPr>
        <p:spPr/>
        <p:txBody>
          <a:bodyPr/>
          <a:lstStyle/>
          <a:p>
            <a:fld id="{EB23BE2E-13EA-43D7-BB21-0ACBE4C00B3D}" type="slidenum">
              <a:rPr lang="en-GB" smtClean="0"/>
              <a:t>‹#›</a:t>
            </a:fld>
            <a:endParaRPr lang="en-GB"/>
          </a:p>
        </p:txBody>
      </p:sp>
    </p:spTree>
    <p:extLst>
      <p:ext uri="{BB962C8B-B14F-4D97-AF65-F5344CB8AC3E}">
        <p14:creationId xmlns:p14="http://schemas.microsoft.com/office/powerpoint/2010/main" val="25086118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CE3A6-A7E6-E3D2-83DC-49E28B97B73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99BD511-718D-7CE6-35E1-8C451232C3A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0C55687-1292-91C5-0931-D872A8D29B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10C41DD-C243-56C0-3B1A-20527B1A53C2}"/>
              </a:ext>
            </a:extLst>
          </p:cNvPr>
          <p:cNvSpPr>
            <a:spLocks noGrp="1"/>
          </p:cNvSpPr>
          <p:nvPr>
            <p:ph type="dt" sz="half" idx="10"/>
          </p:nvPr>
        </p:nvSpPr>
        <p:spPr/>
        <p:txBody>
          <a:bodyPr/>
          <a:lstStyle/>
          <a:p>
            <a:fld id="{AC76F301-A167-4B85-85AA-5531D7652CE4}" type="datetimeFigureOut">
              <a:rPr lang="en-GB" smtClean="0"/>
              <a:t>19/04/2023</a:t>
            </a:fld>
            <a:endParaRPr lang="en-GB"/>
          </a:p>
        </p:txBody>
      </p:sp>
      <p:sp>
        <p:nvSpPr>
          <p:cNvPr id="6" name="Footer Placeholder 5">
            <a:extLst>
              <a:ext uri="{FF2B5EF4-FFF2-40B4-BE49-F238E27FC236}">
                <a16:creationId xmlns:a16="http://schemas.microsoft.com/office/drawing/2014/main" id="{8D4F90DD-0433-9C0E-BE8A-B031878722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373892F-44C7-0D08-3933-3EBDE67D1AC9}"/>
              </a:ext>
            </a:extLst>
          </p:cNvPr>
          <p:cNvSpPr>
            <a:spLocks noGrp="1"/>
          </p:cNvSpPr>
          <p:nvPr>
            <p:ph type="sldNum" sz="quarter" idx="12"/>
          </p:nvPr>
        </p:nvSpPr>
        <p:spPr/>
        <p:txBody>
          <a:bodyPr/>
          <a:lstStyle/>
          <a:p>
            <a:fld id="{EB23BE2E-13EA-43D7-BB21-0ACBE4C00B3D}" type="slidenum">
              <a:rPr lang="en-GB" smtClean="0"/>
              <a:t>‹#›</a:t>
            </a:fld>
            <a:endParaRPr lang="en-GB"/>
          </a:p>
        </p:txBody>
      </p:sp>
    </p:spTree>
    <p:extLst>
      <p:ext uri="{BB962C8B-B14F-4D97-AF65-F5344CB8AC3E}">
        <p14:creationId xmlns:p14="http://schemas.microsoft.com/office/powerpoint/2010/main" val="16094041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6D74A-9623-319F-4939-293222F5ECF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5AE1761-3C27-06EB-C2CC-E76404AD7BB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FF7351-21D9-AE9C-C1D3-D60CC4F1938C}"/>
              </a:ext>
            </a:extLst>
          </p:cNvPr>
          <p:cNvSpPr>
            <a:spLocks noGrp="1"/>
          </p:cNvSpPr>
          <p:nvPr>
            <p:ph type="dt" sz="half" idx="10"/>
          </p:nvPr>
        </p:nvSpPr>
        <p:spPr/>
        <p:txBody>
          <a:bodyPr/>
          <a:lstStyle/>
          <a:p>
            <a:fld id="{AC76F301-A167-4B85-85AA-5531D7652CE4}" type="datetimeFigureOut">
              <a:rPr lang="en-GB" smtClean="0"/>
              <a:t>19/04/2023</a:t>
            </a:fld>
            <a:endParaRPr lang="en-GB"/>
          </a:p>
        </p:txBody>
      </p:sp>
      <p:sp>
        <p:nvSpPr>
          <p:cNvPr id="5" name="Footer Placeholder 4">
            <a:extLst>
              <a:ext uri="{FF2B5EF4-FFF2-40B4-BE49-F238E27FC236}">
                <a16:creationId xmlns:a16="http://schemas.microsoft.com/office/drawing/2014/main" id="{7DEF0D57-B150-4429-932F-ECBF89C588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EE9F9C-9812-DBF2-0EAD-BCEB1F346F9F}"/>
              </a:ext>
            </a:extLst>
          </p:cNvPr>
          <p:cNvSpPr>
            <a:spLocks noGrp="1"/>
          </p:cNvSpPr>
          <p:nvPr>
            <p:ph type="sldNum" sz="quarter" idx="12"/>
          </p:nvPr>
        </p:nvSpPr>
        <p:spPr/>
        <p:txBody>
          <a:bodyPr/>
          <a:lstStyle/>
          <a:p>
            <a:fld id="{EB23BE2E-13EA-43D7-BB21-0ACBE4C00B3D}" type="slidenum">
              <a:rPr lang="en-GB" smtClean="0"/>
              <a:t>‹#›</a:t>
            </a:fld>
            <a:endParaRPr lang="en-GB"/>
          </a:p>
        </p:txBody>
      </p:sp>
    </p:spTree>
    <p:extLst>
      <p:ext uri="{BB962C8B-B14F-4D97-AF65-F5344CB8AC3E}">
        <p14:creationId xmlns:p14="http://schemas.microsoft.com/office/powerpoint/2010/main" val="9461905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5171ECF-D45B-1BCE-E317-04B2744D9BD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75E8241-4389-D87D-F090-615631A2DBC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3B838A-7CCD-6D3F-F148-4EBA4604BEA8}"/>
              </a:ext>
            </a:extLst>
          </p:cNvPr>
          <p:cNvSpPr>
            <a:spLocks noGrp="1"/>
          </p:cNvSpPr>
          <p:nvPr>
            <p:ph type="dt" sz="half" idx="10"/>
          </p:nvPr>
        </p:nvSpPr>
        <p:spPr/>
        <p:txBody>
          <a:bodyPr/>
          <a:lstStyle/>
          <a:p>
            <a:fld id="{AC76F301-A167-4B85-85AA-5531D7652CE4}" type="datetimeFigureOut">
              <a:rPr lang="en-GB" smtClean="0"/>
              <a:t>19/04/2023</a:t>
            </a:fld>
            <a:endParaRPr lang="en-GB"/>
          </a:p>
        </p:txBody>
      </p:sp>
      <p:sp>
        <p:nvSpPr>
          <p:cNvPr id="5" name="Footer Placeholder 4">
            <a:extLst>
              <a:ext uri="{FF2B5EF4-FFF2-40B4-BE49-F238E27FC236}">
                <a16:creationId xmlns:a16="http://schemas.microsoft.com/office/drawing/2014/main" id="{1ED297C9-C4B6-36A2-CCCE-D17A8A00D1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8E3811-C779-EFDF-141E-A03167FACB7D}"/>
              </a:ext>
            </a:extLst>
          </p:cNvPr>
          <p:cNvSpPr>
            <a:spLocks noGrp="1"/>
          </p:cNvSpPr>
          <p:nvPr>
            <p:ph type="sldNum" sz="quarter" idx="12"/>
          </p:nvPr>
        </p:nvSpPr>
        <p:spPr/>
        <p:txBody>
          <a:bodyPr/>
          <a:lstStyle/>
          <a:p>
            <a:fld id="{EB23BE2E-13EA-43D7-BB21-0ACBE4C00B3D}" type="slidenum">
              <a:rPr lang="en-GB" smtClean="0"/>
              <a:t>‹#›</a:t>
            </a:fld>
            <a:endParaRPr lang="en-GB"/>
          </a:p>
        </p:txBody>
      </p:sp>
    </p:spTree>
    <p:extLst>
      <p:ext uri="{BB962C8B-B14F-4D97-AF65-F5344CB8AC3E}">
        <p14:creationId xmlns:p14="http://schemas.microsoft.com/office/powerpoint/2010/main" val="76084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929384B-1366-BEF2-0157-E19DC305158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6631DEF-1492-323D-2417-820209D237C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E220D2-2DA7-1DB6-A1A4-89E912C73D7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C76F301-A167-4B85-85AA-5531D7652CE4}" type="datetimeFigureOut">
              <a:rPr lang="en-GB" smtClean="0"/>
              <a:t>19/04/2023</a:t>
            </a:fld>
            <a:endParaRPr lang="en-GB"/>
          </a:p>
        </p:txBody>
      </p:sp>
      <p:sp>
        <p:nvSpPr>
          <p:cNvPr id="5" name="Footer Placeholder 4">
            <a:extLst>
              <a:ext uri="{FF2B5EF4-FFF2-40B4-BE49-F238E27FC236}">
                <a16:creationId xmlns:a16="http://schemas.microsoft.com/office/drawing/2014/main" id="{7709F7B4-0EC0-F9A6-B65A-CCA0624503B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699C87B-EFCB-60B2-4A65-9583DBF2979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B23BE2E-13EA-43D7-BB21-0ACBE4C00B3D}" type="slidenum">
              <a:rPr lang="en-GB" smtClean="0"/>
              <a:t>‹#›</a:t>
            </a:fld>
            <a:endParaRPr lang="en-GB"/>
          </a:p>
        </p:txBody>
      </p:sp>
    </p:spTree>
    <p:extLst>
      <p:ext uri="{BB962C8B-B14F-4D97-AF65-F5344CB8AC3E}">
        <p14:creationId xmlns:p14="http://schemas.microsoft.com/office/powerpoint/2010/main" val="13761656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tmp"/><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tmp"/><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2.tmp"/><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tmp"/><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6.tmp"/><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tmp"/><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tmp"/><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tmp"/><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6.tmp"/><Relationship Id="rId2" Type="http://schemas.openxmlformats.org/officeDocument/2006/relationships/image" Target="../media/image25.tmp"/><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tmp"/><Relationship Id="rId1" Type="http://schemas.openxmlformats.org/officeDocument/2006/relationships/slideLayout" Target="../slideLayouts/slideLayout7.xml"/><Relationship Id="rId5" Type="http://schemas.openxmlformats.org/officeDocument/2006/relationships/image" Target="../media/image31.png"/><Relationship Id="rId4" Type="http://schemas.openxmlformats.org/officeDocument/2006/relationships/image" Target="../media/image30.png"/></Relationships>
</file>

<file path=ppt/slides/_rels/slide1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5.tmp"/><Relationship Id="rId2" Type="http://schemas.openxmlformats.org/officeDocument/2006/relationships/image" Target="../media/image34.png"/><Relationship Id="rId1" Type="http://schemas.openxmlformats.org/officeDocument/2006/relationships/slideLayout" Target="../slideLayouts/slideLayout7.xml"/><Relationship Id="rId4" Type="http://schemas.openxmlformats.org/officeDocument/2006/relationships/image" Target="../media/image36.png"/></Relationships>
</file>

<file path=ppt/slides/_rels/slide18.xml.rels><?xml version="1.0" encoding="UTF-8" standalone="yes"?>
<Relationships xmlns="http://schemas.openxmlformats.org/package/2006/relationships"><Relationship Id="rId3" Type="http://schemas.openxmlformats.org/officeDocument/2006/relationships/image" Target="../media/image38.tmp"/><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41.tmp"/><Relationship Id="rId2" Type="http://schemas.openxmlformats.org/officeDocument/2006/relationships/image" Target="../media/image40.png"/><Relationship Id="rId1" Type="http://schemas.openxmlformats.org/officeDocument/2006/relationships/slideLayout" Target="../slideLayouts/slideLayout7.xml"/><Relationship Id="rId4" Type="http://schemas.openxmlformats.org/officeDocument/2006/relationships/image" Target="../media/image42.tmp"/></Relationships>
</file>

<file path=ppt/slides/_rels/slide21.xml.rels><?xml version="1.0" encoding="UTF-8" standalone="yes"?>
<Relationships xmlns="http://schemas.openxmlformats.org/package/2006/relationships"><Relationship Id="rId3" Type="http://schemas.openxmlformats.org/officeDocument/2006/relationships/image" Target="../media/image44.tmp"/><Relationship Id="rId2" Type="http://schemas.openxmlformats.org/officeDocument/2006/relationships/image" Target="../media/image43.jpeg"/><Relationship Id="rId1" Type="http://schemas.openxmlformats.org/officeDocument/2006/relationships/slideLayout" Target="../slideLayouts/slideLayout7.xml"/><Relationship Id="rId4" Type="http://schemas.openxmlformats.org/officeDocument/2006/relationships/image" Target="../media/image45.tmp"/></Relationships>
</file>

<file path=ppt/slides/_rels/slide22.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tmp"/><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0DFF646-FB7F-F92A-4B5E-ABD79B28CFFF}"/>
              </a:ext>
            </a:extLst>
          </p:cNvPr>
          <p:cNvSpPr txBox="1"/>
          <p:nvPr/>
        </p:nvSpPr>
        <p:spPr>
          <a:xfrm>
            <a:off x="278510" y="335005"/>
            <a:ext cx="9539785" cy="646331"/>
          </a:xfrm>
          <a:prstGeom prst="rect">
            <a:avLst/>
          </a:prstGeom>
          <a:noFill/>
        </p:spPr>
        <p:txBody>
          <a:bodyPr wrap="square" rtlCol="0">
            <a:spAutoFit/>
          </a:bodyPr>
          <a:lstStyle/>
          <a:p>
            <a:r>
              <a:rPr lang="en-GB" sz="3600">
                <a:solidFill>
                  <a:schemeClr val="bg1"/>
                </a:solidFill>
              </a:rPr>
              <a:t>Literacy and the Celts: the first </a:t>
            </a:r>
            <a:r>
              <a:rPr lang="en-GB" sz="3600" smtClean="0">
                <a:solidFill>
                  <a:schemeClr val="bg1"/>
                </a:solidFill>
              </a:rPr>
              <a:t>millennium</a:t>
            </a:r>
            <a:endParaRPr lang="en-GB" sz="3600">
              <a:solidFill>
                <a:schemeClr val="bg1"/>
              </a:solidFill>
            </a:endParaRPr>
          </a:p>
        </p:txBody>
      </p:sp>
      <p:pic>
        <p:nvPicPr>
          <p:cNvPr id="2" name="Picture 1">
            <a:extLst>
              <a:ext uri="{FF2B5EF4-FFF2-40B4-BE49-F238E27FC236}">
                <a16:creationId xmlns:a16="http://schemas.microsoft.com/office/drawing/2014/main" id="{B5B5C611-B8B7-943B-B0C6-F9E6BC2E6F62}"/>
              </a:ext>
            </a:extLst>
          </p:cNvPr>
          <p:cNvPicPr>
            <a:picLocks noChangeAspect="1"/>
          </p:cNvPicPr>
          <p:nvPr/>
        </p:nvPicPr>
        <p:blipFill rotWithShape="1">
          <a:blip r:embed="rId2"/>
          <a:srcRect b="50799"/>
          <a:stretch/>
        </p:blipFill>
        <p:spPr>
          <a:xfrm>
            <a:off x="127479" y="2303013"/>
            <a:ext cx="11778117" cy="3939933"/>
          </a:xfrm>
          <a:prstGeom prst="rect">
            <a:avLst/>
          </a:prstGeom>
        </p:spPr>
      </p:pic>
      <p:sp>
        <p:nvSpPr>
          <p:cNvPr id="5" name="TextBox 4">
            <a:extLst>
              <a:ext uri="{FF2B5EF4-FFF2-40B4-BE49-F238E27FC236}">
                <a16:creationId xmlns:a16="http://schemas.microsoft.com/office/drawing/2014/main" id="{D5436489-982D-9D58-8C3D-B598E10A82E0}"/>
              </a:ext>
            </a:extLst>
          </p:cNvPr>
          <p:cNvSpPr txBox="1"/>
          <p:nvPr/>
        </p:nvSpPr>
        <p:spPr>
          <a:xfrm>
            <a:off x="278510" y="1229759"/>
            <a:ext cx="6528391" cy="646331"/>
          </a:xfrm>
          <a:prstGeom prst="rect">
            <a:avLst/>
          </a:prstGeom>
          <a:noFill/>
        </p:spPr>
        <p:txBody>
          <a:bodyPr wrap="square" rtlCol="0">
            <a:spAutoFit/>
          </a:bodyPr>
          <a:lstStyle/>
          <a:p>
            <a:r>
              <a:rPr lang="en-GB">
                <a:solidFill>
                  <a:schemeClr val="bg1"/>
                </a:solidFill>
              </a:rPr>
              <a:t>David Parsons, Centre for Advanced Welsh and Celtic Studies, d.parsons@cymru.ac.uk</a:t>
            </a:r>
          </a:p>
        </p:txBody>
      </p:sp>
    </p:spTree>
    <p:extLst>
      <p:ext uri="{BB962C8B-B14F-4D97-AF65-F5344CB8AC3E}">
        <p14:creationId xmlns:p14="http://schemas.microsoft.com/office/powerpoint/2010/main" val="36221347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Text&#10;&#10;Description automatically generated">
            <a:extLst>
              <a:ext uri="{FF2B5EF4-FFF2-40B4-BE49-F238E27FC236}">
                <a16:creationId xmlns:a16="http://schemas.microsoft.com/office/drawing/2014/main" id="{CAD55DDB-CB44-7AD5-5C39-15B92F244FA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06167" y="101403"/>
            <a:ext cx="3810196" cy="5023108"/>
          </a:xfrm>
          <a:prstGeom prst="rect">
            <a:avLst/>
          </a:prstGeom>
        </p:spPr>
      </p:pic>
      <p:pic>
        <p:nvPicPr>
          <p:cNvPr id="5" name="Picture 4" descr="Diagram&#10;&#10;Description automatically generated">
            <a:extLst>
              <a:ext uri="{FF2B5EF4-FFF2-40B4-BE49-F238E27FC236}">
                <a16:creationId xmlns:a16="http://schemas.microsoft.com/office/drawing/2014/main" id="{209D031B-DEE2-E220-0FF2-427BC80A47B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0706" y="76691"/>
            <a:ext cx="7157674" cy="5023108"/>
          </a:xfrm>
          <a:prstGeom prst="rect">
            <a:avLst/>
          </a:prstGeom>
        </p:spPr>
      </p:pic>
      <p:sp>
        <p:nvSpPr>
          <p:cNvPr id="6" name="TextBox 5">
            <a:extLst>
              <a:ext uri="{FF2B5EF4-FFF2-40B4-BE49-F238E27FC236}">
                <a16:creationId xmlns:a16="http://schemas.microsoft.com/office/drawing/2014/main" id="{7A48E1E4-5B56-3CC1-A8D7-21710F5BB4C6}"/>
              </a:ext>
            </a:extLst>
          </p:cNvPr>
          <p:cNvSpPr txBox="1"/>
          <p:nvPr/>
        </p:nvSpPr>
        <p:spPr>
          <a:xfrm>
            <a:off x="190706" y="5362832"/>
            <a:ext cx="11465835" cy="1200329"/>
          </a:xfrm>
          <a:prstGeom prst="rect">
            <a:avLst/>
          </a:prstGeom>
          <a:solidFill>
            <a:schemeClr val="tx1">
              <a:lumMod val="50000"/>
              <a:lumOff val="50000"/>
            </a:schemeClr>
          </a:solidFill>
        </p:spPr>
        <p:txBody>
          <a:bodyPr wrap="square" rtlCol="0">
            <a:spAutoFit/>
          </a:bodyPr>
          <a:lstStyle/>
          <a:p>
            <a:r>
              <a:rPr lang="en-GB">
                <a:solidFill>
                  <a:schemeClr val="bg1"/>
                </a:solidFill>
              </a:rPr>
              <a:t>This session is about literacy (and language) in the long period between the early recognition of the Celts by Classical authors like Herodotus and the appearance of the first manuscripts written by Celtic-speaking scribes, like the Book of Armagh, eighth-century AD, on the right. Such manuscripts – throughout the middle ages – are often wholly or mostly in Latin, but some – like this one – contain passages or glosses in the local language; in this case Old Irish.</a:t>
            </a:r>
          </a:p>
        </p:txBody>
      </p:sp>
    </p:spTree>
    <p:extLst>
      <p:ext uri="{BB962C8B-B14F-4D97-AF65-F5344CB8AC3E}">
        <p14:creationId xmlns:p14="http://schemas.microsoft.com/office/powerpoint/2010/main" val="41497493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026" name="Picture 2" descr="Lepontic : Inscription from Prestino">
            <a:extLst>
              <a:ext uri="{FF2B5EF4-FFF2-40B4-BE49-F238E27FC236}">
                <a16:creationId xmlns:a16="http://schemas.microsoft.com/office/drawing/2014/main" id="{BE01E894-0CD9-E74B-D72A-CC180E0FF60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9335"/>
          <a:stretch/>
        </p:blipFill>
        <p:spPr bwMode="auto">
          <a:xfrm>
            <a:off x="1651271" y="8785"/>
            <a:ext cx="5715000" cy="3163516"/>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8AABF8F2-4295-20CE-AE81-22B15A1D56C2}"/>
              </a:ext>
            </a:extLst>
          </p:cNvPr>
          <p:cNvPicPr>
            <a:picLocks noChangeAspect="1"/>
          </p:cNvPicPr>
          <p:nvPr/>
        </p:nvPicPr>
        <p:blipFill>
          <a:blip r:embed="rId3"/>
          <a:stretch>
            <a:fillRect/>
          </a:stretch>
        </p:blipFill>
        <p:spPr>
          <a:xfrm>
            <a:off x="8045585" y="321012"/>
            <a:ext cx="3884580" cy="5826869"/>
          </a:xfrm>
          <a:prstGeom prst="rect">
            <a:avLst/>
          </a:prstGeom>
        </p:spPr>
      </p:pic>
      <p:sp>
        <p:nvSpPr>
          <p:cNvPr id="5" name="TextBox 4">
            <a:extLst>
              <a:ext uri="{FF2B5EF4-FFF2-40B4-BE49-F238E27FC236}">
                <a16:creationId xmlns:a16="http://schemas.microsoft.com/office/drawing/2014/main" id="{3D1D1A6D-4705-5FC4-CD2B-AB2FDB3BAB71}"/>
              </a:ext>
            </a:extLst>
          </p:cNvPr>
          <p:cNvSpPr txBox="1"/>
          <p:nvPr/>
        </p:nvSpPr>
        <p:spPr>
          <a:xfrm>
            <a:off x="3462578" y="3562558"/>
            <a:ext cx="4416358" cy="2585323"/>
          </a:xfrm>
          <a:prstGeom prst="rect">
            <a:avLst/>
          </a:prstGeom>
          <a:solidFill>
            <a:schemeClr val="tx1">
              <a:lumMod val="50000"/>
              <a:lumOff val="50000"/>
            </a:schemeClr>
          </a:solidFill>
        </p:spPr>
        <p:txBody>
          <a:bodyPr wrap="square" rtlCol="0">
            <a:spAutoFit/>
          </a:bodyPr>
          <a:lstStyle/>
          <a:p>
            <a:r>
              <a:rPr lang="en-GB">
                <a:solidFill>
                  <a:schemeClr val="bg1"/>
                </a:solidFill>
              </a:rPr>
              <a:t>Across this long period Celtic languages were inscribed, in various scripts, in various places. Above is a Lepontic inscription of the sixth-century BC; left Gaulish graffiti of the first or second century AD; right a memorial stone from fifth-sixth century AD Wales, with parallel texts in roman script and the Latin language, and ogam script and Irish language.</a:t>
            </a:r>
          </a:p>
        </p:txBody>
      </p:sp>
      <p:pic>
        <p:nvPicPr>
          <p:cNvPr id="3" name="Picture 2">
            <a:extLst>
              <a:ext uri="{FF2B5EF4-FFF2-40B4-BE49-F238E27FC236}">
                <a16:creationId xmlns:a16="http://schemas.microsoft.com/office/drawing/2014/main" id="{9699F490-05B4-7883-D721-2904A085CD84}"/>
              </a:ext>
            </a:extLst>
          </p:cNvPr>
          <p:cNvPicPr>
            <a:picLocks noChangeAspect="1"/>
          </p:cNvPicPr>
          <p:nvPr/>
        </p:nvPicPr>
        <p:blipFill>
          <a:blip r:embed="rId4"/>
          <a:stretch>
            <a:fillRect/>
          </a:stretch>
        </p:blipFill>
        <p:spPr>
          <a:xfrm>
            <a:off x="341621" y="3464569"/>
            <a:ext cx="2781300" cy="2781300"/>
          </a:xfrm>
          <a:prstGeom prst="rect">
            <a:avLst/>
          </a:prstGeom>
        </p:spPr>
      </p:pic>
    </p:spTree>
    <p:extLst>
      <p:ext uri="{BB962C8B-B14F-4D97-AF65-F5344CB8AC3E}">
        <p14:creationId xmlns:p14="http://schemas.microsoft.com/office/powerpoint/2010/main" val="32556279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050" name="Picture 2" descr="&lt;em&gt;RIB&lt;/em&gt; 3049 - Photograph by Institute of Archaeology, Oxford (c. 1985)">
            <a:extLst>
              <a:ext uri="{FF2B5EF4-FFF2-40B4-BE49-F238E27FC236}">
                <a16:creationId xmlns:a16="http://schemas.microsoft.com/office/drawing/2014/main" id="{C7002A09-B1E2-2F1E-4BD0-36DF6A75D9A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70" r="1367"/>
          <a:stretch/>
        </p:blipFill>
        <p:spPr bwMode="auto">
          <a:xfrm>
            <a:off x="632298" y="321013"/>
            <a:ext cx="5729592" cy="444554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65C645B-6978-6567-F4FC-88F0ECB60AAB}"/>
              </a:ext>
            </a:extLst>
          </p:cNvPr>
          <p:cNvSpPr txBox="1"/>
          <p:nvPr/>
        </p:nvSpPr>
        <p:spPr>
          <a:xfrm>
            <a:off x="152399" y="5180486"/>
            <a:ext cx="11887201" cy="1477328"/>
          </a:xfrm>
          <a:prstGeom prst="rect">
            <a:avLst/>
          </a:prstGeom>
          <a:solidFill>
            <a:schemeClr val="tx1">
              <a:lumMod val="50000"/>
              <a:lumOff val="50000"/>
            </a:schemeClr>
          </a:solidFill>
        </p:spPr>
        <p:txBody>
          <a:bodyPr wrap="square" rtlCol="0">
            <a:spAutoFit/>
          </a:bodyPr>
          <a:lstStyle/>
          <a:p>
            <a:r>
              <a:rPr lang="en-GB">
                <a:solidFill>
                  <a:schemeClr val="bg1"/>
                </a:solidFill>
              </a:rPr>
              <a:t>Most of the first part of the session will focus on the appearance of Celtic language in inscriptions, but the subject is as much about the spreading influence of literacy from southern Europe northwards as about primarily linguistic concerns. Here are two instances from early Britain indicating the coming together of local society and Roman literacy: to the left an altar from Bath dedicated, in Latin, to the British goddess Sulis by one Lucius Marcius Memor, a ‘harusp(ex)’, a soothsayer or professional diviner; to the right a southern English coin of  Cunebelinos from Camulodunum (Colchester).</a:t>
            </a:r>
          </a:p>
        </p:txBody>
      </p:sp>
      <p:pic>
        <p:nvPicPr>
          <p:cNvPr id="5" name="Picture 4">
            <a:extLst>
              <a:ext uri="{FF2B5EF4-FFF2-40B4-BE49-F238E27FC236}">
                <a16:creationId xmlns:a16="http://schemas.microsoft.com/office/drawing/2014/main" id="{BDE016A0-D2C7-2AA4-8820-C8EDCC43E7D7}"/>
              </a:ext>
            </a:extLst>
          </p:cNvPr>
          <p:cNvPicPr>
            <a:picLocks noChangeAspect="1"/>
          </p:cNvPicPr>
          <p:nvPr/>
        </p:nvPicPr>
        <p:blipFill>
          <a:blip r:embed="rId3"/>
          <a:stretch>
            <a:fillRect/>
          </a:stretch>
        </p:blipFill>
        <p:spPr>
          <a:xfrm>
            <a:off x="7136251" y="1677514"/>
            <a:ext cx="4514850" cy="2238375"/>
          </a:xfrm>
          <a:prstGeom prst="rect">
            <a:avLst/>
          </a:prstGeom>
        </p:spPr>
      </p:pic>
    </p:spTree>
    <p:extLst>
      <p:ext uri="{BB962C8B-B14F-4D97-AF65-F5344CB8AC3E}">
        <p14:creationId xmlns:p14="http://schemas.microsoft.com/office/powerpoint/2010/main" val="25963528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6" name="Picture 5" descr="Map&#10;&#10;Description automatically generated">
            <a:extLst>
              <a:ext uri="{FF2B5EF4-FFF2-40B4-BE49-F238E27FC236}">
                <a16:creationId xmlns:a16="http://schemas.microsoft.com/office/drawing/2014/main" id="{C4EB0628-8640-71FA-98CD-E00103C2657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71922" y="1407085"/>
            <a:ext cx="3667185" cy="4303228"/>
          </a:xfrm>
          <a:prstGeom prst="rect">
            <a:avLst/>
          </a:prstGeom>
        </p:spPr>
      </p:pic>
      <p:pic>
        <p:nvPicPr>
          <p:cNvPr id="3" name="Picture 2">
            <a:extLst>
              <a:ext uri="{FF2B5EF4-FFF2-40B4-BE49-F238E27FC236}">
                <a16:creationId xmlns:a16="http://schemas.microsoft.com/office/drawing/2014/main" id="{7B371826-CCE7-CB58-D4C8-F328A250E044}"/>
              </a:ext>
            </a:extLst>
          </p:cNvPr>
          <p:cNvPicPr>
            <a:picLocks noChangeAspect="1"/>
          </p:cNvPicPr>
          <p:nvPr/>
        </p:nvPicPr>
        <p:blipFill>
          <a:blip r:embed="rId3"/>
          <a:stretch>
            <a:fillRect/>
          </a:stretch>
        </p:blipFill>
        <p:spPr>
          <a:xfrm>
            <a:off x="1470372" y="2102269"/>
            <a:ext cx="4512677" cy="4303227"/>
          </a:xfrm>
          <a:prstGeom prst="rect">
            <a:avLst/>
          </a:prstGeom>
        </p:spPr>
      </p:pic>
      <p:sp>
        <p:nvSpPr>
          <p:cNvPr id="4" name="TextBox 3">
            <a:extLst>
              <a:ext uri="{FF2B5EF4-FFF2-40B4-BE49-F238E27FC236}">
                <a16:creationId xmlns:a16="http://schemas.microsoft.com/office/drawing/2014/main" id="{FFD5559A-3D0F-1F25-84FD-46654673AA81}"/>
              </a:ext>
            </a:extLst>
          </p:cNvPr>
          <p:cNvSpPr txBox="1"/>
          <p:nvPr/>
        </p:nvSpPr>
        <p:spPr>
          <a:xfrm>
            <a:off x="552893" y="282384"/>
            <a:ext cx="6347637" cy="1477328"/>
          </a:xfrm>
          <a:prstGeom prst="rect">
            <a:avLst/>
          </a:prstGeom>
          <a:solidFill>
            <a:schemeClr val="tx1">
              <a:lumMod val="50000"/>
              <a:lumOff val="50000"/>
            </a:schemeClr>
          </a:solidFill>
        </p:spPr>
        <p:txBody>
          <a:bodyPr wrap="square" rtlCol="0">
            <a:spAutoFit/>
          </a:bodyPr>
          <a:lstStyle/>
          <a:p>
            <a:r>
              <a:rPr lang="en-GB">
                <a:solidFill>
                  <a:schemeClr val="bg1"/>
                </a:solidFill>
              </a:rPr>
              <a:t>We begin with the earliest inscriptions widely recognised as Celtic, and thus the earliest recorded Celtic texts. These are the so-called ‘Lepontic’ inscriptions from the far north of Italy, in the area of the lakes and the Po valley. The earliest of this group date from around the the sixth century BC.</a:t>
            </a:r>
          </a:p>
        </p:txBody>
      </p:sp>
    </p:spTree>
    <p:extLst>
      <p:ext uri="{BB962C8B-B14F-4D97-AF65-F5344CB8AC3E}">
        <p14:creationId xmlns:p14="http://schemas.microsoft.com/office/powerpoint/2010/main" val="20924619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06CF0F8-1795-D524-B06F-A45887CB7A6F}"/>
              </a:ext>
            </a:extLst>
          </p:cNvPr>
          <p:cNvSpPr txBox="1"/>
          <p:nvPr/>
        </p:nvSpPr>
        <p:spPr>
          <a:xfrm>
            <a:off x="421504" y="5099316"/>
            <a:ext cx="9254123" cy="1477328"/>
          </a:xfrm>
          <a:prstGeom prst="rect">
            <a:avLst/>
          </a:prstGeom>
          <a:solidFill>
            <a:schemeClr val="tx1">
              <a:lumMod val="50000"/>
              <a:lumOff val="50000"/>
            </a:schemeClr>
          </a:solidFill>
        </p:spPr>
        <p:txBody>
          <a:bodyPr wrap="square" rtlCol="0">
            <a:spAutoFit/>
          </a:bodyPr>
          <a:lstStyle/>
          <a:p>
            <a:r>
              <a:rPr lang="en-GB">
                <a:solidFill>
                  <a:schemeClr val="bg1"/>
                </a:solidFill>
              </a:rPr>
              <a:t>This is a sandstone slab from Prestino, c. 500 BC., with a transliteration and suggested interpretation: like very many early  inscriptions on stone either a memorial or raised in honour of a deity. If the Celtic doesn’t look anything like the languages you are familiar with, remember that all surviving Celtic languages went through a period of accelerated change, often shortening words dramatically, around a </a:t>
            </a:r>
            <a:r>
              <a:rPr lang="en-GB" smtClean="0">
                <a:solidFill>
                  <a:schemeClr val="bg1"/>
                </a:solidFill>
              </a:rPr>
              <a:t>millennium </a:t>
            </a:r>
            <a:r>
              <a:rPr lang="en-GB">
                <a:solidFill>
                  <a:schemeClr val="bg1"/>
                </a:solidFill>
              </a:rPr>
              <a:t>after this inscription.</a:t>
            </a:r>
          </a:p>
        </p:txBody>
      </p:sp>
      <p:pic>
        <p:nvPicPr>
          <p:cNvPr id="4" name="Picture 3">
            <a:extLst>
              <a:ext uri="{FF2B5EF4-FFF2-40B4-BE49-F238E27FC236}">
                <a16:creationId xmlns:a16="http://schemas.microsoft.com/office/drawing/2014/main" id="{67186ED9-9294-A933-3D44-6E4342560214}"/>
              </a:ext>
            </a:extLst>
          </p:cNvPr>
          <p:cNvPicPr>
            <a:picLocks noChangeAspect="1"/>
          </p:cNvPicPr>
          <p:nvPr/>
        </p:nvPicPr>
        <p:blipFill>
          <a:blip r:embed="rId2"/>
          <a:stretch>
            <a:fillRect/>
          </a:stretch>
        </p:blipFill>
        <p:spPr>
          <a:xfrm>
            <a:off x="312964" y="304800"/>
            <a:ext cx="11051722" cy="3173828"/>
          </a:xfrm>
          <a:prstGeom prst="rect">
            <a:avLst/>
          </a:prstGeom>
        </p:spPr>
      </p:pic>
      <p:pic>
        <p:nvPicPr>
          <p:cNvPr id="6" name="Picture 5" descr="Text&#10;&#10;Description automatically generated">
            <a:extLst>
              <a:ext uri="{FF2B5EF4-FFF2-40B4-BE49-F238E27FC236}">
                <a16:creationId xmlns:a16="http://schemas.microsoft.com/office/drawing/2014/main" id="{D92BCDA8-5232-28BC-97AF-F14210298CE9}"/>
              </a:ext>
            </a:extLst>
          </p:cNvPr>
          <p:cNvPicPr>
            <a:picLocks noChangeAspect="1"/>
          </p:cNvPicPr>
          <p:nvPr/>
        </p:nvPicPr>
        <p:blipFill rotWithShape="1">
          <a:blip r:embed="rId3">
            <a:extLst>
              <a:ext uri="{28A0092B-C50C-407E-A947-70E740481C1C}">
                <a14:useLocalDpi xmlns:a14="http://schemas.microsoft.com/office/drawing/2010/main" val="0"/>
              </a:ext>
            </a:extLst>
          </a:blip>
          <a:srcRect l="521" t="8024" b="25752"/>
          <a:stretch/>
        </p:blipFill>
        <p:spPr>
          <a:xfrm>
            <a:off x="1208314" y="3897086"/>
            <a:ext cx="9484323" cy="783772"/>
          </a:xfrm>
          <a:prstGeom prst="rect">
            <a:avLst/>
          </a:prstGeom>
        </p:spPr>
      </p:pic>
    </p:spTree>
    <p:extLst>
      <p:ext uri="{BB962C8B-B14F-4D97-AF65-F5344CB8AC3E}">
        <p14:creationId xmlns:p14="http://schemas.microsoft.com/office/powerpoint/2010/main" val="36446519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Text&#10;&#10;Description automatically generated">
            <a:extLst>
              <a:ext uri="{FF2B5EF4-FFF2-40B4-BE49-F238E27FC236}">
                <a16:creationId xmlns:a16="http://schemas.microsoft.com/office/drawing/2014/main" id="{AA7C7590-1CDA-2DE1-BC2B-D7748F507E0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447" y="910602"/>
            <a:ext cx="5672025" cy="2385491"/>
          </a:xfrm>
          <a:prstGeom prst="rect">
            <a:avLst/>
          </a:prstGeom>
        </p:spPr>
      </p:pic>
      <p:pic>
        <p:nvPicPr>
          <p:cNvPr id="4" name="Picture 3">
            <a:extLst>
              <a:ext uri="{FF2B5EF4-FFF2-40B4-BE49-F238E27FC236}">
                <a16:creationId xmlns:a16="http://schemas.microsoft.com/office/drawing/2014/main" id="{F37A43EE-0647-D53E-441A-0DD8DB701E73}"/>
              </a:ext>
            </a:extLst>
          </p:cNvPr>
          <p:cNvPicPr>
            <a:picLocks noChangeAspect="1"/>
          </p:cNvPicPr>
          <p:nvPr/>
        </p:nvPicPr>
        <p:blipFill>
          <a:blip r:embed="rId3"/>
          <a:stretch>
            <a:fillRect/>
          </a:stretch>
        </p:blipFill>
        <p:spPr>
          <a:xfrm>
            <a:off x="440447" y="4098472"/>
            <a:ext cx="6801694" cy="2465614"/>
          </a:xfrm>
          <a:prstGeom prst="rect">
            <a:avLst/>
          </a:prstGeom>
        </p:spPr>
      </p:pic>
      <p:sp>
        <p:nvSpPr>
          <p:cNvPr id="5" name="TextBox 4">
            <a:extLst>
              <a:ext uri="{FF2B5EF4-FFF2-40B4-BE49-F238E27FC236}">
                <a16:creationId xmlns:a16="http://schemas.microsoft.com/office/drawing/2014/main" id="{7A2D4C95-CF5E-46E1-FEB7-E97719083422}"/>
              </a:ext>
            </a:extLst>
          </p:cNvPr>
          <p:cNvSpPr txBox="1"/>
          <p:nvPr/>
        </p:nvSpPr>
        <p:spPr>
          <a:xfrm>
            <a:off x="7511143" y="5363757"/>
            <a:ext cx="4365171" cy="1200329"/>
          </a:xfrm>
          <a:prstGeom prst="rect">
            <a:avLst/>
          </a:prstGeom>
          <a:noFill/>
        </p:spPr>
        <p:txBody>
          <a:bodyPr wrap="square" rtlCol="0">
            <a:spAutoFit/>
          </a:bodyPr>
          <a:lstStyle/>
          <a:p>
            <a:r>
              <a:rPr lang="en-GB">
                <a:solidFill>
                  <a:schemeClr val="bg1"/>
                </a:solidFill>
              </a:rPr>
              <a:t>Ornavasso, vase for wine. c. 100 BC. LATUMARUI SAPSUTAI PE UINOM NASOM</a:t>
            </a:r>
          </a:p>
          <a:p>
            <a:r>
              <a:rPr lang="en-GB">
                <a:solidFill>
                  <a:schemeClr val="bg1"/>
                </a:solidFill>
              </a:rPr>
              <a:t>‘For Latumaros and Sapsuta, wine from Naxos’</a:t>
            </a:r>
          </a:p>
        </p:txBody>
      </p:sp>
      <p:sp>
        <p:nvSpPr>
          <p:cNvPr id="2" name="TextBox 1">
            <a:extLst>
              <a:ext uri="{FF2B5EF4-FFF2-40B4-BE49-F238E27FC236}">
                <a16:creationId xmlns:a16="http://schemas.microsoft.com/office/drawing/2014/main" id="{6664B84C-B780-B772-1269-9A6AEEBAD95F}"/>
              </a:ext>
            </a:extLst>
          </p:cNvPr>
          <p:cNvSpPr txBox="1"/>
          <p:nvPr/>
        </p:nvSpPr>
        <p:spPr>
          <a:xfrm>
            <a:off x="7242141" y="1112689"/>
            <a:ext cx="4688958" cy="2031325"/>
          </a:xfrm>
          <a:prstGeom prst="rect">
            <a:avLst/>
          </a:prstGeom>
          <a:solidFill>
            <a:schemeClr val="tx1">
              <a:lumMod val="50000"/>
              <a:lumOff val="50000"/>
            </a:schemeClr>
          </a:solidFill>
        </p:spPr>
        <p:txBody>
          <a:bodyPr wrap="square" rtlCol="0">
            <a:spAutoFit/>
          </a:bodyPr>
          <a:lstStyle/>
          <a:p>
            <a:r>
              <a:rPr lang="en-GB">
                <a:solidFill>
                  <a:schemeClr val="bg1"/>
                </a:solidFill>
              </a:rPr>
              <a:t>Lepontic inscriptions use, not the Roman alphabet, but a version of Etruscan script (ultimately a borrowing from the Greek alphabet, earlier than the Roman version). The inscriptions usually run from right to left, as in both the previous example and on the inscribed vase below.</a:t>
            </a:r>
          </a:p>
        </p:txBody>
      </p:sp>
    </p:spTree>
    <p:extLst>
      <p:ext uri="{BB962C8B-B14F-4D97-AF65-F5344CB8AC3E}">
        <p14:creationId xmlns:p14="http://schemas.microsoft.com/office/powerpoint/2010/main" val="15817828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D70D7C1-B87D-8A6C-C404-47F563150A7C}"/>
              </a:ext>
            </a:extLst>
          </p:cNvPr>
          <p:cNvPicPr>
            <a:picLocks noChangeAspect="1"/>
          </p:cNvPicPr>
          <p:nvPr/>
        </p:nvPicPr>
        <p:blipFill>
          <a:blip r:embed="rId2"/>
          <a:stretch>
            <a:fillRect/>
          </a:stretch>
        </p:blipFill>
        <p:spPr>
          <a:xfrm>
            <a:off x="410935" y="266700"/>
            <a:ext cx="7429500" cy="3162300"/>
          </a:xfrm>
          <a:prstGeom prst="rect">
            <a:avLst/>
          </a:prstGeom>
        </p:spPr>
      </p:pic>
      <p:sp>
        <p:nvSpPr>
          <p:cNvPr id="4" name="TextBox 3">
            <a:extLst>
              <a:ext uri="{FF2B5EF4-FFF2-40B4-BE49-F238E27FC236}">
                <a16:creationId xmlns:a16="http://schemas.microsoft.com/office/drawing/2014/main" id="{1644A8EC-05B7-AB33-5DD7-8A75492D58D0}"/>
              </a:ext>
            </a:extLst>
          </p:cNvPr>
          <p:cNvSpPr txBox="1"/>
          <p:nvPr/>
        </p:nvSpPr>
        <p:spPr>
          <a:xfrm>
            <a:off x="410935" y="3509371"/>
            <a:ext cx="6096000" cy="1200329"/>
          </a:xfrm>
          <a:prstGeom prst="rect">
            <a:avLst/>
          </a:prstGeom>
          <a:noFill/>
        </p:spPr>
        <p:txBody>
          <a:bodyPr wrap="square">
            <a:spAutoFit/>
          </a:bodyPr>
          <a:lstStyle/>
          <a:p>
            <a:r>
              <a:rPr lang="en-GB">
                <a:solidFill>
                  <a:schemeClr val="bg1"/>
                </a:solidFill>
              </a:rPr>
              <a:t>" a) "Dannotalos'sons, Quintos, legate, Andocombogios, Setubogios, and Essandecot(t)os'(sons), Andareuiseos, Dannotalos, have raised this cairn“</a:t>
            </a:r>
          </a:p>
          <a:p>
            <a:r>
              <a:rPr lang="en-GB">
                <a:solidFill>
                  <a:schemeClr val="bg1"/>
                </a:solidFill>
              </a:rPr>
              <a:t>“ b) ? decision of the tribe" </a:t>
            </a:r>
          </a:p>
        </p:txBody>
      </p:sp>
      <p:sp>
        <p:nvSpPr>
          <p:cNvPr id="5" name="TextBox 4">
            <a:extLst>
              <a:ext uri="{FF2B5EF4-FFF2-40B4-BE49-F238E27FC236}">
                <a16:creationId xmlns:a16="http://schemas.microsoft.com/office/drawing/2014/main" id="{397DD737-CAB4-4BC8-BB32-3C6B876C5F81}"/>
              </a:ext>
            </a:extLst>
          </p:cNvPr>
          <p:cNvSpPr txBox="1"/>
          <p:nvPr/>
        </p:nvSpPr>
        <p:spPr>
          <a:xfrm>
            <a:off x="8763000" y="324536"/>
            <a:ext cx="2111829" cy="369332"/>
          </a:xfrm>
          <a:prstGeom prst="rect">
            <a:avLst/>
          </a:prstGeom>
          <a:noFill/>
        </p:spPr>
        <p:txBody>
          <a:bodyPr wrap="square" rtlCol="0">
            <a:spAutoFit/>
          </a:bodyPr>
          <a:lstStyle/>
          <a:p>
            <a:r>
              <a:rPr lang="en-GB">
                <a:solidFill>
                  <a:schemeClr val="bg1"/>
                </a:solidFill>
              </a:rPr>
              <a:t>Briona, c.100 BC</a:t>
            </a:r>
          </a:p>
        </p:txBody>
      </p:sp>
      <p:pic>
        <p:nvPicPr>
          <p:cNvPr id="7" name="Picture 6" descr="Text&#10;&#10;Description automatically generated">
            <a:extLst>
              <a:ext uri="{FF2B5EF4-FFF2-40B4-BE49-F238E27FC236}">
                <a16:creationId xmlns:a16="http://schemas.microsoft.com/office/drawing/2014/main" id="{0FEA0DC1-2613-3800-3AE9-70346DF246EE}"/>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8523514" y="997218"/>
            <a:ext cx="2699657" cy="3474062"/>
          </a:xfrm>
          <a:prstGeom prst="rect">
            <a:avLst/>
          </a:prstGeom>
        </p:spPr>
      </p:pic>
      <p:sp>
        <p:nvSpPr>
          <p:cNvPr id="3" name="TextBox 2">
            <a:extLst>
              <a:ext uri="{FF2B5EF4-FFF2-40B4-BE49-F238E27FC236}">
                <a16:creationId xmlns:a16="http://schemas.microsoft.com/office/drawing/2014/main" id="{E0345B65-7393-7B94-98D1-E47C76A1ABD4}"/>
              </a:ext>
            </a:extLst>
          </p:cNvPr>
          <p:cNvSpPr txBox="1"/>
          <p:nvPr/>
        </p:nvSpPr>
        <p:spPr>
          <a:xfrm>
            <a:off x="410935" y="4948121"/>
            <a:ext cx="10500157" cy="1754326"/>
          </a:xfrm>
          <a:prstGeom prst="rect">
            <a:avLst/>
          </a:prstGeom>
          <a:solidFill>
            <a:schemeClr val="tx1">
              <a:lumMod val="50000"/>
              <a:lumOff val="50000"/>
            </a:schemeClr>
          </a:solidFill>
        </p:spPr>
        <p:txBody>
          <a:bodyPr wrap="square" rtlCol="0">
            <a:spAutoFit/>
          </a:bodyPr>
          <a:lstStyle/>
          <a:p>
            <a:r>
              <a:rPr lang="en-GB">
                <a:solidFill>
                  <a:schemeClr val="bg1"/>
                </a:solidFill>
              </a:rPr>
              <a:t>Here is another inscription in a version of the Lepontic script, this time running left to right. It comes from a little further south and east than the main group and is one of several that some scholars consider to be a type of southern (Cisalpine – ‘this side of the Alps [as viewed from Rome]) Gaulish, a Celtic language or dialect distinct from Lepontic. Other scholars argue that Cisalpine Gaulish is instead a later derivative of Lepontic.</a:t>
            </a:r>
          </a:p>
          <a:p>
            <a:r>
              <a:rPr lang="en-GB">
                <a:solidFill>
                  <a:schemeClr val="bg1"/>
                </a:solidFill>
              </a:rPr>
              <a:t>In this text, incidentally, noted the verb </a:t>
            </a:r>
            <a:r>
              <a:rPr lang="en-GB" i="1">
                <a:solidFill>
                  <a:schemeClr val="bg1"/>
                </a:solidFill>
              </a:rPr>
              <a:t>karnitus</a:t>
            </a:r>
            <a:r>
              <a:rPr lang="en-GB">
                <a:solidFill>
                  <a:schemeClr val="bg1"/>
                </a:solidFill>
              </a:rPr>
              <a:t>: ‘they have raised a cairn’, with the ancestor of modern Welsh </a:t>
            </a:r>
            <a:r>
              <a:rPr lang="en-GB" i="1">
                <a:solidFill>
                  <a:schemeClr val="bg1"/>
                </a:solidFill>
              </a:rPr>
              <a:t>carn</a:t>
            </a:r>
            <a:r>
              <a:rPr lang="en-GB">
                <a:solidFill>
                  <a:schemeClr val="bg1"/>
                </a:solidFill>
              </a:rPr>
              <a:t>.</a:t>
            </a:r>
          </a:p>
        </p:txBody>
      </p:sp>
    </p:spTree>
    <p:extLst>
      <p:ext uri="{BB962C8B-B14F-4D97-AF65-F5344CB8AC3E}">
        <p14:creationId xmlns:p14="http://schemas.microsoft.com/office/powerpoint/2010/main" val="11201768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Picture 6" descr="A stone with writing on it&#10;&#10;Description automatically generated with medium confidence">
            <a:extLst>
              <a:ext uri="{FF2B5EF4-FFF2-40B4-BE49-F238E27FC236}">
                <a16:creationId xmlns:a16="http://schemas.microsoft.com/office/drawing/2014/main" id="{2D4730B6-6A0A-DD32-CA8F-DE53609874F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0759" y="317830"/>
            <a:ext cx="3330641" cy="6287519"/>
          </a:xfrm>
          <a:prstGeom prst="rect">
            <a:avLst/>
          </a:prstGeom>
        </p:spPr>
      </p:pic>
      <p:pic>
        <p:nvPicPr>
          <p:cNvPr id="8" name="Picture 7">
            <a:extLst>
              <a:ext uri="{FF2B5EF4-FFF2-40B4-BE49-F238E27FC236}">
                <a16:creationId xmlns:a16="http://schemas.microsoft.com/office/drawing/2014/main" id="{17C1C284-19FE-FCBC-14A5-7A6A58B82BCA}"/>
              </a:ext>
            </a:extLst>
          </p:cNvPr>
          <p:cNvPicPr>
            <a:picLocks noChangeAspect="1"/>
          </p:cNvPicPr>
          <p:nvPr/>
        </p:nvPicPr>
        <p:blipFill rotWithShape="1">
          <a:blip r:embed="rId3"/>
          <a:srcRect l="52591" t="410"/>
          <a:stretch/>
        </p:blipFill>
        <p:spPr>
          <a:xfrm>
            <a:off x="3581400" y="317830"/>
            <a:ext cx="3414594" cy="6287519"/>
          </a:xfrm>
          <a:prstGeom prst="rect">
            <a:avLst/>
          </a:prstGeom>
        </p:spPr>
      </p:pic>
      <p:sp>
        <p:nvSpPr>
          <p:cNvPr id="9" name="TextBox 8">
            <a:extLst>
              <a:ext uri="{FF2B5EF4-FFF2-40B4-BE49-F238E27FC236}">
                <a16:creationId xmlns:a16="http://schemas.microsoft.com/office/drawing/2014/main" id="{EA4B948D-3F03-8E00-63AE-712987A68A1E}"/>
              </a:ext>
            </a:extLst>
          </p:cNvPr>
          <p:cNvSpPr txBox="1"/>
          <p:nvPr/>
        </p:nvSpPr>
        <p:spPr>
          <a:xfrm>
            <a:off x="7885170" y="317830"/>
            <a:ext cx="3113314" cy="1754326"/>
          </a:xfrm>
          <a:prstGeom prst="rect">
            <a:avLst/>
          </a:prstGeom>
          <a:solidFill>
            <a:schemeClr val="tx1">
              <a:lumMod val="50000"/>
              <a:lumOff val="50000"/>
            </a:schemeClr>
          </a:solidFill>
        </p:spPr>
        <p:txBody>
          <a:bodyPr wrap="square" rtlCol="0">
            <a:spAutoFit/>
          </a:bodyPr>
          <a:lstStyle/>
          <a:p>
            <a:r>
              <a:rPr lang="en-GB">
                <a:solidFill>
                  <a:schemeClr val="bg1"/>
                </a:solidFill>
              </a:rPr>
              <a:t>This is a rare bilingual, and biliteral, inscription from Vercelli in northern Italy. Latin and Roman script, Lepontic/Gaulish and Etruscan script.</a:t>
            </a:r>
          </a:p>
        </p:txBody>
      </p:sp>
      <p:sp>
        <p:nvSpPr>
          <p:cNvPr id="11" name="TextBox 10">
            <a:extLst>
              <a:ext uri="{FF2B5EF4-FFF2-40B4-BE49-F238E27FC236}">
                <a16:creationId xmlns:a16="http://schemas.microsoft.com/office/drawing/2014/main" id="{A37D3920-FDD2-167E-845B-CB9FBA3E9423}"/>
              </a:ext>
            </a:extLst>
          </p:cNvPr>
          <p:cNvSpPr txBox="1"/>
          <p:nvPr/>
        </p:nvSpPr>
        <p:spPr>
          <a:xfrm>
            <a:off x="7746946" y="2173414"/>
            <a:ext cx="3947994" cy="4524315"/>
          </a:xfrm>
          <a:prstGeom prst="rect">
            <a:avLst/>
          </a:prstGeom>
          <a:noFill/>
        </p:spPr>
        <p:txBody>
          <a:bodyPr wrap="square">
            <a:spAutoFit/>
          </a:bodyPr>
          <a:lstStyle/>
          <a:p>
            <a:r>
              <a:rPr lang="en-GB">
                <a:solidFill>
                  <a:schemeClr val="bg1"/>
                </a:solidFill>
              </a:rPr>
              <a:t>Finis / campo . quem / dedit . Acisius / argantomater / ecus . communem / deis . et . hominib / us . ita . uti . lapides / II II . statuti sunt</a:t>
            </a:r>
          </a:p>
          <a:p>
            <a:endParaRPr lang="en-GB">
              <a:solidFill>
                <a:schemeClr val="bg1"/>
              </a:solidFill>
            </a:endParaRPr>
          </a:p>
          <a:p>
            <a:r>
              <a:rPr lang="en-GB">
                <a:solidFill>
                  <a:schemeClr val="bg1"/>
                </a:solidFill>
              </a:rPr>
              <a:t>"End of the land that Acisius Arganto-materecus gave to be in common amongst gods and men, within the area where the four stones were erected."</a:t>
            </a:r>
          </a:p>
          <a:p>
            <a:endParaRPr lang="en-GB">
              <a:solidFill>
                <a:schemeClr val="bg1"/>
              </a:solidFill>
            </a:endParaRPr>
          </a:p>
          <a:p>
            <a:r>
              <a:rPr lang="en-GB">
                <a:solidFill>
                  <a:schemeClr val="bg1"/>
                </a:solidFill>
              </a:rPr>
              <a:t>aKisios. arKaToKo{K} / maTereKos . To[ś]o / KoT[e (.) a]Tom/ś Teuo</a:t>
            </a:r>
            <a:r>
              <a:rPr lang="el-GR">
                <a:solidFill>
                  <a:schemeClr val="bg1"/>
                </a:solidFill>
              </a:rPr>
              <a:t>χ / </a:t>
            </a:r>
            <a:r>
              <a:rPr lang="en-GB">
                <a:solidFill>
                  <a:schemeClr val="bg1"/>
                </a:solidFill>
              </a:rPr>
              <a:t>Toni[o]n EV</a:t>
            </a:r>
          </a:p>
          <a:p>
            <a:endParaRPr lang="en-GB">
              <a:solidFill>
                <a:schemeClr val="bg1"/>
              </a:solidFill>
            </a:endParaRPr>
          </a:p>
          <a:p>
            <a:r>
              <a:rPr lang="en-GB">
                <a:solidFill>
                  <a:schemeClr val="bg1"/>
                </a:solidFill>
              </a:rPr>
              <a:t>"Acisios Argantomaterekos (gave) the ATOS that belongs to gods and men."</a:t>
            </a:r>
          </a:p>
        </p:txBody>
      </p:sp>
    </p:spTree>
    <p:extLst>
      <p:ext uri="{BB962C8B-B14F-4D97-AF65-F5344CB8AC3E}">
        <p14:creationId xmlns:p14="http://schemas.microsoft.com/office/powerpoint/2010/main" val="11002919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4" descr="Map&#10;&#10;Description automatically generated">
            <a:extLst>
              <a:ext uri="{FF2B5EF4-FFF2-40B4-BE49-F238E27FC236}">
                <a16:creationId xmlns:a16="http://schemas.microsoft.com/office/drawing/2014/main" id="{ACCDE654-B3F8-4CCD-D20D-5302DD4C411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54118" y="108857"/>
            <a:ext cx="4821995" cy="2956404"/>
          </a:xfrm>
          <a:prstGeom prst="rect">
            <a:avLst/>
          </a:prstGeom>
        </p:spPr>
      </p:pic>
      <p:pic>
        <p:nvPicPr>
          <p:cNvPr id="6" name="Picture 5">
            <a:extLst>
              <a:ext uri="{FF2B5EF4-FFF2-40B4-BE49-F238E27FC236}">
                <a16:creationId xmlns:a16="http://schemas.microsoft.com/office/drawing/2014/main" id="{8D9D3C66-8E2E-5CDF-E182-91FEB3F6C3F0}"/>
              </a:ext>
            </a:extLst>
          </p:cNvPr>
          <p:cNvPicPr>
            <a:picLocks noChangeAspect="1"/>
          </p:cNvPicPr>
          <p:nvPr/>
        </p:nvPicPr>
        <p:blipFill rotWithShape="1">
          <a:blip r:embed="rId3"/>
          <a:srcRect l="8847" t="1822" r="17158" b="25367"/>
          <a:stretch/>
        </p:blipFill>
        <p:spPr>
          <a:xfrm>
            <a:off x="620487" y="108857"/>
            <a:ext cx="4005942" cy="2956404"/>
          </a:xfrm>
          <a:prstGeom prst="rect">
            <a:avLst/>
          </a:prstGeom>
        </p:spPr>
      </p:pic>
      <p:sp>
        <p:nvSpPr>
          <p:cNvPr id="7" name="TextBox 6">
            <a:extLst>
              <a:ext uri="{FF2B5EF4-FFF2-40B4-BE49-F238E27FC236}">
                <a16:creationId xmlns:a16="http://schemas.microsoft.com/office/drawing/2014/main" id="{2D1089F2-C68C-0F77-3E4D-CE19DB9FBF5F}"/>
              </a:ext>
            </a:extLst>
          </p:cNvPr>
          <p:cNvSpPr txBox="1"/>
          <p:nvPr/>
        </p:nvSpPr>
        <p:spPr>
          <a:xfrm>
            <a:off x="620487" y="3244334"/>
            <a:ext cx="2764971" cy="369332"/>
          </a:xfrm>
          <a:prstGeom prst="rect">
            <a:avLst/>
          </a:prstGeom>
          <a:noFill/>
        </p:spPr>
        <p:txBody>
          <a:bodyPr wrap="square" rtlCol="0">
            <a:spAutoFit/>
          </a:bodyPr>
          <a:lstStyle/>
          <a:p>
            <a:r>
              <a:rPr lang="en-GB">
                <a:solidFill>
                  <a:schemeClr val="bg1"/>
                </a:solidFill>
              </a:rPr>
              <a:t>Cortono plaque</a:t>
            </a:r>
          </a:p>
        </p:txBody>
      </p:sp>
      <p:pic>
        <p:nvPicPr>
          <p:cNvPr id="10" name="Picture 9">
            <a:extLst>
              <a:ext uri="{FF2B5EF4-FFF2-40B4-BE49-F238E27FC236}">
                <a16:creationId xmlns:a16="http://schemas.microsoft.com/office/drawing/2014/main" id="{C0468ECD-EFFB-E2D8-1B44-547F1CD9BFD1}"/>
              </a:ext>
            </a:extLst>
          </p:cNvPr>
          <p:cNvPicPr>
            <a:picLocks noChangeAspect="1"/>
          </p:cNvPicPr>
          <p:nvPr/>
        </p:nvPicPr>
        <p:blipFill>
          <a:blip r:embed="rId4"/>
          <a:stretch>
            <a:fillRect/>
          </a:stretch>
        </p:blipFill>
        <p:spPr>
          <a:xfrm>
            <a:off x="620487" y="3906980"/>
            <a:ext cx="2952750" cy="2124075"/>
          </a:xfrm>
          <a:prstGeom prst="rect">
            <a:avLst/>
          </a:prstGeom>
        </p:spPr>
      </p:pic>
      <p:sp>
        <p:nvSpPr>
          <p:cNvPr id="11" name="TextBox 10">
            <a:extLst>
              <a:ext uri="{FF2B5EF4-FFF2-40B4-BE49-F238E27FC236}">
                <a16:creationId xmlns:a16="http://schemas.microsoft.com/office/drawing/2014/main" id="{EC9ACE75-3001-891E-7312-80AF3C708EEB}"/>
              </a:ext>
            </a:extLst>
          </p:cNvPr>
          <p:cNvSpPr txBox="1"/>
          <p:nvPr/>
        </p:nvSpPr>
        <p:spPr>
          <a:xfrm>
            <a:off x="620487" y="6139703"/>
            <a:ext cx="2481943" cy="369332"/>
          </a:xfrm>
          <a:prstGeom prst="rect">
            <a:avLst/>
          </a:prstGeom>
          <a:noFill/>
        </p:spPr>
        <p:txBody>
          <a:bodyPr wrap="square" rtlCol="0">
            <a:spAutoFit/>
          </a:bodyPr>
          <a:lstStyle/>
          <a:p>
            <a:r>
              <a:rPr lang="en-GB">
                <a:solidFill>
                  <a:schemeClr val="bg1"/>
                </a:solidFill>
              </a:rPr>
              <a:t>Uxama (Osma) tessera</a:t>
            </a:r>
          </a:p>
        </p:txBody>
      </p:sp>
      <p:sp>
        <p:nvSpPr>
          <p:cNvPr id="2" name="TextBox 1">
            <a:extLst>
              <a:ext uri="{FF2B5EF4-FFF2-40B4-BE49-F238E27FC236}">
                <a16:creationId xmlns:a16="http://schemas.microsoft.com/office/drawing/2014/main" id="{C8AA4C13-CB8C-6AE9-0D1B-D53E33F3CC78}"/>
              </a:ext>
            </a:extLst>
          </p:cNvPr>
          <p:cNvSpPr txBox="1"/>
          <p:nvPr/>
        </p:nvSpPr>
        <p:spPr>
          <a:xfrm>
            <a:off x="5188688" y="3999730"/>
            <a:ext cx="4821995" cy="2031325"/>
          </a:xfrm>
          <a:prstGeom prst="rect">
            <a:avLst/>
          </a:prstGeom>
          <a:solidFill>
            <a:schemeClr val="tx1">
              <a:lumMod val="50000"/>
              <a:lumOff val="50000"/>
            </a:schemeClr>
          </a:solidFill>
        </p:spPr>
        <p:txBody>
          <a:bodyPr wrap="square" rtlCol="0">
            <a:spAutoFit/>
          </a:bodyPr>
          <a:lstStyle/>
          <a:p>
            <a:r>
              <a:rPr lang="en-GB">
                <a:solidFill>
                  <a:schemeClr val="bg1"/>
                </a:solidFill>
              </a:rPr>
              <a:t>The second earliest group of Celtic inscriptions, beginning around 200 BC, are the Celtiberian collection. Although place- and personal names suggest that Celtic language was spoken across much of the north and west of the peninsular, the Celtic inscriptions – which are quite plentiful – are found in a restricted central area. </a:t>
            </a:r>
          </a:p>
        </p:txBody>
      </p:sp>
    </p:spTree>
    <p:extLst>
      <p:ext uri="{BB962C8B-B14F-4D97-AF65-F5344CB8AC3E}">
        <p14:creationId xmlns:p14="http://schemas.microsoft.com/office/powerpoint/2010/main" val="13747213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A screenshot of a computer&#10;&#10;Description automatically generated with low confidence">
            <a:extLst>
              <a:ext uri="{FF2B5EF4-FFF2-40B4-BE49-F238E27FC236}">
                <a16:creationId xmlns:a16="http://schemas.microsoft.com/office/drawing/2014/main" id="{919F6141-DE3A-2A9A-8EE8-DD1C3545A65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99181" y="328309"/>
            <a:ext cx="10034452" cy="3352800"/>
          </a:xfrm>
          <a:prstGeom prst="rect">
            <a:avLst/>
          </a:prstGeom>
        </p:spPr>
      </p:pic>
      <p:pic>
        <p:nvPicPr>
          <p:cNvPr id="4" name="Picture 3">
            <a:extLst>
              <a:ext uri="{FF2B5EF4-FFF2-40B4-BE49-F238E27FC236}">
                <a16:creationId xmlns:a16="http://schemas.microsoft.com/office/drawing/2014/main" id="{48322CD6-5DFC-3CD8-FC95-B7A98321661C}"/>
              </a:ext>
            </a:extLst>
          </p:cNvPr>
          <p:cNvPicPr>
            <a:picLocks noChangeAspect="1"/>
          </p:cNvPicPr>
          <p:nvPr/>
        </p:nvPicPr>
        <p:blipFill>
          <a:blip r:embed="rId3"/>
          <a:stretch>
            <a:fillRect/>
          </a:stretch>
        </p:blipFill>
        <p:spPr>
          <a:xfrm>
            <a:off x="9141551" y="4332036"/>
            <a:ext cx="2543630" cy="2143008"/>
          </a:xfrm>
          <a:prstGeom prst="rect">
            <a:avLst/>
          </a:prstGeom>
        </p:spPr>
      </p:pic>
      <p:sp>
        <p:nvSpPr>
          <p:cNvPr id="5" name="TextBox 4">
            <a:extLst>
              <a:ext uri="{FF2B5EF4-FFF2-40B4-BE49-F238E27FC236}">
                <a16:creationId xmlns:a16="http://schemas.microsoft.com/office/drawing/2014/main" id="{A1B9EC50-9031-C459-DA6F-0A8FDE52578B}"/>
              </a:ext>
            </a:extLst>
          </p:cNvPr>
          <p:cNvSpPr txBox="1"/>
          <p:nvPr/>
        </p:nvSpPr>
        <p:spPr>
          <a:xfrm>
            <a:off x="10186572" y="3821906"/>
            <a:ext cx="1694121" cy="369332"/>
          </a:xfrm>
          <a:prstGeom prst="rect">
            <a:avLst/>
          </a:prstGeom>
          <a:noFill/>
        </p:spPr>
        <p:txBody>
          <a:bodyPr wrap="square" rtlCol="0">
            <a:spAutoFit/>
          </a:bodyPr>
          <a:lstStyle/>
          <a:p>
            <a:r>
              <a:rPr lang="en-GB">
                <a:solidFill>
                  <a:schemeClr val="bg1"/>
                </a:solidFill>
              </a:rPr>
              <a:t>Luzago plaque</a:t>
            </a:r>
          </a:p>
        </p:txBody>
      </p:sp>
      <p:sp>
        <p:nvSpPr>
          <p:cNvPr id="6" name="TextBox 5">
            <a:extLst>
              <a:ext uri="{FF2B5EF4-FFF2-40B4-BE49-F238E27FC236}">
                <a16:creationId xmlns:a16="http://schemas.microsoft.com/office/drawing/2014/main" id="{40305930-2468-83E5-B0C7-00800871C0E4}"/>
              </a:ext>
            </a:extLst>
          </p:cNvPr>
          <p:cNvSpPr txBox="1"/>
          <p:nvPr/>
        </p:nvSpPr>
        <p:spPr>
          <a:xfrm>
            <a:off x="506819" y="3869021"/>
            <a:ext cx="8052390" cy="2862322"/>
          </a:xfrm>
          <a:prstGeom prst="rect">
            <a:avLst/>
          </a:prstGeom>
          <a:solidFill>
            <a:schemeClr val="tx1">
              <a:lumMod val="50000"/>
              <a:lumOff val="50000"/>
            </a:schemeClr>
          </a:solidFill>
        </p:spPr>
        <p:txBody>
          <a:bodyPr wrap="square" rtlCol="0">
            <a:spAutoFit/>
          </a:bodyPr>
          <a:lstStyle/>
          <a:p>
            <a:r>
              <a:rPr lang="en-GB">
                <a:solidFill>
                  <a:schemeClr val="bg1"/>
                </a:solidFill>
              </a:rPr>
              <a:t>As in northern Italy, Celtiberian inscriptions use a Mediterranean script that existed in the Iberian peninsula before the spread of the Roman empire. Despite superficial similarity, this is quite different from the Etruscan alphabet we saw. In fact, it is not a wholly alphabetic script, but a partly syllabic one, with different symbols representing ‘ga’, ‘ge’, ‘gi’, etc.</a:t>
            </a:r>
          </a:p>
          <a:p>
            <a:endParaRPr lang="en-GB">
              <a:solidFill>
                <a:schemeClr val="bg1"/>
              </a:solidFill>
            </a:endParaRPr>
          </a:p>
          <a:p>
            <a:r>
              <a:rPr lang="en-GB">
                <a:solidFill>
                  <a:schemeClr val="bg1"/>
                </a:solidFill>
              </a:rPr>
              <a:t>Pre-Roman Iberia had a number of languages, of which Celtiberian is only one.  Some, notably Basque, are non-Indo-European; others, like Lusitanian in the west, are apparently Indo-European, but not Celtic. All pre-existing languages, except Basque, seem to have given way to Latin  by the third century AD.</a:t>
            </a:r>
          </a:p>
        </p:txBody>
      </p:sp>
    </p:spTree>
    <p:extLst>
      <p:ext uri="{BB962C8B-B14F-4D97-AF65-F5344CB8AC3E}">
        <p14:creationId xmlns:p14="http://schemas.microsoft.com/office/powerpoint/2010/main" val="7998954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5C590C5-DBAE-58C9-E036-0CE7B75C188D}"/>
              </a:ext>
            </a:extLst>
          </p:cNvPr>
          <p:cNvPicPr>
            <a:picLocks noChangeAspect="1"/>
          </p:cNvPicPr>
          <p:nvPr/>
        </p:nvPicPr>
        <p:blipFill>
          <a:blip r:embed="rId2"/>
          <a:stretch>
            <a:fillRect/>
          </a:stretch>
        </p:blipFill>
        <p:spPr>
          <a:xfrm>
            <a:off x="1447800" y="141514"/>
            <a:ext cx="9296400" cy="5067300"/>
          </a:xfrm>
          <a:prstGeom prst="rect">
            <a:avLst/>
          </a:prstGeom>
        </p:spPr>
      </p:pic>
      <p:sp>
        <p:nvSpPr>
          <p:cNvPr id="4" name="TextBox 3">
            <a:extLst>
              <a:ext uri="{FF2B5EF4-FFF2-40B4-BE49-F238E27FC236}">
                <a16:creationId xmlns:a16="http://schemas.microsoft.com/office/drawing/2014/main" id="{3531BEDA-2175-B3C8-5672-A3F83BEF21C6}"/>
              </a:ext>
            </a:extLst>
          </p:cNvPr>
          <p:cNvSpPr txBox="1"/>
          <p:nvPr/>
        </p:nvSpPr>
        <p:spPr>
          <a:xfrm>
            <a:off x="723900" y="5381625"/>
            <a:ext cx="9505950" cy="646331"/>
          </a:xfrm>
          <a:prstGeom prst="rect">
            <a:avLst/>
          </a:prstGeom>
          <a:solidFill>
            <a:schemeClr val="tx1">
              <a:lumMod val="50000"/>
              <a:lumOff val="50000"/>
            </a:schemeClr>
          </a:solidFill>
        </p:spPr>
        <p:txBody>
          <a:bodyPr wrap="square" rtlCol="0">
            <a:spAutoFit/>
          </a:bodyPr>
          <a:lstStyle/>
          <a:p>
            <a:r>
              <a:rPr lang="en-GB">
                <a:solidFill>
                  <a:schemeClr val="bg1"/>
                </a:solidFill>
              </a:rPr>
              <a:t>A group of inscriptions on bronze plaques, found at Botorrita in northern Spain, near Zaragoza, include the longest surviving Celtic texts from antiquity. This is Botorrita I ... </a:t>
            </a:r>
          </a:p>
        </p:txBody>
      </p:sp>
    </p:spTree>
    <p:extLst>
      <p:ext uri="{BB962C8B-B14F-4D97-AF65-F5344CB8AC3E}">
        <p14:creationId xmlns:p14="http://schemas.microsoft.com/office/powerpoint/2010/main" val="29719004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A screenshot of a computer">
            <a:extLst>
              <a:ext uri="{FF2B5EF4-FFF2-40B4-BE49-F238E27FC236}">
                <a16:creationId xmlns:a16="http://schemas.microsoft.com/office/drawing/2014/main" id="{A7141EE4-D6F7-9D27-A61C-255601BAC78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4860" y="174581"/>
            <a:ext cx="8428076" cy="2533239"/>
          </a:xfrm>
          <a:prstGeom prst="rect">
            <a:avLst/>
          </a:prstGeom>
        </p:spPr>
      </p:pic>
      <p:pic>
        <p:nvPicPr>
          <p:cNvPr id="5" name="Picture 4" descr="Graphical user interface, text, application&#10;&#10;Description automatically generated">
            <a:extLst>
              <a:ext uri="{FF2B5EF4-FFF2-40B4-BE49-F238E27FC236}">
                <a16:creationId xmlns:a16="http://schemas.microsoft.com/office/drawing/2014/main" id="{35E59E47-1AAB-824C-9F31-D44F24EABC8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4860" y="2831612"/>
            <a:ext cx="11513951" cy="1817993"/>
          </a:xfrm>
          <a:prstGeom prst="rect">
            <a:avLst/>
          </a:prstGeom>
        </p:spPr>
      </p:pic>
      <p:sp>
        <p:nvSpPr>
          <p:cNvPr id="2" name="TextBox 1">
            <a:extLst>
              <a:ext uri="{FF2B5EF4-FFF2-40B4-BE49-F238E27FC236}">
                <a16:creationId xmlns:a16="http://schemas.microsoft.com/office/drawing/2014/main" id="{B00062E2-2C5D-080C-6D32-AC1216E56893}"/>
              </a:ext>
            </a:extLst>
          </p:cNvPr>
          <p:cNvSpPr txBox="1"/>
          <p:nvPr/>
        </p:nvSpPr>
        <p:spPr>
          <a:xfrm>
            <a:off x="542925" y="5400674"/>
            <a:ext cx="11145886" cy="923330"/>
          </a:xfrm>
          <a:prstGeom prst="rect">
            <a:avLst/>
          </a:prstGeom>
          <a:solidFill>
            <a:schemeClr val="tx1">
              <a:lumMod val="50000"/>
              <a:lumOff val="50000"/>
            </a:schemeClr>
          </a:solidFill>
        </p:spPr>
        <p:txBody>
          <a:bodyPr wrap="square" rtlCol="0">
            <a:spAutoFit/>
          </a:bodyPr>
          <a:lstStyle/>
          <a:p>
            <a:r>
              <a:rPr lang="en-GB">
                <a:solidFill>
                  <a:schemeClr val="bg1"/>
                </a:solidFill>
              </a:rPr>
              <a:t>.... Botorrita I continued: a transliteration of the opening lines and a (very tentative) translation of the first few. The text appears to record a legal agreement (and another similar plaque from the same site, which is in Latin, certainly does so), but the details of it remain uncertain.</a:t>
            </a:r>
          </a:p>
        </p:txBody>
      </p:sp>
    </p:spTree>
    <p:extLst>
      <p:ext uri="{BB962C8B-B14F-4D97-AF65-F5344CB8AC3E}">
        <p14:creationId xmlns:p14="http://schemas.microsoft.com/office/powerpoint/2010/main" val="23059979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3E01AF3-B0C1-8BC3-ABFA-5B817B81F48E}"/>
              </a:ext>
            </a:extLst>
          </p:cNvPr>
          <p:cNvPicPr>
            <a:picLocks noChangeAspect="1"/>
          </p:cNvPicPr>
          <p:nvPr/>
        </p:nvPicPr>
        <p:blipFill>
          <a:blip r:embed="rId2"/>
          <a:stretch>
            <a:fillRect/>
          </a:stretch>
        </p:blipFill>
        <p:spPr>
          <a:xfrm>
            <a:off x="271462" y="78962"/>
            <a:ext cx="5034627" cy="6700075"/>
          </a:xfrm>
          <a:prstGeom prst="rect">
            <a:avLst/>
          </a:prstGeom>
        </p:spPr>
      </p:pic>
      <p:sp>
        <p:nvSpPr>
          <p:cNvPr id="3" name="TextBox 2">
            <a:extLst>
              <a:ext uri="{FF2B5EF4-FFF2-40B4-BE49-F238E27FC236}">
                <a16:creationId xmlns:a16="http://schemas.microsoft.com/office/drawing/2014/main" id="{7FD5720C-CF05-9333-C119-5A91D354BF34}"/>
              </a:ext>
            </a:extLst>
          </p:cNvPr>
          <p:cNvSpPr txBox="1"/>
          <p:nvPr/>
        </p:nvSpPr>
        <p:spPr>
          <a:xfrm>
            <a:off x="6200775" y="628650"/>
            <a:ext cx="4705350" cy="3693319"/>
          </a:xfrm>
          <a:prstGeom prst="rect">
            <a:avLst/>
          </a:prstGeom>
          <a:solidFill>
            <a:schemeClr val="tx1">
              <a:lumMod val="50000"/>
              <a:lumOff val="50000"/>
            </a:schemeClr>
          </a:solidFill>
        </p:spPr>
        <p:txBody>
          <a:bodyPr wrap="square" rtlCol="0">
            <a:spAutoFit/>
          </a:bodyPr>
          <a:lstStyle/>
          <a:p>
            <a:r>
              <a:rPr lang="en-GB">
                <a:solidFill>
                  <a:schemeClr val="bg1"/>
                </a:solidFill>
              </a:rPr>
              <a:t>A further group of inscriptions (in yet another script) are ‘Tartessian’. They come from around the southern tip of the Iberian peninsular. My colleague John Koch has argued that they can be interpreted as Celtic, but most linguists are sceptical, or opposed to the idea, regarding the language as uninterpreted, and possibly non-Indo-European.</a:t>
            </a:r>
          </a:p>
          <a:p>
            <a:endParaRPr lang="en-GB">
              <a:solidFill>
                <a:schemeClr val="bg1"/>
              </a:solidFill>
            </a:endParaRPr>
          </a:p>
          <a:p>
            <a:r>
              <a:rPr lang="en-GB">
                <a:solidFill>
                  <a:schemeClr val="bg1"/>
                </a:solidFill>
              </a:rPr>
              <a:t>Archaeologically the group appears to go back to the seventh century BC: if they were Celtic, they would probably be the oldest known record of the language-family.</a:t>
            </a:r>
          </a:p>
        </p:txBody>
      </p:sp>
    </p:spTree>
    <p:extLst>
      <p:ext uri="{BB962C8B-B14F-4D97-AF65-F5344CB8AC3E}">
        <p14:creationId xmlns:p14="http://schemas.microsoft.com/office/powerpoint/2010/main" val="5116725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Map&#10;&#10;Description automatically generated">
            <a:extLst>
              <a:ext uri="{FF2B5EF4-FFF2-40B4-BE49-F238E27FC236}">
                <a16:creationId xmlns:a16="http://schemas.microsoft.com/office/drawing/2014/main" id="{240FD931-C8F3-438F-04C4-2DE6910985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50614" y="520728"/>
            <a:ext cx="2537138" cy="2328086"/>
          </a:xfrm>
          <a:prstGeom prst="rect">
            <a:avLst/>
          </a:prstGeom>
        </p:spPr>
      </p:pic>
      <p:pic>
        <p:nvPicPr>
          <p:cNvPr id="4" name="Picture 3">
            <a:extLst>
              <a:ext uri="{FF2B5EF4-FFF2-40B4-BE49-F238E27FC236}">
                <a16:creationId xmlns:a16="http://schemas.microsoft.com/office/drawing/2014/main" id="{FEF3C6AA-3050-1CF3-3589-002FE55E064E}"/>
              </a:ext>
            </a:extLst>
          </p:cNvPr>
          <p:cNvPicPr>
            <a:picLocks noChangeAspect="1"/>
          </p:cNvPicPr>
          <p:nvPr/>
        </p:nvPicPr>
        <p:blipFill>
          <a:blip r:embed="rId3"/>
          <a:stretch>
            <a:fillRect/>
          </a:stretch>
        </p:blipFill>
        <p:spPr>
          <a:xfrm>
            <a:off x="130185" y="3429000"/>
            <a:ext cx="4354730" cy="3318304"/>
          </a:xfrm>
          <a:prstGeom prst="rect">
            <a:avLst/>
          </a:prstGeom>
        </p:spPr>
      </p:pic>
      <p:pic>
        <p:nvPicPr>
          <p:cNvPr id="5" name="Picture 4">
            <a:extLst>
              <a:ext uri="{FF2B5EF4-FFF2-40B4-BE49-F238E27FC236}">
                <a16:creationId xmlns:a16="http://schemas.microsoft.com/office/drawing/2014/main" id="{C154C7EF-0D42-3759-3438-B5A4C9E516EF}"/>
              </a:ext>
            </a:extLst>
          </p:cNvPr>
          <p:cNvPicPr>
            <a:picLocks noChangeAspect="1"/>
          </p:cNvPicPr>
          <p:nvPr/>
        </p:nvPicPr>
        <p:blipFill>
          <a:blip r:embed="rId4"/>
          <a:stretch>
            <a:fillRect/>
          </a:stretch>
        </p:blipFill>
        <p:spPr>
          <a:xfrm>
            <a:off x="5626133" y="3171218"/>
            <a:ext cx="6163731" cy="3468619"/>
          </a:xfrm>
          <a:prstGeom prst="rect">
            <a:avLst/>
          </a:prstGeom>
        </p:spPr>
      </p:pic>
      <p:pic>
        <p:nvPicPr>
          <p:cNvPr id="6" name="Picture 5">
            <a:extLst>
              <a:ext uri="{FF2B5EF4-FFF2-40B4-BE49-F238E27FC236}">
                <a16:creationId xmlns:a16="http://schemas.microsoft.com/office/drawing/2014/main" id="{B61A80CC-8CCE-B589-F3DA-1B8CC32A2486}"/>
              </a:ext>
            </a:extLst>
          </p:cNvPr>
          <p:cNvPicPr>
            <a:picLocks noChangeAspect="1"/>
          </p:cNvPicPr>
          <p:nvPr/>
        </p:nvPicPr>
        <p:blipFill>
          <a:blip r:embed="rId5"/>
          <a:stretch>
            <a:fillRect/>
          </a:stretch>
        </p:blipFill>
        <p:spPr>
          <a:xfrm rot="5400000">
            <a:off x="993826" y="-325604"/>
            <a:ext cx="3206298" cy="4078898"/>
          </a:xfrm>
          <a:prstGeom prst="rect">
            <a:avLst/>
          </a:prstGeom>
        </p:spPr>
      </p:pic>
      <p:sp>
        <p:nvSpPr>
          <p:cNvPr id="2" name="TextBox 1">
            <a:extLst>
              <a:ext uri="{FF2B5EF4-FFF2-40B4-BE49-F238E27FC236}">
                <a16:creationId xmlns:a16="http://schemas.microsoft.com/office/drawing/2014/main" id="{7941D0FB-C11E-C539-8627-FA089302EF26}"/>
              </a:ext>
            </a:extLst>
          </p:cNvPr>
          <p:cNvSpPr txBox="1"/>
          <p:nvPr/>
        </p:nvSpPr>
        <p:spPr>
          <a:xfrm>
            <a:off x="5010149" y="415953"/>
            <a:ext cx="3314701" cy="1477328"/>
          </a:xfrm>
          <a:prstGeom prst="rect">
            <a:avLst/>
          </a:prstGeom>
          <a:solidFill>
            <a:schemeClr val="tx1">
              <a:lumMod val="50000"/>
              <a:lumOff val="50000"/>
            </a:schemeClr>
          </a:solidFill>
        </p:spPr>
        <p:txBody>
          <a:bodyPr wrap="square" rtlCol="0">
            <a:spAutoFit/>
          </a:bodyPr>
          <a:lstStyle/>
          <a:p>
            <a:r>
              <a:rPr lang="en-GB">
                <a:solidFill>
                  <a:schemeClr val="bg1"/>
                </a:solidFill>
              </a:rPr>
              <a:t>The most numerous ancient Celtic inscriptions come from Gaul, between about the 3rd century BC and the 3rd century AD.</a:t>
            </a:r>
          </a:p>
        </p:txBody>
      </p:sp>
    </p:spTree>
    <p:extLst>
      <p:ext uri="{BB962C8B-B14F-4D97-AF65-F5344CB8AC3E}">
        <p14:creationId xmlns:p14="http://schemas.microsoft.com/office/powerpoint/2010/main" val="27712294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5886FB9-BA6D-5644-EB4B-7B6A0ED4B8BA}"/>
              </a:ext>
            </a:extLst>
          </p:cNvPr>
          <p:cNvPicPr>
            <a:picLocks noChangeAspect="1"/>
          </p:cNvPicPr>
          <p:nvPr/>
        </p:nvPicPr>
        <p:blipFill>
          <a:blip r:embed="rId2"/>
          <a:stretch>
            <a:fillRect/>
          </a:stretch>
        </p:blipFill>
        <p:spPr>
          <a:xfrm>
            <a:off x="194959" y="869410"/>
            <a:ext cx="7334250" cy="1714500"/>
          </a:xfrm>
          <a:prstGeom prst="rect">
            <a:avLst/>
          </a:prstGeom>
        </p:spPr>
      </p:pic>
      <p:sp>
        <p:nvSpPr>
          <p:cNvPr id="4" name="TextBox 3">
            <a:extLst>
              <a:ext uri="{FF2B5EF4-FFF2-40B4-BE49-F238E27FC236}">
                <a16:creationId xmlns:a16="http://schemas.microsoft.com/office/drawing/2014/main" id="{24932371-9C31-A67E-7380-B82E2A3B1A31}"/>
              </a:ext>
            </a:extLst>
          </p:cNvPr>
          <p:cNvSpPr txBox="1"/>
          <p:nvPr/>
        </p:nvSpPr>
        <p:spPr>
          <a:xfrm>
            <a:off x="7868056" y="684744"/>
            <a:ext cx="3814863" cy="2031325"/>
          </a:xfrm>
          <a:prstGeom prst="rect">
            <a:avLst/>
          </a:prstGeom>
          <a:noFill/>
        </p:spPr>
        <p:txBody>
          <a:bodyPr wrap="square">
            <a:spAutoFit/>
          </a:bodyPr>
          <a:lstStyle/>
          <a:p>
            <a:r>
              <a:rPr lang="el-GR">
                <a:solidFill>
                  <a:schemeClr val="bg1"/>
                </a:solidFill>
              </a:rPr>
              <a:t>[.]αρταρ/ος ι/λλανουιακος δεδε</a:t>
            </a:r>
          </a:p>
          <a:p>
            <a:r>
              <a:rPr lang="el-GR">
                <a:solidFill>
                  <a:schemeClr val="bg1"/>
                </a:solidFill>
              </a:rPr>
              <a:t>ματρεβο ναμαυσικαβο βρατουδε[</a:t>
            </a:r>
          </a:p>
          <a:p>
            <a:endParaRPr lang="el-GR">
              <a:solidFill>
                <a:schemeClr val="bg1"/>
              </a:solidFill>
            </a:endParaRPr>
          </a:p>
          <a:p>
            <a:r>
              <a:rPr lang="el-GR">
                <a:solidFill>
                  <a:schemeClr val="bg1"/>
                </a:solidFill>
              </a:rPr>
              <a:t>"(?)</a:t>
            </a:r>
            <a:r>
              <a:rPr lang="en-GB">
                <a:solidFill>
                  <a:schemeClr val="bg1"/>
                </a:solidFill>
              </a:rPr>
              <a:t>artaros son of Illanus offered (it) to the Mothers of Nîmes, (?) in gratitude, with the tithe/for the fulfilment of the vow"</a:t>
            </a:r>
          </a:p>
        </p:txBody>
      </p:sp>
      <p:sp>
        <p:nvSpPr>
          <p:cNvPr id="6" name="TextBox 5">
            <a:extLst>
              <a:ext uri="{FF2B5EF4-FFF2-40B4-BE49-F238E27FC236}">
                <a16:creationId xmlns:a16="http://schemas.microsoft.com/office/drawing/2014/main" id="{9BA5EE58-7A9F-508E-1BA7-F40EEB72FCF2}"/>
              </a:ext>
            </a:extLst>
          </p:cNvPr>
          <p:cNvSpPr txBox="1"/>
          <p:nvPr/>
        </p:nvSpPr>
        <p:spPr>
          <a:xfrm>
            <a:off x="253955" y="500078"/>
            <a:ext cx="2205747" cy="369332"/>
          </a:xfrm>
          <a:prstGeom prst="rect">
            <a:avLst/>
          </a:prstGeom>
          <a:noFill/>
        </p:spPr>
        <p:txBody>
          <a:bodyPr wrap="square">
            <a:spAutoFit/>
          </a:bodyPr>
          <a:lstStyle/>
          <a:p>
            <a:r>
              <a:rPr lang="en-GB">
                <a:solidFill>
                  <a:schemeClr val="bg1"/>
                </a:solidFill>
              </a:rPr>
              <a:t>Nîmes, Doric capital</a:t>
            </a:r>
          </a:p>
        </p:txBody>
      </p:sp>
      <p:pic>
        <p:nvPicPr>
          <p:cNvPr id="7" name="Picture 6">
            <a:extLst>
              <a:ext uri="{FF2B5EF4-FFF2-40B4-BE49-F238E27FC236}">
                <a16:creationId xmlns:a16="http://schemas.microsoft.com/office/drawing/2014/main" id="{039F2AE8-059C-1378-102F-249C6F2BD48D}"/>
              </a:ext>
            </a:extLst>
          </p:cNvPr>
          <p:cNvPicPr>
            <a:picLocks noChangeAspect="1"/>
          </p:cNvPicPr>
          <p:nvPr/>
        </p:nvPicPr>
        <p:blipFill>
          <a:blip r:embed="rId3"/>
          <a:stretch>
            <a:fillRect/>
          </a:stretch>
        </p:blipFill>
        <p:spPr>
          <a:xfrm>
            <a:off x="141964" y="3429000"/>
            <a:ext cx="4635476" cy="3159665"/>
          </a:xfrm>
          <a:prstGeom prst="rect">
            <a:avLst/>
          </a:prstGeom>
        </p:spPr>
      </p:pic>
      <p:sp>
        <p:nvSpPr>
          <p:cNvPr id="9" name="TextBox 8">
            <a:extLst>
              <a:ext uri="{FF2B5EF4-FFF2-40B4-BE49-F238E27FC236}">
                <a16:creationId xmlns:a16="http://schemas.microsoft.com/office/drawing/2014/main" id="{3DAC8827-FE34-2698-69DB-86E69C1581A4}"/>
              </a:ext>
            </a:extLst>
          </p:cNvPr>
          <p:cNvSpPr txBox="1"/>
          <p:nvPr/>
        </p:nvSpPr>
        <p:spPr>
          <a:xfrm>
            <a:off x="279895" y="2977394"/>
            <a:ext cx="4360199" cy="369332"/>
          </a:xfrm>
          <a:prstGeom prst="rect">
            <a:avLst/>
          </a:prstGeom>
          <a:noFill/>
        </p:spPr>
        <p:txBody>
          <a:bodyPr wrap="square">
            <a:spAutoFit/>
          </a:bodyPr>
          <a:lstStyle/>
          <a:p>
            <a:r>
              <a:rPr lang="en-GB">
                <a:solidFill>
                  <a:schemeClr val="bg1"/>
                </a:solidFill>
              </a:rPr>
              <a:t>Alise-Sainte-Reine, stone inscription</a:t>
            </a:r>
          </a:p>
        </p:txBody>
      </p:sp>
      <p:sp>
        <p:nvSpPr>
          <p:cNvPr id="11" name="TextBox 10">
            <a:extLst>
              <a:ext uri="{FF2B5EF4-FFF2-40B4-BE49-F238E27FC236}">
                <a16:creationId xmlns:a16="http://schemas.microsoft.com/office/drawing/2014/main" id="{6946FE15-1CEE-B60E-1DEF-F589E01069D3}"/>
              </a:ext>
            </a:extLst>
          </p:cNvPr>
          <p:cNvSpPr txBox="1"/>
          <p:nvPr/>
        </p:nvSpPr>
        <p:spPr>
          <a:xfrm>
            <a:off x="5274823" y="3577671"/>
            <a:ext cx="6094378" cy="2862322"/>
          </a:xfrm>
          <a:prstGeom prst="rect">
            <a:avLst/>
          </a:prstGeom>
          <a:noFill/>
        </p:spPr>
        <p:txBody>
          <a:bodyPr wrap="square">
            <a:spAutoFit/>
          </a:bodyPr>
          <a:lstStyle/>
          <a:p>
            <a:r>
              <a:rPr lang="en-GB">
                <a:solidFill>
                  <a:schemeClr val="bg1"/>
                </a:solidFill>
              </a:rPr>
              <a:t>MARTIALIS • DANNOTALI</a:t>
            </a:r>
          </a:p>
          <a:p>
            <a:r>
              <a:rPr lang="en-GB">
                <a:solidFill>
                  <a:schemeClr val="bg1"/>
                </a:solidFill>
              </a:rPr>
              <a:t>IEVRV • VCVETE • SOSIN</a:t>
            </a:r>
          </a:p>
          <a:p>
            <a:r>
              <a:rPr lang="en-GB">
                <a:solidFill>
                  <a:schemeClr val="bg1"/>
                </a:solidFill>
              </a:rPr>
              <a:t>CELICNON ETIC</a:t>
            </a:r>
          </a:p>
          <a:p>
            <a:r>
              <a:rPr lang="en-GB">
                <a:solidFill>
                  <a:schemeClr val="bg1"/>
                </a:solidFill>
              </a:rPr>
              <a:t>GEBEDBI . DUGIIONTIIO</a:t>
            </a:r>
          </a:p>
          <a:p>
            <a:r>
              <a:rPr lang="en-GB">
                <a:solidFill>
                  <a:schemeClr val="bg1"/>
                </a:solidFill>
              </a:rPr>
              <a:t>VCVETIN</a:t>
            </a:r>
          </a:p>
          <a:p>
            <a:r>
              <a:rPr lang="en-GB">
                <a:solidFill>
                  <a:schemeClr val="bg1"/>
                </a:solidFill>
              </a:rPr>
              <a:t>IN ALISIIA</a:t>
            </a:r>
          </a:p>
          <a:p>
            <a:endParaRPr lang="en-GB">
              <a:solidFill>
                <a:schemeClr val="bg1"/>
              </a:solidFill>
            </a:endParaRPr>
          </a:p>
          <a:p>
            <a:r>
              <a:rPr lang="en-GB">
                <a:solidFill>
                  <a:schemeClr val="bg1"/>
                </a:solidFill>
              </a:rPr>
              <a:t>"Martialis, Dannotalos'son, offered this building to Ucuetis, and this in accordance with the blacksmiths who honour Ucuetis in Alesia"</a:t>
            </a:r>
          </a:p>
        </p:txBody>
      </p:sp>
      <p:sp>
        <p:nvSpPr>
          <p:cNvPr id="3" name="TextBox 2">
            <a:extLst>
              <a:ext uri="{FF2B5EF4-FFF2-40B4-BE49-F238E27FC236}">
                <a16:creationId xmlns:a16="http://schemas.microsoft.com/office/drawing/2014/main" id="{54BD2FD1-47FD-448E-61F9-EC1592B352B0}"/>
              </a:ext>
            </a:extLst>
          </p:cNvPr>
          <p:cNvSpPr txBox="1"/>
          <p:nvPr/>
        </p:nvSpPr>
        <p:spPr>
          <a:xfrm>
            <a:off x="8239124" y="3105150"/>
            <a:ext cx="3627459" cy="1477328"/>
          </a:xfrm>
          <a:prstGeom prst="rect">
            <a:avLst/>
          </a:prstGeom>
          <a:solidFill>
            <a:schemeClr val="tx1">
              <a:lumMod val="50000"/>
              <a:lumOff val="50000"/>
            </a:schemeClr>
          </a:solidFill>
        </p:spPr>
        <p:txBody>
          <a:bodyPr wrap="square" rtlCol="0">
            <a:spAutoFit/>
          </a:bodyPr>
          <a:lstStyle/>
          <a:p>
            <a:r>
              <a:rPr lang="en-GB">
                <a:solidFill>
                  <a:schemeClr val="bg1"/>
                </a:solidFill>
              </a:rPr>
              <a:t>Scriptually we move into more familiar territory: earlier and southern texts often use the Greek alphabet, as above; later texts use the Roman alphabet, as below.</a:t>
            </a:r>
          </a:p>
        </p:txBody>
      </p:sp>
    </p:spTree>
    <p:extLst>
      <p:ext uri="{BB962C8B-B14F-4D97-AF65-F5344CB8AC3E}">
        <p14:creationId xmlns:p14="http://schemas.microsoft.com/office/powerpoint/2010/main" val="18470597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D3DB30E-331E-6443-0689-73553C496A01}"/>
              </a:ext>
            </a:extLst>
          </p:cNvPr>
          <p:cNvPicPr>
            <a:picLocks noChangeAspect="1"/>
          </p:cNvPicPr>
          <p:nvPr/>
        </p:nvPicPr>
        <p:blipFill>
          <a:blip r:embed="rId2"/>
          <a:stretch>
            <a:fillRect/>
          </a:stretch>
        </p:blipFill>
        <p:spPr>
          <a:xfrm>
            <a:off x="8558214" y="240312"/>
            <a:ext cx="3034156" cy="2657921"/>
          </a:xfrm>
          <a:prstGeom prst="rect">
            <a:avLst/>
          </a:prstGeom>
        </p:spPr>
      </p:pic>
      <p:pic>
        <p:nvPicPr>
          <p:cNvPr id="5" name="Picture 4" descr="Text, table&#10;&#10;Description automatically generated">
            <a:extLst>
              <a:ext uri="{FF2B5EF4-FFF2-40B4-BE49-F238E27FC236}">
                <a16:creationId xmlns:a16="http://schemas.microsoft.com/office/drawing/2014/main" id="{26352612-7BA0-694A-867D-70B7E96389B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75934" y="214313"/>
            <a:ext cx="2921673" cy="3629025"/>
          </a:xfrm>
          <a:prstGeom prst="rect">
            <a:avLst/>
          </a:prstGeom>
        </p:spPr>
      </p:pic>
      <p:sp>
        <p:nvSpPr>
          <p:cNvPr id="7" name="TextBox 6">
            <a:extLst>
              <a:ext uri="{FF2B5EF4-FFF2-40B4-BE49-F238E27FC236}">
                <a16:creationId xmlns:a16="http://schemas.microsoft.com/office/drawing/2014/main" id="{B69C3806-7B39-D856-14CD-27ADE436C434}"/>
              </a:ext>
            </a:extLst>
          </p:cNvPr>
          <p:cNvSpPr txBox="1"/>
          <p:nvPr/>
        </p:nvSpPr>
        <p:spPr>
          <a:xfrm>
            <a:off x="449093" y="3173066"/>
            <a:ext cx="4135471" cy="2862322"/>
          </a:xfrm>
          <a:prstGeom prst="rect">
            <a:avLst/>
          </a:prstGeom>
          <a:noFill/>
        </p:spPr>
        <p:txBody>
          <a:bodyPr wrap="square">
            <a:spAutoFit/>
          </a:bodyPr>
          <a:lstStyle/>
          <a:p>
            <a:r>
              <a:rPr lang="en-GB">
                <a:solidFill>
                  <a:schemeClr val="bg1"/>
                </a:solidFill>
              </a:rPr>
              <a:t>1-7: “Send this women's charm against the names here below; this (is) a witch charm bewitching witches. O Adsagsona, look twice Severa Tertionicna, their thread (that which ties?) witch and their writing (that which writes?) witch, let it release the one whom they will have struck with a curse; with a bad spell against their names, make the bewitchment against this group [+ a dozen feminine names].”</a:t>
            </a:r>
          </a:p>
        </p:txBody>
      </p:sp>
      <p:sp>
        <p:nvSpPr>
          <p:cNvPr id="8" name="TextBox 7">
            <a:extLst>
              <a:ext uri="{FF2B5EF4-FFF2-40B4-BE49-F238E27FC236}">
                <a16:creationId xmlns:a16="http://schemas.microsoft.com/office/drawing/2014/main" id="{59739B30-8F88-CD77-75F3-2A86A97FA59F}"/>
              </a:ext>
            </a:extLst>
          </p:cNvPr>
          <p:cNvSpPr txBox="1"/>
          <p:nvPr/>
        </p:nvSpPr>
        <p:spPr>
          <a:xfrm>
            <a:off x="311285" y="475426"/>
            <a:ext cx="4411089" cy="2031325"/>
          </a:xfrm>
          <a:prstGeom prst="rect">
            <a:avLst/>
          </a:prstGeom>
          <a:solidFill>
            <a:schemeClr val="tx1">
              <a:lumMod val="50000"/>
              <a:lumOff val="50000"/>
            </a:schemeClr>
          </a:solidFill>
        </p:spPr>
        <p:txBody>
          <a:bodyPr wrap="square" rtlCol="0">
            <a:spAutoFit/>
          </a:bodyPr>
          <a:lstStyle/>
          <a:p>
            <a:r>
              <a:rPr lang="en-GB">
                <a:solidFill>
                  <a:schemeClr val="bg1"/>
                </a:solidFill>
              </a:rPr>
              <a:t>The longest Gaulish inscription comes from Larzac, in the south, not too far west of Nîmes. It is a lead ‘tablet’ deposited in a tomb, apparently recording a curse-text. Such curses on lead are common in the Roman world, usually in Latin: we shall meet them again in Britain.</a:t>
            </a:r>
          </a:p>
        </p:txBody>
      </p:sp>
      <p:pic>
        <p:nvPicPr>
          <p:cNvPr id="2" name="Picture 1">
            <a:extLst>
              <a:ext uri="{FF2B5EF4-FFF2-40B4-BE49-F238E27FC236}">
                <a16:creationId xmlns:a16="http://schemas.microsoft.com/office/drawing/2014/main" id="{AC92CE75-9B48-2B52-E8D3-84AB00761121}"/>
              </a:ext>
            </a:extLst>
          </p:cNvPr>
          <p:cNvPicPr>
            <a:picLocks noChangeAspect="1"/>
          </p:cNvPicPr>
          <p:nvPr/>
        </p:nvPicPr>
        <p:blipFill>
          <a:blip r:embed="rId4"/>
          <a:stretch>
            <a:fillRect/>
          </a:stretch>
        </p:blipFill>
        <p:spPr>
          <a:xfrm>
            <a:off x="7456898" y="3066653"/>
            <a:ext cx="4135471" cy="3779820"/>
          </a:xfrm>
          <a:prstGeom prst="rect">
            <a:avLst/>
          </a:prstGeom>
        </p:spPr>
      </p:pic>
    </p:spTree>
    <p:extLst>
      <p:ext uri="{BB962C8B-B14F-4D97-AF65-F5344CB8AC3E}">
        <p14:creationId xmlns:p14="http://schemas.microsoft.com/office/powerpoint/2010/main" val="3777931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18042E5-4B1C-8D47-CE5C-1E43A46F82C5}"/>
              </a:ext>
            </a:extLst>
          </p:cNvPr>
          <p:cNvPicPr>
            <a:picLocks noChangeAspect="1"/>
          </p:cNvPicPr>
          <p:nvPr/>
        </p:nvPicPr>
        <p:blipFill>
          <a:blip r:embed="rId2"/>
          <a:stretch>
            <a:fillRect/>
          </a:stretch>
        </p:blipFill>
        <p:spPr>
          <a:xfrm>
            <a:off x="5233075" y="1708815"/>
            <a:ext cx="6667500" cy="3990975"/>
          </a:xfrm>
          <a:prstGeom prst="rect">
            <a:avLst/>
          </a:prstGeom>
        </p:spPr>
      </p:pic>
      <p:sp>
        <p:nvSpPr>
          <p:cNvPr id="3" name="TextBox 2">
            <a:extLst>
              <a:ext uri="{FF2B5EF4-FFF2-40B4-BE49-F238E27FC236}">
                <a16:creationId xmlns:a16="http://schemas.microsoft.com/office/drawing/2014/main" id="{0396C951-9D3E-04E4-0856-7DA3849DD92C}"/>
              </a:ext>
            </a:extLst>
          </p:cNvPr>
          <p:cNvSpPr txBox="1"/>
          <p:nvPr/>
        </p:nvSpPr>
        <p:spPr>
          <a:xfrm>
            <a:off x="661480" y="409646"/>
            <a:ext cx="3998068" cy="646331"/>
          </a:xfrm>
          <a:prstGeom prst="rect">
            <a:avLst/>
          </a:prstGeom>
          <a:solidFill>
            <a:schemeClr val="tx1">
              <a:lumMod val="50000"/>
              <a:lumOff val="50000"/>
            </a:schemeClr>
          </a:solidFill>
        </p:spPr>
        <p:txBody>
          <a:bodyPr wrap="square" rtlCol="0">
            <a:spAutoFit/>
          </a:bodyPr>
          <a:lstStyle/>
          <a:p>
            <a:r>
              <a:rPr lang="en-GB">
                <a:solidFill>
                  <a:schemeClr val="bg1"/>
                </a:solidFill>
              </a:rPr>
              <a:t>Another famous Gaulish inscription is this, a calendar from Coligny.</a:t>
            </a:r>
          </a:p>
        </p:txBody>
      </p:sp>
      <p:pic>
        <p:nvPicPr>
          <p:cNvPr id="7" name="Picture 6" descr="Text">
            <a:extLst>
              <a:ext uri="{FF2B5EF4-FFF2-40B4-BE49-F238E27FC236}">
                <a16:creationId xmlns:a16="http://schemas.microsoft.com/office/drawing/2014/main" id="{CA9E051F-1D77-6FDC-E952-74D758B5F59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6002" y="1304590"/>
            <a:ext cx="4369025" cy="5143764"/>
          </a:xfrm>
          <a:prstGeom prst="rect">
            <a:avLst/>
          </a:prstGeom>
        </p:spPr>
      </p:pic>
    </p:spTree>
    <p:extLst>
      <p:ext uri="{BB962C8B-B14F-4D97-AF65-F5344CB8AC3E}">
        <p14:creationId xmlns:p14="http://schemas.microsoft.com/office/powerpoint/2010/main" val="22562031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3563437-73A8-517F-EA64-62F86413F224}"/>
              </a:ext>
            </a:extLst>
          </p:cNvPr>
          <p:cNvSpPr txBox="1"/>
          <p:nvPr/>
        </p:nvSpPr>
        <p:spPr>
          <a:xfrm>
            <a:off x="1790700" y="1266825"/>
            <a:ext cx="9163050" cy="646331"/>
          </a:xfrm>
          <a:prstGeom prst="rect">
            <a:avLst/>
          </a:prstGeom>
          <a:noFill/>
        </p:spPr>
        <p:txBody>
          <a:bodyPr wrap="square" rtlCol="0">
            <a:spAutoFit/>
          </a:bodyPr>
          <a:lstStyle/>
          <a:p>
            <a:r>
              <a:rPr lang="en-GB"/>
              <a:t>Summary map</a:t>
            </a:r>
          </a:p>
          <a:p>
            <a:r>
              <a:rPr lang="en-GB"/>
              <a:t>Summary types?</a:t>
            </a:r>
          </a:p>
        </p:txBody>
      </p:sp>
      <p:pic>
        <p:nvPicPr>
          <p:cNvPr id="3" name="Picture 2">
            <a:extLst>
              <a:ext uri="{FF2B5EF4-FFF2-40B4-BE49-F238E27FC236}">
                <a16:creationId xmlns:a16="http://schemas.microsoft.com/office/drawing/2014/main" id="{45199798-A9BA-A5BE-8EA7-F411A884F678}"/>
              </a:ext>
            </a:extLst>
          </p:cNvPr>
          <p:cNvPicPr>
            <a:picLocks noChangeAspect="1"/>
          </p:cNvPicPr>
          <p:nvPr/>
        </p:nvPicPr>
        <p:blipFill>
          <a:blip r:embed="rId2"/>
          <a:stretch>
            <a:fillRect/>
          </a:stretch>
        </p:blipFill>
        <p:spPr>
          <a:xfrm>
            <a:off x="4122057" y="104755"/>
            <a:ext cx="7503886" cy="6680675"/>
          </a:xfrm>
          <a:prstGeom prst="rect">
            <a:avLst/>
          </a:prstGeom>
        </p:spPr>
      </p:pic>
      <p:sp>
        <p:nvSpPr>
          <p:cNvPr id="4" name="Oval 3">
            <a:extLst>
              <a:ext uri="{FF2B5EF4-FFF2-40B4-BE49-F238E27FC236}">
                <a16:creationId xmlns:a16="http://schemas.microsoft.com/office/drawing/2014/main" id="{36FF4D13-22D2-E399-18C4-C35903E96D30}"/>
              </a:ext>
            </a:extLst>
          </p:cNvPr>
          <p:cNvSpPr/>
          <p:nvPr/>
        </p:nvSpPr>
        <p:spPr>
          <a:xfrm>
            <a:off x="6096001" y="2685143"/>
            <a:ext cx="2133600" cy="2032000"/>
          </a:xfrm>
          <a:prstGeom prst="ellipse">
            <a:avLst/>
          </a:prstGeom>
          <a:solidFill>
            <a:schemeClr val="bg1">
              <a:alpha val="5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a:extLst>
              <a:ext uri="{FF2B5EF4-FFF2-40B4-BE49-F238E27FC236}">
                <a16:creationId xmlns:a16="http://schemas.microsoft.com/office/drawing/2014/main" id="{88202090-B0D9-6B9C-82E8-42B6C1C85C33}"/>
              </a:ext>
            </a:extLst>
          </p:cNvPr>
          <p:cNvSpPr/>
          <p:nvPr/>
        </p:nvSpPr>
        <p:spPr>
          <a:xfrm>
            <a:off x="5225142" y="4717142"/>
            <a:ext cx="885372" cy="783772"/>
          </a:xfrm>
          <a:prstGeom prst="ellipse">
            <a:avLst/>
          </a:prstGeom>
          <a:solidFill>
            <a:schemeClr val="accent1">
              <a:alpha val="5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E463C948-C27C-208D-00E8-AFD955E79D83}"/>
              </a:ext>
            </a:extLst>
          </p:cNvPr>
          <p:cNvSpPr/>
          <p:nvPr/>
        </p:nvSpPr>
        <p:spPr>
          <a:xfrm>
            <a:off x="8055429" y="4020457"/>
            <a:ext cx="638628" cy="508000"/>
          </a:xfrm>
          <a:prstGeom prst="ellipse">
            <a:avLst/>
          </a:prstGeom>
          <a:solidFill>
            <a:schemeClr val="accent2">
              <a:alpha val="55000"/>
            </a:schemeClr>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3E5095B9-BE5F-F97B-5BD1-9E659E88856D}"/>
              </a:ext>
            </a:extLst>
          </p:cNvPr>
          <p:cNvSpPr txBox="1"/>
          <p:nvPr/>
        </p:nvSpPr>
        <p:spPr>
          <a:xfrm>
            <a:off x="423408" y="364149"/>
            <a:ext cx="3548517" cy="3970318"/>
          </a:xfrm>
          <a:prstGeom prst="rect">
            <a:avLst/>
          </a:prstGeom>
          <a:solidFill>
            <a:schemeClr val="tx1">
              <a:lumMod val="50000"/>
              <a:lumOff val="50000"/>
            </a:schemeClr>
          </a:solidFill>
        </p:spPr>
        <p:txBody>
          <a:bodyPr wrap="square" rtlCol="0">
            <a:spAutoFit/>
          </a:bodyPr>
          <a:lstStyle/>
          <a:p>
            <a:r>
              <a:rPr lang="en-GB">
                <a:solidFill>
                  <a:schemeClr val="bg1"/>
                </a:solidFill>
              </a:rPr>
              <a:t>This garish green map summarises the three groups of Continental Celtic inscriptions, which as we have seen range in date from the sixth century BC in northern Italy to about the third century AD in Gaul. The symbol in Gaul is misleading: most inscriptions belong to the south of the country – there is a scatter across mid- and northern France (and a few in Switzerland). Note that Celtic language was spoken in areas significantly beyond the find-places of the inscriptions.</a:t>
            </a:r>
          </a:p>
        </p:txBody>
      </p:sp>
    </p:spTree>
    <p:extLst>
      <p:ext uri="{BB962C8B-B14F-4D97-AF65-F5344CB8AC3E}">
        <p14:creationId xmlns:p14="http://schemas.microsoft.com/office/powerpoint/2010/main" val="21971917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6C3C5B6-926F-A94D-FFA2-75B231D5BA3F}"/>
              </a:ext>
            </a:extLst>
          </p:cNvPr>
          <p:cNvPicPr>
            <a:picLocks noChangeAspect="1"/>
          </p:cNvPicPr>
          <p:nvPr/>
        </p:nvPicPr>
        <p:blipFill>
          <a:blip r:embed="rId2"/>
          <a:stretch>
            <a:fillRect/>
          </a:stretch>
        </p:blipFill>
        <p:spPr>
          <a:xfrm>
            <a:off x="4177208" y="226"/>
            <a:ext cx="4159164" cy="6858000"/>
          </a:xfrm>
          <a:prstGeom prst="rect">
            <a:avLst/>
          </a:prstGeom>
        </p:spPr>
      </p:pic>
      <p:pic>
        <p:nvPicPr>
          <p:cNvPr id="5" name="Picture 4" descr="Text&#10;&#10;Description automatically generated">
            <a:extLst>
              <a:ext uri="{FF2B5EF4-FFF2-40B4-BE49-F238E27FC236}">
                <a16:creationId xmlns:a16="http://schemas.microsoft.com/office/drawing/2014/main" id="{5D09F4A1-5644-EDDC-648F-4D35133E1FD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65593" y="1579765"/>
            <a:ext cx="3499030" cy="927148"/>
          </a:xfrm>
          <a:prstGeom prst="rect">
            <a:avLst/>
          </a:prstGeom>
        </p:spPr>
      </p:pic>
      <p:pic>
        <p:nvPicPr>
          <p:cNvPr id="7" name="Picture 6" descr="Text&#10;&#10;Description automatically generated">
            <a:extLst>
              <a:ext uri="{FF2B5EF4-FFF2-40B4-BE49-F238E27FC236}">
                <a16:creationId xmlns:a16="http://schemas.microsoft.com/office/drawing/2014/main" id="{05F89E3D-DADB-B3F5-4F62-92C6D82501D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65593" y="2759403"/>
            <a:ext cx="3270418" cy="927148"/>
          </a:xfrm>
          <a:prstGeom prst="rect">
            <a:avLst/>
          </a:prstGeom>
        </p:spPr>
      </p:pic>
      <p:sp>
        <p:nvSpPr>
          <p:cNvPr id="9" name="TextBox 8">
            <a:extLst>
              <a:ext uri="{FF2B5EF4-FFF2-40B4-BE49-F238E27FC236}">
                <a16:creationId xmlns:a16="http://schemas.microsoft.com/office/drawing/2014/main" id="{B8E41C01-ACB0-076D-1BAC-66F750077E2F}"/>
              </a:ext>
            </a:extLst>
          </p:cNvPr>
          <p:cNvSpPr txBox="1"/>
          <p:nvPr/>
        </p:nvSpPr>
        <p:spPr>
          <a:xfrm>
            <a:off x="8465593" y="957943"/>
            <a:ext cx="3981055" cy="369332"/>
          </a:xfrm>
          <a:prstGeom prst="rect">
            <a:avLst/>
          </a:prstGeom>
          <a:noFill/>
        </p:spPr>
        <p:txBody>
          <a:bodyPr wrap="square" rtlCol="0">
            <a:spAutoFit/>
          </a:bodyPr>
          <a:lstStyle/>
          <a:p>
            <a:r>
              <a:rPr lang="en-GB">
                <a:solidFill>
                  <a:schemeClr val="bg1"/>
                </a:solidFill>
              </a:rPr>
              <a:t>South Shields, memorial inscription</a:t>
            </a:r>
          </a:p>
        </p:txBody>
      </p:sp>
      <p:sp>
        <p:nvSpPr>
          <p:cNvPr id="2" name="TextBox 1">
            <a:extLst>
              <a:ext uri="{FF2B5EF4-FFF2-40B4-BE49-F238E27FC236}">
                <a16:creationId xmlns:a16="http://schemas.microsoft.com/office/drawing/2014/main" id="{78056110-F5D9-B59B-072C-7032A09E1E2B}"/>
              </a:ext>
            </a:extLst>
          </p:cNvPr>
          <p:cNvSpPr txBox="1"/>
          <p:nvPr/>
        </p:nvSpPr>
        <p:spPr>
          <a:xfrm>
            <a:off x="285750" y="542925"/>
            <a:ext cx="3762237" cy="3416320"/>
          </a:xfrm>
          <a:prstGeom prst="rect">
            <a:avLst/>
          </a:prstGeom>
          <a:solidFill>
            <a:schemeClr val="tx1">
              <a:lumMod val="50000"/>
              <a:lumOff val="50000"/>
            </a:schemeClr>
          </a:solidFill>
        </p:spPr>
        <p:txBody>
          <a:bodyPr wrap="square" rtlCol="0">
            <a:spAutoFit/>
          </a:bodyPr>
          <a:lstStyle/>
          <a:p>
            <a:r>
              <a:rPr lang="en-GB">
                <a:solidFill>
                  <a:schemeClr val="bg1"/>
                </a:solidFill>
              </a:rPr>
              <a:t>What of Britain? It boasts many Roman-period inscriptions, of course, and we saw some adoption of Roman-style coin legends among the early Celts on an early slide. But the great majority of inscriptions are military, official and/or high-status, and were raised by colonisers, not by locals.</a:t>
            </a:r>
          </a:p>
          <a:p>
            <a:endParaRPr lang="en-GB">
              <a:solidFill>
                <a:schemeClr val="bg1"/>
              </a:solidFill>
            </a:endParaRPr>
          </a:p>
          <a:p>
            <a:r>
              <a:rPr lang="en-GB">
                <a:solidFill>
                  <a:schemeClr val="bg1"/>
                </a:solidFill>
              </a:rPr>
              <a:t>This memorial was raised by a man from Palmyra, in Syria in memory of his British wife.</a:t>
            </a:r>
          </a:p>
        </p:txBody>
      </p:sp>
    </p:spTree>
    <p:extLst>
      <p:ext uri="{BB962C8B-B14F-4D97-AF65-F5344CB8AC3E}">
        <p14:creationId xmlns:p14="http://schemas.microsoft.com/office/powerpoint/2010/main" val="35608616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5BCEDE7-7A4E-7D97-36F3-86ADF3CDEEBF}"/>
              </a:ext>
            </a:extLst>
          </p:cNvPr>
          <p:cNvSpPr txBox="1"/>
          <p:nvPr/>
        </p:nvSpPr>
        <p:spPr>
          <a:xfrm>
            <a:off x="565048" y="2058516"/>
            <a:ext cx="3498069" cy="369332"/>
          </a:xfrm>
          <a:prstGeom prst="rect">
            <a:avLst/>
          </a:prstGeom>
          <a:noFill/>
        </p:spPr>
        <p:txBody>
          <a:bodyPr wrap="square" rtlCol="0">
            <a:spAutoFit/>
          </a:bodyPr>
          <a:lstStyle/>
          <a:p>
            <a:r>
              <a:rPr lang="en-GB">
                <a:solidFill>
                  <a:schemeClr val="bg1"/>
                </a:solidFill>
              </a:rPr>
              <a:t>A letter from Vindolanda</a:t>
            </a:r>
          </a:p>
        </p:txBody>
      </p:sp>
      <p:sp>
        <p:nvSpPr>
          <p:cNvPr id="3" name="TextBox 2">
            <a:extLst>
              <a:ext uri="{FF2B5EF4-FFF2-40B4-BE49-F238E27FC236}">
                <a16:creationId xmlns:a16="http://schemas.microsoft.com/office/drawing/2014/main" id="{FE688908-CC0C-A972-F8DC-0B836A6B6794}"/>
              </a:ext>
            </a:extLst>
          </p:cNvPr>
          <p:cNvSpPr txBox="1"/>
          <p:nvPr/>
        </p:nvSpPr>
        <p:spPr>
          <a:xfrm>
            <a:off x="1567543" y="2119086"/>
            <a:ext cx="4688114" cy="369332"/>
          </a:xfrm>
          <a:prstGeom prst="rect">
            <a:avLst/>
          </a:prstGeom>
          <a:noFill/>
        </p:spPr>
        <p:txBody>
          <a:bodyPr wrap="square" rtlCol="0">
            <a:spAutoFit/>
          </a:bodyPr>
          <a:lstStyle/>
          <a:p>
            <a:r>
              <a:rPr lang="en-GB"/>
              <a:t>Curse tablets</a:t>
            </a:r>
          </a:p>
        </p:txBody>
      </p:sp>
      <p:pic>
        <p:nvPicPr>
          <p:cNvPr id="2050" name="Picture 2" descr="&lt;em&gt;Tab.Vindol.&lt;/em&gt; 291">
            <a:extLst>
              <a:ext uri="{FF2B5EF4-FFF2-40B4-BE49-F238E27FC236}">
                <a16:creationId xmlns:a16="http://schemas.microsoft.com/office/drawing/2014/main" id="{59CA4537-4A6A-D0F0-DB3A-EE49E2C3201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5048" y="2559181"/>
            <a:ext cx="5041295" cy="378097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screenshot of a computer&#10;&#10;Description automatically generated with low confidence">
            <a:extLst>
              <a:ext uri="{FF2B5EF4-FFF2-40B4-BE49-F238E27FC236}">
                <a16:creationId xmlns:a16="http://schemas.microsoft.com/office/drawing/2014/main" id="{36F340FF-676D-AB35-B3DA-56FDC932CC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64314" y="2036947"/>
            <a:ext cx="4798718" cy="1431581"/>
          </a:xfrm>
          <a:prstGeom prst="rect">
            <a:avLst/>
          </a:prstGeom>
        </p:spPr>
      </p:pic>
      <p:pic>
        <p:nvPicPr>
          <p:cNvPr id="7" name="Picture 6" descr="Text&#10;&#10;Description automatically generated">
            <a:extLst>
              <a:ext uri="{FF2B5EF4-FFF2-40B4-BE49-F238E27FC236}">
                <a16:creationId xmlns:a16="http://schemas.microsoft.com/office/drawing/2014/main" id="{8979EF90-BE35-4D59-9C9F-84331C28D00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64314" y="3555662"/>
            <a:ext cx="4139911" cy="2936165"/>
          </a:xfrm>
          <a:prstGeom prst="rect">
            <a:avLst/>
          </a:prstGeom>
        </p:spPr>
      </p:pic>
      <p:sp>
        <p:nvSpPr>
          <p:cNvPr id="4" name="TextBox 3">
            <a:extLst>
              <a:ext uri="{FF2B5EF4-FFF2-40B4-BE49-F238E27FC236}">
                <a16:creationId xmlns:a16="http://schemas.microsoft.com/office/drawing/2014/main" id="{FEB8F8D1-0C26-14C7-3333-2EE8E5ED2A2C}"/>
              </a:ext>
            </a:extLst>
          </p:cNvPr>
          <p:cNvSpPr txBox="1"/>
          <p:nvPr/>
        </p:nvSpPr>
        <p:spPr>
          <a:xfrm>
            <a:off x="565048" y="517847"/>
            <a:ext cx="11250715" cy="1200329"/>
          </a:xfrm>
          <a:prstGeom prst="rect">
            <a:avLst/>
          </a:prstGeom>
          <a:solidFill>
            <a:schemeClr val="tx1">
              <a:lumMod val="50000"/>
              <a:lumOff val="50000"/>
            </a:schemeClr>
          </a:solidFill>
        </p:spPr>
        <p:txBody>
          <a:bodyPr wrap="square" rtlCol="0">
            <a:spAutoFit/>
          </a:bodyPr>
          <a:lstStyle/>
          <a:p>
            <a:r>
              <a:rPr lang="en-GB">
                <a:solidFill>
                  <a:schemeClr val="bg1"/>
                </a:solidFill>
              </a:rPr>
              <a:t>In fairly recent years archaeological finds have begun to dig down beneath the formal inscriptions that have long been known. One famous collection are the Vindolanda writing tablets, which record the daily administration and much humdrum correspondence of a legionary community living by Hadrian’s Wall. These are Romans – whether colonisers or locals ‘turned’ Roman – but we get an insight into domestic life. </a:t>
            </a:r>
          </a:p>
        </p:txBody>
      </p:sp>
    </p:spTree>
    <p:extLst>
      <p:ext uri="{BB962C8B-B14F-4D97-AF65-F5344CB8AC3E}">
        <p14:creationId xmlns:p14="http://schemas.microsoft.com/office/powerpoint/2010/main" val="14222004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0D2FA93-D3E9-4B13-61F1-BE5F5AB903FB}"/>
              </a:ext>
            </a:extLst>
          </p:cNvPr>
          <p:cNvSpPr txBox="1"/>
          <p:nvPr/>
        </p:nvSpPr>
        <p:spPr>
          <a:xfrm>
            <a:off x="5345265" y="3065639"/>
            <a:ext cx="6094674" cy="1200329"/>
          </a:xfrm>
          <a:prstGeom prst="rect">
            <a:avLst/>
          </a:prstGeom>
          <a:noFill/>
        </p:spPr>
        <p:txBody>
          <a:bodyPr wrap="square">
            <a:spAutoFit/>
          </a:bodyPr>
          <a:lstStyle/>
          <a:p>
            <a:r>
              <a:rPr lang="en-GB">
                <a:solidFill>
                  <a:schemeClr val="bg1"/>
                </a:solidFill>
              </a:rPr>
              <a:t>carta qu(a)e Mercurio donatur ut manecilis qui per[i]erunt ultionem requirat; qui illos invalavit ut illi sangu(in)em [e]t sanitatem tolla[t]; qui ipsos rhanicili[o]s tulit [u]t quantocius illi pareat quod deum Mercurium r[o]gamus [..]..ura</a:t>
            </a:r>
          </a:p>
        </p:txBody>
      </p:sp>
      <p:sp>
        <p:nvSpPr>
          <p:cNvPr id="5" name="TextBox 4">
            <a:extLst>
              <a:ext uri="{FF2B5EF4-FFF2-40B4-BE49-F238E27FC236}">
                <a16:creationId xmlns:a16="http://schemas.microsoft.com/office/drawing/2014/main" id="{61407C31-D5A7-9C65-08DB-0213F59B0834}"/>
              </a:ext>
            </a:extLst>
          </p:cNvPr>
          <p:cNvSpPr txBox="1"/>
          <p:nvPr/>
        </p:nvSpPr>
        <p:spPr>
          <a:xfrm>
            <a:off x="5345265" y="4342472"/>
            <a:ext cx="6094674" cy="1477328"/>
          </a:xfrm>
          <a:prstGeom prst="rect">
            <a:avLst/>
          </a:prstGeom>
          <a:noFill/>
        </p:spPr>
        <p:txBody>
          <a:bodyPr wrap="square">
            <a:spAutoFit/>
          </a:bodyPr>
          <a:lstStyle/>
          <a:p>
            <a:r>
              <a:rPr lang="en-GB">
                <a:solidFill>
                  <a:schemeClr val="bg1"/>
                </a:solidFill>
              </a:rPr>
              <a:t>The sheet (of lead) which is given to Mercury, that he exact vengeance for the gloves which have been lost; that he take blood and health from the person who has stolen them; that he provide what we ask the god Mercury [...] as quickly as possible for the person who has taken these gloves</a:t>
            </a:r>
          </a:p>
        </p:txBody>
      </p:sp>
      <p:pic>
        <p:nvPicPr>
          <p:cNvPr id="6" name="Picture 5">
            <a:extLst>
              <a:ext uri="{FF2B5EF4-FFF2-40B4-BE49-F238E27FC236}">
                <a16:creationId xmlns:a16="http://schemas.microsoft.com/office/drawing/2014/main" id="{5B8E46D0-F2A1-392D-C410-7845CCE494BA}"/>
              </a:ext>
            </a:extLst>
          </p:cNvPr>
          <p:cNvPicPr>
            <a:picLocks noChangeAspect="1"/>
          </p:cNvPicPr>
          <p:nvPr/>
        </p:nvPicPr>
        <p:blipFill rotWithShape="1">
          <a:blip r:embed="rId2"/>
          <a:srcRect l="21077" t="2022" r="21223" b="2361"/>
          <a:stretch/>
        </p:blipFill>
        <p:spPr>
          <a:xfrm>
            <a:off x="500932" y="3065639"/>
            <a:ext cx="4261899" cy="3406636"/>
          </a:xfrm>
          <a:prstGeom prst="rect">
            <a:avLst/>
          </a:prstGeom>
        </p:spPr>
      </p:pic>
      <p:sp>
        <p:nvSpPr>
          <p:cNvPr id="7" name="TextBox 6">
            <a:extLst>
              <a:ext uri="{FF2B5EF4-FFF2-40B4-BE49-F238E27FC236}">
                <a16:creationId xmlns:a16="http://schemas.microsoft.com/office/drawing/2014/main" id="{176920EC-9A4E-FF7B-ED49-162E466B584E}"/>
              </a:ext>
            </a:extLst>
          </p:cNvPr>
          <p:cNvSpPr txBox="1"/>
          <p:nvPr/>
        </p:nvSpPr>
        <p:spPr>
          <a:xfrm>
            <a:off x="474226" y="2613613"/>
            <a:ext cx="2540442" cy="369332"/>
          </a:xfrm>
          <a:prstGeom prst="rect">
            <a:avLst/>
          </a:prstGeom>
          <a:noFill/>
        </p:spPr>
        <p:txBody>
          <a:bodyPr wrap="square" rtlCol="0">
            <a:spAutoFit/>
          </a:bodyPr>
          <a:lstStyle/>
          <a:p>
            <a:r>
              <a:rPr lang="en-GB">
                <a:solidFill>
                  <a:schemeClr val="bg1"/>
                </a:solidFill>
              </a:rPr>
              <a:t>A curse tablet from Uley</a:t>
            </a:r>
          </a:p>
        </p:txBody>
      </p:sp>
      <p:sp>
        <p:nvSpPr>
          <p:cNvPr id="2" name="TextBox 1">
            <a:extLst>
              <a:ext uri="{FF2B5EF4-FFF2-40B4-BE49-F238E27FC236}">
                <a16:creationId xmlns:a16="http://schemas.microsoft.com/office/drawing/2014/main" id="{C590B9BF-A733-DB2F-8157-BF5DB6E9D573}"/>
              </a:ext>
            </a:extLst>
          </p:cNvPr>
          <p:cNvSpPr txBox="1"/>
          <p:nvPr/>
        </p:nvSpPr>
        <p:spPr>
          <a:xfrm>
            <a:off x="1674377" y="281174"/>
            <a:ext cx="9026966" cy="2031325"/>
          </a:xfrm>
          <a:prstGeom prst="rect">
            <a:avLst/>
          </a:prstGeom>
          <a:solidFill>
            <a:schemeClr val="tx1">
              <a:lumMod val="50000"/>
              <a:lumOff val="50000"/>
            </a:schemeClr>
          </a:solidFill>
        </p:spPr>
        <p:txBody>
          <a:bodyPr wrap="square" rtlCol="0">
            <a:spAutoFit/>
          </a:bodyPr>
          <a:lstStyle/>
          <a:p>
            <a:r>
              <a:rPr lang="en-GB">
                <a:solidFill>
                  <a:schemeClr val="bg1"/>
                </a:solidFill>
              </a:rPr>
              <a:t>Even more demotic are the curse tablets, comparable with the one we saw from Larzac in Gaul. Groups of these have been found at numerous shrines, notably at Bath and at Uley, a rural shrine-site in Gloucestershire. The vast majority of these tablets are in Latin, and they give a strong hint that an ability to speak and write Latin may have gone rather deep into lowland British society: people complaining about the loss of gloves etc seem likely to be fairly low down the social scale, and probably ethnically British. (Many of the people involved bear British Celtic personal names, though that is not illustrated here.)</a:t>
            </a:r>
          </a:p>
        </p:txBody>
      </p:sp>
    </p:spTree>
    <p:extLst>
      <p:ext uri="{BB962C8B-B14F-4D97-AF65-F5344CB8AC3E}">
        <p14:creationId xmlns:p14="http://schemas.microsoft.com/office/powerpoint/2010/main" val="40932800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217573B-3950-89CF-8A88-36654CFFFA5B}"/>
              </a:ext>
            </a:extLst>
          </p:cNvPr>
          <p:cNvSpPr txBox="1"/>
          <p:nvPr/>
        </p:nvSpPr>
        <p:spPr>
          <a:xfrm>
            <a:off x="691764" y="581466"/>
            <a:ext cx="6437699" cy="1477328"/>
          </a:xfrm>
          <a:prstGeom prst="rect">
            <a:avLst/>
          </a:prstGeom>
          <a:solidFill>
            <a:schemeClr val="tx1">
              <a:lumMod val="50000"/>
              <a:lumOff val="50000"/>
            </a:schemeClr>
          </a:solidFill>
        </p:spPr>
        <p:txBody>
          <a:bodyPr wrap="square" rtlCol="0">
            <a:spAutoFit/>
          </a:bodyPr>
          <a:lstStyle/>
          <a:p>
            <a:r>
              <a:rPr lang="en-GB">
                <a:solidFill>
                  <a:schemeClr val="bg1"/>
                </a:solidFill>
              </a:rPr>
              <a:t>And in the 1980s a couple of inscriptions of this type came to light in a shrine to Minerva in Bath which seem to record the first – so far the only – written British Celtic texts. This is one of them, not on lead but on a pewter object generally termed a ‘pendant’ (though its use is actually uncertain).</a:t>
            </a:r>
          </a:p>
        </p:txBody>
      </p:sp>
      <p:pic>
        <p:nvPicPr>
          <p:cNvPr id="4" name="Picture 3">
            <a:extLst>
              <a:ext uri="{FF2B5EF4-FFF2-40B4-BE49-F238E27FC236}">
                <a16:creationId xmlns:a16="http://schemas.microsoft.com/office/drawing/2014/main" id="{485BB205-961F-2A11-0136-0CD1C78E4B89}"/>
              </a:ext>
            </a:extLst>
          </p:cNvPr>
          <p:cNvPicPr>
            <a:picLocks noChangeAspect="1"/>
          </p:cNvPicPr>
          <p:nvPr/>
        </p:nvPicPr>
        <p:blipFill rotWithShape="1">
          <a:blip r:embed="rId2"/>
          <a:srcRect l="17794" t="17063" r="21307" b="42285"/>
          <a:stretch/>
        </p:blipFill>
        <p:spPr>
          <a:xfrm rot="120000">
            <a:off x="7443924" y="922309"/>
            <a:ext cx="3720084" cy="3511644"/>
          </a:xfrm>
          <a:prstGeom prst="rect">
            <a:avLst/>
          </a:prstGeom>
        </p:spPr>
      </p:pic>
      <p:sp>
        <p:nvSpPr>
          <p:cNvPr id="5" name="TextBox 4">
            <a:extLst>
              <a:ext uri="{FF2B5EF4-FFF2-40B4-BE49-F238E27FC236}">
                <a16:creationId xmlns:a16="http://schemas.microsoft.com/office/drawing/2014/main" id="{25AA0ED6-2288-495C-3B5B-7229D461D402}"/>
              </a:ext>
            </a:extLst>
          </p:cNvPr>
          <p:cNvSpPr txBox="1"/>
          <p:nvPr/>
        </p:nvSpPr>
        <p:spPr>
          <a:xfrm>
            <a:off x="691764" y="2415809"/>
            <a:ext cx="2767054" cy="2031325"/>
          </a:xfrm>
          <a:prstGeom prst="rect">
            <a:avLst/>
          </a:prstGeom>
          <a:noFill/>
        </p:spPr>
        <p:txBody>
          <a:bodyPr wrap="square" rtlCol="0">
            <a:spAutoFit/>
          </a:bodyPr>
          <a:lstStyle/>
          <a:p>
            <a:r>
              <a:rPr lang="en-GB">
                <a:solidFill>
                  <a:schemeClr val="bg1"/>
                </a:solidFill>
              </a:rPr>
              <a:t>ADIXOUI</a:t>
            </a:r>
          </a:p>
          <a:p>
            <a:r>
              <a:rPr lang="en-GB">
                <a:solidFill>
                  <a:schemeClr val="bg1"/>
                </a:solidFill>
              </a:rPr>
              <a:t>DEUINA</a:t>
            </a:r>
          </a:p>
          <a:p>
            <a:r>
              <a:rPr lang="en-GB">
                <a:solidFill>
                  <a:schemeClr val="bg1"/>
                </a:solidFill>
              </a:rPr>
              <a:t>DEUEDA</a:t>
            </a:r>
          </a:p>
          <a:p>
            <a:r>
              <a:rPr lang="en-GB">
                <a:solidFill>
                  <a:schemeClr val="bg1"/>
                </a:solidFill>
              </a:rPr>
              <a:t>ANDAGIN</a:t>
            </a:r>
          </a:p>
          <a:p>
            <a:r>
              <a:rPr lang="en-GB">
                <a:solidFill>
                  <a:schemeClr val="bg1"/>
                </a:solidFill>
              </a:rPr>
              <a:t>UINDIORIX</a:t>
            </a:r>
          </a:p>
          <a:p>
            <a:r>
              <a:rPr lang="en-GB">
                <a:solidFill>
                  <a:schemeClr val="bg1"/>
                </a:solidFill>
              </a:rPr>
              <a:t>CUAMIIN</a:t>
            </a:r>
          </a:p>
          <a:p>
            <a:r>
              <a:rPr lang="en-GB">
                <a:solidFill>
                  <a:schemeClr val="bg1"/>
                </a:solidFill>
              </a:rPr>
              <a:t>         AI</a:t>
            </a:r>
          </a:p>
        </p:txBody>
      </p:sp>
      <p:sp>
        <p:nvSpPr>
          <p:cNvPr id="6" name="TextBox 5">
            <a:extLst>
              <a:ext uri="{FF2B5EF4-FFF2-40B4-BE49-F238E27FC236}">
                <a16:creationId xmlns:a16="http://schemas.microsoft.com/office/drawing/2014/main" id="{9EB77CFA-F48F-B85C-7C4A-B0EB5A9C7CBA}"/>
              </a:ext>
            </a:extLst>
          </p:cNvPr>
          <p:cNvSpPr txBox="1"/>
          <p:nvPr/>
        </p:nvSpPr>
        <p:spPr>
          <a:xfrm>
            <a:off x="691764" y="4799207"/>
            <a:ext cx="6941489" cy="1200329"/>
          </a:xfrm>
          <a:prstGeom prst="rect">
            <a:avLst/>
          </a:prstGeom>
          <a:noFill/>
        </p:spPr>
        <p:txBody>
          <a:bodyPr wrap="square" rtlCol="0">
            <a:spAutoFit/>
          </a:bodyPr>
          <a:lstStyle/>
          <a:p>
            <a:r>
              <a:rPr lang="en-GB">
                <a:solidFill>
                  <a:schemeClr val="bg1"/>
                </a:solidFill>
              </a:rPr>
              <a:t>Two suggested translations by Peter Schrijver:</a:t>
            </a:r>
          </a:p>
          <a:p>
            <a:r>
              <a:rPr lang="en-GB">
                <a:solidFill>
                  <a:schemeClr val="bg1"/>
                </a:solidFill>
              </a:rPr>
              <a:t>‘I, Vindiorix, have dedicated, O divine Deveda, an </a:t>
            </a:r>
            <a:r>
              <a:rPr lang="en-GB" i="1">
                <a:solidFill>
                  <a:schemeClr val="bg1"/>
                </a:solidFill>
              </a:rPr>
              <a:t>andagin</a:t>
            </a:r>
            <a:r>
              <a:rPr lang="en-GB">
                <a:solidFill>
                  <a:schemeClr val="bg1"/>
                </a:solidFill>
              </a:rPr>
              <a:t> to Cuamiina’</a:t>
            </a:r>
          </a:p>
          <a:p>
            <a:r>
              <a:rPr lang="en-GB">
                <a:solidFill>
                  <a:schemeClr val="bg1"/>
                </a:solidFill>
              </a:rPr>
              <a:t>or</a:t>
            </a:r>
          </a:p>
          <a:p>
            <a:r>
              <a:rPr lang="en-GB">
                <a:solidFill>
                  <a:schemeClr val="bg1"/>
                </a:solidFill>
              </a:rPr>
              <a:t>‘Let me, Vindiorix, fix a curse on Cuamiina, O divine Deveda’</a:t>
            </a:r>
          </a:p>
        </p:txBody>
      </p:sp>
    </p:spTree>
    <p:extLst>
      <p:ext uri="{BB962C8B-B14F-4D97-AF65-F5344CB8AC3E}">
        <p14:creationId xmlns:p14="http://schemas.microsoft.com/office/powerpoint/2010/main" val="1689261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FC855D9-11FF-C7A3-4F51-D2244E243522}"/>
              </a:ext>
            </a:extLst>
          </p:cNvPr>
          <p:cNvPicPr>
            <a:picLocks noChangeAspect="1"/>
          </p:cNvPicPr>
          <p:nvPr/>
        </p:nvPicPr>
        <p:blipFill>
          <a:blip r:embed="rId2"/>
          <a:stretch>
            <a:fillRect/>
          </a:stretch>
        </p:blipFill>
        <p:spPr>
          <a:xfrm>
            <a:off x="4177393" y="1105136"/>
            <a:ext cx="3943350" cy="5257800"/>
          </a:xfrm>
          <a:prstGeom prst="rect">
            <a:avLst/>
          </a:prstGeom>
        </p:spPr>
      </p:pic>
      <p:sp>
        <p:nvSpPr>
          <p:cNvPr id="4" name="TextBox 3">
            <a:extLst>
              <a:ext uri="{FF2B5EF4-FFF2-40B4-BE49-F238E27FC236}">
                <a16:creationId xmlns:a16="http://schemas.microsoft.com/office/drawing/2014/main" id="{02371C86-8F07-CE7A-DC21-BD3D1424C6D2}"/>
              </a:ext>
            </a:extLst>
          </p:cNvPr>
          <p:cNvSpPr txBox="1"/>
          <p:nvPr/>
        </p:nvSpPr>
        <p:spPr>
          <a:xfrm>
            <a:off x="2111148" y="4625200"/>
            <a:ext cx="1901372" cy="1477328"/>
          </a:xfrm>
          <a:prstGeom prst="rect">
            <a:avLst/>
          </a:prstGeom>
          <a:noFill/>
        </p:spPr>
        <p:txBody>
          <a:bodyPr wrap="square" rtlCol="0">
            <a:spAutoFit/>
          </a:bodyPr>
          <a:lstStyle/>
          <a:p>
            <a:r>
              <a:rPr lang="en-GB">
                <a:solidFill>
                  <a:schemeClr val="bg1"/>
                </a:solidFill>
              </a:rPr>
              <a:t>Penmachno, Caernarfonshire:</a:t>
            </a:r>
          </a:p>
          <a:p>
            <a:r>
              <a:rPr lang="en-GB">
                <a:solidFill>
                  <a:schemeClr val="bg1"/>
                </a:solidFill>
              </a:rPr>
              <a:t>“Carausius lies here in this pile of stones”.</a:t>
            </a:r>
          </a:p>
        </p:txBody>
      </p:sp>
      <p:pic>
        <p:nvPicPr>
          <p:cNvPr id="5" name="Picture 4">
            <a:extLst>
              <a:ext uri="{FF2B5EF4-FFF2-40B4-BE49-F238E27FC236}">
                <a16:creationId xmlns:a16="http://schemas.microsoft.com/office/drawing/2014/main" id="{0C292308-2C8A-7D4D-8E78-BD91B0FC5790}"/>
              </a:ext>
            </a:extLst>
          </p:cNvPr>
          <p:cNvPicPr>
            <a:picLocks noChangeAspect="1"/>
          </p:cNvPicPr>
          <p:nvPr/>
        </p:nvPicPr>
        <p:blipFill>
          <a:blip r:embed="rId3"/>
          <a:stretch>
            <a:fillRect/>
          </a:stretch>
        </p:blipFill>
        <p:spPr>
          <a:xfrm>
            <a:off x="8450490" y="1105136"/>
            <a:ext cx="2824389" cy="5237958"/>
          </a:xfrm>
          <a:prstGeom prst="rect">
            <a:avLst/>
          </a:prstGeom>
        </p:spPr>
      </p:pic>
      <p:sp>
        <p:nvSpPr>
          <p:cNvPr id="2" name="TextBox 1">
            <a:extLst>
              <a:ext uri="{FF2B5EF4-FFF2-40B4-BE49-F238E27FC236}">
                <a16:creationId xmlns:a16="http://schemas.microsoft.com/office/drawing/2014/main" id="{02437916-6A07-A49B-7129-B0E36769BEC8}"/>
              </a:ext>
            </a:extLst>
          </p:cNvPr>
          <p:cNvSpPr txBox="1"/>
          <p:nvPr/>
        </p:nvSpPr>
        <p:spPr>
          <a:xfrm>
            <a:off x="220890" y="671512"/>
            <a:ext cx="3791630" cy="3693319"/>
          </a:xfrm>
          <a:prstGeom prst="rect">
            <a:avLst/>
          </a:prstGeom>
          <a:solidFill>
            <a:schemeClr val="tx1">
              <a:lumMod val="50000"/>
              <a:lumOff val="50000"/>
            </a:schemeClr>
          </a:solidFill>
        </p:spPr>
        <p:txBody>
          <a:bodyPr wrap="square" rtlCol="0">
            <a:spAutoFit/>
          </a:bodyPr>
          <a:lstStyle/>
          <a:p>
            <a:r>
              <a:rPr lang="en-GB">
                <a:solidFill>
                  <a:schemeClr val="bg1"/>
                </a:solidFill>
              </a:rPr>
              <a:t>The extent to which British ethnic Celts had adopted Latin is a question raised by the surviving inscriptions of western Britain which date from the fifth to seventh centuries, the period immediately after the Romans left the province. These – in the Highland Zone where Celtic languages (Welsh, Cornish) would survive, are Latin memorial stones, showing that the language was known and favoured, at least for this purpose, by the elites of the newly Christian society.</a:t>
            </a:r>
          </a:p>
        </p:txBody>
      </p:sp>
    </p:spTree>
    <p:extLst>
      <p:ext uri="{BB962C8B-B14F-4D97-AF65-F5344CB8AC3E}">
        <p14:creationId xmlns:p14="http://schemas.microsoft.com/office/powerpoint/2010/main" val="11998296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88C9941-817D-7670-7C87-F97854BA457B}"/>
              </a:ext>
            </a:extLst>
          </p:cNvPr>
          <p:cNvPicPr>
            <a:picLocks noChangeAspect="1"/>
          </p:cNvPicPr>
          <p:nvPr/>
        </p:nvPicPr>
        <p:blipFill rotWithShape="1">
          <a:blip r:embed="rId2"/>
          <a:srcRect l="10196" t="12910" r="21568" b="12593"/>
          <a:stretch/>
        </p:blipFill>
        <p:spPr>
          <a:xfrm>
            <a:off x="391885" y="163285"/>
            <a:ext cx="4209144" cy="6498330"/>
          </a:xfrm>
          <a:prstGeom prst="rect">
            <a:avLst/>
          </a:prstGeom>
        </p:spPr>
      </p:pic>
      <p:pic>
        <p:nvPicPr>
          <p:cNvPr id="6" name="Picture 5">
            <a:extLst>
              <a:ext uri="{FF2B5EF4-FFF2-40B4-BE49-F238E27FC236}">
                <a16:creationId xmlns:a16="http://schemas.microsoft.com/office/drawing/2014/main" id="{FFCDA9BC-E321-337B-09EA-7B0B20E25A77}"/>
              </a:ext>
            </a:extLst>
          </p:cNvPr>
          <p:cNvPicPr>
            <a:picLocks noChangeAspect="1"/>
          </p:cNvPicPr>
          <p:nvPr/>
        </p:nvPicPr>
        <p:blipFill>
          <a:blip r:embed="rId3"/>
          <a:stretch>
            <a:fillRect/>
          </a:stretch>
        </p:blipFill>
        <p:spPr>
          <a:xfrm>
            <a:off x="5759223" y="2318203"/>
            <a:ext cx="5000625" cy="4171950"/>
          </a:xfrm>
          <a:prstGeom prst="rect">
            <a:avLst/>
          </a:prstGeom>
        </p:spPr>
      </p:pic>
      <p:sp>
        <p:nvSpPr>
          <p:cNvPr id="2" name="TextBox 1">
            <a:extLst>
              <a:ext uri="{FF2B5EF4-FFF2-40B4-BE49-F238E27FC236}">
                <a16:creationId xmlns:a16="http://schemas.microsoft.com/office/drawing/2014/main" id="{401EB78F-7A3D-A427-3AD0-D70333A08664}"/>
              </a:ext>
            </a:extLst>
          </p:cNvPr>
          <p:cNvSpPr txBox="1"/>
          <p:nvPr/>
        </p:nvSpPr>
        <p:spPr>
          <a:xfrm>
            <a:off x="5285015" y="367847"/>
            <a:ext cx="6515100" cy="1754326"/>
          </a:xfrm>
          <a:prstGeom prst="rect">
            <a:avLst/>
          </a:prstGeom>
          <a:solidFill>
            <a:schemeClr val="tx1">
              <a:lumMod val="50000"/>
              <a:lumOff val="50000"/>
            </a:schemeClr>
          </a:solidFill>
        </p:spPr>
        <p:txBody>
          <a:bodyPr wrap="square" rtlCol="0">
            <a:spAutoFit/>
          </a:bodyPr>
          <a:lstStyle/>
          <a:p>
            <a:r>
              <a:rPr lang="en-GB">
                <a:solidFill>
                  <a:schemeClr val="bg1"/>
                </a:solidFill>
              </a:rPr>
              <a:t>Around the same time, ?4th to 6th centuries AD, in Ireland, a different development produced the collection of memorial stones of a different type. They use the ogam alphabet – thought, despite appearances, to be a sort of cipher based on the Roman alphabet – to record the native Irish language: the earliest sequence of medieval Celtic inscriptions.</a:t>
            </a:r>
          </a:p>
        </p:txBody>
      </p:sp>
    </p:spTree>
    <p:extLst>
      <p:ext uri="{BB962C8B-B14F-4D97-AF65-F5344CB8AC3E}">
        <p14:creationId xmlns:p14="http://schemas.microsoft.com/office/powerpoint/2010/main" val="20279437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A stone with writing on it&#10;&#10;Description automatically generated with medium confidence">
            <a:extLst>
              <a:ext uri="{FF2B5EF4-FFF2-40B4-BE49-F238E27FC236}">
                <a16:creationId xmlns:a16="http://schemas.microsoft.com/office/drawing/2014/main" id="{E5BCA2CA-524F-E5DD-6C5E-16353AFDCF8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90369" y="199571"/>
            <a:ext cx="3245131" cy="6458857"/>
          </a:xfrm>
          <a:prstGeom prst="rect">
            <a:avLst/>
          </a:prstGeom>
        </p:spPr>
      </p:pic>
      <p:pic>
        <p:nvPicPr>
          <p:cNvPr id="4" name="Picture 3">
            <a:extLst>
              <a:ext uri="{FF2B5EF4-FFF2-40B4-BE49-F238E27FC236}">
                <a16:creationId xmlns:a16="http://schemas.microsoft.com/office/drawing/2014/main" id="{F55D8F1E-A3BC-2E14-4079-E404BA3AA017}"/>
              </a:ext>
            </a:extLst>
          </p:cNvPr>
          <p:cNvPicPr>
            <a:picLocks noChangeAspect="1"/>
          </p:cNvPicPr>
          <p:nvPr/>
        </p:nvPicPr>
        <p:blipFill>
          <a:blip r:embed="rId3"/>
          <a:stretch>
            <a:fillRect/>
          </a:stretch>
        </p:blipFill>
        <p:spPr>
          <a:xfrm>
            <a:off x="4754947" y="62684"/>
            <a:ext cx="2682105" cy="6732630"/>
          </a:xfrm>
          <a:prstGeom prst="rect">
            <a:avLst/>
          </a:prstGeom>
        </p:spPr>
      </p:pic>
      <p:sp>
        <p:nvSpPr>
          <p:cNvPr id="2" name="TextBox 1">
            <a:extLst>
              <a:ext uri="{FF2B5EF4-FFF2-40B4-BE49-F238E27FC236}">
                <a16:creationId xmlns:a16="http://schemas.microsoft.com/office/drawing/2014/main" id="{E9B0DF2B-42AA-7655-64A4-5545FA9319CF}"/>
              </a:ext>
            </a:extLst>
          </p:cNvPr>
          <p:cNvSpPr txBox="1"/>
          <p:nvPr/>
        </p:nvSpPr>
        <p:spPr>
          <a:xfrm>
            <a:off x="7958138" y="871538"/>
            <a:ext cx="3243493" cy="5355312"/>
          </a:xfrm>
          <a:prstGeom prst="rect">
            <a:avLst/>
          </a:prstGeom>
          <a:solidFill>
            <a:schemeClr val="tx1">
              <a:lumMod val="50000"/>
              <a:lumOff val="50000"/>
            </a:schemeClr>
          </a:solidFill>
        </p:spPr>
        <p:txBody>
          <a:bodyPr wrap="square" rtlCol="0">
            <a:spAutoFit/>
          </a:bodyPr>
          <a:lstStyle/>
          <a:p>
            <a:r>
              <a:rPr lang="en-GB">
                <a:solidFill>
                  <a:schemeClr val="bg1"/>
                </a:solidFill>
              </a:rPr>
              <a:t>And in fact the two sequences – Irish and western British – are, or become, related. Ogam inscriptions are found in Cornwall and Wales, and in Wales a number of stones, as here, bear parallel biliteral and bilingual texts in Latin and Irish. It is probably correct to see the ogam stones and the western British stones as part of the same early Christian impetus to memorialise the dead in writing.</a:t>
            </a:r>
          </a:p>
          <a:p>
            <a:endParaRPr lang="en-GB">
              <a:solidFill>
                <a:schemeClr val="bg1"/>
              </a:solidFill>
            </a:endParaRPr>
          </a:p>
          <a:p>
            <a:r>
              <a:rPr lang="en-GB">
                <a:solidFill>
                  <a:schemeClr val="bg1"/>
                </a:solidFill>
              </a:rPr>
              <a:t>At this stage, however, only in Ireland (and in Irish ogam texts in Britain) was a native Celtic language recorded. All the non-Irish British texts use Latin.</a:t>
            </a:r>
          </a:p>
        </p:txBody>
      </p:sp>
    </p:spTree>
    <p:extLst>
      <p:ext uri="{BB962C8B-B14F-4D97-AF65-F5344CB8AC3E}">
        <p14:creationId xmlns:p14="http://schemas.microsoft.com/office/powerpoint/2010/main" val="19317408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9BF96C8C-9D80-8B26-2BC5-B9B8C8F84CE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4988" y="0"/>
            <a:ext cx="3703637"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29B3D01-09EA-B2D2-7F7C-B3D836EFAAE8}"/>
              </a:ext>
            </a:extLst>
          </p:cNvPr>
          <p:cNvSpPr txBox="1"/>
          <p:nvPr/>
        </p:nvSpPr>
        <p:spPr>
          <a:xfrm>
            <a:off x="6096000" y="1171575"/>
            <a:ext cx="5434013" cy="1200329"/>
          </a:xfrm>
          <a:prstGeom prst="rect">
            <a:avLst/>
          </a:prstGeom>
          <a:solidFill>
            <a:schemeClr val="tx1">
              <a:lumMod val="50000"/>
              <a:lumOff val="50000"/>
            </a:schemeClr>
          </a:solidFill>
        </p:spPr>
        <p:txBody>
          <a:bodyPr wrap="square" rtlCol="0">
            <a:spAutoFit/>
          </a:bodyPr>
          <a:lstStyle/>
          <a:p>
            <a:r>
              <a:rPr lang="en-GB">
                <a:solidFill>
                  <a:schemeClr val="bg1"/>
                </a:solidFill>
              </a:rPr>
              <a:t>Until the appearance of this stone, at Tywyn in north Wales, in the ninth century AD. It is the first Welsh inscription.</a:t>
            </a:r>
          </a:p>
          <a:p>
            <a:r>
              <a:rPr lang="en-GB">
                <a:solidFill>
                  <a:schemeClr val="bg1"/>
                </a:solidFill>
              </a:rPr>
              <a:t>Which begins another story ...</a:t>
            </a:r>
          </a:p>
        </p:txBody>
      </p:sp>
    </p:spTree>
    <p:extLst>
      <p:ext uri="{BB962C8B-B14F-4D97-AF65-F5344CB8AC3E}">
        <p14:creationId xmlns:p14="http://schemas.microsoft.com/office/powerpoint/2010/main" val="37419680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1852</TotalTime>
  <Words>2333</Words>
  <Application>Microsoft Office PowerPoint</Application>
  <PresentationFormat>Widescreen</PresentationFormat>
  <Paragraphs>89</Paragraphs>
  <Slides>27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EPNS editors</dc:creator>
  <cp:lastModifiedBy>David Parsons</cp:lastModifiedBy>
  <cp:revision>7</cp:revision>
  <dcterms:created xsi:type="dcterms:W3CDTF">2023-04-17T08:32:52Z</dcterms:created>
  <dcterms:modified xsi:type="dcterms:W3CDTF">2023-04-19T09:33:00Z</dcterms:modified>
</cp:coreProperties>
</file>