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797675" cy="9926638"/>
  <p:defaultTextStyle>
    <a:defPPr>
      <a:defRPr lang="cy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3" d="100"/>
          <a:sy n="83" d="100"/>
        </p:scale>
        <p:origin x="686" y="7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EC5BB8-E7AF-4308-A627-495BB44AFE9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cy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E8C89EE-F561-47DF-8853-C2ADCA17EA8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cy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C6629F1-1172-4750-81D2-40EAA07B0C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F14BD8-EAF6-4753-A8BE-F046A6A90575}" type="datetimeFigureOut">
              <a:rPr lang="cy-GB" smtClean="0"/>
              <a:t>12/05/2020</a:t>
            </a:fld>
            <a:endParaRPr lang="cy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F279FEA-ADD6-4D95-957F-F2B04AA1B1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y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E6CED6C-283D-42AE-985D-A8512319EB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2743A5-E510-40A9-8054-9E8A07F4461C}" type="slidenum">
              <a:rPr lang="cy-GB" smtClean="0"/>
              <a:t>‹#›</a:t>
            </a:fld>
            <a:endParaRPr lang="cy-GB"/>
          </a:p>
        </p:txBody>
      </p:sp>
    </p:spTree>
    <p:extLst>
      <p:ext uri="{BB962C8B-B14F-4D97-AF65-F5344CB8AC3E}">
        <p14:creationId xmlns:p14="http://schemas.microsoft.com/office/powerpoint/2010/main" val="30954103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890759-D4BD-44FE-A69D-A5B01D99FF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cy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C9D3CA3-68A4-426C-B3A6-97C2A00351E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y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58307DB-3201-4F5A-B9E5-0F444F1343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F14BD8-EAF6-4753-A8BE-F046A6A90575}" type="datetimeFigureOut">
              <a:rPr lang="cy-GB" smtClean="0"/>
              <a:t>12/05/2020</a:t>
            </a:fld>
            <a:endParaRPr lang="cy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BB34AF2-0EA7-4782-813B-356956A2D0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y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00C2AB0-7E73-4DA8-931F-647FBAD0D4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2743A5-E510-40A9-8054-9E8A07F4461C}" type="slidenum">
              <a:rPr lang="cy-GB" smtClean="0"/>
              <a:t>‹#›</a:t>
            </a:fld>
            <a:endParaRPr lang="cy-GB"/>
          </a:p>
        </p:txBody>
      </p:sp>
    </p:spTree>
    <p:extLst>
      <p:ext uri="{BB962C8B-B14F-4D97-AF65-F5344CB8AC3E}">
        <p14:creationId xmlns:p14="http://schemas.microsoft.com/office/powerpoint/2010/main" val="283644849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74BD08-A6E9-41B5-B001-D335851C87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cy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A51EF3D-21F1-4368-AACA-EBBFFD7BCBD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DEC066F-1153-4CE7-905E-AAC18A50EB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F14BD8-EAF6-4753-A8BE-F046A6A90575}" type="datetimeFigureOut">
              <a:rPr lang="cy-GB" smtClean="0"/>
              <a:t>12/05/2020</a:t>
            </a:fld>
            <a:endParaRPr lang="cy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8DC732C-3FE9-45DF-A197-A1627CE673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y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444BBF-CAFA-43EB-83EC-7A7EDB9B4E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2743A5-E510-40A9-8054-9E8A07F4461C}" type="slidenum">
              <a:rPr lang="cy-GB" smtClean="0"/>
              <a:t>‹#›</a:t>
            </a:fld>
            <a:endParaRPr lang="cy-GB"/>
          </a:p>
        </p:txBody>
      </p:sp>
    </p:spTree>
    <p:extLst>
      <p:ext uri="{BB962C8B-B14F-4D97-AF65-F5344CB8AC3E}">
        <p14:creationId xmlns:p14="http://schemas.microsoft.com/office/powerpoint/2010/main" val="40947126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BCA813-8F90-4BA3-923A-6288B92880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cy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DCC280E-31E4-48A8-A94E-A8DE56274DC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y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4FEA438-2989-4102-9A04-01E2AFA3920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y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CC6BEDF-2380-4CF6-8634-2949494E86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F14BD8-EAF6-4753-A8BE-F046A6A90575}" type="datetimeFigureOut">
              <a:rPr lang="cy-GB" smtClean="0"/>
              <a:t>12/05/2020</a:t>
            </a:fld>
            <a:endParaRPr lang="cy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0E02B50-F9F0-4AC6-B021-32CD16CD45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y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E66A02A-BB9E-49A3-A9CB-0A79AD7019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2743A5-E510-40A9-8054-9E8A07F4461C}" type="slidenum">
              <a:rPr lang="cy-GB" smtClean="0"/>
              <a:t>‹#›</a:t>
            </a:fld>
            <a:endParaRPr lang="cy-GB"/>
          </a:p>
        </p:txBody>
      </p:sp>
    </p:spTree>
    <p:extLst>
      <p:ext uri="{BB962C8B-B14F-4D97-AF65-F5344CB8AC3E}">
        <p14:creationId xmlns:p14="http://schemas.microsoft.com/office/powerpoint/2010/main" val="9400451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0398F97-7DBF-42C7-9B25-FC4775E7D5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cy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425B1F-7009-45DC-84BA-6077CDC7744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AF8CD7D-47F6-4FC5-8A05-2F3793BB183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y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204AD01-029D-4DD9-991C-1D2399FC50F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7426F10-824C-4CA7-8067-2DC10A2A953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y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8E6A7BD-575E-4C95-BC79-9B09524CB8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F14BD8-EAF6-4753-A8BE-F046A6A90575}" type="datetimeFigureOut">
              <a:rPr lang="cy-GB" smtClean="0"/>
              <a:t>12/05/2020</a:t>
            </a:fld>
            <a:endParaRPr lang="cy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DEC60F69-9DB7-4217-BB68-2321064352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y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CF5FBFA-AD05-484F-B7A4-FBFDA38184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2743A5-E510-40A9-8054-9E8A07F4461C}" type="slidenum">
              <a:rPr lang="cy-GB" smtClean="0"/>
              <a:t>‹#›</a:t>
            </a:fld>
            <a:endParaRPr lang="cy-GB"/>
          </a:p>
        </p:txBody>
      </p:sp>
    </p:spTree>
    <p:extLst>
      <p:ext uri="{BB962C8B-B14F-4D97-AF65-F5344CB8AC3E}">
        <p14:creationId xmlns:p14="http://schemas.microsoft.com/office/powerpoint/2010/main" val="231479175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A074C5-23F3-46A0-8866-E9569AF1C8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cy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3DA86DA-A0A6-4F16-ABE7-CB3CD082C3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F14BD8-EAF6-4753-A8BE-F046A6A90575}" type="datetimeFigureOut">
              <a:rPr lang="cy-GB" smtClean="0"/>
              <a:t>12/05/2020</a:t>
            </a:fld>
            <a:endParaRPr lang="cy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18A98A7-7994-435F-91DF-89EC51A42D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y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5DAB31F-EC07-48D4-A67F-1941B5996B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2743A5-E510-40A9-8054-9E8A07F4461C}" type="slidenum">
              <a:rPr lang="cy-GB" smtClean="0"/>
              <a:t>‹#›</a:t>
            </a:fld>
            <a:endParaRPr lang="cy-GB"/>
          </a:p>
        </p:txBody>
      </p:sp>
    </p:spTree>
    <p:extLst>
      <p:ext uri="{BB962C8B-B14F-4D97-AF65-F5344CB8AC3E}">
        <p14:creationId xmlns:p14="http://schemas.microsoft.com/office/powerpoint/2010/main" val="13489731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1986CC1-3773-4836-A4BC-073121B888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F14BD8-EAF6-4753-A8BE-F046A6A90575}" type="datetimeFigureOut">
              <a:rPr lang="cy-GB" smtClean="0"/>
              <a:t>12/05/2020</a:t>
            </a:fld>
            <a:endParaRPr lang="cy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6E764EB-9593-48F6-A44D-7164653113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y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92001EB-5427-4686-AE80-34179E7081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2743A5-E510-40A9-8054-9E8A07F4461C}" type="slidenum">
              <a:rPr lang="cy-GB" smtClean="0"/>
              <a:t>‹#›</a:t>
            </a:fld>
            <a:endParaRPr lang="cy-GB"/>
          </a:p>
        </p:txBody>
      </p:sp>
    </p:spTree>
    <p:extLst>
      <p:ext uri="{BB962C8B-B14F-4D97-AF65-F5344CB8AC3E}">
        <p14:creationId xmlns:p14="http://schemas.microsoft.com/office/powerpoint/2010/main" val="32136335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976E18-7745-4E58-81B8-1470276E1F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cy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A47BDE1-FE7C-4531-B208-91E32F0B08F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y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5BE2A95-A58B-4533-A2F2-1FA55048C98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E04A8D4-8F8F-45E4-A1AE-02480CB9FE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F14BD8-EAF6-4753-A8BE-F046A6A90575}" type="datetimeFigureOut">
              <a:rPr lang="cy-GB" smtClean="0"/>
              <a:t>12/05/2020</a:t>
            </a:fld>
            <a:endParaRPr lang="cy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1FDBA16-0614-4C9F-8338-245DF16765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y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CC1AABE-511E-40F7-BF4A-C021908233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2743A5-E510-40A9-8054-9E8A07F4461C}" type="slidenum">
              <a:rPr lang="cy-GB" smtClean="0"/>
              <a:t>‹#›</a:t>
            </a:fld>
            <a:endParaRPr lang="cy-GB"/>
          </a:p>
        </p:txBody>
      </p:sp>
    </p:spTree>
    <p:extLst>
      <p:ext uri="{BB962C8B-B14F-4D97-AF65-F5344CB8AC3E}">
        <p14:creationId xmlns:p14="http://schemas.microsoft.com/office/powerpoint/2010/main" val="232849842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3C8BBDD-D4F3-42FE-AF24-1982FC104FF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cy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6F4B739-66A5-4C46-871B-2671C1233D4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y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36C9EDA-A382-4521-9D0D-AB36B17CBB2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7FA96E7-BF87-4797-8168-3BC9094F9C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F14BD8-EAF6-4753-A8BE-F046A6A90575}" type="datetimeFigureOut">
              <a:rPr lang="cy-GB" smtClean="0"/>
              <a:t>12/05/2020</a:t>
            </a:fld>
            <a:endParaRPr lang="cy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0BB7BFA-0564-49A6-A0B7-DFF5BAE286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y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EEBF89-B9CE-4C13-9FAC-DE1FECA4E0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2743A5-E510-40A9-8054-9E8A07F4461C}" type="slidenum">
              <a:rPr lang="cy-GB" smtClean="0"/>
              <a:t>‹#›</a:t>
            </a:fld>
            <a:endParaRPr lang="cy-GB"/>
          </a:p>
        </p:txBody>
      </p:sp>
    </p:spTree>
    <p:extLst>
      <p:ext uri="{BB962C8B-B14F-4D97-AF65-F5344CB8AC3E}">
        <p14:creationId xmlns:p14="http://schemas.microsoft.com/office/powerpoint/2010/main" val="397628389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92A676-69A0-41ED-8BAD-CA43C6E527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cy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BBA456A-D0AD-4A65-852D-99BCC19BDA1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y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A50DFB6-CF7F-4EF0-A2B7-AA2141D6A3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F14BD8-EAF6-4753-A8BE-F046A6A90575}" type="datetimeFigureOut">
              <a:rPr lang="cy-GB" smtClean="0"/>
              <a:t>12/05/2020</a:t>
            </a:fld>
            <a:endParaRPr lang="cy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2CB580F-CFE2-4518-8674-A5BCDD2716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y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1959703-47CD-47C8-AD9B-095041C818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2743A5-E510-40A9-8054-9E8A07F4461C}" type="slidenum">
              <a:rPr lang="cy-GB" smtClean="0"/>
              <a:t>‹#›</a:t>
            </a:fld>
            <a:endParaRPr lang="cy-GB"/>
          </a:p>
        </p:txBody>
      </p:sp>
    </p:spTree>
    <p:extLst>
      <p:ext uri="{BB962C8B-B14F-4D97-AF65-F5344CB8AC3E}">
        <p14:creationId xmlns:p14="http://schemas.microsoft.com/office/powerpoint/2010/main" val="13202776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0225BDA-A42D-4C60-BE78-89E8923D046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cy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3D7068D-AC76-49A8-B2D2-0471FABAD31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y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E6ACC29-83B1-4129-BDFE-91E52F0196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F14BD8-EAF6-4753-A8BE-F046A6A90575}" type="datetimeFigureOut">
              <a:rPr lang="cy-GB" smtClean="0"/>
              <a:t>12/05/2020</a:t>
            </a:fld>
            <a:endParaRPr lang="cy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C76B246-9C25-4689-9C81-FC8BB9A4B7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y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2229B58-6251-4181-98AB-B520A96460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2743A5-E510-40A9-8054-9E8A07F4461C}" type="slidenum">
              <a:rPr lang="cy-GB" smtClean="0"/>
              <a:t>‹#›</a:t>
            </a:fld>
            <a:endParaRPr lang="cy-GB"/>
          </a:p>
        </p:txBody>
      </p:sp>
    </p:spTree>
    <p:extLst>
      <p:ext uri="{BB962C8B-B14F-4D97-AF65-F5344CB8AC3E}">
        <p14:creationId xmlns:p14="http://schemas.microsoft.com/office/powerpoint/2010/main" val="32564508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FDA7038-7714-46F4-B3DC-460ACC62F3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cy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C7F0694-0B93-4A39-BA8C-CFB671F2EAF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y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865F7D4-2C91-4026-B82B-D0D492B973C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F14BD8-EAF6-4753-A8BE-F046A6A90575}" type="datetimeFigureOut">
              <a:rPr lang="cy-GB" smtClean="0"/>
              <a:t>12/05/2020</a:t>
            </a:fld>
            <a:endParaRPr lang="cy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3979446-B879-4658-A4FE-FD3CA851D50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y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BBF65C1-5807-4D21-8731-0781CB54588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2743A5-E510-40A9-8054-9E8A07F4461C}" type="slidenum">
              <a:rPr lang="cy-GB" smtClean="0"/>
              <a:t>‹#›</a:t>
            </a:fld>
            <a:endParaRPr lang="cy-GB"/>
          </a:p>
        </p:txBody>
      </p:sp>
    </p:spTree>
    <p:extLst>
      <p:ext uri="{BB962C8B-B14F-4D97-AF65-F5344CB8AC3E}">
        <p14:creationId xmlns:p14="http://schemas.microsoft.com/office/powerpoint/2010/main" val="6222050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y-GB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A29636EA-B1A3-442C-AA54-646767FCACE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82168966"/>
              </p:ext>
            </p:extLst>
          </p:nvPr>
        </p:nvGraphicFramePr>
        <p:xfrm>
          <a:off x="117482" y="1391359"/>
          <a:ext cx="11957035" cy="4635941"/>
        </p:xfrm>
        <a:graphic>
          <a:graphicData uri="http://schemas.openxmlformats.org/drawingml/2006/table">
            <a:tbl>
              <a:tblPr firstRow="1" firstCol="1" bandRow="1"/>
              <a:tblGrid>
                <a:gridCol w="1416572">
                  <a:extLst>
                    <a:ext uri="{9D8B030D-6E8A-4147-A177-3AD203B41FA5}">
                      <a16:colId xmlns:a16="http://schemas.microsoft.com/office/drawing/2014/main" val="9047360"/>
                    </a:ext>
                  </a:extLst>
                </a:gridCol>
                <a:gridCol w="4032243">
                  <a:extLst>
                    <a:ext uri="{9D8B030D-6E8A-4147-A177-3AD203B41FA5}">
                      <a16:colId xmlns:a16="http://schemas.microsoft.com/office/drawing/2014/main" val="2453459129"/>
                    </a:ext>
                  </a:extLst>
                </a:gridCol>
                <a:gridCol w="4154600">
                  <a:extLst>
                    <a:ext uri="{9D8B030D-6E8A-4147-A177-3AD203B41FA5}">
                      <a16:colId xmlns:a16="http://schemas.microsoft.com/office/drawing/2014/main" val="3901221739"/>
                    </a:ext>
                  </a:extLst>
                </a:gridCol>
                <a:gridCol w="2353620">
                  <a:extLst>
                    <a:ext uri="{9D8B030D-6E8A-4147-A177-3AD203B41FA5}">
                      <a16:colId xmlns:a16="http://schemas.microsoft.com/office/drawing/2014/main" val="6055588"/>
                    </a:ext>
                  </a:extLst>
                </a:gridCol>
              </a:tblGrid>
              <a:tr h="934591">
                <a:tc>
                  <a:txBody>
                    <a:bodyPr/>
                    <a:lstStyle/>
                    <a:p>
                      <a:pPr algn="ctr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cy-GB" sz="1200" b="1" i="0" u="none" strike="noStrike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Amser</a:t>
                      </a:r>
                    </a:p>
                    <a:p>
                      <a:pPr algn="ctr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cy-GB" sz="1200" b="1" i="0" u="none" strike="noStrike" dirty="0">
                          <a:effectLst/>
                          <a:latin typeface="Calibri" panose="020F0502020204030204" pitchFamily="34" charset="0"/>
                          <a:cs typeface="Arial" panose="020B0604020202020204" pitchFamily="34" charset="0"/>
                        </a:rPr>
                        <a:t>Gwers (55 min)</a:t>
                      </a:r>
                    </a:p>
                    <a:p>
                      <a:pPr algn="ctr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cy-GB" sz="1200" b="1" i="0" u="none" strike="noStrike" dirty="0">
                          <a:effectLst/>
                          <a:latin typeface="Calibri" panose="020F0502020204030204" pitchFamily="34" charset="0"/>
                          <a:cs typeface="Arial" panose="020B0604020202020204" pitchFamily="34" charset="0"/>
                        </a:rPr>
                        <a:t>7E</a:t>
                      </a:r>
                    </a:p>
                    <a:p>
                      <a:pPr algn="ctr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cy-GB" sz="1200" b="1" i="0" u="none" strike="noStrike" dirty="0">
                          <a:effectLst/>
                          <a:latin typeface="Calibri" panose="020F0502020204030204" pitchFamily="34" charset="0"/>
                          <a:cs typeface="Arial" panose="020B0604020202020204" pitchFamily="34" charset="0"/>
                        </a:rPr>
                        <a:t>20/01/20</a:t>
                      </a:r>
                      <a:endParaRPr lang="cy-GB" sz="12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0958" marR="90958" marT="1263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cy-GB" sz="1200" b="1" i="0" u="none" strike="noStrike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Gweithgareddau/Methodoleg/Cysyniadau Allweddol</a:t>
                      </a:r>
                      <a:endParaRPr lang="cy-GB" sz="12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  <a:p>
                      <a:pPr algn="ctr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cy-GB" sz="1200" b="0" i="0" u="none" strike="noStrike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 (Rôl yr Athro – gan gynnwys pwyntiau dysgu allweddol a chwestiynau allweddol)</a:t>
                      </a:r>
                      <a:endParaRPr lang="cy-GB" sz="12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0958" marR="90958" marT="1263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cy-GB" sz="1200" b="1" i="0" u="none" strike="noStrike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Tasgau Disgyblion</a:t>
                      </a:r>
                      <a:endParaRPr lang="cy-GB" sz="1200" b="0" i="0" u="none" strike="noStrike">
                        <a:effectLst/>
                        <a:latin typeface="Arial" panose="020B0604020202020204" pitchFamily="34" charset="0"/>
                      </a:endParaRPr>
                    </a:p>
                    <a:p>
                      <a:pPr algn="ctr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cy-GB" sz="1200" b="0" i="0" u="none" strike="noStrike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 (Rôl disgyblion – gan gynnwys strategaethau gwahaniaethu, ymgysylltu ag asesu ffurfiannol a gwaith cartref)</a:t>
                      </a:r>
                      <a:endParaRPr lang="cy-GB" sz="1200" b="0" i="0" u="none" strike="noStrike">
                        <a:effectLst/>
                        <a:latin typeface="Arial" panose="020B0604020202020204" pitchFamily="34" charset="0"/>
                      </a:endParaRPr>
                    </a:p>
                    <a:p>
                      <a:pPr algn="ctr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cy-GB" sz="1200" b="0" i="0" u="none" strike="noStrike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cy-GB" sz="1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0958" marR="90958" marT="1263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cy-GB" sz="1200" b="1" i="0" u="none" strike="noStrike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Adnoddau</a:t>
                      </a:r>
                      <a:endParaRPr lang="cy-GB" sz="1200" b="0" i="0" u="none" strike="noStrike">
                        <a:effectLst/>
                        <a:latin typeface="Arial" panose="020B0604020202020204" pitchFamily="34" charset="0"/>
                      </a:endParaRPr>
                    </a:p>
                    <a:p>
                      <a:pPr algn="ctr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cy-GB" sz="1200" b="0" i="0" u="none" strike="noStrike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 (Gan gynnwys gofyniad Iechyd a Diogelwch)</a:t>
                      </a:r>
                      <a:endParaRPr lang="cy-GB" sz="1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0958" marR="90958" marT="1263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86867698"/>
                  </a:ext>
                </a:extLst>
              </a:tr>
              <a:tr h="1030941">
                <a:tc>
                  <a:txBody>
                    <a:bodyPr/>
                    <a:lstStyle/>
                    <a:p>
                      <a:pPr algn="ctr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200" b="1" i="0" u="none" strike="noStrike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GB" sz="12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  <a:p>
                      <a:pPr algn="ctr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200" b="1" i="0" u="none" strike="noStrike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GB" sz="12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  <a:p>
                      <a:pPr algn="ctr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200" b="1" i="0" u="none" strike="noStrike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Cyfnod</a:t>
                      </a:r>
                      <a:r>
                        <a:rPr lang="en-GB" sz="1200" b="1" i="0" u="none" strike="noStrike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200" b="1" i="0" u="none" strike="noStrike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agoriadol</a:t>
                      </a:r>
                      <a:r>
                        <a:rPr lang="en-GB" sz="1200" b="1" i="0" u="none" strike="noStrike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200" b="0" i="0" u="none" strike="noStrike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(</a:t>
                      </a:r>
                      <a:r>
                        <a:rPr lang="en-GB" sz="1200" b="0" i="0" u="none" strike="noStrike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gyda</a:t>
                      </a:r>
                      <a:r>
                        <a:rPr lang="en-GB" sz="1200" b="0" i="0" u="none" strike="noStrike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200" b="0" i="0" u="none" strike="noStrike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chysylltiadau</a:t>
                      </a:r>
                      <a:r>
                        <a:rPr lang="en-GB" sz="1200" b="0" i="0" u="none" strike="noStrike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 â </a:t>
                      </a:r>
                      <a:r>
                        <a:rPr lang="en-GB" sz="1200" b="0" i="0" u="none" strike="noStrike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dysgu</a:t>
                      </a:r>
                      <a:r>
                        <a:rPr lang="en-GB" sz="1200" b="0" i="0" u="none" strike="noStrike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200" b="0" i="0" u="none" strike="noStrike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blaenorol</a:t>
                      </a:r>
                      <a:r>
                        <a:rPr lang="en-GB" sz="1200" b="0" i="0" u="none" strike="noStrike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)</a:t>
                      </a:r>
                      <a:endParaRPr lang="en-GB" sz="12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0958" marR="90958" marT="1263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• Starter: Quiz am </a:t>
                      </a:r>
                      <a:r>
                        <a:rPr lang="en-GB" sz="1200" dirty="0" err="1"/>
                        <a:t>yr</a:t>
                      </a:r>
                      <a:r>
                        <a:rPr lang="en-GB" sz="1200" dirty="0"/>
                        <a:t> </a:t>
                      </a:r>
                      <a:r>
                        <a:rPr lang="en-GB" sz="1200" dirty="0" err="1"/>
                        <a:t>hanes</a:t>
                      </a:r>
                      <a:r>
                        <a:rPr lang="en-GB" sz="1200" dirty="0"/>
                        <a:t> </a:t>
                      </a:r>
                      <a:r>
                        <a:rPr lang="en-GB" sz="1200" dirty="0" err="1"/>
                        <a:t>sydd</a:t>
                      </a:r>
                      <a:r>
                        <a:rPr lang="en-GB" sz="1200" dirty="0"/>
                        <a:t> </a:t>
                      </a:r>
                      <a:r>
                        <a:rPr lang="en-GB" sz="1200" dirty="0" err="1"/>
                        <a:t>wedi</a:t>
                      </a:r>
                      <a:r>
                        <a:rPr lang="en-GB" sz="1200" dirty="0"/>
                        <a:t> </a:t>
                      </a:r>
                      <a:r>
                        <a:rPr lang="en-GB" sz="1200" dirty="0" err="1"/>
                        <a:t>cael</a:t>
                      </a:r>
                      <a:r>
                        <a:rPr lang="en-GB" sz="1200" dirty="0"/>
                        <a:t> </a:t>
                      </a:r>
                      <a:r>
                        <a:rPr lang="en-GB" sz="1200" dirty="0" err="1"/>
                        <a:t>ddysgu</a:t>
                      </a:r>
                      <a:r>
                        <a:rPr lang="en-GB" sz="1200" dirty="0"/>
                        <a:t> </a:t>
                      </a:r>
                      <a:r>
                        <a:rPr lang="en-GB" sz="1200" dirty="0" err="1"/>
                        <a:t>dros</a:t>
                      </a:r>
                      <a:r>
                        <a:rPr lang="en-GB" sz="1200" dirty="0"/>
                        <a:t> y </a:t>
                      </a:r>
                      <a:r>
                        <a:rPr lang="en-GB" sz="1200" dirty="0" err="1"/>
                        <a:t>gwersi</a:t>
                      </a:r>
                      <a:r>
                        <a:rPr lang="en-GB" sz="1200" dirty="0"/>
                        <a:t> </a:t>
                      </a:r>
                      <a:r>
                        <a:rPr lang="en-GB" sz="1200" dirty="0" err="1"/>
                        <a:t>diwethaf</a:t>
                      </a:r>
                      <a:r>
                        <a:rPr lang="en-GB" sz="1200" dirty="0"/>
                        <a:t>. (10 min)</a:t>
                      </a:r>
                    </a:p>
                    <a:p>
                      <a:endParaRPr lang="en-GB" sz="1200" dirty="0"/>
                    </a:p>
                  </a:txBody>
                  <a:tcPr marL="90958" marR="90958" marT="1263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200" b="0" i="0" u="none" strike="noStrike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  <a:r>
                        <a:rPr lang="en-GB" sz="1200" b="0" i="0" u="none" strike="noStrike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  <a:r>
                        <a:rPr lang="en-GB" sz="1200" b="0" i="0" u="none" strike="noStrike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Er</a:t>
                      </a:r>
                      <a:r>
                        <a:rPr lang="en-GB" sz="1200" b="0" i="0" u="none" strike="noStrike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200" b="0" i="0" u="none" strike="noStrike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mwyn</a:t>
                      </a:r>
                      <a:r>
                        <a:rPr lang="en-GB" sz="1200" b="0" i="0" u="none" strike="noStrike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200" b="0" i="0" u="none" strike="noStrike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atgyfnerthu</a:t>
                      </a:r>
                      <a:r>
                        <a:rPr lang="en-GB" sz="1200" b="0" i="0" u="none" strike="noStrike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200" b="0" i="0" u="none" strike="noStrike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yr</a:t>
                      </a:r>
                      <a:r>
                        <a:rPr lang="en-GB" sz="1200" b="0" i="0" u="none" strike="noStrike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200" b="0" i="0" u="none" strike="noStrike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hyn</a:t>
                      </a:r>
                      <a:r>
                        <a:rPr lang="en-GB" sz="1200" b="0" i="0" u="none" strike="noStrike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200" b="0" i="0" u="none" strike="noStrike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mae’r</a:t>
                      </a:r>
                      <a:r>
                        <a:rPr lang="en-GB" sz="1200" b="0" i="0" u="none" strike="noStrike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200" b="0" i="0" u="none" strike="noStrike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disgyblion</a:t>
                      </a:r>
                      <a:r>
                        <a:rPr lang="en-GB" sz="1200" b="0" i="0" u="none" strike="noStrike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200" b="0" i="0" u="none" strike="noStrike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wedi</a:t>
                      </a:r>
                      <a:r>
                        <a:rPr lang="en-GB" sz="1200" b="0" i="0" u="none" strike="noStrike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 bod </a:t>
                      </a:r>
                      <a:r>
                        <a:rPr lang="en-GB" sz="1200" b="0" i="0" u="none" strike="noStrike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yn</a:t>
                      </a:r>
                      <a:r>
                        <a:rPr lang="en-GB" sz="1200" b="0" i="0" u="none" strike="noStrike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200" b="0" i="0" u="none" strike="noStrike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dysgu</a:t>
                      </a:r>
                      <a:r>
                        <a:rPr lang="en-GB" sz="1200" b="0" i="0" u="none" strike="noStrike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200" b="0" i="0" u="none" strike="noStrike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amdano</a:t>
                      </a:r>
                      <a:r>
                        <a:rPr lang="en-GB" sz="1200" b="0" i="0" u="none" strike="noStrike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 a </a:t>
                      </a:r>
                      <a:r>
                        <a:rPr lang="en-GB" sz="1200" b="0" i="0" u="none" strike="noStrike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adeiladu</a:t>
                      </a:r>
                      <a:r>
                        <a:rPr lang="en-GB" sz="1200" b="0" i="0" u="none" strike="noStrike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200" b="0" i="0" u="none" strike="noStrike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ar</a:t>
                      </a:r>
                      <a:r>
                        <a:rPr lang="en-GB" sz="1200" b="0" i="0" u="none" strike="noStrike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200" b="0" i="0" u="none" strike="noStrike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eu</a:t>
                      </a:r>
                      <a:r>
                        <a:rPr lang="en-GB" sz="1200" b="0" i="0" u="none" strike="noStrike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200" b="0" i="0" u="none" strike="noStrike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atebion</a:t>
                      </a:r>
                      <a:r>
                        <a:rPr lang="en-GB" sz="1200" b="0" i="0" u="none" strike="noStrike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200" b="0" i="0" u="none" strike="noStrike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yn</a:t>
                      </a:r>
                      <a:r>
                        <a:rPr lang="en-GB" sz="1200" b="0" i="0" u="none" strike="noStrike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 y </a:t>
                      </a:r>
                      <a:r>
                        <a:rPr lang="en-GB" sz="1200" b="0" i="0" u="none" strike="noStrike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wers</a:t>
                      </a:r>
                      <a:r>
                        <a:rPr lang="en-GB" sz="1200" b="0" i="0" u="none" strike="noStrike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200" b="0" i="0" u="none" strike="noStrike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yma</a:t>
                      </a:r>
                      <a:r>
                        <a:rPr lang="en-GB" sz="1200" b="0" i="0" u="none" strike="noStrike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200" b="0" i="0" u="none" strike="noStrike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bydd</a:t>
                      </a:r>
                      <a:r>
                        <a:rPr lang="en-GB" sz="1200" b="0" i="0" u="none" strike="noStrike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 y quiz </a:t>
                      </a:r>
                      <a:r>
                        <a:rPr lang="en-GB" sz="1200" b="0" i="0" u="none" strike="noStrike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yn</a:t>
                      </a:r>
                      <a:r>
                        <a:rPr lang="en-GB" sz="1200" b="0" i="0" u="none" strike="noStrike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200" b="0" i="0" u="none" strike="noStrike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asesu</a:t>
                      </a:r>
                      <a:r>
                        <a:rPr lang="en-GB" sz="1200" b="0" i="0" u="none" strike="noStrike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200" b="0" i="0" u="none" strike="noStrike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eu</a:t>
                      </a:r>
                      <a:r>
                        <a:rPr lang="en-GB" sz="1200" b="0" i="0" u="none" strike="noStrike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200" b="0" i="0" u="none" strike="noStrike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dealltwriaeth</a:t>
                      </a:r>
                      <a:r>
                        <a:rPr lang="en-GB" sz="1200" b="0" i="0" u="none" strike="noStrike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GB" sz="12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  <a:p>
                      <a:pPr algn="ctr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200" b="0" i="0" u="none" strike="noStrike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GB" sz="12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0958" marR="90958" marT="1263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200" b="0" i="0" u="none" strike="noStrike" dirty="0" err="1">
                          <a:effectLst/>
                          <a:latin typeface="Arial" panose="020B0604020202020204" pitchFamily="34" charset="0"/>
                        </a:rPr>
                        <a:t>Pwynt</a:t>
                      </a:r>
                      <a:r>
                        <a:rPr lang="en-GB" sz="1200" b="0" i="0" u="none" strike="noStrike" dirty="0">
                          <a:effectLst/>
                          <a:latin typeface="Arial" panose="020B0604020202020204" pitchFamily="34" charset="0"/>
                        </a:rPr>
                        <a:t> </a:t>
                      </a:r>
                      <a:r>
                        <a:rPr lang="en-GB" sz="1200" b="0" i="0" u="none" strike="noStrike" dirty="0" err="1">
                          <a:effectLst/>
                          <a:latin typeface="Arial" panose="020B0604020202020204" pitchFamily="34" charset="0"/>
                        </a:rPr>
                        <a:t>Pŵer</a:t>
                      </a:r>
                      <a:r>
                        <a:rPr lang="en-GB" sz="1200" b="0" i="0" u="none" strike="noStrike" dirty="0">
                          <a:effectLst/>
                          <a:latin typeface="Arial" panose="020B0604020202020204" pitchFamily="34" charset="0"/>
                        </a:rPr>
                        <a:t> </a:t>
                      </a:r>
                      <a:r>
                        <a:rPr lang="en-GB" sz="1200" b="0" i="0" u="none" strike="noStrike" dirty="0" err="1">
                          <a:effectLst/>
                          <a:latin typeface="Arial" panose="020B0604020202020204" pitchFamily="34" charset="0"/>
                        </a:rPr>
                        <a:t>yn</a:t>
                      </a:r>
                      <a:r>
                        <a:rPr lang="en-GB" sz="1200" b="0" i="0" u="none" strike="noStrike" dirty="0">
                          <a:effectLst/>
                          <a:latin typeface="Arial" panose="020B0604020202020204" pitchFamily="34" charset="0"/>
                        </a:rPr>
                        <a:t> </a:t>
                      </a:r>
                      <a:r>
                        <a:rPr lang="en-GB" sz="1200" b="0" i="0" u="none" strike="noStrike" dirty="0" err="1">
                          <a:effectLst/>
                          <a:latin typeface="Arial" panose="020B0604020202020204" pitchFamily="34" charset="0"/>
                        </a:rPr>
                        <a:t>unig</a:t>
                      </a:r>
                      <a:r>
                        <a:rPr lang="en-GB" sz="1200" b="0" i="0" u="none" strike="noStrike" dirty="0">
                          <a:effectLst/>
                          <a:latin typeface="Arial" panose="020B0604020202020204" pitchFamily="34" charset="0"/>
                        </a:rPr>
                        <a:t>.</a:t>
                      </a:r>
                    </a:p>
                  </a:txBody>
                  <a:tcPr marL="90958" marR="90958" marT="1263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40892490"/>
                  </a:ext>
                </a:extLst>
              </a:tr>
              <a:tr h="1430871">
                <a:tc>
                  <a:txBody>
                    <a:bodyPr/>
                    <a:lstStyle/>
                    <a:p>
                      <a:pPr algn="ctr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200" b="1" i="0" u="none" strike="noStrike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GB" sz="1200" b="0" i="0" u="none" strike="noStrike">
                        <a:effectLst/>
                        <a:latin typeface="Arial" panose="020B0604020202020204" pitchFamily="34" charset="0"/>
                      </a:endParaRPr>
                    </a:p>
                    <a:p>
                      <a:pPr algn="ctr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200" b="1" i="0" u="none" strike="noStrike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GB" sz="1200" b="0" i="0" u="none" strike="noStrike">
                        <a:effectLst/>
                        <a:latin typeface="Arial" panose="020B0604020202020204" pitchFamily="34" charset="0"/>
                      </a:endParaRPr>
                    </a:p>
                    <a:p>
                      <a:pPr algn="ctr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200" b="1" i="0" u="none" strike="noStrike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Addysgu a Dysgu Craidd</a:t>
                      </a:r>
                      <a:endParaRPr lang="en-GB" sz="1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0958" marR="90958" marT="1263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• </a:t>
                      </a:r>
                      <a:r>
                        <a:rPr lang="en-GB" sz="1200" dirty="0" err="1">
                          <a:highlight>
                            <a:srgbClr val="FFFF00"/>
                          </a:highlight>
                        </a:rPr>
                        <a:t>Gosod</a:t>
                      </a:r>
                      <a:r>
                        <a:rPr lang="en-GB" sz="1200" dirty="0">
                          <a:highlight>
                            <a:srgbClr val="FFFF00"/>
                          </a:highlight>
                        </a:rPr>
                        <a:t> y </a:t>
                      </a:r>
                      <a:r>
                        <a:rPr lang="en-GB" sz="1200" dirty="0" err="1">
                          <a:highlight>
                            <a:srgbClr val="FFFF00"/>
                          </a:highlight>
                        </a:rPr>
                        <a:t>dasg</a:t>
                      </a:r>
                      <a:r>
                        <a:rPr lang="en-GB" sz="1200" dirty="0">
                          <a:highlight>
                            <a:srgbClr val="FFFF00"/>
                          </a:highlight>
                        </a:rPr>
                        <a:t> o </a:t>
                      </a:r>
                      <a:r>
                        <a:rPr lang="en-GB" sz="1200" dirty="0" err="1">
                          <a:highlight>
                            <a:srgbClr val="FFFF00"/>
                          </a:highlight>
                        </a:rPr>
                        <a:t>ysgrifennu</a:t>
                      </a:r>
                      <a:r>
                        <a:rPr lang="en-GB" sz="1200" dirty="0">
                          <a:highlight>
                            <a:srgbClr val="FFFF00"/>
                          </a:highlight>
                        </a:rPr>
                        <a:t> </a:t>
                      </a:r>
                      <a:r>
                        <a:rPr lang="en-GB" sz="1200" dirty="0" err="1">
                          <a:highlight>
                            <a:srgbClr val="FFFF00"/>
                          </a:highlight>
                        </a:rPr>
                        <a:t>dyddiadur</a:t>
                      </a:r>
                      <a:r>
                        <a:rPr lang="en-GB" sz="1200" dirty="0">
                          <a:highlight>
                            <a:srgbClr val="FFFF00"/>
                          </a:highlight>
                        </a:rPr>
                        <a:t> </a:t>
                      </a:r>
                      <a:r>
                        <a:rPr lang="en-GB" sz="1200" dirty="0" err="1">
                          <a:highlight>
                            <a:srgbClr val="FFFF00"/>
                          </a:highlight>
                        </a:rPr>
                        <a:t>milwr</a:t>
                      </a:r>
                      <a:r>
                        <a:rPr lang="en-GB" sz="1200" dirty="0">
                          <a:highlight>
                            <a:srgbClr val="FFFF00"/>
                          </a:highlight>
                        </a:rPr>
                        <a:t> </a:t>
                      </a:r>
                      <a:r>
                        <a:rPr lang="en-GB" sz="1200" dirty="0" err="1">
                          <a:highlight>
                            <a:srgbClr val="FFFF00"/>
                          </a:highlight>
                        </a:rPr>
                        <a:t>Sacsonaidd</a:t>
                      </a:r>
                      <a:r>
                        <a:rPr lang="en-GB" sz="1200" dirty="0">
                          <a:highlight>
                            <a:srgbClr val="FFFF00"/>
                          </a:highlight>
                        </a:rPr>
                        <a:t> a </a:t>
                      </a:r>
                      <a:r>
                        <a:rPr lang="en-GB" sz="1200" dirty="0" err="1">
                          <a:highlight>
                            <a:srgbClr val="FFFF00"/>
                          </a:highlight>
                        </a:rPr>
                        <a:t>nodi</a:t>
                      </a:r>
                      <a:r>
                        <a:rPr lang="en-GB" sz="1200" dirty="0">
                          <a:highlight>
                            <a:srgbClr val="FFFF00"/>
                          </a:highlight>
                        </a:rPr>
                        <a:t> </a:t>
                      </a:r>
                      <a:r>
                        <a:rPr lang="en-GB" sz="1200" dirty="0" err="1">
                          <a:highlight>
                            <a:srgbClr val="FFFF00"/>
                          </a:highlight>
                        </a:rPr>
                        <a:t>amcanion</a:t>
                      </a:r>
                      <a:r>
                        <a:rPr lang="en-GB" sz="1200" dirty="0">
                          <a:highlight>
                            <a:srgbClr val="FFFF00"/>
                          </a:highlight>
                        </a:rPr>
                        <a:t> y </a:t>
                      </a:r>
                      <a:r>
                        <a:rPr lang="en-GB" sz="1200" dirty="0" err="1">
                          <a:highlight>
                            <a:srgbClr val="FFFF00"/>
                          </a:highlight>
                        </a:rPr>
                        <a:t>wers</a:t>
                      </a:r>
                      <a:r>
                        <a:rPr lang="en-GB" sz="1200" dirty="0">
                          <a:highlight>
                            <a:srgbClr val="FFFF00"/>
                          </a:highlight>
                        </a:rPr>
                        <a:t>. (10 min)</a:t>
                      </a:r>
                    </a:p>
                    <a:p>
                      <a:r>
                        <a:rPr lang="en-GB" sz="1200" dirty="0">
                          <a:highlight>
                            <a:srgbClr val="FFFF00"/>
                          </a:highlight>
                        </a:rPr>
                        <a:t>• </a:t>
                      </a:r>
                      <a:r>
                        <a:rPr lang="en-GB" sz="1200" dirty="0" err="1">
                          <a:highlight>
                            <a:srgbClr val="FFFF00"/>
                          </a:highlight>
                        </a:rPr>
                        <a:t>Trafod</a:t>
                      </a:r>
                      <a:r>
                        <a:rPr lang="en-GB" sz="1200" dirty="0">
                          <a:highlight>
                            <a:srgbClr val="FFFF00"/>
                          </a:highlight>
                        </a:rPr>
                        <a:t> y </a:t>
                      </a:r>
                      <a:r>
                        <a:rPr lang="en-GB" sz="1200" dirty="0" err="1">
                          <a:highlight>
                            <a:srgbClr val="FFFF00"/>
                          </a:highlight>
                        </a:rPr>
                        <a:t>pethau</a:t>
                      </a:r>
                      <a:r>
                        <a:rPr lang="en-GB" sz="1200" dirty="0">
                          <a:highlight>
                            <a:srgbClr val="FFFF00"/>
                          </a:highlight>
                        </a:rPr>
                        <a:t> </a:t>
                      </a:r>
                      <a:r>
                        <a:rPr lang="en-GB" sz="1200" dirty="0" err="1">
                          <a:highlight>
                            <a:srgbClr val="FFFF00"/>
                          </a:highlight>
                        </a:rPr>
                        <a:t>bydd</a:t>
                      </a:r>
                      <a:r>
                        <a:rPr lang="en-GB" sz="1200" dirty="0">
                          <a:highlight>
                            <a:srgbClr val="FFFF00"/>
                          </a:highlight>
                        </a:rPr>
                        <a:t> </a:t>
                      </a:r>
                      <a:r>
                        <a:rPr lang="en-GB" sz="1200" dirty="0" err="1">
                          <a:highlight>
                            <a:srgbClr val="FFFF00"/>
                          </a:highlight>
                        </a:rPr>
                        <a:t>rhaid</a:t>
                      </a:r>
                      <a:r>
                        <a:rPr lang="en-GB" sz="1200" dirty="0">
                          <a:highlight>
                            <a:srgbClr val="FFFF00"/>
                          </a:highlight>
                        </a:rPr>
                        <a:t> </a:t>
                      </a:r>
                      <a:r>
                        <a:rPr lang="en-GB" sz="1200" dirty="0" err="1">
                          <a:highlight>
                            <a:srgbClr val="FFFF00"/>
                          </a:highlight>
                        </a:rPr>
                        <a:t>i</a:t>
                      </a:r>
                      <a:r>
                        <a:rPr lang="en-GB" sz="1200" dirty="0">
                          <a:highlight>
                            <a:srgbClr val="FFFF00"/>
                          </a:highlight>
                        </a:rPr>
                        <a:t> </a:t>
                      </a:r>
                      <a:r>
                        <a:rPr lang="en-GB" sz="1200" dirty="0" err="1">
                          <a:highlight>
                            <a:srgbClr val="FFFF00"/>
                          </a:highlight>
                        </a:rPr>
                        <a:t>disgyblion</a:t>
                      </a:r>
                      <a:r>
                        <a:rPr lang="en-GB" sz="1200" dirty="0">
                          <a:highlight>
                            <a:srgbClr val="FFFF00"/>
                          </a:highlight>
                        </a:rPr>
                        <a:t> </a:t>
                      </a:r>
                      <a:r>
                        <a:rPr lang="en-GB" sz="1200" dirty="0" err="1">
                          <a:highlight>
                            <a:srgbClr val="FFFF00"/>
                          </a:highlight>
                        </a:rPr>
                        <a:t>ystyried</a:t>
                      </a:r>
                      <a:r>
                        <a:rPr lang="en-GB" sz="1200" dirty="0">
                          <a:highlight>
                            <a:srgbClr val="FFFF00"/>
                          </a:highlight>
                        </a:rPr>
                        <a:t> pan </a:t>
                      </a:r>
                      <a:r>
                        <a:rPr lang="en-GB" sz="1200" dirty="0" err="1">
                          <a:highlight>
                            <a:srgbClr val="FFFF00"/>
                          </a:highlight>
                        </a:rPr>
                        <a:t>yn</a:t>
                      </a:r>
                      <a:r>
                        <a:rPr lang="en-GB" sz="1200" dirty="0">
                          <a:highlight>
                            <a:srgbClr val="FFFF00"/>
                          </a:highlight>
                        </a:rPr>
                        <a:t> </a:t>
                      </a:r>
                      <a:r>
                        <a:rPr lang="en-GB" sz="1200" dirty="0" err="1">
                          <a:highlight>
                            <a:srgbClr val="FFFF00"/>
                          </a:highlight>
                        </a:rPr>
                        <a:t>ysgrifennu</a:t>
                      </a:r>
                      <a:r>
                        <a:rPr lang="en-GB" sz="1200" dirty="0">
                          <a:highlight>
                            <a:srgbClr val="FFFF00"/>
                          </a:highlight>
                        </a:rPr>
                        <a:t> </a:t>
                      </a:r>
                      <a:r>
                        <a:rPr lang="en-GB" sz="1200" dirty="0" err="1">
                          <a:highlight>
                            <a:srgbClr val="FFFF00"/>
                          </a:highlight>
                        </a:rPr>
                        <a:t>eu</a:t>
                      </a:r>
                      <a:r>
                        <a:rPr lang="en-GB" sz="1200" dirty="0">
                          <a:highlight>
                            <a:srgbClr val="FFFF00"/>
                          </a:highlight>
                        </a:rPr>
                        <a:t> </a:t>
                      </a:r>
                      <a:r>
                        <a:rPr lang="en-GB" sz="1200" dirty="0" err="1">
                          <a:highlight>
                            <a:srgbClr val="FFFF00"/>
                          </a:highlight>
                        </a:rPr>
                        <a:t>atebion</a:t>
                      </a:r>
                      <a:r>
                        <a:rPr lang="en-GB" sz="1200" dirty="0">
                          <a:highlight>
                            <a:srgbClr val="FFFF00"/>
                          </a:highlight>
                        </a:rPr>
                        <a:t> a </a:t>
                      </a:r>
                      <a:r>
                        <a:rPr lang="en-GB" sz="1200" dirty="0" err="1">
                          <a:highlight>
                            <a:srgbClr val="FFFF00"/>
                          </a:highlight>
                        </a:rPr>
                        <a:t>trafod</a:t>
                      </a:r>
                      <a:r>
                        <a:rPr lang="en-GB" sz="1200" dirty="0">
                          <a:highlight>
                            <a:srgbClr val="FFFF00"/>
                          </a:highlight>
                        </a:rPr>
                        <a:t> </a:t>
                      </a:r>
                      <a:r>
                        <a:rPr lang="en-GB" sz="1200" dirty="0" err="1">
                          <a:highlight>
                            <a:srgbClr val="FFFF00"/>
                          </a:highlight>
                        </a:rPr>
                        <a:t>esiampl</a:t>
                      </a:r>
                      <a:r>
                        <a:rPr lang="en-GB" sz="1200" dirty="0">
                          <a:highlight>
                            <a:srgbClr val="FFFF00"/>
                          </a:highlight>
                        </a:rPr>
                        <a:t> (15 min)</a:t>
                      </a:r>
                    </a:p>
                  </a:txBody>
                  <a:tcPr marL="90958" marR="90958" marT="1263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200" b="0" i="0" u="none" strike="noStrike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  <a:r>
                        <a:rPr lang="en-GB" sz="1200" b="0" i="0" u="none" strike="noStrike" dirty="0">
                          <a:effectLst/>
                          <a:highlight>
                            <a:srgbClr val="FFFF00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  <a:r>
                        <a:rPr lang="en-GB" sz="1200" b="0" i="0" u="none" strike="noStrike" dirty="0" err="1">
                          <a:effectLst/>
                          <a:highlight>
                            <a:srgbClr val="FFFF00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Bydd</a:t>
                      </a:r>
                      <a:r>
                        <a:rPr lang="en-GB" sz="1200" b="0" i="0" u="none" strike="noStrike" dirty="0">
                          <a:effectLst/>
                          <a:highlight>
                            <a:srgbClr val="FFFF00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 y </a:t>
                      </a:r>
                      <a:r>
                        <a:rPr lang="en-GB" sz="1200" b="0" i="0" u="none" strike="noStrike" dirty="0" err="1">
                          <a:effectLst/>
                          <a:highlight>
                            <a:srgbClr val="FFFF00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disgyblion</a:t>
                      </a:r>
                      <a:r>
                        <a:rPr lang="en-GB" sz="1200" b="0" i="0" u="none" strike="noStrike" dirty="0">
                          <a:effectLst/>
                          <a:highlight>
                            <a:srgbClr val="FFFF00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200" b="0" i="0" u="none" strike="noStrike" dirty="0" err="1">
                          <a:effectLst/>
                          <a:highlight>
                            <a:srgbClr val="FFFF00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yn</a:t>
                      </a:r>
                      <a:r>
                        <a:rPr lang="en-GB" sz="1200" b="0" i="0" u="none" strike="noStrike" dirty="0">
                          <a:effectLst/>
                          <a:highlight>
                            <a:srgbClr val="FFFF00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200" b="0" i="0" u="none" strike="noStrike" dirty="0" err="1">
                          <a:effectLst/>
                          <a:highlight>
                            <a:srgbClr val="FFFF00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cael</a:t>
                      </a:r>
                      <a:r>
                        <a:rPr lang="en-GB" sz="1200" b="0" i="0" u="none" strike="noStrike" dirty="0">
                          <a:effectLst/>
                          <a:highlight>
                            <a:srgbClr val="FFFF00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200" b="0" i="0" u="none" strike="noStrike" dirty="0" err="1">
                          <a:effectLst/>
                          <a:highlight>
                            <a:srgbClr val="FFFF00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cyfle</a:t>
                      </a:r>
                      <a:r>
                        <a:rPr lang="en-GB" sz="1200" b="0" i="0" u="none" strike="noStrike" dirty="0">
                          <a:effectLst/>
                          <a:highlight>
                            <a:srgbClr val="FFFF00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200" b="0" i="0" u="none" strike="noStrike" dirty="0" err="1">
                          <a:effectLst/>
                          <a:highlight>
                            <a:srgbClr val="FFFF00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i</a:t>
                      </a:r>
                      <a:r>
                        <a:rPr lang="en-GB" sz="1200" b="0" i="0" u="none" strike="noStrike" dirty="0">
                          <a:effectLst/>
                          <a:highlight>
                            <a:srgbClr val="FFFF00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200" b="0" i="0" u="none" strike="noStrike" dirty="0" err="1">
                          <a:effectLst/>
                          <a:highlight>
                            <a:srgbClr val="FFFF00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nodi</a:t>
                      </a:r>
                      <a:r>
                        <a:rPr lang="en-GB" sz="1200" b="0" i="0" u="none" strike="noStrike" dirty="0">
                          <a:effectLst/>
                          <a:highlight>
                            <a:srgbClr val="FFFF00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 a </a:t>
                      </a:r>
                      <a:r>
                        <a:rPr lang="en-GB" sz="1200" b="0" i="0" u="none" strike="noStrike" dirty="0" err="1">
                          <a:effectLst/>
                          <a:highlight>
                            <a:srgbClr val="FFFF00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meddwl</a:t>
                      </a:r>
                      <a:r>
                        <a:rPr lang="en-GB" sz="1200" b="0" i="0" u="none" strike="noStrike" dirty="0">
                          <a:effectLst/>
                          <a:highlight>
                            <a:srgbClr val="FFFF00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 am </a:t>
                      </a:r>
                      <a:r>
                        <a:rPr lang="en-GB" sz="1200" b="0" i="0" u="none" strike="noStrike" dirty="0" err="1">
                          <a:effectLst/>
                          <a:highlight>
                            <a:srgbClr val="FFFF00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syniadau</a:t>
                      </a:r>
                      <a:r>
                        <a:rPr lang="en-GB" sz="1200" b="0" i="0" u="none" strike="noStrike" dirty="0">
                          <a:effectLst/>
                          <a:highlight>
                            <a:srgbClr val="FFFF00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200" b="0" i="0" u="none" strike="noStrike" dirty="0" err="1">
                          <a:effectLst/>
                          <a:highlight>
                            <a:srgbClr val="FFFF00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ar</a:t>
                      </a:r>
                      <a:r>
                        <a:rPr lang="en-GB" sz="1200" b="0" i="0" u="none" strike="noStrike" dirty="0">
                          <a:effectLst/>
                          <a:highlight>
                            <a:srgbClr val="FFFF00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200" b="0" i="0" u="none" strike="noStrike" dirty="0" err="1">
                          <a:effectLst/>
                          <a:highlight>
                            <a:srgbClr val="FFFF00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gyfer</a:t>
                      </a:r>
                      <a:r>
                        <a:rPr lang="en-GB" sz="1200" b="0" i="0" u="none" strike="noStrike" dirty="0">
                          <a:effectLst/>
                          <a:highlight>
                            <a:srgbClr val="FFFF00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200" b="0" i="0" u="none" strike="noStrike" dirty="0" err="1">
                          <a:effectLst/>
                          <a:highlight>
                            <a:srgbClr val="FFFF00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creu</a:t>
                      </a:r>
                      <a:r>
                        <a:rPr lang="en-GB" sz="1200" b="0" i="0" u="none" strike="noStrike" dirty="0">
                          <a:effectLst/>
                          <a:highlight>
                            <a:srgbClr val="FFFF00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200" b="0" i="0" u="none" strike="noStrike" dirty="0" err="1">
                          <a:effectLst/>
                          <a:highlight>
                            <a:srgbClr val="FFFF00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dyddiadur</a:t>
                      </a:r>
                      <a:r>
                        <a:rPr lang="en-GB" sz="1200" b="0" i="0" u="none" strike="noStrike" dirty="0">
                          <a:effectLst/>
                          <a:highlight>
                            <a:srgbClr val="FFFF00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200" b="0" i="0" u="none" strike="noStrike" dirty="0" err="1">
                          <a:effectLst/>
                          <a:highlight>
                            <a:srgbClr val="FFFF00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effeithiol</a:t>
                      </a:r>
                      <a:r>
                        <a:rPr lang="en-GB" sz="1200" b="0" i="0" u="none" strike="noStrike" dirty="0">
                          <a:effectLst/>
                          <a:highlight>
                            <a:srgbClr val="FFFF00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 ac </a:t>
                      </a:r>
                      <a:r>
                        <a:rPr lang="en-GB" sz="1200" b="0" i="0" u="none" strike="noStrike" dirty="0" err="1">
                          <a:effectLst/>
                          <a:highlight>
                            <a:srgbClr val="FFFF00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ateb</a:t>
                      </a:r>
                      <a:r>
                        <a:rPr lang="en-GB" sz="1200" b="0" i="0" u="none" strike="noStrike" dirty="0">
                          <a:effectLst/>
                          <a:highlight>
                            <a:srgbClr val="FFFF00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200" b="0" i="0" u="none" strike="noStrike" dirty="0" err="1">
                          <a:effectLst/>
                          <a:highlight>
                            <a:srgbClr val="FFFF00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llwyddiannus</a:t>
                      </a:r>
                      <a:r>
                        <a:rPr lang="en-GB" sz="1200" b="0" i="0" u="none" strike="noStrike" dirty="0">
                          <a:effectLst/>
                          <a:highlight>
                            <a:srgbClr val="FFFF00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200" b="0" i="0" u="none" strike="noStrike" dirty="0" err="1">
                          <a:effectLst/>
                          <a:highlight>
                            <a:srgbClr val="FFFF00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cyn</a:t>
                      </a:r>
                      <a:r>
                        <a:rPr lang="en-GB" sz="1200" b="0" i="0" u="none" strike="noStrike" dirty="0">
                          <a:effectLst/>
                          <a:highlight>
                            <a:srgbClr val="FFFF00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200" b="0" i="0" u="none" strike="noStrike" dirty="0" err="1">
                          <a:effectLst/>
                          <a:highlight>
                            <a:srgbClr val="FFFF00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mynd</a:t>
                      </a:r>
                      <a:r>
                        <a:rPr lang="en-GB" sz="1200" b="0" i="0" u="none" strike="noStrike" dirty="0">
                          <a:effectLst/>
                          <a:highlight>
                            <a:srgbClr val="FFFF00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200" b="0" i="0" u="none" strike="noStrike" dirty="0" err="1">
                          <a:effectLst/>
                          <a:highlight>
                            <a:srgbClr val="FFFF00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ati</a:t>
                      </a:r>
                      <a:r>
                        <a:rPr lang="en-GB" sz="1200" b="0" i="0" u="none" strike="noStrike" dirty="0">
                          <a:effectLst/>
                          <a:highlight>
                            <a:srgbClr val="FFFF00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200" b="0" i="0" u="none" strike="noStrike" dirty="0" err="1">
                          <a:effectLst/>
                          <a:highlight>
                            <a:srgbClr val="FFFF00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i</a:t>
                      </a:r>
                      <a:r>
                        <a:rPr lang="en-GB" sz="1200" b="0" i="0" u="none" strike="noStrike" dirty="0">
                          <a:effectLst/>
                          <a:highlight>
                            <a:srgbClr val="FFFF00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200" b="0" i="0" u="none" strike="noStrike" dirty="0" err="1">
                          <a:effectLst/>
                          <a:highlight>
                            <a:srgbClr val="FFFF00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ysgrifennu</a:t>
                      </a:r>
                      <a:r>
                        <a:rPr lang="en-GB" sz="1200" b="0" i="0" u="none" strike="noStrike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.</a:t>
                      </a:r>
                      <a:endParaRPr lang="en-GB" sz="12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0958" marR="90958" marT="1263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200" b="0" i="0" u="none" strike="noStrike" dirty="0" err="1">
                          <a:effectLst/>
                          <a:latin typeface="Arial" panose="020B0604020202020204" pitchFamily="34" charset="0"/>
                        </a:rPr>
                        <a:t>Pwynt</a:t>
                      </a:r>
                      <a:r>
                        <a:rPr lang="en-GB" sz="1200" b="0" i="0" u="none" strike="noStrike" dirty="0">
                          <a:effectLst/>
                          <a:latin typeface="Arial" panose="020B0604020202020204" pitchFamily="34" charset="0"/>
                        </a:rPr>
                        <a:t> </a:t>
                      </a:r>
                      <a:r>
                        <a:rPr lang="en-GB" sz="1200" b="0" i="0" u="none" strike="noStrike" dirty="0" err="1">
                          <a:effectLst/>
                          <a:latin typeface="Arial" panose="020B0604020202020204" pitchFamily="34" charset="0"/>
                        </a:rPr>
                        <a:t>Pŵer</a:t>
                      </a:r>
                      <a:r>
                        <a:rPr lang="en-GB" sz="1200" b="0" i="0" u="none" strike="noStrike" dirty="0">
                          <a:effectLst/>
                          <a:latin typeface="Arial" panose="020B0604020202020204" pitchFamily="34" charset="0"/>
                        </a:rPr>
                        <a:t> a </a:t>
                      </a:r>
                      <a:r>
                        <a:rPr lang="en-GB" sz="1200" b="0" i="0" u="none" strike="noStrike" dirty="0" err="1">
                          <a:effectLst/>
                          <a:latin typeface="Arial" panose="020B0604020202020204" pitchFamily="34" charset="0"/>
                        </a:rPr>
                        <a:t>llyfrau</a:t>
                      </a:r>
                      <a:r>
                        <a:rPr lang="en-GB" sz="1200" b="0" i="0" u="none" strike="noStrike" dirty="0">
                          <a:effectLst/>
                          <a:latin typeface="Arial" panose="020B0604020202020204" pitchFamily="34" charset="0"/>
                        </a:rPr>
                        <a:t> </a:t>
                      </a:r>
                      <a:r>
                        <a:rPr lang="en-GB" sz="1200" b="0" i="0" u="none" strike="noStrike" dirty="0" err="1">
                          <a:effectLst/>
                          <a:latin typeface="Arial" panose="020B0604020202020204" pitchFamily="34" charset="0"/>
                        </a:rPr>
                        <a:t>dosbarth</a:t>
                      </a:r>
                      <a:r>
                        <a:rPr lang="en-GB" sz="1200" b="0" i="0" u="none" strike="noStrike" dirty="0">
                          <a:effectLst/>
                          <a:latin typeface="Arial" panose="020B0604020202020204" pitchFamily="34" charset="0"/>
                        </a:rPr>
                        <a:t>.</a:t>
                      </a:r>
                    </a:p>
                  </a:txBody>
                  <a:tcPr marL="90958" marR="90958" marT="1263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86017436"/>
                  </a:ext>
                </a:extLst>
              </a:tr>
              <a:tr h="1239538">
                <a:tc>
                  <a:txBody>
                    <a:bodyPr/>
                    <a:lstStyle/>
                    <a:p>
                      <a:pPr algn="ctr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200" b="1" i="0" u="none" strike="noStrike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GB" sz="12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  <a:p>
                      <a:pPr algn="ctr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200" b="1" i="0" u="none" strike="noStrike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GB" sz="12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  <a:p>
                      <a:pPr algn="ctr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200" b="1" i="0" u="none" strike="noStrike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Sesiwn</a:t>
                      </a:r>
                      <a:r>
                        <a:rPr lang="en-GB" sz="1200" b="1" i="0" u="none" strike="noStrike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 Lawn</a:t>
                      </a:r>
                      <a:endParaRPr lang="en-GB" sz="12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0958" marR="90958" marT="1263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• </a:t>
                      </a:r>
                      <a:r>
                        <a:rPr lang="en-GB" sz="1200" dirty="0">
                          <a:highlight>
                            <a:srgbClr val="FFFF00"/>
                          </a:highlight>
                        </a:rPr>
                        <a:t>Plenary:  </a:t>
                      </a:r>
                      <a:r>
                        <a:rPr lang="en-GB" sz="1200" dirty="0" err="1">
                          <a:highlight>
                            <a:srgbClr val="FFFF00"/>
                          </a:highlight>
                        </a:rPr>
                        <a:t>Bydd</a:t>
                      </a:r>
                      <a:r>
                        <a:rPr lang="en-GB" sz="1200" dirty="0">
                          <a:highlight>
                            <a:srgbClr val="FFFF00"/>
                          </a:highlight>
                        </a:rPr>
                        <a:t> </a:t>
                      </a:r>
                      <a:r>
                        <a:rPr lang="en-GB" sz="1200" dirty="0" err="1">
                          <a:highlight>
                            <a:srgbClr val="FFFF00"/>
                          </a:highlight>
                        </a:rPr>
                        <a:t>disgyblion</a:t>
                      </a:r>
                      <a:r>
                        <a:rPr lang="en-GB" sz="1200" dirty="0">
                          <a:highlight>
                            <a:srgbClr val="FFFF00"/>
                          </a:highlight>
                        </a:rPr>
                        <a:t> </a:t>
                      </a:r>
                      <a:r>
                        <a:rPr lang="en-GB" sz="1200" dirty="0" err="1">
                          <a:highlight>
                            <a:srgbClr val="FFFF00"/>
                          </a:highlight>
                        </a:rPr>
                        <a:t>yn</a:t>
                      </a:r>
                      <a:r>
                        <a:rPr lang="en-GB" sz="1200" dirty="0">
                          <a:highlight>
                            <a:srgbClr val="FFFF00"/>
                          </a:highlight>
                        </a:rPr>
                        <a:t> </a:t>
                      </a:r>
                      <a:r>
                        <a:rPr lang="en-GB" sz="1200" dirty="0" err="1">
                          <a:highlight>
                            <a:srgbClr val="FFFF00"/>
                          </a:highlight>
                        </a:rPr>
                        <a:t>cael</a:t>
                      </a:r>
                      <a:r>
                        <a:rPr lang="en-GB" sz="1200" dirty="0">
                          <a:highlight>
                            <a:srgbClr val="FFFF00"/>
                          </a:highlight>
                        </a:rPr>
                        <a:t> </a:t>
                      </a:r>
                      <a:r>
                        <a:rPr lang="en-GB" sz="1200" dirty="0" err="1">
                          <a:highlight>
                            <a:srgbClr val="FFFF00"/>
                          </a:highlight>
                        </a:rPr>
                        <a:t>cyfle</a:t>
                      </a:r>
                      <a:r>
                        <a:rPr lang="en-GB" sz="1200" dirty="0">
                          <a:highlight>
                            <a:srgbClr val="FFFF00"/>
                          </a:highlight>
                        </a:rPr>
                        <a:t> </a:t>
                      </a:r>
                      <a:r>
                        <a:rPr lang="en-GB" sz="1200" dirty="0" err="1">
                          <a:highlight>
                            <a:srgbClr val="FFFF00"/>
                          </a:highlight>
                        </a:rPr>
                        <a:t>i</a:t>
                      </a:r>
                      <a:r>
                        <a:rPr lang="en-GB" sz="1200" dirty="0">
                          <a:highlight>
                            <a:srgbClr val="FFFF00"/>
                          </a:highlight>
                        </a:rPr>
                        <a:t> </a:t>
                      </a:r>
                      <a:r>
                        <a:rPr lang="en-GB" sz="1200" dirty="0" err="1">
                          <a:highlight>
                            <a:srgbClr val="FFFF00"/>
                          </a:highlight>
                        </a:rPr>
                        <a:t>gweithio</a:t>
                      </a:r>
                      <a:r>
                        <a:rPr lang="en-GB" sz="1200" dirty="0">
                          <a:highlight>
                            <a:srgbClr val="FFFF00"/>
                          </a:highlight>
                        </a:rPr>
                        <a:t> </a:t>
                      </a:r>
                      <a:r>
                        <a:rPr lang="en-GB" sz="1200" dirty="0" err="1">
                          <a:highlight>
                            <a:srgbClr val="FFFF00"/>
                          </a:highlight>
                        </a:rPr>
                        <a:t>ar</a:t>
                      </a:r>
                      <a:r>
                        <a:rPr lang="en-GB" sz="1200" dirty="0">
                          <a:highlight>
                            <a:srgbClr val="FFFF00"/>
                          </a:highlight>
                        </a:rPr>
                        <a:t> </a:t>
                      </a:r>
                      <a:r>
                        <a:rPr lang="en-GB" sz="1200" dirty="0" err="1">
                          <a:highlight>
                            <a:srgbClr val="FFFF00"/>
                          </a:highlight>
                        </a:rPr>
                        <a:t>eu</a:t>
                      </a:r>
                      <a:r>
                        <a:rPr lang="en-GB" sz="1200" dirty="0">
                          <a:highlight>
                            <a:srgbClr val="FFFF00"/>
                          </a:highlight>
                        </a:rPr>
                        <a:t> </a:t>
                      </a:r>
                      <a:r>
                        <a:rPr lang="en-GB" sz="1200" dirty="0" err="1">
                          <a:highlight>
                            <a:srgbClr val="FFFF00"/>
                          </a:highlight>
                        </a:rPr>
                        <a:t>atebion</a:t>
                      </a:r>
                      <a:r>
                        <a:rPr lang="en-GB" sz="1200" dirty="0">
                          <a:highlight>
                            <a:srgbClr val="FFFF00"/>
                          </a:highlight>
                        </a:rPr>
                        <a:t>.</a:t>
                      </a:r>
                    </a:p>
                  </a:txBody>
                  <a:tcPr marL="90958" marR="90958" marT="1263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200" b="0" i="0" u="none" strike="noStrike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 </a:t>
                      </a:r>
                      <a:r>
                        <a:rPr lang="en-GB" sz="1200" b="0" i="0" u="none" strike="noStrike" dirty="0" err="1">
                          <a:effectLst/>
                          <a:highlight>
                            <a:srgbClr val="FFFF00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Bydd</a:t>
                      </a:r>
                      <a:r>
                        <a:rPr lang="en-GB" sz="1200" b="0" i="0" u="none" strike="noStrike" dirty="0">
                          <a:effectLst/>
                          <a:highlight>
                            <a:srgbClr val="FFFF00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200" b="0" i="0" u="none" strike="noStrike" dirty="0" err="1">
                          <a:effectLst/>
                          <a:highlight>
                            <a:srgbClr val="FFFF00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yr</a:t>
                      </a:r>
                      <a:r>
                        <a:rPr lang="en-GB" sz="1200" b="0" i="0" u="none" strike="noStrike" dirty="0">
                          <a:effectLst/>
                          <a:highlight>
                            <a:srgbClr val="FFFF00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200" b="0" i="0" u="none" strike="noStrike" dirty="0" err="1">
                          <a:effectLst/>
                          <a:highlight>
                            <a:srgbClr val="FFFF00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adeg</a:t>
                      </a:r>
                      <a:r>
                        <a:rPr lang="en-GB" sz="1200" b="0" i="0" u="none" strike="noStrike" dirty="0">
                          <a:effectLst/>
                          <a:highlight>
                            <a:srgbClr val="FFFF00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200" b="0" i="0" u="none" strike="noStrike" dirty="0" err="1">
                          <a:effectLst/>
                          <a:highlight>
                            <a:srgbClr val="FFFF00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yma</a:t>
                      </a:r>
                      <a:r>
                        <a:rPr lang="en-GB" sz="1200" b="0" i="0" u="none" strike="noStrike" dirty="0">
                          <a:effectLst/>
                          <a:highlight>
                            <a:srgbClr val="FFFF00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200" b="0" i="0" u="none" strike="noStrike" dirty="0" err="1">
                          <a:effectLst/>
                          <a:highlight>
                            <a:srgbClr val="FFFF00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yn</a:t>
                      </a:r>
                      <a:r>
                        <a:rPr lang="en-GB" sz="1200" b="0" i="0" u="none" strike="noStrike" dirty="0">
                          <a:effectLst/>
                          <a:highlight>
                            <a:srgbClr val="FFFF00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200" b="0" i="0" u="none" strike="noStrike" dirty="0" err="1">
                          <a:effectLst/>
                          <a:highlight>
                            <a:srgbClr val="FFFF00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galluogi</a:t>
                      </a:r>
                      <a:r>
                        <a:rPr lang="en-GB" sz="1200" b="0" i="0" u="none" strike="noStrike" dirty="0">
                          <a:effectLst/>
                          <a:highlight>
                            <a:srgbClr val="FFFF00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200" b="0" i="0" u="none" strike="noStrike" dirty="0" err="1">
                          <a:effectLst/>
                          <a:highlight>
                            <a:srgbClr val="FFFF00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disgyblion</a:t>
                      </a:r>
                      <a:r>
                        <a:rPr lang="en-GB" sz="1200" b="0" i="0" u="none" strike="noStrike" dirty="0">
                          <a:effectLst/>
                          <a:highlight>
                            <a:srgbClr val="FFFF00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200" b="0" i="0" u="none" strike="noStrike" dirty="0" err="1">
                          <a:effectLst/>
                          <a:highlight>
                            <a:srgbClr val="FFFF00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i</a:t>
                      </a:r>
                      <a:r>
                        <a:rPr lang="en-GB" sz="1200" b="0" i="0" u="none" strike="noStrike" dirty="0">
                          <a:effectLst/>
                          <a:highlight>
                            <a:srgbClr val="FFFF00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200" b="0" i="0" u="none" strike="noStrike" dirty="0" err="1">
                          <a:effectLst/>
                          <a:highlight>
                            <a:srgbClr val="FFFF00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gweithio</a:t>
                      </a:r>
                      <a:r>
                        <a:rPr lang="en-GB" sz="1200" b="0" i="0" u="none" strike="noStrike" dirty="0">
                          <a:effectLst/>
                          <a:highlight>
                            <a:srgbClr val="FFFF00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200" b="0" i="0" u="none" strike="noStrike" dirty="0" err="1">
                          <a:effectLst/>
                          <a:highlight>
                            <a:srgbClr val="FFFF00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ar</a:t>
                      </a:r>
                      <a:r>
                        <a:rPr lang="en-GB" sz="1200" b="0" i="0" u="none" strike="noStrike" dirty="0">
                          <a:effectLst/>
                          <a:highlight>
                            <a:srgbClr val="FFFF00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200" b="0" i="0" u="none" strike="noStrike" dirty="0" err="1">
                          <a:effectLst/>
                          <a:highlight>
                            <a:srgbClr val="FFFF00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eu</a:t>
                      </a:r>
                      <a:r>
                        <a:rPr lang="en-GB" sz="1200" b="0" i="0" u="none" strike="noStrike" dirty="0">
                          <a:effectLst/>
                          <a:highlight>
                            <a:srgbClr val="FFFF00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200" b="0" i="0" u="none" strike="noStrike" dirty="0" err="1">
                          <a:effectLst/>
                          <a:highlight>
                            <a:srgbClr val="FFFF00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atebion</a:t>
                      </a:r>
                      <a:r>
                        <a:rPr lang="en-GB" sz="1200" b="0" i="0" u="none" strike="noStrike" dirty="0">
                          <a:effectLst/>
                          <a:highlight>
                            <a:srgbClr val="FFFF00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 .</a:t>
                      </a:r>
                      <a:endParaRPr lang="en-GB" sz="1200" b="0" i="0" u="none" strike="noStrike" dirty="0">
                        <a:effectLst/>
                        <a:highlight>
                          <a:srgbClr val="FFFF00"/>
                        </a:highlight>
                        <a:latin typeface="Arial" panose="020B0604020202020204" pitchFamily="34" charset="0"/>
                      </a:endParaRPr>
                    </a:p>
                  </a:txBody>
                  <a:tcPr marL="90958" marR="90958" marT="1263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200" b="0" i="0" u="none" strike="noStrike" dirty="0" err="1">
                          <a:effectLst/>
                          <a:latin typeface="Arial" panose="020B0604020202020204" pitchFamily="34" charset="0"/>
                        </a:rPr>
                        <a:t>Llyfrau</a:t>
                      </a:r>
                      <a:r>
                        <a:rPr lang="en-GB" sz="1200" b="0" i="0" u="none" strike="noStrike" dirty="0">
                          <a:effectLst/>
                          <a:latin typeface="Arial" panose="020B0604020202020204" pitchFamily="34" charset="0"/>
                        </a:rPr>
                        <a:t> </a:t>
                      </a:r>
                      <a:r>
                        <a:rPr lang="en-GB" sz="1200" b="0" i="0" u="none" strike="noStrike" dirty="0" err="1">
                          <a:effectLst/>
                          <a:latin typeface="Arial" panose="020B0604020202020204" pitchFamily="34" charset="0"/>
                        </a:rPr>
                        <a:t>dosbarth</a:t>
                      </a:r>
                      <a:r>
                        <a:rPr lang="en-GB" sz="1200" b="0" i="0" u="none" strike="noStrike" dirty="0">
                          <a:effectLst/>
                          <a:latin typeface="Arial" panose="020B0604020202020204" pitchFamily="34" charset="0"/>
                        </a:rPr>
                        <a:t> </a:t>
                      </a:r>
                      <a:r>
                        <a:rPr lang="en-GB" sz="1200" b="0" i="0" u="none" strike="noStrike" dirty="0" err="1">
                          <a:effectLst/>
                          <a:latin typeface="Arial" panose="020B0604020202020204" pitchFamily="34" charset="0"/>
                        </a:rPr>
                        <a:t>yn</a:t>
                      </a:r>
                      <a:r>
                        <a:rPr lang="en-GB" sz="1200" b="0" i="0" u="none" strike="noStrike" dirty="0">
                          <a:effectLst/>
                          <a:latin typeface="Arial" panose="020B0604020202020204" pitchFamily="34" charset="0"/>
                        </a:rPr>
                        <a:t> </a:t>
                      </a:r>
                      <a:r>
                        <a:rPr lang="en-GB" sz="1200" b="0" i="0" u="none" strike="noStrike" dirty="0" err="1">
                          <a:effectLst/>
                          <a:latin typeface="Arial" panose="020B0604020202020204" pitchFamily="34" charset="0"/>
                        </a:rPr>
                        <a:t>unig</a:t>
                      </a:r>
                      <a:endParaRPr lang="en-GB" sz="12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0958" marR="90958" marT="1263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79886504"/>
                  </a:ext>
                </a:extLst>
              </a:tr>
            </a:tbl>
          </a:graphicData>
        </a:graphic>
      </p:graphicFrame>
      <p:sp>
        <p:nvSpPr>
          <p:cNvPr id="2" name="Rectangle 1">
            <a:extLst>
              <a:ext uri="{FF2B5EF4-FFF2-40B4-BE49-F238E27FC236}">
                <a16:creationId xmlns:a16="http://schemas.microsoft.com/office/drawing/2014/main" id="{D14DAC82-9E61-4C90-BF19-984BE94E9E6B}"/>
              </a:ext>
            </a:extLst>
          </p:cNvPr>
          <p:cNvSpPr/>
          <p:nvPr/>
        </p:nvSpPr>
        <p:spPr>
          <a:xfrm>
            <a:off x="724849" y="667481"/>
            <a:ext cx="10742300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3600" b="0" cap="none" spc="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Tystiolaeth</a:t>
            </a:r>
            <a:r>
              <a:rPr lang="en-GB" sz="36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17- </a:t>
            </a:r>
            <a:r>
              <a:rPr lang="en-GB" sz="3600" b="0" cap="none" spc="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Tasg</a:t>
            </a:r>
            <a:r>
              <a:rPr lang="en-GB" sz="36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GB" sz="3600" b="0" cap="none" spc="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creadigol-ymarfer</a:t>
            </a:r>
            <a:r>
              <a:rPr lang="en-GB" sz="36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GB" sz="3600" b="0" cap="none" spc="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sgiliau</a:t>
            </a:r>
            <a:r>
              <a:rPr lang="en-GB" sz="36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GB" sz="3600" b="0" cap="none" spc="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ysgrifennu</a:t>
            </a:r>
            <a:r>
              <a:rPr lang="en-GB" sz="36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.</a:t>
            </a:r>
            <a:endParaRPr lang="cy-GB" sz="36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5105090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44</TotalTime>
  <Words>251</Words>
  <Application>Microsoft Office PowerPoint</Application>
  <PresentationFormat>Widescreen</PresentationFormat>
  <Paragraphs>32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declan owens</dc:creator>
  <cp:lastModifiedBy>declan owens</cp:lastModifiedBy>
  <cp:revision>7</cp:revision>
  <cp:lastPrinted>2020-01-20T09:31:52Z</cp:lastPrinted>
  <dcterms:created xsi:type="dcterms:W3CDTF">2020-01-18T20:04:18Z</dcterms:created>
  <dcterms:modified xsi:type="dcterms:W3CDTF">2020-05-12T19:19:27Z</dcterms:modified>
</cp:coreProperties>
</file>