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71" r:id="rId7"/>
    <p:sldId id="268" r:id="rId8"/>
    <p:sldId id="269" r:id="rId9"/>
    <p:sldId id="262" r:id="rId10"/>
    <p:sldId id="263" r:id="rId11"/>
    <p:sldId id="264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30" y="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5-02-02T11:20:08.78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2F37A6AD-E340-44FC-A9A2-C6403CBB1142}" emma:medium="tactile" emma:mode="ink">
          <msink:context xmlns:msink="http://schemas.microsoft.com/ink/2010/main" type="writingRegion" rotatedBoundingBox="23013,2694 23028,2694 23028,2709 23013,2709"/>
        </emma:interpretation>
      </emma:emma>
    </inkml:annotationXML>
    <inkml:traceGroup>
      <inkml:annotationXML>
        <emma:emma xmlns:emma="http://www.w3.org/2003/04/emma" version="1.0">
          <emma:interpretation id="{23BBEF5C-FC96-43DA-AD4E-346EB1D1592A}" emma:medium="tactile" emma:mode="ink">
            <msink:context xmlns:msink="http://schemas.microsoft.com/ink/2010/main" type="paragraph" rotatedBoundingBox="23013,2694 23028,2694 23028,2709 23013,270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83977E0-784D-4045-8E58-27C917591285}" emma:medium="tactile" emma:mode="ink">
              <msink:context xmlns:msink="http://schemas.microsoft.com/ink/2010/main" type="line" rotatedBoundingBox="23013,2694 23028,2694 23028,2709 23013,2709"/>
            </emma:interpretation>
          </emma:emma>
        </inkml:annotationXML>
        <inkml:traceGroup>
          <inkml:annotationXML>
            <emma:emma xmlns:emma="http://www.w3.org/2003/04/emma" version="1.0">
              <emma:interpretation id="{03306DC5-A8E9-4E6B-B955-E45AC0CB829D}" emma:medium="tactile" emma:mode="ink">
                <msink:context xmlns:msink="http://schemas.microsoft.com/ink/2010/main" type="inkWord" rotatedBoundingBox="23013,2694 23028,2694 23028,2709 23013,2709"/>
              </emma:interpretation>
              <emma:one-of disjunction-type="recognition" id="oneOf0">
                <emma:interpretation id="interp0" emma:lang="en-GB" emma:confidence="0">
                  <emma:literal>+</emma:literal>
                </emma:interpretation>
                <emma:interpretation id="interp1" emma:lang="en-GB" emma:confidence="0">
                  <emma:literal>~</emma:literal>
                </emma:interpretation>
                <emma:interpretation id="interp2" emma:lang="en-GB" emma:confidence="0">
                  <emma:literal>!</emma:literal>
                </emma:interpretation>
                <emma:interpretation id="interp3" emma:lang="en-GB" emma:confidence="0">
                  <emma:literal>f</emma:literal>
                </emma:interpretation>
                <emma:interpretation id="interp4" emma:lang="en-GB" emma:confidence="0">
                  <emma:literal>.</emma:literal>
                </emma:interpretation>
              </emma:one-of>
            </emma:emma>
          </inkml:annotationXML>
          <inkml:trace contextRef="#ctx0" brushRef="#br0">0 0</inkml:trace>
          <inkml:trace contextRef="#ctx0" brushRef="#br0" timeOffset="-152.0152">0 0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8487BA-FE18-45B1-9AA5-E6008171B83A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ABB6B5-4685-45DC-ACA4-FE78419A0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087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494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627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274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860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887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760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520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0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84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898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317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FBC2B-E124-4A0C-BB9D-E7F5BAE879AD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C23B0-5770-4607-8148-EEA90DC42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44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Study Skills Re-cap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83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Common themes from marking work</a:t>
            </a:r>
            <a:r>
              <a:rPr lang="en-GB" b="1" dirty="0" smtClean="0"/>
              <a:t>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 smtClean="0"/>
              <a:t>High similarity percentage at times</a:t>
            </a:r>
            <a:endParaRPr lang="en-GB" dirty="0"/>
          </a:p>
          <a:p>
            <a:r>
              <a:rPr lang="en-GB" dirty="0" smtClean="0"/>
              <a:t>Referencing</a:t>
            </a:r>
            <a:endParaRPr lang="en-GB" dirty="0"/>
          </a:p>
          <a:p>
            <a:r>
              <a:rPr lang="en-GB" dirty="0" smtClean="0"/>
              <a:t>The </a:t>
            </a:r>
            <a:r>
              <a:rPr lang="en-GB" dirty="0"/>
              <a:t>need to substantiate your observations</a:t>
            </a:r>
          </a:p>
          <a:p>
            <a:r>
              <a:rPr lang="en-GB" dirty="0" smtClean="0"/>
              <a:t>How </a:t>
            </a:r>
            <a:r>
              <a:rPr lang="en-GB" dirty="0"/>
              <a:t>to include your quotations</a:t>
            </a:r>
          </a:p>
          <a:p>
            <a:r>
              <a:rPr lang="en-GB" dirty="0" smtClean="0"/>
              <a:t>Common </a:t>
            </a:r>
            <a:r>
              <a:rPr lang="en-GB" dirty="0"/>
              <a:t>errors</a:t>
            </a:r>
          </a:p>
          <a:p>
            <a:r>
              <a:rPr lang="en-GB" dirty="0" smtClean="0"/>
              <a:t>Layout </a:t>
            </a:r>
            <a:r>
              <a:rPr lang="en-GB" dirty="0"/>
              <a:t>of your work</a:t>
            </a:r>
          </a:p>
          <a:p>
            <a:r>
              <a:rPr lang="en-GB" dirty="0" smtClean="0"/>
              <a:t>Contractions</a:t>
            </a:r>
            <a:endParaRPr lang="en-GB" dirty="0"/>
          </a:p>
          <a:p>
            <a:r>
              <a:rPr lang="en-GB" dirty="0" smtClean="0"/>
              <a:t>Lengthy sentences</a:t>
            </a:r>
          </a:p>
          <a:p>
            <a:r>
              <a:rPr lang="en-GB" dirty="0" smtClean="0"/>
              <a:t>Final suggestions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6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High </a:t>
            </a:r>
            <a:r>
              <a:rPr lang="en-GB" b="1" dirty="0" smtClean="0"/>
              <a:t>similarity percentage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do you think this means?</a:t>
            </a:r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08315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Referencing</a:t>
            </a:r>
            <a:r>
              <a:rPr lang="en-GB" b="1" dirty="0"/>
              <a:t/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included in a reference bracket?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57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need to substantiate your </a:t>
            </a:r>
            <a:r>
              <a:rPr lang="en-GB" b="1" dirty="0" smtClean="0"/>
              <a:t>observations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4534348"/>
          </a:xfrm>
        </p:spPr>
        <p:txBody>
          <a:bodyPr>
            <a:normAutofit/>
          </a:bodyPr>
          <a:lstStyle/>
          <a:p>
            <a:r>
              <a:rPr lang="en-GB" dirty="0" smtClean="0"/>
              <a:t>You cannot make ‘sweeping statements’ – you must support your observations</a:t>
            </a:r>
          </a:p>
          <a:p>
            <a:endParaRPr lang="en-GB" sz="100" dirty="0"/>
          </a:p>
          <a:p>
            <a:pPr lvl="1" algn="just"/>
            <a:r>
              <a:rPr lang="en-GB" sz="1700" dirty="0" smtClean="0"/>
              <a:t>Research states that the percentage of young people accessing social networking sites has risen sharply in the last three years.</a:t>
            </a:r>
          </a:p>
          <a:p>
            <a:pPr lvl="1" algn="just"/>
            <a:r>
              <a:rPr lang="en-GB" sz="1700" dirty="0" smtClean="0"/>
              <a:t>Youth work has an age specific approach, and works with young people aged between eleven and twenty five.</a:t>
            </a:r>
          </a:p>
          <a:p>
            <a:pPr lvl="1" algn="just"/>
            <a:r>
              <a:rPr lang="en-GB" sz="1700" dirty="0" smtClean="0"/>
              <a:t>A recent project I was involved in within my youth work practice gave young people the opportunity to participate, if they so wished, in drama workshops where they were able to explore a variety of different issues that affect them.  These workshops afforded the young people the opportunity to express themselves and have fun, whilst learning in a non-formal environment and gaining skills such as the ability to work in a team…</a:t>
            </a:r>
          </a:p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/>
              <p14:cNvContentPartPr/>
              <p14:nvPr/>
            </p14:nvContentPartPr>
            <p14:xfrm>
              <a:off x="8284996" y="969927"/>
              <a:ext cx="360" cy="36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273116" y="958047"/>
                <a:ext cx="24120" cy="2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2961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9544935"/>
              </p:ext>
            </p:extLst>
          </p:nvPr>
        </p:nvGraphicFramePr>
        <p:xfrm>
          <a:off x="251519" y="548680"/>
          <a:ext cx="8568952" cy="6278880"/>
        </p:xfrm>
        <a:graphic>
          <a:graphicData uri="http://schemas.openxmlformats.org/drawingml/2006/table">
            <a:tbl>
              <a:tblPr firstRow="1" firstCol="1" bandRow="1"/>
              <a:tblGrid>
                <a:gridCol w="4284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44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766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recent project I was involved in within my youth work practice gave young people the opportunity to participate if they so wished, in drama workshops where they were able to explore a variety of different issues that affect them.  These workshops afforded the young people the opportunity express themselves and have fun, whilst learning in a non-formal environment and gaining skills such as the ability to work in a team…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794" marR="537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recent project I was involved in within my youth work practice gave young people the opportunity to participate </a:t>
                      </a:r>
                      <a:r>
                        <a:rPr lang="en-GB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(Youth Work in Wales Review Group, 2013) (YWWRG), </a:t>
                      </a:r>
                      <a:r>
                        <a:rPr lang="en-GB" sz="1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if they so wished </a:t>
                      </a:r>
                      <a:r>
                        <a:rPr lang="en-GB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(WAG, 2007; WG, 2014)</a:t>
                      </a:r>
                      <a:r>
                        <a:rPr lang="en-GB" sz="1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in drama workshops where they were able to explore a variety of different issues that affect them.  These workshops afforded the young people the opportunity express (</a:t>
                      </a:r>
                      <a:r>
                        <a:rPr lang="en-GB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YWWRG, 2013</a:t>
                      </a:r>
                      <a:r>
                        <a:rPr lang="en-GB" sz="1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 themselves and have fun, whilst learning in a non-formal environment (</a:t>
                      </a:r>
                      <a:r>
                        <a:rPr lang="en-GB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Jeffs and Smith, 2012; WAG, 2007; WG, 2014</a:t>
                      </a:r>
                      <a:r>
                        <a:rPr lang="en-GB" sz="1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 and gaining skills such as the ability to work in a team (</a:t>
                      </a:r>
                      <a:r>
                        <a:rPr lang="en-GB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LSIS, 2012; WAG, 2007</a:t>
                      </a:r>
                      <a:r>
                        <a:rPr lang="en-GB" sz="1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)…</a:t>
                      </a:r>
                      <a:endParaRPr lang="en-US" sz="1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794" marR="537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794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How to include your quotations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30 words or less</a:t>
            </a:r>
          </a:p>
          <a:p>
            <a:pPr lvl="1"/>
            <a:r>
              <a:rPr lang="en-GB" dirty="0" smtClean="0"/>
              <a:t>Integrate within your text, use speech marks, and remember the reference</a:t>
            </a:r>
          </a:p>
          <a:p>
            <a:r>
              <a:rPr lang="en-GB" b="1" dirty="0" smtClean="0"/>
              <a:t>30 words or more</a:t>
            </a:r>
          </a:p>
          <a:p>
            <a:pPr lvl="1"/>
            <a:r>
              <a:rPr lang="en-GB" dirty="0" smtClean="0"/>
              <a:t>Set beneath your text, single line spaced, no speech marks, indented 1cm on the left and right margins, never in italics/bold (you can use italics/bold if you choose to add emphasis – however, this needs to be acknowledged in your reference bracket), and your reference bracket needs to be set beneath your reference and aligned to the right margin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6729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How to include your quotations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remember the use of leading sentences.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01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Common errors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There</a:t>
            </a:r>
            <a:r>
              <a:rPr lang="en-GB" dirty="0"/>
              <a:t>, their, </a:t>
            </a:r>
            <a:r>
              <a:rPr lang="en-GB" dirty="0" smtClean="0"/>
              <a:t>they’re</a:t>
            </a:r>
          </a:p>
          <a:p>
            <a:r>
              <a:rPr lang="en-GB" dirty="0" smtClean="0"/>
              <a:t>Should of</a:t>
            </a:r>
          </a:p>
          <a:p>
            <a:r>
              <a:rPr lang="en-GB" dirty="0" smtClean="0"/>
              <a:t>To, too, two</a:t>
            </a:r>
          </a:p>
          <a:p>
            <a:r>
              <a:rPr lang="en-GB" dirty="0" smtClean="0"/>
              <a:t>Who is the author of Youth Work in Wales: Principles and Purposes?</a:t>
            </a:r>
          </a:p>
          <a:p>
            <a:r>
              <a:rPr lang="en-GB" dirty="0" smtClean="0"/>
              <a:t>How would you reference NOS?</a:t>
            </a:r>
            <a:endParaRPr lang="en-GB" dirty="0"/>
          </a:p>
          <a:p>
            <a:pPr marL="6858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781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Layout of your work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Font</a:t>
            </a:r>
          </a:p>
          <a:p>
            <a:pPr lvl="1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Ariel</a:t>
            </a:r>
            <a:r>
              <a:rPr lang="en-GB" dirty="0" smtClean="0"/>
              <a:t> or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</a:t>
            </a:r>
          </a:p>
          <a:p>
            <a:pPr lvl="1"/>
            <a:r>
              <a:rPr lang="en-GB" dirty="0" smtClean="0"/>
              <a:t>Size 12</a:t>
            </a:r>
          </a:p>
          <a:p>
            <a:r>
              <a:rPr lang="en-GB" dirty="0" smtClean="0"/>
              <a:t>Double line space your work (apart from lengthier direct quotations – see earlier slide)</a:t>
            </a:r>
          </a:p>
          <a:p>
            <a:r>
              <a:rPr lang="en-GB" dirty="0" smtClean="0"/>
              <a:t>Justify your work</a:t>
            </a:r>
          </a:p>
          <a:p>
            <a:r>
              <a:rPr lang="en-GB" dirty="0" smtClean="0"/>
              <a:t>Student number and page number in your header/footer – for when you submit hard copied (i.e. your Fieldwork Portfolio)</a:t>
            </a:r>
          </a:p>
          <a:p>
            <a:r>
              <a:rPr lang="en-GB" dirty="0" smtClean="0"/>
              <a:t>DO NOT include the question in the header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141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Contractions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1509606"/>
              </p:ext>
            </p:extLst>
          </p:nvPr>
        </p:nvGraphicFramePr>
        <p:xfrm>
          <a:off x="628650" y="1825625"/>
          <a:ext cx="78867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3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/>
                        <a:t>X</a:t>
                      </a:r>
                      <a:endParaRPr lang="en-GB" b="0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Don’t 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 not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Can’t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Cannot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Isn’t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Is not</a:t>
                      </a:r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I’ve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 have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Wouldn’t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Would not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Shouldn’t 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Should not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Smiley Face 4"/>
          <p:cNvSpPr/>
          <p:nvPr/>
        </p:nvSpPr>
        <p:spPr>
          <a:xfrm flipH="1">
            <a:off x="6372200" y="1844824"/>
            <a:ext cx="314321" cy="288031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2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Final suggestions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6696790"/>
              </p:ext>
            </p:extLst>
          </p:nvPr>
        </p:nvGraphicFramePr>
        <p:xfrm>
          <a:off x="628650" y="1825625"/>
          <a:ext cx="78867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3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But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However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So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Therefore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This essay</a:t>
                      </a:r>
                      <a:r>
                        <a:rPr lang="en-GB" baseline="0" dirty="0" smtClean="0"/>
                        <a:t> will look at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essay will explore/discuss/analyse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 think…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 believe…</a:t>
                      </a:r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 massive point to make</a:t>
                      </a:r>
                      <a:endParaRPr lang="en-GB" dirty="0"/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significant</a:t>
                      </a:r>
                      <a:r>
                        <a:rPr lang="en-GB" baseline="0" dirty="0" smtClean="0"/>
                        <a:t> point to consider</a:t>
                      </a:r>
                      <a:endParaRPr lang="en-GB" dirty="0"/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READ,</a:t>
                      </a:r>
                      <a:r>
                        <a:rPr lang="en-GB" b="1" baseline="0" dirty="0" smtClean="0">
                          <a:solidFill>
                            <a:srgbClr val="FF0000"/>
                          </a:solidFill>
                        </a:rPr>
                        <a:t> READ, READ, READ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 marL="106412" marR="106412"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READ, READ, READ, READ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 marL="106412" marR="10641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470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656</Words>
  <Application>Microsoft Office PowerPoint</Application>
  <PresentationFormat>On-screen Show (4:3)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Study Skills Re-cap</vt:lpstr>
      <vt:lpstr>Common themes from marking work:</vt:lpstr>
      <vt:lpstr>High similarity percentage </vt:lpstr>
      <vt:lpstr>Referencing </vt:lpstr>
      <vt:lpstr>The need to substantiate your observations</vt:lpstr>
      <vt:lpstr>PowerPoint Presentation</vt:lpstr>
      <vt:lpstr>How to include your quotations</vt:lpstr>
      <vt:lpstr>How to include your quotations</vt:lpstr>
      <vt:lpstr>Common errors </vt:lpstr>
      <vt:lpstr>Layout of your work </vt:lpstr>
      <vt:lpstr>Contractions </vt:lpstr>
      <vt:lpstr>Final suggestions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Study Skills Re-cap</dc:title>
  <dc:creator>Administrator</dc:creator>
  <cp:lastModifiedBy>Angharad Lewis</cp:lastModifiedBy>
  <cp:revision>15</cp:revision>
  <dcterms:created xsi:type="dcterms:W3CDTF">2015-02-01T21:35:13Z</dcterms:created>
  <dcterms:modified xsi:type="dcterms:W3CDTF">2019-01-26T18:04:41Z</dcterms:modified>
</cp:coreProperties>
</file>