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16"/>
  </p:notesMasterIdLst>
  <p:sldIdLst>
    <p:sldId id="256" r:id="rId2"/>
    <p:sldId id="258" r:id="rId3"/>
    <p:sldId id="259" r:id="rId4"/>
    <p:sldId id="260" r:id="rId5"/>
    <p:sldId id="261" r:id="rId6"/>
    <p:sldId id="262" r:id="rId7"/>
    <p:sldId id="263" r:id="rId8"/>
    <p:sldId id="264" r:id="rId9"/>
    <p:sldId id="265" r:id="rId10"/>
    <p:sldId id="267" r:id="rId11"/>
    <p:sldId id="268" r:id="rId12"/>
    <p:sldId id="270" r:id="rId13"/>
    <p:sldId id="271" r:id="rId14"/>
    <p:sldId id="273" r:id="rId15"/>
  </p:sldIdLst>
  <p:sldSz cx="9144000" cy="5143500" type="screen16x9"/>
  <p:notesSz cx="6858000" cy="9144000"/>
  <p:embeddedFontLst>
    <p:embeddedFont>
      <p:font typeface="Nunito" pitchFamily="2" charset="77"/>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7"/>
  </p:normalViewPr>
  <p:slideViewPr>
    <p:cSldViewPr snapToGrid="0" showGuides="1">
      <p:cViewPr varScale="1">
        <p:scale>
          <a:sx n="138" d="100"/>
          <a:sy n="138" d="100"/>
        </p:scale>
        <p:origin x="880" y="17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5868dee4b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5868dee4b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latin typeface="Times New Roman" panose="02020603050405020304"/>
                <a:ea typeface="Times New Roman" panose="02020603050405020304"/>
                <a:cs typeface="Times New Roman" panose="02020603050405020304"/>
                <a:sym typeface="Times New Roman" panose="02020603050405020304"/>
              </a:rPr>
              <a:t>The overall market demand and target customer base that are interested in participating in the Legends by Lantern Light have been discussed in this presentation for organising this massive campaign. </a:t>
            </a:r>
            <a:endParaRPr sz="1200">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5868dee4b4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5868dee4b4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event known as Legends by Lantern Light is being organised in Wales in 2025 in order to showcase the local works of literature, such as “The Lady of the Lake” and “Gelert” which is a part of British cultural heritage.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5868dee4b4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35868dee4b4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socio-economic diversity is a significant aspect considered while selecting the target customers of “Legends by Lantern Light” – A Welsh Folklore Festival in Wales. The festival aims to reach young audiences who are interested in gaining a better cultural experience. The initiatives and festivals like the Hay Festival can attract individuals who are culturally engaged and are interested in gaining better experiences. The collaborative development of the festival can have a significant influence on the enhancement of cultural aspects among the people who are visiting the place. The “Legends by Lantern Light” – A Welsh Folklore Festival will be able to provide diverse cultural experiences to the target audience, so that their needs are fulfilled properly. The festival will help individuals to open their minds towards the new methods of thinking in the fast-changing world. The vast cultural experiences are hugely influenced by the vision formed by the cultural festivals. </a:t>
            </a: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35868dee4b4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35868dee4b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theme of “Year of Croeso” celebrates the iconic products, culture, destinations and the experiences that are related to the culture of Wales. The demands for these aspects are quite high in the market as international visitors place major importance on these factors. The theme is depicted to be highly attractive for all stakeholders, as it provides strong messages to the consumers and target audience. The event “Legends by Lantern Light” – A Welsh Folklore Festival will highlight the folklore of the Welsh area, which will also depict its unique nature. </a:t>
            </a: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5868dee4b4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5868dee4b4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competition related to events in the Wales area of London is quite high, as several events already take place in this region. The new event being suggested can be successful only based on the unique cultural experiences that will be provided to the visitors. Lower prices of the event experiences will have a significant influence on the success gained by the events in this area. The unique Welsh experience and folklore culture will have a significant influence on attracting more international visitors towards this area. The enhanced importance of this area will also be based on the success gained by this festival and how it exemplifies the cultural aspects. </a:t>
            </a: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5868dee4b4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5868dee4b4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gallery area of the Castle can be used for conducting different activities of the folklore festival. The visitors will be able to experience the castle while also performing several activities within the event. Different activities that will be included in the festival are folk dances, literary meets, and castle experience-based guided tours. The location of the Castle within a natural landscape is a significant factor that will attract visitors to visit different parts. </a:t>
            </a: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35868dee4b4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35868dee4b4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heroic history of Castle Harlech will play a significant role in attracting international visitors who are interested in the culture of this area. The current accessibility of the Castle has increased hugely due to the construction of a footbridge. The Castle is suitable for the event as it will help in highlighting the history of Wales. The dramatic area of Castle Harlech is an important aspect that can help in increasing the interest of the visitors. </a:t>
            </a: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35868dee4b4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35868dee4b4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panose="020B0604020202020204"/>
              <a:buNone/>
            </a:pPr>
            <a:r>
              <a:rPr lang="en-GB"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operations staff will perform different jobs that include the logistics, coordination and management. The artist liaison can develop a proper connection between the festival organisers and the performers. Security staff will be responsible for providing appropriate levels of security to the visitors of the event. Customer service staff will play a significant role in maintaining the operations of information booths, and retail staff can help in the sales of festival merchandise. The waste management and cleaning staff will help in maintaining appropriate cleanliness of the venue. The production and technical staff include the lighting engineers, sound technicians, and crews who will support the success of the event. Medical staff in the event, including first-aiders and paramedics, can support the visitors whenever required. </a:t>
            </a: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1200">
              <a:solidFill>
                <a:schemeClr val="dk1"/>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5868dee4b4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35868dee4b4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Through the correct execution of the Legends by Lantern Light, the organisers are able to cultivate of nearly 55,000 pounds of estimated profits.</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35868dee4b4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35868dee4b4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panose="02020603050405020304"/>
                <a:ea typeface="Times New Roman" panose="02020603050405020304"/>
                <a:cs typeface="Times New Roman" panose="02020603050405020304"/>
                <a:sym typeface="Times New Roman" panose="02020603050405020304"/>
              </a:rPr>
              <a:t>The effective communication with local business owners can prove to be instrumental for Legends by Lantern Light organisers of 2025 to locate adequate financial resources and conduct a successful event. </a:t>
            </a: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2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35868dee4b4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35868dee4b4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35868dee4b4_1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35868dee4b4_1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panose="020F0502020204030204"/>
              <a:buChar char="●"/>
              <a:defRPr sz="1300">
                <a:solidFill>
                  <a:schemeClr val="dk2"/>
                </a:solidFill>
                <a:latin typeface="Calibri" panose="020F0502020204030204"/>
                <a:ea typeface="Calibri" panose="020F0502020204030204"/>
                <a:cs typeface="Calibri" panose="020F0502020204030204"/>
                <a:sym typeface="Calibri" panose="020F0502020204030204"/>
              </a:defRPr>
            </a:lvl1pPr>
            <a:lvl2pPr marL="914400" lvl="1"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2pPr>
            <a:lvl3pPr marL="1371600" lvl="2"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3pPr>
            <a:lvl4pPr marL="1828800" lvl="3"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4pPr>
            <a:lvl5pPr marL="2286000" lvl="4"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5pPr>
            <a:lvl6pPr marL="2743200" lvl="5"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6pPr>
            <a:lvl7pPr marL="3200400" lvl="6"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7pPr>
            <a:lvl8pPr marL="3657600" lvl="7"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8pPr>
            <a:lvl9pPr marL="4114800" lvl="8" indent="-298450">
              <a:lnSpc>
                <a:spcPct val="115000"/>
              </a:lnSpc>
              <a:spcBef>
                <a:spcPts val="0"/>
              </a:spcBef>
              <a:spcAft>
                <a:spcPts val="0"/>
              </a:spcAft>
              <a:buClr>
                <a:schemeClr val="dk2"/>
              </a:buClr>
              <a:buSzPts val="1100"/>
              <a:buFont typeface="Calibri" panose="020F0502020204030204"/>
              <a:buChar char="■"/>
              <a:defRPr sz="1100">
                <a:solidFill>
                  <a:schemeClr val="dk2"/>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311700" y="357000"/>
            <a:ext cx="8520600" cy="4532700"/>
          </a:xfrm>
          <a:prstGeom prst="rect">
            <a:avLst/>
          </a:prstGeom>
        </p:spPr>
        <p:txBody>
          <a:bodyPr spcFirstLastPara="1" wrap="square" lIns="91425" tIns="91425" rIns="91425" bIns="91425" anchor="ctr" anchorCtr="0">
            <a:normAutofit/>
          </a:bodyPr>
          <a:lstStyle/>
          <a:p>
            <a:pPr marL="0" lvl="0" indent="0" algn="ctr" rtl="0">
              <a:lnSpc>
                <a:spcPct val="150000"/>
              </a:lnSpc>
              <a:spcBef>
                <a:spcPts val="0"/>
              </a:spcBef>
              <a:spcAft>
                <a:spcPts val="0"/>
              </a:spcAft>
              <a:buNone/>
            </a:pPr>
            <a:r>
              <a:rPr lang="en-GB" sz="1600" b="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MODULE CODE: BMIH6007</a:t>
            </a:r>
            <a:endParaRPr sz="1600" b="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600" b="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MODULE TITLE: INTERNATIONAL MEETINGS MANAGEMENT FOR THE HOTEL INDUSTRY</a:t>
            </a:r>
            <a:endParaRPr sz="1600" b="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600" b="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ASSIGNMENT TITLE: ASSIGNMENT 1: FEASIBILITY PLAN  FOR AN INTERNATIONAL MEETING /  EVENT</a:t>
            </a:r>
            <a:endParaRPr sz="1600" b="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600" b="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Student name and id: Catalina Ianos 2232322</a:t>
            </a:r>
            <a:br>
              <a:rPr lang="en-GB" sz="1600" b="1"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br>
            <a:r>
              <a:rPr lang="en-GB" sz="1600" b="1">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Module Lead : Kathryn  Flynn</a:t>
            </a:r>
            <a:endParaRPr sz="2400" b="1" dirty="0">
              <a:solidFill>
                <a:schemeClr val="dk2"/>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5"/>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SzPts val="990"/>
              <a:buNone/>
            </a:pPr>
            <a:r>
              <a:rPr lang="en-GB" sz="3200" b="1" dirty="0">
                <a:solidFill>
                  <a:schemeClr val="dk2"/>
                </a:solidFill>
                <a:latin typeface="Times New Roman" panose="02020603050405020304"/>
                <a:ea typeface="Times New Roman" panose="02020603050405020304"/>
                <a:cs typeface="Times New Roman" panose="02020603050405020304"/>
                <a:sym typeface="Times New Roman" panose="02020603050405020304"/>
              </a:rPr>
              <a:t>LEGENDS by LANTERN LIGHT</a:t>
            </a:r>
            <a:endParaRPr sz="3200" b="1"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40" name="Google Shape;140;p15"/>
          <p:cNvSpPr txBox="1">
            <a:spLocks noGrp="1"/>
          </p:cNvSpPr>
          <p:nvPr>
            <p:ph type="subTitle" idx="1"/>
          </p:nvPr>
        </p:nvSpPr>
        <p:spPr>
          <a:xfrm>
            <a:off x="4572000" y="1343425"/>
            <a:ext cx="4260300" cy="3323100"/>
          </a:xfrm>
          <a:prstGeom prst="rect">
            <a:avLst/>
          </a:prstGeom>
        </p:spPr>
        <p:txBody>
          <a:bodyPr spcFirstLastPara="1" wrap="square" lIns="91425" tIns="91425" rIns="91425" bIns="91425" anchor="t" anchorCtr="0">
            <a:normAutofit fontScale="62500" lnSpcReduction="20000"/>
          </a:bodyPr>
          <a:lstStyle/>
          <a:p>
            <a:pPr marL="457200" lvl="0" indent="-299720" algn="just" rtl="0">
              <a:lnSpc>
                <a:spcPct val="150000"/>
              </a:lnSpc>
              <a:spcBef>
                <a:spcPts val="0"/>
              </a:spcBef>
              <a:spcAft>
                <a:spcPts val="0"/>
              </a:spcAft>
              <a:buClr>
                <a:schemeClr val="dk2"/>
              </a:buClr>
              <a:buSzPct val="100000"/>
              <a:buFont typeface="Times New Roman" panose="02020603050405020304"/>
              <a:buChar char="●"/>
            </a:pPr>
            <a:r>
              <a:rPr lang="en-GB" sz="1800">
                <a:solidFill>
                  <a:schemeClr val="dk2"/>
                </a:solidFill>
                <a:latin typeface="Times New Roman" panose="02020603050405020304"/>
                <a:ea typeface="Times New Roman" panose="02020603050405020304"/>
                <a:cs typeface="Times New Roman" panose="02020603050405020304"/>
                <a:sym typeface="Times New Roman" panose="02020603050405020304"/>
              </a:rPr>
              <a:t>The detailed process undertaken by the business entities for planning, executing and organising social gatherings can be defined as event management towards generating sustainable income (Orefice and Nyarko, 2021 &amp; Mulyana et al., 2022).</a:t>
            </a: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99720" algn="just" rtl="0">
              <a:lnSpc>
                <a:spcPct val="150000"/>
              </a:lnSpc>
              <a:spcBef>
                <a:spcPts val="0"/>
              </a:spcBef>
              <a:spcAft>
                <a:spcPts val="0"/>
              </a:spcAft>
              <a:buClr>
                <a:schemeClr val="dk2"/>
              </a:buClr>
              <a:buSzPct val="100000"/>
              <a:buFont typeface="Times New Roman" panose="02020603050405020304"/>
              <a:buChar char="●"/>
            </a:pPr>
            <a:r>
              <a:rPr lang="en-GB" sz="1800">
                <a:solidFill>
                  <a:schemeClr val="dk2"/>
                </a:solidFill>
                <a:latin typeface="Times New Roman" panose="02020603050405020304"/>
                <a:ea typeface="Times New Roman" panose="02020603050405020304"/>
                <a:cs typeface="Times New Roman" panose="02020603050405020304"/>
                <a:sym typeface="Times New Roman" panose="02020603050405020304"/>
              </a:rPr>
              <a:t>The instigation of event planning can greatly reduce the stress factors involved with developing a significant public gathering (CHUKWU, 2023).</a:t>
            </a: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99720" algn="just" rtl="0">
              <a:lnSpc>
                <a:spcPct val="150000"/>
              </a:lnSpc>
              <a:spcBef>
                <a:spcPts val="0"/>
              </a:spcBef>
              <a:spcAft>
                <a:spcPts val="0"/>
              </a:spcAft>
              <a:buClr>
                <a:schemeClr val="dk2"/>
              </a:buClr>
              <a:buSzPct val="100000"/>
              <a:buFont typeface="Times New Roman" panose="02020603050405020304"/>
              <a:buChar char="●"/>
            </a:pPr>
            <a:r>
              <a:rPr lang="en-GB" sz="1800">
                <a:solidFill>
                  <a:schemeClr val="dk2"/>
                </a:solidFill>
                <a:latin typeface="Times New Roman" panose="02020603050405020304"/>
                <a:ea typeface="Times New Roman" panose="02020603050405020304"/>
                <a:cs typeface="Times New Roman" panose="02020603050405020304"/>
                <a:sym typeface="Times New Roman" panose="02020603050405020304"/>
              </a:rPr>
              <a:t>This presentation delves into the primary concepting of the Legends by Lantern Light event that is going to be organised in the UK region known as Wales.</a:t>
            </a: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99720" algn="just" rtl="0">
              <a:lnSpc>
                <a:spcPct val="150000"/>
              </a:lnSpc>
              <a:spcBef>
                <a:spcPts val="0"/>
              </a:spcBef>
              <a:spcAft>
                <a:spcPts val="0"/>
              </a:spcAft>
              <a:buClr>
                <a:schemeClr val="dk2"/>
              </a:buClr>
              <a:buSzPct val="100000"/>
              <a:buFont typeface="Times New Roman" panose="02020603050405020304"/>
              <a:buChar char="●"/>
            </a:pPr>
            <a:r>
              <a:rPr lang="en-GB" sz="1800">
                <a:solidFill>
                  <a:schemeClr val="dk2"/>
                </a:solidFill>
                <a:latin typeface="Times New Roman" panose="02020603050405020304"/>
                <a:ea typeface="Times New Roman" panose="02020603050405020304"/>
                <a:cs typeface="Times New Roman" panose="02020603050405020304"/>
                <a:sym typeface="Times New Roman" panose="02020603050405020304"/>
              </a:rPr>
              <a:t>A detailed background on the Legends by Lantern Light in Wales is going to be provided in this presentation, which can help indicate its popularity in the countryside.</a:t>
            </a: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8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141" name="Google Shape;141;p15"/>
          <p:cNvPicPr preferRelativeResize="0"/>
          <p:nvPr/>
        </p:nvPicPr>
        <p:blipFill>
          <a:blip r:embed="rId3"/>
          <a:stretch>
            <a:fillRect/>
          </a:stretch>
        </p:blipFill>
        <p:spPr>
          <a:xfrm>
            <a:off x="481225" y="1343425"/>
            <a:ext cx="4090775" cy="2858550"/>
          </a:xfrm>
          <a:prstGeom prst="rect">
            <a:avLst/>
          </a:prstGeom>
          <a:noFill/>
          <a:ln>
            <a:noFill/>
          </a:ln>
        </p:spPr>
      </p:pic>
      <p:sp>
        <p:nvSpPr>
          <p:cNvPr id="142" name="Google Shape;142;p15"/>
          <p:cNvSpPr txBox="1"/>
          <p:nvPr/>
        </p:nvSpPr>
        <p:spPr>
          <a:xfrm>
            <a:off x="389875" y="4201975"/>
            <a:ext cx="3772800" cy="723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b="1">
                <a:solidFill>
                  <a:schemeClr val="dk2"/>
                </a:solidFill>
                <a:latin typeface="Times New Roman" panose="02020603050405020304"/>
                <a:ea typeface="Times New Roman" panose="02020603050405020304"/>
                <a:cs typeface="Times New Roman" panose="02020603050405020304"/>
                <a:sym typeface="Times New Roman" panose="02020603050405020304"/>
              </a:rPr>
              <a:t>Figure 1: Structure of the Presentation</a:t>
            </a:r>
            <a:endParaRPr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a:solidFill>
                  <a:schemeClr val="dk2"/>
                </a:solidFill>
                <a:latin typeface="Times New Roman" panose="02020603050405020304"/>
                <a:ea typeface="Times New Roman" panose="02020603050405020304"/>
                <a:cs typeface="Times New Roman" panose="02020603050405020304"/>
                <a:sym typeface="Times New Roman" panose="02020603050405020304"/>
              </a:rPr>
              <a:t>(Source: Self-developed)</a:t>
            </a:r>
            <a:endParaRPr>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6"/>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SzPts val="891"/>
              <a:buNone/>
            </a:pPr>
            <a:r>
              <a:rPr lang="en-GB" sz="2180" b="1">
                <a:solidFill>
                  <a:schemeClr val="dk2"/>
                </a:solidFill>
                <a:latin typeface="Times New Roman" panose="02020603050405020304"/>
                <a:ea typeface="Times New Roman" panose="02020603050405020304"/>
                <a:cs typeface="Times New Roman" panose="02020603050405020304"/>
                <a:sym typeface="Times New Roman" panose="02020603050405020304"/>
              </a:rPr>
              <a:t>EVENT CONTENT AND CONTEXT OF THE LEGENDS BY LANTERN LIGHT IN WALES</a:t>
            </a:r>
            <a:endParaRPr sz="218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48" name="Google Shape;148;p16"/>
          <p:cNvSpPr txBox="1">
            <a:spLocks noGrp="1"/>
          </p:cNvSpPr>
          <p:nvPr>
            <p:ph type="subTitle" idx="1"/>
          </p:nvPr>
        </p:nvSpPr>
        <p:spPr>
          <a:xfrm>
            <a:off x="4572000" y="1343425"/>
            <a:ext cx="4260300" cy="3323100"/>
          </a:xfrm>
          <a:prstGeom prst="rect">
            <a:avLst/>
          </a:prstGeom>
        </p:spPr>
        <p:txBody>
          <a:bodyPr spcFirstLastPara="1" wrap="square" lIns="91425" tIns="91425" rIns="91425" bIns="91425" anchor="t" anchorCtr="0">
            <a:normAutofit fontScale="85000" lnSpcReduction="10000"/>
          </a:bodyPr>
          <a:lstStyle/>
          <a:p>
            <a:pPr marL="457200" lvl="0" indent="-293370" algn="just" rtl="0">
              <a:lnSpc>
                <a:spcPct val="150000"/>
              </a:lnSpc>
              <a:spcBef>
                <a:spcPts val="0"/>
              </a:spcBef>
              <a:spcAft>
                <a:spcPts val="0"/>
              </a:spcAft>
              <a:buClr>
                <a:srgbClr val="000000"/>
              </a:buClr>
              <a:buSzPct val="1000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Legends by Lantern Light is going to be primarily situated in Wales, part of the UK, and will organise adequate literary sessions on local folklore.</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93370" algn="just" rtl="0">
              <a:lnSpc>
                <a:spcPct val="150000"/>
              </a:lnSpc>
              <a:spcBef>
                <a:spcPts val="0"/>
              </a:spcBef>
              <a:spcAft>
                <a:spcPts val="0"/>
              </a:spcAft>
              <a:buClr>
                <a:srgbClr val="000000"/>
              </a:buClr>
              <a:buSzPct val="1000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It consists of an annual collection of literature and art festival designed to honour the local culture of Wales, UK (</a:t>
            </a:r>
            <a:r>
              <a:rPr lang="en-GB" sz="1200">
                <a:solidFill>
                  <a:srgbClr val="000000"/>
                </a:solidFill>
                <a:latin typeface="Times New Roman" panose="02020603050405020304"/>
                <a:ea typeface="Times New Roman" panose="02020603050405020304"/>
                <a:cs typeface="Times New Roman" panose="02020603050405020304"/>
                <a:sym typeface="Times New Roman" panose="02020603050405020304"/>
              </a:rPr>
              <a:t>GAOLF, 2022</a:t>
            </a: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93370" algn="just" rtl="0">
              <a:lnSpc>
                <a:spcPct val="150000"/>
              </a:lnSpc>
              <a:spcBef>
                <a:spcPts val="0"/>
              </a:spcBef>
              <a:spcAft>
                <a:spcPts val="0"/>
              </a:spcAft>
              <a:buClr>
                <a:srgbClr val="000000"/>
              </a:buClr>
              <a:buSzPct val="1000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For example, around 150,000 people from different parts of the UK decided to visit the prestigious Hey festival over the course of 11 days (Mercer, 2025).</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93370" algn="just" rtl="0">
              <a:lnSpc>
                <a:spcPct val="150000"/>
              </a:lnSpc>
              <a:spcBef>
                <a:spcPts val="0"/>
              </a:spcBef>
              <a:spcAft>
                <a:spcPts val="0"/>
              </a:spcAft>
              <a:buClr>
                <a:srgbClr val="000000"/>
              </a:buClr>
              <a:buSzPct val="1000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Various famous writers, comedians and musicians around the planet, such as Sir Tom Jones and Stormzy, decided to visit the Hay Festival to deliver some much-needed entertainment. </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93370" algn="just" rtl="0">
              <a:lnSpc>
                <a:spcPct val="150000"/>
              </a:lnSpc>
              <a:spcBef>
                <a:spcPts val="0"/>
              </a:spcBef>
              <a:spcAft>
                <a:spcPts val="0"/>
              </a:spcAft>
              <a:buClr>
                <a:srgbClr val="000000"/>
              </a:buClr>
              <a:buSzPct val="1000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In the context of Legends by Lantern Light, the main focus of the event is to organise multiple literary events showcasing the local heritage and landscape towards attendees.</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800" b="1">
              <a:latin typeface="Times New Roman" panose="02020603050405020304"/>
              <a:ea typeface="Times New Roman" panose="02020603050405020304"/>
              <a:cs typeface="Times New Roman" panose="02020603050405020304"/>
              <a:sym typeface="Times New Roman" panose="02020603050405020304"/>
            </a:endParaRPr>
          </a:p>
        </p:txBody>
      </p:sp>
      <p:pic>
        <p:nvPicPr>
          <p:cNvPr id="149" name="Google Shape;149;p16"/>
          <p:cNvPicPr preferRelativeResize="0"/>
          <p:nvPr/>
        </p:nvPicPr>
        <p:blipFill>
          <a:blip r:embed="rId3"/>
          <a:stretch>
            <a:fillRect/>
          </a:stretch>
        </p:blipFill>
        <p:spPr>
          <a:xfrm>
            <a:off x="-59000" y="1295879"/>
            <a:ext cx="5052175" cy="2954096"/>
          </a:xfrm>
          <a:prstGeom prst="rect">
            <a:avLst/>
          </a:prstGeom>
          <a:noFill/>
          <a:ln>
            <a:noFill/>
          </a:ln>
        </p:spPr>
      </p:pic>
      <p:sp>
        <p:nvSpPr>
          <p:cNvPr id="150" name="Google Shape;150;p16"/>
          <p:cNvSpPr txBox="1"/>
          <p:nvPr/>
        </p:nvSpPr>
        <p:spPr>
          <a:xfrm>
            <a:off x="166750" y="4049825"/>
            <a:ext cx="4698900" cy="723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b="1">
                <a:solidFill>
                  <a:schemeClr val="dk2"/>
                </a:solidFill>
                <a:latin typeface="Times New Roman" panose="02020603050405020304"/>
                <a:ea typeface="Times New Roman" panose="02020603050405020304"/>
                <a:cs typeface="Times New Roman" panose="02020603050405020304"/>
                <a:sym typeface="Times New Roman" panose="02020603050405020304"/>
              </a:rPr>
              <a:t>Figure 2: The Legends by Lantern Light in Wales, UK</a:t>
            </a:r>
            <a:endParaRPr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a:solidFill>
                  <a:schemeClr val="dk2"/>
                </a:solidFill>
                <a:latin typeface="Times New Roman" panose="02020603050405020304"/>
                <a:ea typeface="Times New Roman" panose="02020603050405020304"/>
                <a:cs typeface="Times New Roman" panose="02020603050405020304"/>
                <a:sym typeface="Times New Roman" panose="02020603050405020304"/>
              </a:rPr>
              <a:t>(Source: Self-Developed)</a:t>
            </a:r>
            <a:endParaRPr>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7"/>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SzPts val="990"/>
              <a:buNone/>
            </a:pPr>
            <a:r>
              <a:rPr lang="en-GB" sz="3200" b="1">
                <a:solidFill>
                  <a:schemeClr val="dk2"/>
                </a:solidFill>
                <a:latin typeface="Times New Roman" panose="02020603050405020304"/>
                <a:ea typeface="Times New Roman" panose="02020603050405020304"/>
                <a:cs typeface="Times New Roman" panose="02020603050405020304"/>
                <a:sym typeface="Times New Roman" panose="02020603050405020304"/>
              </a:rPr>
              <a:t>Target market for the Festival</a:t>
            </a:r>
            <a:endParaRPr sz="3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6" name="Google Shape;156;p17"/>
          <p:cNvSpPr txBox="1">
            <a:spLocks noGrp="1"/>
          </p:cNvSpPr>
          <p:nvPr>
            <p:ph type="subTitle" idx="1"/>
          </p:nvPr>
        </p:nvSpPr>
        <p:spPr>
          <a:xfrm>
            <a:off x="4875125" y="1343425"/>
            <a:ext cx="3957300" cy="3063000"/>
          </a:xfrm>
          <a:prstGeom prst="rect">
            <a:avLst/>
          </a:prstGeom>
        </p:spPr>
        <p:txBody>
          <a:bodyPr spcFirstLastPara="1" wrap="square" lIns="91425" tIns="91425" rIns="91425" bIns="91425" anchor="t" anchorCtr="0">
            <a:normAutofit fontScale="47500" lnSpcReduction="20000"/>
          </a:bodyPr>
          <a:lstStyle/>
          <a:p>
            <a:pPr marL="457200" lvl="0" indent="-297815" algn="just" rtl="0">
              <a:lnSpc>
                <a:spcPct val="150000"/>
              </a:lnSpc>
              <a:spcBef>
                <a:spcPts val="0"/>
              </a:spcBef>
              <a:spcAft>
                <a:spcPts val="0"/>
              </a:spcAft>
              <a:buClr>
                <a:schemeClr val="dk2"/>
              </a:buClr>
              <a:buSzPct val="100000"/>
              <a:buFont typeface="Times New Roman" panose="02020603050405020304"/>
              <a:buChar char="●"/>
            </a:pPr>
            <a:r>
              <a:rPr lang="en-GB" sz="2300">
                <a:solidFill>
                  <a:schemeClr val="dk2"/>
                </a:solidFill>
                <a:latin typeface="Times New Roman" panose="02020603050405020304"/>
                <a:ea typeface="Times New Roman" panose="02020603050405020304"/>
                <a:cs typeface="Times New Roman" panose="02020603050405020304"/>
                <a:sym typeface="Times New Roman" panose="02020603050405020304"/>
              </a:rPr>
              <a:t>“Legends by Lantern Light” – A Welsh Folklore Festival will be focused on the Welsh culture and experiences.</a:t>
            </a:r>
            <a:endParaRPr sz="23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97815" algn="just" rtl="0">
              <a:lnSpc>
                <a:spcPct val="150000"/>
              </a:lnSpc>
              <a:spcBef>
                <a:spcPts val="0"/>
              </a:spcBef>
              <a:spcAft>
                <a:spcPts val="0"/>
              </a:spcAft>
              <a:buClr>
                <a:schemeClr val="dk2"/>
              </a:buClr>
              <a:buSzPct val="100000"/>
              <a:buFont typeface="Times New Roman" panose="02020603050405020304"/>
              <a:buChar char="●"/>
            </a:pPr>
            <a:r>
              <a:rPr lang="en-GB" sz="2300">
                <a:solidFill>
                  <a:schemeClr val="dk2"/>
                </a:solidFill>
                <a:latin typeface="Times New Roman" panose="02020603050405020304"/>
                <a:ea typeface="Times New Roman" panose="02020603050405020304"/>
                <a:cs typeface="Times New Roman" panose="02020603050405020304"/>
                <a:sym typeface="Times New Roman" panose="02020603050405020304"/>
              </a:rPr>
              <a:t>The target market for the “Legends by Lantern Light” – A Welsh Folklore Festival includes culturally engaged people who may belong to the lower levels of socio-economic groups in the UK. </a:t>
            </a:r>
            <a:endParaRPr sz="23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97815" algn="just" rtl="0">
              <a:lnSpc>
                <a:spcPct val="150000"/>
              </a:lnSpc>
              <a:spcBef>
                <a:spcPts val="0"/>
              </a:spcBef>
              <a:spcAft>
                <a:spcPts val="0"/>
              </a:spcAft>
              <a:buClr>
                <a:schemeClr val="dk2"/>
              </a:buClr>
              <a:buSzPct val="100000"/>
              <a:buFont typeface="Times New Roman" panose="02020603050405020304"/>
              <a:buChar char="●"/>
            </a:pPr>
            <a:r>
              <a:rPr lang="en-GB" sz="2300">
                <a:solidFill>
                  <a:schemeClr val="dk2"/>
                </a:solidFill>
                <a:latin typeface="Times New Roman" panose="02020603050405020304"/>
                <a:ea typeface="Times New Roman" panose="02020603050405020304"/>
                <a:cs typeface="Times New Roman" panose="02020603050405020304"/>
                <a:sym typeface="Times New Roman" panose="02020603050405020304"/>
              </a:rPr>
              <a:t>As discussed by Aquilino, Harris and Wise (2021), the Welsh countryside is a highly dramatic landscape, and the culture of Wales is celebrated around the world. UK cultural policy has enhanced the importance of the arts (Kawashima, 2024). </a:t>
            </a:r>
            <a:endParaRPr sz="23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800">
              <a:latin typeface="Times New Roman" panose="02020603050405020304"/>
              <a:ea typeface="Times New Roman" panose="02020603050405020304"/>
              <a:cs typeface="Times New Roman" panose="02020603050405020304"/>
              <a:sym typeface="Times New Roman" panose="02020603050405020304"/>
            </a:endParaRPr>
          </a:p>
        </p:txBody>
      </p:sp>
      <p:pic>
        <p:nvPicPr>
          <p:cNvPr id="157" name="Google Shape;157;p17"/>
          <p:cNvPicPr preferRelativeResize="0"/>
          <p:nvPr/>
        </p:nvPicPr>
        <p:blipFill>
          <a:blip r:embed="rId3"/>
          <a:stretch>
            <a:fillRect/>
          </a:stretch>
        </p:blipFill>
        <p:spPr>
          <a:xfrm>
            <a:off x="466975" y="1343425"/>
            <a:ext cx="3957276" cy="2787175"/>
          </a:xfrm>
          <a:prstGeom prst="rect">
            <a:avLst/>
          </a:prstGeom>
          <a:noFill/>
          <a:ln>
            <a:noFill/>
          </a:ln>
        </p:spPr>
      </p:pic>
      <p:sp>
        <p:nvSpPr>
          <p:cNvPr id="158" name="Google Shape;158;p17"/>
          <p:cNvSpPr txBox="1"/>
          <p:nvPr/>
        </p:nvSpPr>
        <p:spPr>
          <a:xfrm>
            <a:off x="175974" y="4130600"/>
            <a:ext cx="4727400" cy="923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b="1">
                <a:highlight>
                  <a:srgbClr val="FFFFFF"/>
                </a:highlight>
                <a:latin typeface="Times New Roman" panose="02020603050405020304"/>
                <a:ea typeface="Times New Roman" panose="02020603050405020304"/>
                <a:cs typeface="Times New Roman" panose="02020603050405020304"/>
                <a:sym typeface="Times New Roman" panose="02020603050405020304"/>
              </a:rPr>
              <a:t>Figure 3: Target market similar to the Hay Festival</a:t>
            </a:r>
            <a:endParaRPr sz="1200" b="1">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200">
                <a:highlight>
                  <a:srgbClr val="FFFFFF"/>
                </a:highlight>
                <a:latin typeface="Times New Roman" panose="02020603050405020304"/>
                <a:ea typeface="Times New Roman" panose="02020603050405020304"/>
                <a:cs typeface="Times New Roman" panose="02020603050405020304"/>
                <a:sym typeface="Times New Roman" panose="02020603050405020304"/>
              </a:rPr>
              <a:t>(Source: Travel Trade Visit Wales, 2025)</a:t>
            </a:r>
            <a:endParaRPr sz="1200">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50000"/>
              </a:lnSpc>
              <a:spcBef>
                <a:spcPts val="0"/>
              </a:spcBef>
              <a:spcAft>
                <a:spcPts val="0"/>
              </a:spcAft>
              <a:buNone/>
            </a:pPr>
            <a:r>
              <a:rPr lang="en-GB" sz="1200" b="1">
                <a:highlight>
                  <a:srgbClr val="FFFFFF"/>
                </a:highlight>
                <a:latin typeface="Times New Roman" panose="02020603050405020304"/>
                <a:ea typeface="Times New Roman" panose="02020603050405020304"/>
                <a:cs typeface="Times New Roman" panose="02020603050405020304"/>
                <a:sym typeface="Times New Roman" panose="02020603050405020304"/>
              </a:rPr>
              <a:t>SN</a:t>
            </a:r>
            <a:endParaRPr sz="1200" b="1">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18"/>
          <p:cNvSpPr txBox="1">
            <a:spLocks noGrp="1"/>
          </p:cNvSpPr>
          <p:nvPr>
            <p:ph type="ctrTitle"/>
          </p:nvPr>
        </p:nvSpPr>
        <p:spPr>
          <a:xfrm>
            <a:off x="311700" y="144925"/>
            <a:ext cx="8520600" cy="11985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SzPct val="31000"/>
              <a:buNone/>
            </a:pPr>
            <a:endParaRPr sz="3200" b="1">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SzPct val="31000"/>
              <a:buNone/>
            </a:pPr>
            <a:r>
              <a:rPr lang="en-GB" sz="3200" b="1">
                <a:solidFill>
                  <a:schemeClr val="dk2"/>
                </a:solidFill>
                <a:latin typeface="Times New Roman" panose="02020603050405020304"/>
                <a:ea typeface="Times New Roman" panose="02020603050405020304"/>
                <a:cs typeface="Times New Roman" panose="02020603050405020304"/>
                <a:sym typeface="Times New Roman" panose="02020603050405020304"/>
              </a:rPr>
              <a:t>Market Demand for the Festival in Wales </a:t>
            </a:r>
            <a:endParaRPr sz="3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SzPct val="31000"/>
              <a:buNone/>
            </a:pPr>
            <a:endParaRPr sz="3200" b="1">
              <a:latin typeface="Times New Roman" panose="02020603050405020304"/>
              <a:ea typeface="Times New Roman" panose="02020603050405020304"/>
              <a:cs typeface="Times New Roman" panose="02020603050405020304"/>
              <a:sym typeface="Times New Roman" panose="02020603050405020304"/>
            </a:endParaRPr>
          </a:p>
        </p:txBody>
      </p:sp>
      <p:sp>
        <p:nvSpPr>
          <p:cNvPr id="164" name="Google Shape;164;p18"/>
          <p:cNvSpPr txBox="1">
            <a:spLocks noGrp="1"/>
          </p:cNvSpPr>
          <p:nvPr>
            <p:ph type="subTitle" idx="1"/>
          </p:nvPr>
        </p:nvSpPr>
        <p:spPr>
          <a:xfrm>
            <a:off x="4572000" y="1343425"/>
            <a:ext cx="4260300" cy="3323100"/>
          </a:xfrm>
          <a:prstGeom prst="rect">
            <a:avLst/>
          </a:prstGeom>
        </p:spPr>
        <p:txBody>
          <a:bodyPr spcFirstLastPara="1" wrap="square" lIns="91425" tIns="91425" rIns="91425" bIns="91425" anchor="t" anchorCtr="0">
            <a:normAutofit fontScale="62500" lnSpcReduction="20000"/>
          </a:bodyPr>
          <a:lstStyle/>
          <a:p>
            <a:pPr marL="457200" lvl="0" indent="-299720" algn="just" rtl="0">
              <a:lnSpc>
                <a:spcPct val="150000"/>
              </a:lnSpc>
              <a:spcBef>
                <a:spcPts val="0"/>
              </a:spcBef>
              <a:spcAft>
                <a:spcPts val="0"/>
              </a:spcAft>
              <a:buClr>
                <a:schemeClr val="dk2"/>
              </a:buClr>
              <a:buSzPct val="100000"/>
              <a:buFont typeface="Times New Roman" panose="02020603050405020304"/>
              <a:buChar char="●"/>
            </a:pPr>
            <a:r>
              <a:rPr lang="en-GB" sz="1800">
                <a:solidFill>
                  <a:schemeClr val="dk2"/>
                </a:solidFill>
                <a:latin typeface="Times New Roman" panose="02020603050405020304"/>
                <a:ea typeface="Times New Roman" panose="02020603050405020304"/>
                <a:cs typeface="Times New Roman" panose="02020603050405020304"/>
                <a:sym typeface="Times New Roman" panose="02020603050405020304"/>
              </a:rPr>
              <a:t>“Legends by Lantern Light” – A Welsh Folklore Festival will provide a holistic experience to international visitors based on the Welsh culture. </a:t>
            </a: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99720" algn="just" rtl="0">
              <a:lnSpc>
                <a:spcPct val="150000"/>
              </a:lnSpc>
              <a:spcBef>
                <a:spcPts val="0"/>
              </a:spcBef>
              <a:spcAft>
                <a:spcPts val="0"/>
              </a:spcAft>
              <a:buClr>
                <a:schemeClr val="dk2"/>
              </a:buClr>
              <a:buSzPct val="100000"/>
              <a:buFont typeface="Times New Roman" panose="02020603050405020304"/>
              <a:buChar char="●"/>
            </a:pPr>
            <a:r>
              <a:rPr lang="en-GB" sz="1800">
                <a:solidFill>
                  <a:schemeClr val="dk2"/>
                </a:solidFill>
                <a:latin typeface="Times New Roman" panose="02020603050405020304"/>
                <a:ea typeface="Times New Roman" panose="02020603050405020304"/>
                <a:cs typeface="Times New Roman" panose="02020603050405020304"/>
                <a:sym typeface="Times New Roman" panose="02020603050405020304"/>
              </a:rPr>
              <a:t>The demand for these types of festivals, like the Hay Festival, is quite high among different types of individuals who belong to various age groups. </a:t>
            </a: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99720" algn="just" rtl="0">
              <a:lnSpc>
                <a:spcPct val="150000"/>
              </a:lnSpc>
              <a:spcBef>
                <a:spcPts val="0"/>
              </a:spcBef>
              <a:spcAft>
                <a:spcPts val="0"/>
              </a:spcAft>
              <a:buClr>
                <a:schemeClr val="dk2"/>
              </a:buClr>
              <a:buSzPct val="100000"/>
              <a:buFont typeface="Times New Roman" panose="02020603050405020304"/>
              <a:buChar char="●"/>
            </a:pPr>
            <a:r>
              <a:rPr lang="en-GB" sz="1800">
                <a:solidFill>
                  <a:schemeClr val="dk2"/>
                </a:solidFill>
                <a:latin typeface="Times New Roman" panose="02020603050405020304"/>
                <a:ea typeface="Times New Roman" panose="02020603050405020304"/>
                <a:cs typeface="Times New Roman" panose="02020603050405020304"/>
                <a:sym typeface="Times New Roman" panose="02020603050405020304"/>
              </a:rPr>
              <a:t>The theme “Year of Croeso” plays a significant role in the increase in demand for Welsh experiences (Industry Visit Wales, 2025). </a:t>
            </a: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99720" algn="just" rtl="0">
              <a:lnSpc>
                <a:spcPct val="150000"/>
              </a:lnSpc>
              <a:spcBef>
                <a:spcPts val="0"/>
              </a:spcBef>
              <a:spcAft>
                <a:spcPts val="0"/>
              </a:spcAft>
              <a:buClr>
                <a:schemeClr val="dk2"/>
              </a:buClr>
              <a:buSzPct val="100000"/>
              <a:buFont typeface="Times New Roman" panose="02020603050405020304"/>
              <a:buChar char="●"/>
            </a:pPr>
            <a:r>
              <a:rPr lang="en-GB" sz="1800">
                <a:solidFill>
                  <a:schemeClr val="dk2"/>
                </a:solidFill>
                <a:latin typeface="Times New Roman" panose="02020603050405020304"/>
                <a:ea typeface="Times New Roman" panose="02020603050405020304"/>
                <a:cs typeface="Times New Roman" panose="02020603050405020304"/>
                <a:sym typeface="Times New Roman" panose="02020603050405020304"/>
              </a:rPr>
              <a:t>Free entry to the festival will be a significant factor that affects ticket sales and the increasing demand as they are accessible to all (Davies et al., 2023). Cultural festivals are evolving recently (Elisa et al., 2022).   </a:t>
            </a: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800" b="1">
              <a:latin typeface="Times New Roman" panose="02020603050405020304"/>
              <a:ea typeface="Times New Roman" panose="02020603050405020304"/>
              <a:cs typeface="Times New Roman" panose="02020603050405020304"/>
              <a:sym typeface="Times New Roman" panose="02020603050405020304"/>
            </a:endParaRPr>
          </a:p>
        </p:txBody>
      </p:sp>
      <p:pic>
        <p:nvPicPr>
          <p:cNvPr id="165" name="Google Shape;165;p18"/>
          <p:cNvPicPr preferRelativeResize="0"/>
          <p:nvPr/>
        </p:nvPicPr>
        <p:blipFill>
          <a:blip r:embed="rId3"/>
          <a:stretch>
            <a:fillRect/>
          </a:stretch>
        </p:blipFill>
        <p:spPr>
          <a:xfrm>
            <a:off x="877025" y="1343425"/>
            <a:ext cx="3525900" cy="2735200"/>
          </a:xfrm>
          <a:prstGeom prst="rect">
            <a:avLst/>
          </a:prstGeom>
          <a:noFill/>
          <a:ln>
            <a:noFill/>
          </a:ln>
        </p:spPr>
      </p:pic>
      <p:sp>
        <p:nvSpPr>
          <p:cNvPr id="166" name="Google Shape;166;p18"/>
          <p:cNvSpPr txBox="1"/>
          <p:nvPr/>
        </p:nvSpPr>
        <p:spPr>
          <a:xfrm>
            <a:off x="1032300" y="4172300"/>
            <a:ext cx="3000000" cy="6465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b="1">
                <a:highlight>
                  <a:srgbClr val="FFFFFF"/>
                </a:highlight>
                <a:latin typeface="Times New Roman" panose="02020603050405020304"/>
                <a:ea typeface="Times New Roman" panose="02020603050405020304"/>
                <a:cs typeface="Times New Roman" panose="02020603050405020304"/>
                <a:sym typeface="Times New Roman" panose="02020603050405020304"/>
              </a:rPr>
              <a:t>Figure 4: Festival visitors</a:t>
            </a:r>
            <a:endParaRPr sz="1200" b="1">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200">
                <a:highlight>
                  <a:srgbClr val="FFFFFF"/>
                </a:highlight>
                <a:latin typeface="Times New Roman" panose="02020603050405020304"/>
                <a:ea typeface="Times New Roman" panose="02020603050405020304"/>
                <a:cs typeface="Times New Roman" panose="02020603050405020304"/>
                <a:sym typeface="Times New Roman" panose="02020603050405020304"/>
              </a:rPr>
              <a:t>(Source: Industry Visit Wales, 2025)</a:t>
            </a:r>
            <a:endParaRPr sz="1200">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9"/>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SzPts val="990"/>
              <a:buNone/>
            </a:pPr>
            <a:r>
              <a:rPr lang="en-GB" sz="3200" b="1">
                <a:solidFill>
                  <a:schemeClr val="dk2"/>
                </a:solidFill>
                <a:latin typeface="Times New Roman" panose="02020603050405020304"/>
                <a:ea typeface="Times New Roman" panose="02020603050405020304"/>
                <a:cs typeface="Times New Roman" panose="02020603050405020304"/>
                <a:sym typeface="Times New Roman" panose="02020603050405020304"/>
              </a:rPr>
              <a:t>Impact of market competition on the Festival</a:t>
            </a:r>
            <a:endParaRPr sz="3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72" name="Google Shape;172;p19"/>
          <p:cNvSpPr txBox="1">
            <a:spLocks noGrp="1"/>
          </p:cNvSpPr>
          <p:nvPr>
            <p:ph type="subTitle" idx="1"/>
          </p:nvPr>
        </p:nvSpPr>
        <p:spPr>
          <a:xfrm>
            <a:off x="4572000" y="1343425"/>
            <a:ext cx="4260300" cy="3323100"/>
          </a:xfrm>
          <a:prstGeom prst="rect">
            <a:avLst/>
          </a:prstGeom>
        </p:spPr>
        <p:txBody>
          <a:bodyPr spcFirstLastPara="1" wrap="square" lIns="91425" tIns="91425" rIns="91425" bIns="91425" anchor="t" anchorCtr="0">
            <a:normAutofit fontScale="92500" lnSpcReduction="10000"/>
          </a:bodyPr>
          <a:lstStyle/>
          <a:p>
            <a:pPr marL="457200" lvl="0" indent="-299085" algn="just" rtl="0">
              <a:lnSpc>
                <a:spcPct val="150000"/>
              </a:lnSpc>
              <a:spcBef>
                <a:spcPts val="1200"/>
              </a:spcBef>
              <a:spcAft>
                <a:spcPts val="0"/>
              </a:spcAft>
              <a:buClr>
                <a:srgbClr val="000000"/>
              </a:buClr>
              <a:buSzPct val="1000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competition faced by “Legends by Lantern Light” – A Welsh Folklore Festival is quite high in the Wales area of London (Travel Trade Visit Wales, 2025). </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99085" algn="just" rtl="0">
              <a:lnSpc>
                <a:spcPct val="150000"/>
              </a:lnSpc>
              <a:spcBef>
                <a:spcPts val="1200"/>
              </a:spcBef>
              <a:spcAft>
                <a:spcPts val="0"/>
              </a:spcAft>
              <a:buClr>
                <a:srgbClr val="000000"/>
              </a:buClr>
              <a:buSzPct val="1000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Abergavenny Food Festival in South Wales, the Cardiff Food and Drink Festival in South Wales, the Llangollen Food Festival, and the Narberth Food Festival are all arranged in the Wales area of London. </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299085" algn="just" rtl="0">
              <a:lnSpc>
                <a:spcPct val="150000"/>
              </a:lnSpc>
              <a:spcBef>
                <a:spcPts val="1200"/>
              </a:spcBef>
              <a:spcAft>
                <a:spcPts val="0"/>
              </a:spcAft>
              <a:buClr>
                <a:srgbClr val="000000"/>
              </a:buClr>
              <a:buSzPct val="1000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Competition in the UK events industry is quite high (Allied Market Research, 2025). It is a significant factor that will influence the success of the new event and the volume of visitors that it can attract. </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None/>
            </a:pPr>
            <a:endParaRPr sz="1800" b="1">
              <a:latin typeface="Times New Roman" panose="02020603050405020304"/>
              <a:ea typeface="Times New Roman" panose="02020603050405020304"/>
              <a:cs typeface="Times New Roman" panose="02020603050405020304"/>
              <a:sym typeface="Times New Roman" panose="02020603050405020304"/>
            </a:endParaRPr>
          </a:p>
        </p:txBody>
      </p:sp>
      <p:pic>
        <p:nvPicPr>
          <p:cNvPr id="173" name="Google Shape;173;p19"/>
          <p:cNvPicPr preferRelativeResize="0"/>
          <p:nvPr/>
        </p:nvPicPr>
        <p:blipFill>
          <a:blip r:embed="rId3"/>
          <a:stretch>
            <a:fillRect/>
          </a:stretch>
        </p:blipFill>
        <p:spPr>
          <a:xfrm>
            <a:off x="756250" y="1309050"/>
            <a:ext cx="3560400" cy="2525400"/>
          </a:xfrm>
          <a:prstGeom prst="rect">
            <a:avLst/>
          </a:prstGeom>
          <a:noFill/>
          <a:ln>
            <a:noFill/>
          </a:ln>
        </p:spPr>
      </p:pic>
      <p:sp>
        <p:nvSpPr>
          <p:cNvPr id="174" name="Google Shape;174;p19"/>
          <p:cNvSpPr txBox="1"/>
          <p:nvPr/>
        </p:nvSpPr>
        <p:spPr>
          <a:xfrm>
            <a:off x="1036450" y="4046700"/>
            <a:ext cx="3000000" cy="6465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b="1">
                <a:highlight>
                  <a:srgbClr val="FFFFFF"/>
                </a:highlight>
                <a:latin typeface="Times New Roman" panose="02020603050405020304"/>
                <a:ea typeface="Times New Roman" panose="02020603050405020304"/>
                <a:cs typeface="Times New Roman" panose="02020603050405020304"/>
                <a:sym typeface="Times New Roman" panose="02020603050405020304"/>
              </a:rPr>
              <a:t>Figure 5: Festival visitors</a:t>
            </a:r>
            <a:endParaRPr sz="1200" b="1">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200">
                <a:highlight>
                  <a:srgbClr val="FFFFFF"/>
                </a:highlight>
                <a:latin typeface="Times New Roman" panose="02020603050405020304"/>
                <a:ea typeface="Times New Roman" panose="02020603050405020304"/>
                <a:cs typeface="Times New Roman" panose="02020603050405020304"/>
                <a:sym typeface="Times New Roman" panose="02020603050405020304"/>
              </a:rPr>
              <a:t>(Source: Travel Trade Visit Wales, 2025)</a:t>
            </a:r>
            <a:endParaRPr sz="1200">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0"/>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SzPct val="31000"/>
              <a:buNone/>
            </a:pPr>
            <a:r>
              <a:rPr lang="en-GB" sz="3200" b="1" dirty="0">
                <a:solidFill>
                  <a:schemeClr val="dk2"/>
                </a:solidFill>
                <a:latin typeface="Times New Roman" panose="02020603050405020304"/>
                <a:ea typeface="Times New Roman" panose="02020603050405020304"/>
                <a:cs typeface="Times New Roman" panose="02020603050405020304"/>
                <a:sym typeface="Times New Roman" panose="02020603050405020304"/>
              </a:rPr>
              <a:t>Location of </a:t>
            </a:r>
            <a:r>
              <a:rPr lang="en-GB" sz="3200" b="1">
                <a:solidFill>
                  <a:schemeClr val="dk2"/>
                </a:solidFill>
                <a:latin typeface="Times New Roman" panose="02020603050405020304"/>
                <a:ea typeface="Times New Roman" panose="02020603050405020304"/>
                <a:cs typeface="Times New Roman" panose="02020603050405020304"/>
                <a:sym typeface="Times New Roman" panose="02020603050405020304"/>
              </a:rPr>
              <a:t>the festival : CASTELL </a:t>
            </a:r>
            <a:r>
              <a:rPr lang="en-GB" sz="3200" b="1" dirty="0">
                <a:solidFill>
                  <a:schemeClr val="dk2"/>
                </a:solidFill>
                <a:latin typeface="Times New Roman" panose="02020603050405020304"/>
                <a:ea typeface="Times New Roman" panose="02020603050405020304"/>
                <a:cs typeface="Times New Roman" panose="02020603050405020304"/>
                <a:sym typeface="Times New Roman" panose="02020603050405020304"/>
              </a:rPr>
              <a:t>HARLECH</a:t>
            </a:r>
            <a:endParaRPr sz="3200" b="1"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80" name="Google Shape;180;p20"/>
          <p:cNvSpPr txBox="1">
            <a:spLocks noGrp="1"/>
          </p:cNvSpPr>
          <p:nvPr>
            <p:ph type="subTitle" idx="1"/>
          </p:nvPr>
        </p:nvSpPr>
        <p:spPr>
          <a:xfrm>
            <a:off x="4572000" y="1343425"/>
            <a:ext cx="4260300" cy="33231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panose="02020603050405020304"/>
              <a:buChar char="●"/>
            </a:pPr>
            <a:r>
              <a:rPr lang="en-GB" sz="12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Castell Harlech is a rocky crag that overlooks the dunes below. The peaks of Eryri rise provide a significant and beautiful backdrop (</a:t>
            </a:r>
            <a:r>
              <a:rPr lang="en-GB" sz="1200" dirty="0" err="1">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Cadw</a:t>
            </a:r>
            <a:r>
              <a:rPr lang="en-GB" sz="12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 2025). </a:t>
            </a:r>
            <a:endParaRPr sz="12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Clr>
                <a:srgbClr val="000000"/>
              </a:buClr>
              <a:buSzPts val="1200"/>
              <a:buFont typeface="Times New Roman" panose="02020603050405020304"/>
              <a:buChar char="●"/>
            </a:pPr>
            <a:r>
              <a:rPr lang="en-GB" sz="12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beautiful area and backdrop of the Castell Harlech will provide a proper venue for the “Legends by Lantern Light” – A Welsh Folklore Festival. </a:t>
            </a:r>
            <a:endParaRPr sz="12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Clr>
                <a:srgbClr val="000000"/>
              </a:buClr>
              <a:buSzPts val="1200"/>
              <a:buFont typeface="Times New Roman" panose="02020603050405020304"/>
              <a:buChar char="●"/>
            </a:pPr>
            <a:r>
              <a:rPr lang="en-GB" sz="12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beautiful landscapes of this area will attract international tourists and will help them gain a better experience of Welsh architecture (Harlech Castle, 2024). </a:t>
            </a:r>
            <a:endParaRPr sz="1200" dirty="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1800" b="1" dirty="0">
              <a:latin typeface="Times New Roman" panose="02020603050405020304"/>
              <a:ea typeface="Times New Roman" panose="02020603050405020304"/>
              <a:cs typeface="Times New Roman" panose="02020603050405020304"/>
              <a:sym typeface="Times New Roman" panose="02020603050405020304"/>
            </a:endParaRPr>
          </a:p>
        </p:txBody>
      </p:sp>
      <p:pic>
        <p:nvPicPr>
          <p:cNvPr id="181" name="Google Shape;181;p20"/>
          <p:cNvPicPr preferRelativeResize="0"/>
          <p:nvPr/>
        </p:nvPicPr>
        <p:blipFill>
          <a:blip r:embed="rId3"/>
          <a:stretch>
            <a:fillRect/>
          </a:stretch>
        </p:blipFill>
        <p:spPr>
          <a:xfrm>
            <a:off x="311700" y="1687900"/>
            <a:ext cx="4260300" cy="1924850"/>
          </a:xfrm>
          <a:prstGeom prst="rect">
            <a:avLst/>
          </a:prstGeom>
          <a:noFill/>
          <a:ln>
            <a:noFill/>
          </a:ln>
        </p:spPr>
      </p:pic>
      <p:sp>
        <p:nvSpPr>
          <p:cNvPr id="182" name="Google Shape;182;p20"/>
          <p:cNvSpPr txBox="1"/>
          <p:nvPr/>
        </p:nvSpPr>
        <p:spPr>
          <a:xfrm>
            <a:off x="941850" y="3827250"/>
            <a:ext cx="3000000" cy="6465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b="1">
                <a:highlight>
                  <a:srgbClr val="FFFFFF"/>
                </a:highlight>
                <a:latin typeface="Times New Roman" panose="02020603050405020304"/>
                <a:ea typeface="Times New Roman" panose="02020603050405020304"/>
                <a:cs typeface="Times New Roman" panose="02020603050405020304"/>
                <a:sym typeface="Times New Roman" panose="02020603050405020304"/>
              </a:rPr>
              <a:t>Figure 6: Event venue</a:t>
            </a:r>
            <a:endParaRPr sz="1200" b="1">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200">
                <a:highlight>
                  <a:srgbClr val="FFFFFF"/>
                </a:highlight>
                <a:latin typeface="Times New Roman" panose="02020603050405020304"/>
                <a:ea typeface="Times New Roman" panose="02020603050405020304"/>
                <a:cs typeface="Times New Roman" panose="02020603050405020304"/>
                <a:sym typeface="Times New Roman" panose="02020603050405020304"/>
              </a:rPr>
              <a:t>(Source: Cadw, 2025)</a:t>
            </a:r>
            <a:endParaRPr sz="1200" b="1">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1"/>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SzPct val="31000"/>
              <a:buNone/>
            </a:pPr>
            <a:endParaRPr sz="3200" b="1">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SzPct val="31000"/>
              <a:buNone/>
            </a:pPr>
            <a:r>
              <a:rPr lang="en-GB" sz="3200" b="1">
                <a:solidFill>
                  <a:schemeClr val="dk2"/>
                </a:solidFill>
                <a:latin typeface="Times New Roman" panose="02020603050405020304"/>
                <a:ea typeface="Times New Roman" panose="02020603050405020304"/>
                <a:cs typeface="Times New Roman" panose="02020603050405020304"/>
                <a:sym typeface="Times New Roman" panose="02020603050405020304"/>
              </a:rPr>
              <a:t>Analysis of venue availability and suitability Factor</a:t>
            </a:r>
            <a:endParaRPr sz="3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SzPct val="31000"/>
              <a:buNone/>
            </a:pPr>
            <a:endParaRPr sz="3200" b="1">
              <a:latin typeface="Times New Roman" panose="02020603050405020304"/>
              <a:ea typeface="Times New Roman" panose="02020603050405020304"/>
              <a:cs typeface="Times New Roman" panose="02020603050405020304"/>
              <a:sym typeface="Times New Roman" panose="02020603050405020304"/>
            </a:endParaRPr>
          </a:p>
        </p:txBody>
      </p:sp>
      <p:sp>
        <p:nvSpPr>
          <p:cNvPr id="188" name="Google Shape;188;p21"/>
          <p:cNvSpPr txBox="1">
            <a:spLocks noGrp="1"/>
          </p:cNvSpPr>
          <p:nvPr>
            <p:ph type="subTitle" idx="1"/>
          </p:nvPr>
        </p:nvSpPr>
        <p:spPr>
          <a:xfrm>
            <a:off x="4572000" y="1343425"/>
            <a:ext cx="4260300" cy="33231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Castle Harlech is currently situated in a location that is easily accessible to the public, which can be considered a significant factor related to its suitability for the event (Cadw, 2025b). </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Clr>
                <a:srgbClr val="000000"/>
              </a:buClr>
              <a:buSzPts val="12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“floating” footbridge near the Castle helps access to the Castle, leading to easy entry and increasing the suitability of the venue for local and international visitors (Visit Harlech, 2024). </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304800" algn="just" rtl="0">
              <a:lnSpc>
                <a:spcPct val="150000"/>
              </a:lnSpc>
              <a:spcBef>
                <a:spcPts val="0"/>
              </a:spcBef>
              <a:spcAft>
                <a:spcPts val="0"/>
              </a:spcAft>
              <a:buClr>
                <a:srgbClr val="000000"/>
              </a:buClr>
              <a:buSzPts val="1200"/>
              <a:buFont typeface="Times New Roman" panose="02020603050405020304"/>
              <a:buChar char="●"/>
            </a:pPr>
            <a:r>
              <a:rPr lang="en-GB"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Castle Harlech was considered to be an inspiration for the heroic tales related to this spot during the overwhelming odds (Cadw, 2025b).</a:t>
            </a:r>
            <a:endParaRPr sz="12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None/>
            </a:pPr>
            <a:endParaRPr sz="1800" b="1">
              <a:latin typeface="Times New Roman" panose="02020603050405020304"/>
              <a:ea typeface="Times New Roman" panose="02020603050405020304"/>
              <a:cs typeface="Times New Roman" panose="02020603050405020304"/>
              <a:sym typeface="Times New Roman" panose="02020603050405020304"/>
            </a:endParaRPr>
          </a:p>
        </p:txBody>
      </p:sp>
      <p:pic>
        <p:nvPicPr>
          <p:cNvPr id="189" name="Google Shape;189;p21"/>
          <p:cNvPicPr preferRelativeResize="0"/>
          <p:nvPr/>
        </p:nvPicPr>
        <p:blipFill>
          <a:blip r:embed="rId3"/>
          <a:stretch>
            <a:fillRect/>
          </a:stretch>
        </p:blipFill>
        <p:spPr>
          <a:xfrm>
            <a:off x="683950" y="1343425"/>
            <a:ext cx="3953575" cy="2633525"/>
          </a:xfrm>
          <a:prstGeom prst="rect">
            <a:avLst/>
          </a:prstGeom>
          <a:noFill/>
          <a:ln>
            <a:noFill/>
          </a:ln>
        </p:spPr>
      </p:pic>
      <p:sp>
        <p:nvSpPr>
          <p:cNvPr id="190" name="Google Shape;190;p21"/>
          <p:cNvSpPr txBox="1"/>
          <p:nvPr/>
        </p:nvSpPr>
        <p:spPr>
          <a:xfrm>
            <a:off x="1160738" y="4139000"/>
            <a:ext cx="3000000" cy="6465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b="1">
                <a:highlight>
                  <a:srgbClr val="FFFFFF"/>
                </a:highlight>
                <a:latin typeface="Times New Roman" panose="02020603050405020304"/>
                <a:ea typeface="Times New Roman" panose="02020603050405020304"/>
                <a:cs typeface="Times New Roman" panose="02020603050405020304"/>
                <a:sym typeface="Times New Roman" panose="02020603050405020304"/>
              </a:rPr>
              <a:t>Figure 7: Castle View</a:t>
            </a:r>
            <a:endParaRPr sz="1200" b="1">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200">
                <a:highlight>
                  <a:srgbClr val="FFFFFF"/>
                </a:highlight>
                <a:latin typeface="Times New Roman" panose="02020603050405020304"/>
                <a:ea typeface="Times New Roman" panose="02020603050405020304"/>
                <a:cs typeface="Times New Roman" panose="02020603050405020304"/>
                <a:sym typeface="Times New Roman" panose="02020603050405020304"/>
              </a:rPr>
              <a:t>(Source: Cadw, 2025)</a:t>
            </a:r>
            <a:endParaRPr sz="1200" b="1">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2"/>
          <p:cNvSpPr txBox="1">
            <a:spLocks noGrp="1"/>
          </p:cNvSpPr>
          <p:nvPr>
            <p:ph type="ctrTitle"/>
          </p:nvPr>
        </p:nvSpPr>
        <p:spPr>
          <a:xfrm>
            <a:off x="311700" y="0"/>
            <a:ext cx="8520600" cy="10968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SzPct val="50000"/>
              <a:buNone/>
            </a:pPr>
            <a:endParaRPr sz="1975" b="1">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SzPct val="45000"/>
              <a:buNone/>
            </a:pPr>
            <a:endParaRPr sz="2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SzPct val="45000"/>
              <a:buNone/>
            </a:pPr>
            <a:r>
              <a:rPr lang="en-GB" sz="2200" b="1">
                <a:solidFill>
                  <a:schemeClr val="dk2"/>
                </a:solidFill>
                <a:latin typeface="Times New Roman" panose="02020603050405020304"/>
                <a:ea typeface="Times New Roman" panose="02020603050405020304"/>
                <a:cs typeface="Times New Roman" panose="02020603050405020304"/>
                <a:sym typeface="Times New Roman" panose="02020603050405020304"/>
              </a:rPr>
              <a:t>Evaluation of Staffing Requirements and Skills Essential for Hosting the Festival Event </a:t>
            </a:r>
            <a:endParaRPr sz="2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SzPct val="31000"/>
              <a:buNone/>
            </a:pPr>
            <a:endParaRPr sz="3200" b="1">
              <a:latin typeface="Times New Roman" panose="02020603050405020304"/>
              <a:ea typeface="Times New Roman" panose="02020603050405020304"/>
              <a:cs typeface="Times New Roman" panose="02020603050405020304"/>
              <a:sym typeface="Times New Roman" panose="02020603050405020304"/>
            </a:endParaRPr>
          </a:p>
        </p:txBody>
      </p:sp>
      <p:sp>
        <p:nvSpPr>
          <p:cNvPr id="196" name="Google Shape;196;p22"/>
          <p:cNvSpPr txBox="1">
            <a:spLocks noGrp="1"/>
          </p:cNvSpPr>
          <p:nvPr>
            <p:ph type="subTitle" idx="1"/>
          </p:nvPr>
        </p:nvSpPr>
        <p:spPr>
          <a:xfrm>
            <a:off x="4572000" y="1343425"/>
            <a:ext cx="4260300" cy="33231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1200"/>
              </a:spcBef>
              <a:spcAft>
                <a:spcPts val="0"/>
              </a:spcAft>
              <a:buClr>
                <a:srgbClr val="000000"/>
              </a:buClr>
              <a:buSzPts val="1300"/>
              <a:buFont typeface="Times New Roman" panose="02020603050405020304"/>
              <a:buChar char="●"/>
            </a:pPr>
            <a:r>
              <a:rPr lang="en-GB" sz="13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Britain is a diverse country that offers thriving sectors of business (Visit Britain, 2025).</a:t>
            </a:r>
            <a:endParaRPr sz="13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311150" algn="just" rtl="0">
              <a:lnSpc>
                <a:spcPct val="150000"/>
              </a:lnSpc>
              <a:spcBef>
                <a:spcPts val="0"/>
              </a:spcBef>
              <a:spcAft>
                <a:spcPts val="0"/>
              </a:spcAft>
              <a:buClr>
                <a:srgbClr val="000000"/>
              </a:buClr>
              <a:buSzPts val="1300"/>
              <a:buFont typeface="Times New Roman" panose="02020603050405020304"/>
              <a:buChar char="●"/>
            </a:pPr>
            <a:r>
              <a:rPr lang="en-GB" sz="13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staff required for this event includes operations staff, artist liaison, customer services, stewarding and security staff, food and beverage employees, retail staff, waste management and cleaning staff (Nathan, 2025). </a:t>
            </a:r>
            <a:endParaRPr sz="13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311150" algn="just" rtl="0">
              <a:lnSpc>
                <a:spcPct val="150000"/>
              </a:lnSpc>
              <a:spcBef>
                <a:spcPts val="0"/>
              </a:spcBef>
              <a:spcAft>
                <a:spcPts val="0"/>
              </a:spcAft>
              <a:buClr>
                <a:srgbClr val="000000"/>
              </a:buClr>
              <a:buSzPts val="1300"/>
              <a:buFont typeface="Times New Roman" panose="02020603050405020304"/>
              <a:buChar char="●"/>
            </a:pPr>
            <a:r>
              <a:rPr lang="en-GB" sz="13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Medical staff, production staff and technical staff are significant employees required for the events. </a:t>
            </a:r>
            <a:endParaRPr sz="1300">
              <a:solidFill>
                <a:srgbClr val="000000"/>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1200"/>
              </a:spcBef>
              <a:spcAft>
                <a:spcPts val="0"/>
              </a:spcAft>
              <a:buNone/>
            </a:pPr>
            <a:endParaRPr sz="1800" b="1">
              <a:latin typeface="Times New Roman" panose="02020603050405020304"/>
              <a:ea typeface="Times New Roman" panose="02020603050405020304"/>
              <a:cs typeface="Times New Roman" panose="02020603050405020304"/>
              <a:sym typeface="Times New Roman" panose="02020603050405020304"/>
            </a:endParaRPr>
          </a:p>
        </p:txBody>
      </p:sp>
      <p:pic>
        <p:nvPicPr>
          <p:cNvPr id="197" name="Google Shape;197;p22"/>
          <p:cNvPicPr preferRelativeResize="0"/>
          <p:nvPr/>
        </p:nvPicPr>
        <p:blipFill>
          <a:blip r:embed="rId3"/>
          <a:stretch>
            <a:fillRect/>
          </a:stretch>
        </p:blipFill>
        <p:spPr>
          <a:xfrm>
            <a:off x="406350" y="1499775"/>
            <a:ext cx="4165650" cy="2540000"/>
          </a:xfrm>
          <a:prstGeom prst="rect">
            <a:avLst/>
          </a:prstGeom>
          <a:noFill/>
          <a:ln>
            <a:noFill/>
          </a:ln>
        </p:spPr>
      </p:pic>
      <p:sp>
        <p:nvSpPr>
          <p:cNvPr id="198" name="Google Shape;198;p22"/>
          <p:cNvSpPr txBox="1"/>
          <p:nvPr/>
        </p:nvSpPr>
        <p:spPr>
          <a:xfrm>
            <a:off x="793400" y="4039775"/>
            <a:ext cx="3000000" cy="738633"/>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b="1" dirty="0">
                <a:highlight>
                  <a:srgbClr val="FFFFFF"/>
                </a:highlight>
                <a:latin typeface="Times New Roman" panose="02020603050405020304"/>
                <a:ea typeface="Times New Roman" panose="02020603050405020304"/>
                <a:cs typeface="Times New Roman" panose="02020603050405020304"/>
                <a:sym typeface="Times New Roman" panose="02020603050405020304"/>
              </a:rPr>
              <a:t>Figure 8: Staff required in the event</a:t>
            </a:r>
            <a:endParaRPr sz="1200" b="1" dirty="0">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sz="1200" dirty="0">
                <a:highlight>
                  <a:srgbClr val="FFFFFF"/>
                </a:highlight>
                <a:latin typeface="Times New Roman" panose="02020603050405020304"/>
                <a:ea typeface="Times New Roman" panose="02020603050405020304"/>
                <a:cs typeface="Times New Roman" panose="02020603050405020304"/>
                <a:sym typeface="Times New Roman" panose="02020603050405020304"/>
              </a:rPr>
              <a:t>(Source: Self-developed)</a:t>
            </a:r>
            <a:endParaRPr sz="1200" dirty="0">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4"/>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SzPts val="891"/>
              <a:buNone/>
            </a:pPr>
            <a:r>
              <a:rPr lang="en-GB" sz="2280" b="1">
                <a:solidFill>
                  <a:schemeClr val="dk2"/>
                </a:solidFill>
                <a:latin typeface="Times New Roman" panose="02020603050405020304"/>
                <a:ea typeface="Times New Roman" panose="02020603050405020304"/>
                <a:cs typeface="Times New Roman" panose="02020603050405020304"/>
                <a:sym typeface="Times New Roman" panose="02020603050405020304"/>
              </a:rPr>
              <a:t>EVALUATION OF THE PREDICTED BREAKDOWN OF COSTS, INCOME AND EXPENDITURE TABLE</a:t>
            </a:r>
            <a:endParaRPr sz="228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graphicFrame>
        <p:nvGraphicFramePr>
          <p:cNvPr id="3" name="Table 2"/>
          <p:cNvGraphicFramePr>
            <a:graphicFrameLocks noGrp="1"/>
          </p:cNvGraphicFramePr>
          <p:nvPr>
            <p:custDataLst>
              <p:tags r:id="rId1"/>
            </p:custDataLst>
          </p:nvPr>
        </p:nvGraphicFramePr>
        <p:xfrm>
          <a:off x="731520" y="1346200"/>
          <a:ext cx="7909560" cy="3559810"/>
        </p:xfrm>
        <a:graphic>
          <a:graphicData uri="http://schemas.openxmlformats.org/drawingml/2006/table">
            <a:tbl>
              <a:tblPr/>
              <a:tblGrid>
                <a:gridCol w="1977390">
                  <a:extLst>
                    <a:ext uri="{9D8B030D-6E8A-4147-A177-3AD203B41FA5}">
                      <a16:colId xmlns:a16="http://schemas.microsoft.com/office/drawing/2014/main" val="20000"/>
                    </a:ext>
                  </a:extLst>
                </a:gridCol>
                <a:gridCol w="2800350">
                  <a:extLst>
                    <a:ext uri="{9D8B030D-6E8A-4147-A177-3AD203B41FA5}">
                      <a16:colId xmlns:a16="http://schemas.microsoft.com/office/drawing/2014/main" val="20001"/>
                    </a:ext>
                  </a:extLst>
                </a:gridCol>
                <a:gridCol w="1459865">
                  <a:extLst>
                    <a:ext uri="{9D8B030D-6E8A-4147-A177-3AD203B41FA5}">
                      <a16:colId xmlns:a16="http://schemas.microsoft.com/office/drawing/2014/main" val="20002"/>
                    </a:ext>
                  </a:extLst>
                </a:gridCol>
                <a:gridCol w="1671955">
                  <a:extLst>
                    <a:ext uri="{9D8B030D-6E8A-4147-A177-3AD203B41FA5}">
                      <a16:colId xmlns:a16="http://schemas.microsoft.com/office/drawing/2014/main" val="20003"/>
                    </a:ext>
                  </a:extLst>
                </a:gridCol>
              </a:tblGrid>
              <a:tr h="344170">
                <a:tc>
                  <a:txBody>
                    <a:bodyPr/>
                    <a:lstStyle/>
                    <a:p>
                      <a:pPr algn="ctr" rtl="0" fontAlgn="t">
                        <a:buNone/>
                      </a:pPr>
                      <a:r>
                        <a:rPr lang="en-US" sz="500" b="1" i="0" u="none" strike="noStrike" dirty="0">
                          <a:solidFill>
                            <a:srgbClr val="000000"/>
                          </a:solidFill>
                          <a:effectLst/>
                          <a:latin typeface="Times New Roman" panose="02020603050405020304" pitchFamily="18" charset="0"/>
                        </a:rPr>
                        <a:t>Essential Resources</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rtl="0" fontAlgn="t">
                        <a:buNone/>
                      </a:pPr>
                      <a:r>
                        <a:rPr lang="en-US" sz="500" b="1" i="0" u="none" strike="noStrike" dirty="0">
                          <a:solidFill>
                            <a:srgbClr val="000000"/>
                          </a:solidFill>
                          <a:effectLst/>
                          <a:latin typeface="Times New Roman" panose="02020603050405020304" pitchFamily="18" charset="0"/>
                        </a:rPr>
                        <a:t>Details</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rtl="0" fontAlgn="t">
                        <a:buNone/>
                      </a:pPr>
                      <a:r>
                        <a:rPr lang="en-US" sz="500" b="1" i="0" u="none" strike="noStrike" dirty="0">
                          <a:solidFill>
                            <a:srgbClr val="000000"/>
                          </a:solidFill>
                          <a:effectLst/>
                          <a:latin typeface="Times New Roman" panose="02020603050405020304" pitchFamily="18" charset="0"/>
                        </a:rPr>
                        <a:t>Income Estimation (In Pounds)</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tc>
                  <a:txBody>
                    <a:bodyPr/>
                    <a:lstStyle/>
                    <a:p>
                      <a:pPr algn="ctr" rtl="0" fontAlgn="t">
                        <a:buNone/>
                      </a:pPr>
                      <a:r>
                        <a:rPr lang="en-US" sz="500" b="1" i="0" u="none" strike="noStrike" dirty="0" err="1">
                          <a:solidFill>
                            <a:srgbClr val="000000"/>
                          </a:solidFill>
                          <a:effectLst/>
                          <a:latin typeface="Times New Roman" panose="02020603050405020304" pitchFamily="18" charset="0"/>
                        </a:rPr>
                        <a:t>Oveall</a:t>
                      </a:r>
                      <a:r>
                        <a:rPr lang="en-US" sz="500" b="1" i="0" u="none" strike="noStrike" dirty="0">
                          <a:solidFill>
                            <a:srgbClr val="000000"/>
                          </a:solidFill>
                          <a:effectLst/>
                          <a:latin typeface="Times New Roman" panose="02020603050405020304" pitchFamily="18" charset="0"/>
                        </a:rPr>
                        <a:t> Expanses</a:t>
                      </a:r>
                      <a:endParaRPr lang="en-US" sz="500" dirty="0">
                        <a:effectLst/>
                      </a:endParaRPr>
                    </a:p>
                    <a:p>
                      <a:pPr algn="ctr" rtl="0" fontAlgn="t">
                        <a:spcBef>
                          <a:spcPts val="1200"/>
                        </a:spcBef>
                        <a:spcAft>
                          <a:spcPts val="1200"/>
                        </a:spcAft>
                        <a:buNone/>
                      </a:pPr>
                      <a:r>
                        <a:rPr lang="en-US" sz="500" b="1" i="0" u="none" strike="noStrike" dirty="0">
                          <a:solidFill>
                            <a:srgbClr val="000000"/>
                          </a:solidFill>
                          <a:effectLst/>
                          <a:latin typeface="Times New Roman" panose="02020603050405020304" pitchFamily="18" charset="0"/>
                        </a:rPr>
                        <a:t>(In Pounds)</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20000"/>
                        <a:lumOff val="80000"/>
                      </a:schemeClr>
                    </a:solidFill>
                  </a:tcPr>
                </a:tc>
                <a:extLst>
                  <a:ext uri="{0D108BD9-81ED-4DB2-BD59-A6C34878D82A}">
                    <a16:rowId xmlns:a16="http://schemas.microsoft.com/office/drawing/2014/main" val="10000"/>
                  </a:ext>
                </a:extLst>
              </a:tr>
              <a:tr h="213995">
                <a:tc>
                  <a:txBody>
                    <a:bodyPr/>
                    <a:lstStyle/>
                    <a:p>
                      <a:pPr algn="just" rtl="0" fontAlgn="t">
                        <a:buNone/>
                      </a:pPr>
                      <a:r>
                        <a:rPr lang="en-US" sz="500" b="0" i="0" u="none" strike="noStrike" dirty="0">
                          <a:solidFill>
                            <a:srgbClr val="000000"/>
                          </a:solidFill>
                          <a:effectLst/>
                          <a:latin typeface="Times New Roman" panose="02020603050405020304" pitchFamily="18" charset="0"/>
                        </a:rPr>
                        <a:t>Income</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0001"/>
                  </a:ext>
                </a:extLst>
              </a:tr>
              <a:tr h="215900">
                <a:tc>
                  <a:txBody>
                    <a:bodyPr/>
                    <a:lstStyle/>
                    <a:p>
                      <a:pPr algn="just" rtl="0" fontAlgn="t">
                        <a:buNone/>
                      </a:pPr>
                      <a:r>
                        <a:rPr lang="en-US" sz="500" b="0" i="0" u="none" strike="noStrike" dirty="0">
                          <a:solidFill>
                            <a:srgbClr val="000000"/>
                          </a:solidFill>
                          <a:effectLst/>
                          <a:latin typeface="Times New Roman" panose="02020603050405020304" pitchFamily="18" charset="0"/>
                        </a:rPr>
                        <a:t>Local Investors from Wales</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dirty="0">
                          <a:solidFill>
                            <a:srgbClr val="000000"/>
                          </a:solidFill>
                          <a:effectLst/>
                          <a:latin typeface="Times New Roman" panose="02020603050405020304" pitchFamily="18" charset="0"/>
                        </a:rPr>
                        <a:t>Communicating with local businesses through both offline and online modes for procuring donations</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50,000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0002"/>
                  </a:ext>
                </a:extLst>
              </a:tr>
              <a:tr h="217170">
                <a:tc>
                  <a:txBody>
                    <a:bodyPr/>
                    <a:lstStyle/>
                    <a:p>
                      <a:pPr algn="just" rtl="0" fontAlgn="t">
                        <a:buNone/>
                      </a:pPr>
                      <a:r>
                        <a:rPr lang="en-US" sz="500" b="0" i="0" u="none" strike="noStrike">
                          <a:solidFill>
                            <a:srgbClr val="000000"/>
                          </a:solidFill>
                          <a:effectLst/>
                          <a:latin typeface="Times New Roman" panose="02020603050405020304" pitchFamily="18" charset="0"/>
                        </a:rPr>
                        <a:t>Ticket sales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dirty="0">
                          <a:solidFill>
                            <a:srgbClr val="000000"/>
                          </a:solidFill>
                          <a:effectLst/>
                          <a:latin typeface="Times New Roman" panose="02020603050405020304" pitchFamily="18" charset="0"/>
                        </a:rPr>
                        <a:t>Selling tickets to interested customers through the Hay Festival official platform</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dirty="0">
                          <a:solidFill>
                            <a:srgbClr val="000000"/>
                          </a:solidFill>
                          <a:effectLst/>
                          <a:latin typeface="Times New Roman" panose="02020603050405020304" pitchFamily="18" charset="0"/>
                        </a:rPr>
                        <a:t>70,000</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0003"/>
                  </a:ext>
                </a:extLst>
              </a:tr>
              <a:tr h="215900">
                <a:tc>
                  <a:txBody>
                    <a:bodyPr/>
                    <a:lstStyle/>
                    <a:p>
                      <a:pPr algn="just" rtl="0" fontAlgn="t">
                        <a:buNone/>
                      </a:pPr>
                      <a:r>
                        <a:rPr lang="en-US" sz="500" b="0" i="0" u="none" strike="noStrike">
                          <a:solidFill>
                            <a:srgbClr val="000000"/>
                          </a:solidFill>
                          <a:effectLst/>
                          <a:latin typeface="Times New Roman" panose="02020603050405020304" pitchFamily="18" charset="0"/>
                        </a:rPr>
                        <a:t>Machendise sales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dirty="0">
                          <a:solidFill>
                            <a:srgbClr val="000000"/>
                          </a:solidFill>
                          <a:effectLst/>
                          <a:latin typeface="Times New Roman" panose="02020603050405020304" pitchFamily="18" charset="0"/>
                        </a:rPr>
                        <a:t>T-shirts and soft toys are manufactured by the local population and are sold during the event</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dirty="0">
                          <a:solidFill>
                            <a:srgbClr val="000000"/>
                          </a:solidFill>
                          <a:effectLst/>
                          <a:latin typeface="Times New Roman" panose="02020603050405020304" pitchFamily="18" charset="0"/>
                        </a:rPr>
                        <a:t>T-shirts: 40,000</a:t>
                      </a:r>
                      <a:endParaRPr lang="en-US" sz="500" dirty="0">
                        <a:effectLst/>
                      </a:endParaRPr>
                    </a:p>
                    <a:p>
                      <a:pPr algn="just" rtl="0" fontAlgn="t">
                        <a:buNone/>
                      </a:pPr>
                      <a:r>
                        <a:rPr lang="en-US" sz="500" b="0" i="0" u="none" strike="noStrike" dirty="0">
                          <a:solidFill>
                            <a:srgbClr val="000000"/>
                          </a:solidFill>
                          <a:effectLst/>
                          <a:latin typeface="Times New Roman" panose="02020603050405020304" pitchFamily="18" charset="0"/>
                        </a:rPr>
                        <a:t>Soft toys: 35,000</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0004"/>
                  </a:ext>
                </a:extLst>
              </a:tr>
              <a:tr h="213995">
                <a:tc>
                  <a:txBody>
                    <a:bodyPr/>
                    <a:lstStyle/>
                    <a:p>
                      <a:pPr algn="just" rtl="0" fontAlgn="t">
                        <a:buNone/>
                      </a:pPr>
                      <a:r>
                        <a:rPr lang="en-US" sz="500" b="0" i="0" u="none" strike="noStrike">
                          <a:solidFill>
                            <a:srgbClr val="000000"/>
                          </a:solidFill>
                          <a:effectLst/>
                          <a:latin typeface="Times New Roman" panose="02020603050405020304" pitchFamily="18" charset="0"/>
                        </a:rPr>
                        <a:t>UK government trusts and donations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dirty="0">
                          <a:solidFill>
                            <a:srgbClr val="000000"/>
                          </a:solidFill>
                          <a:effectLst/>
                          <a:latin typeface="Times New Roman" panose="02020603050405020304" pitchFamily="18" charset="0"/>
                        </a:rPr>
                        <a:t>Applying for financial grants from the local government</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dirty="0">
                          <a:solidFill>
                            <a:srgbClr val="000000"/>
                          </a:solidFill>
                          <a:effectLst/>
                          <a:latin typeface="Times New Roman" panose="02020603050405020304" pitchFamily="18" charset="0"/>
                        </a:rPr>
                        <a:t>25,000</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dirty="0">
                          <a:effectLst/>
                        </a:rPr>
                      </a:b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0005"/>
                  </a:ext>
                </a:extLst>
              </a:tr>
              <a:tr h="213995">
                <a:tc>
                  <a:txBody>
                    <a:bodyPr/>
                    <a:lstStyle/>
                    <a:p>
                      <a:pPr algn="just" rtl="0" fontAlgn="t">
                        <a:buNone/>
                      </a:pPr>
                      <a:r>
                        <a:rPr lang="en-US" sz="500" b="0" i="0" u="none" strike="noStrike">
                          <a:solidFill>
                            <a:srgbClr val="000000"/>
                          </a:solidFill>
                          <a:effectLst/>
                          <a:latin typeface="Times New Roman" panose="02020603050405020304" pitchFamily="18" charset="0"/>
                        </a:rPr>
                        <a:t>Total Income </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220,000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fontAlgn="t"/>
                      <a:br>
                        <a:rPr lang="en-US" sz="500" dirty="0">
                          <a:effectLst/>
                        </a:rPr>
                      </a:b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0006"/>
                  </a:ext>
                </a:extLst>
              </a:tr>
              <a:tr h="213360">
                <a:tc>
                  <a:txBody>
                    <a:bodyPr/>
                    <a:lstStyle/>
                    <a:p>
                      <a:pPr algn="just" rtl="0" fontAlgn="t">
                        <a:buNone/>
                      </a:pPr>
                      <a:r>
                        <a:rPr lang="en-US" sz="500" b="0" i="0" u="none" strike="noStrike">
                          <a:solidFill>
                            <a:srgbClr val="000000"/>
                          </a:solidFill>
                          <a:effectLst/>
                          <a:latin typeface="Times New Roman" panose="02020603050405020304" pitchFamily="18" charset="0"/>
                        </a:rPr>
                        <a:t>Expenditure</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07"/>
                  </a:ext>
                </a:extLst>
              </a:tr>
              <a:tr h="214630">
                <a:tc>
                  <a:txBody>
                    <a:bodyPr/>
                    <a:lstStyle/>
                    <a:p>
                      <a:pPr algn="just" rtl="0" fontAlgn="t">
                        <a:buNone/>
                      </a:pPr>
                      <a:r>
                        <a:rPr lang="en-US" sz="500" b="0" i="0" u="none" strike="noStrike">
                          <a:solidFill>
                            <a:srgbClr val="000000"/>
                          </a:solidFill>
                          <a:effectLst/>
                          <a:latin typeface="Times New Roman" panose="02020603050405020304" pitchFamily="18" charset="0"/>
                        </a:rPr>
                        <a:t>Event location permit</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dirty="0">
                          <a:solidFill>
                            <a:srgbClr val="000000"/>
                          </a:solidFill>
                          <a:effectLst/>
                          <a:latin typeface="Times New Roman" panose="02020603050405020304" pitchFamily="18" charset="0"/>
                        </a:rPr>
                        <a:t>Temporary lease basis</a:t>
                      </a: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40,000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08"/>
                  </a:ext>
                </a:extLst>
              </a:tr>
              <a:tr h="213995">
                <a:tc>
                  <a:txBody>
                    <a:bodyPr/>
                    <a:lstStyle/>
                    <a:p>
                      <a:pPr algn="just" rtl="0" fontAlgn="t">
                        <a:buNone/>
                      </a:pPr>
                      <a:r>
                        <a:rPr lang="en-US" sz="500" b="0" i="0" u="none" strike="noStrike">
                          <a:solidFill>
                            <a:srgbClr val="000000"/>
                          </a:solidFill>
                          <a:effectLst/>
                          <a:latin typeface="Times New Roman" panose="02020603050405020304" pitchFamily="18" charset="0"/>
                        </a:rPr>
                        <a:t>Parking permit</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For attendees with bikes and cars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10,000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09"/>
                  </a:ext>
                </a:extLst>
              </a:tr>
              <a:tr h="213360">
                <a:tc>
                  <a:txBody>
                    <a:bodyPr/>
                    <a:lstStyle/>
                    <a:p>
                      <a:pPr algn="just" rtl="0" fontAlgn="t">
                        <a:buNone/>
                      </a:pPr>
                      <a:r>
                        <a:rPr lang="en-US" sz="500" b="0" i="0" u="none" strike="noStrike">
                          <a:solidFill>
                            <a:srgbClr val="000000"/>
                          </a:solidFill>
                          <a:effectLst/>
                          <a:latin typeface="Times New Roman" panose="02020603050405020304" pitchFamily="18" charset="0"/>
                        </a:rPr>
                        <a:t>Insurenece of venue</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For preventing unnecessary accidents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20,000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10"/>
                  </a:ext>
                </a:extLst>
              </a:tr>
              <a:tr h="213995">
                <a:tc>
                  <a:txBody>
                    <a:bodyPr/>
                    <a:lstStyle/>
                    <a:p>
                      <a:pPr algn="just" rtl="0" fontAlgn="t">
                        <a:buNone/>
                      </a:pPr>
                      <a:r>
                        <a:rPr lang="en-US" sz="500" b="0" i="0" u="none" strike="noStrike">
                          <a:solidFill>
                            <a:srgbClr val="000000"/>
                          </a:solidFill>
                          <a:effectLst/>
                          <a:latin typeface="Times New Roman" panose="02020603050405020304" pitchFamily="18" charset="0"/>
                        </a:rPr>
                        <a:t>Staff salary</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For providing guidance to attendees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50,000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11"/>
                  </a:ext>
                </a:extLst>
              </a:tr>
              <a:tr h="213995">
                <a:tc>
                  <a:txBody>
                    <a:bodyPr/>
                    <a:lstStyle/>
                    <a:p>
                      <a:pPr algn="just" rtl="0" fontAlgn="t">
                        <a:buNone/>
                      </a:pPr>
                      <a:r>
                        <a:rPr lang="en-US" sz="500" b="0" i="0" u="none" strike="noStrike">
                          <a:solidFill>
                            <a:srgbClr val="000000"/>
                          </a:solidFill>
                          <a:effectLst/>
                          <a:latin typeface="Times New Roman" panose="02020603050405020304" pitchFamily="18" charset="0"/>
                        </a:rPr>
                        <a:t>Food and beverages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For providing refreshments to event attendees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30,000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12"/>
                  </a:ext>
                </a:extLst>
              </a:tr>
              <a:tr h="213995">
                <a:tc>
                  <a:txBody>
                    <a:bodyPr/>
                    <a:lstStyle/>
                    <a:p>
                      <a:pPr algn="just" rtl="0" fontAlgn="t">
                        <a:buNone/>
                      </a:pPr>
                      <a:r>
                        <a:rPr lang="en-US" sz="500" b="0" i="0" u="none" strike="noStrike">
                          <a:solidFill>
                            <a:srgbClr val="000000"/>
                          </a:solidFill>
                          <a:effectLst/>
                          <a:latin typeface="Times New Roman" panose="02020603050405020304" pitchFamily="18" charset="0"/>
                        </a:rPr>
                        <a:t>Miscellinous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Additional costs, such as medical emergencies</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15,000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13"/>
                  </a:ext>
                </a:extLst>
              </a:tr>
              <a:tr h="213360">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Total expenditure</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165,000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14"/>
                  </a:ext>
                </a:extLst>
              </a:tr>
              <a:tr h="213995">
                <a:tc>
                  <a:txBody>
                    <a:bodyPr/>
                    <a:lstStyle/>
                    <a:p>
                      <a:pPr algn="just" rtl="0" fontAlgn="t">
                        <a:buNone/>
                      </a:pPr>
                      <a:r>
                        <a:rPr lang="en-US" sz="500" b="0" i="0" u="none" strike="noStrike">
                          <a:solidFill>
                            <a:srgbClr val="000000"/>
                          </a:solidFill>
                          <a:effectLst/>
                          <a:latin typeface="Times New Roman" panose="02020603050405020304" pitchFamily="18" charset="0"/>
                        </a:rPr>
                        <a:t>Net Profit</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a:effectLst/>
                        </a:rPr>
                      </a:b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algn="just" rtl="0" fontAlgn="t">
                        <a:buNone/>
                      </a:pPr>
                      <a:r>
                        <a:rPr lang="en-US" sz="500" b="0" i="0" u="none" strike="noStrike">
                          <a:solidFill>
                            <a:srgbClr val="000000"/>
                          </a:solidFill>
                          <a:effectLst/>
                          <a:latin typeface="Times New Roman" panose="02020603050405020304" pitchFamily="18" charset="0"/>
                        </a:rPr>
                        <a:t>55,000</a:t>
                      </a:r>
                      <a:endParaRPr lang="en-US" sz="50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tc>
                  <a:txBody>
                    <a:bodyPr/>
                    <a:lstStyle/>
                    <a:p>
                      <a:pPr fontAlgn="t"/>
                      <a:br>
                        <a:rPr lang="en-US" sz="500" dirty="0">
                          <a:effectLst/>
                        </a:rPr>
                      </a:br>
                      <a:endParaRPr lang="en-US" sz="500" dirty="0">
                        <a:effectLst/>
                      </a:endParaRPr>
                    </a:p>
                  </a:txBody>
                  <a:tcPr marL="19587" marR="19587" marT="19587" marB="1958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20000"/>
                        <a:lumOff val="80000"/>
                      </a:schemeClr>
                    </a:solidFill>
                  </a:tcPr>
                </a:tc>
                <a:extLst>
                  <a:ext uri="{0D108BD9-81ED-4DB2-BD59-A6C34878D82A}">
                    <a16:rowId xmlns:a16="http://schemas.microsoft.com/office/drawing/2014/main" val="10015"/>
                  </a:ext>
                </a:extLst>
              </a:tr>
            </a:tbl>
          </a:graphicData>
        </a:graphic>
      </p:graphicFrame>
      <p:sp>
        <p:nvSpPr>
          <p:cNvPr id="4" name="Rectangle 1"/>
          <p:cNvSpPr>
            <a:spLocks noChangeArrowheads="1"/>
          </p:cNvSpPr>
          <p:nvPr/>
        </p:nvSpPr>
        <p:spPr bwMode="auto">
          <a:xfrm>
            <a:off x="-14734410" y="957263"/>
            <a:ext cx="45411601"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25"/>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SzPts val="891"/>
              <a:buNone/>
            </a:pPr>
            <a:r>
              <a:rPr lang="en-GB" sz="2180" b="1">
                <a:solidFill>
                  <a:schemeClr val="dk2"/>
                </a:solidFill>
                <a:latin typeface="Times New Roman" panose="02020603050405020304"/>
                <a:ea typeface="Times New Roman" panose="02020603050405020304"/>
                <a:cs typeface="Times New Roman" panose="02020603050405020304"/>
                <a:sym typeface="Times New Roman" panose="02020603050405020304"/>
              </a:rPr>
              <a:t>FUNDING RESOURCES AND THEIR ABILITY TO GENERATE A REVENUE STREAM FOR THE HAY FESTIVAL</a:t>
            </a:r>
            <a:endParaRPr sz="218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218" name="Google Shape;218;p25"/>
          <p:cNvSpPr txBox="1">
            <a:spLocks noGrp="1"/>
          </p:cNvSpPr>
          <p:nvPr>
            <p:ph type="subTitle" idx="1"/>
          </p:nvPr>
        </p:nvSpPr>
        <p:spPr>
          <a:xfrm>
            <a:off x="4572000" y="1343425"/>
            <a:ext cx="4260300" cy="33231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2"/>
              </a:buClr>
              <a:buSzPts val="1500"/>
              <a:buFont typeface="Times New Roman" panose="02020603050405020304"/>
              <a:buChar char="●"/>
            </a:pPr>
            <a:r>
              <a:rPr lang="en-GB" sz="1500">
                <a:solidFill>
                  <a:schemeClr val="dk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The use of crowdfunding can also help the developer of the Legends by Lantern Light to locate suitable financial investment from local business owners in Wales.</a:t>
            </a:r>
            <a:endParaRPr sz="1500">
              <a:solidFill>
                <a:schemeClr val="dk2"/>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457200" lvl="0" indent="-323850" algn="just" rtl="0">
              <a:lnSpc>
                <a:spcPct val="150000"/>
              </a:lnSpc>
              <a:spcBef>
                <a:spcPts val="0"/>
              </a:spcBef>
              <a:spcAft>
                <a:spcPts val="0"/>
              </a:spcAft>
              <a:buClr>
                <a:schemeClr val="dk2"/>
              </a:buClr>
              <a:buSzPts val="1500"/>
              <a:buFont typeface="Times New Roman" panose="02020603050405020304"/>
              <a:buChar char="●"/>
            </a:pPr>
            <a:r>
              <a:rPr lang="en-GB" sz="1500">
                <a:solidFill>
                  <a:schemeClr val="dk2"/>
                </a:solidFill>
                <a:highlight>
                  <a:srgbClr val="FFFFFF"/>
                </a:highlight>
                <a:latin typeface="Times New Roman" panose="02020603050405020304"/>
                <a:ea typeface="Times New Roman" panose="02020603050405020304"/>
                <a:cs typeface="Times New Roman" panose="02020603050405020304"/>
                <a:sym typeface="Times New Roman" panose="02020603050405020304"/>
              </a:rPr>
              <a:t>In the United Kingdom, local business entities have been able to utilise crowdfunding towards gaining a market investment of nearly 483 billion pounds in 2025 (Statista, 2025)</a:t>
            </a:r>
            <a:endParaRPr sz="1500">
              <a:solidFill>
                <a:schemeClr val="dk2"/>
              </a:solidFill>
              <a:highlight>
                <a:srgbClr val="FFFFFF"/>
              </a:highlight>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endParaRPr sz="21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pic>
        <p:nvPicPr>
          <p:cNvPr id="219" name="Google Shape;219;p25"/>
          <p:cNvPicPr preferRelativeResize="0"/>
          <p:nvPr/>
        </p:nvPicPr>
        <p:blipFill>
          <a:blip r:embed="rId3"/>
          <a:stretch>
            <a:fillRect/>
          </a:stretch>
        </p:blipFill>
        <p:spPr>
          <a:xfrm>
            <a:off x="-646150" y="1244525"/>
            <a:ext cx="5734050" cy="2858525"/>
          </a:xfrm>
          <a:prstGeom prst="rect">
            <a:avLst/>
          </a:prstGeom>
          <a:noFill/>
          <a:ln>
            <a:noFill/>
          </a:ln>
        </p:spPr>
      </p:pic>
      <p:sp>
        <p:nvSpPr>
          <p:cNvPr id="220" name="Google Shape;220;p25"/>
          <p:cNvSpPr txBox="1"/>
          <p:nvPr/>
        </p:nvSpPr>
        <p:spPr>
          <a:xfrm>
            <a:off x="558300" y="4103050"/>
            <a:ext cx="3922800" cy="830966"/>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b="1" dirty="0">
                <a:solidFill>
                  <a:schemeClr val="dk2"/>
                </a:solidFill>
                <a:latin typeface="Times New Roman" panose="02020603050405020304"/>
                <a:ea typeface="Times New Roman" panose="02020603050405020304"/>
                <a:cs typeface="Times New Roman" panose="02020603050405020304"/>
                <a:sym typeface="Times New Roman" panose="02020603050405020304"/>
              </a:rPr>
              <a:t>Figure 9. The significance of Crowdfunding</a:t>
            </a:r>
            <a:endParaRPr b="1"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ctr" rtl="0">
              <a:lnSpc>
                <a:spcPct val="150000"/>
              </a:lnSpc>
              <a:spcBef>
                <a:spcPts val="0"/>
              </a:spcBef>
              <a:spcAft>
                <a:spcPts val="0"/>
              </a:spcAft>
              <a:buNone/>
            </a:pPr>
            <a:r>
              <a:rPr lang="en-GB" dirty="0">
                <a:solidFill>
                  <a:schemeClr val="dk2"/>
                </a:solidFill>
                <a:latin typeface="Times New Roman" panose="02020603050405020304"/>
                <a:ea typeface="Times New Roman" panose="02020603050405020304"/>
                <a:cs typeface="Times New Roman" panose="02020603050405020304"/>
                <a:sym typeface="Times New Roman" panose="02020603050405020304"/>
              </a:rPr>
              <a:t>(Source: Self-developed)</a:t>
            </a:r>
            <a:endParaRPr dirty="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27"/>
          <p:cNvSpPr txBox="1">
            <a:spLocks noGrp="1"/>
          </p:cNvSpPr>
          <p:nvPr>
            <p:ph type="ctrTitle"/>
          </p:nvPr>
        </p:nvSpPr>
        <p:spPr>
          <a:xfrm>
            <a:off x="311700" y="357000"/>
            <a:ext cx="8520600" cy="7398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SzPts val="990"/>
              <a:buNone/>
            </a:pPr>
            <a:r>
              <a:rPr lang="en-GB" sz="3200" b="1">
                <a:solidFill>
                  <a:schemeClr val="dk2"/>
                </a:solidFill>
                <a:latin typeface="Times New Roman" panose="02020603050405020304"/>
                <a:ea typeface="Times New Roman" panose="02020603050405020304"/>
                <a:cs typeface="Times New Roman" panose="02020603050405020304"/>
                <a:sym typeface="Times New Roman" panose="02020603050405020304"/>
              </a:rPr>
              <a:t>REFERENCE LIST</a:t>
            </a:r>
            <a:endParaRPr sz="3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234" name="Google Shape;234;p27"/>
          <p:cNvSpPr txBox="1">
            <a:spLocks noGrp="1"/>
          </p:cNvSpPr>
          <p:nvPr>
            <p:ph type="subTitle" idx="1"/>
          </p:nvPr>
        </p:nvSpPr>
        <p:spPr>
          <a:xfrm>
            <a:off x="311785" y="977265"/>
            <a:ext cx="8520430" cy="3688715"/>
          </a:xfrm>
          <a:prstGeom prst="rect">
            <a:avLst/>
          </a:prstGeom>
        </p:spPr>
        <p:txBody>
          <a:bodyPr spcFirstLastPara="1" wrap="square" lIns="91425" tIns="91425" rIns="91425" bIns="91425" anchor="t" anchorCtr="0">
            <a:normAutofit fontScale="30000" lnSpcReduction="20000"/>
          </a:bodyPr>
          <a:lstStyle/>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Allied Market Research (2025)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UK events industry share , size , Statistics Growth Analysis 2032, Allied Market Research.</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 Available at: https://www.alliedmarketresearch.com/uk-events-industry-market-A169718#:~:text=The%20UK%20events%20industry%20is%20more%20competitive%20as%20a%20whole,in%20the%20UK%20are%20complicated. (Accessed: 16 May 2025). </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Aquilino, L., Harris, J. and Wise, N. (2021) ‘A sense of rurality: Events, placemaking and community participation in a small Welsh town’.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Journal of Rural Studies,</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 83, pp.138-145.</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Cadw (2025a)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Castell Harlech, Cadw.</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 Available at: https://cadw.gov.wales/visit/places-to-visit/castell-harlech (Accessed: 15 May 2025). </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Cadw (2025b)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Siege mentality, Cadw.</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 Available at: https://cadw.gov.wales/more-about-castell-harlech (Accessed: 15 May 2025). </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CHUKWU, O.J., (2023) ‘Understanding event management through public relations prisms: The implications and the emerged paradigms’. Integration: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Journal Of Social Sciences and Culture, </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1(4), pp.122-129.</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Davies, K., Gouthro, M.B., Matthews, N. and Richards, V. (2023) ‘Festival participation, inclusion and poverty: an exploratory study.’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Tourism and Hospitality,</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 4(1), pp.51-74.</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Elisa, S., Elena, C.M., Botella-Nicolás, A.M. and Isusi-Fagoaga, R. (2022) ‘The importance of research on cultural festivals.’ International Journal of Arts Management, 24(2), pp.4-12.</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GAOLF (2022)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‘Home - Global Association of Literary Festivals’, </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Global Association of Literary Festivals.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Available at: https://www.gaolf.org/ (Accessed: 10 May 2025).</a:t>
            </a:r>
            <a:endParaRPr sz="2605" i="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Harlech Castle (2024) Harlech Castle</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 Available at: https://www.castlewales.com/harlech.html (Accessed: 16 May 2025). </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82575" algn="l" rtl="0">
              <a:lnSpc>
                <a:spcPct val="150000"/>
              </a:lnSpc>
              <a:spcBef>
                <a:spcPts val="0"/>
              </a:spcBef>
              <a:spcAft>
                <a:spcPts val="0"/>
              </a:spcAft>
              <a:buClr>
                <a:schemeClr val="dk2"/>
              </a:buClr>
              <a:buSzPct val="100000"/>
              <a:buFont typeface="Times New Roman" panose="02020603050405020304"/>
              <a:buChar char="●"/>
            </a:pP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Industry Visit Wales (2025) </a:t>
            </a:r>
            <a:r>
              <a:rPr lang="en-GB" sz="2605" i="1">
                <a:solidFill>
                  <a:schemeClr val="dk2"/>
                </a:solidFill>
                <a:latin typeface="Times New Roman" panose="02020603050405020304"/>
                <a:ea typeface="Times New Roman" panose="02020603050405020304"/>
                <a:cs typeface="Times New Roman" panose="02020603050405020304"/>
                <a:sym typeface="Times New Roman" panose="02020603050405020304"/>
              </a:rPr>
              <a:t>Year of croeso, Industry.</a:t>
            </a:r>
            <a:r>
              <a:rPr lang="en-GB" sz="2605">
                <a:solidFill>
                  <a:schemeClr val="dk2"/>
                </a:solidFill>
                <a:latin typeface="Times New Roman" panose="02020603050405020304"/>
                <a:ea typeface="Times New Roman" panose="02020603050405020304"/>
                <a:cs typeface="Times New Roman" panose="02020603050405020304"/>
                <a:sym typeface="Times New Roman" panose="02020603050405020304"/>
              </a:rPr>
              <a:t> Available at: https://industry.visitwales.com/get-involved/visit-wales-themed-year-campaigns/year-croeso#:~:text=January%202025%20marks%20the%20launch%20of%20our,our%20flagship%20marketing%20campaign%20for%20Wales%20Hwyl.&amp;text=Our%20flagship%20marketing%20campaign%20for%20Wales%2C%20Hwyl,that%20you%20can%20experience%20%22Only%20in%20Wales%22. (Accessed: 15 May 2025). </a:t>
            </a:r>
            <a:endParaRPr sz="2605">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lnSpc>
                <a:spcPct val="150000"/>
              </a:lnSpc>
              <a:spcBef>
                <a:spcPts val="0"/>
              </a:spcBef>
              <a:spcAft>
                <a:spcPts val="0"/>
              </a:spcAft>
              <a:buNone/>
            </a:pPr>
            <a:endParaRPr sz="1800">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28"/>
          <p:cNvSpPr txBox="1">
            <a:spLocks noGrp="1"/>
          </p:cNvSpPr>
          <p:nvPr>
            <p:ph type="title"/>
          </p:nvPr>
        </p:nvSpPr>
        <p:spPr>
          <a:xfrm>
            <a:off x="881700" y="36095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rgbClr val="000000"/>
              </a:buClr>
              <a:buSzPct val="31000"/>
              <a:buFont typeface="Arial" panose="020B0604020202020204"/>
              <a:buNone/>
            </a:pPr>
            <a:r>
              <a:rPr lang="en-GB" sz="3200" b="1">
                <a:solidFill>
                  <a:schemeClr val="dk2"/>
                </a:solidFill>
                <a:latin typeface="Times New Roman" panose="02020603050405020304"/>
                <a:ea typeface="Times New Roman" panose="02020603050405020304"/>
                <a:cs typeface="Times New Roman" panose="02020603050405020304"/>
                <a:sym typeface="Times New Roman" panose="02020603050405020304"/>
              </a:rPr>
              <a:t>REFERENCE LIST</a:t>
            </a:r>
            <a:endParaRPr sz="3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0"/>
              </a:spcAft>
              <a:buNone/>
            </a:pPr>
            <a:endParaRPr sz="3200" b="1">
              <a:solidFill>
                <a:schemeClr val="dk2"/>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240" name="Google Shape;240;p28"/>
          <p:cNvSpPr txBox="1">
            <a:spLocks noGrp="1"/>
          </p:cNvSpPr>
          <p:nvPr>
            <p:ph type="body" idx="1"/>
          </p:nvPr>
        </p:nvSpPr>
        <p:spPr>
          <a:xfrm>
            <a:off x="819150" y="1048900"/>
            <a:ext cx="7505700" cy="3390000"/>
          </a:xfrm>
          <a:prstGeom prst="rect">
            <a:avLst/>
          </a:prstGeom>
        </p:spPr>
        <p:txBody>
          <a:bodyPr spcFirstLastPara="1" wrap="square" lIns="91425" tIns="91425" rIns="91425" bIns="91425" anchor="t" anchorCtr="0">
            <a:normAutofit fontScale="32500" lnSpcReduction="20000"/>
          </a:bodyPr>
          <a:lstStyle/>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Kawashima, N. (2024) ‘Audience development and social inclusion in Britain.’ In </a:t>
            </a:r>
            <a:r>
              <a:rPr lang="en-GB" sz="2355" i="1">
                <a:latin typeface="Times New Roman" panose="02020603050405020304"/>
                <a:ea typeface="Times New Roman" panose="02020603050405020304"/>
                <a:cs typeface="Times New Roman" panose="02020603050405020304"/>
                <a:sym typeface="Times New Roman" panose="02020603050405020304"/>
              </a:rPr>
              <a:t>A Reader on Audience Development and Cultural Policy</a:t>
            </a:r>
            <a:r>
              <a:rPr lang="en-GB" sz="2355">
                <a:latin typeface="Times New Roman" panose="02020603050405020304"/>
                <a:ea typeface="Times New Roman" panose="02020603050405020304"/>
                <a:cs typeface="Times New Roman" panose="02020603050405020304"/>
                <a:sym typeface="Times New Roman" panose="02020603050405020304"/>
              </a:rPr>
              <a:t> (pp. 135-152). Routledge.</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Mercer R., (2025) </a:t>
            </a:r>
            <a:r>
              <a:rPr lang="en-GB" sz="2355" i="1">
                <a:latin typeface="Times New Roman" panose="02020603050405020304"/>
                <a:ea typeface="Times New Roman" panose="02020603050405020304"/>
                <a:cs typeface="Times New Roman" panose="02020603050405020304"/>
                <a:sym typeface="Times New Roman" panose="02020603050405020304"/>
              </a:rPr>
              <a:t>‘What you need to know about Hay Festival 2024’</a:t>
            </a:r>
            <a:r>
              <a:rPr lang="en-GB" sz="2355">
                <a:latin typeface="Times New Roman" panose="02020603050405020304"/>
                <a:ea typeface="Times New Roman" panose="02020603050405020304"/>
                <a:cs typeface="Times New Roman" panose="02020603050405020304"/>
                <a:sym typeface="Times New Roman" panose="02020603050405020304"/>
              </a:rPr>
              <a:t> BBC Available at: https://www.bbc.com/news/articles/cp0g8dje85zo (Accessed: 15th May, 2025)</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Mulyana, A., Ridaryanthi, M., Faridah, S., Umarella, F.H. and Endri, E., (2022) ‘Socio-emotional leadership style as implementation of situational leadership communication in the face of radical change’. </a:t>
            </a:r>
            <a:r>
              <a:rPr lang="en-GB" sz="2355" i="1">
                <a:latin typeface="Times New Roman" panose="02020603050405020304"/>
                <a:ea typeface="Times New Roman" panose="02020603050405020304"/>
                <a:cs typeface="Times New Roman" panose="02020603050405020304"/>
                <a:sym typeface="Times New Roman" panose="02020603050405020304"/>
              </a:rPr>
              <a:t>management, </a:t>
            </a:r>
            <a:r>
              <a:rPr lang="en-GB" sz="2355">
                <a:latin typeface="Times New Roman" panose="02020603050405020304"/>
                <a:ea typeface="Times New Roman" panose="02020603050405020304"/>
                <a:cs typeface="Times New Roman" panose="02020603050405020304"/>
                <a:sym typeface="Times New Roman" panose="02020603050405020304"/>
              </a:rPr>
              <a:t>11(3), pp.150-161.</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Nathan, D. (2025) </a:t>
            </a:r>
            <a:r>
              <a:rPr lang="en-GB" sz="2355" i="1">
                <a:latin typeface="Times New Roman" panose="02020603050405020304"/>
                <a:ea typeface="Times New Roman" panose="02020603050405020304"/>
                <a:cs typeface="Times New Roman" panose="02020603050405020304"/>
                <a:sym typeface="Times New Roman" panose="02020603050405020304"/>
              </a:rPr>
              <a:t>How to get a festival job,</a:t>
            </a:r>
            <a:r>
              <a:rPr lang="en-GB" sz="2355">
                <a:latin typeface="Times New Roman" panose="02020603050405020304"/>
                <a:ea typeface="Times New Roman" panose="02020603050405020304"/>
                <a:cs typeface="Times New Roman" panose="02020603050405020304"/>
                <a:sym typeface="Times New Roman" panose="02020603050405020304"/>
              </a:rPr>
              <a:t> Prospects.ac.uk. Available at: https://www.prospects.ac.uk/jobs-and-work-experience/job-sectors/hospitality-and-events-management/how-to-get-a-festival-job (Accessed: 15 May 2025). </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Orefice, C. and Nyarko, N., (2021) ‘Sustainable value creation in event ecosystems–a business models perspective’. </a:t>
            </a:r>
            <a:r>
              <a:rPr lang="en-GB" sz="2355" i="1">
                <a:latin typeface="Times New Roman" panose="02020603050405020304"/>
                <a:ea typeface="Times New Roman" panose="02020603050405020304"/>
                <a:cs typeface="Times New Roman" panose="02020603050405020304"/>
                <a:sym typeface="Times New Roman" panose="02020603050405020304"/>
              </a:rPr>
              <a:t>Journal of Sustainable Tourism, </a:t>
            </a:r>
            <a:r>
              <a:rPr lang="en-GB" sz="2355">
                <a:latin typeface="Times New Roman" panose="02020603050405020304"/>
                <a:ea typeface="Times New Roman" panose="02020603050405020304"/>
                <a:cs typeface="Times New Roman" panose="02020603050405020304"/>
                <a:sym typeface="Times New Roman" panose="02020603050405020304"/>
              </a:rPr>
              <a:t>29(11-12), pp.1932-1947.</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Statista (2025) </a:t>
            </a:r>
            <a:r>
              <a:rPr lang="en-GB" sz="2355" i="1">
                <a:latin typeface="Times New Roman" panose="02020603050405020304"/>
                <a:ea typeface="Times New Roman" panose="02020603050405020304"/>
                <a:cs typeface="Times New Roman" panose="02020603050405020304"/>
                <a:sym typeface="Times New Roman" panose="02020603050405020304"/>
              </a:rPr>
              <a:t>‘Crowdinvesting - United Kingdom’</a:t>
            </a:r>
            <a:r>
              <a:rPr lang="en-GB" sz="2355">
                <a:latin typeface="Times New Roman" panose="02020603050405020304"/>
                <a:ea typeface="Times New Roman" panose="02020603050405020304"/>
                <a:cs typeface="Times New Roman" panose="02020603050405020304"/>
                <a:sym typeface="Times New Roman" panose="02020603050405020304"/>
              </a:rPr>
              <a:t> Statista Available at: https://www.statista.com/outlook/fmo/capital-raising/digital-capital-raising/crowdinvesting/united-kingdom (Accessed: 15th May, 2025)</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Resource Centre (2025) </a:t>
            </a:r>
            <a:r>
              <a:rPr lang="en-GB" sz="2355" i="1">
                <a:latin typeface="Times New Roman" panose="02020603050405020304"/>
                <a:ea typeface="Times New Roman" panose="02020603050405020304"/>
                <a:cs typeface="Times New Roman" panose="02020603050405020304"/>
                <a:sym typeface="Times New Roman" panose="02020603050405020304"/>
              </a:rPr>
              <a:t>Event planning checklist | resource centre. </a:t>
            </a:r>
            <a:r>
              <a:rPr lang="en-GB" sz="2355">
                <a:latin typeface="Times New Roman" panose="02020603050405020304"/>
                <a:ea typeface="Times New Roman" panose="02020603050405020304"/>
                <a:cs typeface="Times New Roman" panose="02020603050405020304"/>
                <a:sym typeface="Times New Roman" panose="02020603050405020304"/>
              </a:rPr>
              <a:t>Available at: https://www.resourcecentre.org.uk/information/event-planning-checklist/ (Accessed: 15 May 2025). </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Travel Trade Visit Wales (2025) </a:t>
            </a:r>
            <a:r>
              <a:rPr lang="en-GB" sz="2355" i="1">
                <a:latin typeface="Times New Roman" panose="02020603050405020304"/>
                <a:ea typeface="Times New Roman" panose="02020603050405020304"/>
                <a:cs typeface="Times New Roman" panose="02020603050405020304"/>
                <a:sym typeface="Times New Roman" panose="02020603050405020304"/>
              </a:rPr>
              <a:t>A calendar of annual festivals and events held in Wales, TravelTrade.</a:t>
            </a:r>
            <a:r>
              <a:rPr lang="en-GB" sz="2355">
                <a:latin typeface="Times New Roman" panose="02020603050405020304"/>
                <a:ea typeface="Times New Roman" panose="02020603050405020304"/>
                <a:cs typeface="Times New Roman" panose="02020603050405020304"/>
                <a:sym typeface="Times New Roman" panose="02020603050405020304"/>
              </a:rPr>
              <a:t> Available at: https://traveltrade.visitwales.com/fact-sheets/heritage-and-culture/calendar-annual-festivals-and-events (Accessed: 15 May 2025). </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Visit Harlech (2024) </a:t>
            </a:r>
            <a:r>
              <a:rPr lang="en-GB" sz="2355" i="1">
                <a:latin typeface="Times New Roman" panose="02020603050405020304"/>
                <a:ea typeface="Times New Roman" panose="02020603050405020304"/>
                <a:cs typeface="Times New Roman" panose="02020603050405020304"/>
                <a:sym typeface="Times New Roman" panose="02020603050405020304"/>
              </a:rPr>
              <a:t>Harlech Castle,</a:t>
            </a:r>
            <a:r>
              <a:rPr lang="en-GB" sz="2355">
                <a:latin typeface="Times New Roman" panose="02020603050405020304"/>
                <a:ea typeface="Times New Roman" panose="02020603050405020304"/>
                <a:cs typeface="Times New Roman" panose="02020603050405020304"/>
                <a:sym typeface="Times New Roman" panose="02020603050405020304"/>
              </a:rPr>
              <a:t> Visit Harlech. Available at: https://www.visitharlech.wales/history/harlechcastle (Accessed: 16 May 2025). </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VisitBritain Org (2025)</a:t>
            </a:r>
            <a:r>
              <a:rPr lang="en-GB" sz="2355" i="1">
                <a:latin typeface="Times New Roman" panose="02020603050405020304"/>
                <a:ea typeface="Times New Roman" panose="02020603050405020304"/>
                <a:cs typeface="Times New Roman" panose="02020603050405020304"/>
                <a:sym typeface="Times New Roman" panose="02020603050405020304"/>
              </a:rPr>
              <a:t> Bring your event to Britain, </a:t>
            </a:r>
            <a:r>
              <a:rPr lang="en-GB" sz="2355">
                <a:latin typeface="Times New Roman" panose="02020603050405020304"/>
                <a:ea typeface="Times New Roman" panose="02020603050405020304"/>
                <a:cs typeface="Times New Roman" panose="02020603050405020304"/>
                <a:sym typeface="Times New Roman" panose="02020603050405020304"/>
              </a:rPr>
              <a:t>VisitBritain.org. Available at: https://www.visitbritain.org/bring-your-event-britain (Accessed: 16 May 2025).</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r>
              <a:rPr lang="en-GB" sz="2355">
                <a:latin typeface="Times New Roman" panose="02020603050405020304"/>
                <a:ea typeface="Times New Roman" panose="02020603050405020304"/>
                <a:cs typeface="Times New Roman" panose="02020603050405020304"/>
                <a:sym typeface="Times New Roman" panose="02020603050405020304"/>
              </a:rPr>
              <a:t>Walescottageholidays (2025) </a:t>
            </a:r>
            <a:r>
              <a:rPr lang="en-GB" sz="2355" i="1">
                <a:latin typeface="Times New Roman" panose="02020603050405020304"/>
                <a:ea typeface="Times New Roman" panose="02020603050405020304"/>
                <a:cs typeface="Times New Roman" panose="02020603050405020304"/>
                <a:sym typeface="Times New Roman" panose="02020603050405020304"/>
              </a:rPr>
              <a:t>‘Hay Festival Guide’</a:t>
            </a:r>
            <a:r>
              <a:rPr lang="en-GB" sz="2355">
                <a:latin typeface="Times New Roman" panose="02020603050405020304"/>
                <a:ea typeface="Times New Roman" panose="02020603050405020304"/>
                <a:cs typeface="Times New Roman" panose="02020603050405020304"/>
                <a:sym typeface="Times New Roman" panose="02020603050405020304"/>
              </a:rPr>
              <a:t> Walescottageholidays Available at: https://www.walescottageholidays.co.uk/guides/hay-festival#:~:text=History%20of%20the%20Hay%20Festival,-Image%20credit:%20Sam&amp;text=In%201987%2C%20the%20Florence%20family,and%20attracted%20around%201%2C000%20visitors. (Accessed: 15th May, 2025)</a:t>
            </a:r>
            <a:endParaRPr sz="2355">
              <a:latin typeface="Times New Roman" panose="02020603050405020304"/>
              <a:ea typeface="Times New Roman" panose="02020603050405020304"/>
              <a:cs typeface="Times New Roman" panose="02020603050405020304"/>
              <a:sym typeface="Times New Roman" panose="02020603050405020304"/>
            </a:endParaRPr>
          </a:p>
          <a:p>
            <a:pPr marL="457200" lvl="0" indent="-277495" algn="l" rtl="0">
              <a:lnSpc>
                <a:spcPct val="150000"/>
              </a:lnSpc>
              <a:spcBef>
                <a:spcPts val="0"/>
              </a:spcBef>
              <a:spcAft>
                <a:spcPts val="0"/>
              </a:spcAft>
              <a:buSzPct val="100000"/>
              <a:buFont typeface="Times New Roman" panose="02020603050405020304"/>
              <a:buChar char="●"/>
            </a:pPr>
            <a:endParaRPr sz="2355">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Declaration :</a:t>
            </a:r>
          </a:p>
        </p:txBody>
      </p:sp>
      <p:sp>
        <p:nvSpPr>
          <p:cNvPr id="3" name="Text Placeholder 2"/>
          <p:cNvSpPr>
            <a:spLocks noGrp="1"/>
          </p:cNvSpPr>
          <p:nvPr>
            <p:ph type="body" idx="1"/>
          </p:nvPr>
        </p:nvSpPr>
        <p:spPr>
          <a:xfrm>
            <a:off x="819150" y="1663700"/>
            <a:ext cx="7505700" cy="2475865"/>
          </a:xfrm>
        </p:spPr>
        <p:txBody>
          <a:bodyPr>
            <a:normAutofit fontScale="25000" lnSpcReduction="20000"/>
          </a:bodyPr>
          <a:lstStyle/>
          <a:p>
            <a:pPr marL="146050" indent="0">
              <a:buNone/>
            </a:pPr>
            <a:endParaRPr lang="en-US" altLang="en-GB" dirty="0"/>
          </a:p>
          <a:p>
            <a:endParaRPr lang="en-US" altLang="en-GB" dirty="0"/>
          </a:p>
          <a:p>
            <a:pPr marL="146050" indent="0" algn="l">
              <a:lnSpc>
                <a:spcPct val="195000"/>
              </a:lnSpc>
              <a:buNone/>
            </a:pPr>
            <a:r>
              <a:rPr lang="en-US" altLang="en-GB" sz="4800" dirty="0"/>
              <a:t>I confirm that I have not used any AI tools in the research and creation of this </a:t>
            </a:r>
          </a:p>
          <a:p>
            <a:pPr marL="146050" indent="0" algn="l">
              <a:lnSpc>
                <a:spcPct val="195000"/>
              </a:lnSpc>
              <a:buNone/>
            </a:pPr>
            <a:r>
              <a:rPr lang="en-US" altLang="en-GB" sz="4800" dirty="0"/>
              <a:t>assignment. I confirm that I have not presented any AI generated materials as my own </a:t>
            </a:r>
          </a:p>
          <a:p>
            <a:pPr marL="146050" indent="0" algn="l">
              <a:lnSpc>
                <a:spcPct val="195000"/>
              </a:lnSpc>
              <a:buNone/>
            </a:pPr>
            <a:r>
              <a:rPr lang="en-US" altLang="en-GB" sz="4800" dirty="0"/>
              <a:t>work. I confirm I have copies of my drafts, notes, and other resources I used, which I </a:t>
            </a:r>
          </a:p>
          <a:p>
            <a:pPr marL="146050" indent="0" algn="l">
              <a:lnSpc>
                <a:spcPct val="195000"/>
              </a:lnSpc>
              <a:buNone/>
            </a:pPr>
            <a:r>
              <a:rPr lang="en-US" altLang="en-GB" sz="4800" dirty="0"/>
              <a:t>may be asked to provide in evidence.</a:t>
            </a:r>
          </a:p>
          <a:p>
            <a:pPr marL="146050" indent="0" algn="l">
              <a:lnSpc>
                <a:spcPct val="195000"/>
              </a:lnSpc>
              <a:buNone/>
            </a:pPr>
            <a:r>
              <a:rPr lang="en-US" altLang="en-GB" sz="4800" dirty="0"/>
              <a:t> </a:t>
            </a:r>
          </a:p>
          <a:p>
            <a:pPr marL="146050" indent="0" algn="l">
              <a:lnSpc>
                <a:spcPct val="195000"/>
              </a:lnSpc>
              <a:buNone/>
            </a:pPr>
            <a:endParaRPr lang="en-US" altLang="en-GB" sz="4800" dirty="0"/>
          </a:p>
          <a:p>
            <a:pPr marL="146050" indent="0" algn="l">
              <a:lnSpc>
                <a:spcPct val="195000"/>
              </a:lnSpc>
              <a:buNone/>
            </a:pPr>
            <a:r>
              <a:rPr lang="en-US" altLang="en-GB" sz="4800" dirty="0"/>
              <a:t>Name :Catalina Ianos</a:t>
            </a:r>
          </a:p>
          <a:p>
            <a:pPr marL="146050" indent="0" algn="l">
              <a:lnSpc>
                <a:spcPct val="195000"/>
              </a:lnSpc>
              <a:buNone/>
            </a:pPr>
            <a:r>
              <a:rPr lang="en-US" altLang="en-GB" sz="4800" dirty="0"/>
              <a:t>Date </a:t>
            </a:r>
            <a:r>
              <a:rPr lang="en-GB" altLang="en-US" sz="4800"/>
              <a:t>:19/05/2025</a:t>
            </a:r>
            <a:endParaRPr lang="en-GB" altLang="en-US" sz="480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ABLE_ENDDRAG_ORIGIN_RECT" val="622*279"/>
  <p:tag name="TABLE_ENDDRAG_RECT" val="57*106*622*279"/>
</p:tagLst>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3163</Words>
  <Application>Microsoft Macintosh PowerPoint</Application>
  <PresentationFormat>On-screen Show (16:9)</PresentationFormat>
  <Paragraphs>177</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Times New Roman</vt:lpstr>
      <vt:lpstr>Calibri</vt:lpstr>
      <vt:lpstr>Nunito</vt:lpstr>
      <vt:lpstr>Arial</vt:lpstr>
      <vt:lpstr>Shift</vt:lpstr>
      <vt:lpstr>MODULE CODE: BMIH6007 MODULE TITLE: INTERNATIONAL MEETINGS MANAGEMENT FOR THE HOTEL INDUSTRY ASSIGNMENT TITLE: ASSIGNMENT 1: FEASIBILITY PLAN  FOR AN INTERNATIONAL MEETING /  EVENT Student name and id: Catalina Ianos 2232322 Module Lead : Kathryn  Flynn</vt:lpstr>
      <vt:lpstr>LEGENDS by LANTERN LIGHT</vt:lpstr>
      <vt:lpstr>EVENT CONTENT AND CONTEXT OF THE LEGENDS BY LANTERN LIGHT IN WALES</vt:lpstr>
      <vt:lpstr>Target market for the Festival</vt:lpstr>
      <vt:lpstr> Market Demand for the Festival in Wales  </vt:lpstr>
      <vt:lpstr>Impact of market competition on the Festival</vt:lpstr>
      <vt:lpstr>Location of the festival : CASTELL HARLECH</vt:lpstr>
      <vt:lpstr> Analysis of venue availability and suitability Factor </vt:lpstr>
      <vt:lpstr>  Evaluation of Staffing Requirements and Skills Essential for Hosting the Festival Event  </vt:lpstr>
      <vt:lpstr>EVALUATION OF THE PREDICTED BREAKDOWN OF COSTS, INCOME AND EXPENDITURE TABLE</vt:lpstr>
      <vt:lpstr>FUNDING RESOURCES AND THEIR ABILITY TO GENERATE A REVENUE STREAM FOR THE HAY FESTIVAL</vt:lpstr>
      <vt:lpstr>REFERENCE LIST</vt:lpstr>
      <vt:lpstr>REFERENCE LIST </vt:lpstr>
      <vt:lpstr>Declaration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ana maria Imbrea</cp:lastModifiedBy>
  <cp:revision>3</cp:revision>
  <dcterms:created xsi:type="dcterms:W3CDTF">2025-05-16T09:20:00Z</dcterms:created>
  <dcterms:modified xsi:type="dcterms:W3CDTF">2025-05-21T08:24:58Z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86A1F9880B4A43D9B5067C65665EA95B_12</vt:lpwstr>
  </property>
  <property fmtid="{D5CDD505-2E9C-101B-9397-08002B2CF9AE}" pid="3" name="KSOProductBuildVer">
    <vt:lpwstr>2057-12.2.0.21179</vt:lpwstr>
  </property>
</Properties>
</file>