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3" r:id="rId3"/>
    <p:sldId id="257" r:id="rId4"/>
    <p:sldId id="258" r:id="rId5"/>
    <p:sldId id="259" r:id="rId6"/>
    <p:sldId id="260" r:id="rId7"/>
    <p:sldId id="265" r:id="rId8"/>
    <p:sldId id="261" r:id="rId9"/>
    <p:sldId id="264" r:id="rId10"/>
    <p:sldId id="262"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DEFE8"/>
          </a:solidFill>
        </a:fill>
      </a:tcStyle>
    </a:wholeTbl>
    <a:band1H>
      <a:tcStyle>
        <a:tcBdr/>
        <a:fill>
          <a:solidFill>
            <a:srgbClr val="D9DECD"/>
          </a:solidFill>
        </a:fill>
      </a:tcStyle>
    </a:band1H>
    <a:band2H>
      <a:tcStyle>
        <a:tcBdr/>
      </a:tcStyle>
    </a:band2H>
    <a:band1V>
      <a:tcStyle>
        <a:tcBdr/>
        <a:fill>
          <a:solidFill>
            <a:srgbClr val="D9DECD"/>
          </a:solidFill>
        </a:fill>
      </a:tcStyle>
    </a:band1V>
    <a:band2V>
      <a:tcStyle>
        <a:tcBdr/>
      </a:tcStyle>
    </a:band2V>
    <a:lastCol>
      <a:tcTxStyle b="on">
        <a:font>
          <a:latin typeface="+mn-lt"/>
          <a:ea typeface="+mn-ea"/>
          <a:cs typeface="+mn-cs"/>
        </a:font>
        <a:srgbClr val="FFFFFF"/>
      </a:tcTxStyle>
      <a:tcStyle>
        <a:tcBdr/>
        <a:fill>
          <a:solidFill>
            <a:srgbClr val="83992A"/>
          </a:solidFill>
        </a:fill>
      </a:tcStyle>
    </a:lastCol>
    <a:firstCol>
      <a:tcTxStyle b="on">
        <a:font>
          <a:latin typeface="+mn-lt"/>
          <a:ea typeface="+mn-ea"/>
          <a:cs typeface="+mn-cs"/>
        </a:font>
        <a:srgbClr val="FFFFFF"/>
      </a:tcTxStyle>
      <a:tcStyle>
        <a:tcBdr/>
        <a:fill>
          <a:solidFill>
            <a:srgbClr val="83992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83992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83992A"/>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9F2E8"/>
          </a:solidFill>
        </a:fill>
      </a:tcStyle>
    </a:wholeTbl>
    <a:band1H>
      <a:tcStyle>
        <a:tcBdr/>
        <a:fill>
          <a:solidFill>
            <a:srgbClr val="F3E5CE"/>
          </a:solidFill>
        </a:fill>
      </a:tcStyle>
    </a:band1H>
    <a:band2H>
      <a:tcStyle>
        <a:tcBdr/>
      </a:tcStyle>
    </a:band2H>
    <a:band1V>
      <a:tcStyle>
        <a:tcBdr/>
        <a:fill>
          <a:solidFill>
            <a:srgbClr val="F3E5CE"/>
          </a:solidFill>
        </a:fill>
      </a:tcStyle>
    </a:band1V>
    <a:band2V>
      <a:tcStyle>
        <a:tcBdr/>
      </a:tcStyle>
    </a:band2V>
    <a:lastCol>
      <a:tcTxStyle b="on">
        <a:font>
          <a:latin typeface="+mn-lt"/>
          <a:ea typeface="+mn-ea"/>
          <a:cs typeface="+mn-cs"/>
        </a:font>
        <a:srgbClr val="FFFFFF"/>
      </a:tcTxStyle>
      <a:tcStyle>
        <a:tcBdr/>
        <a:fill>
          <a:solidFill>
            <a:srgbClr val="DEB340"/>
          </a:solidFill>
        </a:fill>
      </a:tcStyle>
    </a:lastCol>
    <a:firstCol>
      <a:tcTxStyle b="on">
        <a:font>
          <a:latin typeface="+mn-lt"/>
          <a:ea typeface="+mn-ea"/>
          <a:cs typeface="+mn-cs"/>
        </a:font>
        <a:srgbClr val="FFFFFF"/>
      </a:tcTxStyle>
      <a:tcStyle>
        <a:tcBdr/>
        <a:fill>
          <a:solidFill>
            <a:srgbClr val="DEB34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DEB34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DEB34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6E59AEB-315C-49BF-ADA7-40F403EBFB4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93941D0E-5268-4B6A-92F3-760DB00D207F}"/>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A8F2358-F493-49A4-B703-EFE409EA19B8}" type="datetime1">
              <a:rPr lang="en-GB"/>
              <a:pPr lvl="0"/>
              <a:t>22/03/2020</a:t>
            </a:fld>
            <a:endParaRPr lang="en-GB"/>
          </a:p>
        </p:txBody>
      </p:sp>
      <p:sp>
        <p:nvSpPr>
          <p:cNvPr id="4" name="Slide Image Placeholder 3">
            <a:extLst>
              <a:ext uri="{FF2B5EF4-FFF2-40B4-BE49-F238E27FC236}">
                <a16:creationId xmlns:a16="http://schemas.microsoft.com/office/drawing/2014/main" id="{01B33B2E-ABA5-475F-B0A6-D1909E66BA8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A166A67-D6E6-4DA4-AEAD-99691066503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EA99CC78-F024-4254-AA2A-83E70F2FA31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CE919B3-2E83-4D0F-A485-95ABADDFE10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C74446E-8898-4C7B-886D-0722F3A42AF6}" type="slidenum">
              <a:t>‹#›</a:t>
            </a:fld>
            <a:endParaRPr lang="en-GB"/>
          </a:p>
        </p:txBody>
      </p:sp>
    </p:spTree>
    <p:extLst>
      <p:ext uri="{BB962C8B-B14F-4D97-AF65-F5344CB8AC3E}">
        <p14:creationId xmlns:p14="http://schemas.microsoft.com/office/powerpoint/2010/main" val="249546200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9CAF62-7727-4455-AACD-280F363CCB9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0A62B57-E1B0-47F1-B247-7ED1113F2CB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664319D-47F1-4301-95D6-F1CD59968AB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379231E-6CC4-447E-9D2D-56CC040F91F3}"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B273F-DFDE-4ED2-84B4-211960D75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E6DB02-0D91-46F6-B1E8-922A0B85E84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5C54062-81A0-4640-87BE-FE9F64015DD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21B5F4-AC7B-4325-8C4B-EB98662F65E9}"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08A36D09-8DBC-4E34-AA2D-7EFF5E886508}"/>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16FB355B-4A16-4792-8181-7CAA3ED0439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E5987AA0-C7EF-42DD-BA57-5B95039B22E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FB79890B-C251-4051-80CE-7B9479FF88BD}"/>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B94A97F9-C889-46FD-89DF-D67D7169F91C}"/>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43CF7B97-14E8-4CE9-BFBB-63208D9CA41E}"/>
              </a:ext>
            </a:extLst>
          </p:cNvPr>
          <p:cNvSpPr txBox="1">
            <a:spLocks noGrp="1"/>
          </p:cNvSpPr>
          <p:nvPr>
            <p:ph type="dt" sz="half" idx="7"/>
          </p:nvPr>
        </p:nvSpPr>
        <p:spPr>
          <a:xfrm rot="5400013">
            <a:off x="10158993" y="1792224"/>
            <a:ext cx="990596" cy="304796"/>
          </a:xfrm>
        </p:spPr>
        <p:txBody>
          <a:bodyPr anchor="t"/>
          <a:lstStyle>
            <a:lvl1pPr algn="l">
              <a:defRPr b="0">
                <a:solidFill>
                  <a:srgbClr val="FFFFFF"/>
                </a:solidFill>
              </a:defRPr>
            </a:lvl1pPr>
          </a:lstStyle>
          <a:p>
            <a:pPr lvl="0"/>
            <a:fld id="{43DD94D0-4027-4F94-B071-389C364B3DC8}" type="datetime1">
              <a:rPr lang="en-GB"/>
              <a:pPr lvl="0"/>
              <a:t>22/03/2020</a:t>
            </a:fld>
            <a:endParaRPr lang="en-GB"/>
          </a:p>
        </p:txBody>
      </p:sp>
      <p:sp>
        <p:nvSpPr>
          <p:cNvPr id="8" name="Footer Placeholder 4">
            <a:extLst>
              <a:ext uri="{FF2B5EF4-FFF2-40B4-BE49-F238E27FC236}">
                <a16:creationId xmlns:a16="http://schemas.microsoft.com/office/drawing/2014/main" id="{E6DEF816-9EDF-42F6-8795-C466CAAA3793}"/>
              </a:ext>
            </a:extLst>
          </p:cNvPr>
          <p:cNvSpPr txBox="1">
            <a:spLocks noGrp="1"/>
          </p:cNvSpPr>
          <p:nvPr>
            <p:ph type="ftr" sz="quarter" idx="9"/>
          </p:nvPr>
        </p:nvSpPr>
        <p:spPr>
          <a:xfrm rot="5400013">
            <a:off x="8951980"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407A80D7-3CB6-4BF0-A477-6B851192D30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343A7F0C-0C88-4DEE-A284-728BED7FE640}"/>
              </a:ext>
            </a:extLst>
          </p:cNvPr>
          <p:cNvSpPr txBox="1">
            <a:spLocks noGrp="1"/>
          </p:cNvSpPr>
          <p:nvPr>
            <p:ph type="sldNum" sz="quarter" idx="8"/>
          </p:nvPr>
        </p:nvSpPr>
        <p:spPr/>
        <p:txBody>
          <a:bodyPr/>
          <a:lstStyle>
            <a:lvl1pPr>
              <a:defRPr/>
            </a:lvl1pPr>
          </a:lstStyle>
          <a:p>
            <a:pPr lvl="0"/>
            <a:fld id="{3D8221EC-B29A-45F1-8825-A0426458A248}" type="slidenum">
              <a:t>‹#›</a:t>
            </a:fld>
            <a:endParaRPr lang="en-GB"/>
          </a:p>
        </p:txBody>
      </p:sp>
    </p:spTree>
    <p:extLst>
      <p:ext uri="{BB962C8B-B14F-4D97-AF65-F5344CB8AC3E}">
        <p14:creationId xmlns:p14="http://schemas.microsoft.com/office/powerpoint/2010/main" val="345691459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16D18-EAF8-4864-9024-68913FA99B2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4713163-237D-44F5-9AD7-B2DE128D0468}"/>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CE067A-6626-4108-A13E-EF7217D18A07}"/>
              </a:ext>
            </a:extLst>
          </p:cNvPr>
          <p:cNvSpPr txBox="1">
            <a:spLocks noGrp="1"/>
          </p:cNvSpPr>
          <p:nvPr>
            <p:ph type="dt" sz="half" idx="7"/>
          </p:nvPr>
        </p:nvSpPr>
        <p:spPr/>
        <p:txBody>
          <a:bodyPr/>
          <a:lstStyle>
            <a:lvl1pPr>
              <a:defRPr/>
            </a:lvl1pPr>
          </a:lstStyle>
          <a:p>
            <a:pPr lvl="0"/>
            <a:fld id="{46BAFE9D-54BD-4C90-B9D3-1256FB514877}" type="datetime1">
              <a:rPr lang="en-GB"/>
              <a:pPr lvl="0"/>
              <a:t>22/03/2020</a:t>
            </a:fld>
            <a:endParaRPr lang="en-GB"/>
          </a:p>
        </p:txBody>
      </p:sp>
      <p:sp>
        <p:nvSpPr>
          <p:cNvPr id="5" name="Footer Placeholder 4">
            <a:extLst>
              <a:ext uri="{FF2B5EF4-FFF2-40B4-BE49-F238E27FC236}">
                <a16:creationId xmlns:a16="http://schemas.microsoft.com/office/drawing/2014/main" id="{970634D1-C8DB-4407-BD18-61F1506C128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68F85D6-4FA1-49A0-8BF9-19080134DE7F}"/>
              </a:ext>
            </a:extLst>
          </p:cNvPr>
          <p:cNvSpPr txBox="1">
            <a:spLocks noGrp="1"/>
          </p:cNvSpPr>
          <p:nvPr>
            <p:ph type="sldNum" sz="quarter" idx="8"/>
          </p:nvPr>
        </p:nvSpPr>
        <p:spPr/>
        <p:txBody>
          <a:bodyPr/>
          <a:lstStyle>
            <a:lvl1pPr>
              <a:defRPr/>
            </a:lvl1pPr>
          </a:lstStyle>
          <a:p>
            <a:pPr lvl="0"/>
            <a:fld id="{715F8A1B-FC53-49B2-8E63-54BC9B1264CE}" type="slidenum">
              <a:t>‹#›</a:t>
            </a:fld>
            <a:endParaRPr lang="en-GB"/>
          </a:p>
        </p:txBody>
      </p:sp>
    </p:spTree>
    <p:extLst>
      <p:ext uri="{BB962C8B-B14F-4D97-AF65-F5344CB8AC3E}">
        <p14:creationId xmlns:p14="http://schemas.microsoft.com/office/powerpoint/2010/main" val="28097460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A16C8393-9076-4051-8F49-52749B5842E0}"/>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D4BA8894-555A-4EE1-9770-75F47A1349D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40515448-4017-4B68-AC26-147FF0C7FDE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647E94AC-F929-47C8-8C67-CB765B9E4BA4}"/>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8D8CC82F-EFFD-46C8-BF5E-F8D5B89F8EB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F7665940-672A-4369-B465-7A2AF5C9923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0100E984-D586-4208-B65B-10FF6718F4C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42714AFA-342A-4490-BC25-2C03F2280A69}"/>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0586B7B0-89E7-4ED9-A112-31276049B428}"/>
                </a:ext>
              </a:extLst>
            </p:cNvPr>
            <p:cNvSpPr/>
            <p:nvPr/>
          </p:nvSpPr>
          <p:spPr>
            <a:xfrm rot="16200004">
              <a:off x="378724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4FF56016-4203-4B91-ADA5-FB12FABA1188}"/>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389D4FD3-DD6D-42F5-ADCC-935E761A5C7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7483F163-CFAB-4EAC-A70E-3FF0E39A5E0A}"/>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E99172CB-87CD-46F1-A8DC-2F86A23E1B85}"/>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F6D55415-A903-4349-9453-1484A843B37B}"/>
              </a:ext>
            </a:extLst>
          </p:cNvPr>
          <p:cNvSpPr txBox="1">
            <a:spLocks noGrp="1"/>
          </p:cNvSpPr>
          <p:nvPr>
            <p:ph type="dt" sz="half" idx="7"/>
          </p:nvPr>
        </p:nvSpPr>
        <p:spPr/>
        <p:txBody>
          <a:bodyPr/>
          <a:lstStyle>
            <a:lvl1pPr>
              <a:defRPr/>
            </a:lvl1pPr>
          </a:lstStyle>
          <a:p>
            <a:pPr lvl="0"/>
            <a:fld id="{97238709-AE30-4EBD-8FDD-9D42D618939F}" type="datetime1">
              <a:rPr lang="en-GB"/>
              <a:pPr lvl="0"/>
              <a:t>22/03/2020</a:t>
            </a:fld>
            <a:endParaRPr lang="en-GB"/>
          </a:p>
        </p:txBody>
      </p:sp>
      <p:sp>
        <p:nvSpPr>
          <p:cNvPr id="16" name="Footer Placeholder 4">
            <a:extLst>
              <a:ext uri="{FF2B5EF4-FFF2-40B4-BE49-F238E27FC236}">
                <a16:creationId xmlns:a16="http://schemas.microsoft.com/office/drawing/2014/main" id="{AC58538B-C4D3-4314-9534-EBC750847F69}"/>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1DFBC20A-26CA-4585-AF84-F8FE78638B4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35B6D758-F1CC-411E-A2EB-9C9D21D6CDE5}"/>
              </a:ext>
            </a:extLst>
          </p:cNvPr>
          <p:cNvSpPr txBox="1">
            <a:spLocks noGrp="1"/>
          </p:cNvSpPr>
          <p:nvPr>
            <p:ph type="sldNum" sz="quarter" idx="8"/>
          </p:nvPr>
        </p:nvSpPr>
        <p:spPr/>
        <p:txBody>
          <a:bodyPr/>
          <a:lstStyle>
            <a:lvl1pPr>
              <a:defRPr/>
            </a:lvl1pPr>
          </a:lstStyle>
          <a:p>
            <a:pPr lvl="0"/>
            <a:fld id="{C441FF57-CF6A-4E57-A6C4-B1A3419DF8DD}" type="slidenum">
              <a:t>‹#›</a:t>
            </a:fld>
            <a:endParaRPr lang="en-GB"/>
          </a:p>
        </p:txBody>
      </p:sp>
    </p:spTree>
    <p:extLst>
      <p:ext uri="{BB962C8B-B14F-4D97-AF65-F5344CB8AC3E}">
        <p14:creationId xmlns:p14="http://schemas.microsoft.com/office/powerpoint/2010/main" val="1340073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07315-1E76-4DD3-A665-FF9119F9995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0A963CD-2F62-4A0E-BF11-87550CA856A0}"/>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0613E62-49D5-45AD-B7BB-7DCB9A33C49D}"/>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8D4F646-30B6-482C-9529-CCBF63FE8E99}"/>
              </a:ext>
            </a:extLst>
          </p:cNvPr>
          <p:cNvSpPr txBox="1">
            <a:spLocks noGrp="1"/>
          </p:cNvSpPr>
          <p:nvPr>
            <p:ph type="dt" sz="half" idx="7"/>
          </p:nvPr>
        </p:nvSpPr>
        <p:spPr/>
        <p:txBody>
          <a:bodyPr/>
          <a:lstStyle>
            <a:lvl1pPr>
              <a:defRPr/>
            </a:lvl1pPr>
          </a:lstStyle>
          <a:p>
            <a:pPr lvl="0"/>
            <a:fld id="{D9696CAC-3D3C-42F5-B30D-47DD2486C07C}" type="datetime1">
              <a:rPr lang="en-GB"/>
              <a:pPr lvl="0"/>
              <a:t>22/03/2020</a:t>
            </a:fld>
            <a:endParaRPr lang="en-GB"/>
          </a:p>
        </p:txBody>
      </p:sp>
      <p:sp>
        <p:nvSpPr>
          <p:cNvPr id="6" name="Footer Placeholder 5">
            <a:extLst>
              <a:ext uri="{FF2B5EF4-FFF2-40B4-BE49-F238E27FC236}">
                <a16:creationId xmlns:a16="http://schemas.microsoft.com/office/drawing/2014/main" id="{26A437E4-C1A2-4C13-825A-F9E2303733D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A8934A8-3E04-47DA-BFB7-2C95184E2C12}"/>
              </a:ext>
            </a:extLst>
          </p:cNvPr>
          <p:cNvSpPr txBox="1">
            <a:spLocks noGrp="1"/>
          </p:cNvSpPr>
          <p:nvPr>
            <p:ph type="sldNum" sz="quarter" idx="8"/>
          </p:nvPr>
        </p:nvSpPr>
        <p:spPr/>
        <p:txBody>
          <a:bodyPr/>
          <a:lstStyle>
            <a:lvl1pPr>
              <a:defRPr/>
            </a:lvl1pPr>
          </a:lstStyle>
          <a:p>
            <a:pPr lvl="0"/>
            <a:fld id="{4009BA40-BC0F-42EE-B33B-FD8CC10AEA6D}" type="slidenum">
              <a:t>‹#›</a:t>
            </a:fld>
            <a:endParaRPr lang="en-GB"/>
          </a:p>
        </p:txBody>
      </p:sp>
    </p:spTree>
    <p:extLst>
      <p:ext uri="{BB962C8B-B14F-4D97-AF65-F5344CB8AC3E}">
        <p14:creationId xmlns:p14="http://schemas.microsoft.com/office/powerpoint/2010/main" val="3924702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DB4E6-E9BD-4F13-ABF3-1D86AF09DB77}"/>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1984238-A090-492D-8F4F-7F8C759DA4DC}"/>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380C01F9-7766-49B9-9FE6-762E696F321F}"/>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84F46D-2E98-4605-842F-41C3035376C6}"/>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0FE4A64-FD2B-4E91-B6FF-AF7F903E626E}"/>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A934CC0-C4A8-4EC7-A8A1-57BC8F0A3054}"/>
              </a:ext>
            </a:extLst>
          </p:cNvPr>
          <p:cNvSpPr txBox="1">
            <a:spLocks noGrp="1"/>
          </p:cNvSpPr>
          <p:nvPr>
            <p:ph type="dt" sz="half" idx="7"/>
          </p:nvPr>
        </p:nvSpPr>
        <p:spPr/>
        <p:txBody>
          <a:bodyPr/>
          <a:lstStyle>
            <a:lvl1pPr>
              <a:defRPr/>
            </a:lvl1pPr>
          </a:lstStyle>
          <a:p>
            <a:pPr lvl="0"/>
            <a:fld id="{34BE99D8-906D-4157-817D-0394359F5B42}" type="datetime1">
              <a:rPr lang="en-GB"/>
              <a:pPr lvl="0"/>
              <a:t>22/03/2020</a:t>
            </a:fld>
            <a:endParaRPr lang="en-GB"/>
          </a:p>
        </p:txBody>
      </p:sp>
      <p:sp>
        <p:nvSpPr>
          <p:cNvPr id="8" name="Footer Placeholder 7">
            <a:extLst>
              <a:ext uri="{FF2B5EF4-FFF2-40B4-BE49-F238E27FC236}">
                <a16:creationId xmlns:a16="http://schemas.microsoft.com/office/drawing/2014/main" id="{DE1A4BC9-B5AC-47AF-8307-54797449F5E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64F59B1-7EB5-42C8-8BDD-15E8FCB62C0C}"/>
              </a:ext>
            </a:extLst>
          </p:cNvPr>
          <p:cNvSpPr txBox="1">
            <a:spLocks noGrp="1"/>
          </p:cNvSpPr>
          <p:nvPr>
            <p:ph type="sldNum" sz="quarter" idx="8"/>
          </p:nvPr>
        </p:nvSpPr>
        <p:spPr/>
        <p:txBody>
          <a:bodyPr/>
          <a:lstStyle>
            <a:lvl1pPr>
              <a:defRPr/>
            </a:lvl1pPr>
          </a:lstStyle>
          <a:p>
            <a:pPr lvl="0"/>
            <a:fld id="{4D218801-B479-4EE7-AFFC-D03CBC06E4CF}" type="slidenum">
              <a:t>‹#›</a:t>
            </a:fld>
            <a:endParaRPr lang="en-GB"/>
          </a:p>
        </p:txBody>
      </p:sp>
    </p:spTree>
    <p:extLst>
      <p:ext uri="{BB962C8B-B14F-4D97-AF65-F5344CB8AC3E}">
        <p14:creationId xmlns:p14="http://schemas.microsoft.com/office/powerpoint/2010/main" val="2601258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06BEB-3D53-4E9B-8D03-B47F71D4C12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F5EC340-D635-4046-93BE-42396B69C87B}"/>
              </a:ext>
            </a:extLst>
          </p:cNvPr>
          <p:cNvSpPr txBox="1">
            <a:spLocks noGrp="1"/>
          </p:cNvSpPr>
          <p:nvPr>
            <p:ph type="dt" sz="half" idx="7"/>
          </p:nvPr>
        </p:nvSpPr>
        <p:spPr/>
        <p:txBody>
          <a:bodyPr/>
          <a:lstStyle>
            <a:lvl1pPr>
              <a:defRPr/>
            </a:lvl1pPr>
          </a:lstStyle>
          <a:p>
            <a:pPr lvl="0"/>
            <a:fld id="{00126F66-5C54-46A0-ACFF-152C87F378B9}" type="datetime1">
              <a:rPr lang="en-GB"/>
              <a:pPr lvl="0"/>
              <a:t>22/03/2020</a:t>
            </a:fld>
            <a:endParaRPr lang="en-GB"/>
          </a:p>
        </p:txBody>
      </p:sp>
      <p:sp>
        <p:nvSpPr>
          <p:cNvPr id="4" name="Footer Placeholder 3">
            <a:extLst>
              <a:ext uri="{FF2B5EF4-FFF2-40B4-BE49-F238E27FC236}">
                <a16:creationId xmlns:a16="http://schemas.microsoft.com/office/drawing/2014/main" id="{6057FBA3-C3C1-4B0F-AA98-060B2EFBD10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182D4266-5733-4D37-87A8-9D9E710D6FAE}"/>
              </a:ext>
            </a:extLst>
          </p:cNvPr>
          <p:cNvSpPr txBox="1">
            <a:spLocks noGrp="1"/>
          </p:cNvSpPr>
          <p:nvPr>
            <p:ph type="sldNum" sz="quarter" idx="8"/>
          </p:nvPr>
        </p:nvSpPr>
        <p:spPr/>
        <p:txBody>
          <a:bodyPr/>
          <a:lstStyle>
            <a:lvl1pPr>
              <a:defRPr/>
            </a:lvl1pPr>
          </a:lstStyle>
          <a:p>
            <a:pPr lvl="0"/>
            <a:fld id="{37C69580-1A18-4A1C-AD21-BB8BE89431A8}" type="slidenum">
              <a:t>‹#›</a:t>
            </a:fld>
            <a:endParaRPr lang="en-GB"/>
          </a:p>
        </p:txBody>
      </p:sp>
    </p:spTree>
    <p:extLst>
      <p:ext uri="{BB962C8B-B14F-4D97-AF65-F5344CB8AC3E}">
        <p14:creationId xmlns:p14="http://schemas.microsoft.com/office/powerpoint/2010/main" val="1618550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6BBDCE-612E-4AB1-9F19-17591ACD5A40}"/>
              </a:ext>
            </a:extLst>
          </p:cNvPr>
          <p:cNvSpPr txBox="1">
            <a:spLocks noGrp="1"/>
          </p:cNvSpPr>
          <p:nvPr>
            <p:ph type="dt" sz="half" idx="7"/>
          </p:nvPr>
        </p:nvSpPr>
        <p:spPr/>
        <p:txBody>
          <a:bodyPr/>
          <a:lstStyle>
            <a:lvl1pPr>
              <a:defRPr/>
            </a:lvl1pPr>
          </a:lstStyle>
          <a:p>
            <a:pPr lvl="0"/>
            <a:fld id="{49A2E39E-5FD1-4B21-A760-C7F75A70D967}" type="datetime1">
              <a:rPr lang="en-GB"/>
              <a:pPr lvl="0"/>
              <a:t>22/03/2020</a:t>
            </a:fld>
            <a:endParaRPr lang="en-GB"/>
          </a:p>
        </p:txBody>
      </p:sp>
      <p:sp>
        <p:nvSpPr>
          <p:cNvPr id="3" name="Footer Placeholder 2">
            <a:extLst>
              <a:ext uri="{FF2B5EF4-FFF2-40B4-BE49-F238E27FC236}">
                <a16:creationId xmlns:a16="http://schemas.microsoft.com/office/drawing/2014/main" id="{82E0E488-24E3-4EAE-AA84-B2A96AE51846}"/>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ED0991A5-B503-4C34-B838-F4F37843127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0996B0F1-EE0E-41C6-84C5-06810FA0B8E3}"/>
              </a:ext>
            </a:extLst>
          </p:cNvPr>
          <p:cNvSpPr txBox="1">
            <a:spLocks noGrp="1"/>
          </p:cNvSpPr>
          <p:nvPr>
            <p:ph type="sldNum" sz="quarter" idx="8"/>
          </p:nvPr>
        </p:nvSpPr>
        <p:spPr/>
        <p:txBody>
          <a:bodyPr/>
          <a:lstStyle>
            <a:lvl1pPr>
              <a:defRPr/>
            </a:lvl1pPr>
          </a:lstStyle>
          <a:p>
            <a:pPr lvl="0"/>
            <a:fld id="{6F647BED-DE8A-452E-B88D-048F24AC6CDB}" type="slidenum">
              <a:t>‹#›</a:t>
            </a:fld>
            <a:endParaRPr lang="en-GB"/>
          </a:p>
        </p:txBody>
      </p:sp>
    </p:spTree>
    <p:extLst>
      <p:ext uri="{BB962C8B-B14F-4D97-AF65-F5344CB8AC3E}">
        <p14:creationId xmlns:p14="http://schemas.microsoft.com/office/powerpoint/2010/main" val="827020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19504AE5-AA03-49F1-A38C-3CFEE5D6DECA}"/>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BF7DEEEC-9EC9-4EBD-936B-B878585A1354}"/>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8B150CA4-2DD4-4CED-96EA-FFC784A31E5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80B2FDE0-4340-4A5F-8942-32B297D88095}"/>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EB9B946E-6D6F-47FB-91F1-19DB0913639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20F5AB50-019E-45CA-AA30-935B07D4B82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43CB020F-2246-4D3B-B049-9D6DAC56058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443D8152-ACA2-42A0-A032-8D243965E0F6}"/>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D022437-F658-42D4-8445-E7582DF4369D}"/>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74B9B292-C9CC-4EC3-B919-72B7FD6E5935}"/>
                </a:ext>
              </a:extLst>
            </p:cNvPr>
            <p:cNvSpPr/>
            <p:nvPr/>
          </p:nvSpPr>
          <p:spPr>
            <a:xfrm rot="16200004">
              <a:off x="2229375"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57B0A25A-4295-4AD1-BCC0-73A0AD85637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F01DE462-30CC-4FE4-8FB4-E67F7EAEAB43}"/>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C5FE8992-B4B9-4BB0-93D0-00080815501B}"/>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B6BE2B23-67A8-4A5F-9688-3F3617BEE986}"/>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992B93C9-7987-4975-A2F4-3921072C1F9B}"/>
              </a:ext>
            </a:extLst>
          </p:cNvPr>
          <p:cNvSpPr txBox="1">
            <a:spLocks noGrp="1"/>
          </p:cNvSpPr>
          <p:nvPr>
            <p:ph type="dt" sz="half" idx="7"/>
          </p:nvPr>
        </p:nvSpPr>
        <p:spPr/>
        <p:txBody>
          <a:bodyPr/>
          <a:lstStyle>
            <a:lvl1pPr>
              <a:defRPr/>
            </a:lvl1pPr>
          </a:lstStyle>
          <a:p>
            <a:pPr lvl="0"/>
            <a:fld id="{E377C4B8-58F8-47E7-838B-1A61E76C1E37}" type="datetime1">
              <a:rPr lang="en-GB"/>
              <a:pPr lvl="0"/>
              <a:t>22/03/2020</a:t>
            </a:fld>
            <a:endParaRPr lang="en-GB"/>
          </a:p>
        </p:txBody>
      </p:sp>
      <p:sp>
        <p:nvSpPr>
          <p:cNvPr id="17" name="Footer Placeholder 5">
            <a:extLst>
              <a:ext uri="{FF2B5EF4-FFF2-40B4-BE49-F238E27FC236}">
                <a16:creationId xmlns:a16="http://schemas.microsoft.com/office/drawing/2014/main" id="{EE9CAFD2-7EEA-4FE8-A671-AB3ED0EE5B24}"/>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731038AE-EE4F-4C46-82E2-2B4AA80EC223}"/>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56B7FC87-6FDD-4422-8EC5-48043C5DCA38}"/>
              </a:ext>
            </a:extLst>
          </p:cNvPr>
          <p:cNvSpPr txBox="1">
            <a:spLocks noGrp="1"/>
          </p:cNvSpPr>
          <p:nvPr>
            <p:ph type="sldNum" sz="quarter" idx="8"/>
          </p:nvPr>
        </p:nvSpPr>
        <p:spPr/>
        <p:txBody>
          <a:bodyPr/>
          <a:lstStyle>
            <a:lvl1pPr>
              <a:defRPr/>
            </a:lvl1pPr>
          </a:lstStyle>
          <a:p>
            <a:pPr lvl="0"/>
            <a:fld id="{E46570F8-D880-4FFF-B4D0-DE63C9848113}" type="slidenum">
              <a:t>‹#›</a:t>
            </a:fld>
            <a:endParaRPr lang="en-GB"/>
          </a:p>
        </p:txBody>
      </p:sp>
    </p:spTree>
    <p:extLst>
      <p:ext uri="{BB962C8B-B14F-4D97-AF65-F5344CB8AC3E}">
        <p14:creationId xmlns:p14="http://schemas.microsoft.com/office/powerpoint/2010/main" val="666623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1CC73E0B-AA85-440D-B6E4-C235F611AFEC}"/>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9383B495-2A07-4B1B-8996-209991BBD4F8}"/>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05A3EED8-8B63-44BC-91E2-849F8665741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642BABDF-AD11-4ABB-9C43-038F5CD3BE9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426C54DB-B009-4389-924B-9CA7ED76328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6F555FF9-BDD3-409E-B606-5398D7C4364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12791C67-AE16-434C-8FA4-21D90876F8A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D73021BE-19B4-417E-8E00-3C3A9D661D9E}"/>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6DED3354-2395-4CA7-91C7-02F2B347FC2B}"/>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EA0A5886-C4FD-401C-96B5-DD3F9D490ACE}"/>
                </a:ext>
              </a:extLst>
            </p:cNvPr>
            <p:cNvSpPr/>
            <p:nvPr/>
          </p:nvSpPr>
          <p:spPr>
            <a:xfrm rot="16200004">
              <a:off x="329543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4EE827E4-0DD1-456A-B27F-BC1477579C6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EAADDECE-D04D-45D1-9A6A-AEB18417C322}"/>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5C4449AC-BB6A-4E7C-A992-93CCA1BF60D1}"/>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0AC96116-C9DF-4E48-AD99-DF821DBBFB0F}"/>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201093DB-314C-4C9A-B664-5240D697620B}"/>
              </a:ext>
            </a:extLst>
          </p:cNvPr>
          <p:cNvSpPr txBox="1">
            <a:spLocks noGrp="1"/>
          </p:cNvSpPr>
          <p:nvPr>
            <p:ph type="dt" sz="half" idx="7"/>
          </p:nvPr>
        </p:nvSpPr>
        <p:spPr/>
        <p:txBody>
          <a:bodyPr/>
          <a:lstStyle>
            <a:lvl1pPr>
              <a:defRPr/>
            </a:lvl1pPr>
          </a:lstStyle>
          <a:p>
            <a:pPr lvl="0"/>
            <a:fld id="{5ADC1908-59E4-4593-B9AE-F839FD929248}" type="datetime1">
              <a:rPr lang="en-GB"/>
              <a:pPr lvl="0"/>
              <a:t>22/03/2020</a:t>
            </a:fld>
            <a:endParaRPr lang="en-GB"/>
          </a:p>
        </p:txBody>
      </p:sp>
      <p:sp>
        <p:nvSpPr>
          <p:cNvPr id="17" name="Footer Placeholder 5">
            <a:extLst>
              <a:ext uri="{FF2B5EF4-FFF2-40B4-BE49-F238E27FC236}">
                <a16:creationId xmlns:a16="http://schemas.microsoft.com/office/drawing/2014/main" id="{0F78D090-B97F-47D4-A5EF-D63B63D7E054}"/>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F2890817-D124-44FD-BFD1-CD09AF62F63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B7B6A618-ECE5-4B77-91C9-AE6D9FA2AC39}"/>
              </a:ext>
            </a:extLst>
          </p:cNvPr>
          <p:cNvSpPr txBox="1">
            <a:spLocks noGrp="1"/>
          </p:cNvSpPr>
          <p:nvPr>
            <p:ph type="sldNum" sz="quarter" idx="8"/>
          </p:nvPr>
        </p:nvSpPr>
        <p:spPr/>
        <p:txBody>
          <a:bodyPr/>
          <a:lstStyle>
            <a:lvl1pPr>
              <a:defRPr/>
            </a:lvl1pPr>
          </a:lstStyle>
          <a:p>
            <a:pPr lvl="0"/>
            <a:fld id="{8220B45B-515E-48D5-BD07-76B6AB5D26DD}" type="slidenum">
              <a:t>‹#›</a:t>
            </a:fld>
            <a:endParaRPr lang="en-GB"/>
          </a:p>
        </p:txBody>
      </p:sp>
    </p:spTree>
    <p:extLst>
      <p:ext uri="{BB962C8B-B14F-4D97-AF65-F5344CB8AC3E}">
        <p14:creationId xmlns:p14="http://schemas.microsoft.com/office/powerpoint/2010/main" val="2198674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26B2BEE-49A5-45D1-BA77-36D778661B36}"/>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118D6968-87D0-472D-A129-C8140A4CD15C}"/>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29CBBFD8-3B2D-4E6C-863E-64ED9BCCE67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8B895895-5764-4823-8A64-EDA48100051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EE46A242-F513-46A0-B05F-BEAD46726990}"/>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5990D9B0-702C-4EC6-984E-D10AEE0C986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CB0D0C30-0496-49AA-873F-F0A188A79FA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67A76AEF-A387-456D-9746-93A93525F451}"/>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677CCE22-A392-4AEC-A010-FD094872EF62}"/>
                </a:ext>
              </a:extLst>
            </p:cNvPr>
            <p:cNvSpPr/>
            <p:nvPr/>
          </p:nvSpPr>
          <p:spPr>
            <a:xfrm rot="10799991">
              <a:off x="459513" y="321137"/>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3FB0CCAA-5076-436F-99D1-8755A8C2705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543AA07-8A7E-4AF6-AE84-208A64805271}"/>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35B0A285-D7D5-4287-995E-E046C83A07BC}"/>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DEC04D08-1456-4A19-AA04-2AB7402B5261}"/>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8E1E359A-3065-48E6-ABF5-0D9408581DD5}"/>
              </a:ext>
            </a:extLst>
          </p:cNvPr>
          <p:cNvSpPr txBox="1">
            <a:spLocks noGrp="1"/>
          </p:cNvSpPr>
          <p:nvPr>
            <p:ph type="dt" sz="half" idx="7"/>
          </p:nvPr>
        </p:nvSpPr>
        <p:spPr/>
        <p:txBody>
          <a:bodyPr/>
          <a:lstStyle>
            <a:lvl1pPr>
              <a:defRPr/>
            </a:lvl1pPr>
          </a:lstStyle>
          <a:p>
            <a:pPr lvl="0"/>
            <a:fld id="{E69F385B-DBF1-42FC-9FE0-191D955E89D9}" type="datetime1">
              <a:rPr lang="en-GB"/>
              <a:pPr lvl="0"/>
              <a:t>22/03/2020</a:t>
            </a:fld>
            <a:endParaRPr lang="en-GB"/>
          </a:p>
        </p:txBody>
      </p:sp>
      <p:sp>
        <p:nvSpPr>
          <p:cNvPr id="16" name="Footer Placeholder 5">
            <a:extLst>
              <a:ext uri="{FF2B5EF4-FFF2-40B4-BE49-F238E27FC236}">
                <a16:creationId xmlns:a16="http://schemas.microsoft.com/office/drawing/2014/main" id="{A171CC33-F87F-4BE0-9F22-A8341D818EFB}"/>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5925A040-5C8E-4DFE-87ED-DBB90B4D893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06E9E825-73C0-4D02-B395-FAECBB128349}"/>
              </a:ext>
            </a:extLst>
          </p:cNvPr>
          <p:cNvSpPr txBox="1">
            <a:spLocks noGrp="1"/>
          </p:cNvSpPr>
          <p:nvPr>
            <p:ph type="sldNum" sz="quarter" idx="8"/>
          </p:nvPr>
        </p:nvSpPr>
        <p:spPr/>
        <p:txBody>
          <a:bodyPr/>
          <a:lstStyle>
            <a:lvl1pPr>
              <a:defRPr/>
            </a:lvl1pPr>
          </a:lstStyle>
          <a:p>
            <a:pPr lvl="0"/>
            <a:fld id="{21ECE4E4-8418-456A-A481-1854EF801A17}" type="slidenum">
              <a:t>‹#›</a:t>
            </a:fld>
            <a:endParaRPr lang="en-GB"/>
          </a:p>
        </p:txBody>
      </p:sp>
    </p:spTree>
    <p:extLst>
      <p:ext uri="{BB962C8B-B14F-4D97-AF65-F5344CB8AC3E}">
        <p14:creationId xmlns:p14="http://schemas.microsoft.com/office/powerpoint/2010/main" val="3011287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356AE30-2E2E-4108-A20B-B8864A08E9A8}"/>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B1AF602F-667B-4E40-A958-5C84B8C85F2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42D096F9-D0C4-4FDF-91AE-ED83182ED80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54A15065-6C96-4376-8702-955B98F8AFF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10EDB01F-B6BD-42DC-9573-9A32E75A8497}"/>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DE573F6D-659E-44BE-98FE-6EF9F41F227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A2F70C5B-1CF3-4F11-953A-BFE143452DCF}"/>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8E282D4-007A-4452-992A-4DC1969AD2BD}"/>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BCE2C4D-658A-438B-B783-F9B660CC5A13}"/>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D3501FEE-BFAA-4916-895B-188E5A67B78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917167FF-8A26-46E1-AED8-E1354C75C78E}"/>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8661BD53-C493-48AD-ABD5-01484C8EEB09}"/>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F12450FC-2811-449B-B1D4-668067DC8C2A}"/>
              </a:ext>
            </a:extLst>
          </p:cNvPr>
          <p:cNvSpPr txBox="1">
            <a:spLocks noGrp="1"/>
          </p:cNvSpPr>
          <p:nvPr>
            <p:ph type="dt" sz="half" idx="7"/>
          </p:nvPr>
        </p:nvSpPr>
        <p:spPr/>
        <p:txBody>
          <a:bodyPr/>
          <a:lstStyle>
            <a:lvl1pPr>
              <a:defRPr/>
            </a:lvl1pPr>
          </a:lstStyle>
          <a:p>
            <a:pPr lvl="0"/>
            <a:fld id="{2B781F1C-E50C-4C45-9DF2-845F0D01CC5E}" type="datetime1">
              <a:rPr lang="en-GB"/>
              <a:pPr lvl="0"/>
              <a:t>22/03/2020</a:t>
            </a:fld>
            <a:endParaRPr lang="en-GB"/>
          </a:p>
        </p:txBody>
      </p:sp>
      <p:sp>
        <p:nvSpPr>
          <p:cNvPr id="15" name="Footer Placeholder 4">
            <a:extLst>
              <a:ext uri="{FF2B5EF4-FFF2-40B4-BE49-F238E27FC236}">
                <a16:creationId xmlns:a16="http://schemas.microsoft.com/office/drawing/2014/main" id="{CC0E8DDF-B466-46C6-ADB0-83C5388E3E5F}"/>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CB48B4A9-9719-4BD2-AB39-0A83619850EE}"/>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9AF81FF5-39C3-4B13-A6F0-C15E58895153}"/>
              </a:ext>
            </a:extLst>
          </p:cNvPr>
          <p:cNvSpPr txBox="1">
            <a:spLocks noGrp="1"/>
          </p:cNvSpPr>
          <p:nvPr>
            <p:ph type="sldNum" sz="quarter" idx="8"/>
          </p:nvPr>
        </p:nvSpPr>
        <p:spPr/>
        <p:txBody>
          <a:bodyPr/>
          <a:lstStyle>
            <a:lvl1pPr>
              <a:defRPr/>
            </a:lvl1pPr>
          </a:lstStyle>
          <a:p>
            <a:pPr lvl="0"/>
            <a:fld id="{8C212C74-D759-431F-A0DE-8706EE0DFB73}" type="slidenum">
              <a:t>‹#›</a:t>
            </a:fld>
            <a:endParaRPr lang="en-GB"/>
          </a:p>
        </p:txBody>
      </p:sp>
    </p:spTree>
    <p:extLst>
      <p:ext uri="{BB962C8B-B14F-4D97-AF65-F5344CB8AC3E}">
        <p14:creationId xmlns:p14="http://schemas.microsoft.com/office/powerpoint/2010/main" val="3814203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91D29E37-F429-4D5B-B369-50086BDBEFD2}"/>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978B0363-D952-420A-9C02-1E03E1970F82}"/>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9C5E6CDC-E67E-49C0-9712-478B9B8F6AA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AE1E9F3D-D3B8-4F8C-A47C-6D768185A5B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1E0891B9-CC8A-4CE9-8574-541C54695CB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541AC4EA-BE32-4416-BE10-D1C5B4AB2A9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1530AB5F-A3BE-4903-BD06-D5B937673F3A}"/>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68C17E3-5BC7-4C9E-AD6E-278066CFBBCB}"/>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F41D0EDB-DBC1-4224-B322-51D42D4CCC97}"/>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AAC9E23A-16C6-486F-9917-3AD45D2473E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A27EF14D-0D04-4540-8D8D-C4F70BDC7CED}"/>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767F4B7B-9479-43B9-AE0D-E3EC00EA9BCD}"/>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3D7D332E-E004-4996-8823-52D076090A71}"/>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A8CDC9DA-7100-47F7-8652-AC0ADC814244}"/>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A39CB784-75AE-45ED-9C63-9290F1F88C71}"/>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FED02F0A-59EF-44AC-878C-FEEB91DF7CD3}"/>
              </a:ext>
            </a:extLst>
          </p:cNvPr>
          <p:cNvSpPr txBox="1">
            <a:spLocks noGrp="1"/>
          </p:cNvSpPr>
          <p:nvPr>
            <p:ph type="dt" sz="half" idx="7"/>
          </p:nvPr>
        </p:nvSpPr>
        <p:spPr/>
        <p:txBody>
          <a:bodyPr/>
          <a:lstStyle>
            <a:lvl1pPr>
              <a:defRPr/>
            </a:lvl1pPr>
          </a:lstStyle>
          <a:p>
            <a:pPr lvl="0"/>
            <a:fld id="{FE6B6325-7206-40CC-BA0F-4B1E779B783C}" type="datetime1">
              <a:rPr lang="en-GB"/>
              <a:pPr lvl="0"/>
              <a:t>22/03/2020</a:t>
            </a:fld>
            <a:endParaRPr lang="en-GB"/>
          </a:p>
        </p:txBody>
      </p:sp>
      <p:sp>
        <p:nvSpPr>
          <p:cNvPr id="18" name="Footer Placeholder 4">
            <a:extLst>
              <a:ext uri="{FF2B5EF4-FFF2-40B4-BE49-F238E27FC236}">
                <a16:creationId xmlns:a16="http://schemas.microsoft.com/office/drawing/2014/main" id="{834669CE-5FC2-4B88-AD50-BDF673306472}"/>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27976D26-741C-45F0-A03C-47B3A25529B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C6590DAF-1BF6-41AF-B627-1D5740D27300}"/>
              </a:ext>
            </a:extLst>
          </p:cNvPr>
          <p:cNvSpPr txBox="1">
            <a:spLocks noGrp="1"/>
          </p:cNvSpPr>
          <p:nvPr>
            <p:ph type="sldNum" sz="quarter" idx="8"/>
          </p:nvPr>
        </p:nvSpPr>
        <p:spPr/>
        <p:txBody>
          <a:bodyPr/>
          <a:lstStyle>
            <a:lvl1pPr>
              <a:defRPr/>
            </a:lvl1pPr>
          </a:lstStyle>
          <a:p>
            <a:pPr lvl="0"/>
            <a:fld id="{3811F4DE-8F91-4945-BC16-6BE71861DE8E}" type="slidenum">
              <a:t>‹#›</a:t>
            </a:fld>
            <a:endParaRPr lang="en-GB"/>
          </a:p>
        </p:txBody>
      </p:sp>
    </p:spTree>
    <p:extLst>
      <p:ext uri="{BB962C8B-B14F-4D97-AF65-F5344CB8AC3E}">
        <p14:creationId xmlns:p14="http://schemas.microsoft.com/office/powerpoint/2010/main" val="2414037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EBF3872-43AF-40BF-9A60-0B4E596688B7}"/>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F7A73593-E1F3-4048-842E-4D25DA2F5ED1}"/>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0ACEDB2D-8E5B-46BB-889C-58C97B14BFC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13C55E2D-2B34-45FD-BBAB-9F1098B83E9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8C16262F-8A29-48A8-965E-CCEC332063D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3DB9CAE4-47FB-407F-802D-04377DBCABA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CE885652-67E1-4FA8-BAE5-0EE4B26A3AAD}"/>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CD60BC57-78B4-4221-8371-894C462117BD}"/>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20EDC9D2-D349-428B-98D0-FC72AE2F24A7}"/>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A1E1EAA8-2C36-4033-B2F5-6EA87964D6A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50CE7922-D0F3-40C2-8D08-F85874669E75}"/>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68C5206B-B714-49C1-8E72-81F3FA9D8F0F}"/>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E94EAF63-553D-437A-A2C1-5A2AB4D36189}"/>
              </a:ext>
            </a:extLst>
          </p:cNvPr>
          <p:cNvSpPr txBox="1">
            <a:spLocks noGrp="1"/>
          </p:cNvSpPr>
          <p:nvPr>
            <p:ph type="dt" sz="half" idx="7"/>
          </p:nvPr>
        </p:nvSpPr>
        <p:spPr/>
        <p:txBody>
          <a:bodyPr/>
          <a:lstStyle>
            <a:lvl1pPr>
              <a:defRPr/>
            </a:lvl1pPr>
          </a:lstStyle>
          <a:p>
            <a:pPr lvl="0"/>
            <a:fld id="{677E9859-137D-47DF-8EF8-C440C0B9562E}" type="datetime1">
              <a:rPr lang="en-GB"/>
              <a:pPr lvl="0"/>
              <a:t>22/03/2020</a:t>
            </a:fld>
            <a:endParaRPr lang="en-GB"/>
          </a:p>
        </p:txBody>
      </p:sp>
      <p:sp>
        <p:nvSpPr>
          <p:cNvPr id="15" name="Footer Placeholder 4">
            <a:extLst>
              <a:ext uri="{FF2B5EF4-FFF2-40B4-BE49-F238E27FC236}">
                <a16:creationId xmlns:a16="http://schemas.microsoft.com/office/drawing/2014/main" id="{AF6FD512-715C-436D-A5D9-E8EE44FE1A08}"/>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F125FD7F-304F-47EF-9708-88CA24825280}"/>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AF627524-58B5-48D1-A7A9-C98655426139}"/>
              </a:ext>
            </a:extLst>
          </p:cNvPr>
          <p:cNvSpPr txBox="1">
            <a:spLocks noGrp="1"/>
          </p:cNvSpPr>
          <p:nvPr>
            <p:ph type="sldNum" sz="quarter" idx="8"/>
          </p:nvPr>
        </p:nvSpPr>
        <p:spPr/>
        <p:txBody>
          <a:bodyPr/>
          <a:lstStyle>
            <a:lvl1pPr>
              <a:defRPr/>
            </a:lvl1pPr>
          </a:lstStyle>
          <a:p>
            <a:pPr lvl="0"/>
            <a:fld id="{BFA1AAD7-4966-4344-B0A6-FE560B082519}" type="slidenum">
              <a:t>‹#›</a:t>
            </a:fld>
            <a:endParaRPr lang="en-GB"/>
          </a:p>
        </p:txBody>
      </p:sp>
    </p:spTree>
    <p:extLst>
      <p:ext uri="{BB962C8B-B14F-4D97-AF65-F5344CB8AC3E}">
        <p14:creationId xmlns:p14="http://schemas.microsoft.com/office/powerpoint/2010/main" val="23032310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6480E-DE5E-4695-AFFD-C6DF257ACEA8}"/>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2842A53-B3A8-4CCA-B2D4-9E64747E966C}"/>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13C8FE4B-F41B-469E-90DA-EDA6B21D0AF0}"/>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84F9EA5C-D270-45F3-A500-53CEAEFF0644}"/>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EA327C75-1E81-43A4-A3FF-38ACF142B81E}"/>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242B85A5-4F5F-43E3-9C39-46A149A31C32}"/>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E116209E-399C-46FD-8C98-A112F2544D1B}"/>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0A9F25AA-172B-4489-B095-ECC986CFDAB9}"/>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EC6C8DEB-A002-4474-B4AC-89BFDDFF097C}"/>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2EA25AB9-1640-4F8A-AECA-C0DED80F40E4}"/>
              </a:ext>
            </a:extLst>
          </p:cNvPr>
          <p:cNvSpPr txBox="1">
            <a:spLocks noGrp="1"/>
          </p:cNvSpPr>
          <p:nvPr>
            <p:ph type="dt" sz="half" idx="7"/>
          </p:nvPr>
        </p:nvSpPr>
        <p:spPr/>
        <p:txBody>
          <a:bodyPr/>
          <a:lstStyle>
            <a:lvl1pPr>
              <a:defRPr/>
            </a:lvl1pPr>
          </a:lstStyle>
          <a:p>
            <a:pPr lvl="0"/>
            <a:fld id="{8D41AC6B-F804-4D22-978F-9AF10F1717A9}" type="datetime1">
              <a:rPr lang="en-GB"/>
              <a:pPr lvl="0"/>
              <a:t>22/03/2020</a:t>
            </a:fld>
            <a:endParaRPr lang="en-GB"/>
          </a:p>
        </p:txBody>
      </p:sp>
      <p:sp>
        <p:nvSpPr>
          <p:cNvPr id="12" name="Footer Placeholder 7">
            <a:extLst>
              <a:ext uri="{FF2B5EF4-FFF2-40B4-BE49-F238E27FC236}">
                <a16:creationId xmlns:a16="http://schemas.microsoft.com/office/drawing/2014/main" id="{6B1AD084-54BD-4A4F-B560-566DA64D4FCE}"/>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C6D99628-0EC7-43A1-8FC1-633B3B3829D3}"/>
              </a:ext>
            </a:extLst>
          </p:cNvPr>
          <p:cNvSpPr txBox="1">
            <a:spLocks noGrp="1"/>
          </p:cNvSpPr>
          <p:nvPr>
            <p:ph type="sldNum" sz="quarter" idx="8"/>
          </p:nvPr>
        </p:nvSpPr>
        <p:spPr/>
        <p:txBody>
          <a:bodyPr/>
          <a:lstStyle>
            <a:lvl1pPr>
              <a:defRPr/>
            </a:lvl1pPr>
          </a:lstStyle>
          <a:p>
            <a:pPr lvl="0"/>
            <a:fld id="{00B65A71-5E6A-4521-9AC0-9B37FDB87413}" type="slidenum">
              <a:t>‹#›</a:t>
            </a:fld>
            <a:endParaRPr lang="en-GB"/>
          </a:p>
        </p:txBody>
      </p:sp>
    </p:spTree>
    <p:extLst>
      <p:ext uri="{BB962C8B-B14F-4D97-AF65-F5344CB8AC3E}">
        <p14:creationId xmlns:p14="http://schemas.microsoft.com/office/powerpoint/2010/main" val="2250925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BCD9-3210-44B6-B44C-E8997C540197}"/>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0D7DBAD-7BC1-47C0-B799-3FC1E0E17C50}"/>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21AC6AEA-48B1-4A05-B7B4-71A2BD7A140B}"/>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4255E56-EC94-423C-A12F-092863B96252}"/>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AF47C3D4-4B26-4379-A91E-0E3ECE380E83}"/>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B05C2831-E340-414A-97C3-A9D7A67F06F8}"/>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9B541E1-C383-4704-AB44-6E5CB6AD3235}"/>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5EE52260-388F-4D2D-8431-49A6038B0B2B}"/>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265D34B9-3BED-40B0-895C-695D870FA2D9}"/>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C66B8975-1871-4471-9037-5402C611C13C}"/>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5629CFCD-20C8-4AAD-8DA2-6A746F4CC0A8}"/>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5BC564D-0E5B-4DB0-B701-F4A3E8BFD404}"/>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AA162B5E-D9DD-443E-B93E-B55E3FCE0E97}"/>
              </a:ext>
            </a:extLst>
          </p:cNvPr>
          <p:cNvSpPr txBox="1">
            <a:spLocks noGrp="1"/>
          </p:cNvSpPr>
          <p:nvPr>
            <p:ph type="dt" sz="half" idx="7"/>
          </p:nvPr>
        </p:nvSpPr>
        <p:spPr/>
        <p:txBody>
          <a:bodyPr/>
          <a:lstStyle>
            <a:lvl1pPr>
              <a:defRPr/>
            </a:lvl1pPr>
          </a:lstStyle>
          <a:p>
            <a:pPr lvl="0"/>
            <a:fld id="{55B2EB9D-5597-424F-8E70-7DD1B65B03F2}" type="datetime1">
              <a:rPr lang="en-GB"/>
              <a:pPr lvl="0"/>
              <a:t>22/03/2020</a:t>
            </a:fld>
            <a:endParaRPr lang="en-GB"/>
          </a:p>
        </p:txBody>
      </p:sp>
      <p:sp>
        <p:nvSpPr>
          <p:cNvPr id="15" name="Footer Placeholder 7">
            <a:extLst>
              <a:ext uri="{FF2B5EF4-FFF2-40B4-BE49-F238E27FC236}">
                <a16:creationId xmlns:a16="http://schemas.microsoft.com/office/drawing/2014/main" id="{182FCF72-AD5B-41EF-93C9-48EDD18DC547}"/>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BF8C8A21-F282-4161-8E96-17675BC6C221}"/>
              </a:ext>
            </a:extLst>
          </p:cNvPr>
          <p:cNvSpPr txBox="1">
            <a:spLocks noGrp="1"/>
          </p:cNvSpPr>
          <p:nvPr>
            <p:ph type="sldNum" sz="quarter" idx="8"/>
          </p:nvPr>
        </p:nvSpPr>
        <p:spPr/>
        <p:txBody>
          <a:bodyPr/>
          <a:lstStyle>
            <a:lvl1pPr>
              <a:defRPr/>
            </a:lvl1pPr>
          </a:lstStyle>
          <a:p>
            <a:pPr lvl="0"/>
            <a:fld id="{C1DCC097-98C6-4139-8EDC-64C2B73CE7BD}" type="slidenum">
              <a:t>‹#›</a:t>
            </a:fld>
            <a:endParaRPr lang="en-GB"/>
          </a:p>
        </p:txBody>
      </p:sp>
    </p:spTree>
    <p:extLst>
      <p:ext uri="{BB962C8B-B14F-4D97-AF65-F5344CB8AC3E}">
        <p14:creationId xmlns:p14="http://schemas.microsoft.com/office/powerpoint/2010/main" val="3780109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CF40-18B0-4AF1-84F3-6BFC3C5A647E}"/>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1852E33-6A91-4434-9444-6EACEB96666A}"/>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3E22E5-03F7-4F99-8AB2-703641EEF418}"/>
              </a:ext>
            </a:extLst>
          </p:cNvPr>
          <p:cNvSpPr txBox="1">
            <a:spLocks noGrp="1"/>
          </p:cNvSpPr>
          <p:nvPr>
            <p:ph type="dt" sz="half" idx="7"/>
          </p:nvPr>
        </p:nvSpPr>
        <p:spPr>
          <a:xfrm>
            <a:off x="10695435" y="6391838"/>
            <a:ext cx="990596" cy="304796"/>
          </a:xfrm>
        </p:spPr>
        <p:txBody>
          <a:bodyPr/>
          <a:lstStyle>
            <a:lvl1pPr>
              <a:defRPr/>
            </a:lvl1pPr>
          </a:lstStyle>
          <a:p>
            <a:pPr lvl="0"/>
            <a:fld id="{1DE14997-5449-4850-9038-D76DC6A7E422}" type="datetime1">
              <a:rPr lang="en-GB"/>
              <a:pPr lvl="0"/>
              <a:t>22/03/2020</a:t>
            </a:fld>
            <a:endParaRPr lang="en-GB"/>
          </a:p>
        </p:txBody>
      </p:sp>
      <p:sp>
        <p:nvSpPr>
          <p:cNvPr id="5" name="Footer Placeholder 4">
            <a:extLst>
              <a:ext uri="{FF2B5EF4-FFF2-40B4-BE49-F238E27FC236}">
                <a16:creationId xmlns:a16="http://schemas.microsoft.com/office/drawing/2014/main" id="{1F381A8A-4A83-4E4F-878A-C160B5098FA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984EF89-D78B-4A40-9BB7-E1CB23992C93}"/>
              </a:ext>
            </a:extLst>
          </p:cNvPr>
          <p:cNvSpPr txBox="1">
            <a:spLocks noGrp="1"/>
          </p:cNvSpPr>
          <p:nvPr>
            <p:ph type="sldNum" sz="quarter" idx="8"/>
          </p:nvPr>
        </p:nvSpPr>
        <p:spPr/>
        <p:txBody>
          <a:bodyPr/>
          <a:lstStyle>
            <a:lvl1pPr>
              <a:defRPr/>
            </a:lvl1pPr>
          </a:lstStyle>
          <a:p>
            <a:pPr lvl="0"/>
            <a:fld id="{230EC2DF-95FB-4934-B586-7F81CA4DF688}" type="slidenum">
              <a:t>‹#›</a:t>
            </a:fld>
            <a:endParaRPr lang="en-GB"/>
          </a:p>
        </p:txBody>
      </p:sp>
    </p:spTree>
    <p:extLst>
      <p:ext uri="{BB962C8B-B14F-4D97-AF65-F5344CB8AC3E}">
        <p14:creationId xmlns:p14="http://schemas.microsoft.com/office/powerpoint/2010/main" val="869418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2F0F2536-A9F9-4575-8A58-DDCCBC95AFA5}"/>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183E4680-C4B6-4864-93B9-DC3DB220B82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B02F85BF-A5C4-4393-8B1A-2D26F80FE5CF}"/>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CAADAC19-926C-4C34-A9E2-E962F03DE0C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7AD6F029-86E3-4817-A73A-93FA46B90F1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EC8FBB11-EA3B-4662-B1BA-599A8B41A69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D862FFB1-966F-475C-A956-CD3500289250}"/>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06867C76-FD10-46A6-B79B-920B706DFBF3}"/>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D9A91EC6-F326-4FA0-BDA1-E88A4F99B365}"/>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7DFF04CE-6E12-4AF1-AF6A-A574B3514CAE}"/>
                </a:ext>
              </a:extLst>
            </p:cNvPr>
            <p:cNvSpPr/>
            <p:nvPr/>
          </p:nvSpPr>
          <p:spPr>
            <a:xfrm rot="5400013">
              <a:off x="4449237" y="280172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51C1206E-6DB1-4CC0-8794-3C25254DDFFA}"/>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DE1DCE47-9106-4FE2-B390-E34DF82A1CDA}"/>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404338D9-330F-480D-ABBE-7C028FC25163}"/>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75BB0851-94AC-4890-83E6-49952C4700FB}"/>
              </a:ext>
            </a:extLst>
          </p:cNvPr>
          <p:cNvSpPr txBox="1">
            <a:spLocks noGrp="1"/>
          </p:cNvSpPr>
          <p:nvPr>
            <p:ph type="dt" sz="half" idx="7"/>
          </p:nvPr>
        </p:nvSpPr>
        <p:spPr>
          <a:xfrm>
            <a:off x="10653107" y="6391838"/>
            <a:ext cx="992133" cy="304796"/>
          </a:xfrm>
        </p:spPr>
        <p:txBody>
          <a:bodyPr/>
          <a:lstStyle>
            <a:lvl1pPr>
              <a:defRPr/>
            </a:lvl1pPr>
          </a:lstStyle>
          <a:p>
            <a:pPr lvl="0"/>
            <a:fld id="{9C3D5212-AD06-4862-B1F2-AB815EECF69E}" type="datetime1">
              <a:rPr lang="en-GB"/>
              <a:pPr lvl="0"/>
              <a:t>22/03/2020</a:t>
            </a:fld>
            <a:endParaRPr lang="en-GB"/>
          </a:p>
        </p:txBody>
      </p:sp>
      <p:sp>
        <p:nvSpPr>
          <p:cNvPr id="16" name="Footer Placeholder 4">
            <a:extLst>
              <a:ext uri="{FF2B5EF4-FFF2-40B4-BE49-F238E27FC236}">
                <a16:creationId xmlns:a16="http://schemas.microsoft.com/office/drawing/2014/main" id="{BB0595D4-F730-433F-9923-D83AEBC5F47F}"/>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785FDDA8-A279-41B6-B727-42C603F6A10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008B83B4-9914-4F49-A7A9-A4C83DA5CF53}"/>
              </a:ext>
            </a:extLst>
          </p:cNvPr>
          <p:cNvSpPr txBox="1">
            <a:spLocks noGrp="1"/>
          </p:cNvSpPr>
          <p:nvPr>
            <p:ph type="sldNum" sz="quarter" idx="8"/>
          </p:nvPr>
        </p:nvSpPr>
        <p:spPr/>
        <p:txBody>
          <a:bodyPr/>
          <a:lstStyle>
            <a:lvl1pPr>
              <a:defRPr/>
            </a:lvl1pPr>
          </a:lstStyle>
          <a:p>
            <a:pPr lvl="0"/>
            <a:fld id="{3101B98F-9405-4720-AF4F-96758E659CDA}" type="slidenum">
              <a:t>‹#›</a:t>
            </a:fld>
            <a:endParaRPr lang="en-GB"/>
          </a:p>
        </p:txBody>
      </p:sp>
    </p:spTree>
    <p:extLst>
      <p:ext uri="{BB962C8B-B14F-4D97-AF65-F5344CB8AC3E}">
        <p14:creationId xmlns:p14="http://schemas.microsoft.com/office/powerpoint/2010/main" val="625511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884F5B75-3F4E-4B23-8E9B-D0DB4D1DD2CB}"/>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0BCA2CBB-77C9-4DF4-B85F-B14BF9A0BDEA}"/>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36F2711A-48B6-4E89-8CEE-20396F4D9E6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DBD13B16-A1AC-4278-A634-A0D9F77A216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3B069FA7-6C5F-4C39-899C-4AEF4059A7C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79406D93-24DD-4CE2-A0D9-A7B5F1ADD42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8357455E-A27E-4F0F-9FE7-B38F0187165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7B9B95A4-25DA-4935-B99E-DC45BBF07065}"/>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7B687603-9B92-478B-943C-0A44A7A525EE}"/>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F7E9F5C5-40BA-4442-AB25-48B8A26A944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021C7954-23CC-450E-B147-3C30BA225E9E}"/>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B824AD92-8558-4A96-9B8C-93FB4BBE96EB}"/>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FD160FDB-EFC7-4F1D-9A85-7CB57F7A6736}"/>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0BA3A6E1-AB43-467F-B77C-075C685B7BD8}" type="datetime1">
              <a:rPr lang="en-GB"/>
              <a:pPr lvl="0"/>
              <a:t>22/03/2020</a:t>
            </a:fld>
            <a:endParaRPr lang="en-GB"/>
          </a:p>
        </p:txBody>
      </p:sp>
      <p:sp>
        <p:nvSpPr>
          <p:cNvPr id="15" name="Footer Placeholder 4">
            <a:extLst>
              <a:ext uri="{FF2B5EF4-FFF2-40B4-BE49-F238E27FC236}">
                <a16:creationId xmlns:a16="http://schemas.microsoft.com/office/drawing/2014/main" id="{47E89AC0-4430-4D53-AD63-168F587BE95A}"/>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4D8D6244-2566-4640-967D-724B3AD93E4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EC670380-7374-4191-A614-D43B54F9CE9B}"/>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B7E401ED-E899-4B98-B3EA-B76794775CB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F05A6-A916-4DAB-ADD3-0A9E110FB65A}"/>
              </a:ext>
            </a:extLst>
          </p:cNvPr>
          <p:cNvSpPr txBox="1">
            <a:spLocks noGrp="1"/>
          </p:cNvSpPr>
          <p:nvPr>
            <p:ph type="ctrTitle"/>
          </p:nvPr>
        </p:nvSpPr>
        <p:spPr>
          <a:xfrm>
            <a:off x="1583704" y="1084085"/>
            <a:ext cx="8531260" cy="1395164"/>
          </a:xfrm>
        </p:spPr>
        <p:txBody>
          <a:bodyPr/>
          <a:lstStyle/>
          <a:p>
            <a:pPr lvl="0"/>
            <a:r>
              <a:rPr lang="en-GB" sz="3600" b="1">
                <a:latin typeface="Arial" pitchFamily="34"/>
                <a:cs typeface="Arial" pitchFamily="34"/>
              </a:rPr>
              <a:t>UNDERSTANDING AND ENGAGING IN               CUSTOMER EXPERIENCE</a:t>
            </a:r>
          </a:p>
        </p:txBody>
      </p:sp>
      <p:sp>
        <p:nvSpPr>
          <p:cNvPr id="3" name="Subtitle 2">
            <a:extLst>
              <a:ext uri="{FF2B5EF4-FFF2-40B4-BE49-F238E27FC236}">
                <a16:creationId xmlns:a16="http://schemas.microsoft.com/office/drawing/2014/main" id="{2ED58B90-DF0B-4D01-B695-F16C6F5113A3}"/>
              </a:ext>
            </a:extLst>
          </p:cNvPr>
          <p:cNvSpPr txBox="1">
            <a:spLocks noGrp="1"/>
          </p:cNvSpPr>
          <p:nvPr>
            <p:ph type="subTitle" idx="1"/>
          </p:nvPr>
        </p:nvSpPr>
        <p:spPr>
          <a:xfrm>
            <a:off x="2692395" y="3799002"/>
            <a:ext cx="6815672" cy="1241544"/>
          </a:xfrm>
        </p:spPr>
        <p:txBody>
          <a:bodyPr/>
          <a:lstStyle/>
          <a:p>
            <a:pPr lvl="0">
              <a:lnSpc>
                <a:spcPct val="80000"/>
              </a:lnSpc>
              <a:spcBef>
                <a:spcPts val="400"/>
              </a:spcBef>
            </a:pPr>
            <a:r>
              <a:rPr lang="en-GB" sz="1500" b="1">
                <a:latin typeface="Arial" pitchFamily="34"/>
                <a:cs typeface="Arial" pitchFamily="34"/>
              </a:rPr>
              <a:t>Name:                                                              Shaera Miah</a:t>
            </a:r>
          </a:p>
          <a:p>
            <a:pPr lvl="0">
              <a:lnSpc>
                <a:spcPct val="80000"/>
              </a:lnSpc>
              <a:spcBef>
                <a:spcPts val="400"/>
              </a:spcBef>
            </a:pPr>
            <a:r>
              <a:rPr lang="en-GB" sz="1500" b="1">
                <a:latin typeface="Arial" pitchFamily="34"/>
                <a:cs typeface="Arial" pitchFamily="34"/>
              </a:rPr>
              <a:t>Student Number:                                       1711954</a:t>
            </a:r>
          </a:p>
          <a:p>
            <a:pPr lvl="0">
              <a:lnSpc>
                <a:spcPct val="80000"/>
              </a:lnSpc>
              <a:spcBef>
                <a:spcPts val="400"/>
              </a:spcBef>
            </a:pPr>
            <a:r>
              <a:rPr lang="en-GB" sz="1500" b="1">
                <a:latin typeface="Arial" pitchFamily="34"/>
                <a:cs typeface="Arial" pitchFamily="34"/>
              </a:rPr>
              <a:t>Lecturers Name:                                       Dr Vajira Balasuriya</a:t>
            </a:r>
          </a:p>
          <a:p>
            <a:pPr lvl="0">
              <a:lnSpc>
                <a:spcPct val="80000"/>
              </a:lnSpc>
              <a:spcBef>
                <a:spcPts val="400"/>
              </a:spcBef>
            </a:pPr>
            <a:r>
              <a:rPr lang="en-GB" sz="1500" b="1">
                <a:latin typeface="Arial" pitchFamily="34"/>
                <a:cs typeface="Arial" pitchFamily="34"/>
              </a:rPr>
              <a:t>Module code :                                             (BMSW5003</a:t>
            </a:r>
            <a:r>
              <a:rPr lang="en-GB" sz="1500" b="1"/>
              <a:t>)</a:t>
            </a:r>
          </a:p>
          <a:p>
            <a:pPr lvl="0">
              <a:lnSpc>
                <a:spcPct val="80000"/>
              </a:lnSpc>
              <a:spcBef>
                <a:spcPts val="400"/>
              </a:spcBef>
            </a:pPr>
            <a:endParaRPr lang="en-GB" sz="1500"/>
          </a:p>
          <a:p>
            <a:pPr lvl="0">
              <a:lnSpc>
                <a:spcPct val="80000"/>
              </a:lnSpc>
              <a:spcBef>
                <a:spcPts val="400"/>
              </a:spcBef>
            </a:pPr>
            <a:endParaRPr lang="en-GB" sz="1500"/>
          </a:p>
          <a:p>
            <a:pPr lvl="0">
              <a:lnSpc>
                <a:spcPct val="80000"/>
              </a:lnSpc>
              <a:spcBef>
                <a:spcPts val="400"/>
              </a:spcBef>
            </a:pPr>
            <a:endParaRPr lang="en-GB" sz="1500"/>
          </a:p>
          <a:p>
            <a:pPr lvl="0">
              <a:lnSpc>
                <a:spcPct val="80000"/>
              </a:lnSpc>
              <a:spcBef>
                <a:spcPts val="400"/>
              </a:spcBef>
            </a:pPr>
            <a:endParaRPr lang="en-GB" sz="1500"/>
          </a:p>
          <a:p>
            <a:pPr lvl="0">
              <a:lnSpc>
                <a:spcPct val="80000"/>
              </a:lnSpc>
              <a:spcBef>
                <a:spcPts val="400"/>
              </a:spcBef>
            </a:pPr>
            <a:endParaRPr lang="en-GB" sz="1500"/>
          </a:p>
          <a:p>
            <a:pPr lvl="0">
              <a:lnSpc>
                <a:spcPct val="80000"/>
              </a:lnSpc>
              <a:spcBef>
                <a:spcPts val="400"/>
              </a:spcBef>
            </a:pPr>
            <a:endParaRPr lang="en-GB" sz="15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002B7-852D-4498-A4BD-AA1B85BB6E3E}"/>
              </a:ext>
            </a:extLst>
          </p:cNvPr>
          <p:cNvSpPr txBox="1">
            <a:spLocks noGrp="1"/>
          </p:cNvSpPr>
          <p:nvPr>
            <p:ph type="title"/>
          </p:nvPr>
        </p:nvSpPr>
        <p:spPr/>
        <p:txBody>
          <a:bodyPr/>
          <a:lstStyle/>
          <a:p>
            <a:pPr lvl="0"/>
            <a:r>
              <a:rPr lang="en-GB" b="1">
                <a:latin typeface="Arial" pitchFamily="34"/>
                <a:cs typeface="Arial" pitchFamily="34"/>
              </a:rPr>
              <a:t>Asda supermarket </a:t>
            </a:r>
          </a:p>
        </p:txBody>
      </p:sp>
      <p:pic>
        <p:nvPicPr>
          <p:cNvPr id="3" name="Content Placeholder 3">
            <a:extLst>
              <a:ext uri="{FF2B5EF4-FFF2-40B4-BE49-F238E27FC236}">
                <a16:creationId xmlns:a16="http://schemas.microsoft.com/office/drawing/2014/main" id="{326E530D-8067-44BA-A5BD-4C97F49F7F36}"/>
              </a:ext>
            </a:extLst>
          </p:cNvPr>
          <p:cNvPicPr>
            <a:picLocks noGrp="1" noChangeAspect="1"/>
          </p:cNvPicPr>
          <p:nvPr>
            <p:ph idx="1"/>
          </p:nvPr>
        </p:nvPicPr>
        <p:blipFill>
          <a:blip r:embed="rId2"/>
          <a:stretch>
            <a:fillRect/>
          </a:stretch>
        </p:blipFill>
        <p:spPr>
          <a:xfrm>
            <a:off x="1300898" y="3440109"/>
            <a:ext cx="9078007" cy="3205785"/>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8E53B-52B1-444A-9C98-C591C2077829}"/>
              </a:ext>
            </a:extLst>
          </p:cNvPr>
          <p:cNvSpPr txBox="1">
            <a:spLocks noGrp="1"/>
          </p:cNvSpPr>
          <p:nvPr>
            <p:ph type="title"/>
          </p:nvPr>
        </p:nvSpPr>
        <p:spPr/>
        <p:txBody>
          <a:bodyPr/>
          <a:lstStyle/>
          <a:p>
            <a:pPr lvl="0"/>
            <a:r>
              <a:rPr lang="en-GB" b="1">
                <a:latin typeface="Arial" pitchFamily="34"/>
                <a:cs typeface="Arial" pitchFamily="34"/>
              </a:rPr>
              <a:t>Ethics of Asda </a:t>
            </a:r>
          </a:p>
        </p:txBody>
      </p:sp>
      <p:sp>
        <p:nvSpPr>
          <p:cNvPr id="3" name="Content Placeholder 2">
            <a:extLst>
              <a:ext uri="{FF2B5EF4-FFF2-40B4-BE49-F238E27FC236}">
                <a16:creationId xmlns:a16="http://schemas.microsoft.com/office/drawing/2014/main" id="{CAF5FC22-4CD8-439C-BC35-A2EB5F61CC39}"/>
              </a:ext>
            </a:extLst>
          </p:cNvPr>
          <p:cNvSpPr txBox="1">
            <a:spLocks noGrp="1"/>
          </p:cNvSpPr>
          <p:nvPr>
            <p:ph idx="1"/>
          </p:nvPr>
        </p:nvSpPr>
        <p:spPr>
          <a:xfrm>
            <a:off x="1436305" y="2468031"/>
            <a:ext cx="8825660" cy="3416298"/>
          </a:xfrm>
        </p:spPr>
        <p:txBody>
          <a:bodyPr/>
          <a:lstStyle/>
          <a:p>
            <a:pPr marL="0" lvl="0" indent="0" algn="just">
              <a:spcBef>
                <a:spcPts val="500"/>
              </a:spcBef>
              <a:buNone/>
            </a:pPr>
            <a:r>
              <a:rPr lang="en-GB" sz="2000" dirty="0">
                <a:latin typeface="Arial" pitchFamily="34"/>
                <a:cs typeface="Arial" pitchFamily="34"/>
              </a:rPr>
              <a:t>Ethics is defined as the principles of right and wrong that are familiar by using a person or a social company. They adjust the ethics and suitable behaviour and ethical purpose of as motivation. As a whole, ethics is the philosophical have a look at ethical values and guidelines. Business choice-making, this is important for the growth of any business company (</a:t>
            </a:r>
            <a:r>
              <a:rPr lang="en-GB" sz="2000" dirty="0" err="1">
                <a:latin typeface="Arial" pitchFamily="34"/>
                <a:cs typeface="Arial" pitchFamily="34"/>
              </a:rPr>
              <a:t>Davidrajuh</a:t>
            </a:r>
            <a:r>
              <a:rPr lang="en-GB" sz="2000" dirty="0">
                <a:latin typeface="Arial" pitchFamily="34"/>
                <a:cs typeface="Arial" pitchFamily="34"/>
              </a:rPr>
              <a:t>, 2008). Moreover, a place of job ethics results in a happy individual who collects a strengthening bond with their colleagues enjoys coming to work rather than treating it as an easy source of burden. Painter-Morland (2008) clarifies that ethics is displayed as a collection of ideas that ought to be applied to make choices in organizations.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F762-F2F1-4E0D-B5EE-EE60AAE2E368}"/>
              </a:ext>
            </a:extLst>
          </p:cNvPr>
          <p:cNvSpPr txBox="1">
            <a:spLocks noGrp="1"/>
          </p:cNvSpPr>
          <p:nvPr>
            <p:ph type="title"/>
          </p:nvPr>
        </p:nvSpPr>
        <p:spPr>
          <a:xfrm>
            <a:off x="3091988" y="982129"/>
            <a:ext cx="6598758" cy="1303870"/>
          </a:xfrm>
        </p:spPr>
        <p:txBody>
          <a:bodyPr/>
          <a:lstStyle/>
          <a:p>
            <a:pPr lvl="0"/>
            <a:r>
              <a:rPr lang="en-GB">
                <a:latin typeface="Arial" pitchFamily="34"/>
                <a:cs typeface="Arial" pitchFamily="34"/>
              </a:rPr>
              <a:t>Continued.</a:t>
            </a:r>
            <a:r>
              <a:rPr lang="en-GB"/>
              <a:t> </a:t>
            </a:r>
          </a:p>
        </p:txBody>
      </p:sp>
      <p:sp>
        <p:nvSpPr>
          <p:cNvPr id="3" name="Content Placeholder 2">
            <a:extLst>
              <a:ext uri="{FF2B5EF4-FFF2-40B4-BE49-F238E27FC236}">
                <a16:creationId xmlns:a16="http://schemas.microsoft.com/office/drawing/2014/main" id="{5058FE4B-D2F3-4414-BB5F-A78F29FD2D6C}"/>
              </a:ext>
            </a:extLst>
          </p:cNvPr>
          <p:cNvSpPr txBox="1">
            <a:spLocks noGrp="1"/>
          </p:cNvSpPr>
          <p:nvPr>
            <p:ph idx="1"/>
          </p:nvPr>
        </p:nvSpPr>
        <p:spPr/>
        <p:txBody>
          <a:bodyPr/>
          <a:lstStyle/>
          <a:p>
            <a:pPr marL="0" lvl="0" indent="0">
              <a:buNone/>
            </a:pPr>
            <a:r>
              <a:rPr lang="en-GB"/>
              <a:t>           </a:t>
            </a:r>
            <a:r>
              <a:rPr lang="en-GB" sz="1600"/>
              <a:t>In my presentation I will be discussing these key sectors in more specifics details.</a:t>
            </a:r>
          </a:p>
          <a:p>
            <a:pPr marL="0" lvl="0" indent="0">
              <a:spcBef>
                <a:spcPts val="400"/>
              </a:spcBef>
              <a:buNone/>
            </a:pPr>
            <a:endParaRPr lang="en-GB" sz="1600"/>
          </a:p>
          <a:p>
            <a:pPr lvl="0" algn="ctr"/>
            <a:r>
              <a:rPr lang="en-GB">
                <a:latin typeface="Arial" pitchFamily="34"/>
                <a:cs typeface="Arial" pitchFamily="34"/>
              </a:rPr>
              <a:t>Asda marketing sector</a:t>
            </a:r>
          </a:p>
          <a:p>
            <a:pPr lvl="0" algn="ctr"/>
            <a:r>
              <a:rPr lang="en-GB">
                <a:latin typeface="Arial" pitchFamily="34"/>
                <a:cs typeface="Arial" pitchFamily="34"/>
              </a:rPr>
              <a:t>Asda distributions </a:t>
            </a:r>
          </a:p>
          <a:p>
            <a:pPr lvl="0" algn="ctr"/>
            <a:r>
              <a:rPr lang="en-GB">
                <a:latin typeface="Arial" pitchFamily="34"/>
                <a:cs typeface="Arial" pitchFamily="34"/>
              </a:rPr>
              <a:t>Asda pricing </a:t>
            </a:r>
          </a:p>
          <a:p>
            <a:pPr lvl="0" algn="ctr"/>
            <a:r>
              <a:rPr lang="en-GB">
                <a:latin typeface="Arial" pitchFamily="34"/>
                <a:cs typeface="Arial" pitchFamily="34"/>
              </a:rPr>
              <a:t>Asda staff  promotion </a:t>
            </a:r>
          </a:p>
          <a:p>
            <a:pPr lvl="0">
              <a:spcBef>
                <a:spcPts val="400"/>
              </a:spcBef>
            </a:pPr>
            <a:endParaRPr lang="en-GB" sz="1600"/>
          </a:p>
          <a:p>
            <a:pPr lvl="0">
              <a:spcBef>
                <a:spcPts val="400"/>
              </a:spcBef>
            </a:pPr>
            <a:endParaRPr lang="en-GB" sz="1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34E7D-54A7-40BA-9D23-1AC058DC4984}"/>
              </a:ext>
            </a:extLst>
          </p:cNvPr>
          <p:cNvSpPr txBox="1">
            <a:spLocks noGrp="1"/>
          </p:cNvSpPr>
          <p:nvPr>
            <p:ph type="title"/>
          </p:nvPr>
        </p:nvSpPr>
        <p:spPr/>
        <p:txBody>
          <a:bodyPr/>
          <a:lstStyle/>
          <a:p>
            <a:pPr lvl="0"/>
            <a:r>
              <a:rPr lang="en-GB" b="1">
                <a:latin typeface="Arial" pitchFamily="34"/>
                <a:cs typeface="Arial" pitchFamily="34"/>
              </a:rPr>
              <a:t>Sustainability of Asda</a:t>
            </a:r>
          </a:p>
        </p:txBody>
      </p:sp>
      <p:sp>
        <p:nvSpPr>
          <p:cNvPr id="3" name="Content Placeholder 2">
            <a:extLst>
              <a:ext uri="{FF2B5EF4-FFF2-40B4-BE49-F238E27FC236}">
                <a16:creationId xmlns:a16="http://schemas.microsoft.com/office/drawing/2014/main" id="{B9A5FAF2-DB30-4E76-B027-7D8347482CF5}"/>
              </a:ext>
            </a:extLst>
          </p:cNvPr>
          <p:cNvSpPr txBox="1">
            <a:spLocks noGrp="1"/>
          </p:cNvSpPr>
          <p:nvPr>
            <p:ph idx="1"/>
          </p:nvPr>
        </p:nvSpPr>
        <p:spPr/>
        <p:txBody>
          <a:bodyPr>
            <a:normAutofit lnSpcReduction="10000"/>
          </a:bodyPr>
          <a:lstStyle/>
          <a:p>
            <a:pPr marL="0" lvl="0" indent="0" algn="just">
              <a:spcBef>
                <a:spcPts val="500"/>
              </a:spcBef>
              <a:buNone/>
            </a:pPr>
            <a:r>
              <a:rPr lang="en-GB" sz="2000" dirty="0">
                <a:latin typeface="Arial" pitchFamily="34"/>
                <a:cs typeface="Arial" pitchFamily="34"/>
              </a:rPr>
              <a:t>The aim of Asda is to be the most trusted store and they're committed to decreasing the environmental impact of our operations, the products and offerings they sell and the suppliers who make them. Asda is targeted on putting off useless plastic. Where packaging is beneficial to the life of a product, they will trial new solutions that contain as a whole lot recycled content material, and then can be recycled in which viable. Asda is committing to the use of a median of 30% recycled content material across all our personal brand plastic packaging by means of 2020. Whereas, Tesco is aiming to take away 1bn pieces of plastic by way of the stop of next 12 months from its own-label merchandise. They pledge to prohibit brands with an excessive amount of non-recyclable packaging from next 12 months (Butler, 2019).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0357-DD47-4D07-817A-6C012F51D49D}"/>
              </a:ext>
            </a:extLst>
          </p:cNvPr>
          <p:cNvSpPr txBox="1">
            <a:spLocks noGrp="1"/>
          </p:cNvSpPr>
          <p:nvPr>
            <p:ph type="title"/>
          </p:nvPr>
        </p:nvSpPr>
        <p:spPr/>
        <p:txBody>
          <a:bodyPr/>
          <a:lstStyle/>
          <a:p>
            <a:pPr lvl="0"/>
            <a:r>
              <a:rPr lang="en-GB">
                <a:latin typeface="Arial" pitchFamily="34"/>
                <a:cs typeface="Arial" pitchFamily="34"/>
              </a:rPr>
              <a:t>Continued.</a:t>
            </a:r>
          </a:p>
        </p:txBody>
      </p:sp>
      <p:sp>
        <p:nvSpPr>
          <p:cNvPr id="3" name="Content Placeholder 2">
            <a:extLst>
              <a:ext uri="{FF2B5EF4-FFF2-40B4-BE49-F238E27FC236}">
                <a16:creationId xmlns:a16="http://schemas.microsoft.com/office/drawing/2014/main" id="{A173CC6F-694E-4C2F-82CF-944A8D2A6B46}"/>
              </a:ext>
            </a:extLst>
          </p:cNvPr>
          <p:cNvSpPr txBox="1">
            <a:spLocks noGrp="1"/>
          </p:cNvSpPr>
          <p:nvPr>
            <p:ph idx="1"/>
          </p:nvPr>
        </p:nvSpPr>
        <p:spPr/>
        <p:txBody>
          <a:bodyPr anchorCtr="1"/>
          <a:lstStyle/>
          <a:p>
            <a:pPr marL="0" lvl="0" indent="0" algn="ctr">
              <a:spcBef>
                <a:spcPts val="400"/>
              </a:spcBef>
              <a:buNone/>
            </a:pPr>
            <a:r>
              <a:rPr lang="en-GB" sz="1600">
                <a:latin typeface="Arial" pitchFamily="34"/>
                <a:cs typeface="Arial" pitchFamily="34"/>
              </a:rPr>
              <a:t>In my presentation I will be discussing these key sectors in more specifics details.</a:t>
            </a:r>
          </a:p>
          <a:p>
            <a:pPr marL="0" lvl="0" indent="0" algn="ctr">
              <a:spcBef>
                <a:spcPts val="400"/>
              </a:spcBef>
              <a:buNone/>
            </a:pPr>
            <a:endParaRPr lang="en-GB" sz="1600">
              <a:latin typeface="Arial" pitchFamily="34"/>
              <a:cs typeface="Arial" pitchFamily="34"/>
            </a:endParaRPr>
          </a:p>
          <a:p>
            <a:pPr marL="0" lvl="0" indent="0" algn="ctr">
              <a:spcBef>
                <a:spcPts val="400"/>
              </a:spcBef>
              <a:buNone/>
            </a:pPr>
            <a:endParaRPr lang="en-GB" sz="1600">
              <a:latin typeface="Arial" pitchFamily="34"/>
              <a:cs typeface="Arial" pitchFamily="34"/>
            </a:endParaRPr>
          </a:p>
          <a:p>
            <a:pPr marL="0" lvl="0" indent="0" algn="ctr">
              <a:buNone/>
            </a:pPr>
            <a:r>
              <a:rPr lang="en-GB" b="1">
                <a:latin typeface="Arial" pitchFamily="34"/>
                <a:cs typeface="Arial" pitchFamily="34"/>
              </a:rPr>
              <a:t>Quality polices.</a:t>
            </a:r>
          </a:p>
          <a:p>
            <a:pPr marL="0" lvl="0" indent="0" algn="ctr">
              <a:buNone/>
            </a:pPr>
            <a:r>
              <a:rPr lang="en-GB" b="1">
                <a:latin typeface="Arial" pitchFamily="34"/>
                <a:cs typeface="Arial" pitchFamily="34"/>
              </a:rPr>
              <a:t>Employees polices.</a:t>
            </a:r>
          </a:p>
          <a:p>
            <a:pPr marL="0" lvl="0" indent="0" algn="ctr">
              <a:buNone/>
            </a:pPr>
            <a:r>
              <a:rPr lang="en-GB" b="1">
                <a:latin typeface="Arial" pitchFamily="34"/>
                <a:cs typeface="Arial" pitchFamily="34"/>
              </a:rPr>
              <a:t>Environmental polices.</a:t>
            </a:r>
          </a:p>
          <a:p>
            <a:pPr marL="0" lvl="0" indent="0" algn="ctr">
              <a:spcBef>
                <a:spcPts val="400"/>
              </a:spcBef>
              <a:buNone/>
            </a:pPr>
            <a:endParaRPr lang="en-GB" sz="1600">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30D82-339D-4DBB-B2BC-310903E70739}"/>
              </a:ext>
            </a:extLst>
          </p:cNvPr>
          <p:cNvSpPr txBox="1">
            <a:spLocks noGrp="1"/>
          </p:cNvSpPr>
          <p:nvPr>
            <p:ph type="title"/>
          </p:nvPr>
        </p:nvSpPr>
        <p:spPr>
          <a:xfrm>
            <a:off x="857835" y="982129"/>
            <a:ext cx="10633438" cy="1303870"/>
          </a:xfrm>
        </p:spPr>
        <p:txBody>
          <a:bodyPr/>
          <a:lstStyle/>
          <a:p>
            <a:pPr lvl="0"/>
            <a:r>
              <a:rPr lang="en-GB" sz="4000">
                <a:latin typeface="Arial Black" pitchFamily="34"/>
              </a:rPr>
              <a:t>Ethics (Cons and Pros) Sustainability  </a:t>
            </a:r>
          </a:p>
        </p:txBody>
      </p:sp>
      <p:sp>
        <p:nvSpPr>
          <p:cNvPr id="3" name="Content Placeholder 2">
            <a:extLst>
              <a:ext uri="{FF2B5EF4-FFF2-40B4-BE49-F238E27FC236}">
                <a16:creationId xmlns:a16="http://schemas.microsoft.com/office/drawing/2014/main" id="{DD331097-767B-4DC3-AF4D-371A30DE5C80}"/>
              </a:ext>
            </a:extLst>
          </p:cNvPr>
          <p:cNvSpPr txBox="1">
            <a:spLocks noGrp="1"/>
          </p:cNvSpPr>
          <p:nvPr>
            <p:ph idx="1"/>
          </p:nvPr>
        </p:nvSpPr>
        <p:spPr/>
        <p:txBody>
          <a:bodyPr anchorCtr="1"/>
          <a:lstStyle/>
          <a:p>
            <a:pPr marL="0" lvl="0" indent="0" algn="ctr">
              <a:buNone/>
            </a:pPr>
            <a:r>
              <a:rPr lang="en-GB" sz="1600">
                <a:latin typeface="Arial" pitchFamily="34"/>
                <a:cs typeface="Arial" pitchFamily="34"/>
              </a:rPr>
              <a:t>In my presentation I will be discussing these key sectors in more specifics details</a:t>
            </a:r>
            <a:r>
              <a:rPr lang="en-GB"/>
              <a:t>.</a:t>
            </a:r>
          </a:p>
          <a:p>
            <a:pPr lvl="0" algn="ctr">
              <a:lnSpc>
                <a:spcPct val="200000"/>
              </a:lnSpc>
            </a:pPr>
            <a:r>
              <a:rPr lang="en-GB" b="1">
                <a:latin typeface="Arial" pitchFamily="34"/>
                <a:cs typeface="Arial" pitchFamily="34"/>
              </a:rPr>
              <a:t>Marketing strategies. </a:t>
            </a:r>
          </a:p>
          <a:p>
            <a:pPr lvl="0" algn="ctr">
              <a:lnSpc>
                <a:spcPct val="200000"/>
              </a:lnSpc>
            </a:pPr>
            <a:r>
              <a:rPr lang="en-GB" b="1">
                <a:latin typeface="Arial" pitchFamily="34"/>
                <a:cs typeface="Arial" pitchFamily="34"/>
              </a:rPr>
              <a:t>Environment polices.</a:t>
            </a:r>
          </a:p>
          <a:p>
            <a:pPr lvl="0" algn="ctr">
              <a:lnSpc>
                <a:spcPct val="200000"/>
              </a:lnSpc>
            </a:pPr>
            <a:r>
              <a:rPr lang="en-GB" b="1">
                <a:latin typeface="Arial" pitchFamily="34"/>
                <a:cs typeface="Arial" pitchFamily="34"/>
              </a:rPr>
              <a:t>Employees Guidelines.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5B81-4B17-4A9E-926B-9087C69DE05F}"/>
              </a:ext>
            </a:extLst>
          </p:cNvPr>
          <p:cNvSpPr txBox="1">
            <a:spLocks noGrp="1"/>
          </p:cNvSpPr>
          <p:nvPr>
            <p:ph type="title"/>
          </p:nvPr>
        </p:nvSpPr>
        <p:spPr/>
        <p:txBody>
          <a:bodyPr/>
          <a:lstStyle/>
          <a:p>
            <a:pPr lvl="0"/>
            <a:r>
              <a:rPr lang="en-GB">
                <a:latin typeface="Arial" pitchFamily="34"/>
                <a:cs typeface="Arial" pitchFamily="34"/>
              </a:rPr>
              <a:t>Customer Relationship Management </a:t>
            </a:r>
          </a:p>
        </p:txBody>
      </p:sp>
      <p:sp>
        <p:nvSpPr>
          <p:cNvPr id="3" name="Content Placeholder 2">
            <a:extLst>
              <a:ext uri="{FF2B5EF4-FFF2-40B4-BE49-F238E27FC236}">
                <a16:creationId xmlns:a16="http://schemas.microsoft.com/office/drawing/2014/main" id="{9C784255-CD4C-4ED4-B235-F3B56CCCD907}"/>
              </a:ext>
            </a:extLst>
          </p:cNvPr>
          <p:cNvSpPr txBox="1">
            <a:spLocks noGrp="1"/>
          </p:cNvSpPr>
          <p:nvPr>
            <p:ph idx="1"/>
          </p:nvPr>
        </p:nvSpPr>
        <p:spPr/>
        <p:txBody>
          <a:bodyPr/>
          <a:lstStyle/>
          <a:p>
            <a:pPr marL="0" lvl="0" indent="0" algn="just">
              <a:lnSpc>
                <a:spcPct val="90000"/>
              </a:lnSpc>
              <a:spcBef>
                <a:spcPts val="500"/>
              </a:spcBef>
              <a:buNone/>
            </a:pPr>
            <a:r>
              <a:rPr lang="en-GB" sz="2000" dirty="0">
                <a:latin typeface="Arial" pitchFamily="34"/>
                <a:cs typeface="Arial" pitchFamily="34"/>
              </a:rPr>
              <a:t>Customer Relationship Management (CRM) describes how your business company interacts together with your customers in an organized manner. CRM is the technique of dealing with all traits of interaction a business enterprise has with its customers, including prospecting, sales, and offerings (Soliman, 2011).  CRM attempts provide insight into and enhance the customer relationship by combining clients' interaction views into one picture. CRM includes the usage of time to collect the intelligence you want to offer advanced help and services in your purchaser. In different terms, CRM is also about what you do with those facts to higher meet the desires of your customers and confirm new clients, ensuing in higher profits for you.</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D158A-5B8C-4B36-902B-3E0F4FBD1319}"/>
              </a:ext>
            </a:extLst>
          </p:cNvPr>
          <p:cNvSpPr txBox="1">
            <a:spLocks noGrp="1"/>
          </p:cNvSpPr>
          <p:nvPr>
            <p:ph type="title"/>
          </p:nvPr>
        </p:nvSpPr>
        <p:spPr/>
        <p:txBody>
          <a:bodyPr/>
          <a:lstStyle/>
          <a:p>
            <a:pPr lvl="0"/>
            <a:r>
              <a:rPr lang="en-GB">
                <a:latin typeface="Arial Black" pitchFamily="34"/>
              </a:rPr>
              <a:t>Cons and Pros of CRM</a:t>
            </a:r>
          </a:p>
        </p:txBody>
      </p:sp>
      <p:sp>
        <p:nvSpPr>
          <p:cNvPr id="3" name="Content Placeholder 2">
            <a:extLst>
              <a:ext uri="{FF2B5EF4-FFF2-40B4-BE49-F238E27FC236}">
                <a16:creationId xmlns:a16="http://schemas.microsoft.com/office/drawing/2014/main" id="{386F7401-49E1-4475-9B04-A48FE297AC6A}"/>
              </a:ext>
            </a:extLst>
          </p:cNvPr>
          <p:cNvSpPr txBox="1">
            <a:spLocks noGrp="1"/>
          </p:cNvSpPr>
          <p:nvPr>
            <p:ph idx="1"/>
          </p:nvPr>
        </p:nvSpPr>
        <p:spPr/>
        <p:txBody>
          <a:bodyPr/>
          <a:lstStyle/>
          <a:p>
            <a:pPr marL="0" lvl="0" indent="0" algn="ctr">
              <a:buNone/>
            </a:pPr>
            <a:r>
              <a:rPr lang="en-GB" sz="1600">
                <a:latin typeface="Arial" pitchFamily="34"/>
                <a:cs typeface="Arial" pitchFamily="34"/>
              </a:rPr>
              <a:t>In my presentation I will be discussing these key sectors in more specifics details.</a:t>
            </a:r>
          </a:p>
          <a:p>
            <a:pPr lvl="0" algn="ctr">
              <a:lnSpc>
                <a:spcPct val="200000"/>
              </a:lnSpc>
            </a:pPr>
            <a:r>
              <a:rPr lang="en-GB" b="1">
                <a:latin typeface="Arial" pitchFamily="34"/>
                <a:cs typeface="Arial" pitchFamily="34"/>
              </a:rPr>
              <a:t>Marketing </a:t>
            </a:r>
          </a:p>
          <a:p>
            <a:pPr lvl="0" algn="ctr">
              <a:lnSpc>
                <a:spcPct val="200000"/>
              </a:lnSpc>
            </a:pPr>
            <a:r>
              <a:rPr lang="en-GB" b="1">
                <a:latin typeface="Arial" pitchFamily="34"/>
                <a:cs typeface="Arial" pitchFamily="34"/>
              </a:rPr>
              <a:t>Environment </a:t>
            </a:r>
          </a:p>
          <a:p>
            <a:pPr lvl="0" algn="ctr">
              <a:lnSpc>
                <a:spcPct val="200000"/>
              </a:lnSpc>
            </a:pPr>
            <a:r>
              <a:rPr lang="en-GB" b="1">
                <a:latin typeface="Arial" pitchFamily="34"/>
                <a:cs typeface="Arial" pitchFamily="34"/>
              </a:rPr>
              <a:t>Employees </a:t>
            </a:r>
          </a:p>
          <a:p>
            <a:pPr lvl="0"/>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11F0D-6D47-42C2-AE02-CB15879C5F72}"/>
              </a:ext>
            </a:extLst>
          </p:cNvPr>
          <p:cNvSpPr txBox="1">
            <a:spLocks noGrp="1"/>
          </p:cNvSpPr>
          <p:nvPr>
            <p:ph type="title"/>
          </p:nvPr>
        </p:nvSpPr>
        <p:spPr>
          <a:xfrm>
            <a:off x="1295403" y="982129"/>
            <a:ext cx="9601200" cy="820033"/>
          </a:xfrm>
        </p:spPr>
        <p:txBody>
          <a:bodyPr/>
          <a:lstStyle/>
          <a:p>
            <a:pPr lvl="0"/>
            <a:r>
              <a:rPr lang="en-GB">
                <a:latin typeface="Arial" pitchFamily="34"/>
                <a:cs typeface="Arial" pitchFamily="34"/>
              </a:rPr>
              <a:t>S W O T  Analysis of Asda </a:t>
            </a:r>
          </a:p>
        </p:txBody>
      </p:sp>
      <p:graphicFrame>
        <p:nvGraphicFramePr>
          <p:cNvPr id="3" name="Table 4">
            <a:extLst>
              <a:ext uri="{FF2B5EF4-FFF2-40B4-BE49-F238E27FC236}">
                <a16:creationId xmlns:a16="http://schemas.microsoft.com/office/drawing/2014/main" id="{0487F0AE-BC48-4D5D-9429-40833E50C86C}"/>
              </a:ext>
            </a:extLst>
          </p:cNvPr>
          <p:cNvGraphicFramePr>
            <a:graphicFrameLocks noGrp="1"/>
          </p:cNvGraphicFramePr>
          <p:nvPr>
            <p:ph idx="1"/>
          </p:nvPr>
        </p:nvGraphicFramePr>
        <p:xfrm>
          <a:off x="961537" y="1802163"/>
          <a:ext cx="10567445" cy="4188768"/>
        </p:xfrm>
        <a:graphic>
          <a:graphicData uri="http://schemas.openxmlformats.org/drawingml/2006/table">
            <a:tbl>
              <a:tblPr firstRow="1" bandRow="1">
                <a:effectLst/>
                <a:tableStyleId>{93296810-A885-4BE3-A3E7-6D5BEEA58F35}</a:tableStyleId>
              </a:tblPr>
              <a:tblGrid>
                <a:gridCol w="5580665">
                  <a:extLst>
                    <a:ext uri="{9D8B030D-6E8A-4147-A177-3AD203B41FA5}">
                      <a16:colId xmlns:a16="http://schemas.microsoft.com/office/drawing/2014/main" val="2610178942"/>
                    </a:ext>
                  </a:extLst>
                </a:gridCol>
                <a:gridCol w="4986780">
                  <a:extLst>
                    <a:ext uri="{9D8B030D-6E8A-4147-A177-3AD203B41FA5}">
                      <a16:colId xmlns:a16="http://schemas.microsoft.com/office/drawing/2014/main" val="17654041"/>
                    </a:ext>
                  </a:extLst>
                </a:gridCol>
              </a:tblGrid>
              <a:tr h="2109978">
                <a:tc>
                  <a:txBody>
                    <a:bodyPr/>
                    <a:lstStyle/>
                    <a:p>
                      <a:pPr lvl="0"/>
                      <a:r>
                        <a:rPr lang="en-GB" sz="2400">
                          <a:latin typeface="Arial" pitchFamily="34"/>
                          <a:cs typeface="Arial" pitchFamily="34"/>
                        </a:rPr>
                        <a:t>Strength</a:t>
                      </a:r>
                    </a:p>
                    <a:p>
                      <a:pPr lvl="0"/>
                      <a:endParaRPr lang="en-GB"/>
                    </a:p>
                    <a:p>
                      <a:pPr lvl="0" algn="just"/>
                      <a:r>
                        <a:rPr lang="en-GB" sz="1400">
                          <a:latin typeface="Arial" pitchFamily="34"/>
                          <a:cs typeface="Arial" pitchFamily="34"/>
                        </a:rPr>
                        <a:t>Asda strive to maintain the same price compared to other supermarkets without compromising the quality of products and the customer service. In order to become successful, the organisation must ensure good customer relationship as well as with suppliers. </a:t>
                      </a:r>
                    </a:p>
                    <a:p>
                      <a:pPr lvl="0" algn="just"/>
                      <a:endParaRPr lang="en-GB" sz="1400">
                        <a:latin typeface="Arial" pitchFamily="34"/>
                        <a:cs typeface="Arial" pitchFamily="34"/>
                      </a:endParaRPr>
                    </a:p>
                    <a:p>
                      <a:pPr lvl="0" algn="just"/>
                      <a:endParaRPr lang="en-GB" sz="1400">
                        <a:latin typeface="Arial" pitchFamily="34"/>
                        <a:cs typeface="Arial" pitchFamily="34"/>
                      </a:endParaRPr>
                    </a:p>
                  </a:txBody>
                  <a:tcPr/>
                </a:tc>
                <a:tc>
                  <a:txBody>
                    <a:bodyPr/>
                    <a:lstStyle/>
                    <a:p>
                      <a:pPr lvl="0"/>
                      <a:r>
                        <a:rPr lang="en-GB" sz="2400">
                          <a:latin typeface="Arial" pitchFamily="34"/>
                          <a:cs typeface="Arial" pitchFamily="34"/>
                        </a:rPr>
                        <a:t>Weakness</a:t>
                      </a:r>
                      <a:r>
                        <a:rPr lang="en-GB"/>
                        <a:t> </a:t>
                      </a:r>
                    </a:p>
                    <a:p>
                      <a:pPr lvl="0"/>
                      <a:endParaRPr lang="en-GB"/>
                    </a:p>
                    <a:p>
                      <a:pPr lvl="0"/>
                      <a:r>
                        <a:rPr lang="en-GB"/>
                        <a:t>Asda’s  own brands are more expensive then other competitors  own brands.  Asda needs to address  this issue ASAP to advance in this competitive market and keep their stronghold. </a:t>
                      </a:r>
                    </a:p>
                  </a:txBody>
                  <a:tcPr/>
                </a:tc>
                <a:extLst>
                  <a:ext uri="{0D108BD9-81ED-4DB2-BD59-A6C34878D82A}">
                    <a16:rowId xmlns:a16="http://schemas.microsoft.com/office/drawing/2014/main" val="3485960943"/>
                  </a:ext>
                </a:extLst>
              </a:tr>
              <a:tr h="1963728">
                <a:tc>
                  <a:txBody>
                    <a:bodyPr/>
                    <a:lstStyle/>
                    <a:p>
                      <a:pPr lvl="0"/>
                      <a:r>
                        <a:rPr lang="en-GB" sz="2400">
                          <a:latin typeface="Arial" pitchFamily="34"/>
                          <a:cs typeface="Arial" pitchFamily="34"/>
                        </a:rPr>
                        <a:t>Opportunity.</a:t>
                      </a:r>
                    </a:p>
                    <a:p>
                      <a:pPr lvl="0"/>
                      <a:r>
                        <a:rPr lang="en-GB"/>
                        <a:t> </a:t>
                      </a:r>
                    </a:p>
                    <a:p>
                      <a:pPr lvl="0"/>
                      <a:r>
                        <a:rPr lang="en-GB" sz="1400">
                          <a:latin typeface="Arial" pitchFamily="34"/>
                          <a:cs typeface="Arial" pitchFamily="34"/>
                        </a:rPr>
                        <a:t>Asda should open branches in Europe and capitalize on its market strategies, also further advance to the third world countries like India and China as this will also create more employment.</a:t>
                      </a:r>
                    </a:p>
                  </a:txBody>
                  <a:tcPr/>
                </a:tc>
                <a:tc>
                  <a:txBody>
                    <a:bodyPr/>
                    <a:lstStyle/>
                    <a:p>
                      <a:pPr lvl="0"/>
                      <a:r>
                        <a:rPr lang="en-GB" sz="2400">
                          <a:latin typeface="Arial" pitchFamily="34"/>
                          <a:cs typeface="Arial" pitchFamily="34"/>
                        </a:rPr>
                        <a:t>Treats.</a:t>
                      </a:r>
                    </a:p>
                    <a:p>
                      <a:pPr lvl="0"/>
                      <a:endParaRPr lang="en-GB" sz="1400">
                        <a:latin typeface="Arial" pitchFamily="34"/>
                        <a:cs typeface="Arial" pitchFamily="34"/>
                      </a:endParaRPr>
                    </a:p>
                    <a:p>
                      <a:pPr lvl="0"/>
                      <a:r>
                        <a:rPr lang="en-GB" sz="1400">
                          <a:latin typeface="Arial" pitchFamily="34"/>
                          <a:cs typeface="Arial" pitchFamily="34"/>
                        </a:rPr>
                        <a:t>Other supermarkets like Lidl, Morrisons is lowering their product prices,  this is becoming a threat for Asda in operating their business.</a:t>
                      </a:r>
                      <a:endParaRPr lang="en-GB" sz="2400">
                        <a:latin typeface="Arial" pitchFamily="34"/>
                        <a:cs typeface="Arial" pitchFamily="34"/>
                      </a:endParaRPr>
                    </a:p>
                  </a:txBody>
                  <a:tcPr/>
                </a:tc>
                <a:extLst>
                  <a:ext uri="{0D108BD9-81ED-4DB2-BD59-A6C34878D82A}">
                    <a16:rowId xmlns:a16="http://schemas.microsoft.com/office/drawing/2014/main" val="375468891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3B115-3D7C-4F76-83F2-7A20A93DF4DE}"/>
              </a:ext>
            </a:extLst>
          </p:cNvPr>
          <p:cNvSpPr txBox="1">
            <a:spLocks noGrp="1"/>
          </p:cNvSpPr>
          <p:nvPr>
            <p:ph type="title"/>
          </p:nvPr>
        </p:nvSpPr>
        <p:spPr/>
        <p:txBody>
          <a:bodyPr/>
          <a:lstStyle/>
          <a:p>
            <a:pPr lvl="0"/>
            <a:r>
              <a:rPr lang="en-GB">
                <a:latin typeface="Arial Black" pitchFamily="34"/>
              </a:rPr>
              <a:t>Thankyou </a:t>
            </a:r>
          </a:p>
        </p:txBody>
      </p:sp>
      <p:sp>
        <p:nvSpPr>
          <p:cNvPr id="3" name="Content Placeholder 5">
            <a:extLst>
              <a:ext uri="{FF2B5EF4-FFF2-40B4-BE49-F238E27FC236}">
                <a16:creationId xmlns:a16="http://schemas.microsoft.com/office/drawing/2014/main" id="{724FB517-9814-45EE-8A85-B95141FF4E3D}"/>
              </a:ext>
            </a:extLst>
          </p:cNvPr>
          <p:cNvSpPr txBox="1">
            <a:spLocks noGrp="1"/>
          </p:cNvSpPr>
          <p:nvPr>
            <p:ph idx="1"/>
          </p:nvPr>
        </p:nvSpPr>
        <p:spPr>
          <a:xfrm>
            <a:off x="1154951" y="2603497"/>
            <a:ext cx="8825660" cy="4254502"/>
          </a:xfrm>
        </p:spPr>
        <p:txBody>
          <a:bodyPr/>
          <a:lstStyle/>
          <a:p>
            <a:pPr marL="0" lvl="0" indent="0">
              <a:lnSpc>
                <a:spcPct val="90000"/>
              </a:lnSpc>
              <a:buNone/>
            </a:pPr>
            <a:endParaRPr lang="en-GB">
              <a:latin typeface="Arial Black" pitchFamily="34"/>
            </a:endParaRPr>
          </a:p>
          <a:p>
            <a:pPr marL="0" lvl="0" indent="0">
              <a:lnSpc>
                <a:spcPct val="90000"/>
              </a:lnSpc>
              <a:buNone/>
            </a:pPr>
            <a:endParaRPr lang="en-GB">
              <a:latin typeface="Arial Black" pitchFamily="34"/>
            </a:endParaRPr>
          </a:p>
          <a:p>
            <a:pPr marL="0" lvl="0" indent="0">
              <a:lnSpc>
                <a:spcPct val="90000"/>
              </a:lnSpc>
              <a:buNone/>
            </a:pPr>
            <a:endParaRPr lang="en-GB">
              <a:latin typeface="Arial Black" pitchFamily="34"/>
            </a:endParaRPr>
          </a:p>
          <a:p>
            <a:pPr marL="0" lvl="0" indent="0">
              <a:lnSpc>
                <a:spcPct val="90000"/>
              </a:lnSpc>
              <a:buNone/>
            </a:pPr>
            <a:endParaRPr lang="en-GB">
              <a:latin typeface="Arial Black" pitchFamily="34"/>
            </a:endParaRPr>
          </a:p>
          <a:p>
            <a:pPr marL="0" lvl="0" indent="0">
              <a:lnSpc>
                <a:spcPct val="90000"/>
              </a:lnSpc>
              <a:buNone/>
            </a:pPr>
            <a:endParaRPr lang="en-GB">
              <a:latin typeface="Arial Black" pitchFamily="34"/>
            </a:endParaRPr>
          </a:p>
          <a:p>
            <a:pPr marL="0" lvl="0" indent="0">
              <a:lnSpc>
                <a:spcPct val="90000"/>
              </a:lnSpc>
              <a:buNone/>
            </a:pPr>
            <a:r>
              <a:rPr lang="en-GB">
                <a:latin typeface="Arial Black" pitchFamily="34"/>
              </a:rPr>
              <a:t>                             </a:t>
            </a:r>
          </a:p>
          <a:p>
            <a:pPr marL="0" lvl="0" indent="0">
              <a:lnSpc>
                <a:spcPct val="90000"/>
              </a:lnSpc>
              <a:buNone/>
            </a:pPr>
            <a:r>
              <a:rPr lang="en-GB">
                <a:latin typeface="Arial Black" pitchFamily="34"/>
              </a:rPr>
              <a:t>                            </a:t>
            </a:r>
          </a:p>
          <a:p>
            <a:pPr marL="0" lvl="0" indent="0">
              <a:lnSpc>
                <a:spcPct val="90000"/>
              </a:lnSpc>
              <a:buNone/>
            </a:pPr>
            <a:endParaRPr lang="en-GB">
              <a:latin typeface="Arial Black" pitchFamily="34"/>
            </a:endParaRPr>
          </a:p>
          <a:p>
            <a:pPr marL="0" lvl="0" indent="0">
              <a:lnSpc>
                <a:spcPct val="90000"/>
              </a:lnSpc>
              <a:buNone/>
            </a:pPr>
            <a:r>
              <a:rPr lang="en-GB">
                <a:latin typeface="Arial Black" pitchFamily="34"/>
              </a:rPr>
              <a:t>                                           </a:t>
            </a:r>
          </a:p>
          <a:p>
            <a:pPr marL="0" lvl="0" indent="0">
              <a:lnSpc>
                <a:spcPct val="90000"/>
              </a:lnSpc>
              <a:buNone/>
            </a:pPr>
            <a:endParaRPr lang="en-GB">
              <a:latin typeface="Arial Black" pitchFamily="34"/>
            </a:endParaRPr>
          </a:p>
          <a:p>
            <a:pPr marL="0" lvl="0" indent="0">
              <a:lnSpc>
                <a:spcPct val="90000"/>
              </a:lnSpc>
              <a:buNone/>
            </a:pPr>
            <a:r>
              <a:rPr lang="en-GB">
                <a:latin typeface="Arial Black" pitchFamily="34"/>
              </a:rPr>
              <a:t>                                        Any questions please </a:t>
            </a:r>
          </a:p>
        </p:txBody>
      </p:sp>
      <p:pic>
        <p:nvPicPr>
          <p:cNvPr id="4" name="Picture 6">
            <a:extLst>
              <a:ext uri="{FF2B5EF4-FFF2-40B4-BE49-F238E27FC236}">
                <a16:creationId xmlns:a16="http://schemas.microsoft.com/office/drawing/2014/main" id="{B6F6DCE0-11B8-4AE1-AD87-7530B1059394}"/>
              </a:ext>
            </a:extLst>
          </p:cNvPr>
          <p:cNvPicPr>
            <a:picLocks noChangeAspect="1"/>
          </p:cNvPicPr>
          <p:nvPr/>
        </p:nvPicPr>
        <p:blipFill>
          <a:blip r:embed="rId2"/>
          <a:stretch>
            <a:fillRect/>
          </a:stretch>
        </p:blipFill>
        <p:spPr>
          <a:xfrm>
            <a:off x="2211384" y="2847971"/>
            <a:ext cx="7769227" cy="3392570"/>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0BBD1-6894-4ABC-9E28-9C40718BE24C}"/>
              </a:ext>
            </a:extLst>
          </p:cNvPr>
          <p:cNvSpPr txBox="1">
            <a:spLocks noGrp="1"/>
          </p:cNvSpPr>
          <p:nvPr>
            <p:ph type="title"/>
          </p:nvPr>
        </p:nvSpPr>
        <p:spPr/>
        <p:txBody>
          <a:bodyPr/>
          <a:lstStyle/>
          <a:p>
            <a:pPr lvl="0"/>
            <a:r>
              <a:rPr lang="en-GB">
                <a:latin typeface="Arial Black" pitchFamily="34"/>
              </a:rPr>
              <a:t>References </a:t>
            </a:r>
          </a:p>
        </p:txBody>
      </p:sp>
      <p:sp>
        <p:nvSpPr>
          <p:cNvPr id="3" name="Content Placeholder 2">
            <a:extLst>
              <a:ext uri="{FF2B5EF4-FFF2-40B4-BE49-F238E27FC236}">
                <a16:creationId xmlns:a16="http://schemas.microsoft.com/office/drawing/2014/main" id="{5ED1F628-F2A1-4535-84C4-C4EFC3EAB4AD}"/>
              </a:ext>
            </a:extLst>
          </p:cNvPr>
          <p:cNvSpPr txBox="1">
            <a:spLocks noGrp="1"/>
          </p:cNvSpPr>
          <p:nvPr>
            <p:ph idx="1"/>
          </p:nvPr>
        </p:nvSpPr>
        <p:spPr/>
        <p:txBody>
          <a:bodyPr/>
          <a:lstStyle/>
          <a:p>
            <a:pPr lvl="0" algn="just">
              <a:lnSpc>
                <a:spcPct val="90000"/>
              </a:lnSpc>
            </a:pPr>
            <a:r>
              <a:rPr lang="en-GB" sz="1600">
                <a:latin typeface="Arial" pitchFamily="34"/>
                <a:cs typeface="Arial" pitchFamily="34"/>
              </a:rPr>
              <a:t>Butler, S., 2019. Tesco Moves To Cut Out Plastic From Range Of Own-Brand Products. [online] the Guardian. Available at: &lt;https://www.theguardian.com/business/2019/nov/01/tesco-moves-to-cut-out-plastic-from-range-of-own-brand-products&gt; [Accessed 15 February 2020]. </a:t>
            </a:r>
          </a:p>
          <a:p>
            <a:pPr lvl="0" algn="just">
              <a:lnSpc>
                <a:spcPct val="90000"/>
              </a:lnSpc>
            </a:pPr>
            <a:endParaRPr lang="en-GB" sz="1600">
              <a:latin typeface="Arial" pitchFamily="34"/>
              <a:cs typeface="Arial" pitchFamily="34"/>
            </a:endParaRPr>
          </a:p>
          <a:p>
            <a:pPr lvl="0" algn="just"/>
            <a:r>
              <a:rPr lang="en-GB" sz="1600">
                <a:latin typeface="Arial" pitchFamily="34"/>
                <a:cs typeface="Arial" pitchFamily="34"/>
              </a:rPr>
              <a:t>Davidrajuh, R., 2008. A Conceptual Model For Ethical Business Decision-Making Under The Influence Of Personal Relationships. [ebook] Available at: &lt;https://core.ac.uk/download/pdf/30886945.pdf&gt; [Accessed 16 February 2020]. </a:t>
            </a:r>
          </a:p>
          <a:p>
            <a:pPr lvl="0" algn="just">
              <a:lnSpc>
                <a:spcPct val="90000"/>
              </a:lnSpc>
            </a:pPr>
            <a:endParaRPr lang="en-GB" sz="1600">
              <a:latin typeface="Arial" pitchFamily="34"/>
              <a:cs typeface="Arial" pitchFamily="34"/>
            </a:endParaRPr>
          </a:p>
          <a:p>
            <a:pPr lvl="0" algn="just"/>
            <a:r>
              <a:rPr lang="en-GB" sz="1600">
                <a:latin typeface="Arial" pitchFamily="34"/>
                <a:cs typeface="Arial" pitchFamily="34"/>
              </a:rPr>
              <a:t>Sayed Soliman, D., 2011. Customer Relationship Management and Its Relationship to the Marketing Performance. International Journal of Business and Social Science, 2(10).</a:t>
            </a:r>
          </a:p>
          <a:p>
            <a:pPr lvl="0" algn="just">
              <a:lnSpc>
                <a:spcPct val="140000"/>
              </a:lnSpc>
            </a:pPr>
            <a:endParaRPr lang="en-GB" sz="1600">
              <a:latin typeface="Arial" pitchFamily="34"/>
              <a:cs typeface="Arial" pitchFamily="34"/>
            </a:endParaRPr>
          </a:p>
          <a:p>
            <a:pPr lvl="0" algn="just">
              <a:lnSpc>
                <a:spcPct val="90000"/>
              </a:lnSpc>
            </a:pPr>
            <a:endParaRPr lang="en-GB" sz="1600">
              <a:latin typeface="Arial" pitchFamily="34"/>
              <a:cs typeface="Arial" pitchFamily="34"/>
            </a:endParaRPr>
          </a:p>
        </p:txBody>
      </p:sp>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621</TotalTime>
  <Words>840</Words>
  <Application>Microsoft Office PowerPoint</Application>
  <PresentationFormat>Widescreen</PresentationFormat>
  <Paragraphs>73</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vt:lpstr>
      <vt:lpstr>Century Gothic</vt:lpstr>
      <vt:lpstr>Wingdings 3</vt:lpstr>
      <vt:lpstr>Ion Boardroom</vt:lpstr>
      <vt:lpstr>UNDERSTANDING AND ENGAGING IN               CUSTOMER EXPERIENCE</vt:lpstr>
      <vt:lpstr>Asda supermarket </vt:lpstr>
      <vt:lpstr>Ethics of Asda </vt:lpstr>
      <vt:lpstr>Continued. </vt:lpstr>
      <vt:lpstr>Sustainability of Asda</vt:lpstr>
      <vt:lpstr>Continued.</vt:lpstr>
      <vt:lpstr>Ethics (Cons and Pros) Sustainability  </vt:lpstr>
      <vt:lpstr>Customer Relationship Management </vt:lpstr>
      <vt:lpstr>Cons and Pros of CRM</vt:lpstr>
      <vt:lpstr>S W O T  Analysis of Asda </vt:lpstr>
      <vt:lpstr>Thankyou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CUSTOMER EXPERIENCE</dc:title>
  <dc:creator>Mohammed Chaudhary (1711710)</dc:creator>
  <cp:lastModifiedBy>Syeda Asad</cp:lastModifiedBy>
  <cp:revision>17</cp:revision>
  <dcterms:created xsi:type="dcterms:W3CDTF">2020-03-21T08:41:12Z</dcterms:created>
  <dcterms:modified xsi:type="dcterms:W3CDTF">2020-03-22T21:18:10Z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0x0101001581B635143F154EA3C7B67311F5F321</vt:lpwstr>
  </property>
</Properties>
</file>