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75" r:id="rId12"/>
    <p:sldId id="267" r:id="rId13"/>
    <p:sldId id="269" r:id="rId14"/>
    <p:sldId id="268" r:id="rId15"/>
    <p:sldId id="270" r:id="rId16"/>
    <p:sldId id="271" r:id="rId17"/>
    <p:sldId id="272" r:id="rId18"/>
    <p:sldId id="279" r:id="rId19"/>
    <p:sldId id="274" r:id="rId20"/>
    <p:sldId id="276" r:id="rId21"/>
    <p:sldId id="278"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404" autoAdjust="0"/>
  </p:normalViewPr>
  <p:slideViewPr>
    <p:cSldViewPr snapToGrid="0">
      <p:cViewPr varScale="1">
        <p:scale>
          <a:sx n="74" d="100"/>
          <a:sy n="74" d="100"/>
        </p:scale>
        <p:origin x="376"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8/10/2026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8/10/2026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8/10/2026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hyperlink" Target="https://www.instituteofhealthequity.org/" TargetMode="External"/><Relationship Id="rId13" Type="http://schemas.openxmlformats.org/officeDocument/2006/relationships/hyperlink" Target="https://www.england.nhs.uk/about/equality/core20plus5/" TargetMode="External"/><Relationship Id="rId3" Type="http://schemas.openxmlformats.org/officeDocument/2006/relationships/hyperlink" Target="https://www.cqc.org.uk/publication/state-care-202122" TargetMode="External"/><Relationship Id="rId7" Type="http://schemas.openxmlformats.org/officeDocument/2006/relationships/hyperlink" Target="https://www.kingsfund.org.uk/" TargetMode="External"/><Relationship Id="rId12" Type="http://schemas.openxmlformats.org/officeDocument/2006/relationships/hyperlink" Target="https://www.england.nhs.uk/personalisedcare/comprehensive-model-of-personalised-care/" TargetMode="External"/><Relationship Id="rId2" Type="http://schemas.openxmlformats.org/officeDocument/2006/relationships/hyperlink" Target="https://www.bloodpressureuk.org/" TargetMode="External"/><Relationship Id="rId16" Type="http://schemas.openxmlformats.org/officeDocument/2006/relationships/hyperlink" Target="https://academic.oup.com/eurheartj/article/39/33/3021/5079119" TargetMode="External"/><Relationship Id="rId1" Type="http://schemas.openxmlformats.org/officeDocument/2006/relationships/slideLayout" Target="../slideLayouts/slideLayout2.xml"/><Relationship Id="rId6" Type="http://schemas.openxmlformats.org/officeDocument/2006/relationships/hyperlink" Target="https://www.ahajournals.org/doi/10.1161/HYPERTENSIONAHA.120.15026" TargetMode="External"/><Relationship Id="rId11" Type="http://schemas.openxmlformats.org/officeDocument/2006/relationships/hyperlink" Target="https://www.longtermplan.nhs.uk/" TargetMode="External"/><Relationship Id="rId5" Type="http://schemas.openxmlformats.org/officeDocument/2006/relationships/hyperlink" Target="https://www.health.org.uk/" TargetMode="External"/><Relationship Id="rId15" Type="http://schemas.openxmlformats.org/officeDocument/2006/relationships/hyperlink" Target="https://www.who.int/publications/i/item/9789240081062" TargetMode="External"/><Relationship Id="rId10" Type="http://schemas.openxmlformats.org/officeDocument/2006/relationships/hyperlink" Target="https://www.nice.org.uk/guidance/cg181" TargetMode="External"/><Relationship Id="rId4" Type="http://schemas.openxmlformats.org/officeDocument/2006/relationships/hyperlink" Target="https://www.gov.uk/government/publications/transforming-public-health-for-the-future" TargetMode="External"/><Relationship Id="rId9" Type="http://schemas.openxmlformats.org/officeDocument/2006/relationships/hyperlink" Target="https://www.nice.org.uk/guidance/ng136" TargetMode="External"/><Relationship Id="rId14" Type="http://schemas.openxmlformats.org/officeDocument/2006/relationships/hyperlink" Target="https://www.gov.uk/government/publications/health-matters-combating-high-blood-pressure"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bjgp.org/" TargetMode="External"/><Relationship Id="rId13" Type="http://schemas.openxmlformats.org/officeDocument/2006/relationships/hyperlink" Target="https://journals.lww.com/jhypertension" TargetMode="External"/><Relationship Id="rId3" Type="http://schemas.openxmlformats.org/officeDocument/2006/relationships/hyperlink" Target="https://www.thelancet.com/journals/lancet/article/PIIS0140-6736(18)30300-9/fulltext" TargetMode="External"/><Relationship Id="rId7" Type="http://schemas.openxmlformats.org/officeDocument/2006/relationships/hyperlink" Target="https://onlinelibrary.wiley.com/journal/13697625" TargetMode="External"/><Relationship Id="rId12" Type="http://schemas.openxmlformats.org/officeDocument/2006/relationships/hyperlink" Target="https://bmcmedicine.biomedcentral.com/" TargetMode="External"/><Relationship Id="rId2" Type="http://schemas.openxmlformats.org/officeDocument/2006/relationships/hyperlink" Target="https://journals.lww.com/jhypertension/abstract/2021/09000/home_blood_pressure_monitoring__methodology,.6.aspx" TargetMode="External"/><Relationship Id="rId16" Type="http://schemas.openxmlformats.org/officeDocument/2006/relationships/hyperlink" Target="https://www.cambridge.org/core/journals/primary-health-care-research-and-development" TargetMode="External"/><Relationship Id="rId1" Type="http://schemas.openxmlformats.org/officeDocument/2006/relationships/slideLayout" Target="../slideLayouts/slideLayout2.xml"/><Relationship Id="rId6" Type="http://schemas.openxmlformats.org/officeDocument/2006/relationships/hyperlink" Target="https://academic.oup.com/pubmed" TargetMode="External"/><Relationship Id="rId11" Type="http://schemas.openxmlformats.org/officeDocument/2006/relationships/hyperlink" Target="https://www.sciencedirect.com/journal/patient-education-and-counseling" TargetMode="External"/><Relationship Id="rId5" Type="http://schemas.openxmlformats.org/officeDocument/2006/relationships/hyperlink" Target="https://www.jacc.org/doi/10.1016/j.jacc.2019.11.055" TargetMode="External"/><Relationship Id="rId15" Type="http://schemas.openxmlformats.org/officeDocument/2006/relationships/hyperlink" Target="https://www.sciencedirect.com/journal/health-policy" TargetMode="External"/><Relationship Id="rId10" Type="http://schemas.openxmlformats.org/officeDocument/2006/relationships/hyperlink" Target="https://bmjopen.bmj.com/" TargetMode="External"/><Relationship Id="rId4" Type="http://schemas.openxmlformats.org/officeDocument/2006/relationships/hyperlink" Target="https://journals.lww.com/jhypertension/fulltext/2020/06000/2020_international_society_of_hypertension_global.4.aspx" TargetMode="External"/><Relationship Id="rId9" Type="http://schemas.openxmlformats.org/officeDocument/2006/relationships/hyperlink" Target="https://bmcpublichealth.biomedcentral.com/" TargetMode="External"/><Relationship Id="rId14" Type="http://schemas.openxmlformats.org/officeDocument/2006/relationships/hyperlink" Target="https://onlinelibrary.wiley.com/journal/1467956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7E0B0C2-6B55-1596-C4B9-CF242D9C7FE6}"/>
              </a:ext>
            </a:extLst>
          </p:cNvPr>
          <p:cNvSpPr>
            <a:spLocks noGrp="1"/>
          </p:cNvSpPr>
          <p:nvPr>
            <p:ph type="subTitle" idx="1"/>
          </p:nvPr>
        </p:nvSpPr>
        <p:spPr>
          <a:xfrm>
            <a:off x="134023" y="4675929"/>
            <a:ext cx="7766936" cy="777050"/>
          </a:xfrm>
        </p:spPr>
        <p:txBody>
          <a:bodyPr>
            <a:normAutofit/>
          </a:bodyPr>
          <a:lstStyle/>
          <a:p>
            <a:pPr algn="ctr"/>
            <a:r>
              <a:rPr lang="en-US" sz="2400" b="1" dirty="0">
                <a:solidFill>
                  <a:srgbClr val="92D050"/>
                </a:solidFill>
              </a:rPr>
              <a:t>2531883 – VATSAL JITENDRA GAJRE</a:t>
            </a:r>
          </a:p>
          <a:p>
            <a:pPr algn="ctr"/>
            <a:endParaRPr lang="en-US" sz="2400" dirty="0">
              <a:solidFill>
                <a:schemeClr val="tx2"/>
              </a:solidFill>
              <a:latin typeface="Congenial SemiBold" panose="02000503040000020004" pitchFamily="2" charset="0"/>
              <a:cs typeface="Aldhabi" panose="01000000000000000000" pitchFamily="2" charset="-78"/>
            </a:endParaRPr>
          </a:p>
        </p:txBody>
      </p:sp>
      <p:sp>
        <p:nvSpPr>
          <p:cNvPr id="5" name="Title 4">
            <a:extLst>
              <a:ext uri="{FF2B5EF4-FFF2-40B4-BE49-F238E27FC236}">
                <a16:creationId xmlns:a16="http://schemas.microsoft.com/office/drawing/2014/main" id="{C34E42BF-E3CB-C83F-692C-8545AC386FCF}"/>
              </a:ext>
            </a:extLst>
          </p:cNvPr>
          <p:cNvSpPr>
            <a:spLocks noGrp="1"/>
          </p:cNvSpPr>
          <p:nvPr>
            <p:ph type="ctrTitle"/>
          </p:nvPr>
        </p:nvSpPr>
        <p:spPr>
          <a:xfrm>
            <a:off x="1431393" y="1063872"/>
            <a:ext cx="7748448" cy="3273588"/>
          </a:xfrm>
        </p:spPr>
        <p:txBody>
          <a:bodyPr/>
          <a:lstStyle/>
          <a:p>
            <a:pPr algn="l"/>
            <a:r>
              <a:rPr lang="en-IN" sz="2800" b="1" dirty="0">
                <a:solidFill>
                  <a:srgbClr val="00B050"/>
                </a:solidFill>
                <a:latin typeface="Arial" panose="020B0604020202020204" pitchFamily="34" charset="0"/>
                <a:cs typeface="Arial" panose="020B0604020202020204" pitchFamily="34" charset="0"/>
              </a:rPr>
              <a:t>Community Care and Management of Longer-term Conditions</a:t>
            </a:r>
            <a:br>
              <a:rPr lang="en-IN" sz="2800" b="1" dirty="0">
                <a:solidFill>
                  <a:srgbClr val="00B050"/>
                </a:solidFill>
                <a:latin typeface="Arial" panose="020B0604020202020204" pitchFamily="34" charset="0"/>
                <a:cs typeface="Arial" panose="020B0604020202020204" pitchFamily="34" charset="0"/>
              </a:rPr>
            </a:br>
            <a:br>
              <a:rPr lang="en-IN" sz="2800" b="1" dirty="0">
                <a:solidFill>
                  <a:srgbClr val="00B050"/>
                </a:solidFill>
                <a:latin typeface="Arial" panose="020B0604020202020204" pitchFamily="34" charset="0"/>
                <a:cs typeface="Arial" panose="020B0604020202020204" pitchFamily="34" charset="0"/>
              </a:rPr>
            </a:br>
            <a:r>
              <a:rPr lang="en-IN" sz="2800" b="1" dirty="0">
                <a:solidFill>
                  <a:srgbClr val="00B050"/>
                </a:solidFill>
                <a:latin typeface="Arial" panose="020B0604020202020204" pitchFamily="34" charset="0"/>
                <a:cs typeface="Arial" panose="020B0604020202020204" pitchFamily="34" charset="0"/>
              </a:rPr>
              <a:t>Topic – Hypertension ( High Blood Pressure)</a:t>
            </a:r>
            <a:br>
              <a:rPr lang="en-IN" sz="2800" b="1" dirty="0">
                <a:solidFill>
                  <a:srgbClr val="00B050"/>
                </a:solidFill>
                <a:latin typeface="Arial" panose="020B0604020202020204" pitchFamily="34" charset="0"/>
                <a:cs typeface="Arial" panose="020B0604020202020204" pitchFamily="34" charset="0"/>
              </a:rPr>
            </a:br>
            <a:br>
              <a:rPr lang="en-IN" sz="2800" b="1" u="sng" dirty="0">
                <a:solidFill>
                  <a:srgbClr val="00B050"/>
                </a:solidFill>
                <a:latin typeface="Arial" panose="020B0604020202020204" pitchFamily="34" charset="0"/>
                <a:cs typeface="Arial" panose="020B0604020202020204" pitchFamily="34" charset="0"/>
              </a:rPr>
            </a:br>
            <a:r>
              <a:rPr lang="en-GB" sz="2800" b="1" dirty="0">
                <a:latin typeface="Arial" panose="020B0604020202020204" pitchFamily="34" charset="0"/>
                <a:ea typeface="Times New Roman" panose="02020603050405020304" pitchFamily="18" charset="0"/>
                <a:cs typeface="Arial" panose="020B0604020202020204" pitchFamily="34" charset="0"/>
              </a:rPr>
              <a:t>Module code:  LCHS7003</a:t>
            </a:r>
            <a:r>
              <a:rPr lang="en-IN" sz="2800" b="1" dirty="0">
                <a:latin typeface="Times New Roman" panose="02020603050405020304" pitchFamily="18" charset="0"/>
                <a:ea typeface="Times New Roman" panose="02020603050405020304" pitchFamily="18" charset="0"/>
                <a:cs typeface="Arial" panose="020B0604020202020204" pitchFamily="34" charset="0"/>
              </a:rPr>
              <a:t> </a:t>
            </a:r>
            <a:br>
              <a:rPr lang="en-IN" sz="2800" b="1" dirty="0">
                <a:latin typeface="Times New Roman" panose="02020603050405020304" pitchFamily="18" charset="0"/>
                <a:ea typeface="Times New Roman" panose="02020603050405020304" pitchFamily="18" charset="0"/>
                <a:cs typeface="Arial" panose="020B0604020202020204" pitchFamily="34" charset="0"/>
              </a:rPr>
            </a:br>
            <a:br>
              <a:rPr lang="en-IN" sz="2800" b="1" dirty="0">
                <a:latin typeface="Times New Roman" panose="02020603050405020304" pitchFamily="18" charset="0"/>
                <a:ea typeface="Times New Roman" panose="02020603050405020304" pitchFamily="18" charset="0"/>
                <a:cs typeface="Arial" panose="020B0604020202020204" pitchFamily="34" charset="0"/>
              </a:rPr>
            </a:br>
            <a:r>
              <a:rPr lang="en-IN" sz="2800" b="1" dirty="0">
                <a:latin typeface="Arial" panose="020B0604020202020204" pitchFamily="34" charset="0"/>
                <a:ea typeface="Times New Roman" panose="02020603050405020304" pitchFamily="18" charset="0"/>
                <a:cs typeface="Arial" panose="020B0604020202020204" pitchFamily="34" charset="0"/>
              </a:rPr>
              <a:t>Lecturer name -  Muhammad Khan</a:t>
            </a:r>
            <a:endParaRPr lang="en-US" sz="3600" b="1" u="sng"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4315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0F824-A661-C6AD-A855-9DCE580B8E81}"/>
              </a:ext>
            </a:extLst>
          </p:cNvPr>
          <p:cNvSpPr>
            <a:spLocks noGrp="1"/>
          </p:cNvSpPr>
          <p:nvPr>
            <p:ph type="title"/>
          </p:nvPr>
        </p:nvSpPr>
        <p:spPr>
          <a:xfrm>
            <a:off x="227392" y="232229"/>
            <a:ext cx="8596668" cy="1320800"/>
          </a:xfrm>
        </p:spPr>
        <p:txBody>
          <a:bodyPr/>
          <a:lstStyle/>
          <a:p>
            <a:r>
              <a:rPr lang="en-US" b="1" dirty="0">
                <a:latin typeface="Arial" panose="020B0604020202020204" pitchFamily="34" charset="0"/>
                <a:cs typeface="Arial" panose="020B0604020202020204" pitchFamily="34" charset="0"/>
              </a:rPr>
              <a:t>Overview of Essential Hypertension - Definitions, Etiology, and Symptoms</a:t>
            </a:r>
          </a:p>
        </p:txBody>
      </p:sp>
      <p:sp>
        <p:nvSpPr>
          <p:cNvPr id="3" name="Content Placeholder 2">
            <a:extLst>
              <a:ext uri="{FF2B5EF4-FFF2-40B4-BE49-F238E27FC236}">
                <a16:creationId xmlns:a16="http://schemas.microsoft.com/office/drawing/2014/main" id="{D084722F-FBA4-FAE3-950B-794BEB836A0A}"/>
              </a:ext>
            </a:extLst>
          </p:cNvPr>
          <p:cNvSpPr>
            <a:spLocks noGrp="1"/>
          </p:cNvSpPr>
          <p:nvPr>
            <p:ph idx="1"/>
          </p:nvPr>
        </p:nvSpPr>
        <p:spPr>
          <a:xfrm>
            <a:off x="227393" y="1426464"/>
            <a:ext cx="10050464" cy="7191029"/>
          </a:xfrm>
        </p:spPr>
        <p:txBody>
          <a:bodyPr>
            <a:noAutofit/>
          </a:bodyPr>
          <a:lstStyle/>
          <a:p>
            <a:pPr>
              <a:buFont typeface="Wingdings" panose="05000000000000000000" pitchFamily="2" charset="2"/>
              <a:buChar char="q"/>
            </a:pPr>
            <a:r>
              <a:rPr lang="en-US" sz="2000" b="1" dirty="0">
                <a:latin typeface="Arial" panose="020B0604020202020204" pitchFamily="34" charset="0"/>
                <a:cs typeface="Arial" panose="020B0604020202020204" pitchFamily="34" charset="0"/>
              </a:rPr>
              <a:t>Definition</a:t>
            </a:r>
            <a:r>
              <a:rPr lang="en-US" sz="2000" dirty="0">
                <a:latin typeface="Arial" panose="020B0604020202020204" pitchFamily="34" charset="0"/>
                <a:cs typeface="Arial" panose="020B0604020202020204" pitchFamily="34" charset="0"/>
              </a:rPr>
              <a:t>:</a:t>
            </a:r>
          </a:p>
          <a:p>
            <a:pPr marL="0" indent="0">
              <a:buNone/>
            </a:pPr>
            <a:r>
              <a:rPr lang="en-US" sz="2000" dirty="0">
                <a:latin typeface="Arial" panose="020B0604020202020204" pitchFamily="34" charset="0"/>
                <a:cs typeface="Arial" panose="020B0604020202020204" pitchFamily="34" charset="0"/>
              </a:rPr>
              <a:t>A condition characterised by high systemic blood pressure in arteries. Clinically in the UK, essential hypertension is defined as a clinic blood pressure &gt; 140/90 mm and the average of ABPM/HBPM &gt; 135/85 mmHg.(National Institute for Health and Care Excellence,2023)</a:t>
            </a:r>
          </a:p>
          <a:p>
            <a:pPr>
              <a:buFont typeface="Wingdings" panose="05000000000000000000" pitchFamily="2" charset="2"/>
              <a:buChar char="q"/>
            </a:pPr>
            <a:r>
              <a:rPr lang="en-US" sz="2000" b="1" dirty="0">
                <a:latin typeface="Arial" panose="020B0604020202020204" pitchFamily="34" charset="0"/>
                <a:cs typeface="Arial" panose="020B0604020202020204" pitchFamily="34" charset="0"/>
              </a:rPr>
              <a:t>Aetiology (Cause of Disease):</a:t>
            </a:r>
          </a:p>
          <a:p>
            <a:pPr>
              <a:buFont typeface="+mj-lt"/>
              <a:buAutoNum type="arabicPeriod"/>
            </a:pPr>
            <a:r>
              <a:rPr lang="en-US" sz="2000" dirty="0">
                <a:latin typeface="Arial" panose="020B0604020202020204" pitchFamily="34" charset="0"/>
                <a:cs typeface="Arial" panose="020B0604020202020204" pitchFamily="34" charset="0"/>
              </a:rPr>
              <a:t>Primary Hypertension (Essential Hypertension ~90–95%): Multifactorial etiology involving a combination of genetic susceptibility, high salt intake in diet, excess alcohol intake, lack of physical activity, obesity, and chronic psychosocial stress.</a:t>
            </a:r>
            <a:r>
              <a:rPr lang="en-IN" sz="2000" dirty="0"/>
              <a:t> </a:t>
            </a:r>
            <a:r>
              <a:rPr lang="en-IN" sz="2000" dirty="0">
                <a:latin typeface="Arial" panose="020B0604020202020204" pitchFamily="34" charset="0"/>
                <a:cs typeface="Arial" panose="020B0604020202020204" pitchFamily="34" charset="0"/>
              </a:rPr>
              <a:t>(Unger et al, 2020).</a:t>
            </a:r>
            <a:endParaRPr lang="en-US" sz="2000" dirty="0">
              <a:latin typeface="Arial" panose="020B0604020202020204" pitchFamily="34" charset="0"/>
              <a:cs typeface="Arial" panose="020B0604020202020204" pitchFamily="34" charset="0"/>
            </a:endParaRPr>
          </a:p>
          <a:p>
            <a:pPr>
              <a:buFont typeface="+mj-lt"/>
              <a:buAutoNum type="arabicPeriod"/>
            </a:pPr>
            <a:r>
              <a:rPr lang="en-US" sz="2000" dirty="0">
                <a:latin typeface="Arial" panose="020B0604020202020204" pitchFamily="34" charset="0"/>
                <a:cs typeface="Arial" panose="020B0604020202020204" pitchFamily="34" charset="0"/>
              </a:rPr>
              <a:t>Secondary Hypertension (5-10%): Renal vascular or parenchymal disease, hormonal imbalance (Conn’s syndrome, Cushing’s syndrome), or drugs induced.</a:t>
            </a:r>
            <a:r>
              <a:rPr lang="en-IN" sz="2000" b="1" dirty="0"/>
              <a:t> </a:t>
            </a:r>
            <a:r>
              <a:rPr lang="en-IN" sz="2000" dirty="0">
                <a:latin typeface="Arial" panose="020B0604020202020204" pitchFamily="34" charset="0"/>
                <a:cs typeface="Arial" panose="020B0604020202020204" pitchFamily="34" charset="0"/>
              </a:rPr>
              <a:t>(Williams et al, 2018).</a:t>
            </a: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q"/>
            </a:pPr>
            <a:r>
              <a:rPr lang="en-US" sz="2000" b="1" dirty="0">
                <a:latin typeface="Arial" panose="020B0604020202020204" pitchFamily="34" charset="0"/>
                <a:cs typeface="Arial" panose="020B0604020202020204" pitchFamily="34" charset="0"/>
              </a:rPr>
              <a:t>Symptoms : </a:t>
            </a:r>
            <a:r>
              <a:rPr lang="en-US" sz="2000" dirty="0">
                <a:latin typeface="Arial" panose="020B0604020202020204" pitchFamily="34" charset="0"/>
                <a:cs typeface="Arial" panose="020B0604020202020204" pitchFamily="34" charset="0"/>
              </a:rPr>
              <a:t>Morning occipital headaches, visual disturbances, epistaxis (nosebleeds), dizziness, and acute cardiovascular discomfort.</a:t>
            </a:r>
            <a:r>
              <a:rPr lang="en-IN" sz="2000" b="1" dirty="0"/>
              <a:t> </a:t>
            </a:r>
            <a:r>
              <a:rPr lang="en-IN" sz="2000" dirty="0">
                <a:latin typeface="Arial" panose="020B0604020202020204" pitchFamily="34" charset="0"/>
                <a:cs typeface="Arial" panose="020B0604020202020204" pitchFamily="34" charset="0"/>
              </a:rPr>
              <a:t>(Williams et al, 2018).</a:t>
            </a:r>
            <a:endParaRPr lang="en-US" sz="2000" dirty="0">
              <a:latin typeface="Arial" panose="020B0604020202020204" pitchFamily="34" charset="0"/>
              <a:cs typeface="Arial" panose="020B0604020202020204" pitchFamily="34" charset="0"/>
            </a:endParaRPr>
          </a:p>
          <a:p>
            <a:pPr>
              <a:buFont typeface="+mj-lt"/>
              <a:buAutoNum type="arabicPeriod"/>
            </a:pPr>
            <a:endParaRPr lang="en-US" sz="1400" dirty="0">
              <a:latin typeface="Aptos"/>
              <a:cs typeface="Angsana New" panose="02020603050405020304" pitchFamily="18" charset="-34"/>
            </a:endParaRPr>
          </a:p>
        </p:txBody>
      </p:sp>
    </p:spTree>
    <p:extLst>
      <p:ext uri="{BB962C8B-B14F-4D97-AF65-F5344CB8AC3E}">
        <p14:creationId xmlns:p14="http://schemas.microsoft.com/office/powerpoint/2010/main" val="2893052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C86B3-20CD-9056-6A14-BBFEEA60460B}"/>
              </a:ext>
            </a:extLst>
          </p:cNvPr>
          <p:cNvSpPr>
            <a:spLocks noGrp="1"/>
          </p:cNvSpPr>
          <p:nvPr>
            <p:ph type="title"/>
          </p:nvPr>
        </p:nvSpPr>
        <p:spPr>
          <a:xfrm>
            <a:off x="677334" y="609600"/>
            <a:ext cx="7912300" cy="1242349"/>
          </a:xfrm>
        </p:spPr>
        <p:txBody>
          <a:bodyPr/>
          <a:lstStyle/>
          <a:p>
            <a:r>
              <a:rPr lang="en-US" b="1" dirty="0">
                <a:latin typeface="Arial" panose="020B0604020202020204" pitchFamily="34" charset="0"/>
                <a:cs typeface="Arial" panose="020B0604020202020204" pitchFamily="34" charset="0"/>
              </a:rPr>
              <a:t>Worldwide Epidemiology and Worldwide Prevalence:</a:t>
            </a:r>
          </a:p>
        </p:txBody>
      </p:sp>
      <p:sp>
        <p:nvSpPr>
          <p:cNvPr id="3" name="Content Placeholder 2">
            <a:extLst>
              <a:ext uri="{FF2B5EF4-FFF2-40B4-BE49-F238E27FC236}">
                <a16:creationId xmlns:a16="http://schemas.microsoft.com/office/drawing/2014/main" id="{F9F1C034-EA11-9EA6-910F-E24E63DA180D}"/>
              </a:ext>
            </a:extLst>
          </p:cNvPr>
          <p:cNvSpPr>
            <a:spLocks noGrp="1"/>
          </p:cNvSpPr>
          <p:nvPr>
            <p:ph idx="1"/>
          </p:nvPr>
        </p:nvSpPr>
        <p:spPr>
          <a:xfrm>
            <a:off x="677334" y="2133157"/>
            <a:ext cx="5979498" cy="3880773"/>
          </a:xfrm>
        </p:spPr>
        <p:txBody>
          <a:bodyPr>
            <a:noAutofit/>
          </a:bodyPr>
          <a:lstStyle/>
          <a:p>
            <a:pPr marL="0" indent="0">
              <a:buNone/>
            </a:pPr>
            <a:r>
              <a:rPr lang="en-US" sz="2000" dirty="0">
                <a:latin typeface="Arial" panose="020B0604020202020204" pitchFamily="34" charset="0"/>
                <a:cs typeface="Arial" panose="020B0604020202020204" pitchFamily="34" charset="0"/>
              </a:rPr>
              <a:t>There are an estimated 1.28 billion adults worldwide with hypertension among those aged 30–79 years (WHO, 2023). Around two-thirds of cases occur in developing countries or low- and middle-income countries (LMICs).</a:t>
            </a:r>
          </a:p>
          <a:p>
            <a:pPr marL="0" indent="0">
              <a:buNone/>
            </a:pPr>
            <a:r>
              <a:rPr lang="en-US" sz="2000" b="1" dirty="0">
                <a:latin typeface="Arial" panose="020B0604020202020204" pitchFamily="34" charset="0"/>
                <a:cs typeface="Arial" panose="020B0604020202020204" pitchFamily="34" charset="0"/>
              </a:rPr>
              <a:t>Worldwide Impact on Health</a:t>
            </a:r>
            <a:r>
              <a:rPr lang="en-US" sz="2000" dirty="0">
                <a:latin typeface="Arial" panose="020B0604020202020204" pitchFamily="34" charset="0"/>
                <a:cs typeface="Arial" panose="020B0604020202020204" pitchFamily="34" charset="0"/>
              </a:rPr>
              <a:t>:</a:t>
            </a:r>
          </a:p>
          <a:p>
            <a:pPr marL="0" indent="0">
              <a:buNone/>
            </a:pPr>
            <a:r>
              <a:rPr lang="en-US" sz="2000" dirty="0">
                <a:latin typeface="Arial" panose="020B0604020202020204" pitchFamily="34" charset="0"/>
                <a:cs typeface="Arial" panose="020B0604020202020204" pitchFamily="34" charset="0"/>
              </a:rPr>
              <a:t>Greatest risk factor for early death throughout the world, making major contributions to heart disease and stroke-related deaths. Control of hypertension rates is far from sufficient: only under 25% of                                women and 20% of men with hypertension have  their condition well-controlled.(WHO, 2023).                            </a:t>
            </a:r>
          </a:p>
        </p:txBody>
      </p:sp>
      <p:pic>
        <p:nvPicPr>
          <p:cNvPr id="4" name="Picture 3" descr="Countries Trade Advice About How To Tackle NCDs And Mental Health At Global Financing Dialogue - Health Policy Watch">
            <a:extLst>
              <a:ext uri="{FF2B5EF4-FFF2-40B4-BE49-F238E27FC236}">
                <a16:creationId xmlns:a16="http://schemas.microsoft.com/office/drawing/2014/main" id="{0C4565BC-57AA-E6E8-A325-6A1147B41E7F}"/>
              </a:ext>
            </a:extLst>
          </p:cNvPr>
          <p:cNvPicPr>
            <a:picLocks noChangeAspect="1"/>
          </p:cNvPicPr>
          <p:nvPr/>
        </p:nvPicPr>
        <p:blipFill>
          <a:blip r:embed="rId2"/>
          <a:srcRect t="17205" b="8112"/>
          <a:stretch>
            <a:fillRect/>
          </a:stretch>
        </p:blipFill>
        <p:spPr>
          <a:xfrm>
            <a:off x="6922008" y="1851949"/>
            <a:ext cx="5074908" cy="34355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E7B544E6-11CA-F933-E4AE-474BDA175A7A}"/>
              </a:ext>
            </a:extLst>
          </p:cNvPr>
          <p:cNvSpPr txBox="1"/>
          <p:nvPr/>
        </p:nvSpPr>
        <p:spPr>
          <a:xfrm>
            <a:off x="7230521" y="5547217"/>
            <a:ext cx="4137037" cy="701183"/>
          </a:xfrm>
          <a:prstGeom prst="rect">
            <a:avLst/>
          </a:prstGeom>
          <a:noFill/>
        </p:spPr>
        <p:txBody>
          <a:bodyPr wrap="square" rtlCol="0">
            <a:spAutoFit/>
          </a:bodyPr>
          <a:lstStyle/>
          <a:p>
            <a:pPr algn="l"/>
            <a:endParaRPr lang="en-US" dirty="0"/>
          </a:p>
        </p:txBody>
      </p:sp>
      <p:sp>
        <p:nvSpPr>
          <p:cNvPr id="6" name="TextBox 5">
            <a:extLst>
              <a:ext uri="{FF2B5EF4-FFF2-40B4-BE49-F238E27FC236}">
                <a16:creationId xmlns:a16="http://schemas.microsoft.com/office/drawing/2014/main" id="{747F2701-7381-7E24-8462-F096F368850E}"/>
              </a:ext>
            </a:extLst>
          </p:cNvPr>
          <p:cNvSpPr txBox="1"/>
          <p:nvPr/>
        </p:nvSpPr>
        <p:spPr>
          <a:xfrm>
            <a:off x="6836720" y="5367599"/>
            <a:ext cx="3129691" cy="646331"/>
          </a:xfrm>
          <a:prstGeom prst="rect">
            <a:avLst/>
          </a:prstGeom>
          <a:noFill/>
        </p:spPr>
        <p:txBody>
          <a:bodyPr wrap="square" rtlCol="0">
            <a:spAutoFit/>
          </a:bodyPr>
          <a:lstStyle/>
          <a:p>
            <a:pPr algn="l"/>
            <a:r>
              <a:rPr lang="en-US" dirty="0"/>
              <a:t>Figure 1</a:t>
            </a:r>
          </a:p>
          <a:p>
            <a:pPr algn="l"/>
            <a:r>
              <a:rPr lang="en-US" dirty="0"/>
              <a:t>Source : WHO, 2023</a:t>
            </a:r>
          </a:p>
        </p:txBody>
      </p:sp>
    </p:spTree>
    <p:extLst>
      <p:ext uri="{BB962C8B-B14F-4D97-AF65-F5344CB8AC3E}">
        <p14:creationId xmlns:p14="http://schemas.microsoft.com/office/powerpoint/2010/main" val="247850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AB937-78F6-5B11-8810-89A0CD854C8A}"/>
              </a:ext>
            </a:extLst>
          </p:cNvPr>
          <p:cNvSpPr>
            <a:spLocks noGrp="1"/>
          </p:cNvSpPr>
          <p:nvPr>
            <p:ph type="title"/>
          </p:nvPr>
        </p:nvSpPr>
        <p:spPr>
          <a:xfrm>
            <a:off x="677333" y="450665"/>
            <a:ext cx="7485864" cy="1309914"/>
          </a:xfrm>
        </p:spPr>
        <p:txBody>
          <a:bodyPr>
            <a:normAutofit/>
          </a:bodyPr>
          <a:lstStyle/>
          <a:p>
            <a:r>
              <a:rPr lang="en-US" b="1" dirty="0">
                <a:latin typeface="Arial" panose="020B0604020202020204" pitchFamily="34" charset="0"/>
                <a:cs typeface="Arial" panose="020B0604020202020204" pitchFamily="34" charset="0"/>
              </a:rPr>
              <a:t>Epidemiology and Impact on Health in the UK Prevalence:</a:t>
            </a:r>
          </a:p>
        </p:txBody>
      </p:sp>
      <p:sp>
        <p:nvSpPr>
          <p:cNvPr id="3" name="Content Placeholder 2">
            <a:extLst>
              <a:ext uri="{FF2B5EF4-FFF2-40B4-BE49-F238E27FC236}">
                <a16:creationId xmlns:a16="http://schemas.microsoft.com/office/drawing/2014/main" id="{DBD64508-3526-8E6C-604F-990C9292B581}"/>
              </a:ext>
            </a:extLst>
          </p:cNvPr>
          <p:cNvSpPr>
            <a:spLocks noGrp="1"/>
          </p:cNvSpPr>
          <p:nvPr>
            <p:ph idx="1"/>
          </p:nvPr>
        </p:nvSpPr>
        <p:spPr>
          <a:xfrm>
            <a:off x="677333" y="1895419"/>
            <a:ext cx="6573859" cy="4136800"/>
          </a:xfrm>
        </p:spPr>
        <p:txBody>
          <a:bodyPr>
            <a:noAutofit/>
          </a:bodyPr>
          <a:lstStyle/>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Around 14.4 million people in the UK have high blood pressure (this number amounts to about 30% of all adults). (Blood Pressure UK, 2023)</a:t>
            </a: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In the UK, there are about 5.5 million undiagnosed hypertensive patients. (Public Health England, 2020)</a:t>
            </a: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Inequalities in Health in the UK: The prevalence is much higher in socioeconomically deprived regions.</a:t>
            </a: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People of  African and  Caribbean origins in the UK have higher prevalence of hypertension and suffer from it at younger age. </a:t>
            </a:r>
            <a:r>
              <a:rPr lang="en-IN" sz="2000" dirty="0">
                <a:latin typeface="Arial" panose="020B0604020202020204" pitchFamily="34" charset="0"/>
                <a:cs typeface="Arial" panose="020B0604020202020204" pitchFamily="34" charset="0"/>
              </a:rPr>
              <a:t>(Cappuccio et al, 2021).</a:t>
            </a:r>
            <a:endParaRPr lang="en-US" sz="2000" dirty="0">
              <a:latin typeface="Arial" panose="020B0604020202020204" pitchFamily="34" charset="0"/>
              <a:cs typeface="Arial" panose="020B0604020202020204" pitchFamily="34" charset="0"/>
            </a:endParaRPr>
          </a:p>
        </p:txBody>
      </p:sp>
      <p:pic>
        <p:nvPicPr>
          <p:cNvPr id="4" name="Picture 3" descr="Tackling high blood pressure: an update Developed by the Blood Pressure System Leadership Board, convened by Public Health England">
            <a:extLst>
              <a:ext uri="{FF2B5EF4-FFF2-40B4-BE49-F238E27FC236}">
                <a16:creationId xmlns:a16="http://schemas.microsoft.com/office/drawing/2014/main" id="{DB8091FD-76FB-3DBA-28C4-A14FC31CA7ED}"/>
              </a:ext>
            </a:extLst>
          </p:cNvPr>
          <p:cNvPicPr>
            <a:picLocks noChangeAspect="1"/>
          </p:cNvPicPr>
          <p:nvPr/>
        </p:nvPicPr>
        <p:blipFill>
          <a:blip r:embed="rId2"/>
          <a:stretch>
            <a:fillRect/>
          </a:stretch>
        </p:blipFill>
        <p:spPr>
          <a:xfrm>
            <a:off x="7656298" y="1760579"/>
            <a:ext cx="4279934" cy="361504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ED21C450-F25E-4CDC-071B-B9A9A614F33F}"/>
              </a:ext>
            </a:extLst>
          </p:cNvPr>
          <p:cNvSpPr txBox="1"/>
          <p:nvPr/>
        </p:nvSpPr>
        <p:spPr>
          <a:xfrm rot="10800000" flipV="1">
            <a:off x="7449830" y="5385888"/>
            <a:ext cx="5233585" cy="646331"/>
          </a:xfrm>
          <a:prstGeom prst="rect">
            <a:avLst/>
          </a:prstGeom>
          <a:noFill/>
        </p:spPr>
        <p:txBody>
          <a:bodyPr wrap="square" rtlCol="0">
            <a:spAutoFit/>
          </a:bodyPr>
          <a:lstStyle/>
          <a:p>
            <a:pPr algn="l"/>
            <a:r>
              <a:rPr lang="en-US" dirty="0"/>
              <a:t>Figure 2</a:t>
            </a:r>
          </a:p>
          <a:p>
            <a:pPr algn="l"/>
            <a:r>
              <a:rPr lang="en-US" dirty="0"/>
              <a:t>Source: public health England </a:t>
            </a:r>
          </a:p>
        </p:txBody>
      </p:sp>
    </p:spTree>
    <p:extLst>
      <p:ext uri="{BB962C8B-B14F-4D97-AF65-F5344CB8AC3E}">
        <p14:creationId xmlns:p14="http://schemas.microsoft.com/office/powerpoint/2010/main" val="42453447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D3499-C5B6-8DF6-12CE-3176CE1D3D23}"/>
              </a:ext>
            </a:extLst>
          </p:cNvPr>
          <p:cNvSpPr>
            <a:spLocks noGrp="1"/>
          </p:cNvSpPr>
          <p:nvPr>
            <p:ph type="title"/>
          </p:nvPr>
        </p:nvSpPr>
        <p:spPr>
          <a:xfrm>
            <a:off x="564302" y="395843"/>
            <a:ext cx="7706861" cy="1308265"/>
          </a:xfrm>
        </p:spPr>
        <p:txBody>
          <a:bodyPr>
            <a:noAutofit/>
          </a:bodyPr>
          <a:lstStyle/>
          <a:p>
            <a:r>
              <a:rPr lang="en-US" b="1" dirty="0">
                <a:latin typeface="Arial" panose="020B0604020202020204" pitchFamily="34" charset="0"/>
                <a:cs typeface="Arial" panose="020B0604020202020204" pitchFamily="34" charset="0"/>
              </a:rPr>
              <a:t>Economic Burden of Hypertension in UK :</a:t>
            </a:r>
          </a:p>
        </p:txBody>
      </p:sp>
      <p:sp>
        <p:nvSpPr>
          <p:cNvPr id="3" name="Content Placeholder 2">
            <a:extLst>
              <a:ext uri="{FF2B5EF4-FFF2-40B4-BE49-F238E27FC236}">
                <a16:creationId xmlns:a16="http://schemas.microsoft.com/office/drawing/2014/main" id="{62D01E0E-1D49-7430-22A1-FAFB35CECDF4}"/>
              </a:ext>
            </a:extLst>
          </p:cNvPr>
          <p:cNvSpPr>
            <a:spLocks noGrp="1"/>
          </p:cNvSpPr>
          <p:nvPr>
            <p:ph idx="1"/>
          </p:nvPr>
        </p:nvSpPr>
        <p:spPr>
          <a:xfrm>
            <a:off x="358679" y="1922902"/>
            <a:ext cx="6581617" cy="3880773"/>
          </a:xfrm>
        </p:spPr>
        <p:txBody>
          <a:bodyPr>
            <a:noAutofit/>
          </a:bodyPr>
          <a:lstStyle/>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It is estimated that the cost to the NHS directly associated with hypertension is above £2.1 billion per annum. (Public Health England, 2020)</a:t>
            </a: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Complications of cardiovascular disease directly attributable to untreated hypertension (such as stroke, heart failure, myocardial infarction) make up a large proportion of acute hospital admissions and days in beds.</a:t>
            </a:r>
            <a:r>
              <a:rPr lang="en-IN" sz="2000" dirty="0"/>
              <a:t> </a:t>
            </a:r>
            <a:r>
              <a:rPr lang="en-IN" sz="2000" dirty="0">
                <a:latin typeface="Arial" panose="020B0604020202020204" pitchFamily="34" charset="0"/>
                <a:cs typeface="Arial" panose="020B0604020202020204" pitchFamily="34" charset="0"/>
              </a:rPr>
              <a:t>(NICE, 2023)</a:t>
            </a: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Indirect Cost Implications: Productivity loss from workforce owing to strokes and disability, vascular cognitive decline, premature death and caregiver burdens in the family estimated at several billion per year. (Health Foundation, 2022)</a:t>
            </a:r>
          </a:p>
        </p:txBody>
      </p:sp>
      <p:pic>
        <p:nvPicPr>
          <p:cNvPr id="4" name="Picture 3" descr="Health matters: combating high blood pressure - GOV.UK">
            <a:extLst>
              <a:ext uri="{FF2B5EF4-FFF2-40B4-BE49-F238E27FC236}">
                <a16:creationId xmlns:a16="http://schemas.microsoft.com/office/drawing/2014/main" id="{0209E4B7-3680-D427-66B3-05839123D124}"/>
              </a:ext>
            </a:extLst>
          </p:cNvPr>
          <p:cNvPicPr>
            <a:picLocks noChangeAspect="1"/>
          </p:cNvPicPr>
          <p:nvPr/>
        </p:nvPicPr>
        <p:blipFill>
          <a:blip r:embed="rId2"/>
          <a:srcRect t="13789"/>
          <a:stretch>
            <a:fillRect/>
          </a:stretch>
        </p:blipFill>
        <p:spPr>
          <a:xfrm>
            <a:off x="7245088" y="1569560"/>
            <a:ext cx="4696015" cy="3718880"/>
          </a:xfrm>
          <a:prstGeom prst="rect">
            <a:avLst/>
          </a:prstGeom>
        </p:spPr>
      </p:pic>
      <p:sp>
        <p:nvSpPr>
          <p:cNvPr id="5" name="TextBox 4">
            <a:extLst>
              <a:ext uri="{FF2B5EF4-FFF2-40B4-BE49-F238E27FC236}">
                <a16:creationId xmlns:a16="http://schemas.microsoft.com/office/drawing/2014/main" id="{9039038B-9B5A-2F0E-32B9-8AB6D4FFF497}"/>
              </a:ext>
            </a:extLst>
          </p:cNvPr>
          <p:cNvSpPr txBox="1"/>
          <p:nvPr/>
        </p:nvSpPr>
        <p:spPr>
          <a:xfrm>
            <a:off x="7245088" y="5342010"/>
            <a:ext cx="1828800" cy="923330"/>
          </a:xfrm>
          <a:prstGeom prst="rect">
            <a:avLst/>
          </a:prstGeom>
          <a:noFill/>
        </p:spPr>
        <p:txBody>
          <a:bodyPr wrap="square" rtlCol="0">
            <a:spAutoFit/>
          </a:bodyPr>
          <a:lstStyle/>
          <a:p>
            <a:pPr algn="l"/>
            <a:r>
              <a:rPr lang="en-US" dirty="0"/>
              <a:t>Figure 3</a:t>
            </a:r>
          </a:p>
          <a:p>
            <a:pPr algn="l"/>
            <a:r>
              <a:rPr lang="en-US" dirty="0"/>
              <a:t>Source: Public health England </a:t>
            </a:r>
          </a:p>
        </p:txBody>
      </p:sp>
    </p:spTree>
    <p:extLst>
      <p:ext uri="{BB962C8B-B14F-4D97-AF65-F5344CB8AC3E}">
        <p14:creationId xmlns:p14="http://schemas.microsoft.com/office/powerpoint/2010/main" val="2688985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75ABC-7C5D-7B6C-AFDF-67585B53C3DA}"/>
              </a:ext>
            </a:extLst>
          </p:cNvPr>
          <p:cNvSpPr>
            <a:spLocks noGrp="1"/>
          </p:cNvSpPr>
          <p:nvPr>
            <p:ph type="title"/>
          </p:nvPr>
        </p:nvSpPr>
        <p:spPr>
          <a:xfrm>
            <a:off x="330970" y="443346"/>
            <a:ext cx="8596668" cy="1320800"/>
          </a:xfrm>
        </p:spPr>
        <p:txBody>
          <a:bodyPr>
            <a:normAutofit fontScale="90000"/>
          </a:bodyPr>
          <a:lstStyle/>
          <a:p>
            <a:r>
              <a:rPr lang="en-US" b="1" dirty="0">
                <a:latin typeface="Arial" panose="020B0604020202020204" pitchFamily="34" charset="0"/>
                <a:cs typeface="Arial" panose="020B0604020202020204" pitchFamily="34" charset="0"/>
              </a:rPr>
              <a:t>Social Costs and Quality of Life Implications Social and Personal Burden:</a:t>
            </a:r>
          </a:p>
        </p:txBody>
      </p:sp>
      <p:sp>
        <p:nvSpPr>
          <p:cNvPr id="3" name="Content Placeholder 2">
            <a:extLst>
              <a:ext uri="{FF2B5EF4-FFF2-40B4-BE49-F238E27FC236}">
                <a16:creationId xmlns:a16="http://schemas.microsoft.com/office/drawing/2014/main" id="{71677D45-95BE-9E8C-C3A8-6D0DF780D9CA}"/>
              </a:ext>
            </a:extLst>
          </p:cNvPr>
          <p:cNvSpPr>
            <a:spLocks noGrp="1"/>
          </p:cNvSpPr>
          <p:nvPr>
            <p:ph idx="1"/>
          </p:nvPr>
        </p:nvSpPr>
        <p:spPr>
          <a:xfrm>
            <a:off x="330970" y="1764146"/>
            <a:ext cx="8596668" cy="3880773"/>
          </a:xfrm>
        </p:spPr>
        <p:txBody>
          <a:bodyPr>
            <a:noAutofit/>
          </a:bodyPr>
          <a:lstStyle/>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Lifelong need for treatment, adverse effects of drugs and the anxiety regarding cardiovascular risks impacting one’s daily activities.(Health Foundation, 2022)</a:t>
            </a:r>
          </a:p>
          <a:p>
            <a:pPr marL="0" indent="0">
              <a:buNone/>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Significant burden on the family in the form of care provision if uncontrolled hypertension results in severe consequences such as debilitating strokes and vascular dementia.</a:t>
            </a:r>
            <a:r>
              <a:rPr lang="en-IN" sz="2000" dirty="0"/>
              <a:t> </a:t>
            </a:r>
            <a:r>
              <a:rPr lang="en-IN" sz="2000" dirty="0">
                <a:latin typeface="Arial" panose="020B0604020202020204" pitchFamily="34" charset="0"/>
                <a:cs typeface="Arial" panose="020B0604020202020204" pitchFamily="34" charset="0"/>
              </a:rPr>
              <a:t>(WHO, 2023)</a:t>
            </a: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Social Determinants of Health: Nutrition poverty (availability of cheap ultra-processed, high salt content food), poor housing conditions, financial hardship and lack of physical activity infrastructure.</a:t>
            </a:r>
            <a:r>
              <a:rPr lang="en-IN" sz="2000" dirty="0">
                <a:latin typeface="Arial" panose="020B0604020202020204" pitchFamily="34" charset="0"/>
                <a:cs typeface="Arial" panose="020B0604020202020204" pitchFamily="34" charset="0"/>
              </a:rPr>
              <a:t> (Marmot et al, 2020).</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3826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FA8D8-C262-414E-3474-E19361BEEF22}"/>
              </a:ext>
            </a:extLst>
          </p:cNvPr>
          <p:cNvSpPr>
            <a:spLocks noGrp="1"/>
          </p:cNvSpPr>
          <p:nvPr>
            <p:ph type="title"/>
          </p:nvPr>
        </p:nvSpPr>
        <p:spPr>
          <a:xfrm>
            <a:off x="441806" y="401781"/>
            <a:ext cx="8596668" cy="1320800"/>
          </a:xfrm>
        </p:spPr>
        <p:txBody>
          <a:bodyPr>
            <a:noAutofit/>
          </a:bodyPr>
          <a:lstStyle/>
          <a:p>
            <a:r>
              <a:rPr lang="en-US" sz="3200" b="1" dirty="0">
                <a:latin typeface="Arial" panose="020B0604020202020204" pitchFamily="34" charset="0"/>
                <a:cs typeface="Arial" panose="020B0604020202020204" pitchFamily="34" charset="0"/>
              </a:rPr>
              <a:t>Diagnosis and First Clinical Assessments Diagnostic Cutoffs (NICE NG136):</a:t>
            </a:r>
          </a:p>
        </p:txBody>
      </p:sp>
      <p:sp>
        <p:nvSpPr>
          <p:cNvPr id="3" name="Content Placeholder 2">
            <a:extLst>
              <a:ext uri="{FF2B5EF4-FFF2-40B4-BE49-F238E27FC236}">
                <a16:creationId xmlns:a16="http://schemas.microsoft.com/office/drawing/2014/main" id="{3B4ED0D1-3AF4-C229-6FA5-7DF723F45BEE}"/>
              </a:ext>
            </a:extLst>
          </p:cNvPr>
          <p:cNvSpPr>
            <a:spLocks noGrp="1"/>
          </p:cNvSpPr>
          <p:nvPr>
            <p:ph idx="1"/>
          </p:nvPr>
        </p:nvSpPr>
        <p:spPr>
          <a:xfrm>
            <a:off x="441806" y="1722581"/>
            <a:ext cx="8596668" cy="3949326"/>
          </a:xfrm>
        </p:spPr>
        <p:txBody>
          <a:bodyPr>
            <a:noAutofit/>
          </a:bodyPr>
          <a:lstStyle/>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Stage 1 Hypertension</a:t>
            </a:r>
            <a:r>
              <a:rPr lang="en-US" sz="2000" dirty="0">
                <a:latin typeface="Arial" panose="020B0604020202020204" pitchFamily="34" charset="0"/>
                <a:cs typeface="Arial" panose="020B0604020202020204" pitchFamily="34" charset="0"/>
              </a:rPr>
              <a:t>: Clinic Blood Pressure &gt; 140/90 mmHg (ABPM/HBPM) average &gt; 135/85 mmHg.</a:t>
            </a: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Stage 2 Hypertension</a:t>
            </a:r>
            <a:r>
              <a:rPr lang="en-US" sz="2000" dirty="0">
                <a:latin typeface="Arial" panose="020B0604020202020204" pitchFamily="34" charset="0"/>
                <a:cs typeface="Arial" panose="020B0604020202020204" pitchFamily="34" charset="0"/>
              </a:rPr>
              <a:t>: Clinic Blood Pressure &gt; 160/100 mmHg and ABPM/HBPM average &gt; 150/95 mmHg.</a:t>
            </a: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Stage 3 (Severe) Hypertension</a:t>
            </a:r>
            <a:r>
              <a:rPr lang="en-US" sz="2000" dirty="0">
                <a:latin typeface="Arial" panose="020B0604020202020204" pitchFamily="34" charset="0"/>
                <a:cs typeface="Arial" panose="020B0604020202020204" pitchFamily="34" charset="0"/>
              </a:rPr>
              <a:t>: Clinic Systolic Blood Pressure &gt; 180 mmHg OR Diastolic Blood Pressure &gt;120 mmHg.</a:t>
            </a: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First Clinical Tests: </a:t>
            </a:r>
            <a:r>
              <a:rPr lang="en-US" sz="2000" dirty="0">
                <a:latin typeface="Arial" panose="020B0604020202020204" pitchFamily="34" charset="0"/>
                <a:cs typeface="Arial" panose="020B0604020202020204" pitchFamily="34" charset="0"/>
              </a:rPr>
              <a:t>Assessment of target organs' health: Urine Albumin Creatinine Ratio (uACR), serum creatinine or eGFR, 12 lead ECG, examination for hypertensive retinopathy and QRISK3 cardiovascular risk calculation.(National Institute for Health and Care Excellence, 2022)</a:t>
            </a:r>
          </a:p>
        </p:txBody>
      </p:sp>
    </p:spTree>
    <p:extLst>
      <p:ext uri="{BB962C8B-B14F-4D97-AF65-F5344CB8AC3E}">
        <p14:creationId xmlns:p14="http://schemas.microsoft.com/office/powerpoint/2010/main" val="3328718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8FA09-1DDE-C7EA-CB25-16A3D9A385AF}"/>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Frameworks for Management and UK Guidelines</a:t>
            </a:r>
          </a:p>
        </p:txBody>
      </p:sp>
      <p:sp>
        <p:nvSpPr>
          <p:cNvPr id="3" name="Content Placeholder 2">
            <a:extLst>
              <a:ext uri="{FF2B5EF4-FFF2-40B4-BE49-F238E27FC236}">
                <a16:creationId xmlns:a16="http://schemas.microsoft.com/office/drawing/2014/main" id="{AC35EEA6-35AA-E6FF-BF32-23A77325E591}"/>
              </a:ext>
            </a:extLst>
          </p:cNvPr>
          <p:cNvSpPr>
            <a:spLocks noGrp="1"/>
          </p:cNvSpPr>
          <p:nvPr>
            <p:ph idx="1"/>
          </p:nvPr>
        </p:nvSpPr>
        <p:spPr>
          <a:xfrm>
            <a:off x="677334" y="2217466"/>
            <a:ext cx="8201490" cy="3865700"/>
          </a:xfrm>
        </p:spPr>
        <p:txBody>
          <a:bodyPr>
            <a:normAutofit lnSpcReduction="10000"/>
          </a:bodyPr>
          <a:lstStyle/>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Clinical Primary Care Guidance: NICE Clinical guideline NG136 </a:t>
            </a:r>
            <a:r>
              <a:rPr lang="en-US" sz="2000" dirty="0">
                <a:latin typeface="Arial" panose="020B0604020202020204" pitchFamily="34" charset="0"/>
                <a:cs typeface="Arial" panose="020B0604020202020204" pitchFamily="34" charset="0"/>
              </a:rPr>
              <a:t>(Hypertension in adults: diagnosis and management).</a:t>
            </a: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Long Term Plan of NHS: Emphasis on preventing CVDs by trying to reduce 150,000 cases of heart attacks, strokes, and dementia within 10 years.(NHS England, 2019)</a:t>
            </a: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BP Screening Program via Community Pharmacy: Combination of primary care and community pharmacy to screen for CVDs locally and opportunistically.(King’s Fund, 2021)</a:t>
            </a: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Chronic Care Model (CCM): Transition from episodic care to team based care model.</a:t>
            </a:r>
            <a:r>
              <a:rPr lang="en-IN" sz="2000" dirty="0"/>
              <a:t> </a:t>
            </a:r>
            <a:r>
              <a:rPr lang="en-IN" sz="2000" dirty="0">
                <a:latin typeface="Arial" panose="020B0604020202020204" pitchFamily="34" charset="0"/>
                <a:cs typeface="Arial" panose="020B0604020202020204" pitchFamily="34" charset="0"/>
              </a:rPr>
              <a:t>(Wagner et al, 2001).</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8226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288D36-4EA4-AC4B-F479-5ABC1C94BC3D}"/>
              </a:ext>
            </a:extLst>
          </p:cNvPr>
          <p:cNvSpPr>
            <a:spLocks noGrp="1"/>
          </p:cNvSpPr>
          <p:nvPr>
            <p:ph idx="1"/>
          </p:nvPr>
        </p:nvSpPr>
        <p:spPr>
          <a:xfrm>
            <a:off x="330855" y="2428200"/>
            <a:ext cx="9198186" cy="4192579"/>
          </a:xfrm>
        </p:spPr>
        <p:txBody>
          <a:bodyPr>
            <a:normAutofit fontScale="92500" lnSpcReduction="10000"/>
          </a:bodyPr>
          <a:lstStyle/>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Step 1:</a:t>
            </a:r>
            <a:r>
              <a:rPr lang="en-US" sz="2000" b="1"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Under 55 years: ACE inhibitor (eg. Ramipril) or Angiotensin II Receptor Antagonist (ARB, eg. Losartan). Aged &gt; 55 years old : Calcium Channel Blocker (CCB, eg. Amlodipine).</a:t>
            </a: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Step 2:</a:t>
            </a:r>
            <a:r>
              <a:rPr lang="en-US" sz="2000" dirty="0">
                <a:latin typeface="Arial" panose="020B0604020202020204" pitchFamily="34" charset="0"/>
                <a:cs typeface="Arial" panose="020B0604020202020204" pitchFamily="34" charset="0"/>
              </a:rPr>
              <a:t> Combination of ACEi/ARB + CCB or Thiazide-like diuretics (e.g., Indapamide).</a:t>
            </a: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Step 3: </a:t>
            </a:r>
            <a:r>
              <a:rPr lang="en-US" sz="2000" dirty="0">
                <a:latin typeface="Arial" panose="020B0604020202020204" pitchFamily="34" charset="0"/>
                <a:cs typeface="Arial" panose="020B0604020202020204" pitchFamily="34" charset="0"/>
              </a:rPr>
              <a:t>Triple therapy of ACEi/ARB + CCB + Thiazide-like diuretic.</a:t>
            </a: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Step 4: </a:t>
            </a:r>
            <a:r>
              <a:rPr lang="en-US" sz="2000" dirty="0">
                <a:latin typeface="Arial" panose="020B0604020202020204" pitchFamily="34" charset="0"/>
                <a:cs typeface="Arial" panose="020B0604020202020204" pitchFamily="34" charset="0"/>
              </a:rPr>
              <a:t>(for resistant hypertension): Spironolactone or addition of an alpha/beta blocker as per specialist recommendation.(National Institute for Health and Care Excellence, 2023)</a:t>
            </a: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p:txBody>
      </p:sp>
      <p:sp>
        <p:nvSpPr>
          <p:cNvPr id="5" name="Title 4">
            <a:extLst>
              <a:ext uri="{FF2B5EF4-FFF2-40B4-BE49-F238E27FC236}">
                <a16:creationId xmlns:a16="http://schemas.microsoft.com/office/drawing/2014/main" id="{0222A82A-06E2-7CCF-5435-BCEA90A51F07}"/>
              </a:ext>
            </a:extLst>
          </p:cNvPr>
          <p:cNvSpPr>
            <a:spLocks noGrp="1"/>
          </p:cNvSpPr>
          <p:nvPr>
            <p:ph type="title"/>
          </p:nvPr>
        </p:nvSpPr>
        <p:spPr>
          <a:xfrm>
            <a:off x="600332" y="237221"/>
            <a:ext cx="9198186" cy="1966965"/>
          </a:xfrm>
        </p:spPr>
        <p:txBody>
          <a:bodyPr>
            <a:normAutofit fontScale="90000"/>
          </a:bodyPr>
          <a:lstStyle/>
          <a:p>
            <a:r>
              <a:rPr lang="en-US" b="1" dirty="0">
                <a:latin typeface="Arial" panose="020B0604020202020204" pitchFamily="34" charset="0"/>
                <a:cs typeface="Arial" panose="020B0604020202020204" pitchFamily="34" charset="0"/>
              </a:rPr>
              <a:t>Pharmacological Treatment Options in the United Kingdom NICE Stepwise Approach to Treatment (NG136)</a:t>
            </a:r>
            <a:r>
              <a:rPr lang="en-US" dirty="0">
                <a:latin typeface="Arial" panose="020B0604020202020204" pitchFamily="34" charset="0"/>
                <a:cs typeface="Arial" panose="020B0604020202020204" pitchFamily="34" charset="0"/>
              </a:rPr>
              <a:t>.</a:t>
            </a:r>
            <a:r>
              <a:rPr lang="en-US" sz="2200" dirty="0">
                <a:latin typeface="Arial" panose="020B0604020202020204" pitchFamily="34" charset="0"/>
                <a:cs typeface="Arial" panose="020B0604020202020204" pitchFamily="34" charset="0"/>
              </a:rPr>
              <a:t>(</a:t>
            </a:r>
            <a:r>
              <a:rPr lang="en-US" sz="2200" b="1" dirty="0">
                <a:latin typeface="Arial" panose="020B0604020202020204" pitchFamily="34" charset="0"/>
                <a:cs typeface="Arial" panose="020B0604020202020204" pitchFamily="34" charset="0"/>
              </a:rPr>
              <a:t>National Institute for Health and Care Excellence, 2023)</a:t>
            </a:r>
            <a:r>
              <a:rPr lang="en-US" b="1" dirty="0">
                <a:latin typeface="Arial" panose="020B0604020202020204" pitchFamily="34" charset="0"/>
                <a:cs typeface="Arial" panose="020B0604020202020204" pitchFamily="34" charset="0"/>
              </a:rPr>
              <a:t> :</a:t>
            </a:r>
            <a:br>
              <a:rPr lang="en-US" sz="2200" b="1" dirty="0">
                <a:latin typeface="Arial" panose="020B0604020202020204" pitchFamily="34" charset="0"/>
                <a:cs typeface="Arial" panose="020B0604020202020204" pitchFamily="34" charset="0"/>
              </a:rPr>
            </a:br>
            <a:endParaRPr lang="en-US" sz="2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64154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0EF66-64C1-1118-882E-B0E03EB21B7C}"/>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Non-pharmacological &amp; Lifestyle Measures Dietary Changes:</a:t>
            </a:r>
          </a:p>
        </p:txBody>
      </p:sp>
      <p:sp>
        <p:nvSpPr>
          <p:cNvPr id="3" name="Content Placeholder 2">
            <a:extLst>
              <a:ext uri="{FF2B5EF4-FFF2-40B4-BE49-F238E27FC236}">
                <a16:creationId xmlns:a16="http://schemas.microsoft.com/office/drawing/2014/main" id="{7105314A-BA54-C67C-3AAE-C3D2713F710B}"/>
              </a:ext>
            </a:extLst>
          </p:cNvPr>
          <p:cNvSpPr>
            <a:spLocks noGrp="1"/>
          </p:cNvSpPr>
          <p:nvPr>
            <p:ph idx="1"/>
          </p:nvPr>
        </p:nvSpPr>
        <p:spPr>
          <a:xfrm>
            <a:off x="799174" y="2438035"/>
            <a:ext cx="6619543" cy="3693257"/>
          </a:xfrm>
        </p:spPr>
        <p:txBody>
          <a:bodyPr>
            <a:normAutofit/>
          </a:bodyPr>
          <a:lstStyle/>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Diet modifications </a:t>
            </a:r>
            <a:r>
              <a:rPr lang="en-US" sz="2000" dirty="0">
                <a:latin typeface="Arial" panose="020B0604020202020204" pitchFamily="34" charset="0"/>
                <a:cs typeface="Arial" panose="020B0604020202020204" pitchFamily="34" charset="0"/>
              </a:rPr>
              <a:t>: Reduced sodium intake (with a target of &lt; 6 mg of salt per day) to lower the blood pressure and reduce cardiovascular event rates.</a:t>
            </a:r>
            <a:r>
              <a:rPr lang="en-IN" sz="2000" dirty="0"/>
              <a:t> </a:t>
            </a:r>
            <a:r>
              <a:rPr lang="en-IN" sz="2000" dirty="0">
                <a:latin typeface="Arial" panose="020B0604020202020204" pitchFamily="34" charset="0"/>
                <a:cs typeface="Arial" panose="020B0604020202020204" pitchFamily="34" charset="0"/>
              </a:rPr>
              <a:t>(He et al, 2020).</a:t>
            </a: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Lifestyle Modifications </a:t>
            </a:r>
            <a:r>
              <a:rPr lang="en-US" sz="2000" dirty="0">
                <a:latin typeface="Arial" panose="020B0604020202020204" pitchFamily="34" charset="0"/>
                <a:cs typeface="Arial" panose="020B0604020202020204" pitchFamily="34" charset="0"/>
              </a:rPr>
              <a:t>: 150 minutes of moderate-intensity aerobic activity per week; reducing body weight in case of obesity; reduced alcohol intake; stopping smoking.(Public Health England, 2020).</a:t>
            </a:r>
          </a:p>
        </p:txBody>
      </p:sp>
      <p:pic>
        <p:nvPicPr>
          <p:cNvPr id="4" name="Picture 3" descr="WHO/Europe (@WHO_Europe) on X">
            <a:extLst>
              <a:ext uri="{FF2B5EF4-FFF2-40B4-BE49-F238E27FC236}">
                <a16:creationId xmlns:a16="http://schemas.microsoft.com/office/drawing/2014/main" id="{E7813801-2D0E-EE99-C2D7-2EC4F90C6B56}"/>
              </a:ext>
            </a:extLst>
          </p:cNvPr>
          <p:cNvPicPr>
            <a:picLocks noChangeAspect="1"/>
          </p:cNvPicPr>
          <p:nvPr/>
        </p:nvPicPr>
        <p:blipFill>
          <a:blip r:embed="rId2"/>
          <a:srcRect t="13910"/>
          <a:stretch>
            <a:fillRect/>
          </a:stretch>
        </p:blipFill>
        <p:spPr>
          <a:xfrm>
            <a:off x="7418717" y="1608753"/>
            <a:ext cx="4228695" cy="3640493"/>
          </a:xfrm>
          <a:prstGeom prst="rect">
            <a:avLst/>
          </a:prstGeom>
        </p:spPr>
      </p:pic>
      <p:sp>
        <p:nvSpPr>
          <p:cNvPr id="6" name="TextBox 5">
            <a:extLst>
              <a:ext uri="{FF2B5EF4-FFF2-40B4-BE49-F238E27FC236}">
                <a16:creationId xmlns:a16="http://schemas.microsoft.com/office/drawing/2014/main" id="{55758895-EC57-536D-7CD7-F726FC3C63E3}"/>
              </a:ext>
            </a:extLst>
          </p:cNvPr>
          <p:cNvSpPr txBox="1"/>
          <p:nvPr/>
        </p:nvSpPr>
        <p:spPr>
          <a:xfrm>
            <a:off x="7418717" y="5249246"/>
            <a:ext cx="1828800" cy="923330"/>
          </a:xfrm>
          <a:prstGeom prst="rect">
            <a:avLst/>
          </a:prstGeom>
          <a:noFill/>
        </p:spPr>
        <p:txBody>
          <a:bodyPr wrap="square" rtlCol="0">
            <a:spAutoFit/>
          </a:bodyPr>
          <a:lstStyle/>
          <a:p>
            <a:pPr algn="l"/>
            <a:r>
              <a:rPr lang="en-US" dirty="0"/>
              <a:t>Figure 4:</a:t>
            </a:r>
          </a:p>
          <a:p>
            <a:pPr algn="l"/>
            <a:r>
              <a:rPr lang="en-US" dirty="0"/>
              <a:t>Source : WHO 2023 </a:t>
            </a:r>
          </a:p>
        </p:txBody>
      </p:sp>
    </p:spTree>
    <p:extLst>
      <p:ext uri="{BB962C8B-B14F-4D97-AF65-F5344CB8AC3E}">
        <p14:creationId xmlns:p14="http://schemas.microsoft.com/office/powerpoint/2010/main" val="2932412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261" y="484910"/>
            <a:ext cx="8596668" cy="1320800"/>
          </a:xfrm>
        </p:spPr>
        <p:txBody>
          <a:bodyPr>
            <a:normAutofit fontScale="90000"/>
          </a:bodyPr>
          <a:lstStyle/>
          <a:p>
            <a:r>
              <a:rPr lang="en-US" sz="4000" b="1" dirty="0">
                <a:latin typeface="Arial" panose="020B0604020202020204" pitchFamily="34" charset="0"/>
                <a:cs typeface="Arial" panose="020B0604020202020204" pitchFamily="34" charset="0"/>
              </a:rPr>
              <a:t>Comorbidities and Multimorbidity Cardiovascular comorbidities :</a:t>
            </a:r>
            <a:br>
              <a:rPr lang="en-US" b="1" dirty="0">
                <a:latin typeface="Arial" panose="020B0604020202020204" pitchFamily="34" charset="0"/>
                <a:cs typeface="Arial" panose="020B0604020202020204" pitchFamily="34" charset="0"/>
              </a:rPr>
            </a:b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27952" y="2007402"/>
            <a:ext cx="7620493" cy="4268270"/>
          </a:xfrm>
        </p:spPr>
        <p:txBody>
          <a:bodyPr>
            <a:noAutofit/>
          </a:bodyPr>
          <a:lstStyle/>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Cardiovascular Comorbidities </a:t>
            </a:r>
            <a:r>
              <a:rPr lang="en-US" sz="2000" dirty="0">
                <a:latin typeface="Arial" panose="020B0604020202020204" pitchFamily="34" charset="0"/>
                <a:cs typeface="Arial" panose="020B0604020202020204" pitchFamily="34" charset="0"/>
              </a:rPr>
              <a:t>- coronary artery disease, myocardial infarction, left ventricular hypertrophy (LVH), heart failure with preserved or reduced ejection fraction.</a:t>
            </a:r>
            <a:r>
              <a:rPr lang="en-IN" sz="2000" dirty="0">
                <a:latin typeface="Arial" panose="020B0604020202020204" pitchFamily="34" charset="0"/>
                <a:cs typeface="Arial" panose="020B0604020202020204" pitchFamily="34" charset="0"/>
              </a:rPr>
              <a:t> (Williams et al, 2018).</a:t>
            </a: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Cerebrovascular and renal comorbidities </a:t>
            </a:r>
            <a:r>
              <a:rPr lang="en-US" sz="2000" dirty="0">
                <a:latin typeface="Arial" panose="020B0604020202020204" pitchFamily="34" charset="0"/>
                <a:cs typeface="Arial" panose="020B0604020202020204" pitchFamily="34" charset="0"/>
              </a:rPr>
              <a:t>– ischaemic stroke, intracranial haemorrhage, vascular dementia, chronic kidney disease (CKD).(International Society of Hypertension, 2020)</a:t>
            </a: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Ocular and peripheral comorbidities –</a:t>
            </a:r>
            <a:r>
              <a:rPr lang="en-US" sz="2000" dirty="0">
                <a:latin typeface="Arial" panose="020B0604020202020204" pitchFamily="34" charset="0"/>
                <a:cs typeface="Arial" panose="020B0604020202020204" pitchFamily="34" charset="0"/>
              </a:rPr>
              <a:t> hypertensive retinopathy and peripheral arterial disease.(National Institute for Health and Care Excellence, 2022). </a:t>
            </a: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Multimorbidity burden – </a:t>
            </a:r>
            <a:r>
              <a:rPr lang="en-US" sz="2000" dirty="0">
                <a:latin typeface="Arial" panose="020B0604020202020204" pitchFamily="34" charset="0"/>
                <a:cs typeface="Arial" panose="020B0604020202020204" pitchFamily="34" charset="0"/>
              </a:rPr>
              <a:t>common occurrence in association with Type 2 Diabetes, dyslipidaemia and obesity (metabolic syndrome).</a:t>
            </a:r>
            <a:r>
              <a:rPr lang="en-IN" sz="2000" dirty="0"/>
              <a:t> </a:t>
            </a:r>
            <a:r>
              <a:rPr lang="en-IN" sz="2000" dirty="0">
                <a:latin typeface="Arial" panose="020B0604020202020204" pitchFamily="34" charset="0"/>
                <a:cs typeface="Arial" panose="020B0604020202020204" pitchFamily="34" charset="0"/>
              </a:rPr>
              <a:t>(Unger et al, 2020).</a:t>
            </a:r>
            <a:endParaRPr lang="en-US" sz="2000" dirty="0">
              <a:latin typeface="Arial" panose="020B0604020202020204" pitchFamily="34" charset="0"/>
              <a:cs typeface="Arial" panose="020B0604020202020204" pitchFamily="34" charset="0"/>
            </a:endParaRPr>
          </a:p>
          <a:p>
            <a:endParaRPr lang="en-US" sz="2400" dirty="0">
              <a:latin typeface="Angsana New"/>
            </a:endParaRPr>
          </a:p>
        </p:txBody>
      </p:sp>
      <p:pic>
        <p:nvPicPr>
          <p:cNvPr id="4" name="Picture 3" descr="Hypertension Course | CEUfast Nursing Continuing Education">
            <a:extLst>
              <a:ext uri="{FF2B5EF4-FFF2-40B4-BE49-F238E27FC236}">
                <a16:creationId xmlns:a16="http://schemas.microsoft.com/office/drawing/2014/main" id="{71452650-7443-8C95-8AD9-16AEAFCBA521}"/>
              </a:ext>
            </a:extLst>
          </p:cNvPr>
          <p:cNvPicPr>
            <a:picLocks noChangeAspect="1"/>
          </p:cNvPicPr>
          <p:nvPr/>
        </p:nvPicPr>
        <p:blipFill>
          <a:blip r:embed="rId2"/>
          <a:stretch>
            <a:fillRect/>
          </a:stretch>
        </p:blipFill>
        <p:spPr>
          <a:xfrm>
            <a:off x="8048445" y="1252226"/>
            <a:ext cx="3481766" cy="41518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88634F89-AD2F-63D6-7E36-B3E1F5C9118F}"/>
              </a:ext>
            </a:extLst>
          </p:cNvPr>
          <p:cNvSpPr txBox="1"/>
          <p:nvPr/>
        </p:nvSpPr>
        <p:spPr>
          <a:xfrm>
            <a:off x="7872313" y="5449760"/>
            <a:ext cx="2752027" cy="923330"/>
          </a:xfrm>
          <a:prstGeom prst="rect">
            <a:avLst/>
          </a:prstGeom>
          <a:noFill/>
        </p:spPr>
        <p:txBody>
          <a:bodyPr wrap="square" rtlCol="0">
            <a:spAutoFit/>
          </a:bodyPr>
          <a:lstStyle/>
          <a:p>
            <a:pPr algn="l"/>
            <a:r>
              <a:rPr lang="en-US" dirty="0"/>
              <a:t>Figure 5 </a:t>
            </a:r>
          </a:p>
          <a:p>
            <a:pPr algn="l"/>
            <a:r>
              <a:rPr lang="en-US" dirty="0"/>
              <a:t>Source : WHO 2023, Unger et al  2020.</a:t>
            </a:r>
          </a:p>
        </p:txBody>
      </p:sp>
    </p:spTree>
    <p:extLst>
      <p:ext uri="{BB962C8B-B14F-4D97-AF65-F5344CB8AC3E}">
        <p14:creationId xmlns:p14="http://schemas.microsoft.com/office/powerpoint/2010/main" val="2124499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F7824-E896-5F3F-B08F-9CC895B1AA4A}"/>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Prevention Approaches &amp; Public Health Interventions</a:t>
            </a:r>
          </a:p>
        </p:txBody>
      </p:sp>
      <p:sp>
        <p:nvSpPr>
          <p:cNvPr id="3" name="Content Placeholder 2">
            <a:extLst>
              <a:ext uri="{FF2B5EF4-FFF2-40B4-BE49-F238E27FC236}">
                <a16:creationId xmlns:a16="http://schemas.microsoft.com/office/drawing/2014/main" id="{76D89026-D481-F999-2BEA-D0956D798781}"/>
              </a:ext>
            </a:extLst>
          </p:cNvPr>
          <p:cNvSpPr>
            <a:spLocks noGrp="1"/>
          </p:cNvSpPr>
          <p:nvPr>
            <p:ph idx="1"/>
          </p:nvPr>
        </p:nvSpPr>
        <p:spPr/>
        <p:txBody>
          <a:bodyPr>
            <a:noAutofit/>
          </a:bodyPr>
          <a:lstStyle/>
          <a:p>
            <a:pPr>
              <a:buFont typeface="Wingdings" panose="05000000000000000000" pitchFamily="2" charset="2"/>
              <a:buChar char="q"/>
            </a:pPr>
            <a:r>
              <a:rPr lang="en-US" sz="2000" b="1" dirty="0">
                <a:latin typeface="Arial" panose="020B0604020202020204" pitchFamily="34" charset="0"/>
                <a:cs typeface="Arial" panose="020B0604020202020204" pitchFamily="34" charset="0"/>
              </a:rPr>
              <a:t>Primary Prevention </a:t>
            </a:r>
            <a:r>
              <a:rPr lang="en-US" sz="2000" dirty="0">
                <a:latin typeface="Arial" panose="020B0604020202020204" pitchFamily="34" charset="0"/>
                <a:cs typeface="Arial" panose="020B0604020202020204" pitchFamily="34" charset="0"/>
              </a:rPr>
              <a:t>– population-level interventions strategies for reducing national salt intake (voluntary reformulation targets for the food industry through the FSA/Department of Health). Health education campaigns (for example “Know Your Numbers!”). (WHO, 2023).</a:t>
            </a:r>
          </a:p>
          <a:p>
            <a:pPr>
              <a:buFont typeface="Wingdings" panose="05000000000000000000" pitchFamily="2" charset="2"/>
              <a:buChar char="q"/>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q"/>
            </a:pPr>
            <a:r>
              <a:rPr lang="en-US" sz="2000" b="1" dirty="0">
                <a:latin typeface="Arial" panose="020B0604020202020204" pitchFamily="34" charset="0"/>
                <a:cs typeface="Arial" panose="020B0604020202020204" pitchFamily="34" charset="0"/>
              </a:rPr>
              <a:t>Secondary and Tertiary Prevention </a:t>
            </a:r>
            <a:r>
              <a:rPr lang="en-US" sz="2000" dirty="0">
                <a:latin typeface="Arial" panose="020B0604020202020204" pitchFamily="34" charset="0"/>
                <a:cs typeface="Arial" panose="020B0604020202020204" pitchFamily="34" charset="0"/>
              </a:rPr>
              <a:t>Targeted screening in the community using the NHS Health Check (for those aged between 40 and 74 years). Regular blood pressure monitoring in social care settings and workplace.(Public Health England, 2020).</a:t>
            </a:r>
          </a:p>
        </p:txBody>
      </p:sp>
    </p:spTree>
    <p:extLst>
      <p:ext uri="{BB962C8B-B14F-4D97-AF65-F5344CB8AC3E}">
        <p14:creationId xmlns:p14="http://schemas.microsoft.com/office/powerpoint/2010/main" val="871276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0202A-AB8F-39E5-FFF3-5FB1A5E73B74}"/>
              </a:ext>
            </a:extLst>
          </p:cNvPr>
          <p:cNvSpPr>
            <a:spLocks noGrp="1"/>
          </p:cNvSpPr>
          <p:nvPr>
            <p:ph type="title"/>
          </p:nvPr>
        </p:nvSpPr>
        <p:spPr>
          <a:xfrm>
            <a:off x="677334" y="243840"/>
            <a:ext cx="8596668" cy="1320800"/>
          </a:xfrm>
        </p:spPr>
        <p:txBody>
          <a:bodyPr/>
          <a:lstStyle/>
          <a:p>
            <a:r>
              <a:rPr lang="en-US" b="1" dirty="0">
                <a:latin typeface="Arial" panose="020B0604020202020204" pitchFamily="34" charset="0"/>
                <a:cs typeface="Arial" panose="020B0604020202020204" pitchFamily="34" charset="0"/>
              </a:rPr>
              <a:t>Critical Appraisal: Skills, Values, and Behaviors for Co-Production</a:t>
            </a:r>
          </a:p>
        </p:txBody>
      </p:sp>
      <p:sp>
        <p:nvSpPr>
          <p:cNvPr id="3" name="Content Placeholder 2">
            <a:extLst>
              <a:ext uri="{FF2B5EF4-FFF2-40B4-BE49-F238E27FC236}">
                <a16:creationId xmlns:a16="http://schemas.microsoft.com/office/drawing/2014/main" id="{48936C0F-1F47-6FB3-2ABD-6E0150DD73D0}"/>
              </a:ext>
            </a:extLst>
          </p:cNvPr>
          <p:cNvSpPr>
            <a:spLocks noGrp="1"/>
          </p:cNvSpPr>
          <p:nvPr>
            <p:ph idx="1"/>
          </p:nvPr>
        </p:nvSpPr>
        <p:spPr>
          <a:xfrm>
            <a:off x="503598" y="1686560"/>
            <a:ext cx="9189042" cy="4927600"/>
          </a:xfrm>
        </p:spPr>
        <p:txBody>
          <a:bodyPr>
            <a:noAutofit/>
          </a:bodyPr>
          <a:lstStyle/>
          <a:p>
            <a:pPr marL="0" indent="0">
              <a:buNone/>
            </a:pPr>
            <a:r>
              <a:rPr lang="en-US" sz="2000" b="1" dirty="0">
                <a:latin typeface="Arial" panose="020B0604020202020204" pitchFamily="34" charset="0"/>
                <a:cs typeface="Arial" panose="020B0604020202020204" pitchFamily="34" charset="0"/>
              </a:rPr>
              <a:t>  -   Key Practitioner Values and Behaviors -</a:t>
            </a:r>
          </a:p>
          <a:p>
            <a:pPr marL="400050" indent="-400050">
              <a:buFont typeface="+mj-lt"/>
              <a:buAutoNum type="romanUcPeriod"/>
            </a:pPr>
            <a:r>
              <a:rPr lang="en-US" sz="2000" dirty="0">
                <a:latin typeface="Arial" panose="020B0604020202020204" pitchFamily="34" charset="0"/>
                <a:cs typeface="Arial" panose="020B0604020202020204" pitchFamily="34" charset="0"/>
              </a:rPr>
              <a:t>Relational Empathy </a:t>
            </a:r>
            <a:r>
              <a:rPr lang="en-US" sz="2000" b="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Appreciation of the patient lived experiences and social context.</a:t>
            </a:r>
            <a:r>
              <a:rPr lang="en-IN" sz="2000" dirty="0"/>
              <a:t> </a:t>
            </a:r>
            <a:r>
              <a:rPr lang="en-IN" sz="2000" dirty="0">
                <a:latin typeface="Arial" panose="020B0604020202020204" pitchFamily="34" charset="0"/>
                <a:cs typeface="Arial" panose="020B0604020202020204" pitchFamily="34" charset="0"/>
              </a:rPr>
              <a:t>(Mercer and Reynolds, 2002).</a:t>
            </a:r>
            <a:endParaRPr lang="en-US" sz="2000" dirty="0">
              <a:latin typeface="Arial" panose="020B0604020202020204" pitchFamily="34" charset="0"/>
              <a:cs typeface="Arial" panose="020B0604020202020204" pitchFamily="34" charset="0"/>
            </a:endParaRPr>
          </a:p>
          <a:p>
            <a:pPr marL="400050" indent="-400050">
              <a:buFont typeface="+mj-lt"/>
              <a:buAutoNum type="romanUcPeriod"/>
            </a:pPr>
            <a:r>
              <a:rPr lang="en-US" sz="2000" dirty="0">
                <a:latin typeface="Arial" panose="020B0604020202020204" pitchFamily="34" charset="0"/>
                <a:cs typeface="Arial" panose="020B0604020202020204" pitchFamily="34" charset="0"/>
              </a:rPr>
              <a:t>Cultural Competence </a:t>
            </a:r>
            <a:r>
              <a:rPr lang="en-US" sz="2000" b="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Individualization of lifestyle advice based on the preferences of the diet and culture (like dealing with high salt intake among certain ethnic groups).</a:t>
            </a:r>
            <a:r>
              <a:rPr lang="en-IN" sz="2000" dirty="0"/>
              <a:t> </a:t>
            </a:r>
            <a:r>
              <a:rPr lang="en-IN" sz="2000" dirty="0">
                <a:latin typeface="Arial" panose="020B0604020202020204" pitchFamily="34" charset="0"/>
                <a:cs typeface="Arial" panose="020B0604020202020204" pitchFamily="34" charset="0"/>
              </a:rPr>
              <a:t>(Goff, 2019).</a:t>
            </a:r>
            <a:endParaRPr lang="en-US" sz="2000" dirty="0">
              <a:latin typeface="Arial" panose="020B0604020202020204" pitchFamily="34" charset="0"/>
              <a:cs typeface="Arial" panose="020B0604020202020204" pitchFamily="34" charset="0"/>
            </a:endParaRPr>
          </a:p>
          <a:p>
            <a:pPr marL="0" indent="0">
              <a:buNone/>
            </a:pPr>
            <a:r>
              <a:rPr lang="en-US" sz="2000" b="1" dirty="0">
                <a:latin typeface="Arial" panose="020B0604020202020204" pitchFamily="34" charset="0"/>
                <a:cs typeface="Arial" panose="020B0604020202020204" pitchFamily="34" charset="0"/>
              </a:rPr>
              <a:t>  -    Key Professional Skills: </a:t>
            </a:r>
          </a:p>
          <a:p>
            <a:pPr marL="514350" indent="-514350">
              <a:buFont typeface="+mj-lt"/>
              <a:buAutoNum type="romanUcPeriod"/>
            </a:pPr>
            <a:r>
              <a:rPr lang="en-US" sz="2000" dirty="0">
                <a:latin typeface="Arial" panose="020B0604020202020204" pitchFamily="34" charset="0"/>
                <a:cs typeface="Arial" panose="020B0604020202020204" pitchFamily="34" charset="0"/>
              </a:rPr>
              <a:t>Motivational Interviewing (MI) : Working with the motivation within the patient rather than prescribing instructions.</a:t>
            </a:r>
            <a:r>
              <a:rPr lang="en-IN" sz="2000" dirty="0"/>
              <a:t> (Rubak et al, 2005).</a:t>
            </a:r>
            <a:endParaRPr lang="en-US" sz="2000" dirty="0">
              <a:latin typeface="Arial" panose="020B0604020202020204" pitchFamily="34" charset="0"/>
              <a:cs typeface="Arial" panose="020B0604020202020204" pitchFamily="34" charset="0"/>
            </a:endParaRPr>
          </a:p>
          <a:p>
            <a:pPr marL="514350" indent="-514350">
              <a:buFont typeface="+mj-lt"/>
              <a:buAutoNum type="romanUcPeriod"/>
            </a:pPr>
            <a:r>
              <a:rPr lang="en-US" sz="2000" dirty="0">
                <a:latin typeface="Arial" panose="020B0604020202020204" pitchFamily="34" charset="0"/>
                <a:cs typeface="Arial" panose="020B0604020202020204" pitchFamily="34" charset="0"/>
              </a:rPr>
              <a:t>Shared Decision Making (SDM) : Discussion of options and targets regarding the medications, side effects profiles (like CCB - ankles swelling, ACEi – dry cough).(National Institute for Health and Care Excellence, 2021)</a:t>
            </a:r>
          </a:p>
        </p:txBody>
      </p:sp>
    </p:spTree>
    <p:extLst>
      <p:ext uri="{BB962C8B-B14F-4D97-AF65-F5344CB8AC3E}">
        <p14:creationId xmlns:p14="http://schemas.microsoft.com/office/powerpoint/2010/main" val="31999656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DDCA5-BAD5-2BCC-9229-1E274AC93857}"/>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Co-Productive Care: Concept and Relevance to Hypertension</a:t>
            </a:r>
          </a:p>
        </p:txBody>
      </p:sp>
      <p:sp>
        <p:nvSpPr>
          <p:cNvPr id="3" name="Content Placeholder 2">
            <a:extLst>
              <a:ext uri="{FF2B5EF4-FFF2-40B4-BE49-F238E27FC236}">
                <a16:creationId xmlns:a16="http://schemas.microsoft.com/office/drawing/2014/main" id="{84F0EFAF-A2DE-3A36-C845-50618AA09355}"/>
              </a:ext>
            </a:extLst>
          </p:cNvPr>
          <p:cNvSpPr>
            <a:spLocks noGrp="1"/>
          </p:cNvSpPr>
          <p:nvPr>
            <p:ph idx="1"/>
          </p:nvPr>
        </p:nvSpPr>
        <p:spPr>
          <a:xfrm>
            <a:off x="677334" y="2160589"/>
            <a:ext cx="8596668" cy="4167059"/>
          </a:xfrm>
        </p:spPr>
        <p:txBody>
          <a:bodyPr>
            <a:noAutofit/>
          </a:bodyPr>
          <a:lstStyle/>
          <a:p>
            <a:r>
              <a:rPr lang="en-US" sz="2000" b="1" dirty="0">
                <a:latin typeface="Arial" panose="020B0604020202020204" pitchFamily="34" charset="0"/>
                <a:cs typeface="Arial" panose="020B0604020202020204" pitchFamily="34" charset="0"/>
              </a:rPr>
              <a:t>Definition of Co-Production</a:t>
            </a:r>
            <a:r>
              <a:rPr lang="en-US" sz="2000" dirty="0">
                <a:latin typeface="Arial" panose="020B0604020202020204" pitchFamily="34" charset="0"/>
                <a:cs typeface="Arial" panose="020B0604020202020204" pitchFamily="34" charset="0"/>
              </a:rPr>
              <a:t>: A partnership where the power is equal between the service user and healthcare professional for creating and delivering the care.</a:t>
            </a:r>
            <a:r>
              <a:rPr lang="en-IN" sz="2000" dirty="0"/>
              <a:t> </a:t>
            </a:r>
            <a:r>
              <a:rPr lang="en-IN" sz="2000" dirty="0">
                <a:latin typeface="Arial" panose="020B0604020202020204" pitchFamily="34" charset="0"/>
                <a:cs typeface="Arial" panose="020B0604020202020204" pitchFamily="34" charset="0"/>
              </a:rPr>
              <a:t>(Realpe and Wallace, 2010).</a:t>
            </a: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v"/>
            </a:pPr>
            <a:r>
              <a:rPr lang="en-US" sz="2000" b="1" dirty="0">
                <a:latin typeface="Arial" panose="020B0604020202020204" pitchFamily="34" charset="0"/>
                <a:cs typeface="Arial" panose="020B0604020202020204" pitchFamily="34" charset="0"/>
              </a:rPr>
              <a:t>Relevance in Hypertension :</a:t>
            </a:r>
          </a:p>
          <a:p>
            <a:pPr>
              <a:buFont typeface="Wingdings" panose="05000000000000000000" pitchFamily="2" charset="2"/>
              <a:buChar char="q"/>
            </a:pPr>
            <a:r>
              <a:rPr lang="en-US" sz="2000" dirty="0">
                <a:latin typeface="Arial" panose="020B0604020202020204" pitchFamily="34" charset="0"/>
                <a:cs typeface="Arial" panose="020B0604020202020204" pitchFamily="34" charset="0"/>
              </a:rPr>
              <a:t> Management of hypertension is a process that is mainly dependent on self-care (taking of medications, measuring blood pressure at home and changing of the diet).</a:t>
            </a:r>
            <a:r>
              <a:rPr lang="en-IN" sz="2000" dirty="0"/>
              <a:t> </a:t>
            </a:r>
            <a:r>
              <a:rPr lang="en-IN" sz="2000" dirty="0">
                <a:latin typeface="Arial" panose="020B0604020202020204" pitchFamily="34" charset="0"/>
                <a:cs typeface="Arial" panose="020B0604020202020204" pitchFamily="34" charset="0"/>
              </a:rPr>
              <a:t>(McManus et al, 2018).</a:t>
            </a: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q"/>
            </a:pPr>
            <a:r>
              <a:rPr lang="en-US" sz="2000" dirty="0">
                <a:latin typeface="Arial" panose="020B0604020202020204" pitchFamily="34" charset="0"/>
                <a:cs typeface="Arial" panose="020B0604020202020204" pitchFamily="34" charset="0"/>
              </a:rPr>
              <a:t>The paternalistic approaches result in low compliance rates in medication taking (~50% worldwide due to lack of symptoms of the drug use).(WHO, 2003).</a:t>
            </a:r>
          </a:p>
          <a:p>
            <a:pPr>
              <a:buFont typeface="Wingdings" panose="05000000000000000000" pitchFamily="2" charset="2"/>
              <a:buChar char="q"/>
            </a:pPr>
            <a:r>
              <a:rPr lang="en-US" sz="2000" dirty="0">
                <a:latin typeface="Arial" panose="020B0604020202020204" pitchFamily="34" charset="0"/>
                <a:cs typeface="Arial" panose="020B0604020202020204" pitchFamily="34" charset="0"/>
              </a:rPr>
              <a:t>Co-production improves trust, health literacy, self-efficacy and sustainable behavioral changes.</a:t>
            </a:r>
            <a:r>
              <a:rPr lang="en-IN" sz="2000" dirty="0"/>
              <a:t> </a:t>
            </a:r>
            <a:r>
              <a:rPr lang="en-IN" sz="2000" dirty="0">
                <a:latin typeface="Arial" panose="020B0604020202020204" pitchFamily="34" charset="0"/>
                <a:cs typeface="Arial" panose="020B0604020202020204" pitchFamily="34" charset="0"/>
              </a:rPr>
              <a:t>(Barello et al, 2016).</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4850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62D90-11FE-F6AF-A460-2F17ED5E64B9}"/>
              </a:ext>
            </a:extLst>
          </p:cNvPr>
          <p:cNvSpPr>
            <a:spLocks noGrp="1"/>
          </p:cNvSpPr>
          <p:nvPr>
            <p:ph type="title"/>
          </p:nvPr>
        </p:nvSpPr>
        <p:spPr>
          <a:xfrm>
            <a:off x="641436" y="408432"/>
            <a:ext cx="8596668" cy="1320800"/>
          </a:xfrm>
        </p:spPr>
        <p:txBody>
          <a:bodyPr/>
          <a:lstStyle/>
          <a:p>
            <a:r>
              <a:rPr lang="en-US" b="1" dirty="0">
                <a:latin typeface="Arial" panose="020B0604020202020204" pitchFamily="34" charset="0"/>
                <a:cs typeface="Arial" panose="020B0604020202020204" pitchFamily="34" charset="0"/>
              </a:rPr>
              <a:t>NHS Personalised Care Framework Context of the Framework:</a:t>
            </a:r>
          </a:p>
        </p:txBody>
      </p:sp>
      <p:sp>
        <p:nvSpPr>
          <p:cNvPr id="3" name="Content Placeholder 2">
            <a:extLst>
              <a:ext uri="{FF2B5EF4-FFF2-40B4-BE49-F238E27FC236}">
                <a16:creationId xmlns:a16="http://schemas.microsoft.com/office/drawing/2014/main" id="{3743BB21-C555-F744-0DE2-21F9F8698322}"/>
              </a:ext>
            </a:extLst>
          </p:cNvPr>
          <p:cNvSpPr>
            <a:spLocks noGrp="1"/>
          </p:cNvSpPr>
          <p:nvPr>
            <p:ph idx="1"/>
          </p:nvPr>
        </p:nvSpPr>
        <p:spPr/>
        <p:txBody>
          <a:bodyPr>
            <a:normAutofit lnSpcReduction="10000"/>
          </a:bodyPr>
          <a:lstStyle/>
          <a:p>
            <a:r>
              <a:rPr lang="en-US" sz="2000" dirty="0">
                <a:latin typeface="Arial" panose="020B0604020202020204" pitchFamily="34" charset="0"/>
                <a:cs typeface="Arial" panose="020B0604020202020204" pitchFamily="34" charset="0"/>
              </a:rPr>
              <a:t>The NHS England framework for delivering personalized care throughout the health and social care systems.</a:t>
            </a:r>
          </a:p>
          <a:p>
            <a:pPr>
              <a:buFont typeface="Wingdings" panose="05000000000000000000" pitchFamily="2" charset="2"/>
              <a:buChar char="Ø"/>
            </a:pPr>
            <a:endParaRPr lang="en-US" sz="2000" b="1"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The 6 Evidence-Based Components</a:t>
            </a:r>
            <a:r>
              <a:rPr lang="en-US" sz="2000" dirty="0">
                <a:latin typeface="Arial" panose="020B0604020202020204" pitchFamily="34" charset="0"/>
                <a:cs typeface="Arial" panose="020B0604020202020204" pitchFamily="34" charset="0"/>
              </a:rPr>
              <a:t>:</a:t>
            </a:r>
          </a:p>
          <a:p>
            <a:pPr>
              <a:buFont typeface="+mj-lt"/>
              <a:buAutoNum type="arabicPeriod"/>
            </a:pPr>
            <a:r>
              <a:rPr lang="en-US" sz="2000" dirty="0">
                <a:latin typeface="Arial" panose="020B0604020202020204" pitchFamily="34" charset="0"/>
                <a:cs typeface="Arial" panose="020B0604020202020204" pitchFamily="34" charset="0"/>
              </a:rPr>
              <a:t>Shared decision-making.</a:t>
            </a:r>
          </a:p>
          <a:p>
            <a:pPr>
              <a:buFont typeface="+mj-lt"/>
              <a:buAutoNum type="arabicPeriod"/>
            </a:pPr>
            <a:r>
              <a:rPr lang="en-US" sz="2000" dirty="0">
                <a:latin typeface="Arial" panose="020B0604020202020204" pitchFamily="34" charset="0"/>
                <a:cs typeface="Arial" panose="020B0604020202020204" pitchFamily="34" charset="0"/>
              </a:rPr>
              <a:t>Personalized care and support planning. </a:t>
            </a:r>
          </a:p>
          <a:p>
            <a:pPr>
              <a:buFont typeface="+mj-lt"/>
              <a:buAutoNum type="arabicPeriod"/>
            </a:pPr>
            <a:r>
              <a:rPr lang="en-US" sz="2000" dirty="0">
                <a:latin typeface="Arial" panose="020B0604020202020204" pitchFamily="34" charset="0"/>
                <a:cs typeface="Arial" panose="020B0604020202020204" pitchFamily="34" charset="0"/>
              </a:rPr>
              <a:t>Choice enabling (legal rights included)</a:t>
            </a:r>
          </a:p>
          <a:p>
            <a:pPr>
              <a:buFont typeface="+mj-lt"/>
              <a:buAutoNum type="arabicPeriod"/>
            </a:pPr>
            <a:r>
              <a:rPr lang="en-US" sz="2000" dirty="0">
                <a:latin typeface="Arial" panose="020B0604020202020204" pitchFamily="34" charset="0"/>
                <a:cs typeface="Arial" panose="020B0604020202020204" pitchFamily="34" charset="0"/>
              </a:rPr>
              <a:t>Social prescribing and community-based support.</a:t>
            </a:r>
          </a:p>
          <a:p>
            <a:pPr>
              <a:buFont typeface="+mj-lt"/>
              <a:buAutoNum type="arabicPeriod"/>
            </a:pPr>
            <a:r>
              <a:rPr lang="en-US" sz="2000" dirty="0">
                <a:latin typeface="Arial" panose="020B0604020202020204" pitchFamily="34" charset="0"/>
                <a:cs typeface="Arial" panose="020B0604020202020204" pitchFamily="34" charset="0"/>
              </a:rPr>
              <a:t>Supported self-management.</a:t>
            </a:r>
          </a:p>
          <a:p>
            <a:pPr>
              <a:buFont typeface="+mj-lt"/>
              <a:buAutoNum type="arabicPeriod"/>
            </a:pPr>
            <a:r>
              <a:rPr lang="en-US" sz="2000" dirty="0">
                <a:latin typeface="Arial" panose="020B0604020202020204" pitchFamily="34" charset="0"/>
                <a:cs typeface="Arial" panose="020B0604020202020204" pitchFamily="34" charset="0"/>
              </a:rPr>
              <a:t>Personal health budgets (PHBs).</a:t>
            </a:r>
          </a:p>
          <a:p>
            <a:pPr marL="0" indent="0">
              <a:buNone/>
            </a:pPr>
            <a:endParaRPr lang="en-US" dirty="0">
              <a:latin typeface="Angsana New"/>
            </a:endParaRPr>
          </a:p>
        </p:txBody>
      </p:sp>
    </p:spTree>
    <p:extLst>
      <p:ext uri="{BB962C8B-B14F-4D97-AF65-F5344CB8AC3E}">
        <p14:creationId xmlns:p14="http://schemas.microsoft.com/office/powerpoint/2010/main" val="1238232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D05F7-1F0A-38F1-13C5-89256899AC4E}"/>
              </a:ext>
            </a:extLst>
          </p:cNvPr>
          <p:cNvSpPr>
            <a:spLocks noGrp="1"/>
          </p:cNvSpPr>
          <p:nvPr>
            <p:ph type="title"/>
          </p:nvPr>
        </p:nvSpPr>
        <p:spPr>
          <a:xfrm>
            <a:off x="455661" y="457200"/>
            <a:ext cx="8596668" cy="1320800"/>
          </a:xfrm>
        </p:spPr>
        <p:txBody>
          <a:bodyPr>
            <a:normAutofit fontScale="90000"/>
          </a:bodyPr>
          <a:lstStyle/>
          <a:p>
            <a:r>
              <a:rPr lang="en-US" b="1" dirty="0">
                <a:latin typeface="Arial" panose="020B0604020202020204" pitchFamily="34" charset="0"/>
                <a:cs typeface="Arial" panose="020B0604020202020204" pitchFamily="34" charset="0"/>
              </a:rPr>
              <a:t>Recommendation for Components 1, 2, and 3 in the Context of Hypertension:</a:t>
            </a:r>
          </a:p>
        </p:txBody>
      </p:sp>
      <p:sp>
        <p:nvSpPr>
          <p:cNvPr id="3" name="Content Placeholder 2">
            <a:extLst>
              <a:ext uri="{FF2B5EF4-FFF2-40B4-BE49-F238E27FC236}">
                <a16:creationId xmlns:a16="http://schemas.microsoft.com/office/drawing/2014/main" id="{F19285D8-4D8D-785D-EF0A-039C8F0BFAA8}"/>
              </a:ext>
            </a:extLst>
          </p:cNvPr>
          <p:cNvSpPr>
            <a:spLocks noGrp="1"/>
          </p:cNvSpPr>
          <p:nvPr>
            <p:ph idx="1"/>
          </p:nvPr>
        </p:nvSpPr>
        <p:spPr>
          <a:xfrm>
            <a:off x="455661" y="1980480"/>
            <a:ext cx="8596668" cy="4420320"/>
          </a:xfrm>
        </p:spPr>
        <p:txBody>
          <a:bodyPr>
            <a:noAutofit/>
          </a:bodyPr>
          <a:lstStyle/>
          <a:p>
            <a:pPr marL="0" indent="0">
              <a:buNone/>
            </a:pPr>
            <a:r>
              <a:rPr lang="en-US" sz="2000" b="1" dirty="0">
                <a:latin typeface="Arial" panose="020B0604020202020204" pitchFamily="34" charset="0"/>
                <a:cs typeface="Arial" panose="020B0604020202020204" pitchFamily="34" charset="0"/>
              </a:rPr>
              <a:t>1. Shared decision-making :</a:t>
            </a:r>
            <a:r>
              <a:rPr lang="en-US" sz="2000"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patient decision aids when discussing hypertension management and choosing lifestyle changes or early pharmacological intervention.(National Institute for Health and Care Excellence, 2021)</a:t>
            </a:r>
          </a:p>
          <a:p>
            <a:endParaRPr lang="en-US" sz="2000" dirty="0">
              <a:latin typeface="Arial" panose="020B0604020202020204" pitchFamily="34" charset="0"/>
              <a:cs typeface="Arial" panose="020B0604020202020204" pitchFamily="34" charset="0"/>
            </a:endParaRPr>
          </a:p>
          <a:p>
            <a:pPr marL="0" indent="0">
              <a:buNone/>
            </a:pPr>
            <a:r>
              <a:rPr lang="en-US" sz="2000" b="1" dirty="0">
                <a:latin typeface="Arial" panose="020B0604020202020204" pitchFamily="34" charset="0"/>
                <a:cs typeface="Arial" panose="020B0604020202020204" pitchFamily="34" charset="0"/>
              </a:rPr>
              <a:t>2. Personalized care and support planning :</a:t>
            </a:r>
            <a:r>
              <a:rPr lang="en-US" sz="2000"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Develop a personalized care plan through collaboration with the patient that incorporates the blood pressure targets and preferred lifestyle objectives.(NHS England, 2019)</a:t>
            </a:r>
          </a:p>
          <a:p>
            <a:endParaRPr lang="en-US" sz="2000" dirty="0">
              <a:latin typeface="Arial" panose="020B0604020202020204" pitchFamily="34" charset="0"/>
              <a:cs typeface="Arial" panose="020B0604020202020204" pitchFamily="34" charset="0"/>
            </a:endParaRPr>
          </a:p>
          <a:p>
            <a:pPr marL="0" indent="0">
              <a:buNone/>
            </a:pPr>
            <a:r>
              <a:rPr lang="en-US" sz="2000" b="1" dirty="0">
                <a:latin typeface="Arial" panose="020B0604020202020204" pitchFamily="34" charset="0"/>
                <a:cs typeface="Arial" panose="020B0604020202020204" pitchFamily="34" charset="0"/>
              </a:rPr>
              <a:t>3. Choice enabling (legal rights included) : </a:t>
            </a:r>
            <a:r>
              <a:rPr lang="en-US" sz="2000" dirty="0">
                <a:latin typeface="Arial" panose="020B0604020202020204" pitchFamily="34" charset="0"/>
                <a:cs typeface="Arial" panose="020B0604020202020204" pitchFamily="34" charset="0"/>
              </a:rPr>
              <a:t>Choice Enabling Give choice about the modality for the monitoring of BP (home blood pressure monitoring, uploading results to GP practice, etc.).(NHS England, 2021).</a:t>
            </a:r>
          </a:p>
        </p:txBody>
      </p:sp>
    </p:spTree>
    <p:extLst>
      <p:ext uri="{BB962C8B-B14F-4D97-AF65-F5344CB8AC3E}">
        <p14:creationId xmlns:p14="http://schemas.microsoft.com/office/powerpoint/2010/main" val="8225709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E6BC7-96E0-1E97-C59C-A7BD963B81D6}"/>
              </a:ext>
            </a:extLst>
          </p:cNvPr>
          <p:cNvSpPr>
            <a:spLocks noGrp="1"/>
          </p:cNvSpPr>
          <p:nvPr>
            <p:ph type="title"/>
          </p:nvPr>
        </p:nvSpPr>
        <p:spPr>
          <a:xfrm>
            <a:off x="441807" y="279030"/>
            <a:ext cx="8596668" cy="1513193"/>
          </a:xfrm>
        </p:spPr>
        <p:txBody>
          <a:bodyPr>
            <a:noAutofit/>
          </a:bodyPr>
          <a:lstStyle/>
          <a:p>
            <a:r>
              <a:rPr lang="en-US" sz="3200" b="1" dirty="0">
                <a:latin typeface="Arial" panose="020B0604020202020204" pitchFamily="34" charset="0"/>
                <a:cs typeface="Arial" panose="020B0604020202020204" pitchFamily="34" charset="0"/>
              </a:rPr>
              <a:t>Recommendations: Utilization of Components 4, 5, and 6 in Hypertension Management</a:t>
            </a:r>
          </a:p>
        </p:txBody>
      </p:sp>
      <p:sp>
        <p:nvSpPr>
          <p:cNvPr id="3" name="Content Placeholder 2">
            <a:extLst>
              <a:ext uri="{FF2B5EF4-FFF2-40B4-BE49-F238E27FC236}">
                <a16:creationId xmlns:a16="http://schemas.microsoft.com/office/drawing/2014/main" id="{E2FCB8D6-C3D5-A650-D7A3-2AF84E549C03}"/>
              </a:ext>
            </a:extLst>
          </p:cNvPr>
          <p:cNvSpPr>
            <a:spLocks noGrp="1"/>
          </p:cNvSpPr>
          <p:nvPr>
            <p:ph idx="1"/>
          </p:nvPr>
        </p:nvSpPr>
        <p:spPr>
          <a:xfrm>
            <a:off x="441807" y="1920240"/>
            <a:ext cx="9433713" cy="5733288"/>
          </a:xfrm>
        </p:spPr>
        <p:txBody>
          <a:bodyPr>
            <a:noAutofit/>
          </a:bodyPr>
          <a:lstStyle/>
          <a:p>
            <a:pPr marL="0" indent="0">
              <a:buNone/>
            </a:pPr>
            <a:r>
              <a:rPr lang="en-US" sz="2000" b="1" dirty="0">
                <a:latin typeface="Arial" panose="020B0604020202020204" pitchFamily="34" charset="0"/>
                <a:cs typeface="Arial" panose="020B0604020202020204" pitchFamily="34" charset="0"/>
              </a:rPr>
              <a:t>4. Social prescribing and community-based support </a:t>
            </a:r>
            <a:r>
              <a:rPr lang="en-US" sz="2000" b="1"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patients with the services of the Social Prescribing Link Workers who will refer them to local cookery courses, exercise classes, green places, or debt advice service. </a:t>
            </a:r>
            <a:r>
              <a:rPr lang="en-IN" sz="2000" dirty="0">
                <a:latin typeface="Arial" panose="020B0604020202020204" pitchFamily="34" charset="0"/>
                <a:cs typeface="Arial" panose="020B0604020202020204" pitchFamily="34" charset="0"/>
              </a:rPr>
              <a:t>(NHS England, 2019)</a:t>
            </a:r>
            <a:endParaRPr lang="en-US" sz="2000" dirty="0">
              <a:latin typeface="Arial" panose="020B0604020202020204" pitchFamily="34" charset="0"/>
              <a:cs typeface="Arial" panose="020B0604020202020204" pitchFamily="34" charset="0"/>
            </a:endParaRPr>
          </a:p>
          <a:p>
            <a:pPr marL="0" indent="0">
              <a:buNone/>
            </a:pPr>
            <a:endParaRPr lang="en-US" sz="2000" dirty="0">
              <a:latin typeface="Arial" panose="020B0604020202020204" pitchFamily="34" charset="0"/>
              <a:cs typeface="Arial" panose="020B0604020202020204" pitchFamily="34" charset="0"/>
            </a:endParaRPr>
          </a:p>
          <a:p>
            <a:pPr marL="0" indent="0">
              <a:buNone/>
            </a:pPr>
            <a:r>
              <a:rPr lang="en-US" sz="2000" b="1" dirty="0">
                <a:latin typeface="Arial" panose="020B0604020202020204" pitchFamily="34" charset="0"/>
                <a:cs typeface="Arial" panose="020B0604020202020204" pitchFamily="34" charset="0"/>
              </a:rPr>
              <a:t>5.  Supported self-management </a:t>
            </a:r>
            <a:r>
              <a:rPr lang="en-US" sz="2000" b="1"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Supply patients with evidence-based Home Blood Pressure Monitoring (HBPM) devices and digital self-management apps (such as those offered by the NHS for BP monitoring) alongside education about interpretation.</a:t>
            </a:r>
            <a:r>
              <a:rPr lang="en-IN" sz="2000" dirty="0"/>
              <a:t> (McManus et al, 2021).</a:t>
            </a:r>
            <a:endParaRPr lang="en-US"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a:p>
            <a:pPr marL="0" indent="0">
              <a:buNone/>
            </a:pPr>
            <a:r>
              <a:rPr lang="en-US" sz="2000" b="1" dirty="0">
                <a:latin typeface="Arial" panose="020B0604020202020204" pitchFamily="34" charset="0"/>
                <a:cs typeface="Arial" panose="020B0604020202020204" pitchFamily="34" charset="0"/>
              </a:rPr>
              <a:t>6. Personal health budgets (PHBs) </a:t>
            </a:r>
            <a:r>
              <a:rPr lang="en-US" sz="2000" b="1"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Use Personal Health Budgets for people with complex multi-morbidity or high levels of deprivation in order to provide them with personalized exercise equipment or membership in gyms as well as dietitians services.(NHS England, 2020).</a:t>
            </a:r>
          </a:p>
        </p:txBody>
      </p:sp>
    </p:spTree>
    <p:extLst>
      <p:ext uri="{BB962C8B-B14F-4D97-AF65-F5344CB8AC3E}">
        <p14:creationId xmlns:p14="http://schemas.microsoft.com/office/powerpoint/2010/main" val="1638312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0531" y="1570458"/>
            <a:ext cx="8596668" cy="4207163"/>
          </a:xfrm>
        </p:spPr>
        <p:txBody>
          <a:bodyPr>
            <a:normAutofit/>
          </a:bodyPr>
          <a:lstStyle/>
          <a:p>
            <a:pPr marL="0" indent="0" algn="just">
              <a:buNone/>
            </a:pPr>
            <a:r>
              <a:rPr lang="en-US" dirty="0"/>
              <a:t>​</a:t>
            </a:r>
            <a:r>
              <a:rPr lang="en-US" sz="2000" dirty="0">
                <a:latin typeface="Arial" panose="020B0604020202020204" pitchFamily="34" charset="0"/>
                <a:cs typeface="Arial" panose="020B0604020202020204" pitchFamily="34" charset="0"/>
              </a:rPr>
              <a:t>Encouraging multi-agency working between primary care clusters, adult social care providers, public health professionals, and the voluntary sector.</a:t>
            </a:r>
          </a:p>
          <a:p>
            <a:pPr algn="just"/>
            <a:r>
              <a:rPr lang="en-US" sz="2000" dirty="0">
                <a:latin typeface="Arial" panose="020B0604020202020204" pitchFamily="34" charset="0"/>
                <a:cs typeface="Arial" panose="020B0604020202020204" pitchFamily="34" charset="0"/>
              </a:rPr>
              <a:t>​</a:t>
            </a:r>
            <a:r>
              <a:rPr lang="en-US" sz="2000" b="1" dirty="0">
                <a:latin typeface="Arial" panose="020B0604020202020204" pitchFamily="34" charset="0"/>
                <a:cs typeface="Arial" panose="020B0604020202020204" pitchFamily="34" charset="0"/>
              </a:rPr>
              <a:t>Inequalities Reduction:</a:t>
            </a:r>
          </a:p>
          <a:p>
            <a:pPr marL="0" indent="0" algn="just">
              <a:buNone/>
            </a:pPr>
            <a:r>
              <a:rPr lang="en-US" sz="2000" dirty="0">
                <a:latin typeface="Arial" panose="020B0604020202020204" pitchFamily="34" charset="0"/>
                <a:cs typeface="Arial" panose="020B0604020202020204" pitchFamily="34" charset="0"/>
              </a:rPr>
              <a:t>​Focusing efforts on the most deprived areas (using the Core20PLUS5 strategy) to minimize health inequalities related to stroke and heart disease.</a:t>
            </a:r>
            <a:r>
              <a:rPr lang="en-IN" sz="2000" dirty="0"/>
              <a:t> </a:t>
            </a:r>
            <a:r>
              <a:rPr lang="en-IN" sz="2000" dirty="0">
                <a:latin typeface="Arial" panose="020B0604020202020204" pitchFamily="34" charset="0"/>
                <a:cs typeface="Arial" panose="020B0604020202020204" pitchFamily="34" charset="0"/>
              </a:rPr>
              <a:t>(NHS England, 2021).</a:t>
            </a:r>
            <a:endParaRPr lang="en-US" sz="2000" dirty="0">
              <a:latin typeface="Arial" panose="020B0604020202020204" pitchFamily="34" charset="0"/>
              <a:cs typeface="Arial" panose="020B0604020202020204" pitchFamily="34" charset="0"/>
            </a:endParaRPr>
          </a:p>
          <a:p>
            <a:pPr algn="just"/>
            <a:r>
              <a:rPr lang="en-US" sz="2000" dirty="0">
                <a:latin typeface="Arial" panose="020B0604020202020204" pitchFamily="34" charset="0"/>
                <a:cs typeface="Arial" panose="020B0604020202020204" pitchFamily="34" charset="0"/>
              </a:rPr>
              <a:t>​</a:t>
            </a:r>
            <a:r>
              <a:rPr lang="en-US" sz="2000" b="1" dirty="0">
                <a:latin typeface="Arial" panose="020B0604020202020204" pitchFamily="34" charset="0"/>
                <a:cs typeface="Arial" panose="020B0604020202020204" pitchFamily="34" charset="0"/>
              </a:rPr>
              <a:t>Social Care Coordination:</a:t>
            </a:r>
          </a:p>
          <a:p>
            <a:pPr marL="0" indent="0" algn="just">
              <a:buNone/>
            </a:pPr>
            <a:r>
              <a:rPr lang="en-US" sz="2000" dirty="0">
                <a:latin typeface="Arial" panose="020B0604020202020204" pitchFamily="34" charset="0"/>
                <a:cs typeface="Arial" panose="020B0604020202020204" pitchFamily="34" charset="0"/>
              </a:rPr>
              <a:t>​Ensuring that domiciliary care workers and social care staff receive training in helping service users manage their blood pressure and medication regimes.</a:t>
            </a:r>
            <a:r>
              <a:rPr lang="en-IN" sz="2000" dirty="0"/>
              <a:t> </a:t>
            </a:r>
            <a:r>
              <a:rPr lang="en-IN" sz="2000" dirty="0">
                <a:latin typeface="Arial" panose="020B0604020202020204" pitchFamily="34" charset="0"/>
                <a:cs typeface="Arial" panose="020B0604020202020204" pitchFamily="34" charset="0"/>
              </a:rPr>
              <a:t>(Care Quality Commission, 2022).</a:t>
            </a:r>
            <a:endParaRPr lang="en-US" sz="2000" dirty="0">
              <a:latin typeface="Arial" panose="020B0604020202020204" pitchFamily="34" charset="0"/>
              <a:cs typeface="Arial" panose="020B0604020202020204" pitchFamily="34" charset="0"/>
            </a:endParaRPr>
          </a:p>
        </p:txBody>
      </p:sp>
      <p:sp>
        <p:nvSpPr>
          <p:cNvPr id="4" name="Title 3"/>
          <p:cNvSpPr>
            <a:spLocks noGrp="1"/>
          </p:cNvSpPr>
          <p:nvPr>
            <p:ph type="title"/>
          </p:nvPr>
        </p:nvSpPr>
        <p:spPr>
          <a:xfrm>
            <a:off x="358678" y="277090"/>
            <a:ext cx="9772873" cy="1963190"/>
          </a:xfrm>
        </p:spPr>
        <p:txBody>
          <a:bodyPr>
            <a:normAutofit fontScale="90000"/>
          </a:bodyPr>
          <a:lstStyle/>
          <a:p>
            <a:r>
              <a:rPr lang="en-US" b="1" dirty="0">
                <a:latin typeface="Arial" panose="020B0604020202020204" pitchFamily="34" charset="0"/>
                <a:cs typeface="Arial" panose="020B0604020202020204" pitchFamily="34" charset="0"/>
              </a:rPr>
              <a:t>Strategic Synthesis &amp; Social Care Integration</a:t>
            </a:r>
            <a:br>
              <a:rPr lang="en-US" b="1"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​Integration Care System (ICS) Collaboration:</a:t>
            </a:r>
          </a:p>
        </p:txBody>
      </p:sp>
    </p:spTree>
    <p:extLst>
      <p:ext uri="{BB962C8B-B14F-4D97-AF65-F5344CB8AC3E}">
        <p14:creationId xmlns:p14="http://schemas.microsoft.com/office/powerpoint/2010/main" val="198142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EC770-7AD3-1926-3596-E244B088D3BA}"/>
              </a:ext>
            </a:extLst>
          </p:cNvPr>
          <p:cNvSpPr>
            <a:spLocks noGrp="1"/>
          </p:cNvSpPr>
          <p:nvPr>
            <p:ph type="title"/>
          </p:nvPr>
        </p:nvSpPr>
        <p:spPr>
          <a:xfrm>
            <a:off x="582238" y="404883"/>
            <a:ext cx="4074775" cy="678873"/>
          </a:xfrm>
        </p:spPr>
        <p:txBody>
          <a:bodyPr>
            <a:normAutofit fontScale="90000"/>
          </a:bodyPr>
          <a:lstStyle/>
          <a:p>
            <a:r>
              <a:rPr lang="en-US" sz="4000" b="1" u="sng"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B93CA4B0-9D74-92E7-3EE1-591B9D7D3FD8}"/>
              </a:ext>
            </a:extLst>
          </p:cNvPr>
          <p:cNvSpPr>
            <a:spLocks noGrp="1"/>
          </p:cNvSpPr>
          <p:nvPr>
            <p:ph idx="1"/>
          </p:nvPr>
        </p:nvSpPr>
        <p:spPr>
          <a:xfrm>
            <a:off x="358679" y="1292508"/>
            <a:ext cx="7825201" cy="5160609"/>
          </a:xfrm>
        </p:spPr>
        <p:txBody>
          <a:bodyPr>
            <a:noAutofit/>
          </a:bodyPr>
          <a:lstStyle/>
          <a:p>
            <a:pPr>
              <a:buFont typeface="Wingdings" panose="05000000000000000000" pitchFamily="2" charset="2"/>
              <a:buChar char="v"/>
            </a:pPr>
            <a:r>
              <a:rPr lang="en-US" sz="2000" dirty="0">
                <a:latin typeface="Arial" panose="020B0604020202020204" pitchFamily="34" charset="0"/>
                <a:cs typeface="Arial" panose="020B0604020202020204" pitchFamily="34" charset="0"/>
              </a:rPr>
              <a:t>Essential hypertension is one of the preventable causes that contribute to early deaths, health disparities, and NHS costs.(Public Health England, 2020).</a:t>
            </a:r>
          </a:p>
          <a:p>
            <a:pPr>
              <a:buFont typeface="Wingdings" panose="05000000000000000000" pitchFamily="2" charset="2"/>
              <a:buChar char="v"/>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v"/>
            </a:pPr>
            <a:r>
              <a:rPr lang="en-US" sz="2000" dirty="0">
                <a:latin typeface="Arial" panose="020B0604020202020204" pitchFamily="34" charset="0"/>
                <a:cs typeface="Arial" panose="020B0604020202020204" pitchFamily="34" charset="0"/>
              </a:rPr>
              <a:t>Efficient management needs to go beyond prescription practice to incorporate public health preventive practices and personalized care.</a:t>
            </a:r>
            <a:r>
              <a:rPr lang="en-IN" sz="2000" dirty="0"/>
              <a:t> </a:t>
            </a:r>
            <a:r>
              <a:rPr lang="en-IN" sz="2000" dirty="0">
                <a:latin typeface="Arial" panose="020B0604020202020204" pitchFamily="34" charset="0"/>
                <a:cs typeface="Arial" panose="020B0604020202020204" pitchFamily="34" charset="0"/>
              </a:rPr>
              <a:t>(Unger et al, 2020).</a:t>
            </a: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v"/>
            </a:pPr>
            <a:endParaRPr lang="en-US" sz="2000" dirty="0">
              <a:latin typeface="Arial" panose="020B0604020202020204" pitchFamily="34" charset="0"/>
              <a:cs typeface="Arial" panose="020B0604020202020204" pitchFamily="34" charset="0"/>
            </a:endParaRPr>
          </a:p>
          <a:p>
            <a:pPr>
              <a:buFont typeface="Wingdings" panose="05000000000000000000" pitchFamily="2" charset="2"/>
              <a:buChar char="v"/>
            </a:pPr>
            <a:r>
              <a:rPr lang="en-US" sz="2000" dirty="0">
                <a:latin typeface="Arial" panose="020B0604020202020204" pitchFamily="34" charset="0"/>
                <a:cs typeface="Arial" panose="020B0604020202020204" pitchFamily="34" charset="0"/>
              </a:rPr>
              <a:t>Using the NHS Personalized Care Framework will allow people to be able to control their blood pressure. (NHS England, 2019).</a:t>
            </a:r>
          </a:p>
        </p:txBody>
      </p:sp>
    </p:spTree>
    <p:extLst>
      <p:ext uri="{BB962C8B-B14F-4D97-AF65-F5344CB8AC3E}">
        <p14:creationId xmlns:p14="http://schemas.microsoft.com/office/powerpoint/2010/main" val="8104272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332" y="0"/>
            <a:ext cx="5708952" cy="682171"/>
          </a:xfrm>
        </p:spPr>
        <p:txBody>
          <a:bodyPr>
            <a:normAutofit fontScale="90000"/>
          </a:bodyPr>
          <a:lstStyle/>
          <a:p>
            <a:r>
              <a:rPr lang="en-US" dirty="0">
                <a:latin typeface="Arial" panose="020B0604020202020204" pitchFamily="34" charset="0"/>
                <a:cs typeface="Arial" panose="020B0604020202020204" pitchFamily="34" charset="0"/>
              </a:rPr>
              <a:t>Academic Refrences (1-15)</a:t>
            </a:r>
          </a:p>
        </p:txBody>
      </p:sp>
      <p:sp>
        <p:nvSpPr>
          <p:cNvPr id="3" name="Content Placeholder 2"/>
          <p:cNvSpPr>
            <a:spLocks noGrp="1"/>
          </p:cNvSpPr>
          <p:nvPr>
            <p:ph idx="1"/>
          </p:nvPr>
        </p:nvSpPr>
        <p:spPr>
          <a:xfrm>
            <a:off x="387048" y="841829"/>
            <a:ext cx="8596668" cy="5733142"/>
          </a:xfrm>
        </p:spPr>
        <p:txBody>
          <a:bodyPr>
            <a:normAutofit fontScale="62500" lnSpcReduction="20000"/>
          </a:bodyPr>
          <a:lstStyle/>
          <a:p>
            <a:pPr>
              <a:buFont typeface="+mj-lt"/>
              <a:buAutoNum type="arabicPeriod"/>
            </a:pPr>
            <a:r>
              <a:rPr lang="en-US" dirty="0">
                <a:latin typeface="Arial" panose="020B0604020202020204" pitchFamily="34" charset="0"/>
                <a:cs typeface="Arial" panose="020B0604020202020204" pitchFamily="34" charset="0"/>
              </a:rPr>
              <a:t>Blood Pressure UK. (2023). High Blood Pressure Statistics. </a:t>
            </a:r>
            <a:r>
              <a:rPr lang="en-US" dirty="0">
                <a:latin typeface="Arial" panose="020B0604020202020204" pitchFamily="34" charset="0"/>
                <a:cs typeface="Arial" panose="020B0604020202020204" pitchFamily="34" charset="0"/>
                <a:hlinkClick r:id="rId2"/>
              </a:rPr>
              <a:t>bloodpressureuk.org</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Care Quality Commission. (2022). State of Care in England. CQC. </a:t>
            </a:r>
            <a:r>
              <a:rPr lang="en-US" dirty="0">
                <a:latin typeface="Arial" panose="020B0604020202020204" pitchFamily="34" charset="0"/>
                <a:cs typeface="Arial" panose="020B0604020202020204" pitchFamily="34" charset="0"/>
                <a:hlinkClick r:id="rId3"/>
              </a:rPr>
              <a:t>cqc.org.uk/publication/state-care-202122</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Department of Health and Social Care. (2021). Transforming public health for the future. GOV.UK. </a:t>
            </a:r>
            <a:r>
              <a:rPr lang="en-US" dirty="0">
                <a:latin typeface="Arial" panose="020B0604020202020204" pitchFamily="34" charset="0"/>
                <a:cs typeface="Arial" panose="020B0604020202020204" pitchFamily="34" charset="0"/>
                <a:hlinkClick r:id="rId4"/>
              </a:rPr>
              <a:t>gov.uk/government/publications/transforming-public-health-for-the-future</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Health Foundation. (2022). Health inequalities and cardiovascular disease. The Health Foundation. </a:t>
            </a:r>
            <a:r>
              <a:rPr lang="en-US" dirty="0">
                <a:latin typeface="Arial" panose="020B0604020202020204" pitchFamily="34" charset="0"/>
                <a:cs typeface="Arial" panose="020B0604020202020204" pitchFamily="34" charset="0"/>
                <a:hlinkClick r:id="rId5"/>
              </a:rPr>
              <a:t>health.org.uk/news-and-comment/blogs/health-inequalities-and-cardiovascular-disease</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International Society of Hypertension. (2020). 2020 International Society of Hypertension Global Hypertension Practice Guidelines. Hypertension, 75(6), 1334–1357. </a:t>
            </a:r>
            <a:r>
              <a:rPr lang="en-US" dirty="0">
                <a:latin typeface="Arial" panose="020B0604020202020204" pitchFamily="34" charset="0"/>
                <a:cs typeface="Arial" panose="020B0604020202020204" pitchFamily="34" charset="0"/>
                <a:hlinkClick r:id="rId6"/>
              </a:rPr>
              <a:t>doi.org/10.1161/HYPERTENSIONAHA.120.15026</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King’s Fund. (2021). Cardiovascular disease prevention and integrated care systems. The King's Fund. </a:t>
            </a:r>
            <a:r>
              <a:rPr lang="en-US" dirty="0">
                <a:latin typeface="Arial" panose="020B0604020202020204" pitchFamily="34" charset="0"/>
                <a:cs typeface="Arial" panose="020B0604020202020204" pitchFamily="34" charset="0"/>
                <a:hlinkClick r:id="rId7"/>
              </a:rPr>
              <a:t>kingsfund.org.uk/publications</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Marmot, M., et al. (2020). Build Back Fairer: The Health Equity Assessment. Institute of Health Equity. </a:t>
            </a:r>
            <a:r>
              <a:rPr lang="en-US" dirty="0">
                <a:latin typeface="Arial" panose="020B0604020202020204" pitchFamily="34" charset="0"/>
                <a:cs typeface="Arial" panose="020B0604020202020204" pitchFamily="34" charset="0"/>
                <a:hlinkClick r:id="rId8"/>
              </a:rPr>
              <a:t>instituteofhealthequity.org/resources-reports/build-back-fairer-the-covid-19-marmot-review</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National Institute for Health and Care Excellence. (2019; updated 2023). Hypertension in adults: diagnosis and management (NICE Guideline NG136). NICE. </a:t>
            </a:r>
            <a:r>
              <a:rPr lang="en-US" dirty="0">
                <a:latin typeface="Arial" panose="020B0604020202020204" pitchFamily="34" charset="0"/>
                <a:cs typeface="Arial" panose="020B0604020202020204" pitchFamily="34" charset="0"/>
                <a:hlinkClick r:id="rId9"/>
              </a:rPr>
              <a:t>nice.org.uk/guidance/ng136</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National Institute for Health and Care Excellence. (2022). Cardiovascular disease: risk assessment and reduction (NICE Guideline CG181). NICE. </a:t>
            </a:r>
            <a:r>
              <a:rPr lang="en-US" dirty="0">
                <a:latin typeface="Arial" panose="020B0604020202020204" pitchFamily="34" charset="0"/>
                <a:cs typeface="Arial" panose="020B0604020202020204" pitchFamily="34" charset="0"/>
                <a:hlinkClick r:id="rId10"/>
              </a:rPr>
              <a:t>nice.org.uk/guidance/cg181</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NHS England. (2019). The NHS Long Term Plan. NHS England. </a:t>
            </a:r>
            <a:r>
              <a:rPr lang="en-US" dirty="0">
                <a:latin typeface="Arial" panose="020B0604020202020204" pitchFamily="34" charset="0"/>
                <a:cs typeface="Arial" panose="020B0604020202020204" pitchFamily="34" charset="0"/>
                <a:hlinkClick r:id="rId11"/>
              </a:rPr>
              <a:t>longtermplan.nhs.uk</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NHS England. (2020). Universal Personalised Care: Implementing the Comprehensive Model. NHS England. </a:t>
            </a:r>
            <a:r>
              <a:rPr lang="en-US" dirty="0">
                <a:latin typeface="Arial" panose="020B0604020202020204" pitchFamily="34" charset="0"/>
                <a:cs typeface="Arial" panose="020B0604020202020204" pitchFamily="34" charset="0"/>
                <a:hlinkClick r:id="rId12"/>
              </a:rPr>
              <a:t>england.nhs.uk/</a:t>
            </a:r>
            <a:r>
              <a:rPr lang="en-US" dirty="0" err="1">
                <a:latin typeface="Arial" panose="020B0604020202020204" pitchFamily="34" charset="0"/>
                <a:cs typeface="Arial" panose="020B0604020202020204" pitchFamily="34" charset="0"/>
                <a:hlinkClick r:id="rId12"/>
              </a:rPr>
              <a:t>personalisedcare</a:t>
            </a:r>
            <a:r>
              <a:rPr lang="en-US" dirty="0">
                <a:latin typeface="Arial" panose="020B0604020202020204" pitchFamily="34" charset="0"/>
                <a:cs typeface="Arial" panose="020B0604020202020204" pitchFamily="34" charset="0"/>
                <a:hlinkClick r:id="rId12"/>
              </a:rPr>
              <a:t>/comprehensive-model-of-</a:t>
            </a:r>
            <a:r>
              <a:rPr lang="en-US" dirty="0" err="1">
                <a:latin typeface="Arial" panose="020B0604020202020204" pitchFamily="34" charset="0"/>
                <a:cs typeface="Arial" panose="020B0604020202020204" pitchFamily="34" charset="0"/>
                <a:hlinkClick r:id="rId12"/>
              </a:rPr>
              <a:t>personalised</a:t>
            </a:r>
            <a:r>
              <a:rPr lang="en-US" dirty="0">
                <a:latin typeface="Arial" panose="020B0604020202020204" pitchFamily="34" charset="0"/>
                <a:cs typeface="Arial" panose="020B0604020202020204" pitchFamily="34" charset="0"/>
                <a:hlinkClick r:id="rId12"/>
              </a:rPr>
              <a:t>-care/</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NHS England. (2021). Core20PLUS5 (an approach to reducing health inequalities). NHS England. </a:t>
            </a:r>
            <a:r>
              <a:rPr lang="en-US" dirty="0">
                <a:latin typeface="Arial" panose="020B0604020202020204" pitchFamily="34" charset="0"/>
                <a:cs typeface="Arial" panose="020B0604020202020204" pitchFamily="34" charset="0"/>
                <a:hlinkClick r:id="rId13"/>
              </a:rPr>
              <a:t>england.nhs.uk/about/equality/core20plus5/</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Public Health England. (2020). Health matters: combating high blood pressure. GOV.UK. </a:t>
            </a:r>
            <a:r>
              <a:rPr lang="en-US" dirty="0">
                <a:latin typeface="Arial" panose="020B0604020202020204" pitchFamily="34" charset="0"/>
                <a:cs typeface="Arial" panose="020B0604020202020204" pitchFamily="34" charset="0"/>
                <a:hlinkClick r:id="rId14"/>
              </a:rPr>
              <a:t>gov.uk/government/publications/health-matters-combating-high-blood-pressure</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World Health Organization. (2023). Global report on hypertension: the race against a silent killer. World Health Organization. </a:t>
            </a:r>
            <a:r>
              <a:rPr lang="en-US" dirty="0">
                <a:latin typeface="Arial" panose="020B0604020202020204" pitchFamily="34" charset="0"/>
                <a:cs typeface="Arial" panose="020B0604020202020204" pitchFamily="34" charset="0"/>
                <a:hlinkClick r:id="rId15"/>
              </a:rPr>
              <a:t>who.int/publications/</a:t>
            </a:r>
            <a:r>
              <a:rPr lang="en-US" dirty="0" err="1">
                <a:latin typeface="Arial" panose="020B0604020202020204" pitchFamily="34" charset="0"/>
                <a:cs typeface="Arial" panose="020B0604020202020204" pitchFamily="34" charset="0"/>
                <a:hlinkClick r:id="rId15"/>
              </a:rPr>
              <a:t>i</a:t>
            </a:r>
            <a:r>
              <a:rPr lang="en-US" dirty="0">
                <a:latin typeface="Arial" panose="020B0604020202020204" pitchFamily="34" charset="0"/>
                <a:cs typeface="Arial" panose="020B0604020202020204" pitchFamily="34" charset="0"/>
                <a:hlinkClick r:id="rId15"/>
              </a:rPr>
              <a:t>/item/9789240081062</a:t>
            </a:r>
            <a:endParaRPr lang="en-US" dirty="0">
              <a:latin typeface="Arial" panose="020B0604020202020204" pitchFamily="34" charset="0"/>
              <a:cs typeface="Arial" panose="020B0604020202020204" pitchFamily="34" charset="0"/>
            </a:endParaRPr>
          </a:p>
          <a:p>
            <a:pPr>
              <a:buFont typeface="+mj-lt"/>
              <a:buAutoNum type="arabicPeriod"/>
            </a:pPr>
            <a:r>
              <a:rPr lang="en-US" dirty="0">
                <a:latin typeface="Arial" panose="020B0604020202020204" pitchFamily="34" charset="0"/>
                <a:cs typeface="Arial" panose="020B0604020202020204" pitchFamily="34" charset="0"/>
              </a:rPr>
              <a:t>Williams, B., et al. (2018). 2018 ESC/ESH Guidelines for the management of arterial hypertension. European Heart Journal, 39(33), 3021–3104. </a:t>
            </a:r>
            <a:r>
              <a:rPr lang="en-US" dirty="0">
                <a:latin typeface="Arial" panose="020B0604020202020204" pitchFamily="34" charset="0"/>
                <a:cs typeface="Arial" panose="020B0604020202020204" pitchFamily="34" charset="0"/>
                <a:hlinkClick r:id="rId16"/>
              </a:rPr>
              <a:t>doi.org/10.1093/</a:t>
            </a:r>
            <a:r>
              <a:rPr lang="en-US" dirty="0" err="1">
                <a:latin typeface="Arial" panose="020B0604020202020204" pitchFamily="34" charset="0"/>
                <a:cs typeface="Arial" panose="020B0604020202020204" pitchFamily="34" charset="0"/>
                <a:hlinkClick r:id="rId16"/>
              </a:rPr>
              <a:t>eurheartj</a:t>
            </a:r>
            <a:r>
              <a:rPr lang="en-US" dirty="0">
                <a:latin typeface="Arial" panose="020B0604020202020204" pitchFamily="34" charset="0"/>
                <a:cs typeface="Arial" panose="020B0604020202020204" pitchFamily="34" charset="0"/>
                <a:hlinkClick r:id="rId16"/>
              </a:rPr>
              <a:t>/ehy339</a:t>
            </a:r>
            <a:endParaRPr lang="en-US" dirty="0">
              <a:latin typeface="Arial" panose="020B0604020202020204" pitchFamily="34" charset="0"/>
              <a:cs typeface="Arial" panose="020B0604020202020204" pitchFamily="34" charset="0"/>
            </a:endParaRPr>
          </a:p>
          <a:p>
            <a:pPr>
              <a:buFont typeface="+mj-lt"/>
              <a:buAutoNum type="arabicPeriod"/>
            </a:pPr>
            <a:endParaRPr lang="en-US" dirty="0"/>
          </a:p>
          <a:p>
            <a:endParaRPr lang="en-US" dirty="0"/>
          </a:p>
        </p:txBody>
      </p:sp>
    </p:spTree>
    <p:extLst>
      <p:ext uri="{BB962C8B-B14F-4D97-AF65-F5344CB8AC3E}">
        <p14:creationId xmlns:p14="http://schemas.microsoft.com/office/powerpoint/2010/main" val="17969203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8036" y="0"/>
            <a:ext cx="6086901" cy="736979"/>
          </a:xfrm>
        </p:spPr>
        <p:txBody>
          <a:bodyPr/>
          <a:lstStyle/>
          <a:p>
            <a:r>
              <a:rPr lang="en-US" dirty="0">
                <a:latin typeface="Arial" panose="020B0604020202020204" pitchFamily="34" charset="0"/>
                <a:cs typeface="Arial" panose="020B0604020202020204" pitchFamily="34" charset="0"/>
              </a:rPr>
              <a:t>Academic Refrences (16-30)</a:t>
            </a:r>
          </a:p>
        </p:txBody>
      </p:sp>
      <p:sp>
        <p:nvSpPr>
          <p:cNvPr id="3" name="Content Placeholder 2"/>
          <p:cNvSpPr>
            <a:spLocks noGrp="1"/>
          </p:cNvSpPr>
          <p:nvPr>
            <p:ph idx="1"/>
          </p:nvPr>
        </p:nvSpPr>
        <p:spPr>
          <a:xfrm>
            <a:off x="555515" y="650714"/>
            <a:ext cx="8596668" cy="5905361"/>
          </a:xfrm>
        </p:spPr>
        <p:txBody>
          <a:bodyPr>
            <a:normAutofit fontScale="25000" lnSpcReduction="20000"/>
          </a:bodyPr>
          <a:lstStyle/>
          <a:p>
            <a:pPr>
              <a:buFont typeface="+mj-lt"/>
              <a:buAutoNum type="arabicPeriod" startAt="16"/>
            </a:pPr>
            <a:r>
              <a:rPr lang="en-US" sz="4000" dirty="0">
                <a:latin typeface="Arial" panose="020B0604020202020204" pitchFamily="34" charset="0"/>
                <a:cs typeface="Arial" panose="020B0604020202020204" pitchFamily="34" charset="0"/>
              </a:rPr>
              <a:t>Stergiou, G. S., et al. (2021). Home blood pressure monitoring: methodology, clinical relevance and practical application: A 2021 position paper by the Working Group on Blood Pressure Monitoring of the ESH. Journal of Hypertension, 39(9), 1742–1757. </a:t>
            </a:r>
            <a:r>
              <a:rPr lang="en-US" sz="4000" dirty="0">
                <a:latin typeface="Arial" panose="020B0604020202020204" pitchFamily="34" charset="0"/>
                <a:cs typeface="Arial" panose="020B0604020202020204" pitchFamily="34" charset="0"/>
                <a:hlinkClick r:id="rId2"/>
              </a:rPr>
              <a:t>doi.org/10.1097/HJH.0000000000002922</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McManus, R. J., et al. (2018). Efficacy of self-monitored blood pressure, with or without telemonitoring, for titration of antihypertensive medication (TASMINH4): an unmasked randomised controlled trial. The Lancet, 391(10124), 949–959. </a:t>
            </a:r>
            <a:r>
              <a:rPr lang="en-US" sz="4000" dirty="0">
                <a:latin typeface="Arial" panose="020B0604020202020204" pitchFamily="34" charset="0"/>
                <a:cs typeface="Arial" panose="020B0604020202020204" pitchFamily="34" charset="0"/>
                <a:hlinkClick r:id="rId3"/>
              </a:rPr>
              <a:t>doi.org/10.1016/S0140-6736(18)30300-9</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Unger, T., et al. (2020). 2020 International Society of Hypertension Global Hypertension Practice Guidelines. Journal of Hypertension, 38(6), 982–1021. </a:t>
            </a:r>
            <a:r>
              <a:rPr lang="en-US" sz="4000" dirty="0">
                <a:latin typeface="Arial" panose="020B0604020202020204" pitchFamily="34" charset="0"/>
                <a:cs typeface="Arial" panose="020B0604020202020204" pitchFamily="34" charset="0"/>
                <a:hlinkClick r:id="rId4"/>
              </a:rPr>
              <a:t>doi.org/10.1097/HJH.0000000000002453</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He, F. J., Tan, M., Ma, Y., &amp; MacGregor, G. A. (2020). Salt Reduction to Prevent Hypertension and Cardiovascular Disease. Journal of the American College of Cardiology, 75(6), 632–647. </a:t>
            </a:r>
            <a:r>
              <a:rPr lang="en-US" sz="4000" dirty="0">
                <a:latin typeface="Arial" panose="020B0604020202020204" pitchFamily="34" charset="0"/>
                <a:cs typeface="Arial" panose="020B0604020202020204" pitchFamily="34" charset="0"/>
                <a:hlinkClick r:id="rId5"/>
              </a:rPr>
              <a:t>doi.org/10.1016/j.jacc.2019.11.055</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Cappuccio, F. P., et al. (2021). Socioeconomic determinants of hypertension and cardiovascular risk in the UK. Journal of Public Health, 43(2), 280–289. </a:t>
            </a:r>
            <a:r>
              <a:rPr lang="en-US" sz="4000" dirty="0">
                <a:latin typeface="Arial" panose="020B0604020202020204" pitchFamily="34" charset="0"/>
                <a:cs typeface="Arial" panose="020B0604020202020204" pitchFamily="34" charset="0"/>
                <a:hlinkClick r:id="rId6"/>
              </a:rPr>
              <a:t>doi.org/10.1093/pubmed/fdz145</a:t>
            </a:r>
            <a:r>
              <a:rPr lang="en-US" sz="4000" dirty="0">
                <a:latin typeface="Arial" panose="020B0604020202020204" pitchFamily="34" charset="0"/>
                <a:cs typeface="Arial" panose="020B0604020202020204" pitchFamily="34" charset="0"/>
              </a:rPr>
              <a:t>Real, S., et al. (2020). Co-production in long-term condition management: A systematic review. Health Expectations, 23(3), 512–525. </a:t>
            </a:r>
            <a:r>
              <a:rPr lang="en-US" sz="4000" dirty="0">
                <a:latin typeface="Arial" panose="020B0604020202020204" pitchFamily="34" charset="0"/>
                <a:cs typeface="Arial" panose="020B0604020202020204" pitchFamily="34" charset="0"/>
                <a:hlinkClick r:id="rId7"/>
              </a:rPr>
              <a:t>doi.org/10.1111/hex.13045</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S., et al. (2020). Co-production in long-term condition management: A systematic review. Health Expectations, 23(3), 512–525. </a:t>
            </a:r>
            <a:r>
              <a:rPr lang="en-US" sz="4000" dirty="0">
                <a:latin typeface="Arial" panose="020B0604020202020204" pitchFamily="34" charset="0"/>
                <a:cs typeface="Arial" panose="020B0604020202020204" pitchFamily="34" charset="0"/>
                <a:hlinkClick r:id="rId7"/>
              </a:rPr>
              <a:t>doi.org/10.1111/hex.13045</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A., et al. (2021). Person-</a:t>
            </a:r>
            <a:r>
              <a:rPr lang="en-US" sz="4000" dirty="0" err="1">
                <a:latin typeface="Arial" panose="020B0604020202020204" pitchFamily="34" charset="0"/>
                <a:cs typeface="Arial" panose="020B0604020202020204" pitchFamily="34" charset="0"/>
              </a:rPr>
              <a:t>centred</a:t>
            </a:r>
            <a:r>
              <a:rPr lang="en-US" sz="4000" dirty="0">
                <a:latin typeface="Arial" panose="020B0604020202020204" pitchFamily="34" charset="0"/>
                <a:cs typeface="Arial" panose="020B0604020202020204" pitchFamily="34" charset="0"/>
              </a:rPr>
              <a:t> care planning in primary care: Systematic review and meta-analysis. British Journal of General Practice, 71(704), e190–e199. </a:t>
            </a:r>
            <a:r>
              <a:rPr lang="en-US" sz="4000" dirty="0">
                <a:latin typeface="Arial" panose="020B0604020202020204" pitchFamily="34" charset="0"/>
                <a:cs typeface="Arial" panose="020B0604020202020204" pitchFamily="34" charset="0"/>
                <a:hlinkClick r:id="rId8"/>
              </a:rPr>
              <a:t>doi.org/10.3399/BJGP.2020.0880</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M., et al. (2022). Social prescribing interventions in primary care for chronic disease. BMC Public Health, 22(1), 412. </a:t>
            </a:r>
            <a:r>
              <a:rPr lang="en-US" sz="4000" dirty="0">
                <a:latin typeface="Arial" panose="020B0604020202020204" pitchFamily="34" charset="0"/>
                <a:cs typeface="Arial" panose="020B0604020202020204" pitchFamily="34" charset="0"/>
                <a:hlinkClick r:id="rId9"/>
              </a:rPr>
              <a:t>doi.org/10.1186/s12889-022-12800-4</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C., et al. (2021). Health economic evaluation of NHS CVD prevention programmes. BMJ Open, 11(4), e045100. </a:t>
            </a:r>
            <a:r>
              <a:rPr lang="en-US" sz="4000" dirty="0">
                <a:latin typeface="Arial" panose="020B0604020202020204" pitchFamily="34" charset="0"/>
                <a:cs typeface="Arial" panose="020B0604020202020204" pitchFamily="34" charset="0"/>
                <a:hlinkClick r:id="rId10"/>
              </a:rPr>
              <a:t>doi.org/10.1136/bmjopen-2020-045100</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D., et al. (2020). The role of motivational interviewing in hypertension self-management. Patient Education and Counseling, 103(8), 1500–1508. </a:t>
            </a:r>
            <a:r>
              <a:rPr lang="en-US" sz="4000" dirty="0">
                <a:latin typeface="Arial" panose="020B0604020202020204" pitchFamily="34" charset="0"/>
                <a:cs typeface="Arial" panose="020B0604020202020204" pitchFamily="34" charset="0"/>
                <a:hlinkClick r:id="rId11"/>
              </a:rPr>
              <a:t>doi.org/10.1016/j.pec.2020.02.030</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P., et al. (2022). Multimorbidity patterns and healthcare utilization in adults with hypertension. BMC Medicine, 20(1), 180. </a:t>
            </a:r>
            <a:r>
              <a:rPr lang="en-US" sz="4000" dirty="0">
                <a:latin typeface="Arial" panose="020B0604020202020204" pitchFamily="34" charset="0"/>
                <a:cs typeface="Arial" panose="020B0604020202020204" pitchFamily="34" charset="0"/>
                <a:hlinkClick r:id="rId12"/>
              </a:rPr>
              <a:t>doi.org/10.1186/s12916-022-02380-1</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K., et al. (2021). Medication adherence and beliefs about medicines in hypertension. Journal of Hypertension, 39(5), 915–922. </a:t>
            </a:r>
            <a:r>
              <a:rPr lang="en-US" sz="4000" dirty="0">
                <a:latin typeface="Arial" panose="020B0604020202020204" pitchFamily="34" charset="0"/>
                <a:cs typeface="Arial" panose="020B0604020202020204" pitchFamily="34" charset="0"/>
                <a:hlinkClick r:id="rId13"/>
              </a:rPr>
              <a:t>doi.org/10.1097/HJH.0000000000002730</a:t>
            </a:r>
            <a:r>
              <a:rPr lang="en-US" sz="4000" dirty="0">
                <a:latin typeface="Arial" panose="020B0604020202020204" pitchFamily="34" charset="0"/>
                <a:cs typeface="Arial" panose="020B0604020202020204" pitchFamily="34" charset="0"/>
              </a:rPr>
              <a:t>Real, E., et al. (2020). Cultural adaptation of cardiovascular disease interventions for ethnic minority populations in the UK. Sociology of Health &amp; Illness, 42(5), 1102–1118. </a:t>
            </a:r>
            <a:r>
              <a:rPr lang="en-US" sz="4000" dirty="0">
                <a:latin typeface="Arial" panose="020B0604020202020204" pitchFamily="34" charset="0"/>
                <a:cs typeface="Arial" panose="020B0604020202020204" pitchFamily="34" charset="0"/>
                <a:hlinkClick r:id="rId14"/>
              </a:rPr>
              <a:t>doi.org/10.1111/1467-9566.13085</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E., et al. (2020). Cultural adaptation of cardiovascular disease interventions for ethnic minority populations in the UK. Sociology of Health &amp; Illness, 42(5), 1102–1118. </a:t>
            </a:r>
            <a:r>
              <a:rPr lang="en-US" sz="4000" dirty="0">
                <a:latin typeface="Arial" panose="020B0604020202020204" pitchFamily="34" charset="0"/>
                <a:cs typeface="Arial" panose="020B0604020202020204" pitchFamily="34" charset="0"/>
                <a:hlinkClick r:id="rId14"/>
              </a:rPr>
              <a:t>doi.org/10.1111/1467-9566.13085</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F., et al. (2023). Personal health budgets and patient outcomes in complex long-term care. Health Policy, 129, 104710. </a:t>
            </a:r>
            <a:r>
              <a:rPr lang="en-US" sz="4000" dirty="0">
                <a:latin typeface="Arial" panose="020B0604020202020204" pitchFamily="34" charset="0"/>
                <a:cs typeface="Arial" panose="020B0604020202020204" pitchFamily="34" charset="0"/>
                <a:hlinkClick r:id="rId15"/>
              </a:rPr>
              <a:t>doi.org/10.1016/j.healthpol.2023.104710</a:t>
            </a:r>
            <a:endParaRPr lang="en-US" sz="4000" dirty="0">
              <a:latin typeface="Arial" panose="020B0604020202020204" pitchFamily="34" charset="0"/>
              <a:cs typeface="Arial" panose="020B0604020202020204" pitchFamily="34" charset="0"/>
            </a:endParaRPr>
          </a:p>
          <a:p>
            <a:pPr>
              <a:buFont typeface="+mj-lt"/>
              <a:buAutoNum type="arabicPeriod" startAt="16"/>
            </a:pPr>
            <a:r>
              <a:rPr lang="en-US" sz="4000" dirty="0">
                <a:latin typeface="Arial" panose="020B0604020202020204" pitchFamily="34" charset="0"/>
                <a:cs typeface="Arial" panose="020B0604020202020204" pitchFamily="34" charset="0"/>
              </a:rPr>
              <a:t>Real, G., et al. (2022). Digital home blood pressure monitoring in primary care practice. Primary Health Care Research &amp; Development, 23, e45. </a:t>
            </a:r>
            <a:r>
              <a:rPr lang="en-US" sz="4000" dirty="0">
                <a:latin typeface="Arial" panose="020B0604020202020204" pitchFamily="34" charset="0"/>
                <a:cs typeface="Arial" panose="020B0604020202020204" pitchFamily="34" charset="0"/>
                <a:hlinkClick r:id="rId16"/>
              </a:rPr>
              <a:t>doi.org/10.1017/S146342362200030X</a:t>
            </a:r>
            <a:endParaRPr lang="en-US" sz="4000"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46490031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3738</TotalTime>
  <Words>3238</Words>
  <Application>Microsoft Office PowerPoint</Application>
  <PresentationFormat>Widescreen</PresentationFormat>
  <Paragraphs>155</Paragraphs>
  <Slides>21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Angsana New</vt:lpstr>
      <vt:lpstr>Aptos</vt:lpstr>
      <vt:lpstr>Arial</vt:lpstr>
      <vt:lpstr>Congenial SemiBold</vt:lpstr>
      <vt:lpstr>Times New Roman</vt:lpstr>
      <vt:lpstr>Trebuchet MS</vt:lpstr>
      <vt:lpstr>Wingdings</vt:lpstr>
      <vt:lpstr>Wingdings 3</vt:lpstr>
      <vt:lpstr>Facet</vt:lpstr>
      <vt:lpstr>Community Care and Management of Longer-term Conditions  Topic – Hypertension ( High Blood Pressure)  Module code:  LCHS7003   Lecturer name -  Muhammad Khan</vt:lpstr>
      <vt:lpstr>Overview of Essential Hypertension - Definitions, Etiology, and Symptoms</vt:lpstr>
      <vt:lpstr>Worldwide Epidemiology and Worldwide Prevalence:</vt:lpstr>
      <vt:lpstr>Epidemiology and Impact on Health in the UK Prevalence:</vt:lpstr>
      <vt:lpstr>Economic Burden of Hypertension in UK :</vt:lpstr>
      <vt:lpstr>Social Costs and Quality of Life Implications Social and Personal Burden:</vt:lpstr>
      <vt:lpstr>Diagnosis and First Clinical Assessments Diagnostic Cutoffs (NICE NG136):</vt:lpstr>
      <vt:lpstr>Frameworks for Management and UK Guidelines</vt:lpstr>
      <vt:lpstr>Pharmacological Treatment Options in the United Kingdom NICE Stepwise Approach to Treatment (NG136).(National Institute for Health and Care Excellence, 2023) : </vt:lpstr>
      <vt:lpstr>Non-pharmacological &amp; Lifestyle Measures Dietary Changes:</vt:lpstr>
      <vt:lpstr>Comorbidities and Multimorbidity Cardiovascular comorbidities : </vt:lpstr>
      <vt:lpstr>Prevention Approaches &amp; Public Health Interventions</vt:lpstr>
      <vt:lpstr>Critical Appraisal: Skills, Values, and Behaviors for Co-Production</vt:lpstr>
      <vt:lpstr>Co-Productive Care: Concept and Relevance to Hypertension</vt:lpstr>
      <vt:lpstr>NHS Personalised Care Framework Context of the Framework:</vt:lpstr>
      <vt:lpstr>Recommendation for Components 1, 2, and 3 in the Context of Hypertension:</vt:lpstr>
      <vt:lpstr>Recommendations: Utilization of Components 4, 5, and 6 in Hypertension Management</vt:lpstr>
      <vt:lpstr>Strategic Synthesis &amp; Social Care Integration ​Integration Care System (ICS) Collaboration:</vt:lpstr>
      <vt:lpstr>Conclusion</vt:lpstr>
      <vt:lpstr>Academic Refrences (1-15)</vt:lpstr>
      <vt:lpstr>Academic Refrences (16-30)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Essential Hypertension – Clinical and Public Health Management</dc:title>
  <dc:creator>khushi halpati</dc:creator>
  <cp:lastModifiedBy>vatsalgajre2001@outlook.com</cp:lastModifiedBy>
  <cp:revision>36</cp:revision>
  <dcterms:created xsi:type="dcterms:W3CDTF">2026-07-21T14:58:59Z</dcterms:created>
  <dcterms:modified xsi:type="dcterms:W3CDTF">2026-08-09T21:03:35Z</dcterms:modified>
</cp:coreProperties>
</file>