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6" d="100"/>
          <a:sy n="66" d="100"/>
        </p:scale>
        <p:origin x="-1936"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64694-5679-E548-92E3-6282F59C3BF0}"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609618FB-1357-AB49-B05F-2E53C11D1DD1}" type="datetimeFigureOut">
              <a:rPr lang="en-US" smtClean="0"/>
              <a:pPr/>
              <a:t>18/10/2014</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FBB64694-5679-E548-92E3-6282F59C3BF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Christianity and Judaism</a:t>
            </a:r>
            <a:endParaRPr lang="en-US" dirty="0"/>
          </a:p>
        </p:txBody>
      </p:sp>
      <p:sp>
        <p:nvSpPr>
          <p:cNvPr id="3" name="Subtitle 2"/>
          <p:cNvSpPr>
            <a:spLocks noGrp="1"/>
          </p:cNvSpPr>
          <p:nvPr>
            <p:ph type="subTitle" idx="1"/>
          </p:nvPr>
        </p:nvSpPr>
        <p:spPr/>
        <p:txBody>
          <a:bodyPr/>
          <a:lstStyle/>
          <a:p>
            <a:r>
              <a:rPr lang="en-US" dirty="0" smtClean="0"/>
              <a:t>Feminist Theology</a:t>
            </a:r>
            <a:endParaRPr lang="en-US" dirty="0"/>
          </a:p>
        </p:txBody>
      </p:sp>
    </p:spTree>
    <p:extLst>
      <p:ext uri="{BB962C8B-B14F-4D97-AF65-F5344CB8AC3E}">
        <p14:creationId xmlns:p14="http://schemas.microsoft.com/office/powerpoint/2010/main" val="118674238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Support for the anti-slavery campaign</a:t>
            </a:r>
          </a:p>
          <a:p>
            <a:r>
              <a:rPr lang="en-US" dirty="0" smtClean="0"/>
              <a:t>Support for amelioration of conditions for working class</a:t>
            </a:r>
          </a:p>
          <a:p>
            <a:r>
              <a:rPr lang="en-US" dirty="0" smtClean="0"/>
              <a:t>What about women’s liberation?</a:t>
            </a:r>
            <a:endParaRPr lang="en-US" dirty="0"/>
          </a:p>
        </p:txBody>
      </p:sp>
    </p:spTree>
    <p:extLst>
      <p:ext uri="{BB962C8B-B14F-4D97-AF65-F5344CB8AC3E}">
        <p14:creationId xmlns:p14="http://schemas.microsoft.com/office/powerpoint/2010/main" val="85449029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fontScale="90000"/>
          </a:bodyPr>
          <a:lstStyle/>
          <a:p>
            <a:r>
              <a:rPr lang="en-US" dirty="0" smtClean="0"/>
              <a:t>Elizabeth Cady Stanton (1815-1902)</a:t>
            </a:r>
            <a:endParaRPr lang="en-US" dirty="0"/>
          </a:p>
        </p:txBody>
      </p:sp>
      <p:sp>
        <p:nvSpPr>
          <p:cNvPr id="10" name="Content Placeholder 9"/>
          <p:cNvSpPr>
            <a:spLocks noGrp="1"/>
          </p:cNvSpPr>
          <p:nvPr>
            <p:ph sz="half" idx="1"/>
          </p:nvPr>
        </p:nvSpPr>
        <p:spPr/>
        <p:txBody>
          <a:bodyPr>
            <a:normAutofit/>
          </a:bodyPr>
          <a:lstStyle/>
          <a:p>
            <a:endParaRPr lang="en-US"/>
          </a:p>
        </p:txBody>
      </p:sp>
      <p:sp>
        <p:nvSpPr>
          <p:cNvPr id="11" name="Content Placeholder 10"/>
          <p:cNvSpPr>
            <a:spLocks noGrp="1"/>
          </p:cNvSpPr>
          <p:nvPr>
            <p:ph sz="half" idx="2"/>
          </p:nvPr>
        </p:nvSpPr>
        <p:spPr/>
        <p:txBody>
          <a:bodyPr>
            <a:normAutofit/>
          </a:bodyPr>
          <a:lstStyle/>
          <a:p>
            <a:r>
              <a:rPr lang="en-US" dirty="0" smtClean="0"/>
              <a:t>Born New York (mother to 11 children)</a:t>
            </a:r>
          </a:p>
          <a:p>
            <a:r>
              <a:rPr lang="en-US" dirty="0" smtClean="0"/>
              <a:t>Abolitionist, temperance worker</a:t>
            </a:r>
          </a:p>
          <a:p>
            <a:r>
              <a:rPr lang="en-US" dirty="0" smtClean="0"/>
              <a:t>Voting right; parental custody rights; property rights, employment and income rights; divorce, birth control</a:t>
            </a:r>
          </a:p>
        </p:txBody>
      </p:sp>
      <p:pic>
        <p:nvPicPr>
          <p:cNvPr id="12" name="Picture 11"/>
          <p:cNvPicPr>
            <a:picLocks noChangeAspect="1"/>
          </p:cNvPicPr>
          <p:nvPr/>
        </p:nvPicPr>
        <p:blipFill>
          <a:blip r:embed="rId2"/>
          <a:stretch>
            <a:fillRect/>
          </a:stretch>
        </p:blipFill>
        <p:spPr>
          <a:xfrm>
            <a:off x="457200" y="1600200"/>
            <a:ext cx="4114800" cy="4525963"/>
          </a:xfrm>
          <a:prstGeom prst="rect">
            <a:avLst/>
          </a:prstGeom>
        </p:spPr>
      </p:pic>
    </p:spTree>
    <p:extLst>
      <p:ext uri="{BB962C8B-B14F-4D97-AF65-F5344CB8AC3E}">
        <p14:creationId xmlns:p14="http://schemas.microsoft.com/office/powerpoint/2010/main" val="42451750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Highlighted passages used by men to subjugate women</a:t>
            </a:r>
          </a:p>
          <a:p>
            <a:r>
              <a:rPr lang="en-US" dirty="0" smtClean="0"/>
              <a:t>Offered a critique</a:t>
            </a:r>
            <a:endParaRPr lang="en-US" dirty="0"/>
          </a:p>
        </p:txBody>
      </p:sp>
      <p:pic>
        <p:nvPicPr>
          <p:cNvPr id="5" name="Picture 4"/>
          <p:cNvPicPr>
            <a:picLocks noChangeAspect="1"/>
          </p:cNvPicPr>
          <p:nvPr/>
        </p:nvPicPr>
        <p:blipFill>
          <a:blip r:embed="rId2"/>
          <a:stretch>
            <a:fillRect/>
          </a:stretch>
        </p:blipFill>
        <p:spPr>
          <a:xfrm>
            <a:off x="692312" y="1600200"/>
            <a:ext cx="3352150" cy="4708525"/>
          </a:xfrm>
          <a:prstGeom prst="rect">
            <a:avLst/>
          </a:prstGeom>
        </p:spPr>
      </p:pic>
    </p:spTree>
    <p:extLst>
      <p:ext uri="{BB962C8B-B14F-4D97-AF65-F5344CB8AC3E}">
        <p14:creationId xmlns:p14="http://schemas.microsoft.com/office/powerpoint/2010/main" val="304083975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Feminism</a:t>
            </a:r>
            <a:endParaRPr lang="en-US" dirty="0"/>
          </a:p>
        </p:txBody>
      </p:sp>
      <p:sp>
        <p:nvSpPr>
          <p:cNvPr id="6" name="Content Placeholder 5"/>
          <p:cNvSpPr>
            <a:spLocks noGrp="1"/>
          </p:cNvSpPr>
          <p:nvPr>
            <p:ph idx="1"/>
          </p:nvPr>
        </p:nvSpPr>
        <p:spPr/>
        <p:txBody>
          <a:bodyPr/>
          <a:lstStyle/>
          <a:p>
            <a:r>
              <a:rPr lang="en-US" dirty="0" smtClean="0"/>
              <a:t>Egalitarian movement – ensure women and men receive fair and just treatment</a:t>
            </a:r>
          </a:p>
          <a:p>
            <a:r>
              <a:rPr lang="en-US" dirty="0" smtClean="0"/>
              <a:t>Sexism distorts male as well as female humanity</a:t>
            </a:r>
          </a:p>
          <a:p>
            <a:r>
              <a:rPr lang="en-US" dirty="0" smtClean="0"/>
              <a:t>Presupposes patriarchy – </a:t>
            </a:r>
            <a:r>
              <a:rPr lang="en-US" dirty="0" err="1" smtClean="0"/>
              <a:t>victimises</a:t>
            </a:r>
            <a:r>
              <a:rPr lang="en-US" dirty="0" smtClean="0"/>
              <a:t> women; endemic disease in men</a:t>
            </a:r>
          </a:p>
          <a:p>
            <a:r>
              <a:rPr lang="en-US" dirty="0" smtClean="0"/>
              <a:t>Men have to give up; women have to receive preferential treatment</a:t>
            </a:r>
            <a:endParaRPr lang="en-US" dirty="0"/>
          </a:p>
        </p:txBody>
      </p:sp>
    </p:spTree>
    <p:extLst>
      <p:ext uri="{BB962C8B-B14F-4D97-AF65-F5344CB8AC3E}">
        <p14:creationId xmlns:p14="http://schemas.microsoft.com/office/powerpoint/2010/main" val="306632400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Sin</a:t>
            </a:r>
            <a:endParaRPr lang="en-US" dirty="0"/>
          </a:p>
        </p:txBody>
      </p:sp>
      <p:sp>
        <p:nvSpPr>
          <p:cNvPr id="3" name="Content Placeholder 2"/>
          <p:cNvSpPr>
            <a:spLocks noGrp="1"/>
          </p:cNvSpPr>
          <p:nvPr>
            <p:ph idx="1"/>
          </p:nvPr>
        </p:nvSpPr>
        <p:spPr/>
        <p:txBody>
          <a:bodyPr/>
          <a:lstStyle/>
          <a:p>
            <a:r>
              <a:rPr lang="en-US" dirty="0" smtClean="0"/>
              <a:t>Men – arrogance, pride, domination</a:t>
            </a:r>
          </a:p>
          <a:p>
            <a:r>
              <a:rPr lang="en-US" dirty="0" smtClean="0"/>
              <a:t>Must learn humility and mutuality</a:t>
            </a:r>
          </a:p>
          <a:p>
            <a:r>
              <a:rPr lang="en-US" dirty="0" smtClean="0"/>
              <a:t>Women – lack of self-worth and </a:t>
            </a:r>
            <a:r>
              <a:rPr lang="en-US" dirty="0" err="1" smtClean="0"/>
              <a:t>fulfilment</a:t>
            </a:r>
            <a:r>
              <a:rPr lang="en-US" dirty="0" smtClean="0"/>
              <a:t>; over-submissive</a:t>
            </a:r>
          </a:p>
          <a:p>
            <a:r>
              <a:rPr lang="en-US" dirty="0" smtClean="0"/>
              <a:t>Must learn to contribute more</a:t>
            </a:r>
          </a:p>
          <a:p>
            <a:r>
              <a:rPr lang="en-US" dirty="0" smtClean="0"/>
              <a:t>Structures of society prevent this</a:t>
            </a:r>
          </a:p>
        </p:txBody>
      </p:sp>
    </p:spTree>
    <p:extLst>
      <p:ext uri="{BB962C8B-B14F-4D97-AF65-F5344CB8AC3E}">
        <p14:creationId xmlns:p14="http://schemas.microsoft.com/office/powerpoint/2010/main" val="12801994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Feminist Theology</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Supports the feminist agenda</a:t>
            </a:r>
          </a:p>
          <a:p>
            <a:r>
              <a:rPr lang="en-US" dirty="0" smtClean="0"/>
              <a:t>Examining the spiritual, the divine, the metaphysical from the perspective of women</a:t>
            </a:r>
          </a:p>
          <a:p>
            <a:r>
              <a:rPr lang="en-US" dirty="0" smtClean="0"/>
              <a:t>Religious experience</a:t>
            </a:r>
          </a:p>
          <a:p>
            <a:r>
              <a:rPr lang="en-US" dirty="0" smtClean="0"/>
              <a:t>Woman’s experience</a:t>
            </a:r>
          </a:p>
          <a:p>
            <a:r>
              <a:rPr lang="en-US" dirty="0" smtClean="0"/>
              <a:t>Differences in women’s experience</a:t>
            </a:r>
          </a:p>
          <a:p>
            <a:r>
              <a:rPr lang="en-US" dirty="0" smtClean="0"/>
              <a:t>Afro-American women – racism and poverty</a:t>
            </a:r>
          </a:p>
          <a:p>
            <a:r>
              <a:rPr lang="en-US" dirty="0" smtClean="0"/>
              <a:t>Bisexual and lesbian women</a:t>
            </a:r>
          </a:p>
          <a:p>
            <a:r>
              <a:rPr lang="en-US" dirty="0" smtClean="0"/>
              <a:t>Womanist Theology</a:t>
            </a:r>
            <a:endParaRPr lang="en-US" dirty="0"/>
          </a:p>
        </p:txBody>
      </p:sp>
    </p:spTree>
    <p:extLst>
      <p:ext uri="{BB962C8B-B14F-4D97-AF65-F5344CB8AC3E}">
        <p14:creationId xmlns:p14="http://schemas.microsoft.com/office/powerpoint/2010/main" val="103876332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Three major themes</a:t>
            </a:r>
            <a:endParaRPr lang="en-US" dirty="0"/>
          </a:p>
        </p:txBody>
      </p:sp>
      <p:sp>
        <p:nvSpPr>
          <p:cNvPr id="3" name="Content Placeholder 2"/>
          <p:cNvSpPr>
            <a:spLocks noGrp="1"/>
          </p:cNvSpPr>
          <p:nvPr>
            <p:ph idx="1"/>
          </p:nvPr>
        </p:nvSpPr>
        <p:spPr/>
        <p:txBody>
          <a:bodyPr/>
          <a:lstStyle/>
          <a:p>
            <a:r>
              <a:rPr lang="en-US" b="1" dirty="0" smtClean="0"/>
              <a:t>Liberation</a:t>
            </a:r>
            <a:r>
              <a:rPr lang="en-US" dirty="0" smtClean="0"/>
              <a:t> – ‘the poor’ – those structurally excluded </a:t>
            </a:r>
          </a:p>
          <a:p>
            <a:r>
              <a:rPr lang="en-US" dirty="0" smtClean="0"/>
              <a:t>God stands with the </a:t>
            </a:r>
            <a:r>
              <a:rPr lang="en-US" dirty="0" err="1" smtClean="0"/>
              <a:t>victimised</a:t>
            </a:r>
            <a:r>
              <a:rPr lang="en-US" dirty="0" smtClean="0"/>
              <a:t> and </a:t>
            </a:r>
            <a:r>
              <a:rPr lang="en-US" dirty="0" err="1" smtClean="0"/>
              <a:t>marginalised</a:t>
            </a:r>
            <a:endParaRPr lang="en-US" dirty="0" smtClean="0"/>
          </a:p>
          <a:p>
            <a:r>
              <a:rPr lang="en-US" b="1" dirty="0" smtClean="0"/>
              <a:t>Inclusivism</a:t>
            </a:r>
            <a:r>
              <a:rPr lang="en-US" dirty="0" smtClean="0"/>
              <a:t> – God perceived in all places and </a:t>
            </a:r>
            <a:r>
              <a:rPr lang="en-US" smtClean="0"/>
              <a:t>at </a:t>
            </a:r>
            <a:r>
              <a:rPr lang="en-US" smtClean="0"/>
              <a:t>all </a:t>
            </a:r>
            <a:r>
              <a:rPr lang="en-US" dirty="0" smtClean="0"/>
              <a:t>times by all people</a:t>
            </a:r>
            <a:endParaRPr lang="en-US" dirty="0"/>
          </a:p>
        </p:txBody>
      </p:sp>
    </p:spTree>
    <p:extLst>
      <p:ext uri="{BB962C8B-B14F-4D97-AF65-F5344CB8AC3E}">
        <p14:creationId xmlns:p14="http://schemas.microsoft.com/office/powerpoint/2010/main" val="389369193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Rosemary Radford </a:t>
            </a:r>
            <a:r>
              <a:rPr lang="en-US" dirty="0" err="1" smtClean="0"/>
              <a:t>Ruether</a:t>
            </a:r>
            <a:endParaRPr lang="en-US" dirty="0"/>
          </a:p>
        </p:txBody>
      </p:sp>
      <p:sp>
        <p:nvSpPr>
          <p:cNvPr id="5" name="Content Placeholder 4"/>
          <p:cNvSpPr>
            <a:spLocks noGrp="1"/>
          </p:cNvSpPr>
          <p:nvPr>
            <p:ph sz="half" idx="1"/>
          </p:nvPr>
        </p:nvSpPr>
        <p:spPr/>
        <p:txBody>
          <a:bodyPr>
            <a:normAutofit/>
          </a:bodyPr>
          <a:lstStyle/>
          <a:p>
            <a:endParaRPr lang="en-US"/>
          </a:p>
        </p:txBody>
      </p:sp>
      <p:sp>
        <p:nvSpPr>
          <p:cNvPr id="6" name="Content Placeholder 5"/>
          <p:cNvSpPr>
            <a:spLocks noGrp="1"/>
          </p:cNvSpPr>
          <p:nvPr>
            <p:ph sz="half" idx="2"/>
          </p:nvPr>
        </p:nvSpPr>
        <p:spPr/>
        <p:txBody>
          <a:bodyPr>
            <a:normAutofit/>
          </a:bodyPr>
          <a:lstStyle/>
          <a:p>
            <a:r>
              <a:rPr lang="en-US" dirty="0" smtClean="0"/>
              <a:t>God </a:t>
            </a:r>
            <a:r>
              <a:rPr lang="en-US" dirty="0"/>
              <a:t>did not speak ‘once and for all’ through a particular race (the Hebrews) and at a particular time (primarily first century Palestine).  </a:t>
            </a:r>
            <a:endParaRPr lang="en-US" dirty="0" smtClean="0"/>
          </a:p>
          <a:p>
            <a:r>
              <a:rPr lang="en-US" dirty="0" smtClean="0"/>
              <a:t>God does not speak </a:t>
            </a:r>
            <a:r>
              <a:rPr lang="en-US" dirty="0"/>
              <a:t>only to </a:t>
            </a:r>
            <a:r>
              <a:rPr lang="en-US" dirty="0" smtClean="0"/>
              <a:t>males or through the doctrines codified by men as a result of male </a:t>
            </a:r>
            <a:r>
              <a:rPr lang="en-US" dirty="0"/>
              <a:t>experience</a:t>
            </a:r>
            <a:r>
              <a:rPr lang="en-US" dirty="0" smtClean="0"/>
              <a:t>.</a:t>
            </a:r>
            <a:endParaRPr lang="en-US" dirty="0"/>
          </a:p>
        </p:txBody>
      </p:sp>
      <p:pic>
        <p:nvPicPr>
          <p:cNvPr id="7" name="Picture 6"/>
          <p:cNvPicPr>
            <a:picLocks noChangeAspect="1"/>
          </p:cNvPicPr>
          <p:nvPr/>
        </p:nvPicPr>
        <p:blipFill>
          <a:blip r:embed="rId2"/>
          <a:stretch>
            <a:fillRect/>
          </a:stretch>
        </p:blipFill>
        <p:spPr>
          <a:xfrm>
            <a:off x="596900" y="1801444"/>
            <a:ext cx="3898900" cy="3786556"/>
          </a:xfrm>
          <a:prstGeom prst="rect">
            <a:avLst/>
          </a:prstGeom>
        </p:spPr>
      </p:pic>
    </p:spTree>
    <p:extLst>
      <p:ext uri="{BB962C8B-B14F-4D97-AF65-F5344CB8AC3E}">
        <p14:creationId xmlns:p14="http://schemas.microsoft.com/office/powerpoint/2010/main" val="41223358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6" name="Content Placeholder 5"/>
          <p:cNvSpPr>
            <a:spLocks noGrp="1"/>
          </p:cNvSpPr>
          <p:nvPr>
            <p:ph idx="1"/>
          </p:nvPr>
        </p:nvSpPr>
        <p:spPr/>
        <p:txBody>
          <a:bodyPr/>
          <a:lstStyle/>
          <a:p>
            <a:r>
              <a:rPr lang="en-US" dirty="0" smtClean="0"/>
              <a:t>When one group is claimed to be ‘less than fully human’ we are all diminished</a:t>
            </a:r>
          </a:p>
          <a:p>
            <a:r>
              <a:rPr lang="en-US" dirty="0" err="1" smtClean="0"/>
              <a:t>Androcentricism</a:t>
            </a:r>
            <a:r>
              <a:rPr lang="en-US" dirty="0" smtClean="0"/>
              <a:t> to be rejected</a:t>
            </a:r>
          </a:p>
          <a:p>
            <a:r>
              <a:rPr lang="en-US" dirty="0" err="1" smtClean="0"/>
              <a:t>Humanocentricism</a:t>
            </a:r>
            <a:r>
              <a:rPr lang="en-US" dirty="0" smtClean="0"/>
              <a:t> to be rejected</a:t>
            </a:r>
          </a:p>
          <a:p>
            <a:r>
              <a:rPr lang="en-US" dirty="0" smtClean="0"/>
              <a:t>Holism, eco-friendly-ness</a:t>
            </a:r>
          </a:p>
          <a:p>
            <a:r>
              <a:rPr lang="en-US" dirty="0" err="1" smtClean="0"/>
              <a:t>Syncrestistic</a:t>
            </a:r>
            <a:r>
              <a:rPr lang="en-US" dirty="0" smtClean="0"/>
              <a:t> approach</a:t>
            </a:r>
            <a:endParaRPr lang="en-US" dirty="0"/>
          </a:p>
        </p:txBody>
      </p:sp>
    </p:spTree>
    <p:extLst>
      <p:ext uri="{BB962C8B-B14F-4D97-AF65-F5344CB8AC3E}">
        <p14:creationId xmlns:p14="http://schemas.microsoft.com/office/powerpoint/2010/main" val="167803893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Celia Deane-Drummond</a:t>
            </a:r>
            <a:endParaRPr lang="en-US" dirty="0"/>
          </a:p>
        </p:txBody>
      </p:sp>
      <p:sp>
        <p:nvSpPr>
          <p:cNvPr id="3" name="Content Placeholder 2"/>
          <p:cNvSpPr>
            <a:spLocks noGrp="1"/>
          </p:cNvSpPr>
          <p:nvPr>
            <p:ph sz="half" idx="1"/>
          </p:nvPr>
        </p:nvSpPr>
        <p:spPr/>
        <p:txBody>
          <a:bodyPr>
            <a:normAutofit lnSpcReduction="10000"/>
          </a:bodyPr>
          <a:lstStyle/>
          <a:p>
            <a:r>
              <a:rPr lang="en-US" b="1" dirty="0" err="1" smtClean="0"/>
              <a:t>Relationality</a:t>
            </a:r>
            <a:endParaRPr lang="en-US" dirty="0" smtClean="0"/>
          </a:p>
          <a:p>
            <a:r>
              <a:rPr lang="en-US" dirty="0" smtClean="0"/>
              <a:t>Relationships based on a concern for just communal life.</a:t>
            </a:r>
          </a:p>
          <a:p>
            <a:r>
              <a:rPr lang="en-US" dirty="0"/>
              <a:t>‘The experience of life of ordinary women is commonly that dedicated to sustaining relationships within the family unit.  In other words, self-determination is found within the context of relationships.’</a:t>
            </a:r>
            <a:r>
              <a:rPr lang="en-GB" dirty="0" smtClean="0">
                <a:effectLst/>
              </a:rPr>
              <a:t> </a:t>
            </a:r>
            <a:endParaRPr lang="en-US" dirty="0" smtClean="0"/>
          </a:p>
          <a:p>
            <a:endParaRPr lang="en-US" dirty="0"/>
          </a:p>
        </p:txBody>
      </p:sp>
      <p:sp>
        <p:nvSpPr>
          <p:cNvPr id="5" name="Content Placeholder 4"/>
          <p:cNvSpPr>
            <a:spLocks noGrp="1"/>
          </p:cNvSpPr>
          <p:nvPr>
            <p:ph sz="half" idx="2"/>
          </p:nvPr>
        </p:nvSpPr>
        <p:spPr/>
        <p:txBody>
          <a:bodyPr>
            <a:normAutofit lnSpcReduction="10000"/>
          </a:bodyPr>
          <a:lstStyle/>
          <a:p>
            <a:endParaRPr lang="en-US"/>
          </a:p>
        </p:txBody>
      </p:sp>
      <p:pic>
        <p:nvPicPr>
          <p:cNvPr id="6" name="Picture 5"/>
          <p:cNvPicPr>
            <a:picLocks noChangeAspect="1"/>
          </p:cNvPicPr>
          <p:nvPr/>
        </p:nvPicPr>
        <p:blipFill>
          <a:blip r:embed="rId2"/>
          <a:stretch>
            <a:fillRect/>
          </a:stretch>
        </p:blipFill>
        <p:spPr>
          <a:xfrm>
            <a:off x="5036038" y="1600200"/>
            <a:ext cx="3650761" cy="4183185"/>
          </a:xfrm>
          <a:prstGeom prst="rect">
            <a:avLst/>
          </a:prstGeom>
        </p:spPr>
      </p:pic>
    </p:spTree>
    <p:extLst>
      <p:ext uri="{BB962C8B-B14F-4D97-AF65-F5344CB8AC3E}">
        <p14:creationId xmlns:p14="http://schemas.microsoft.com/office/powerpoint/2010/main" val="38886556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Interconnectedness</a:t>
            </a:r>
            <a:endParaRPr lang="en-US" dirty="0"/>
          </a:p>
        </p:txBody>
      </p:sp>
      <p:sp>
        <p:nvSpPr>
          <p:cNvPr id="3" name="Content Placeholder 2"/>
          <p:cNvSpPr>
            <a:spLocks noGrp="1"/>
          </p:cNvSpPr>
          <p:nvPr>
            <p:ph sz="half" idx="1"/>
          </p:nvPr>
        </p:nvSpPr>
        <p:spPr/>
        <p:txBody>
          <a:bodyPr/>
          <a:lstStyle/>
          <a:p>
            <a:r>
              <a:rPr lang="en-US" dirty="0" smtClean="0"/>
              <a:t>‘We are all members, one of each other’. (Ephesians 4:25)</a:t>
            </a:r>
            <a:endParaRPr lang="en-US" dirty="0"/>
          </a:p>
        </p:txBody>
      </p:sp>
      <p:sp>
        <p:nvSpPr>
          <p:cNvPr id="4" name="Content Placeholder 3"/>
          <p:cNvSpPr>
            <a:spLocks noGrp="1"/>
          </p:cNvSpPr>
          <p:nvPr>
            <p:ph sz="half" idx="2"/>
          </p:nvPr>
        </p:nvSpPr>
        <p:spPr/>
        <p:txBody>
          <a:bodyPr/>
          <a:lstStyle/>
          <a:p>
            <a:endParaRPr lang="en-US"/>
          </a:p>
        </p:txBody>
      </p:sp>
      <p:pic>
        <p:nvPicPr>
          <p:cNvPr id="5" name="Picture 4"/>
          <p:cNvPicPr>
            <a:picLocks noChangeAspect="1"/>
          </p:cNvPicPr>
          <p:nvPr/>
        </p:nvPicPr>
        <p:blipFill>
          <a:blip r:embed="rId2"/>
          <a:stretch>
            <a:fillRect/>
          </a:stretch>
        </p:blipFill>
        <p:spPr>
          <a:xfrm>
            <a:off x="4656930" y="1797538"/>
            <a:ext cx="3842049" cy="3888154"/>
          </a:xfrm>
          <a:prstGeom prst="rect">
            <a:avLst/>
          </a:prstGeom>
        </p:spPr>
      </p:pic>
    </p:spTree>
    <p:extLst>
      <p:ext uri="{BB962C8B-B14F-4D97-AF65-F5344CB8AC3E}">
        <p14:creationId xmlns:p14="http://schemas.microsoft.com/office/powerpoint/2010/main" val="386152779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Mary Daly</a:t>
            </a:r>
            <a:endParaRPr lang="en-US" dirty="0"/>
          </a:p>
        </p:txBody>
      </p:sp>
      <p:sp>
        <p:nvSpPr>
          <p:cNvPr id="3" name="Content Placeholder 2"/>
          <p:cNvSpPr>
            <a:spLocks noGrp="1"/>
          </p:cNvSpPr>
          <p:nvPr>
            <p:ph sz="half" idx="1"/>
          </p:nvPr>
        </p:nvSpPr>
        <p:spPr/>
        <p:txBody>
          <a:bodyPr>
            <a:normAutofit fontScale="92500" lnSpcReduction="20000"/>
          </a:bodyPr>
          <a:lstStyle/>
          <a:p>
            <a:endParaRPr lang="en-US"/>
          </a:p>
        </p:txBody>
      </p:sp>
      <p:sp>
        <p:nvSpPr>
          <p:cNvPr id="4" name="Content Placeholder 3"/>
          <p:cNvSpPr>
            <a:spLocks noGrp="1"/>
          </p:cNvSpPr>
          <p:nvPr>
            <p:ph sz="half" idx="2"/>
          </p:nvPr>
        </p:nvSpPr>
        <p:spPr/>
        <p:txBody>
          <a:bodyPr>
            <a:normAutofit fontScale="92500" lnSpcReduction="20000"/>
          </a:bodyPr>
          <a:lstStyle/>
          <a:p>
            <a:r>
              <a:rPr lang="en-US" dirty="0" smtClean="0"/>
              <a:t>‘If God is male, then the male is God’.</a:t>
            </a:r>
          </a:p>
          <a:p>
            <a:r>
              <a:rPr lang="en-US" i="1" dirty="0"/>
              <a:t>n</a:t>
            </a:r>
            <a:r>
              <a:rPr lang="en-US" i="1" dirty="0" smtClean="0"/>
              <a:t>on sequitur</a:t>
            </a:r>
          </a:p>
          <a:p>
            <a:r>
              <a:rPr lang="en-US" i="1" dirty="0" smtClean="0"/>
              <a:t>The Church and the Second Sex</a:t>
            </a:r>
            <a:r>
              <a:rPr lang="en-US" dirty="0" smtClean="0"/>
              <a:t> (1968)</a:t>
            </a:r>
          </a:p>
          <a:p>
            <a:r>
              <a:rPr lang="en-US" i="1" dirty="0" smtClean="0"/>
              <a:t>Beyond God the Father </a:t>
            </a:r>
            <a:r>
              <a:rPr lang="en-US" dirty="0" smtClean="0"/>
              <a:t>(1973)</a:t>
            </a:r>
          </a:p>
          <a:p>
            <a:r>
              <a:rPr lang="en-US" i="1" dirty="0" smtClean="0"/>
              <a:t>Pure Lust</a:t>
            </a:r>
            <a:r>
              <a:rPr lang="en-US" dirty="0" smtClean="0"/>
              <a:t> (1984)</a:t>
            </a:r>
          </a:p>
          <a:p>
            <a:r>
              <a:rPr lang="en-US" dirty="0" smtClean="0"/>
              <a:t>‘We do not whish to be redeemed by a god, to be adopted as sons, or to have the spirit of god’s son artificially injected into our hearts crying “father”’.</a:t>
            </a:r>
            <a:endParaRPr lang="en-US" dirty="0"/>
          </a:p>
        </p:txBody>
      </p:sp>
      <p:pic>
        <p:nvPicPr>
          <p:cNvPr id="5" name="Picture 4"/>
          <p:cNvPicPr>
            <a:picLocks noChangeAspect="1"/>
          </p:cNvPicPr>
          <p:nvPr/>
        </p:nvPicPr>
        <p:blipFill>
          <a:blip r:embed="rId2"/>
          <a:stretch>
            <a:fillRect/>
          </a:stretch>
        </p:blipFill>
        <p:spPr>
          <a:xfrm>
            <a:off x="457199" y="1797538"/>
            <a:ext cx="3899877" cy="3868616"/>
          </a:xfrm>
          <a:prstGeom prst="rect">
            <a:avLst/>
          </a:prstGeom>
        </p:spPr>
      </p:pic>
    </p:spTree>
    <p:extLst>
      <p:ext uri="{BB962C8B-B14F-4D97-AF65-F5344CB8AC3E}">
        <p14:creationId xmlns:p14="http://schemas.microsoft.com/office/powerpoint/2010/main" val="9637918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Elisabeth </a:t>
            </a:r>
            <a:r>
              <a:rPr lang="en-US" dirty="0" err="1" smtClean="0"/>
              <a:t>Schüssler</a:t>
            </a:r>
            <a:r>
              <a:rPr lang="en-US" dirty="0" smtClean="0"/>
              <a:t> </a:t>
            </a:r>
            <a:r>
              <a:rPr lang="en-US" dirty="0" err="1" smtClean="0"/>
              <a:t>Fiorenza</a:t>
            </a:r>
            <a:r>
              <a:rPr lang="en-US" dirty="0" smtClean="0"/>
              <a:t> (b. 1938)</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G*D</a:t>
            </a:r>
            <a:endParaRPr lang="en-US" dirty="0"/>
          </a:p>
        </p:txBody>
      </p:sp>
      <p:pic>
        <p:nvPicPr>
          <p:cNvPr id="5" name="Picture 4"/>
          <p:cNvPicPr>
            <a:picLocks noChangeAspect="1"/>
          </p:cNvPicPr>
          <p:nvPr/>
        </p:nvPicPr>
        <p:blipFill>
          <a:blip r:embed="rId2"/>
          <a:stretch>
            <a:fillRect/>
          </a:stretch>
        </p:blipFill>
        <p:spPr>
          <a:xfrm>
            <a:off x="457200" y="1600200"/>
            <a:ext cx="4038600" cy="4359031"/>
          </a:xfrm>
          <a:prstGeom prst="rect">
            <a:avLst/>
          </a:prstGeom>
        </p:spPr>
      </p:pic>
    </p:spTree>
    <p:extLst>
      <p:ext uri="{BB962C8B-B14F-4D97-AF65-F5344CB8AC3E}">
        <p14:creationId xmlns:p14="http://schemas.microsoft.com/office/powerpoint/2010/main" val="104725350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Rosemary Radford </a:t>
            </a:r>
            <a:r>
              <a:rPr lang="en-US" dirty="0" err="1" smtClean="0"/>
              <a:t>Ruether</a:t>
            </a:r>
            <a:endParaRPr lang="en-US" dirty="0"/>
          </a:p>
        </p:txBody>
      </p:sp>
      <p:sp>
        <p:nvSpPr>
          <p:cNvPr id="3" name="Content Placeholder 2"/>
          <p:cNvSpPr>
            <a:spLocks noGrp="1"/>
          </p:cNvSpPr>
          <p:nvPr>
            <p:ph idx="1"/>
          </p:nvPr>
        </p:nvSpPr>
        <p:spPr/>
        <p:txBody>
          <a:bodyPr>
            <a:normAutofit/>
          </a:bodyPr>
          <a:lstStyle/>
          <a:p>
            <a:r>
              <a:rPr lang="en-US" sz="3600" dirty="0" smtClean="0"/>
              <a:t>God/</a:t>
            </a:r>
            <a:r>
              <a:rPr lang="en-US" sz="3600" dirty="0" err="1" smtClean="0"/>
              <a:t>ess</a:t>
            </a:r>
            <a:endParaRPr lang="en-US" sz="3600" dirty="0" smtClean="0"/>
          </a:p>
          <a:p>
            <a:r>
              <a:rPr lang="en-US" sz="3600" dirty="0" smtClean="0"/>
              <a:t>‘fuller divinity’</a:t>
            </a:r>
          </a:p>
        </p:txBody>
      </p:sp>
    </p:spTree>
    <p:extLst>
      <p:ext uri="{BB962C8B-B14F-4D97-AF65-F5344CB8AC3E}">
        <p14:creationId xmlns:p14="http://schemas.microsoft.com/office/powerpoint/2010/main" val="12167803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6" name="Content Placeholder 5"/>
          <p:cNvSpPr>
            <a:spLocks noGrp="1"/>
          </p:cNvSpPr>
          <p:nvPr>
            <p:ph idx="1"/>
          </p:nvPr>
        </p:nvSpPr>
        <p:spPr/>
        <p:txBody>
          <a:bodyPr>
            <a:normAutofit/>
          </a:bodyPr>
          <a:lstStyle/>
          <a:p>
            <a:r>
              <a:rPr lang="en-US" dirty="0" smtClean="0"/>
              <a:t>‘This term is unpronounceable and inadequate.  It is not intended as language for worship, where one might prefer a more corrective term, such as Holy One, or Holy Wisdom.  Rather it serves here as an analytic sign to point toward that yet unnamable understanding of the divine that would transcend patriarchal limitations and signal redemptive experience for women as well as for men’.</a:t>
            </a:r>
            <a:r>
              <a:rPr lang="en-GB" dirty="0" smtClean="0">
                <a:effectLst/>
              </a:rPr>
              <a:t> </a:t>
            </a:r>
            <a:endParaRPr lang="en-US" dirty="0"/>
          </a:p>
        </p:txBody>
      </p:sp>
    </p:spTree>
    <p:extLst>
      <p:ext uri="{BB962C8B-B14F-4D97-AF65-F5344CB8AC3E}">
        <p14:creationId xmlns:p14="http://schemas.microsoft.com/office/powerpoint/2010/main" val="795933029"/>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a:t>
            </a:r>
            <a:r>
              <a:rPr lang="en-US" dirty="0" err="1" smtClean="0"/>
              <a:t>womanchurch</a:t>
            </a:r>
            <a:r>
              <a:rPr lang="en-US" dirty="0" smtClean="0"/>
              <a:t>’</a:t>
            </a:r>
            <a:r>
              <a:rPr lang="en-US" dirty="0"/>
              <a:t> </a:t>
            </a:r>
            <a:endParaRPr lang="en-GB" dirty="0"/>
          </a:p>
          <a:p>
            <a:r>
              <a:rPr lang="en-US" dirty="0" smtClean="0"/>
              <a:t>‘The </a:t>
            </a:r>
            <a:r>
              <a:rPr lang="en-US" dirty="0"/>
              <a:t>uniqueness of feminist theology lies not in its use of the celebration of experience but rather in its use of women’s experience, which has been almost entirely shut out of theological reflection in the past. The use of women’s experience in feminist theology, therefore, explodes as a critical force, exposing classical theology … as based on male experience rather than on universal human </a:t>
            </a:r>
            <a:r>
              <a:rPr lang="en-US" dirty="0" smtClean="0"/>
              <a:t>experience’.</a:t>
            </a:r>
            <a:endParaRPr lang="en-GB" dirty="0"/>
          </a:p>
          <a:p>
            <a:endParaRPr lang="en-US" dirty="0"/>
          </a:p>
        </p:txBody>
      </p:sp>
    </p:spTree>
    <p:extLst>
      <p:ext uri="{BB962C8B-B14F-4D97-AF65-F5344CB8AC3E}">
        <p14:creationId xmlns:p14="http://schemas.microsoft.com/office/powerpoint/2010/main" val="7398010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Challenge of Feminist Theology</a:t>
            </a:r>
            <a:endParaRPr lang="en-US" dirty="0"/>
          </a:p>
        </p:txBody>
      </p:sp>
      <p:sp>
        <p:nvSpPr>
          <p:cNvPr id="3" name="Content Placeholder 2"/>
          <p:cNvSpPr>
            <a:spLocks noGrp="1"/>
          </p:cNvSpPr>
          <p:nvPr>
            <p:ph idx="1"/>
          </p:nvPr>
        </p:nvSpPr>
        <p:spPr/>
        <p:txBody>
          <a:bodyPr/>
          <a:lstStyle/>
          <a:p>
            <a:r>
              <a:rPr lang="en-US" dirty="0" smtClean="0"/>
              <a:t>Inclusive language</a:t>
            </a:r>
          </a:p>
          <a:p>
            <a:r>
              <a:rPr lang="en-US" dirty="0" smtClean="0"/>
              <a:t>Gender neutral language for God</a:t>
            </a:r>
          </a:p>
          <a:p>
            <a:r>
              <a:rPr lang="en-US" dirty="0" smtClean="0"/>
              <a:t>The dependence of Christian thought and practice on men’s experience</a:t>
            </a:r>
          </a:p>
          <a:p>
            <a:r>
              <a:rPr lang="en-US" dirty="0" smtClean="0"/>
              <a:t>Ethical nature of Christianity: does it promote sexism and patriarchy?</a:t>
            </a:r>
          </a:p>
          <a:p>
            <a:r>
              <a:rPr lang="en-US" dirty="0" smtClean="0"/>
              <a:t>If so …</a:t>
            </a:r>
          </a:p>
          <a:p>
            <a:pPr marL="0" indent="0">
              <a:buNone/>
            </a:pPr>
            <a:endParaRPr lang="en-US" dirty="0"/>
          </a:p>
        </p:txBody>
      </p:sp>
    </p:spTree>
    <p:extLst>
      <p:ext uri="{BB962C8B-B14F-4D97-AF65-F5344CB8AC3E}">
        <p14:creationId xmlns:p14="http://schemas.microsoft.com/office/powerpoint/2010/main" val="394821563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50</TotalTime>
  <Words>595</Words>
  <Application>Microsoft Macintosh PowerPoint</Application>
  <PresentationFormat>On-screen Show (4:3)</PresentationFormat>
  <Paragraphs>70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Breeze</vt:lpstr>
      <vt:lpstr>Christianity and Judaism</vt:lpstr>
      <vt:lpstr>PowerPoint Presentation</vt:lpstr>
      <vt:lpstr>Elizabeth Cady Stanton (1815-1902)</vt:lpstr>
      <vt:lpstr>PowerPoint Presentation</vt:lpstr>
      <vt:lpstr>Feminism</vt:lpstr>
      <vt:lpstr>Sin</vt:lpstr>
      <vt:lpstr>Feminist Theology</vt:lpstr>
      <vt:lpstr>Three major themes</vt:lpstr>
      <vt:lpstr>Rosemary Radford Ruether</vt:lpstr>
      <vt:lpstr>PowerPoint Presentation</vt:lpstr>
      <vt:lpstr>Celia Deane-Drummond</vt:lpstr>
      <vt:lpstr>Interconnectedness</vt:lpstr>
      <vt:lpstr>Mary Daly</vt:lpstr>
      <vt:lpstr>Elisabeth Schüssler Fiorenza (b. 1938)</vt:lpstr>
      <vt:lpstr>Rosemary Radford Ruether</vt:lpstr>
      <vt:lpstr>PowerPoint Presentation</vt:lpstr>
      <vt:lpstr>PowerPoint Presentation</vt:lpstr>
      <vt:lpstr>Challenge of Feminist Theology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Christianity and Judaism</dc:title>
  <dc:creator>Microsoft Office User</dc:creator>
  <cp:lastModifiedBy>Microsoft Office User</cp:lastModifiedBy>
  <cp:revision>7</cp:revision>
  <dcterms:created xsi:type="dcterms:W3CDTF">2013-11-25T20:29:57Z</dcterms:created>
  <dcterms:modified xsi:type="dcterms:W3CDTF">2014-10-18T19:51:58Z</dcterms:modified>
</cp:coreProperties>
</file>