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4" r:id="rId7"/>
    <p:sldId id="266" r:id="rId8"/>
    <p:sldId id="262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59"/>
  </p:normalViewPr>
  <p:slideViewPr>
    <p:cSldViewPr snapToGrid="0" snapToObjects="1">
      <p:cViewPr>
        <p:scale>
          <a:sx n="90" d="100"/>
          <a:sy n="90" d="100"/>
        </p:scale>
        <p:origin x="1432" y="9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2/21/25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semine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semine.com/" TargetMode="External"/><Relationship Id="rId3" Type="http://schemas.openxmlformats.org/officeDocument/2006/relationships/hyperlink" Target="https://www.bbc.co.uk/newsround/50035769" TargetMode="External"/><Relationship Id="rId7" Type="http://schemas.openxmlformats.org/officeDocument/2006/relationships/hyperlink" Target="https://www.gov.uk/government/publications/pace-code-g-2012/pace-code-g-2012-accessible" TargetMode="External"/><Relationship Id="rId2" Type="http://schemas.openxmlformats.org/officeDocument/2006/relationships/hyperlink" Target="http://www.bbc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5bd088e1e5274a6e2c6e41c3/police-powers-procedures-mar18-hosb2418.pdf" TargetMode="External"/><Relationship Id="rId5" Type="http://schemas.openxmlformats.org/officeDocument/2006/relationships/hyperlink" Target="https://www.gov.uk/government/statistics/police-powers-and-procedures-england-and-wales-year-ending-31-march-2018" TargetMode="External"/><Relationship Id="rId4" Type="http://schemas.openxmlformats.org/officeDocument/2006/relationships/hyperlink" Target="https://www.college.police.uk/app/detention-and-custody/detainee-care/detainee-care" TargetMode="External"/><Relationship Id="rId9" Type="http://schemas.openxmlformats.org/officeDocument/2006/relationships/hyperlink" Target="https://www.casemine.com/judgement/uk/5a8ff7b960d03e7f57eb185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teacher.net/free-law-essays/public-law/police-powers-of-arrest-law-essays.php#:~:text=It%20gives%20police%20officers%20the,or%20causing%20loss%20to%20the" TargetMode="External"/><Relationship Id="rId2" Type="http://schemas.openxmlformats.org/officeDocument/2006/relationships/hyperlink" Target="https://hyltonpotts.com/2013/06/pace-necessity-of-arrest-17-year-olds-in-custody-and-police-retention-of-data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justice-ni.gov.uk/sites" TargetMode="External"/><Relationship Id="rId4" Type="http://schemas.openxmlformats.org/officeDocument/2006/relationships/hyperlink" Target="https://webarchive.nationalarchives.gov.uk/ukgwa/20200729054015/https:/www.gov.uk/government/publications/pace-code-g-20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549CA-9B2B-AE42-BAA9-83872E73BC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Evaluate how the introduction of code G of the police and the criminal evidence act 1984, codes of practice, improved the process of dealing with prisoners in a fair and lawful manner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509C1F-5FBE-EB48-B11B-9B55EB472C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1016111" y="3504343"/>
            <a:ext cx="9755187" cy="1813333"/>
          </a:xfrm>
        </p:spPr>
        <p:txBody>
          <a:bodyPr/>
          <a:lstStyle/>
          <a:p>
            <a:r>
              <a:rPr lang="en-US" dirty="0"/>
              <a:t>Erin Davies </a:t>
            </a:r>
          </a:p>
          <a:p>
            <a:r>
              <a:rPr lang="en-US" dirty="0"/>
              <a:t>2404320</a:t>
            </a:r>
          </a:p>
          <a:p>
            <a:r>
              <a:rPr lang="en-US" dirty="0"/>
              <a:t>BMPL4017 </a:t>
            </a:r>
          </a:p>
        </p:txBody>
      </p:sp>
    </p:spTree>
    <p:extLst>
      <p:ext uri="{BB962C8B-B14F-4D97-AF65-F5344CB8AC3E}">
        <p14:creationId xmlns:p14="http://schemas.microsoft.com/office/powerpoint/2010/main" val="1263031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437B1-A528-9C41-8558-34FC10531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EB6AB-3560-5B4C-84F6-F61A7C735AD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Police and Criminal evidence act 1984 was introduced to regulate police powers in their efforts to prevent  crime, while also ensuring that the right for citizens are safeguarded. 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Code g specifically governing police powers to arrest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A9F42E-E2ED-FE4D-A846-218C331B2707}"/>
              </a:ext>
            </a:extLst>
          </p:cNvPr>
          <p:cNvSpPr txBox="1"/>
          <p:nvPr/>
        </p:nvSpPr>
        <p:spPr>
          <a:xfrm>
            <a:off x="6500812" y="5230884"/>
            <a:ext cx="2171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(Home office, 2022)</a:t>
            </a:r>
          </a:p>
        </p:txBody>
      </p:sp>
    </p:spTree>
    <p:extLst>
      <p:ext uri="{BB962C8B-B14F-4D97-AF65-F5344CB8AC3E}">
        <p14:creationId xmlns:p14="http://schemas.microsoft.com/office/powerpoint/2010/main" val="822652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428C6-287F-D249-BA9B-188EA69EE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Code 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F2CD1-16A8-874F-951E-7F0CFF7FA01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 lawful arrest consists of two key components: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individual must be involved, suspected of involvement or attempting t be involved in the commission of a criminal offence.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reasonable grounds to believe that the arrest of this individual is necessary. 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Information to be given on arrest 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Cautions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Terms of cautions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Nationalarchives.gov.uk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. 2020)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069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A035F-5E55-7E41-B12F-FF777DDDF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code G improves fair and lawful treatment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410D7-9945-6440-8E24-981E3459BB1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Prevents unnecessary arrests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Lawteacher.net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, 2019)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Protects individuals rights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(College of policing, 2013)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Ensures arrests are proportionate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(Stainton and Ewin, 2022)</a:t>
            </a:r>
          </a:p>
        </p:txBody>
      </p:sp>
      <p:pic>
        <p:nvPicPr>
          <p:cNvPr id="5" name="Picture 2" descr="Law enforcement in the United Kingdom ...">
            <a:extLst>
              <a:ext uri="{FF2B5EF4-FFF2-40B4-BE49-F238E27FC236}">
                <a16:creationId xmlns:a16="http://schemas.microsoft.com/office/drawing/2014/main" id="{4E3FF0E7-2BD3-5848-9F67-D6A06D2044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1937" y="2063396"/>
            <a:ext cx="2005013" cy="282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1921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4091B-DB7E-0849-AB77-6F5F6EC46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and limitations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A1C59-049C-9B43-95D9-9EFB7CAC568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Different officers might come to different conclusions in the same situation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(Justice, n.d.)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Lack of effective oversights and accountability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(Home office, 2018)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Evolving legal standards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Hylton-potts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, 2013)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Lack of public awareness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(Home office, 2018)</a:t>
            </a:r>
          </a:p>
        </p:txBody>
      </p:sp>
    </p:spTree>
    <p:extLst>
      <p:ext uri="{BB962C8B-B14F-4D97-AF65-F5344CB8AC3E}">
        <p14:creationId xmlns:p14="http://schemas.microsoft.com/office/powerpoint/2010/main" val="111193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3989E-F361-1044-B74D-C9EE110B9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Brixton riots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733B5-92F2-864C-A95F-F83A41839FC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Tensions between police and the black community in South London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(BBC, 2021)</a:t>
            </a:r>
          </a:p>
          <a:p>
            <a:endParaRPr lang="en-US" dirty="0"/>
          </a:p>
        </p:txBody>
      </p:sp>
      <p:pic>
        <p:nvPicPr>
          <p:cNvPr id="2050" name="Picture 2" descr="Brixton riots 1981: What happened 40 years ago in London? - BBC Newsround">
            <a:extLst>
              <a:ext uri="{FF2B5EF4-FFF2-40B4-BE49-F238E27FC236}">
                <a16:creationId xmlns:a16="http://schemas.microsoft.com/office/drawing/2014/main" id="{B8C04EE8-EA75-FE45-AB3D-836E3968B4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063" y="3838873"/>
            <a:ext cx="4148137" cy="233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7177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593F5-69C5-0649-B7CF-E6E50824C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Richardson v chief constable of west midlands police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B649C-992E-FF43-B5A2-8F759A250D6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Mr Richardson was arrested on suspicion of assault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Mr Richardson argued that the arrest was unnecessary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court found officers belief was reasonable, and the arrest was lawful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https://www.casemine.com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4090280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AB5A1-CA63-A846-9174-C1E6B46F4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8BC3F-23F9-E34B-A3D2-DDA3198BC09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Code g has: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Improved fairness and lawfulness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Decreased unnecessary arrests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Made sure police officers act within legal boundaries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However, challenges remain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438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200C6-07E9-7E43-8016-BB8D7C81F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</a:t>
            </a:r>
            <a:r>
              <a:rPr lang="en-US" dirty="0"/>
              <a:t>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0A183-B9B4-B94F-A205-503B2CFE10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434872"/>
            <a:ext cx="10394707" cy="3137254"/>
          </a:xfrm>
        </p:spPr>
        <p:txBody>
          <a:bodyPr>
            <a:normAutofit fontScale="55000" lnSpcReduction="20000"/>
          </a:bodyPr>
          <a:lstStyle/>
          <a:p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Bbc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(2021). Black history month: the 1981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brixton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riots- CBBC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newsround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www.bbc.co.uk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 (online) 12 Apr. Available at: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https://www.bbc.co.uk/newsround/50035769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College of Policing. (2013) Detainee care. (Online) available at: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https://www.college.police.uk/app/detention-and-custody/detainee-care/detainee-care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Home office (2018). Police powers and procedures, England and wales, year ending 31 march 2018. (online)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gov.uk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https://www.gov.uk/government/statistics/police-powers-and-procedures-england-and-wales-year-ending-31-march-2018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Home office(2018). Police powers and procedures report highlights concerns over accountability. Available at: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https://assets.publishing.service.gov.uk/media/5bd088e1e5274a6e2c6e41c3/police-powers-procedures-mar18-hosb2418.pdf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 (Accessed: 6 of March 2025) 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Home Office (2022). PACE Code G 2012. (online) GOV.UK. Available at: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https://www.gov.uk/government/publications/pace-code-g-2012/pace-code-g-2012-accessible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https://www.casemine.com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 (2023). Richardson v the chief constable of west midlands police, (2011) 2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app rep 1/ England and wales high court (queen’s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bemch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division). Judgment, law,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casemine.com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 (online) Available at: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https://www.casemine.com/judgement/uk/5a8ff7b960d03e7f57eb185d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(accessed 7 march 2025)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456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74782-2709-3748-AB72-DF46974E336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600325"/>
            <a:ext cx="10394707" cy="2774260"/>
          </a:xfrm>
        </p:spPr>
        <p:txBody>
          <a:bodyPr>
            <a:normAutofit fontScale="47500" lnSpcReduction="20000"/>
          </a:bodyPr>
          <a:lstStyle/>
          <a:p>
            <a:r>
              <a:rPr lang="en-US" sz="2500" dirty="0" err="1">
                <a:latin typeface="Calibri" panose="020F0502020204030204" pitchFamily="34" charset="0"/>
                <a:cs typeface="Calibri" panose="020F0502020204030204" pitchFamily="34" charset="0"/>
              </a:rPr>
              <a:t>Hylton-potts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. (2013). PACE: necessity of arrest, 17-year-olds in custody and police retention of data- London law blog/ </a:t>
            </a:r>
            <a:r>
              <a:rPr lang="en-US" sz="2500" dirty="0" err="1">
                <a:latin typeface="Calibri" panose="020F0502020204030204" pitchFamily="34" charset="0"/>
                <a:cs typeface="Calibri" panose="020F0502020204030204" pitchFamily="34" charset="0"/>
              </a:rPr>
              <a:t>hyltonpotts.com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. (online) available at: 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https://hyltonpotts.com/2013/06/pace-necessity-of-arrest-17-year-olds-in-custody-and-police-retention-of-data/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 (accessed 7 march 2025)</a:t>
            </a:r>
          </a:p>
          <a:p>
            <a:r>
              <a:rPr lang="en-US" sz="2500" dirty="0" err="1">
                <a:latin typeface="Calibri" panose="020F0502020204030204" pitchFamily="34" charset="0"/>
                <a:cs typeface="Calibri" panose="020F0502020204030204" pitchFamily="34" charset="0"/>
              </a:rPr>
              <a:t>Lawteacher.net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. (2019). Police Powers of arrest. (online) Available at: 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https://www.lawteacher.net/free-law-essays/public-law/police-powers-of-arrest-law-essays.php#:~:text=It%20gives%20police%20officers%20the,or%20causing%20loss%20to%20the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US" sz="2500" dirty="0" err="1">
                <a:latin typeface="Calibri" panose="020F0502020204030204" pitchFamily="34" charset="0"/>
                <a:cs typeface="Calibri" panose="020F0502020204030204" pitchFamily="34" charset="0"/>
              </a:rPr>
              <a:t>Nationalarchives.gov.uk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. (2020). Available at: 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https://webarchive.nationalarchives.gov.uk/ukgwa/20200729054015/https://www.gov.uk/government/publications/pace-code-g-2006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Stainton, I. and Ewin, R. (2022) Criminal investigation. Edited by R. Ewin. St Albans: Critical Publishing. </a:t>
            </a:r>
          </a:p>
          <a:p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Justice. (n.d.). Home. (online) 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https://www.justice-ni.gov.uk/sites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2507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20382</TotalTime>
  <Words>800</Words>
  <Application>Microsoft Macintosh PowerPoint</Application>
  <PresentationFormat>Widescreen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Impact</vt:lpstr>
      <vt:lpstr>Wingdings</vt:lpstr>
      <vt:lpstr>Main Event</vt:lpstr>
      <vt:lpstr>Evaluate how the introduction of code G of the police and the criminal evidence act 1984, codes of practice, improved the process of dealing with prisoners in a fair and lawful manner</vt:lpstr>
      <vt:lpstr>Introduction</vt:lpstr>
      <vt:lpstr>Code G</vt:lpstr>
      <vt:lpstr>How code G improves fair and lawful treatment </vt:lpstr>
      <vt:lpstr>Challenges and limitations </vt:lpstr>
      <vt:lpstr>Brixton riots  </vt:lpstr>
      <vt:lpstr>Richardson v chief constable of west midlands police </vt:lpstr>
      <vt:lpstr>Conclusion </vt:lpstr>
      <vt:lpstr>Refrence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Evaluate how the introduction of code G of the police and the criminal evidence act 1984, codes of practice, improved the process of dealing with prisoners in a fair and lawful manner</dc:title>
  <dc:creator>Menna Davies</dc:creator>
  <cp:lastModifiedBy>Menna Davies</cp:lastModifiedBy>
  <cp:revision>9</cp:revision>
  <dcterms:created xsi:type="dcterms:W3CDTF">2025-02-21T11:17:00Z</dcterms:created>
  <dcterms:modified xsi:type="dcterms:W3CDTF">2025-03-07T14:59:48Z</dcterms:modified>
</cp:coreProperties>
</file>