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70" r:id="rId5"/>
    <p:sldId id="271" r:id="rId6"/>
    <p:sldId id="272" r:id="rId7"/>
    <p:sldId id="273" r:id="rId8"/>
    <p:sldId id="336" r:id="rId9"/>
    <p:sldId id="261" r:id="rId10"/>
    <p:sldId id="274" r:id="rId11"/>
    <p:sldId id="337" r:id="rId12"/>
    <p:sldId id="275" r:id="rId13"/>
    <p:sldId id="265" r:id="rId14"/>
    <p:sldId id="263" r:id="rId15"/>
    <p:sldId id="266" r:id="rId16"/>
    <p:sldId id="268"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3BAE2"/>
    <a:srgbClr val="7FD7F7"/>
    <a:srgbClr val="C8E7A7"/>
    <a:srgbClr val="FFFF7E"/>
    <a:srgbClr val="FFDF7E"/>
    <a:srgbClr val="FF818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D8FA0DA-6DC0-E2F0-3120-99C90BE595CB}" v="257" dt="2025-10-11T11:05:26.04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5/10/relationships/revisionInfo" Target="revisionInfo.xml"/></Relationships>
</file>

<file path=ppt/diagrams/_rels/data1.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png"/><Relationship Id="rId7" Type="http://schemas.openxmlformats.org/officeDocument/2006/relationships/image" Target="../media/image9.png"/><Relationship Id="rId12" Type="http://schemas.openxmlformats.org/officeDocument/2006/relationships/image" Target="../media/image14.sv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11" Type="http://schemas.openxmlformats.org/officeDocument/2006/relationships/image" Target="../media/image13.png"/><Relationship Id="rId5" Type="http://schemas.openxmlformats.org/officeDocument/2006/relationships/image" Target="../media/image7.png"/><Relationship Id="rId10" Type="http://schemas.openxmlformats.org/officeDocument/2006/relationships/image" Target="../media/image12.svg"/><Relationship Id="rId4" Type="http://schemas.openxmlformats.org/officeDocument/2006/relationships/image" Target="../media/image6.svg"/><Relationship Id="rId9" Type="http://schemas.openxmlformats.org/officeDocument/2006/relationships/image" Target="../media/image11.png"/></Relationships>
</file>

<file path=ppt/diagrams/_rels/data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svg"/><Relationship Id="rId1" Type="http://schemas.openxmlformats.org/officeDocument/2006/relationships/image" Target="../media/image17.png"/><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png"/><Relationship Id="rId7" Type="http://schemas.openxmlformats.org/officeDocument/2006/relationships/image" Target="../media/image9.png"/><Relationship Id="rId12" Type="http://schemas.openxmlformats.org/officeDocument/2006/relationships/image" Target="../media/image14.sv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11" Type="http://schemas.openxmlformats.org/officeDocument/2006/relationships/image" Target="../media/image13.png"/><Relationship Id="rId5" Type="http://schemas.openxmlformats.org/officeDocument/2006/relationships/image" Target="../media/image7.png"/><Relationship Id="rId10" Type="http://schemas.openxmlformats.org/officeDocument/2006/relationships/image" Target="../media/image12.svg"/><Relationship Id="rId4" Type="http://schemas.openxmlformats.org/officeDocument/2006/relationships/image" Target="../media/image6.svg"/><Relationship Id="rId9" Type="http://schemas.openxmlformats.org/officeDocument/2006/relationships/image" Target="../media/image11.png"/></Relationships>
</file>

<file path=ppt/diagrams/_rels/drawing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svg"/><Relationship Id="rId1" Type="http://schemas.openxmlformats.org/officeDocument/2006/relationships/image" Target="../media/image17.png"/><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BFF4403-A56E-4708-9EFD-65437ABEBD60}"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7AAFE538-9359-46E7-927D-4314000786EE}">
      <dgm:prSet/>
      <dgm:spPr/>
      <dgm:t>
        <a:bodyPr/>
        <a:lstStyle/>
        <a:p>
          <a:pPr rtl="0"/>
          <a:r>
            <a:rPr lang="en-GB" b="1"/>
            <a:t>Student Name: </a:t>
          </a:r>
          <a:r>
            <a:rPr lang="en-GB" b="1">
              <a:latin typeface="Calibri Light" panose="020F0302020204030204"/>
            </a:rPr>
            <a:t> </a:t>
          </a:r>
          <a:r>
            <a:rPr lang="en-GB" b="1"/>
            <a:t>Kiran Rehman</a:t>
          </a:r>
          <a:endParaRPr lang="en-US"/>
        </a:p>
      </dgm:t>
    </dgm:pt>
    <dgm:pt modelId="{79AA77DC-5BC0-40AD-AF1D-2EF8394F398D}" type="parTrans" cxnId="{F6677429-55C5-4EF9-B7D8-08CA59754BF7}">
      <dgm:prSet/>
      <dgm:spPr/>
      <dgm:t>
        <a:bodyPr/>
        <a:lstStyle/>
        <a:p>
          <a:endParaRPr lang="en-US"/>
        </a:p>
      </dgm:t>
    </dgm:pt>
    <dgm:pt modelId="{421074FF-0B42-4545-AD60-AEB2C940BD60}" type="sibTrans" cxnId="{F6677429-55C5-4EF9-B7D8-08CA59754BF7}">
      <dgm:prSet/>
      <dgm:spPr/>
      <dgm:t>
        <a:bodyPr/>
        <a:lstStyle/>
        <a:p>
          <a:endParaRPr lang="en-US"/>
        </a:p>
      </dgm:t>
    </dgm:pt>
    <dgm:pt modelId="{96B0CB00-B948-45ED-8F5B-8A1D3C3A0344}">
      <dgm:prSet/>
      <dgm:spPr/>
      <dgm:t>
        <a:bodyPr/>
        <a:lstStyle/>
        <a:p>
          <a:r>
            <a:rPr lang="en-GB" b="1"/>
            <a:t>Student ID:2437752</a:t>
          </a:r>
          <a:endParaRPr lang="en-US"/>
        </a:p>
      </dgm:t>
    </dgm:pt>
    <dgm:pt modelId="{3B70A42B-0730-471B-A073-2EE39577FE48}" type="parTrans" cxnId="{0B7F56C9-31C0-4651-8CEE-D8836BEE32B8}">
      <dgm:prSet/>
      <dgm:spPr/>
      <dgm:t>
        <a:bodyPr/>
        <a:lstStyle/>
        <a:p>
          <a:endParaRPr lang="en-US"/>
        </a:p>
      </dgm:t>
    </dgm:pt>
    <dgm:pt modelId="{C4C5AB93-E786-446B-8A9C-B893E14AA6FE}" type="sibTrans" cxnId="{0B7F56C9-31C0-4651-8CEE-D8836BEE32B8}">
      <dgm:prSet/>
      <dgm:spPr/>
      <dgm:t>
        <a:bodyPr/>
        <a:lstStyle/>
        <a:p>
          <a:endParaRPr lang="en-US"/>
        </a:p>
      </dgm:t>
    </dgm:pt>
    <dgm:pt modelId="{022D2AD5-7D83-4DF7-BDCE-90A19EDBDFC9}">
      <dgm:prSet/>
      <dgm:spPr/>
      <dgm:t>
        <a:bodyPr/>
        <a:lstStyle/>
        <a:p>
          <a:r>
            <a:rPr lang="en-GB" b="1"/>
            <a:t>Lecturer’s Name: Chijioke Uba </a:t>
          </a:r>
          <a:endParaRPr lang="en-US"/>
        </a:p>
      </dgm:t>
    </dgm:pt>
    <dgm:pt modelId="{76A78816-5D79-4785-BDA7-B5C19316F74C}" type="parTrans" cxnId="{D8C76D33-EEFD-4AE1-A06D-B17F36DC003E}">
      <dgm:prSet/>
      <dgm:spPr/>
      <dgm:t>
        <a:bodyPr/>
        <a:lstStyle/>
        <a:p>
          <a:endParaRPr lang="en-US"/>
        </a:p>
      </dgm:t>
    </dgm:pt>
    <dgm:pt modelId="{34C4B9E6-6536-4BA6-AE9F-3B2CCD618386}" type="sibTrans" cxnId="{D8C76D33-EEFD-4AE1-A06D-B17F36DC003E}">
      <dgm:prSet/>
      <dgm:spPr/>
      <dgm:t>
        <a:bodyPr/>
        <a:lstStyle/>
        <a:p>
          <a:endParaRPr lang="en-US"/>
        </a:p>
      </dgm:t>
    </dgm:pt>
    <dgm:pt modelId="{427FEC5A-95A5-418B-B993-8AB707D58C20}">
      <dgm:prSet/>
      <dgm:spPr/>
      <dgm:t>
        <a:bodyPr/>
        <a:lstStyle/>
        <a:p>
          <a:r>
            <a:rPr lang="en-GB" b="1"/>
            <a:t>Module Code: 	</a:t>
          </a:r>
          <a:r>
            <a:rPr lang="en-GB"/>
            <a:t>LCLM 4004</a:t>
          </a:r>
          <a:endParaRPr lang="en-US"/>
        </a:p>
      </dgm:t>
    </dgm:pt>
    <dgm:pt modelId="{507F932D-F7D9-4C5F-A8FD-272CF37E04FA}" type="parTrans" cxnId="{9F01BC6B-6C38-441F-8B4E-1FCE5512F881}">
      <dgm:prSet/>
      <dgm:spPr/>
      <dgm:t>
        <a:bodyPr/>
        <a:lstStyle/>
        <a:p>
          <a:endParaRPr lang="en-US"/>
        </a:p>
      </dgm:t>
    </dgm:pt>
    <dgm:pt modelId="{A9475E7B-AE39-4A3C-B405-6AF84B1591F4}" type="sibTrans" cxnId="{9F01BC6B-6C38-441F-8B4E-1FCE5512F881}">
      <dgm:prSet/>
      <dgm:spPr/>
      <dgm:t>
        <a:bodyPr/>
        <a:lstStyle/>
        <a:p>
          <a:endParaRPr lang="en-US"/>
        </a:p>
      </dgm:t>
    </dgm:pt>
    <dgm:pt modelId="{1BB79682-1B77-4031-92ED-5699F4206A8E}">
      <dgm:prSet/>
      <dgm:spPr/>
      <dgm:t>
        <a:bodyPr/>
        <a:lstStyle/>
        <a:p>
          <a:r>
            <a:rPr lang="en-GB" b="1"/>
            <a:t>Module Name: 	</a:t>
          </a:r>
          <a:r>
            <a:rPr lang="en-GB"/>
            <a:t>Problem Solving and Decision-Making</a:t>
          </a:r>
          <a:endParaRPr lang="en-US"/>
        </a:p>
      </dgm:t>
    </dgm:pt>
    <dgm:pt modelId="{04C37981-139D-4F69-B9B1-79C812BC8CA9}" type="parTrans" cxnId="{7E056BF4-79B6-407A-B57B-8EE70B1D6388}">
      <dgm:prSet/>
      <dgm:spPr/>
      <dgm:t>
        <a:bodyPr/>
        <a:lstStyle/>
        <a:p>
          <a:endParaRPr lang="en-US"/>
        </a:p>
      </dgm:t>
    </dgm:pt>
    <dgm:pt modelId="{C8D1638A-6E0F-4DAD-B002-EB0BE14FC70E}" type="sibTrans" cxnId="{7E056BF4-79B6-407A-B57B-8EE70B1D6388}">
      <dgm:prSet/>
      <dgm:spPr/>
      <dgm:t>
        <a:bodyPr/>
        <a:lstStyle/>
        <a:p>
          <a:endParaRPr lang="en-US"/>
        </a:p>
      </dgm:t>
    </dgm:pt>
    <dgm:pt modelId="{463C3CA3-0E20-4730-841E-B7FEF96AB23C}">
      <dgm:prSet/>
      <dgm:spPr/>
      <dgm:t>
        <a:bodyPr/>
        <a:lstStyle/>
        <a:p>
          <a:r>
            <a:rPr lang="en-GB" b="1"/>
            <a:t>Component 1: 	</a:t>
          </a:r>
          <a:r>
            <a:rPr lang="en-GB"/>
            <a:t>Green Haven Florists</a:t>
          </a:r>
          <a:endParaRPr lang="en-US"/>
        </a:p>
      </dgm:t>
    </dgm:pt>
    <dgm:pt modelId="{DFF3BC07-1783-48D6-936B-4A14BE59245A}" type="parTrans" cxnId="{78889939-1BB0-4679-81A3-2B9B7BCB1B40}">
      <dgm:prSet/>
      <dgm:spPr/>
      <dgm:t>
        <a:bodyPr/>
        <a:lstStyle/>
        <a:p>
          <a:endParaRPr lang="en-US"/>
        </a:p>
      </dgm:t>
    </dgm:pt>
    <dgm:pt modelId="{5367CED4-89B5-46A5-A9BD-DAE46030310D}" type="sibTrans" cxnId="{78889939-1BB0-4679-81A3-2B9B7BCB1B40}">
      <dgm:prSet/>
      <dgm:spPr/>
      <dgm:t>
        <a:bodyPr/>
        <a:lstStyle/>
        <a:p>
          <a:endParaRPr lang="en-US"/>
        </a:p>
      </dgm:t>
    </dgm:pt>
    <dgm:pt modelId="{3734EA60-3F17-49AA-BDE5-4F8147796426}" type="pres">
      <dgm:prSet presAssocID="{8BFF4403-A56E-4708-9EFD-65437ABEBD60}" presName="root" presStyleCnt="0">
        <dgm:presLayoutVars>
          <dgm:dir/>
          <dgm:resizeHandles val="exact"/>
        </dgm:presLayoutVars>
      </dgm:prSet>
      <dgm:spPr/>
    </dgm:pt>
    <dgm:pt modelId="{156B9E07-2329-4843-B7C1-58746156CA0F}" type="pres">
      <dgm:prSet presAssocID="{7AAFE538-9359-46E7-927D-4314000786EE}" presName="compNode" presStyleCnt="0"/>
      <dgm:spPr/>
    </dgm:pt>
    <dgm:pt modelId="{D551B529-1A9C-4E3E-9E20-0B939903807E}" type="pres">
      <dgm:prSet presAssocID="{7AAFE538-9359-46E7-927D-4314000786EE}" presName="bgRect" presStyleLbl="bgShp" presStyleIdx="0" presStyleCnt="6"/>
      <dgm:spPr/>
    </dgm:pt>
    <dgm:pt modelId="{65229DC6-B690-40E3-AAC1-7582947A2C04}" type="pres">
      <dgm:prSet presAssocID="{7AAFE538-9359-46E7-927D-4314000786EE}"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User"/>
        </a:ext>
      </dgm:extLst>
    </dgm:pt>
    <dgm:pt modelId="{29161231-A33F-4976-A588-C482BDB3E3A3}" type="pres">
      <dgm:prSet presAssocID="{7AAFE538-9359-46E7-927D-4314000786EE}" presName="spaceRect" presStyleCnt="0"/>
      <dgm:spPr/>
    </dgm:pt>
    <dgm:pt modelId="{D0BD9F48-F2DE-4700-B2C9-3BE196285C80}" type="pres">
      <dgm:prSet presAssocID="{7AAFE538-9359-46E7-927D-4314000786EE}" presName="parTx" presStyleLbl="revTx" presStyleIdx="0" presStyleCnt="6">
        <dgm:presLayoutVars>
          <dgm:chMax val="0"/>
          <dgm:chPref val="0"/>
        </dgm:presLayoutVars>
      </dgm:prSet>
      <dgm:spPr/>
    </dgm:pt>
    <dgm:pt modelId="{9146EFE0-C93B-417E-A9CA-BA9EFE542DBA}" type="pres">
      <dgm:prSet presAssocID="{421074FF-0B42-4545-AD60-AEB2C940BD60}" presName="sibTrans" presStyleCnt="0"/>
      <dgm:spPr/>
    </dgm:pt>
    <dgm:pt modelId="{82AC8BF8-5546-4F0A-9E82-5223B4D5AC59}" type="pres">
      <dgm:prSet presAssocID="{96B0CB00-B948-45ED-8F5B-8A1D3C3A0344}" presName="compNode" presStyleCnt="0"/>
      <dgm:spPr/>
    </dgm:pt>
    <dgm:pt modelId="{07B78CF0-0351-4BC0-987A-E7791FAE56FD}" type="pres">
      <dgm:prSet presAssocID="{96B0CB00-B948-45ED-8F5B-8A1D3C3A0344}" presName="bgRect" presStyleLbl="bgShp" presStyleIdx="1" presStyleCnt="6"/>
      <dgm:spPr/>
    </dgm:pt>
    <dgm:pt modelId="{E014A175-7B25-446A-8473-1F1CE34FC449}" type="pres">
      <dgm:prSet presAssocID="{96B0CB00-B948-45ED-8F5B-8A1D3C3A0344}"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Employee Badge"/>
        </a:ext>
      </dgm:extLst>
    </dgm:pt>
    <dgm:pt modelId="{39D9054A-FB63-4C1D-A5D4-E4EEAE871947}" type="pres">
      <dgm:prSet presAssocID="{96B0CB00-B948-45ED-8F5B-8A1D3C3A0344}" presName="spaceRect" presStyleCnt="0"/>
      <dgm:spPr/>
    </dgm:pt>
    <dgm:pt modelId="{07DD567D-C6E5-4867-BAD5-793F8CAD4923}" type="pres">
      <dgm:prSet presAssocID="{96B0CB00-B948-45ED-8F5B-8A1D3C3A0344}" presName="parTx" presStyleLbl="revTx" presStyleIdx="1" presStyleCnt="6">
        <dgm:presLayoutVars>
          <dgm:chMax val="0"/>
          <dgm:chPref val="0"/>
        </dgm:presLayoutVars>
      </dgm:prSet>
      <dgm:spPr/>
    </dgm:pt>
    <dgm:pt modelId="{6CC9AAF6-4F86-4363-A025-2D8F45307953}" type="pres">
      <dgm:prSet presAssocID="{C4C5AB93-E786-446B-8A9C-B893E14AA6FE}" presName="sibTrans" presStyleCnt="0"/>
      <dgm:spPr/>
    </dgm:pt>
    <dgm:pt modelId="{6BDB168C-D5B2-4BE2-AEB1-E55C018A733A}" type="pres">
      <dgm:prSet presAssocID="{022D2AD5-7D83-4DF7-BDCE-90A19EDBDFC9}" presName="compNode" presStyleCnt="0"/>
      <dgm:spPr/>
    </dgm:pt>
    <dgm:pt modelId="{7599B7AA-DC9B-4840-AC99-2CE8AB287275}" type="pres">
      <dgm:prSet presAssocID="{022D2AD5-7D83-4DF7-BDCE-90A19EDBDFC9}" presName="bgRect" presStyleLbl="bgShp" presStyleIdx="2" presStyleCnt="6"/>
      <dgm:spPr/>
    </dgm:pt>
    <dgm:pt modelId="{22AEAE31-213A-41E5-87B6-FADD13E6A62A}" type="pres">
      <dgm:prSet presAssocID="{022D2AD5-7D83-4DF7-BDCE-90A19EDBDFC9}"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Lecturer"/>
        </a:ext>
      </dgm:extLst>
    </dgm:pt>
    <dgm:pt modelId="{B11DC3B1-763F-4C91-9E48-7A7F9EE45365}" type="pres">
      <dgm:prSet presAssocID="{022D2AD5-7D83-4DF7-BDCE-90A19EDBDFC9}" presName="spaceRect" presStyleCnt="0"/>
      <dgm:spPr/>
    </dgm:pt>
    <dgm:pt modelId="{2B0F6124-A3C8-4BF5-8468-4F0605640390}" type="pres">
      <dgm:prSet presAssocID="{022D2AD5-7D83-4DF7-BDCE-90A19EDBDFC9}" presName="parTx" presStyleLbl="revTx" presStyleIdx="2" presStyleCnt="6">
        <dgm:presLayoutVars>
          <dgm:chMax val="0"/>
          <dgm:chPref val="0"/>
        </dgm:presLayoutVars>
      </dgm:prSet>
      <dgm:spPr/>
    </dgm:pt>
    <dgm:pt modelId="{DAA17FEF-EE0C-4053-9C4C-1330B8609297}" type="pres">
      <dgm:prSet presAssocID="{34C4B9E6-6536-4BA6-AE9F-3B2CCD618386}" presName="sibTrans" presStyleCnt="0"/>
      <dgm:spPr/>
    </dgm:pt>
    <dgm:pt modelId="{68A154DC-9DCE-4413-AE6D-2166D4233687}" type="pres">
      <dgm:prSet presAssocID="{427FEC5A-95A5-418B-B993-8AB707D58C20}" presName="compNode" presStyleCnt="0"/>
      <dgm:spPr/>
    </dgm:pt>
    <dgm:pt modelId="{B0D76544-6DD4-4307-B0A2-1EFB91BC8FF1}" type="pres">
      <dgm:prSet presAssocID="{427FEC5A-95A5-418B-B993-8AB707D58C20}" presName="bgRect" presStyleLbl="bgShp" presStyleIdx="3" presStyleCnt="6"/>
      <dgm:spPr/>
    </dgm:pt>
    <dgm:pt modelId="{654355EC-0320-4E52-8253-29BE8EC58DFA}" type="pres">
      <dgm:prSet presAssocID="{427FEC5A-95A5-418B-B993-8AB707D58C20}"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Home"/>
        </a:ext>
      </dgm:extLst>
    </dgm:pt>
    <dgm:pt modelId="{1C5C801C-6839-4E8A-ABFF-2C2EDB22BEF8}" type="pres">
      <dgm:prSet presAssocID="{427FEC5A-95A5-418B-B993-8AB707D58C20}" presName="spaceRect" presStyleCnt="0"/>
      <dgm:spPr/>
    </dgm:pt>
    <dgm:pt modelId="{C5B7412C-AAAC-4F6D-A6EB-27C466521216}" type="pres">
      <dgm:prSet presAssocID="{427FEC5A-95A5-418B-B993-8AB707D58C20}" presName="parTx" presStyleLbl="revTx" presStyleIdx="3" presStyleCnt="6">
        <dgm:presLayoutVars>
          <dgm:chMax val="0"/>
          <dgm:chPref val="0"/>
        </dgm:presLayoutVars>
      </dgm:prSet>
      <dgm:spPr/>
    </dgm:pt>
    <dgm:pt modelId="{C9AD61B9-2044-4BC8-A51D-92346BD55B8C}" type="pres">
      <dgm:prSet presAssocID="{A9475E7B-AE39-4A3C-B405-6AF84B1591F4}" presName="sibTrans" presStyleCnt="0"/>
      <dgm:spPr/>
    </dgm:pt>
    <dgm:pt modelId="{9BFFD6FC-2CF4-46F1-87EA-6903104FF1F3}" type="pres">
      <dgm:prSet presAssocID="{1BB79682-1B77-4031-92ED-5699F4206A8E}" presName="compNode" presStyleCnt="0"/>
      <dgm:spPr/>
    </dgm:pt>
    <dgm:pt modelId="{4C3010BA-385F-429C-B93F-43CD5FC0D527}" type="pres">
      <dgm:prSet presAssocID="{1BB79682-1B77-4031-92ED-5699F4206A8E}" presName="bgRect" presStyleLbl="bgShp" presStyleIdx="4" presStyleCnt="6"/>
      <dgm:spPr/>
    </dgm:pt>
    <dgm:pt modelId="{4FD2FB9D-0FA7-4D8D-80D7-0D36C781DEF3}" type="pres">
      <dgm:prSet presAssocID="{1BB79682-1B77-4031-92ED-5699F4206A8E}"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Head with Gears"/>
        </a:ext>
      </dgm:extLst>
    </dgm:pt>
    <dgm:pt modelId="{89EDA98A-CA0C-4B69-A39B-49DFB0C641CC}" type="pres">
      <dgm:prSet presAssocID="{1BB79682-1B77-4031-92ED-5699F4206A8E}" presName="spaceRect" presStyleCnt="0"/>
      <dgm:spPr/>
    </dgm:pt>
    <dgm:pt modelId="{D9192C9F-8D7B-4EBE-B417-C1C39DB1E0E0}" type="pres">
      <dgm:prSet presAssocID="{1BB79682-1B77-4031-92ED-5699F4206A8E}" presName="parTx" presStyleLbl="revTx" presStyleIdx="4" presStyleCnt="6">
        <dgm:presLayoutVars>
          <dgm:chMax val="0"/>
          <dgm:chPref val="0"/>
        </dgm:presLayoutVars>
      </dgm:prSet>
      <dgm:spPr/>
    </dgm:pt>
    <dgm:pt modelId="{77007C1E-B190-4CBC-96D3-E65BE4CC477B}" type="pres">
      <dgm:prSet presAssocID="{C8D1638A-6E0F-4DAD-B002-EB0BE14FC70E}" presName="sibTrans" presStyleCnt="0"/>
      <dgm:spPr/>
    </dgm:pt>
    <dgm:pt modelId="{DA0FDB55-63E1-44D7-941C-76F96E7D9B7A}" type="pres">
      <dgm:prSet presAssocID="{463C3CA3-0E20-4730-841E-B7FEF96AB23C}" presName="compNode" presStyleCnt="0"/>
      <dgm:spPr/>
    </dgm:pt>
    <dgm:pt modelId="{C8C742E0-06C6-40B5-9BC1-7D60C5E93188}" type="pres">
      <dgm:prSet presAssocID="{463C3CA3-0E20-4730-841E-B7FEF96AB23C}" presName="bgRect" presStyleLbl="bgShp" presStyleIdx="5" presStyleCnt="6"/>
      <dgm:spPr/>
    </dgm:pt>
    <dgm:pt modelId="{97BB1D14-14C4-4DC1-94C4-0A54349BEB26}" type="pres">
      <dgm:prSet presAssocID="{463C3CA3-0E20-4730-841E-B7FEF96AB23C}"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Send"/>
        </a:ext>
      </dgm:extLst>
    </dgm:pt>
    <dgm:pt modelId="{8AADF0C2-8838-4E59-9C85-6F83C200D515}" type="pres">
      <dgm:prSet presAssocID="{463C3CA3-0E20-4730-841E-B7FEF96AB23C}" presName="spaceRect" presStyleCnt="0"/>
      <dgm:spPr/>
    </dgm:pt>
    <dgm:pt modelId="{6A82DE32-949A-486D-90F1-34FFFD97F942}" type="pres">
      <dgm:prSet presAssocID="{463C3CA3-0E20-4730-841E-B7FEF96AB23C}" presName="parTx" presStyleLbl="revTx" presStyleIdx="5" presStyleCnt="6">
        <dgm:presLayoutVars>
          <dgm:chMax val="0"/>
          <dgm:chPref val="0"/>
        </dgm:presLayoutVars>
      </dgm:prSet>
      <dgm:spPr/>
    </dgm:pt>
  </dgm:ptLst>
  <dgm:cxnLst>
    <dgm:cxn modelId="{F6677429-55C5-4EF9-B7D8-08CA59754BF7}" srcId="{8BFF4403-A56E-4708-9EFD-65437ABEBD60}" destId="{7AAFE538-9359-46E7-927D-4314000786EE}" srcOrd="0" destOrd="0" parTransId="{79AA77DC-5BC0-40AD-AF1D-2EF8394F398D}" sibTransId="{421074FF-0B42-4545-AD60-AEB2C940BD60}"/>
    <dgm:cxn modelId="{FB281432-0C28-43CA-B3F3-1B273233554D}" type="presOf" srcId="{022D2AD5-7D83-4DF7-BDCE-90A19EDBDFC9}" destId="{2B0F6124-A3C8-4BF5-8468-4F0605640390}" srcOrd="0" destOrd="0" presId="urn:microsoft.com/office/officeart/2018/2/layout/IconVerticalSolidList"/>
    <dgm:cxn modelId="{D8C76D33-EEFD-4AE1-A06D-B17F36DC003E}" srcId="{8BFF4403-A56E-4708-9EFD-65437ABEBD60}" destId="{022D2AD5-7D83-4DF7-BDCE-90A19EDBDFC9}" srcOrd="2" destOrd="0" parTransId="{76A78816-5D79-4785-BDA7-B5C19316F74C}" sibTransId="{34C4B9E6-6536-4BA6-AE9F-3B2CCD618386}"/>
    <dgm:cxn modelId="{01CCD737-AB53-4A5F-B79C-95A65051BC69}" type="presOf" srcId="{427FEC5A-95A5-418B-B993-8AB707D58C20}" destId="{C5B7412C-AAAC-4F6D-A6EB-27C466521216}" srcOrd="0" destOrd="0" presId="urn:microsoft.com/office/officeart/2018/2/layout/IconVerticalSolidList"/>
    <dgm:cxn modelId="{78889939-1BB0-4679-81A3-2B9B7BCB1B40}" srcId="{8BFF4403-A56E-4708-9EFD-65437ABEBD60}" destId="{463C3CA3-0E20-4730-841E-B7FEF96AB23C}" srcOrd="5" destOrd="0" parTransId="{DFF3BC07-1783-48D6-936B-4A14BE59245A}" sibTransId="{5367CED4-89B5-46A5-A9BD-DAE46030310D}"/>
    <dgm:cxn modelId="{9F01BC6B-6C38-441F-8B4E-1FCE5512F881}" srcId="{8BFF4403-A56E-4708-9EFD-65437ABEBD60}" destId="{427FEC5A-95A5-418B-B993-8AB707D58C20}" srcOrd="3" destOrd="0" parTransId="{507F932D-F7D9-4C5F-A8FD-272CF37E04FA}" sibTransId="{A9475E7B-AE39-4A3C-B405-6AF84B1591F4}"/>
    <dgm:cxn modelId="{E31CAA73-E38C-4CC7-9CDF-09793C5CB1BF}" type="presOf" srcId="{8BFF4403-A56E-4708-9EFD-65437ABEBD60}" destId="{3734EA60-3F17-49AA-BDE5-4F8147796426}" srcOrd="0" destOrd="0" presId="urn:microsoft.com/office/officeart/2018/2/layout/IconVerticalSolidList"/>
    <dgm:cxn modelId="{B5EBF053-42E7-44A2-9DED-3EDB54F7FCF6}" type="presOf" srcId="{96B0CB00-B948-45ED-8F5B-8A1D3C3A0344}" destId="{07DD567D-C6E5-4867-BAD5-793F8CAD4923}" srcOrd="0" destOrd="0" presId="urn:microsoft.com/office/officeart/2018/2/layout/IconVerticalSolidList"/>
    <dgm:cxn modelId="{28C61BAF-7794-41F1-98AE-82F7BA751D63}" type="presOf" srcId="{7AAFE538-9359-46E7-927D-4314000786EE}" destId="{D0BD9F48-F2DE-4700-B2C9-3BE196285C80}" srcOrd="0" destOrd="0" presId="urn:microsoft.com/office/officeart/2018/2/layout/IconVerticalSolidList"/>
    <dgm:cxn modelId="{725954B2-A392-44E5-A68E-56DB21ED3E9A}" type="presOf" srcId="{1BB79682-1B77-4031-92ED-5699F4206A8E}" destId="{D9192C9F-8D7B-4EBE-B417-C1C39DB1E0E0}" srcOrd="0" destOrd="0" presId="urn:microsoft.com/office/officeart/2018/2/layout/IconVerticalSolidList"/>
    <dgm:cxn modelId="{0B7F56C9-31C0-4651-8CEE-D8836BEE32B8}" srcId="{8BFF4403-A56E-4708-9EFD-65437ABEBD60}" destId="{96B0CB00-B948-45ED-8F5B-8A1D3C3A0344}" srcOrd="1" destOrd="0" parTransId="{3B70A42B-0730-471B-A073-2EE39577FE48}" sibTransId="{C4C5AB93-E786-446B-8A9C-B893E14AA6FE}"/>
    <dgm:cxn modelId="{7E056BF4-79B6-407A-B57B-8EE70B1D6388}" srcId="{8BFF4403-A56E-4708-9EFD-65437ABEBD60}" destId="{1BB79682-1B77-4031-92ED-5699F4206A8E}" srcOrd="4" destOrd="0" parTransId="{04C37981-139D-4F69-B9B1-79C812BC8CA9}" sibTransId="{C8D1638A-6E0F-4DAD-B002-EB0BE14FC70E}"/>
    <dgm:cxn modelId="{00C7E0FE-7F68-4557-9C6A-6CAA6FF0F091}" type="presOf" srcId="{463C3CA3-0E20-4730-841E-B7FEF96AB23C}" destId="{6A82DE32-949A-486D-90F1-34FFFD97F942}" srcOrd="0" destOrd="0" presId="urn:microsoft.com/office/officeart/2018/2/layout/IconVerticalSolidList"/>
    <dgm:cxn modelId="{7B32506F-049A-490C-988A-1CF7EA7E4E76}" type="presParOf" srcId="{3734EA60-3F17-49AA-BDE5-4F8147796426}" destId="{156B9E07-2329-4843-B7C1-58746156CA0F}" srcOrd="0" destOrd="0" presId="urn:microsoft.com/office/officeart/2018/2/layout/IconVerticalSolidList"/>
    <dgm:cxn modelId="{1ADAC3B1-764B-4D52-9376-21B846EEAB4C}" type="presParOf" srcId="{156B9E07-2329-4843-B7C1-58746156CA0F}" destId="{D551B529-1A9C-4E3E-9E20-0B939903807E}" srcOrd="0" destOrd="0" presId="urn:microsoft.com/office/officeart/2018/2/layout/IconVerticalSolidList"/>
    <dgm:cxn modelId="{44AFBD3B-9B95-4311-9CC5-64AF614F26E7}" type="presParOf" srcId="{156B9E07-2329-4843-B7C1-58746156CA0F}" destId="{65229DC6-B690-40E3-AAC1-7582947A2C04}" srcOrd="1" destOrd="0" presId="urn:microsoft.com/office/officeart/2018/2/layout/IconVerticalSolidList"/>
    <dgm:cxn modelId="{209B2D21-1E94-4366-B6D3-99C3B60256B9}" type="presParOf" srcId="{156B9E07-2329-4843-B7C1-58746156CA0F}" destId="{29161231-A33F-4976-A588-C482BDB3E3A3}" srcOrd="2" destOrd="0" presId="urn:microsoft.com/office/officeart/2018/2/layout/IconVerticalSolidList"/>
    <dgm:cxn modelId="{C40B9ED1-2435-4928-8416-7885C97C3C13}" type="presParOf" srcId="{156B9E07-2329-4843-B7C1-58746156CA0F}" destId="{D0BD9F48-F2DE-4700-B2C9-3BE196285C80}" srcOrd="3" destOrd="0" presId="urn:microsoft.com/office/officeart/2018/2/layout/IconVerticalSolidList"/>
    <dgm:cxn modelId="{68B5B35C-D9A7-458D-A40A-EC065D079510}" type="presParOf" srcId="{3734EA60-3F17-49AA-BDE5-4F8147796426}" destId="{9146EFE0-C93B-417E-A9CA-BA9EFE542DBA}" srcOrd="1" destOrd="0" presId="urn:microsoft.com/office/officeart/2018/2/layout/IconVerticalSolidList"/>
    <dgm:cxn modelId="{B2E3580D-1A20-4266-A53E-B8E8518E0431}" type="presParOf" srcId="{3734EA60-3F17-49AA-BDE5-4F8147796426}" destId="{82AC8BF8-5546-4F0A-9E82-5223B4D5AC59}" srcOrd="2" destOrd="0" presId="urn:microsoft.com/office/officeart/2018/2/layout/IconVerticalSolidList"/>
    <dgm:cxn modelId="{2459FFDF-1407-4AC6-9AE3-D072BE03971B}" type="presParOf" srcId="{82AC8BF8-5546-4F0A-9E82-5223B4D5AC59}" destId="{07B78CF0-0351-4BC0-987A-E7791FAE56FD}" srcOrd="0" destOrd="0" presId="urn:microsoft.com/office/officeart/2018/2/layout/IconVerticalSolidList"/>
    <dgm:cxn modelId="{59076336-9BCE-483A-B960-0F2E0961F432}" type="presParOf" srcId="{82AC8BF8-5546-4F0A-9E82-5223B4D5AC59}" destId="{E014A175-7B25-446A-8473-1F1CE34FC449}" srcOrd="1" destOrd="0" presId="urn:microsoft.com/office/officeart/2018/2/layout/IconVerticalSolidList"/>
    <dgm:cxn modelId="{A8810C5E-D22F-4BB2-BE63-E160AB002B94}" type="presParOf" srcId="{82AC8BF8-5546-4F0A-9E82-5223B4D5AC59}" destId="{39D9054A-FB63-4C1D-A5D4-E4EEAE871947}" srcOrd="2" destOrd="0" presId="urn:microsoft.com/office/officeart/2018/2/layout/IconVerticalSolidList"/>
    <dgm:cxn modelId="{96A4D24E-2FF8-4E62-823D-0EA1B7331302}" type="presParOf" srcId="{82AC8BF8-5546-4F0A-9E82-5223B4D5AC59}" destId="{07DD567D-C6E5-4867-BAD5-793F8CAD4923}" srcOrd="3" destOrd="0" presId="urn:microsoft.com/office/officeart/2018/2/layout/IconVerticalSolidList"/>
    <dgm:cxn modelId="{AA6BF63F-F741-48CB-B43E-92407C1488ED}" type="presParOf" srcId="{3734EA60-3F17-49AA-BDE5-4F8147796426}" destId="{6CC9AAF6-4F86-4363-A025-2D8F45307953}" srcOrd="3" destOrd="0" presId="urn:microsoft.com/office/officeart/2018/2/layout/IconVerticalSolidList"/>
    <dgm:cxn modelId="{E8BF9BB9-F0BD-4B46-8873-60ECA89CF53E}" type="presParOf" srcId="{3734EA60-3F17-49AA-BDE5-4F8147796426}" destId="{6BDB168C-D5B2-4BE2-AEB1-E55C018A733A}" srcOrd="4" destOrd="0" presId="urn:microsoft.com/office/officeart/2018/2/layout/IconVerticalSolidList"/>
    <dgm:cxn modelId="{432F9802-C118-43BB-B9BA-97CBC2883183}" type="presParOf" srcId="{6BDB168C-D5B2-4BE2-AEB1-E55C018A733A}" destId="{7599B7AA-DC9B-4840-AC99-2CE8AB287275}" srcOrd="0" destOrd="0" presId="urn:microsoft.com/office/officeart/2018/2/layout/IconVerticalSolidList"/>
    <dgm:cxn modelId="{9B837866-F867-4929-9AA6-1C67A1D91E2E}" type="presParOf" srcId="{6BDB168C-D5B2-4BE2-AEB1-E55C018A733A}" destId="{22AEAE31-213A-41E5-87B6-FADD13E6A62A}" srcOrd="1" destOrd="0" presId="urn:microsoft.com/office/officeart/2018/2/layout/IconVerticalSolidList"/>
    <dgm:cxn modelId="{2A21B122-359C-4BF3-A3AC-15AD880713F2}" type="presParOf" srcId="{6BDB168C-D5B2-4BE2-AEB1-E55C018A733A}" destId="{B11DC3B1-763F-4C91-9E48-7A7F9EE45365}" srcOrd="2" destOrd="0" presId="urn:microsoft.com/office/officeart/2018/2/layout/IconVerticalSolidList"/>
    <dgm:cxn modelId="{30C30176-B031-4585-8206-12B9E4308940}" type="presParOf" srcId="{6BDB168C-D5B2-4BE2-AEB1-E55C018A733A}" destId="{2B0F6124-A3C8-4BF5-8468-4F0605640390}" srcOrd="3" destOrd="0" presId="urn:microsoft.com/office/officeart/2018/2/layout/IconVerticalSolidList"/>
    <dgm:cxn modelId="{08EFB75B-717F-469E-B3CB-5B3A45100297}" type="presParOf" srcId="{3734EA60-3F17-49AA-BDE5-4F8147796426}" destId="{DAA17FEF-EE0C-4053-9C4C-1330B8609297}" srcOrd="5" destOrd="0" presId="urn:microsoft.com/office/officeart/2018/2/layout/IconVerticalSolidList"/>
    <dgm:cxn modelId="{47B6742C-F1B0-44AE-B449-5F36F6ACBDBD}" type="presParOf" srcId="{3734EA60-3F17-49AA-BDE5-4F8147796426}" destId="{68A154DC-9DCE-4413-AE6D-2166D4233687}" srcOrd="6" destOrd="0" presId="urn:microsoft.com/office/officeart/2018/2/layout/IconVerticalSolidList"/>
    <dgm:cxn modelId="{DD5CEA97-8995-4758-B039-CA5507ECC7F6}" type="presParOf" srcId="{68A154DC-9DCE-4413-AE6D-2166D4233687}" destId="{B0D76544-6DD4-4307-B0A2-1EFB91BC8FF1}" srcOrd="0" destOrd="0" presId="urn:microsoft.com/office/officeart/2018/2/layout/IconVerticalSolidList"/>
    <dgm:cxn modelId="{6750DF63-B289-43DE-8B1E-17C3899C2DBE}" type="presParOf" srcId="{68A154DC-9DCE-4413-AE6D-2166D4233687}" destId="{654355EC-0320-4E52-8253-29BE8EC58DFA}" srcOrd="1" destOrd="0" presId="urn:microsoft.com/office/officeart/2018/2/layout/IconVerticalSolidList"/>
    <dgm:cxn modelId="{D634C087-8B7D-4EB5-9D73-1951BEA4F437}" type="presParOf" srcId="{68A154DC-9DCE-4413-AE6D-2166D4233687}" destId="{1C5C801C-6839-4E8A-ABFF-2C2EDB22BEF8}" srcOrd="2" destOrd="0" presId="urn:microsoft.com/office/officeart/2018/2/layout/IconVerticalSolidList"/>
    <dgm:cxn modelId="{CBA59570-8045-488A-81D1-442A54ED05C4}" type="presParOf" srcId="{68A154DC-9DCE-4413-AE6D-2166D4233687}" destId="{C5B7412C-AAAC-4F6D-A6EB-27C466521216}" srcOrd="3" destOrd="0" presId="urn:microsoft.com/office/officeart/2018/2/layout/IconVerticalSolidList"/>
    <dgm:cxn modelId="{63A7AA7C-1561-471F-BD5B-D00ECB43B639}" type="presParOf" srcId="{3734EA60-3F17-49AA-BDE5-4F8147796426}" destId="{C9AD61B9-2044-4BC8-A51D-92346BD55B8C}" srcOrd="7" destOrd="0" presId="urn:microsoft.com/office/officeart/2018/2/layout/IconVerticalSolidList"/>
    <dgm:cxn modelId="{9D6109E4-CDDC-4D2C-BD54-68CB862255EE}" type="presParOf" srcId="{3734EA60-3F17-49AA-BDE5-4F8147796426}" destId="{9BFFD6FC-2CF4-46F1-87EA-6903104FF1F3}" srcOrd="8" destOrd="0" presId="urn:microsoft.com/office/officeart/2018/2/layout/IconVerticalSolidList"/>
    <dgm:cxn modelId="{3323429A-8B54-4612-A87B-EFB3EC4C6910}" type="presParOf" srcId="{9BFFD6FC-2CF4-46F1-87EA-6903104FF1F3}" destId="{4C3010BA-385F-429C-B93F-43CD5FC0D527}" srcOrd="0" destOrd="0" presId="urn:microsoft.com/office/officeart/2018/2/layout/IconVerticalSolidList"/>
    <dgm:cxn modelId="{9E7F8F6F-E4DB-4117-BBDA-ACC225F730A5}" type="presParOf" srcId="{9BFFD6FC-2CF4-46F1-87EA-6903104FF1F3}" destId="{4FD2FB9D-0FA7-4D8D-80D7-0D36C781DEF3}" srcOrd="1" destOrd="0" presId="urn:microsoft.com/office/officeart/2018/2/layout/IconVerticalSolidList"/>
    <dgm:cxn modelId="{504A3098-EEBB-4B00-8D0C-40800B92EF29}" type="presParOf" srcId="{9BFFD6FC-2CF4-46F1-87EA-6903104FF1F3}" destId="{89EDA98A-CA0C-4B69-A39B-49DFB0C641CC}" srcOrd="2" destOrd="0" presId="urn:microsoft.com/office/officeart/2018/2/layout/IconVerticalSolidList"/>
    <dgm:cxn modelId="{CB62BE04-22DA-4885-B11D-30DE6B1C4905}" type="presParOf" srcId="{9BFFD6FC-2CF4-46F1-87EA-6903104FF1F3}" destId="{D9192C9F-8D7B-4EBE-B417-C1C39DB1E0E0}" srcOrd="3" destOrd="0" presId="urn:microsoft.com/office/officeart/2018/2/layout/IconVerticalSolidList"/>
    <dgm:cxn modelId="{CC89DA0D-E323-4A30-ABF7-D8C75BC4F41D}" type="presParOf" srcId="{3734EA60-3F17-49AA-BDE5-4F8147796426}" destId="{77007C1E-B190-4CBC-96D3-E65BE4CC477B}" srcOrd="9" destOrd="0" presId="urn:microsoft.com/office/officeart/2018/2/layout/IconVerticalSolidList"/>
    <dgm:cxn modelId="{1C234092-6AAA-4CF2-B1BD-64C48DA1BC6C}" type="presParOf" srcId="{3734EA60-3F17-49AA-BDE5-4F8147796426}" destId="{DA0FDB55-63E1-44D7-941C-76F96E7D9B7A}" srcOrd="10" destOrd="0" presId="urn:microsoft.com/office/officeart/2018/2/layout/IconVerticalSolidList"/>
    <dgm:cxn modelId="{5F8B7055-D9D7-432A-BD61-E2B30A4AA50A}" type="presParOf" srcId="{DA0FDB55-63E1-44D7-941C-76F96E7D9B7A}" destId="{C8C742E0-06C6-40B5-9BC1-7D60C5E93188}" srcOrd="0" destOrd="0" presId="urn:microsoft.com/office/officeart/2018/2/layout/IconVerticalSolidList"/>
    <dgm:cxn modelId="{8BD3831D-C126-4CA9-A581-F4D985BDC7C6}" type="presParOf" srcId="{DA0FDB55-63E1-44D7-941C-76F96E7D9B7A}" destId="{97BB1D14-14C4-4DC1-94C4-0A54349BEB26}" srcOrd="1" destOrd="0" presId="urn:microsoft.com/office/officeart/2018/2/layout/IconVerticalSolidList"/>
    <dgm:cxn modelId="{E023EB35-4D1E-45CC-8F40-54FA87B25692}" type="presParOf" srcId="{DA0FDB55-63E1-44D7-941C-76F96E7D9B7A}" destId="{8AADF0C2-8838-4E59-9C85-6F83C200D515}" srcOrd="2" destOrd="0" presId="urn:microsoft.com/office/officeart/2018/2/layout/IconVerticalSolidList"/>
    <dgm:cxn modelId="{CE22D83C-D6A5-4AFA-BA0E-589AC2E9FF88}" type="presParOf" srcId="{DA0FDB55-63E1-44D7-941C-76F96E7D9B7A}" destId="{6A82DE32-949A-486D-90F1-34FFFD97F942}"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389B084-9D67-4A20-8067-723B78A1E110}"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88B39370-0A95-426B-A9CF-12D5C331840A}">
      <dgm:prSet/>
      <dgm:spPr/>
      <dgm:t>
        <a:bodyPr/>
        <a:lstStyle/>
        <a:p>
          <a:pPr>
            <a:lnSpc>
              <a:spcPct val="100000"/>
            </a:lnSpc>
          </a:pPr>
          <a:r>
            <a:rPr lang="en-GB" dirty="0"/>
            <a:t>The PESTEL framework is a strategic tool for scanning the macro-environment by categorizing external factors into Political, Economic, Social, Technological, Environmental, and Legal domains (Johnson, Scholes, and Whittington, 2017).</a:t>
          </a:r>
          <a:endParaRPr lang="en-US" dirty="0"/>
        </a:p>
      </dgm:t>
    </dgm:pt>
    <dgm:pt modelId="{092A88A9-228B-4BC8-8EB6-26BC08492FD3}" type="parTrans" cxnId="{F7884725-03B2-4DDB-BFEC-28409ECA3691}">
      <dgm:prSet/>
      <dgm:spPr/>
      <dgm:t>
        <a:bodyPr/>
        <a:lstStyle/>
        <a:p>
          <a:endParaRPr lang="en-US"/>
        </a:p>
      </dgm:t>
    </dgm:pt>
    <dgm:pt modelId="{C8BE7D16-5BFE-48D2-A7B8-FD3D4CE784CB}" type="sibTrans" cxnId="{F7884725-03B2-4DDB-BFEC-28409ECA3691}">
      <dgm:prSet/>
      <dgm:spPr/>
      <dgm:t>
        <a:bodyPr/>
        <a:lstStyle/>
        <a:p>
          <a:endParaRPr lang="en-US"/>
        </a:p>
      </dgm:t>
    </dgm:pt>
    <dgm:pt modelId="{D26462F4-820F-402C-92B9-8AF3D03E45E3}">
      <dgm:prSet/>
      <dgm:spPr/>
      <dgm:t>
        <a:bodyPr/>
        <a:lstStyle/>
        <a:p>
          <a:pPr>
            <a:lnSpc>
              <a:spcPct val="100000"/>
            </a:lnSpc>
          </a:pPr>
          <a:r>
            <a:rPr lang="en-GB" dirty="0"/>
            <a:t>It is used to help businesses anticipate and respond to changes which lie outside of their control. The framework lists relevant factors such as political, economic, social, technological, legal, and environmental, which are categorized along with the positive and negative impacts the factors have on the business</a:t>
          </a:r>
          <a:r>
            <a:rPr lang="en-GB" dirty="0">
              <a:latin typeface="Calibri Light" panose="020F0302020204030204"/>
            </a:rPr>
            <a:t>.</a:t>
          </a:r>
          <a:endParaRPr lang="en-US" dirty="0"/>
        </a:p>
      </dgm:t>
    </dgm:pt>
    <dgm:pt modelId="{7E019A5D-C32E-4886-9999-31E0059D5BF2}" type="parTrans" cxnId="{0A349777-5A5D-485D-8CFD-5455F1875F09}">
      <dgm:prSet/>
      <dgm:spPr/>
      <dgm:t>
        <a:bodyPr/>
        <a:lstStyle/>
        <a:p>
          <a:endParaRPr lang="en-US"/>
        </a:p>
      </dgm:t>
    </dgm:pt>
    <dgm:pt modelId="{6CD7C575-6155-4746-A86F-0A2DE4987A68}" type="sibTrans" cxnId="{0A349777-5A5D-485D-8CFD-5455F1875F09}">
      <dgm:prSet/>
      <dgm:spPr/>
      <dgm:t>
        <a:bodyPr/>
        <a:lstStyle/>
        <a:p>
          <a:endParaRPr lang="en-US"/>
        </a:p>
      </dgm:t>
    </dgm:pt>
    <dgm:pt modelId="{ED3AFC32-479E-4A72-BE10-B9467CFE3166}">
      <dgm:prSet/>
      <dgm:spPr/>
      <dgm:t>
        <a:bodyPr/>
        <a:lstStyle/>
        <a:p>
          <a:pPr rtl="0">
            <a:lnSpc>
              <a:spcPct val="100000"/>
            </a:lnSpc>
          </a:pPr>
          <a:r>
            <a:rPr lang="en-GB" dirty="0">
              <a:latin typeface="Calibri Light" panose="020F0302020204030204"/>
            </a:rPr>
            <a:t>The</a:t>
          </a:r>
          <a:r>
            <a:rPr lang="en-GB" dirty="0"/>
            <a:t> Framework can lead to an overload in information and that information can be outdated fairly quickly. However, it is a good tool which can  provide business with an overview of all the relevant factors which could influence there day to day operation</a:t>
          </a:r>
          <a:r>
            <a:rPr lang="en-GB" dirty="0">
              <a:latin typeface="Calibri Light" panose="020F0302020204030204"/>
            </a:rPr>
            <a:t> </a:t>
          </a:r>
          <a:r>
            <a:rPr lang="en-GB" dirty="0"/>
            <a:t>(Investopedia, 2023)</a:t>
          </a:r>
          <a:endParaRPr lang="en-US" dirty="0"/>
        </a:p>
      </dgm:t>
    </dgm:pt>
    <dgm:pt modelId="{CDD1B7DD-0D2C-47A7-9284-A12D492BA8AE}" type="parTrans" cxnId="{DA06B1CC-0BFF-4A46-A6B0-8DA1C42A82E5}">
      <dgm:prSet/>
      <dgm:spPr/>
      <dgm:t>
        <a:bodyPr/>
        <a:lstStyle/>
        <a:p>
          <a:endParaRPr lang="en-US"/>
        </a:p>
      </dgm:t>
    </dgm:pt>
    <dgm:pt modelId="{73D3ABBA-5266-468C-9A0E-807328CD648A}" type="sibTrans" cxnId="{DA06B1CC-0BFF-4A46-A6B0-8DA1C42A82E5}">
      <dgm:prSet/>
      <dgm:spPr/>
      <dgm:t>
        <a:bodyPr/>
        <a:lstStyle/>
        <a:p>
          <a:endParaRPr lang="en-US"/>
        </a:p>
      </dgm:t>
    </dgm:pt>
    <dgm:pt modelId="{ED80AA55-079C-4465-B869-6D3C5493E5BC}" type="pres">
      <dgm:prSet presAssocID="{C389B084-9D67-4A20-8067-723B78A1E110}" presName="root" presStyleCnt="0">
        <dgm:presLayoutVars>
          <dgm:dir/>
          <dgm:resizeHandles val="exact"/>
        </dgm:presLayoutVars>
      </dgm:prSet>
      <dgm:spPr/>
    </dgm:pt>
    <dgm:pt modelId="{948C5773-62D1-46C2-AA41-E0DCCC55A936}" type="pres">
      <dgm:prSet presAssocID="{88B39370-0A95-426B-A9CF-12D5C331840A}" presName="compNode" presStyleCnt="0"/>
      <dgm:spPr/>
    </dgm:pt>
    <dgm:pt modelId="{8BF4AFE4-545F-4FF7-8787-8504811303D0}" type="pres">
      <dgm:prSet presAssocID="{88B39370-0A95-426B-A9CF-12D5C331840A}" presName="bgRect" presStyleLbl="bgShp" presStyleIdx="0" presStyleCnt="3"/>
      <dgm:spPr/>
    </dgm:pt>
    <dgm:pt modelId="{44D200B0-ACE5-4F86-8EE2-5EF7F675D5D6}" type="pres">
      <dgm:prSet presAssocID="{88B39370-0A95-426B-A9CF-12D5C331840A}"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Bank"/>
        </a:ext>
      </dgm:extLst>
    </dgm:pt>
    <dgm:pt modelId="{72C430B7-0CDD-4092-AC67-2E18BB193CE4}" type="pres">
      <dgm:prSet presAssocID="{88B39370-0A95-426B-A9CF-12D5C331840A}" presName="spaceRect" presStyleCnt="0"/>
      <dgm:spPr/>
    </dgm:pt>
    <dgm:pt modelId="{B4B4AAF8-31A3-4B55-948F-06DDABAB6053}" type="pres">
      <dgm:prSet presAssocID="{88B39370-0A95-426B-A9CF-12D5C331840A}" presName="parTx" presStyleLbl="revTx" presStyleIdx="0" presStyleCnt="3">
        <dgm:presLayoutVars>
          <dgm:chMax val="0"/>
          <dgm:chPref val="0"/>
        </dgm:presLayoutVars>
      </dgm:prSet>
      <dgm:spPr/>
    </dgm:pt>
    <dgm:pt modelId="{0C583683-1604-4F6A-AF09-6AB003BDE6A6}" type="pres">
      <dgm:prSet presAssocID="{C8BE7D16-5BFE-48D2-A7B8-FD3D4CE784CB}" presName="sibTrans" presStyleCnt="0"/>
      <dgm:spPr/>
    </dgm:pt>
    <dgm:pt modelId="{F3CB3A05-A569-4BB0-A511-68A91491966B}" type="pres">
      <dgm:prSet presAssocID="{D26462F4-820F-402C-92B9-8AF3D03E45E3}" presName="compNode" presStyleCnt="0"/>
      <dgm:spPr/>
    </dgm:pt>
    <dgm:pt modelId="{90543D71-EA80-4D10-BD0E-CFB517E589DF}" type="pres">
      <dgm:prSet presAssocID="{D26462F4-820F-402C-92B9-8AF3D03E45E3}" presName="bgRect" presStyleLbl="bgShp" presStyleIdx="1" presStyleCnt="3"/>
      <dgm:spPr/>
    </dgm:pt>
    <dgm:pt modelId="{50799E20-E31C-41C8-A627-3DE4442E93E3}" type="pres">
      <dgm:prSet presAssocID="{D26462F4-820F-402C-92B9-8AF3D03E45E3}"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Judge"/>
        </a:ext>
      </dgm:extLst>
    </dgm:pt>
    <dgm:pt modelId="{9C9777E5-3040-4FA3-A61E-B7D6CAC62A75}" type="pres">
      <dgm:prSet presAssocID="{D26462F4-820F-402C-92B9-8AF3D03E45E3}" presName="spaceRect" presStyleCnt="0"/>
      <dgm:spPr/>
    </dgm:pt>
    <dgm:pt modelId="{AE1CE560-0336-44A4-9F58-DB3F17EF0DE7}" type="pres">
      <dgm:prSet presAssocID="{D26462F4-820F-402C-92B9-8AF3D03E45E3}" presName="parTx" presStyleLbl="revTx" presStyleIdx="1" presStyleCnt="3">
        <dgm:presLayoutVars>
          <dgm:chMax val="0"/>
          <dgm:chPref val="0"/>
        </dgm:presLayoutVars>
      </dgm:prSet>
      <dgm:spPr/>
    </dgm:pt>
    <dgm:pt modelId="{68EC0E97-B72C-4D6F-94C8-ACF7C216D9CA}" type="pres">
      <dgm:prSet presAssocID="{6CD7C575-6155-4746-A86F-0A2DE4987A68}" presName="sibTrans" presStyleCnt="0"/>
      <dgm:spPr/>
    </dgm:pt>
    <dgm:pt modelId="{3CE78B05-9163-464D-B2E7-58A478811A65}" type="pres">
      <dgm:prSet presAssocID="{ED3AFC32-479E-4A72-BE10-B9467CFE3166}" presName="compNode" presStyleCnt="0"/>
      <dgm:spPr/>
    </dgm:pt>
    <dgm:pt modelId="{7E36C23E-E7D5-4F9E-AEE4-9D1B4E010B5B}" type="pres">
      <dgm:prSet presAssocID="{ED3AFC32-479E-4A72-BE10-B9467CFE3166}" presName="bgRect" presStyleLbl="bgShp" presStyleIdx="2" presStyleCnt="3"/>
      <dgm:spPr/>
    </dgm:pt>
    <dgm:pt modelId="{82D155D7-15E8-4D86-B887-04F18DA98A9D}" type="pres">
      <dgm:prSet presAssocID="{ED3AFC32-479E-4A72-BE10-B9467CFE3166}"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Tools"/>
        </a:ext>
      </dgm:extLst>
    </dgm:pt>
    <dgm:pt modelId="{6301B4A8-7959-432B-80A8-7C6FF2366C37}" type="pres">
      <dgm:prSet presAssocID="{ED3AFC32-479E-4A72-BE10-B9467CFE3166}" presName="spaceRect" presStyleCnt="0"/>
      <dgm:spPr/>
    </dgm:pt>
    <dgm:pt modelId="{ED5570A8-BCC2-4F60-9769-92A39BBAD5E8}" type="pres">
      <dgm:prSet presAssocID="{ED3AFC32-479E-4A72-BE10-B9467CFE3166}" presName="parTx" presStyleLbl="revTx" presStyleIdx="2" presStyleCnt="3">
        <dgm:presLayoutVars>
          <dgm:chMax val="0"/>
          <dgm:chPref val="0"/>
        </dgm:presLayoutVars>
      </dgm:prSet>
      <dgm:spPr/>
    </dgm:pt>
  </dgm:ptLst>
  <dgm:cxnLst>
    <dgm:cxn modelId="{6BA9A417-6EAC-461A-BDC0-1528C6FFEE28}" type="presOf" srcId="{D26462F4-820F-402C-92B9-8AF3D03E45E3}" destId="{AE1CE560-0336-44A4-9F58-DB3F17EF0DE7}" srcOrd="0" destOrd="0" presId="urn:microsoft.com/office/officeart/2018/2/layout/IconVerticalSolidList"/>
    <dgm:cxn modelId="{2A6C051E-9EC8-45D3-A35A-F0710259E81E}" type="presOf" srcId="{ED3AFC32-479E-4A72-BE10-B9467CFE3166}" destId="{ED5570A8-BCC2-4F60-9769-92A39BBAD5E8}" srcOrd="0" destOrd="0" presId="urn:microsoft.com/office/officeart/2018/2/layout/IconVerticalSolidList"/>
    <dgm:cxn modelId="{F7884725-03B2-4DDB-BFEC-28409ECA3691}" srcId="{C389B084-9D67-4A20-8067-723B78A1E110}" destId="{88B39370-0A95-426B-A9CF-12D5C331840A}" srcOrd="0" destOrd="0" parTransId="{092A88A9-228B-4BC8-8EB6-26BC08492FD3}" sibTransId="{C8BE7D16-5BFE-48D2-A7B8-FD3D4CE784CB}"/>
    <dgm:cxn modelId="{E1822D5C-28D0-4C52-8AD5-E01BCE746B1E}" type="presOf" srcId="{88B39370-0A95-426B-A9CF-12D5C331840A}" destId="{B4B4AAF8-31A3-4B55-948F-06DDABAB6053}" srcOrd="0" destOrd="0" presId="urn:microsoft.com/office/officeart/2018/2/layout/IconVerticalSolidList"/>
    <dgm:cxn modelId="{0A349777-5A5D-485D-8CFD-5455F1875F09}" srcId="{C389B084-9D67-4A20-8067-723B78A1E110}" destId="{D26462F4-820F-402C-92B9-8AF3D03E45E3}" srcOrd="1" destOrd="0" parTransId="{7E019A5D-C32E-4886-9999-31E0059D5BF2}" sibTransId="{6CD7C575-6155-4746-A86F-0A2DE4987A68}"/>
    <dgm:cxn modelId="{2569E25A-F549-40AE-B86A-D222A44053AB}" type="presOf" srcId="{C389B084-9D67-4A20-8067-723B78A1E110}" destId="{ED80AA55-079C-4465-B869-6D3C5493E5BC}" srcOrd="0" destOrd="0" presId="urn:microsoft.com/office/officeart/2018/2/layout/IconVerticalSolidList"/>
    <dgm:cxn modelId="{DA06B1CC-0BFF-4A46-A6B0-8DA1C42A82E5}" srcId="{C389B084-9D67-4A20-8067-723B78A1E110}" destId="{ED3AFC32-479E-4A72-BE10-B9467CFE3166}" srcOrd="2" destOrd="0" parTransId="{CDD1B7DD-0D2C-47A7-9284-A12D492BA8AE}" sibTransId="{73D3ABBA-5266-468C-9A0E-807328CD648A}"/>
    <dgm:cxn modelId="{E1CCC2BD-1ED3-405E-8541-D6208BF4EF59}" type="presParOf" srcId="{ED80AA55-079C-4465-B869-6D3C5493E5BC}" destId="{948C5773-62D1-46C2-AA41-E0DCCC55A936}" srcOrd="0" destOrd="0" presId="urn:microsoft.com/office/officeart/2018/2/layout/IconVerticalSolidList"/>
    <dgm:cxn modelId="{B9F67FC0-F870-4DCD-99E2-2DF2B28119E5}" type="presParOf" srcId="{948C5773-62D1-46C2-AA41-E0DCCC55A936}" destId="{8BF4AFE4-545F-4FF7-8787-8504811303D0}" srcOrd="0" destOrd="0" presId="urn:microsoft.com/office/officeart/2018/2/layout/IconVerticalSolidList"/>
    <dgm:cxn modelId="{C5184C89-F94E-4516-8D4E-59509B905DB9}" type="presParOf" srcId="{948C5773-62D1-46C2-AA41-E0DCCC55A936}" destId="{44D200B0-ACE5-4F86-8EE2-5EF7F675D5D6}" srcOrd="1" destOrd="0" presId="urn:microsoft.com/office/officeart/2018/2/layout/IconVerticalSolidList"/>
    <dgm:cxn modelId="{4669F38F-D8E0-4C69-86A2-C1A2BAF18585}" type="presParOf" srcId="{948C5773-62D1-46C2-AA41-E0DCCC55A936}" destId="{72C430B7-0CDD-4092-AC67-2E18BB193CE4}" srcOrd="2" destOrd="0" presId="urn:microsoft.com/office/officeart/2018/2/layout/IconVerticalSolidList"/>
    <dgm:cxn modelId="{06858817-0494-4255-8CBA-AC8E546F94FC}" type="presParOf" srcId="{948C5773-62D1-46C2-AA41-E0DCCC55A936}" destId="{B4B4AAF8-31A3-4B55-948F-06DDABAB6053}" srcOrd="3" destOrd="0" presId="urn:microsoft.com/office/officeart/2018/2/layout/IconVerticalSolidList"/>
    <dgm:cxn modelId="{3505B70F-F3E6-415B-9DCA-517AF9AD5F46}" type="presParOf" srcId="{ED80AA55-079C-4465-B869-6D3C5493E5BC}" destId="{0C583683-1604-4F6A-AF09-6AB003BDE6A6}" srcOrd="1" destOrd="0" presId="urn:microsoft.com/office/officeart/2018/2/layout/IconVerticalSolidList"/>
    <dgm:cxn modelId="{130575A9-0655-48C5-8B8E-CDD97A6856A9}" type="presParOf" srcId="{ED80AA55-079C-4465-B869-6D3C5493E5BC}" destId="{F3CB3A05-A569-4BB0-A511-68A91491966B}" srcOrd="2" destOrd="0" presId="urn:microsoft.com/office/officeart/2018/2/layout/IconVerticalSolidList"/>
    <dgm:cxn modelId="{43E12DB9-35BD-41F6-B085-5397405E6E72}" type="presParOf" srcId="{F3CB3A05-A569-4BB0-A511-68A91491966B}" destId="{90543D71-EA80-4D10-BD0E-CFB517E589DF}" srcOrd="0" destOrd="0" presId="urn:microsoft.com/office/officeart/2018/2/layout/IconVerticalSolidList"/>
    <dgm:cxn modelId="{135BA8F0-6EF1-4ECA-86F5-9FA039C4DAD3}" type="presParOf" srcId="{F3CB3A05-A569-4BB0-A511-68A91491966B}" destId="{50799E20-E31C-41C8-A627-3DE4442E93E3}" srcOrd="1" destOrd="0" presId="urn:microsoft.com/office/officeart/2018/2/layout/IconVerticalSolidList"/>
    <dgm:cxn modelId="{C91A9BA6-8981-44F0-8161-275E78DBE03B}" type="presParOf" srcId="{F3CB3A05-A569-4BB0-A511-68A91491966B}" destId="{9C9777E5-3040-4FA3-A61E-B7D6CAC62A75}" srcOrd="2" destOrd="0" presId="urn:microsoft.com/office/officeart/2018/2/layout/IconVerticalSolidList"/>
    <dgm:cxn modelId="{852CCD46-D4BE-42C7-A77B-E36CE1BD2447}" type="presParOf" srcId="{F3CB3A05-A569-4BB0-A511-68A91491966B}" destId="{AE1CE560-0336-44A4-9F58-DB3F17EF0DE7}" srcOrd="3" destOrd="0" presId="urn:microsoft.com/office/officeart/2018/2/layout/IconVerticalSolidList"/>
    <dgm:cxn modelId="{EDCB2577-88D7-4D72-8D40-CF71684B39D4}" type="presParOf" srcId="{ED80AA55-079C-4465-B869-6D3C5493E5BC}" destId="{68EC0E97-B72C-4D6F-94C8-ACF7C216D9CA}" srcOrd="3" destOrd="0" presId="urn:microsoft.com/office/officeart/2018/2/layout/IconVerticalSolidList"/>
    <dgm:cxn modelId="{5BB7AFA3-05BD-43AD-95B8-1443A822523E}" type="presParOf" srcId="{ED80AA55-079C-4465-B869-6D3C5493E5BC}" destId="{3CE78B05-9163-464D-B2E7-58A478811A65}" srcOrd="4" destOrd="0" presId="urn:microsoft.com/office/officeart/2018/2/layout/IconVerticalSolidList"/>
    <dgm:cxn modelId="{09BE0AA3-ED56-43A7-9B45-840DE94D914C}" type="presParOf" srcId="{3CE78B05-9163-464D-B2E7-58A478811A65}" destId="{7E36C23E-E7D5-4F9E-AEE4-9D1B4E010B5B}" srcOrd="0" destOrd="0" presId="urn:microsoft.com/office/officeart/2018/2/layout/IconVerticalSolidList"/>
    <dgm:cxn modelId="{0E2722E9-0E17-401D-8BC4-E2A733440721}" type="presParOf" srcId="{3CE78B05-9163-464D-B2E7-58A478811A65}" destId="{82D155D7-15E8-4D86-B887-04F18DA98A9D}" srcOrd="1" destOrd="0" presId="urn:microsoft.com/office/officeart/2018/2/layout/IconVerticalSolidList"/>
    <dgm:cxn modelId="{DE77DDFB-468D-4705-9F22-2C3531CD4949}" type="presParOf" srcId="{3CE78B05-9163-464D-B2E7-58A478811A65}" destId="{6301B4A8-7959-432B-80A8-7C6FF2366C37}" srcOrd="2" destOrd="0" presId="urn:microsoft.com/office/officeart/2018/2/layout/IconVerticalSolidList"/>
    <dgm:cxn modelId="{964BD301-487B-49C0-AF12-63434B5A8139}" type="presParOf" srcId="{3CE78B05-9163-464D-B2E7-58A478811A65}" destId="{ED5570A8-BCC2-4F60-9769-92A39BBAD5E8}"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FB9039D-847F-41B4-8A2A-1FC9901A96EC}"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06F48BDF-FE4C-427A-973C-7907A18CDD74}">
      <dgm:prSet/>
      <dgm:spPr/>
      <dgm:t>
        <a:bodyPr/>
        <a:lstStyle/>
        <a:p>
          <a:pPr algn="l" rtl="0">
            <a:lnSpc>
              <a:spcPct val="90000"/>
            </a:lnSpc>
          </a:pPr>
          <a:r>
            <a:rPr lang="en-GB" sz="1900" dirty="0"/>
            <a:t>Green Haven Florists faces significant issues with an outdated model that heavily relies on footfall for income generation (Kotler, 2021)</a:t>
          </a:r>
          <a:endParaRPr lang="en-US" sz="1900" dirty="0">
            <a:solidFill>
              <a:srgbClr val="FFFFFF"/>
            </a:solidFill>
            <a:latin typeface="Calibri"/>
            <a:ea typeface="+mn-ea"/>
            <a:cs typeface="+mn-cs"/>
          </a:endParaRPr>
        </a:p>
      </dgm:t>
    </dgm:pt>
    <dgm:pt modelId="{C92396B7-4CC6-41B0-B716-A4E2EFD29F63}" type="parTrans" cxnId="{1AC9E8A5-6E56-4EF4-B685-66DEE3326D95}">
      <dgm:prSet/>
      <dgm:spPr/>
      <dgm:t>
        <a:bodyPr/>
        <a:lstStyle/>
        <a:p>
          <a:endParaRPr lang="en-US"/>
        </a:p>
      </dgm:t>
    </dgm:pt>
    <dgm:pt modelId="{87D99FE7-2659-4B85-A34D-D333A2B1AA25}" type="sibTrans" cxnId="{1AC9E8A5-6E56-4EF4-B685-66DEE3326D95}">
      <dgm:prSet/>
      <dgm:spPr/>
      <dgm:t>
        <a:bodyPr/>
        <a:lstStyle/>
        <a:p>
          <a:endParaRPr lang="en-US"/>
        </a:p>
      </dgm:t>
    </dgm:pt>
    <dgm:pt modelId="{F224673C-E3D7-4D53-855B-6D69B051E8F1}">
      <dgm:prSet/>
      <dgm:spPr/>
      <dgm:t>
        <a:bodyPr/>
        <a:lstStyle/>
        <a:p>
          <a:pPr algn="l" rtl="0">
            <a:lnSpc>
              <a:spcPct val="90000"/>
            </a:lnSpc>
          </a:pPr>
          <a:r>
            <a:rPr lang="en-GB" sz="1900" dirty="0"/>
            <a:t>However, the changes in customer behaviour and the competition online are both external factors beyond the control of the business (Kotler, 2021</a:t>
          </a:r>
          <a:r>
            <a:rPr lang="en-GB" sz="1900" dirty="0">
              <a:solidFill>
                <a:srgbClr val="000000"/>
              </a:solidFill>
              <a:latin typeface="Calibri Light"/>
              <a:ea typeface="Calibri Light"/>
              <a:cs typeface="Calibri Light"/>
            </a:rPr>
            <a:t>. </a:t>
          </a:r>
        </a:p>
      </dgm:t>
    </dgm:pt>
    <dgm:pt modelId="{BB42B061-D043-4BCB-9B66-9AAF655A8828}" type="parTrans" cxnId="{352A95BA-7C5B-48F5-919A-3C2E358F4458}">
      <dgm:prSet/>
      <dgm:spPr/>
      <dgm:t>
        <a:bodyPr/>
        <a:lstStyle/>
        <a:p>
          <a:endParaRPr lang="en-US"/>
        </a:p>
      </dgm:t>
    </dgm:pt>
    <dgm:pt modelId="{2D9B1B10-2413-4D6B-9C30-D3ED90AD679B}" type="sibTrans" cxnId="{352A95BA-7C5B-48F5-919A-3C2E358F4458}">
      <dgm:prSet/>
      <dgm:spPr/>
      <dgm:t>
        <a:bodyPr/>
        <a:lstStyle/>
        <a:p>
          <a:endParaRPr lang="en-US"/>
        </a:p>
      </dgm:t>
    </dgm:pt>
    <dgm:pt modelId="{A691082D-CCE3-49C9-97C1-3E4B26991D0D}">
      <dgm:prSet phldr="0"/>
      <dgm:spPr/>
      <dgm:t>
        <a:bodyPr/>
        <a:lstStyle/>
        <a:p>
          <a:pPr algn="l">
            <a:lnSpc>
              <a:spcPct val="90000"/>
            </a:lnSpc>
          </a:pPr>
          <a:r>
            <a:rPr lang="en-GB" sz="1900" dirty="0"/>
            <a:t>The business has failed to keep up with local competition and has not adapted to changing market conditions (Porter, 2020).</a:t>
          </a:r>
          <a:endParaRPr lang="en-US" sz="1900" dirty="0">
            <a:solidFill>
              <a:srgbClr val="FFFFFF"/>
            </a:solidFill>
            <a:latin typeface="Calibri"/>
            <a:ea typeface="+mn-ea"/>
            <a:cs typeface="+mn-cs"/>
          </a:endParaRPr>
        </a:p>
      </dgm:t>
    </dgm:pt>
    <dgm:pt modelId="{91DDD831-7E3C-4290-9E27-9014CC6632EA}" type="parTrans" cxnId="{00CAFD39-6CD6-4710-9664-255F586320E3}">
      <dgm:prSet/>
      <dgm:spPr/>
    </dgm:pt>
    <dgm:pt modelId="{B029C04E-01CA-4D41-8392-2DD4984E7CC8}" type="sibTrans" cxnId="{00CAFD39-6CD6-4710-9664-255F586320E3}">
      <dgm:prSet/>
      <dgm:spPr/>
    </dgm:pt>
    <dgm:pt modelId="{B9600647-6A2E-4F89-A24A-B80DA264E7F2}">
      <dgm:prSet phldr="0"/>
      <dgm:spPr/>
      <dgm:t>
        <a:bodyPr/>
        <a:lstStyle/>
        <a:p>
          <a:pPr algn="l" rtl="0">
            <a:lnSpc>
              <a:spcPct val="90000"/>
            </a:lnSpc>
          </a:pPr>
          <a:r>
            <a:rPr lang="en-GB" sz="1900" dirty="0"/>
            <a:t>The lack of an online presence and an outdated business model are internal issues that the owners have a lot of control over</a:t>
          </a:r>
          <a:r>
            <a:rPr lang="en-GB" sz="1900" dirty="0">
              <a:solidFill>
                <a:srgbClr val="000000"/>
              </a:solidFill>
              <a:latin typeface="Calibri Light"/>
              <a:ea typeface="Calibri Light"/>
              <a:cs typeface="Calibri Light"/>
            </a:rPr>
            <a:t>. </a:t>
          </a:r>
        </a:p>
      </dgm:t>
    </dgm:pt>
    <dgm:pt modelId="{CFD4DD60-5E69-4054-91B6-5A1045A1ACA4}" type="parTrans" cxnId="{A57D8144-CC0F-4497-88C8-74F777BC3E57}">
      <dgm:prSet/>
      <dgm:spPr/>
    </dgm:pt>
    <dgm:pt modelId="{0FB86407-2E35-492F-B31A-017244CC606E}" type="sibTrans" cxnId="{A57D8144-CC0F-4497-88C8-74F777BC3E57}">
      <dgm:prSet/>
      <dgm:spPr/>
    </dgm:pt>
    <dgm:pt modelId="{EB9659E2-CCB1-48D8-A9B6-850D37D5E6B4}" type="pres">
      <dgm:prSet presAssocID="{FFB9039D-847F-41B4-8A2A-1FC9901A96EC}" presName="linear" presStyleCnt="0">
        <dgm:presLayoutVars>
          <dgm:animLvl val="lvl"/>
          <dgm:resizeHandles val="exact"/>
        </dgm:presLayoutVars>
      </dgm:prSet>
      <dgm:spPr/>
    </dgm:pt>
    <dgm:pt modelId="{669DC1D0-5C85-43C6-9EB0-CDB9DA161F59}" type="pres">
      <dgm:prSet presAssocID="{06F48BDF-FE4C-427A-973C-7907A18CDD74}" presName="parentText" presStyleLbl="node1" presStyleIdx="0" presStyleCnt="4">
        <dgm:presLayoutVars>
          <dgm:chMax val="0"/>
          <dgm:bulletEnabled val="1"/>
        </dgm:presLayoutVars>
      </dgm:prSet>
      <dgm:spPr/>
    </dgm:pt>
    <dgm:pt modelId="{9E164F1F-B868-4DAA-931C-FEDD12DAE843}" type="pres">
      <dgm:prSet presAssocID="{87D99FE7-2659-4B85-A34D-D333A2B1AA25}" presName="spacer" presStyleCnt="0"/>
      <dgm:spPr/>
    </dgm:pt>
    <dgm:pt modelId="{D80CC236-8FCD-4A22-963C-7CFB410480EE}" type="pres">
      <dgm:prSet presAssocID="{A691082D-CCE3-49C9-97C1-3E4B26991D0D}" presName="parentText" presStyleLbl="node1" presStyleIdx="1" presStyleCnt="4">
        <dgm:presLayoutVars>
          <dgm:chMax val="0"/>
          <dgm:bulletEnabled val="1"/>
        </dgm:presLayoutVars>
      </dgm:prSet>
      <dgm:spPr/>
    </dgm:pt>
    <dgm:pt modelId="{D1B4ACC6-D33E-46F1-847F-6BF1095E68FB}" type="pres">
      <dgm:prSet presAssocID="{B029C04E-01CA-4D41-8392-2DD4984E7CC8}" presName="spacer" presStyleCnt="0"/>
      <dgm:spPr/>
    </dgm:pt>
    <dgm:pt modelId="{9A1B1300-FE74-44BE-B1EB-1B98C19B0D04}" type="pres">
      <dgm:prSet presAssocID="{B9600647-6A2E-4F89-A24A-B80DA264E7F2}" presName="parentText" presStyleLbl="node1" presStyleIdx="2" presStyleCnt="4">
        <dgm:presLayoutVars>
          <dgm:chMax val="0"/>
          <dgm:bulletEnabled val="1"/>
        </dgm:presLayoutVars>
      </dgm:prSet>
      <dgm:spPr/>
    </dgm:pt>
    <dgm:pt modelId="{B5BB5D3B-D9D9-437F-BFB9-41AFCCFC5EF3}" type="pres">
      <dgm:prSet presAssocID="{0FB86407-2E35-492F-B31A-017244CC606E}" presName="spacer" presStyleCnt="0"/>
      <dgm:spPr/>
    </dgm:pt>
    <dgm:pt modelId="{DBAA635C-7CAD-486F-8C0B-56E6A14D349E}" type="pres">
      <dgm:prSet presAssocID="{F224673C-E3D7-4D53-855B-6D69B051E8F1}" presName="parentText" presStyleLbl="node1" presStyleIdx="3" presStyleCnt="4">
        <dgm:presLayoutVars>
          <dgm:chMax val="0"/>
          <dgm:bulletEnabled val="1"/>
        </dgm:presLayoutVars>
      </dgm:prSet>
      <dgm:spPr/>
    </dgm:pt>
  </dgm:ptLst>
  <dgm:cxnLst>
    <dgm:cxn modelId="{4DB40B1D-0DC9-41E1-A0E6-3C3A4A9A9BE8}" type="presOf" srcId="{A691082D-CCE3-49C9-97C1-3E4B26991D0D}" destId="{D80CC236-8FCD-4A22-963C-7CFB410480EE}" srcOrd="0" destOrd="0" presId="urn:microsoft.com/office/officeart/2005/8/layout/vList2"/>
    <dgm:cxn modelId="{00CAFD39-6CD6-4710-9664-255F586320E3}" srcId="{FFB9039D-847F-41B4-8A2A-1FC9901A96EC}" destId="{A691082D-CCE3-49C9-97C1-3E4B26991D0D}" srcOrd="1" destOrd="0" parTransId="{91DDD831-7E3C-4290-9E27-9014CC6632EA}" sibTransId="{B029C04E-01CA-4D41-8392-2DD4984E7CC8}"/>
    <dgm:cxn modelId="{7CE8C53F-182A-4444-A940-F2022D1847D3}" type="presOf" srcId="{FFB9039D-847F-41B4-8A2A-1FC9901A96EC}" destId="{EB9659E2-CCB1-48D8-A9B6-850D37D5E6B4}" srcOrd="0" destOrd="0" presId="urn:microsoft.com/office/officeart/2005/8/layout/vList2"/>
    <dgm:cxn modelId="{A57D8144-CC0F-4497-88C8-74F777BC3E57}" srcId="{FFB9039D-847F-41B4-8A2A-1FC9901A96EC}" destId="{B9600647-6A2E-4F89-A24A-B80DA264E7F2}" srcOrd="2" destOrd="0" parTransId="{CFD4DD60-5E69-4054-91B6-5A1045A1ACA4}" sibTransId="{0FB86407-2E35-492F-B31A-017244CC606E}"/>
    <dgm:cxn modelId="{B07EB67C-ECED-4951-9D40-A1AFEF56ABC5}" type="presOf" srcId="{B9600647-6A2E-4F89-A24A-B80DA264E7F2}" destId="{9A1B1300-FE74-44BE-B1EB-1B98C19B0D04}" srcOrd="0" destOrd="0" presId="urn:microsoft.com/office/officeart/2005/8/layout/vList2"/>
    <dgm:cxn modelId="{4020BD81-882D-49BB-9F00-118CB294426A}" type="presOf" srcId="{F224673C-E3D7-4D53-855B-6D69B051E8F1}" destId="{DBAA635C-7CAD-486F-8C0B-56E6A14D349E}" srcOrd="0" destOrd="0" presId="urn:microsoft.com/office/officeart/2005/8/layout/vList2"/>
    <dgm:cxn modelId="{60AAB888-E6BE-4A19-A36F-6278DA8EC59B}" type="presOf" srcId="{06F48BDF-FE4C-427A-973C-7907A18CDD74}" destId="{669DC1D0-5C85-43C6-9EB0-CDB9DA161F59}" srcOrd="0" destOrd="0" presId="urn:microsoft.com/office/officeart/2005/8/layout/vList2"/>
    <dgm:cxn modelId="{1AC9E8A5-6E56-4EF4-B685-66DEE3326D95}" srcId="{FFB9039D-847F-41B4-8A2A-1FC9901A96EC}" destId="{06F48BDF-FE4C-427A-973C-7907A18CDD74}" srcOrd="0" destOrd="0" parTransId="{C92396B7-4CC6-41B0-B716-A4E2EFD29F63}" sibTransId="{87D99FE7-2659-4B85-A34D-D333A2B1AA25}"/>
    <dgm:cxn modelId="{352A95BA-7C5B-48F5-919A-3C2E358F4458}" srcId="{FFB9039D-847F-41B4-8A2A-1FC9901A96EC}" destId="{F224673C-E3D7-4D53-855B-6D69B051E8F1}" srcOrd="3" destOrd="0" parTransId="{BB42B061-D043-4BCB-9B66-9AAF655A8828}" sibTransId="{2D9B1B10-2413-4D6B-9C30-D3ED90AD679B}"/>
    <dgm:cxn modelId="{ADCFF5C6-4AFC-4C4F-A821-9193BF4CFE7A}" type="presParOf" srcId="{EB9659E2-CCB1-48D8-A9B6-850D37D5E6B4}" destId="{669DC1D0-5C85-43C6-9EB0-CDB9DA161F59}" srcOrd="0" destOrd="0" presId="urn:microsoft.com/office/officeart/2005/8/layout/vList2"/>
    <dgm:cxn modelId="{808E7C26-0546-441B-90FD-6F95678F9661}" type="presParOf" srcId="{EB9659E2-CCB1-48D8-A9B6-850D37D5E6B4}" destId="{9E164F1F-B868-4DAA-931C-FEDD12DAE843}" srcOrd="1" destOrd="0" presId="urn:microsoft.com/office/officeart/2005/8/layout/vList2"/>
    <dgm:cxn modelId="{1735BAB4-E0EB-437B-A225-008CF9CFD721}" type="presParOf" srcId="{EB9659E2-CCB1-48D8-A9B6-850D37D5E6B4}" destId="{D80CC236-8FCD-4A22-963C-7CFB410480EE}" srcOrd="2" destOrd="0" presId="urn:microsoft.com/office/officeart/2005/8/layout/vList2"/>
    <dgm:cxn modelId="{4DD62D41-B0E5-450E-A557-664648CB9D8E}" type="presParOf" srcId="{EB9659E2-CCB1-48D8-A9B6-850D37D5E6B4}" destId="{D1B4ACC6-D33E-46F1-847F-6BF1095E68FB}" srcOrd="3" destOrd="0" presId="urn:microsoft.com/office/officeart/2005/8/layout/vList2"/>
    <dgm:cxn modelId="{334157BB-E9B7-4DEC-BA46-672A8312387E}" type="presParOf" srcId="{EB9659E2-CCB1-48D8-A9B6-850D37D5E6B4}" destId="{9A1B1300-FE74-44BE-B1EB-1B98C19B0D04}" srcOrd="4" destOrd="0" presId="urn:microsoft.com/office/officeart/2005/8/layout/vList2"/>
    <dgm:cxn modelId="{B1EE5089-E02B-414E-B6AF-C245463BEF31}" type="presParOf" srcId="{EB9659E2-CCB1-48D8-A9B6-850D37D5E6B4}" destId="{B5BB5D3B-D9D9-437F-BFB9-41AFCCFC5EF3}" srcOrd="5" destOrd="0" presId="urn:microsoft.com/office/officeart/2005/8/layout/vList2"/>
    <dgm:cxn modelId="{E405B39E-20C1-48DE-83A5-0F5500916D42}" type="presParOf" srcId="{EB9659E2-CCB1-48D8-A9B6-850D37D5E6B4}" destId="{DBAA635C-7CAD-486F-8C0B-56E6A14D349E}"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50EAF83-9C4A-4FB5-8469-62DD8B331B39}" type="doc">
      <dgm:prSet loTypeId="urn:microsoft.com/office/officeart/2005/8/layout/hierarchy1" loCatId="hierarchy" qsTypeId="urn:microsoft.com/office/officeart/2005/8/quickstyle/simple1" qsCatId="simple" csTypeId="urn:microsoft.com/office/officeart/2005/8/colors/colorful2" csCatId="colorful"/>
      <dgm:spPr/>
      <dgm:t>
        <a:bodyPr/>
        <a:lstStyle/>
        <a:p>
          <a:endParaRPr lang="en-US"/>
        </a:p>
      </dgm:t>
    </dgm:pt>
    <dgm:pt modelId="{E5F7F213-BF57-4C1E-A956-605E2C8FD9E2}">
      <dgm:prSet/>
      <dgm:spPr/>
      <dgm:t>
        <a:bodyPr/>
        <a:lstStyle/>
        <a:p>
          <a:pPr algn="ctr" rtl="0">
            <a:lnSpc>
              <a:spcPct val="100000"/>
            </a:lnSpc>
          </a:pPr>
          <a:r>
            <a:rPr lang="en-GB" sz="2200" dirty="0">
              <a:latin typeface="Calibri" panose="020F0502020204030204"/>
              <a:ea typeface="+mn-ea"/>
              <a:cs typeface="+mn-cs"/>
            </a:rPr>
            <a:t>The Cause and Effect model is a tool used to show specific problems and the outcomes of those problems. It is used to explore different outcomes of certain changes (Smith, 2019).</a:t>
          </a:r>
          <a:endParaRPr lang="en-US" sz="2200" dirty="0">
            <a:latin typeface="Calibri"/>
            <a:ea typeface="+mn-ea"/>
            <a:cs typeface="+mn-cs"/>
          </a:endParaRPr>
        </a:p>
      </dgm:t>
    </dgm:pt>
    <dgm:pt modelId="{B5FB380D-8399-4809-A044-BA08F880CADA}" type="parTrans" cxnId="{8E8270FA-EAF2-4F7D-AE0A-B74FB4A9B24E}">
      <dgm:prSet/>
      <dgm:spPr/>
      <dgm:t>
        <a:bodyPr/>
        <a:lstStyle/>
        <a:p>
          <a:endParaRPr lang="en-US"/>
        </a:p>
      </dgm:t>
    </dgm:pt>
    <dgm:pt modelId="{8427570F-9072-4600-919A-ADD1755759A2}" type="sibTrans" cxnId="{8E8270FA-EAF2-4F7D-AE0A-B74FB4A9B24E}">
      <dgm:prSet/>
      <dgm:spPr/>
      <dgm:t>
        <a:bodyPr/>
        <a:lstStyle/>
        <a:p>
          <a:endParaRPr lang="en-US"/>
        </a:p>
      </dgm:t>
    </dgm:pt>
    <dgm:pt modelId="{116392B9-7611-4785-B42F-3DDFF6EBDF44}">
      <dgm:prSet/>
      <dgm:spPr/>
      <dgm:t>
        <a:bodyPr/>
        <a:lstStyle/>
        <a:p>
          <a:pPr algn="ctr">
            <a:lnSpc>
              <a:spcPct val="100000"/>
            </a:lnSpc>
          </a:pPr>
          <a:r>
            <a:rPr lang="en-GB" sz="2200" dirty="0">
              <a:latin typeface="Calibri"/>
              <a:ea typeface="+mn-ea"/>
              <a:cs typeface="+mn-cs"/>
            </a:rPr>
            <a:t>To use this model, one must define the issue in question and then brainstorm all of the things which could cause it. It is used to help find answers for something more than just finding out an outcome (Brown and Green, 2018).</a:t>
          </a:r>
          <a:endParaRPr lang="en-US" sz="2200" dirty="0">
            <a:latin typeface="Calibri" panose="020F0502020204030204"/>
            <a:ea typeface="+mn-ea"/>
            <a:cs typeface="+mn-cs"/>
          </a:endParaRPr>
        </a:p>
      </dgm:t>
    </dgm:pt>
    <dgm:pt modelId="{AF960AF3-9979-4A81-8900-5C388C3934CB}" type="parTrans" cxnId="{D41DCB88-AFCB-404A-826D-EDA4B5F7C64C}">
      <dgm:prSet/>
      <dgm:spPr/>
      <dgm:t>
        <a:bodyPr/>
        <a:lstStyle/>
        <a:p>
          <a:endParaRPr lang="en-US"/>
        </a:p>
      </dgm:t>
    </dgm:pt>
    <dgm:pt modelId="{4CCF6064-8D6C-4862-9B81-6C953E08F092}" type="sibTrans" cxnId="{D41DCB88-AFCB-404A-826D-EDA4B5F7C64C}">
      <dgm:prSet/>
      <dgm:spPr/>
      <dgm:t>
        <a:bodyPr/>
        <a:lstStyle/>
        <a:p>
          <a:endParaRPr lang="en-US"/>
        </a:p>
      </dgm:t>
    </dgm:pt>
    <dgm:pt modelId="{B64B8EAF-91E8-4356-8558-6DA41D16120A}" type="pres">
      <dgm:prSet presAssocID="{650EAF83-9C4A-4FB5-8469-62DD8B331B39}" presName="hierChild1" presStyleCnt="0">
        <dgm:presLayoutVars>
          <dgm:chPref val="1"/>
          <dgm:dir/>
          <dgm:animOne val="branch"/>
          <dgm:animLvl val="lvl"/>
          <dgm:resizeHandles/>
        </dgm:presLayoutVars>
      </dgm:prSet>
      <dgm:spPr/>
    </dgm:pt>
    <dgm:pt modelId="{5E6212D7-9D72-4AF0-943E-501300EFBAFA}" type="pres">
      <dgm:prSet presAssocID="{E5F7F213-BF57-4C1E-A956-605E2C8FD9E2}" presName="hierRoot1" presStyleCnt="0"/>
      <dgm:spPr/>
    </dgm:pt>
    <dgm:pt modelId="{22C2961E-8F2F-47D7-890F-96128B2178F6}" type="pres">
      <dgm:prSet presAssocID="{E5F7F213-BF57-4C1E-A956-605E2C8FD9E2}" presName="composite" presStyleCnt="0"/>
      <dgm:spPr/>
    </dgm:pt>
    <dgm:pt modelId="{681D3691-0B74-443A-BC42-3D271F0E50E5}" type="pres">
      <dgm:prSet presAssocID="{E5F7F213-BF57-4C1E-A956-605E2C8FD9E2}" presName="background" presStyleLbl="node0" presStyleIdx="0" presStyleCnt="2"/>
      <dgm:spPr/>
    </dgm:pt>
    <dgm:pt modelId="{C46991E7-255F-436D-A946-9CDA18889B1F}" type="pres">
      <dgm:prSet presAssocID="{E5F7F213-BF57-4C1E-A956-605E2C8FD9E2}" presName="text" presStyleLbl="fgAcc0" presStyleIdx="0" presStyleCnt="2">
        <dgm:presLayoutVars>
          <dgm:chPref val="3"/>
        </dgm:presLayoutVars>
      </dgm:prSet>
      <dgm:spPr/>
    </dgm:pt>
    <dgm:pt modelId="{F7430456-42D8-4E17-B6A6-8FD368E9D9EF}" type="pres">
      <dgm:prSet presAssocID="{E5F7F213-BF57-4C1E-A956-605E2C8FD9E2}" presName="hierChild2" presStyleCnt="0"/>
      <dgm:spPr/>
    </dgm:pt>
    <dgm:pt modelId="{2E781257-C640-4DF0-9FBE-7A3A4CAEC291}" type="pres">
      <dgm:prSet presAssocID="{116392B9-7611-4785-B42F-3DDFF6EBDF44}" presName="hierRoot1" presStyleCnt="0"/>
      <dgm:spPr/>
    </dgm:pt>
    <dgm:pt modelId="{D0BE351C-283E-4B69-9093-E8702FA33331}" type="pres">
      <dgm:prSet presAssocID="{116392B9-7611-4785-B42F-3DDFF6EBDF44}" presName="composite" presStyleCnt="0"/>
      <dgm:spPr/>
    </dgm:pt>
    <dgm:pt modelId="{958CF7B2-8069-4DBB-B864-6AC4BFD218E3}" type="pres">
      <dgm:prSet presAssocID="{116392B9-7611-4785-B42F-3DDFF6EBDF44}" presName="background" presStyleLbl="node0" presStyleIdx="1" presStyleCnt="2"/>
      <dgm:spPr/>
    </dgm:pt>
    <dgm:pt modelId="{A02CAFE5-DFFC-4E89-9521-C0049591C112}" type="pres">
      <dgm:prSet presAssocID="{116392B9-7611-4785-B42F-3DDFF6EBDF44}" presName="text" presStyleLbl="fgAcc0" presStyleIdx="1" presStyleCnt="2">
        <dgm:presLayoutVars>
          <dgm:chPref val="3"/>
        </dgm:presLayoutVars>
      </dgm:prSet>
      <dgm:spPr/>
    </dgm:pt>
    <dgm:pt modelId="{B80F04D1-F3AA-4F23-92AE-C38C8F3A8C87}" type="pres">
      <dgm:prSet presAssocID="{116392B9-7611-4785-B42F-3DDFF6EBDF44}" presName="hierChild2" presStyleCnt="0"/>
      <dgm:spPr/>
    </dgm:pt>
  </dgm:ptLst>
  <dgm:cxnLst>
    <dgm:cxn modelId="{04BB2525-5F8E-4ED0-BCEF-0EF19426D4D0}" type="presOf" srcId="{116392B9-7611-4785-B42F-3DDFF6EBDF44}" destId="{A02CAFE5-DFFC-4E89-9521-C0049591C112}" srcOrd="0" destOrd="0" presId="urn:microsoft.com/office/officeart/2005/8/layout/hierarchy1"/>
    <dgm:cxn modelId="{9048265F-7B87-482D-B709-E35538FA7404}" type="presOf" srcId="{650EAF83-9C4A-4FB5-8469-62DD8B331B39}" destId="{B64B8EAF-91E8-4356-8558-6DA41D16120A}" srcOrd="0" destOrd="0" presId="urn:microsoft.com/office/officeart/2005/8/layout/hierarchy1"/>
    <dgm:cxn modelId="{D41DCB88-AFCB-404A-826D-EDA4B5F7C64C}" srcId="{650EAF83-9C4A-4FB5-8469-62DD8B331B39}" destId="{116392B9-7611-4785-B42F-3DDFF6EBDF44}" srcOrd="1" destOrd="0" parTransId="{AF960AF3-9979-4A81-8900-5C388C3934CB}" sibTransId="{4CCF6064-8D6C-4862-9B81-6C953E08F092}"/>
    <dgm:cxn modelId="{F226578E-6D11-486D-ACF1-D8A50FF059FF}" type="presOf" srcId="{E5F7F213-BF57-4C1E-A956-605E2C8FD9E2}" destId="{C46991E7-255F-436D-A946-9CDA18889B1F}" srcOrd="0" destOrd="0" presId="urn:microsoft.com/office/officeart/2005/8/layout/hierarchy1"/>
    <dgm:cxn modelId="{8E8270FA-EAF2-4F7D-AE0A-B74FB4A9B24E}" srcId="{650EAF83-9C4A-4FB5-8469-62DD8B331B39}" destId="{E5F7F213-BF57-4C1E-A956-605E2C8FD9E2}" srcOrd="0" destOrd="0" parTransId="{B5FB380D-8399-4809-A044-BA08F880CADA}" sibTransId="{8427570F-9072-4600-919A-ADD1755759A2}"/>
    <dgm:cxn modelId="{659A574C-C57F-4748-B654-0291AEEB44A2}" type="presParOf" srcId="{B64B8EAF-91E8-4356-8558-6DA41D16120A}" destId="{5E6212D7-9D72-4AF0-943E-501300EFBAFA}" srcOrd="0" destOrd="0" presId="urn:microsoft.com/office/officeart/2005/8/layout/hierarchy1"/>
    <dgm:cxn modelId="{E59790C5-6B3B-404A-90EE-7EFAEB03BD9C}" type="presParOf" srcId="{5E6212D7-9D72-4AF0-943E-501300EFBAFA}" destId="{22C2961E-8F2F-47D7-890F-96128B2178F6}" srcOrd="0" destOrd="0" presId="urn:microsoft.com/office/officeart/2005/8/layout/hierarchy1"/>
    <dgm:cxn modelId="{52CF76A2-6CD8-4F16-881F-417FDB34EB15}" type="presParOf" srcId="{22C2961E-8F2F-47D7-890F-96128B2178F6}" destId="{681D3691-0B74-443A-BC42-3D271F0E50E5}" srcOrd="0" destOrd="0" presId="urn:microsoft.com/office/officeart/2005/8/layout/hierarchy1"/>
    <dgm:cxn modelId="{EC0D9A29-3E62-4300-8C30-DEDCBD01FD26}" type="presParOf" srcId="{22C2961E-8F2F-47D7-890F-96128B2178F6}" destId="{C46991E7-255F-436D-A946-9CDA18889B1F}" srcOrd="1" destOrd="0" presId="urn:microsoft.com/office/officeart/2005/8/layout/hierarchy1"/>
    <dgm:cxn modelId="{EE0FD651-EA02-40FB-A7B4-B32178352DF2}" type="presParOf" srcId="{5E6212D7-9D72-4AF0-943E-501300EFBAFA}" destId="{F7430456-42D8-4E17-B6A6-8FD368E9D9EF}" srcOrd="1" destOrd="0" presId="urn:microsoft.com/office/officeart/2005/8/layout/hierarchy1"/>
    <dgm:cxn modelId="{ECDBC24E-C132-462F-A299-5749B4B93C99}" type="presParOf" srcId="{B64B8EAF-91E8-4356-8558-6DA41D16120A}" destId="{2E781257-C640-4DF0-9FBE-7A3A4CAEC291}" srcOrd="1" destOrd="0" presId="urn:microsoft.com/office/officeart/2005/8/layout/hierarchy1"/>
    <dgm:cxn modelId="{D63E700C-1C5C-4C06-845A-E9A8612B36D0}" type="presParOf" srcId="{2E781257-C640-4DF0-9FBE-7A3A4CAEC291}" destId="{D0BE351C-283E-4B69-9093-E8702FA33331}" srcOrd="0" destOrd="0" presId="urn:microsoft.com/office/officeart/2005/8/layout/hierarchy1"/>
    <dgm:cxn modelId="{960D81D2-6196-47B0-98FC-5D338853B218}" type="presParOf" srcId="{D0BE351C-283E-4B69-9093-E8702FA33331}" destId="{958CF7B2-8069-4DBB-B864-6AC4BFD218E3}" srcOrd="0" destOrd="0" presId="urn:microsoft.com/office/officeart/2005/8/layout/hierarchy1"/>
    <dgm:cxn modelId="{EF2E2A0D-1899-4628-83EE-0BDAEE9CEABE}" type="presParOf" srcId="{D0BE351C-283E-4B69-9093-E8702FA33331}" destId="{A02CAFE5-DFFC-4E89-9521-C0049591C112}" srcOrd="1" destOrd="0" presId="urn:microsoft.com/office/officeart/2005/8/layout/hierarchy1"/>
    <dgm:cxn modelId="{95C4FEA2-8C56-4C05-AAFF-5646441B1CB9}" type="presParOf" srcId="{2E781257-C640-4DF0-9FBE-7A3A4CAEC291}" destId="{B80F04D1-F3AA-4F23-92AE-C38C8F3A8C87}"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51B529-1A9C-4E3E-9E20-0B939903807E}">
      <dsp:nvSpPr>
        <dsp:cNvPr id="0" name=""/>
        <dsp:cNvSpPr/>
      </dsp:nvSpPr>
      <dsp:spPr>
        <a:xfrm>
          <a:off x="0" y="2849"/>
          <a:ext cx="4282984" cy="468964"/>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5229DC6-B690-40E3-AAC1-7582947A2C04}">
      <dsp:nvSpPr>
        <dsp:cNvPr id="0" name=""/>
        <dsp:cNvSpPr/>
      </dsp:nvSpPr>
      <dsp:spPr>
        <a:xfrm>
          <a:off x="141861" y="108366"/>
          <a:ext cx="258182" cy="25793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0BD9F48-F2DE-4700-B2C9-3BE196285C80}">
      <dsp:nvSpPr>
        <dsp:cNvPr id="0" name=""/>
        <dsp:cNvSpPr/>
      </dsp:nvSpPr>
      <dsp:spPr>
        <a:xfrm>
          <a:off x="541906" y="2849"/>
          <a:ext cx="3732732" cy="4836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1183" tIns="51183" rIns="51183" bIns="51183" numCol="1" spcCol="1270" anchor="ctr" anchorCtr="0">
          <a:noAutofit/>
        </a:bodyPr>
        <a:lstStyle/>
        <a:p>
          <a:pPr marL="0" lvl="0" indent="0" algn="l" defTabSz="622300" rtl="0">
            <a:lnSpc>
              <a:spcPct val="90000"/>
            </a:lnSpc>
            <a:spcBef>
              <a:spcPct val="0"/>
            </a:spcBef>
            <a:spcAft>
              <a:spcPct val="35000"/>
            </a:spcAft>
            <a:buNone/>
          </a:pPr>
          <a:r>
            <a:rPr lang="en-GB" sz="1400" b="1" kern="1200"/>
            <a:t>Student Name: </a:t>
          </a:r>
          <a:r>
            <a:rPr lang="en-GB" sz="1400" b="1" kern="1200">
              <a:latin typeface="Calibri Light" panose="020F0302020204030204"/>
            </a:rPr>
            <a:t> </a:t>
          </a:r>
          <a:r>
            <a:rPr lang="en-GB" sz="1400" b="1" kern="1200"/>
            <a:t>Kiran Rehman</a:t>
          </a:r>
          <a:endParaRPr lang="en-US" sz="1400" kern="1200"/>
        </a:p>
      </dsp:txBody>
      <dsp:txXfrm>
        <a:off x="541906" y="2849"/>
        <a:ext cx="3732732" cy="483619"/>
      </dsp:txXfrm>
    </dsp:sp>
    <dsp:sp modelId="{07B78CF0-0351-4BC0-987A-E7791FAE56FD}">
      <dsp:nvSpPr>
        <dsp:cNvPr id="0" name=""/>
        <dsp:cNvSpPr/>
      </dsp:nvSpPr>
      <dsp:spPr>
        <a:xfrm>
          <a:off x="0" y="607374"/>
          <a:ext cx="4282984" cy="468964"/>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014A175-7B25-446A-8473-1F1CE34FC449}">
      <dsp:nvSpPr>
        <dsp:cNvPr id="0" name=""/>
        <dsp:cNvSpPr/>
      </dsp:nvSpPr>
      <dsp:spPr>
        <a:xfrm>
          <a:off x="141861" y="712891"/>
          <a:ext cx="258182" cy="25793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7DD567D-C6E5-4867-BAD5-793F8CAD4923}">
      <dsp:nvSpPr>
        <dsp:cNvPr id="0" name=""/>
        <dsp:cNvSpPr/>
      </dsp:nvSpPr>
      <dsp:spPr>
        <a:xfrm>
          <a:off x="541906" y="607374"/>
          <a:ext cx="3732732" cy="4836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1183" tIns="51183" rIns="51183" bIns="51183" numCol="1" spcCol="1270" anchor="ctr" anchorCtr="0">
          <a:noAutofit/>
        </a:bodyPr>
        <a:lstStyle/>
        <a:p>
          <a:pPr marL="0" lvl="0" indent="0" algn="l" defTabSz="622300">
            <a:lnSpc>
              <a:spcPct val="90000"/>
            </a:lnSpc>
            <a:spcBef>
              <a:spcPct val="0"/>
            </a:spcBef>
            <a:spcAft>
              <a:spcPct val="35000"/>
            </a:spcAft>
            <a:buNone/>
          </a:pPr>
          <a:r>
            <a:rPr lang="en-GB" sz="1400" b="1" kern="1200"/>
            <a:t>Student ID:2437752</a:t>
          </a:r>
          <a:endParaRPr lang="en-US" sz="1400" kern="1200"/>
        </a:p>
      </dsp:txBody>
      <dsp:txXfrm>
        <a:off x="541906" y="607374"/>
        <a:ext cx="3732732" cy="483619"/>
      </dsp:txXfrm>
    </dsp:sp>
    <dsp:sp modelId="{7599B7AA-DC9B-4840-AC99-2CE8AB287275}">
      <dsp:nvSpPr>
        <dsp:cNvPr id="0" name=""/>
        <dsp:cNvSpPr/>
      </dsp:nvSpPr>
      <dsp:spPr>
        <a:xfrm>
          <a:off x="0" y="1211899"/>
          <a:ext cx="4282984" cy="468964"/>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2AEAE31-213A-41E5-87B6-FADD13E6A62A}">
      <dsp:nvSpPr>
        <dsp:cNvPr id="0" name=""/>
        <dsp:cNvSpPr/>
      </dsp:nvSpPr>
      <dsp:spPr>
        <a:xfrm>
          <a:off x="141861" y="1317416"/>
          <a:ext cx="258182" cy="25793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B0F6124-A3C8-4BF5-8468-4F0605640390}">
      <dsp:nvSpPr>
        <dsp:cNvPr id="0" name=""/>
        <dsp:cNvSpPr/>
      </dsp:nvSpPr>
      <dsp:spPr>
        <a:xfrm>
          <a:off x="541906" y="1211899"/>
          <a:ext cx="3732732" cy="4836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1183" tIns="51183" rIns="51183" bIns="51183" numCol="1" spcCol="1270" anchor="ctr" anchorCtr="0">
          <a:noAutofit/>
        </a:bodyPr>
        <a:lstStyle/>
        <a:p>
          <a:pPr marL="0" lvl="0" indent="0" algn="l" defTabSz="622300">
            <a:lnSpc>
              <a:spcPct val="90000"/>
            </a:lnSpc>
            <a:spcBef>
              <a:spcPct val="0"/>
            </a:spcBef>
            <a:spcAft>
              <a:spcPct val="35000"/>
            </a:spcAft>
            <a:buNone/>
          </a:pPr>
          <a:r>
            <a:rPr lang="en-GB" sz="1400" b="1" kern="1200"/>
            <a:t>Lecturer’s Name: Chijioke Uba </a:t>
          </a:r>
          <a:endParaRPr lang="en-US" sz="1400" kern="1200"/>
        </a:p>
      </dsp:txBody>
      <dsp:txXfrm>
        <a:off x="541906" y="1211899"/>
        <a:ext cx="3732732" cy="483619"/>
      </dsp:txXfrm>
    </dsp:sp>
    <dsp:sp modelId="{B0D76544-6DD4-4307-B0A2-1EFB91BC8FF1}">
      <dsp:nvSpPr>
        <dsp:cNvPr id="0" name=""/>
        <dsp:cNvSpPr/>
      </dsp:nvSpPr>
      <dsp:spPr>
        <a:xfrm>
          <a:off x="0" y="1816423"/>
          <a:ext cx="4282984" cy="468964"/>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54355EC-0320-4E52-8253-29BE8EC58DFA}">
      <dsp:nvSpPr>
        <dsp:cNvPr id="0" name=""/>
        <dsp:cNvSpPr/>
      </dsp:nvSpPr>
      <dsp:spPr>
        <a:xfrm>
          <a:off x="141861" y="1921941"/>
          <a:ext cx="258182" cy="25793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5B7412C-AAAC-4F6D-A6EB-27C466521216}">
      <dsp:nvSpPr>
        <dsp:cNvPr id="0" name=""/>
        <dsp:cNvSpPr/>
      </dsp:nvSpPr>
      <dsp:spPr>
        <a:xfrm>
          <a:off x="541906" y="1816423"/>
          <a:ext cx="3732732" cy="4836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1183" tIns="51183" rIns="51183" bIns="51183" numCol="1" spcCol="1270" anchor="ctr" anchorCtr="0">
          <a:noAutofit/>
        </a:bodyPr>
        <a:lstStyle/>
        <a:p>
          <a:pPr marL="0" lvl="0" indent="0" algn="l" defTabSz="622300">
            <a:lnSpc>
              <a:spcPct val="90000"/>
            </a:lnSpc>
            <a:spcBef>
              <a:spcPct val="0"/>
            </a:spcBef>
            <a:spcAft>
              <a:spcPct val="35000"/>
            </a:spcAft>
            <a:buNone/>
          </a:pPr>
          <a:r>
            <a:rPr lang="en-GB" sz="1400" b="1" kern="1200"/>
            <a:t>Module Code: 	</a:t>
          </a:r>
          <a:r>
            <a:rPr lang="en-GB" sz="1400" kern="1200"/>
            <a:t>LCLM 4004</a:t>
          </a:r>
          <a:endParaRPr lang="en-US" sz="1400" kern="1200"/>
        </a:p>
      </dsp:txBody>
      <dsp:txXfrm>
        <a:off x="541906" y="1816423"/>
        <a:ext cx="3732732" cy="483619"/>
      </dsp:txXfrm>
    </dsp:sp>
    <dsp:sp modelId="{4C3010BA-385F-429C-B93F-43CD5FC0D527}">
      <dsp:nvSpPr>
        <dsp:cNvPr id="0" name=""/>
        <dsp:cNvSpPr/>
      </dsp:nvSpPr>
      <dsp:spPr>
        <a:xfrm>
          <a:off x="0" y="2420948"/>
          <a:ext cx="4282984" cy="468964"/>
        </a:xfrm>
        <a:prstGeom prst="roundRect">
          <a:avLst>
            <a:gd name="adj" fmla="val 1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FD2FB9D-0FA7-4D8D-80D7-0D36C781DEF3}">
      <dsp:nvSpPr>
        <dsp:cNvPr id="0" name=""/>
        <dsp:cNvSpPr/>
      </dsp:nvSpPr>
      <dsp:spPr>
        <a:xfrm>
          <a:off x="141861" y="2526465"/>
          <a:ext cx="258182" cy="257930"/>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9192C9F-8D7B-4EBE-B417-C1C39DB1E0E0}">
      <dsp:nvSpPr>
        <dsp:cNvPr id="0" name=""/>
        <dsp:cNvSpPr/>
      </dsp:nvSpPr>
      <dsp:spPr>
        <a:xfrm>
          <a:off x="541906" y="2420948"/>
          <a:ext cx="3732732" cy="4836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1183" tIns="51183" rIns="51183" bIns="51183" numCol="1" spcCol="1270" anchor="ctr" anchorCtr="0">
          <a:noAutofit/>
        </a:bodyPr>
        <a:lstStyle/>
        <a:p>
          <a:pPr marL="0" lvl="0" indent="0" algn="l" defTabSz="622300">
            <a:lnSpc>
              <a:spcPct val="90000"/>
            </a:lnSpc>
            <a:spcBef>
              <a:spcPct val="0"/>
            </a:spcBef>
            <a:spcAft>
              <a:spcPct val="35000"/>
            </a:spcAft>
            <a:buNone/>
          </a:pPr>
          <a:r>
            <a:rPr lang="en-GB" sz="1400" b="1" kern="1200"/>
            <a:t>Module Name: 	</a:t>
          </a:r>
          <a:r>
            <a:rPr lang="en-GB" sz="1400" kern="1200"/>
            <a:t>Problem Solving and Decision-Making</a:t>
          </a:r>
          <a:endParaRPr lang="en-US" sz="1400" kern="1200"/>
        </a:p>
      </dsp:txBody>
      <dsp:txXfrm>
        <a:off x="541906" y="2420948"/>
        <a:ext cx="3732732" cy="483619"/>
      </dsp:txXfrm>
    </dsp:sp>
    <dsp:sp modelId="{C8C742E0-06C6-40B5-9BC1-7D60C5E93188}">
      <dsp:nvSpPr>
        <dsp:cNvPr id="0" name=""/>
        <dsp:cNvSpPr/>
      </dsp:nvSpPr>
      <dsp:spPr>
        <a:xfrm>
          <a:off x="0" y="3025473"/>
          <a:ext cx="4282984" cy="468964"/>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7BB1D14-14C4-4DC1-94C4-0A54349BEB26}">
      <dsp:nvSpPr>
        <dsp:cNvPr id="0" name=""/>
        <dsp:cNvSpPr/>
      </dsp:nvSpPr>
      <dsp:spPr>
        <a:xfrm>
          <a:off x="141861" y="3130990"/>
          <a:ext cx="258182" cy="257930"/>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A82DE32-949A-486D-90F1-34FFFD97F942}">
      <dsp:nvSpPr>
        <dsp:cNvPr id="0" name=""/>
        <dsp:cNvSpPr/>
      </dsp:nvSpPr>
      <dsp:spPr>
        <a:xfrm>
          <a:off x="541906" y="3025473"/>
          <a:ext cx="3732732" cy="4836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1183" tIns="51183" rIns="51183" bIns="51183" numCol="1" spcCol="1270" anchor="ctr" anchorCtr="0">
          <a:noAutofit/>
        </a:bodyPr>
        <a:lstStyle/>
        <a:p>
          <a:pPr marL="0" lvl="0" indent="0" algn="l" defTabSz="622300">
            <a:lnSpc>
              <a:spcPct val="90000"/>
            </a:lnSpc>
            <a:spcBef>
              <a:spcPct val="0"/>
            </a:spcBef>
            <a:spcAft>
              <a:spcPct val="35000"/>
            </a:spcAft>
            <a:buNone/>
          </a:pPr>
          <a:r>
            <a:rPr lang="en-GB" sz="1400" b="1" kern="1200"/>
            <a:t>Component 1: 	</a:t>
          </a:r>
          <a:r>
            <a:rPr lang="en-GB" sz="1400" kern="1200"/>
            <a:t>Green Haven Florists</a:t>
          </a:r>
          <a:endParaRPr lang="en-US" sz="1400" kern="1200"/>
        </a:p>
      </dsp:txBody>
      <dsp:txXfrm>
        <a:off x="541906" y="3025473"/>
        <a:ext cx="3732732" cy="48361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F4AFE4-545F-4FF7-8787-8504811303D0}">
      <dsp:nvSpPr>
        <dsp:cNvPr id="0" name=""/>
        <dsp:cNvSpPr/>
      </dsp:nvSpPr>
      <dsp:spPr>
        <a:xfrm>
          <a:off x="0" y="680"/>
          <a:ext cx="11299371" cy="159203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4D200B0-ACE5-4F86-8EE2-5EF7F675D5D6}">
      <dsp:nvSpPr>
        <dsp:cNvPr id="0" name=""/>
        <dsp:cNvSpPr/>
      </dsp:nvSpPr>
      <dsp:spPr>
        <a:xfrm>
          <a:off x="481590" y="358888"/>
          <a:ext cx="875619" cy="87561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4B4AAF8-31A3-4B55-948F-06DDABAB6053}">
      <dsp:nvSpPr>
        <dsp:cNvPr id="0" name=""/>
        <dsp:cNvSpPr/>
      </dsp:nvSpPr>
      <dsp:spPr>
        <a:xfrm>
          <a:off x="1838801" y="680"/>
          <a:ext cx="9460570" cy="15920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8490" tIns="168490" rIns="168490" bIns="168490" numCol="1" spcCol="1270" anchor="ctr" anchorCtr="0">
          <a:noAutofit/>
        </a:bodyPr>
        <a:lstStyle/>
        <a:p>
          <a:pPr marL="0" lvl="0" indent="0" algn="l" defTabSz="889000">
            <a:lnSpc>
              <a:spcPct val="100000"/>
            </a:lnSpc>
            <a:spcBef>
              <a:spcPct val="0"/>
            </a:spcBef>
            <a:spcAft>
              <a:spcPct val="35000"/>
            </a:spcAft>
            <a:buNone/>
          </a:pPr>
          <a:r>
            <a:rPr lang="en-GB" sz="2000" kern="1200" dirty="0"/>
            <a:t>The PESTEL framework is a strategic tool for scanning the macro-environment by categorizing external factors into Political, Economic, Social, Technological, Environmental, and Legal domains (Johnson, Scholes, and Whittington, 2017).</a:t>
          </a:r>
          <a:endParaRPr lang="en-US" sz="2000" kern="1200" dirty="0"/>
        </a:p>
      </dsp:txBody>
      <dsp:txXfrm>
        <a:off x="1838801" y="680"/>
        <a:ext cx="9460570" cy="1592035"/>
      </dsp:txXfrm>
    </dsp:sp>
    <dsp:sp modelId="{90543D71-EA80-4D10-BD0E-CFB517E589DF}">
      <dsp:nvSpPr>
        <dsp:cNvPr id="0" name=""/>
        <dsp:cNvSpPr/>
      </dsp:nvSpPr>
      <dsp:spPr>
        <a:xfrm>
          <a:off x="0" y="1990725"/>
          <a:ext cx="11299371" cy="159203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0799E20-E31C-41C8-A627-3DE4442E93E3}">
      <dsp:nvSpPr>
        <dsp:cNvPr id="0" name=""/>
        <dsp:cNvSpPr/>
      </dsp:nvSpPr>
      <dsp:spPr>
        <a:xfrm>
          <a:off x="481590" y="2348933"/>
          <a:ext cx="875619" cy="87561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E1CE560-0336-44A4-9F58-DB3F17EF0DE7}">
      <dsp:nvSpPr>
        <dsp:cNvPr id="0" name=""/>
        <dsp:cNvSpPr/>
      </dsp:nvSpPr>
      <dsp:spPr>
        <a:xfrm>
          <a:off x="1838801" y="1990725"/>
          <a:ext cx="9460570" cy="15920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8490" tIns="168490" rIns="168490" bIns="168490" numCol="1" spcCol="1270" anchor="ctr" anchorCtr="0">
          <a:noAutofit/>
        </a:bodyPr>
        <a:lstStyle/>
        <a:p>
          <a:pPr marL="0" lvl="0" indent="0" algn="l" defTabSz="889000">
            <a:lnSpc>
              <a:spcPct val="100000"/>
            </a:lnSpc>
            <a:spcBef>
              <a:spcPct val="0"/>
            </a:spcBef>
            <a:spcAft>
              <a:spcPct val="35000"/>
            </a:spcAft>
            <a:buNone/>
          </a:pPr>
          <a:r>
            <a:rPr lang="en-GB" sz="2000" kern="1200" dirty="0"/>
            <a:t>It is used to help businesses anticipate and respond to changes which lie outside of their control. The framework lists relevant factors such as political, economic, social, technological, legal, and environmental, which are categorized along with the positive and negative impacts the factors have on the business</a:t>
          </a:r>
          <a:r>
            <a:rPr lang="en-GB" sz="2000" kern="1200" dirty="0">
              <a:latin typeface="Calibri Light" panose="020F0302020204030204"/>
            </a:rPr>
            <a:t>.</a:t>
          </a:r>
          <a:endParaRPr lang="en-US" sz="2000" kern="1200" dirty="0"/>
        </a:p>
      </dsp:txBody>
      <dsp:txXfrm>
        <a:off x="1838801" y="1990725"/>
        <a:ext cx="9460570" cy="1592035"/>
      </dsp:txXfrm>
    </dsp:sp>
    <dsp:sp modelId="{7E36C23E-E7D5-4F9E-AEE4-9D1B4E010B5B}">
      <dsp:nvSpPr>
        <dsp:cNvPr id="0" name=""/>
        <dsp:cNvSpPr/>
      </dsp:nvSpPr>
      <dsp:spPr>
        <a:xfrm>
          <a:off x="0" y="3980769"/>
          <a:ext cx="11299371" cy="159203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2D155D7-15E8-4D86-B887-04F18DA98A9D}">
      <dsp:nvSpPr>
        <dsp:cNvPr id="0" name=""/>
        <dsp:cNvSpPr/>
      </dsp:nvSpPr>
      <dsp:spPr>
        <a:xfrm>
          <a:off x="481590" y="4338977"/>
          <a:ext cx="875619" cy="87561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D5570A8-BCC2-4F60-9769-92A39BBAD5E8}">
      <dsp:nvSpPr>
        <dsp:cNvPr id="0" name=""/>
        <dsp:cNvSpPr/>
      </dsp:nvSpPr>
      <dsp:spPr>
        <a:xfrm>
          <a:off x="1838801" y="3980769"/>
          <a:ext cx="9460570" cy="15920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8490" tIns="168490" rIns="168490" bIns="168490" numCol="1" spcCol="1270" anchor="ctr" anchorCtr="0">
          <a:noAutofit/>
        </a:bodyPr>
        <a:lstStyle/>
        <a:p>
          <a:pPr marL="0" lvl="0" indent="0" algn="l" defTabSz="889000" rtl="0">
            <a:lnSpc>
              <a:spcPct val="100000"/>
            </a:lnSpc>
            <a:spcBef>
              <a:spcPct val="0"/>
            </a:spcBef>
            <a:spcAft>
              <a:spcPct val="35000"/>
            </a:spcAft>
            <a:buNone/>
          </a:pPr>
          <a:r>
            <a:rPr lang="en-GB" sz="2000" kern="1200" dirty="0">
              <a:latin typeface="Calibri Light" panose="020F0302020204030204"/>
            </a:rPr>
            <a:t>The</a:t>
          </a:r>
          <a:r>
            <a:rPr lang="en-GB" sz="2000" kern="1200" dirty="0"/>
            <a:t> Framework can lead to an overload in information and that information can be outdated fairly quickly. However, it is a good tool which can  provide business with an overview of all the relevant factors which could influence there day to day operation</a:t>
          </a:r>
          <a:r>
            <a:rPr lang="en-GB" sz="2000" kern="1200" dirty="0">
              <a:latin typeface="Calibri Light" panose="020F0302020204030204"/>
            </a:rPr>
            <a:t> </a:t>
          </a:r>
          <a:r>
            <a:rPr lang="en-GB" sz="2000" kern="1200" dirty="0"/>
            <a:t>(Investopedia, 2023)</a:t>
          </a:r>
          <a:endParaRPr lang="en-US" sz="2000" kern="1200" dirty="0"/>
        </a:p>
      </dsp:txBody>
      <dsp:txXfrm>
        <a:off x="1838801" y="3980769"/>
        <a:ext cx="9460570" cy="159203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9DC1D0-5C85-43C6-9EB0-CDB9DA161F59}">
      <dsp:nvSpPr>
        <dsp:cNvPr id="0" name=""/>
        <dsp:cNvSpPr/>
      </dsp:nvSpPr>
      <dsp:spPr>
        <a:xfrm>
          <a:off x="0" y="307227"/>
          <a:ext cx="10515600" cy="10342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rtl="0">
            <a:lnSpc>
              <a:spcPct val="90000"/>
            </a:lnSpc>
            <a:spcBef>
              <a:spcPct val="0"/>
            </a:spcBef>
            <a:spcAft>
              <a:spcPct val="35000"/>
            </a:spcAft>
            <a:buNone/>
          </a:pPr>
          <a:r>
            <a:rPr lang="en-GB" sz="2600" kern="1200" dirty="0"/>
            <a:t>Green Haven Florists faces significant issues with an outdated model that heavily relies on footfall for income generation (Kotler, 2021)</a:t>
          </a:r>
          <a:endParaRPr lang="en-US" sz="2600" kern="1200" dirty="0">
            <a:solidFill>
              <a:srgbClr val="FFFFFF"/>
            </a:solidFill>
            <a:latin typeface="Calibri"/>
            <a:ea typeface="+mn-ea"/>
            <a:cs typeface="+mn-cs"/>
          </a:endParaRPr>
        </a:p>
      </dsp:txBody>
      <dsp:txXfrm>
        <a:off x="50489" y="357716"/>
        <a:ext cx="10414622" cy="933302"/>
      </dsp:txXfrm>
    </dsp:sp>
    <dsp:sp modelId="{D80CC236-8FCD-4A22-963C-7CFB410480EE}">
      <dsp:nvSpPr>
        <dsp:cNvPr id="0" name=""/>
        <dsp:cNvSpPr/>
      </dsp:nvSpPr>
      <dsp:spPr>
        <a:xfrm>
          <a:off x="0" y="1416387"/>
          <a:ext cx="10515600" cy="10342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dirty="0"/>
            <a:t>The business has failed to keep up with local competition and has not adapted to changing market conditions (Porter, 2020).</a:t>
          </a:r>
          <a:endParaRPr lang="en-US" sz="2600" kern="1200" dirty="0">
            <a:solidFill>
              <a:srgbClr val="FFFFFF"/>
            </a:solidFill>
            <a:latin typeface="Calibri"/>
            <a:ea typeface="+mn-ea"/>
            <a:cs typeface="+mn-cs"/>
          </a:endParaRPr>
        </a:p>
      </dsp:txBody>
      <dsp:txXfrm>
        <a:off x="50489" y="1466876"/>
        <a:ext cx="10414622" cy="933302"/>
      </dsp:txXfrm>
    </dsp:sp>
    <dsp:sp modelId="{9A1B1300-FE74-44BE-B1EB-1B98C19B0D04}">
      <dsp:nvSpPr>
        <dsp:cNvPr id="0" name=""/>
        <dsp:cNvSpPr/>
      </dsp:nvSpPr>
      <dsp:spPr>
        <a:xfrm>
          <a:off x="0" y="2525547"/>
          <a:ext cx="10515600" cy="10342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rtl="0">
            <a:lnSpc>
              <a:spcPct val="90000"/>
            </a:lnSpc>
            <a:spcBef>
              <a:spcPct val="0"/>
            </a:spcBef>
            <a:spcAft>
              <a:spcPct val="35000"/>
            </a:spcAft>
            <a:buNone/>
          </a:pPr>
          <a:r>
            <a:rPr lang="en-GB" sz="2600" kern="1200" dirty="0"/>
            <a:t>The lack of an online presence and an outdated business model are internal issues that the owners have a lot of control over</a:t>
          </a:r>
          <a:r>
            <a:rPr lang="en-GB" sz="2600" kern="1200" dirty="0">
              <a:solidFill>
                <a:srgbClr val="000000"/>
              </a:solidFill>
              <a:latin typeface="Calibri Light"/>
              <a:ea typeface="Calibri Light"/>
              <a:cs typeface="Calibri Light"/>
            </a:rPr>
            <a:t>. </a:t>
          </a:r>
        </a:p>
      </dsp:txBody>
      <dsp:txXfrm>
        <a:off x="50489" y="2576036"/>
        <a:ext cx="10414622" cy="933302"/>
      </dsp:txXfrm>
    </dsp:sp>
    <dsp:sp modelId="{DBAA635C-7CAD-486F-8C0B-56E6A14D349E}">
      <dsp:nvSpPr>
        <dsp:cNvPr id="0" name=""/>
        <dsp:cNvSpPr/>
      </dsp:nvSpPr>
      <dsp:spPr>
        <a:xfrm>
          <a:off x="0" y="3634707"/>
          <a:ext cx="10515600" cy="10342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rtl="0">
            <a:lnSpc>
              <a:spcPct val="90000"/>
            </a:lnSpc>
            <a:spcBef>
              <a:spcPct val="0"/>
            </a:spcBef>
            <a:spcAft>
              <a:spcPct val="35000"/>
            </a:spcAft>
            <a:buNone/>
          </a:pPr>
          <a:r>
            <a:rPr lang="en-GB" sz="2600" kern="1200" dirty="0"/>
            <a:t>However, the changes in customer behaviour and the competition online are both external factors beyond the control of the business (Kotler, 2021</a:t>
          </a:r>
          <a:r>
            <a:rPr lang="en-GB" sz="2600" kern="1200" dirty="0">
              <a:solidFill>
                <a:srgbClr val="000000"/>
              </a:solidFill>
              <a:latin typeface="Calibri Light"/>
              <a:ea typeface="Calibri Light"/>
              <a:cs typeface="Calibri Light"/>
            </a:rPr>
            <a:t>. </a:t>
          </a:r>
        </a:p>
      </dsp:txBody>
      <dsp:txXfrm>
        <a:off x="50489" y="3685196"/>
        <a:ext cx="10414622" cy="93330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1D3691-0B74-443A-BC42-3D271F0E50E5}">
      <dsp:nvSpPr>
        <dsp:cNvPr id="0" name=""/>
        <dsp:cNvSpPr/>
      </dsp:nvSpPr>
      <dsp:spPr>
        <a:xfrm>
          <a:off x="134291" y="612"/>
          <a:ext cx="4332795" cy="275132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46991E7-255F-436D-A946-9CDA18889B1F}">
      <dsp:nvSpPr>
        <dsp:cNvPr id="0" name=""/>
        <dsp:cNvSpPr/>
      </dsp:nvSpPr>
      <dsp:spPr>
        <a:xfrm>
          <a:off x="615713" y="457963"/>
          <a:ext cx="4332795" cy="275132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rtl="0">
            <a:lnSpc>
              <a:spcPct val="100000"/>
            </a:lnSpc>
            <a:spcBef>
              <a:spcPct val="0"/>
            </a:spcBef>
            <a:spcAft>
              <a:spcPct val="35000"/>
            </a:spcAft>
            <a:buNone/>
          </a:pPr>
          <a:r>
            <a:rPr lang="en-GB" sz="2200" kern="1200" dirty="0">
              <a:latin typeface="Calibri" panose="020F0502020204030204"/>
              <a:ea typeface="+mn-ea"/>
              <a:cs typeface="+mn-cs"/>
            </a:rPr>
            <a:t>The Cause and Effect model is a tool used to show specific problems and the outcomes of those problems. It is used to explore different outcomes of certain changes (Smith, 2019).</a:t>
          </a:r>
          <a:endParaRPr lang="en-US" sz="2200" kern="1200" dirty="0">
            <a:latin typeface="Calibri"/>
            <a:ea typeface="+mn-ea"/>
            <a:cs typeface="+mn-cs"/>
          </a:endParaRPr>
        </a:p>
      </dsp:txBody>
      <dsp:txXfrm>
        <a:off x="696297" y="538547"/>
        <a:ext cx="4171627" cy="2590157"/>
      </dsp:txXfrm>
    </dsp:sp>
    <dsp:sp modelId="{958CF7B2-8069-4DBB-B864-6AC4BFD218E3}">
      <dsp:nvSpPr>
        <dsp:cNvPr id="0" name=""/>
        <dsp:cNvSpPr/>
      </dsp:nvSpPr>
      <dsp:spPr>
        <a:xfrm>
          <a:off x="5429930" y="612"/>
          <a:ext cx="4332795" cy="275132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02CAFE5-DFFC-4E89-9521-C0049591C112}">
      <dsp:nvSpPr>
        <dsp:cNvPr id="0" name=""/>
        <dsp:cNvSpPr/>
      </dsp:nvSpPr>
      <dsp:spPr>
        <a:xfrm>
          <a:off x="5911352" y="457963"/>
          <a:ext cx="4332795" cy="275132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100000"/>
            </a:lnSpc>
            <a:spcBef>
              <a:spcPct val="0"/>
            </a:spcBef>
            <a:spcAft>
              <a:spcPct val="35000"/>
            </a:spcAft>
            <a:buNone/>
          </a:pPr>
          <a:r>
            <a:rPr lang="en-GB" sz="2200" kern="1200" dirty="0">
              <a:latin typeface="Calibri"/>
              <a:ea typeface="+mn-ea"/>
              <a:cs typeface="+mn-cs"/>
            </a:rPr>
            <a:t>To use this model, one must define the issue in question and then brainstorm all of the things which could cause it. It is used to help find answers for something more than just finding out an outcome (Brown and Green, 2018).</a:t>
          </a:r>
          <a:endParaRPr lang="en-US" sz="2200" kern="1200" dirty="0">
            <a:latin typeface="Calibri" panose="020F0502020204030204"/>
            <a:ea typeface="+mn-ea"/>
            <a:cs typeface="+mn-cs"/>
          </a:endParaRPr>
        </a:p>
      </dsp:txBody>
      <dsp:txXfrm>
        <a:off x="5991936" y="538547"/>
        <a:ext cx="4171627" cy="2590157"/>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02CD33-534C-B817-D6C5-0035DDDB314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D81D51A-4E90-9539-7287-792F65D1C51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7A172D7-415E-C638-1838-F2A1AC04C6AF}"/>
              </a:ext>
            </a:extLst>
          </p:cNvPr>
          <p:cNvSpPr>
            <a:spLocks noGrp="1"/>
          </p:cNvSpPr>
          <p:nvPr>
            <p:ph type="dt" sz="half" idx="10"/>
          </p:nvPr>
        </p:nvSpPr>
        <p:spPr/>
        <p:txBody>
          <a:bodyPr/>
          <a:lstStyle/>
          <a:p>
            <a:fld id="{0C5998CB-538F-45AF-896C-2191D41163B7}" type="datetimeFigureOut">
              <a:rPr lang="en-GB" smtClean="0"/>
              <a:t>11/10/2025</a:t>
            </a:fld>
            <a:endParaRPr lang="en-GB"/>
          </a:p>
        </p:txBody>
      </p:sp>
      <p:sp>
        <p:nvSpPr>
          <p:cNvPr id="5" name="Footer Placeholder 4">
            <a:extLst>
              <a:ext uri="{FF2B5EF4-FFF2-40B4-BE49-F238E27FC236}">
                <a16:creationId xmlns:a16="http://schemas.microsoft.com/office/drawing/2014/main" id="{A5A0DE3B-D840-F080-F672-744EA3F5746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A9FEC32-32CD-96CD-93CA-273D656FBEAC}"/>
              </a:ext>
            </a:extLst>
          </p:cNvPr>
          <p:cNvSpPr>
            <a:spLocks noGrp="1"/>
          </p:cNvSpPr>
          <p:nvPr>
            <p:ph type="sldNum" sz="quarter" idx="12"/>
          </p:nvPr>
        </p:nvSpPr>
        <p:spPr/>
        <p:txBody>
          <a:bodyPr/>
          <a:lstStyle/>
          <a:p>
            <a:fld id="{EE422D91-C28E-4462-962A-EE4FD1785A07}" type="slidenum">
              <a:rPr lang="en-GB" smtClean="0"/>
              <a:t>‹#›</a:t>
            </a:fld>
            <a:endParaRPr lang="en-GB"/>
          </a:p>
        </p:txBody>
      </p:sp>
    </p:spTree>
    <p:extLst>
      <p:ext uri="{BB962C8B-B14F-4D97-AF65-F5344CB8AC3E}">
        <p14:creationId xmlns:p14="http://schemas.microsoft.com/office/powerpoint/2010/main" val="41908918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C52202-8840-F6D6-2785-3F30D78F223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7B48098-0A2D-72B6-ADE8-C0FCF702744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7E93227-FA89-B654-E5FC-8E175E40457A}"/>
              </a:ext>
            </a:extLst>
          </p:cNvPr>
          <p:cNvSpPr>
            <a:spLocks noGrp="1"/>
          </p:cNvSpPr>
          <p:nvPr>
            <p:ph type="dt" sz="half" idx="10"/>
          </p:nvPr>
        </p:nvSpPr>
        <p:spPr/>
        <p:txBody>
          <a:bodyPr/>
          <a:lstStyle/>
          <a:p>
            <a:fld id="{0C5998CB-538F-45AF-896C-2191D41163B7}" type="datetimeFigureOut">
              <a:rPr lang="en-GB" smtClean="0"/>
              <a:t>11/10/2025</a:t>
            </a:fld>
            <a:endParaRPr lang="en-GB"/>
          </a:p>
        </p:txBody>
      </p:sp>
      <p:sp>
        <p:nvSpPr>
          <p:cNvPr id="5" name="Footer Placeholder 4">
            <a:extLst>
              <a:ext uri="{FF2B5EF4-FFF2-40B4-BE49-F238E27FC236}">
                <a16:creationId xmlns:a16="http://schemas.microsoft.com/office/drawing/2014/main" id="{524D39A5-53D4-5681-33D1-78B1644DB9D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68E27D9-8FEF-BC06-E435-9DEEF9E6B16C}"/>
              </a:ext>
            </a:extLst>
          </p:cNvPr>
          <p:cNvSpPr>
            <a:spLocks noGrp="1"/>
          </p:cNvSpPr>
          <p:nvPr>
            <p:ph type="sldNum" sz="quarter" idx="12"/>
          </p:nvPr>
        </p:nvSpPr>
        <p:spPr/>
        <p:txBody>
          <a:bodyPr/>
          <a:lstStyle/>
          <a:p>
            <a:fld id="{EE422D91-C28E-4462-962A-EE4FD1785A07}" type="slidenum">
              <a:rPr lang="en-GB" smtClean="0"/>
              <a:t>‹#›</a:t>
            </a:fld>
            <a:endParaRPr lang="en-GB"/>
          </a:p>
        </p:txBody>
      </p:sp>
    </p:spTree>
    <p:extLst>
      <p:ext uri="{BB962C8B-B14F-4D97-AF65-F5344CB8AC3E}">
        <p14:creationId xmlns:p14="http://schemas.microsoft.com/office/powerpoint/2010/main" val="29472254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328449-99AD-2300-6505-783E03633A1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0E51451-1DEE-DF1C-8932-8F2BA1F91EC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108B37D-6C44-EF54-B306-C18DE0870FAA}"/>
              </a:ext>
            </a:extLst>
          </p:cNvPr>
          <p:cNvSpPr>
            <a:spLocks noGrp="1"/>
          </p:cNvSpPr>
          <p:nvPr>
            <p:ph type="dt" sz="half" idx="10"/>
          </p:nvPr>
        </p:nvSpPr>
        <p:spPr/>
        <p:txBody>
          <a:bodyPr/>
          <a:lstStyle/>
          <a:p>
            <a:fld id="{0C5998CB-538F-45AF-896C-2191D41163B7}" type="datetimeFigureOut">
              <a:rPr lang="en-GB" smtClean="0"/>
              <a:t>11/10/2025</a:t>
            </a:fld>
            <a:endParaRPr lang="en-GB"/>
          </a:p>
        </p:txBody>
      </p:sp>
      <p:sp>
        <p:nvSpPr>
          <p:cNvPr id="5" name="Footer Placeholder 4">
            <a:extLst>
              <a:ext uri="{FF2B5EF4-FFF2-40B4-BE49-F238E27FC236}">
                <a16:creationId xmlns:a16="http://schemas.microsoft.com/office/drawing/2014/main" id="{5D72D176-2F12-D02D-F7A0-1A8626BB523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99E1CDD-F42B-8422-443E-F7C800585A73}"/>
              </a:ext>
            </a:extLst>
          </p:cNvPr>
          <p:cNvSpPr>
            <a:spLocks noGrp="1"/>
          </p:cNvSpPr>
          <p:nvPr>
            <p:ph type="sldNum" sz="quarter" idx="12"/>
          </p:nvPr>
        </p:nvSpPr>
        <p:spPr/>
        <p:txBody>
          <a:bodyPr/>
          <a:lstStyle/>
          <a:p>
            <a:fld id="{EE422D91-C28E-4462-962A-EE4FD1785A07}" type="slidenum">
              <a:rPr lang="en-GB" smtClean="0"/>
              <a:t>‹#›</a:t>
            </a:fld>
            <a:endParaRPr lang="en-GB"/>
          </a:p>
        </p:txBody>
      </p:sp>
    </p:spTree>
    <p:extLst>
      <p:ext uri="{BB962C8B-B14F-4D97-AF65-F5344CB8AC3E}">
        <p14:creationId xmlns:p14="http://schemas.microsoft.com/office/powerpoint/2010/main" val="1824379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AFBA7-AF06-E5B3-BF76-2760DE224D0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E00EEF7-9A11-3976-9B44-CA52AF6B907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2ABD27F-ACA4-4D1D-C776-035CAA02E23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5AF4B07-9540-C834-B538-8A628C7989D1}"/>
              </a:ext>
            </a:extLst>
          </p:cNvPr>
          <p:cNvSpPr>
            <a:spLocks noGrp="1"/>
          </p:cNvSpPr>
          <p:nvPr>
            <p:ph type="dt" sz="half" idx="10"/>
          </p:nvPr>
        </p:nvSpPr>
        <p:spPr/>
        <p:txBody>
          <a:bodyPr/>
          <a:lstStyle/>
          <a:p>
            <a:fld id="{0C5998CB-538F-45AF-896C-2191D41163B7}" type="datetimeFigureOut">
              <a:rPr lang="en-GB" smtClean="0"/>
              <a:t>11/10/2025</a:t>
            </a:fld>
            <a:endParaRPr lang="en-GB"/>
          </a:p>
        </p:txBody>
      </p:sp>
      <p:sp>
        <p:nvSpPr>
          <p:cNvPr id="6" name="Footer Placeholder 5">
            <a:extLst>
              <a:ext uri="{FF2B5EF4-FFF2-40B4-BE49-F238E27FC236}">
                <a16:creationId xmlns:a16="http://schemas.microsoft.com/office/drawing/2014/main" id="{3BEE38A2-08DF-B536-6ACE-177E004C64C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8D9E6CA-C68B-C2A5-C2EF-2F834F7A6A48}"/>
              </a:ext>
            </a:extLst>
          </p:cNvPr>
          <p:cNvSpPr>
            <a:spLocks noGrp="1"/>
          </p:cNvSpPr>
          <p:nvPr>
            <p:ph type="sldNum" sz="quarter" idx="12"/>
          </p:nvPr>
        </p:nvSpPr>
        <p:spPr/>
        <p:txBody>
          <a:bodyPr/>
          <a:lstStyle/>
          <a:p>
            <a:fld id="{EE422D91-C28E-4462-962A-EE4FD1785A07}" type="slidenum">
              <a:rPr lang="en-GB" smtClean="0"/>
              <a:t>‹#›</a:t>
            </a:fld>
            <a:endParaRPr lang="en-GB"/>
          </a:p>
        </p:txBody>
      </p:sp>
    </p:spTree>
    <p:extLst>
      <p:ext uri="{BB962C8B-B14F-4D97-AF65-F5344CB8AC3E}">
        <p14:creationId xmlns:p14="http://schemas.microsoft.com/office/powerpoint/2010/main" val="1794155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6C0245-8529-3A07-E236-4301D70D350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58F0759-B2B2-A189-56B5-4E86F42C670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4F546AA-1BA5-345F-CBDC-1F2CDCDA97E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55D8868-B877-BD03-9E47-AEC5875CD62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BE001C7-8CC9-A9BA-9BAD-E0F2E2057B0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FD2FCF4-1870-31F3-A7CB-BABCD35EA5CD}"/>
              </a:ext>
            </a:extLst>
          </p:cNvPr>
          <p:cNvSpPr>
            <a:spLocks noGrp="1"/>
          </p:cNvSpPr>
          <p:nvPr>
            <p:ph type="dt" sz="half" idx="10"/>
          </p:nvPr>
        </p:nvSpPr>
        <p:spPr/>
        <p:txBody>
          <a:bodyPr/>
          <a:lstStyle/>
          <a:p>
            <a:fld id="{0C5998CB-538F-45AF-896C-2191D41163B7}" type="datetimeFigureOut">
              <a:rPr lang="en-GB" smtClean="0"/>
              <a:t>11/10/2025</a:t>
            </a:fld>
            <a:endParaRPr lang="en-GB"/>
          </a:p>
        </p:txBody>
      </p:sp>
      <p:sp>
        <p:nvSpPr>
          <p:cNvPr id="8" name="Footer Placeholder 7">
            <a:extLst>
              <a:ext uri="{FF2B5EF4-FFF2-40B4-BE49-F238E27FC236}">
                <a16:creationId xmlns:a16="http://schemas.microsoft.com/office/drawing/2014/main" id="{CA68DFE7-BE7E-128F-BC4A-652B0F84094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DBDA6D2-5734-0117-144F-764528604230}"/>
              </a:ext>
            </a:extLst>
          </p:cNvPr>
          <p:cNvSpPr>
            <a:spLocks noGrp="1"/>
          </p:cNvSpPr>
          <p:nvPr>
            <p:ph type="sldNum" sz="quarter" idx="12"/>
          </p:nvPr>
        </p:nvSpPr>
        <p:spPr/>
        <p:txBody>
          <a:bodyPr/>
          <a:lstStyle/>
          <a:p>
            <a:fld id="{EE422D91-C28E-4462-962A-EE4FD1785A07}" type="slidenum">
              <a:rPr lang="en-GB" smtClean="0"/>
              <a:t>‹#›</a:t>
            </a:fld>
            <a:endParaRPr lang="en-GB"/>
          </a:p>
        </p:txBody>
      </p:sp>
    </p:spTree>
    <p:extLst>
      <p:ext uri="{BB962C8B-B14F-4D97-AF65-F5344CB8AC3E}">
        <p14:creationId xmlns:p14="http://schemas.microsoft.com/office/powerpoint/2010/main" val="31371790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E606A7-DE5D-7F8B-3A5A-B7390AC790B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E9C8AA5-3CB3-CE98-87BB-3D47A7F75254}"/>
              </a:ext>
            </a:extLst>
          </p:cNvPr>
          <p:cNvSpPr>
            <a:spLocks noGrp="1"/>
          </p:cNvSpPr>
          <p:nvPr>
            <p:ph type="dt" sz="half" idx="10"/>
          </p:nvPr>
        </p:nvSpPr>
        <p:spPr/>
        <p:txBody>
          <a:bodyPr/>
          <a:lstStyle/>
          <a:p>
            <a:fld id="{0C5998CB-538F-45AF-896C-2191D41163B7}" type="datetimeFigureOut">
              <a:rPr lang="en-GB" smtClean="0"/>
              <a:t>11/10/2025</a:t>
            </a:fld>
            <a:endParaRPr lang="en-GB"/>
          </a:p>
        </p:txBody>
      </p:sp>
      <p:sp>
        <p:nvSpPr>
          <p:cNvPr id="4" name="Footer Placeholder 3">
            <a:extLst>
              <a:ext uri="{FF2B5EF4-FFF2-40B4-BE49-F238E27FC236}">
                <a16:creationId xmlns:a16="http://schemas.microsoft.com/office/drawing/2014/main" id="{876C4BDF-07E7-7A36-027B-B338D64502D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FA62B33-DF0E-C306-7E2A-2555BF4436CD}"/>
              </a:ext>
            </a:extLst>
          </p:cNvPr>
          <p:cNvSpPr>
            <a:spLocks noGrp="1"/>
          </p:cNvSpPr>
          <p:nvPr>
            <p:ph type="sldNum" sz="quarter" idx="12"/>
          </p:nvPr>
        </p:nvSpPr>
        <p:spPr/>
        <p:txBody>
          <a:bodyPr/>
          <a:lstStyle/>
          <a:p>
            <a:fld id="{EE422D91-C28E-4462-962A-EE4FD1785A07}" type="slidenum">
              <a:rPr lang="en-GB" smtClean="0"/>
              <a:t>‹#›</a:t>
            </a:fld>
            <a:endParaRPr lang="en-GB"/>
          </a:p>
        </p:txBody>
      </p:sp>
    </p:spTree>
    <p:extLst>
      <p:ext uri="{BB962C8B-B14F-4D97-AF65-F5344CB8AC3E}">
        <p14:creationId xmlns:p14="http://schemas.microsoft.com/office/powerpoint/2010/main" val="23565113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7264652-B357-F5F7-E3C5-55028B1F9CCF}"/>
              </a:ext>
            </a:extLst>
          </p:cNvPr>
          <p:cNvSpPr>
            <a:spLocks noGrp="1"/>
          </p:cNvSpPr>
          <p:nvPr>
            <p:ph type="dt" sz="half" idx="10"/>
          </p:nvPr>
        </p:nvSpPr>
        <p:spPr/>
        <p:txBody>
          <a:bodyPr/>
          <a:lstStyle/>
          <a:p>
            <a:fld id="{0C5998CB-538F-45AF-896C-2191D41163B7}" type="datetimeFigureOut">
              <a:rPr lang="en-GB" smtClean="0"/>
              <a:t>11/10/2025</a:t>
            </a:fld>
            <a:endParaRPr lang="en-GB"/>
          </a:p>
        </p:txBody>
      </p:sp>
      <p:sp>
        <p:nvSpPr>
          <p:cNvPr id="3" name="Footer Placeholder 2">
            <a:extLst>
              <a:ext uri="{FF2B5EF4-FFF2-40B4-BE49-F238E27FC236}">
                <a16:creationId xmlns:a16="http://schemas.microsoft.com/office/drawing/2014/main" id="{0F261BA1-DD65-BB7B-0C88-A0244856661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811B36F-6601-9FA9-CF36-AB29D94D203B}"/>
              </a:ext>
            </a:extLst>
          </p:cNvPr>
          <p:cNvSpPr>
            <a:spLocks noGrp="1"/>
          </p:cNvSpPr>
          <p:nvPr>
            <p:ph type="sldNum" sz="quarter" idx="12"/>
          </p:nvPr>
        </p:nvSpPr>
        <p:spPr/>
        <p:txBody>
          <a:bodyPr/>
          <a:lstStyle/>
          <a:p>
            <a:fld id="{EE422D91-C28E-4462-962A-EE4FD1785A07}" type="slidenum">
              <a:rPr lang="en-GB" smtClean="0"/>
              <a:t>‹#›</a:t>
            </a:fld>
            <a:endParaRPr lang="en-GB"/>
          </a:p>
        </p:txBody>
      </p:sp>
    </p:spTree>
    <p:extLst>
      <p:ext uri="{BB962C8B-B14F-4D97-AF65-F5344CB8AC3E}">
        <p14:creationId xmlns:p14="http://schemas.microsoft.com/office/powerpoint/2010/main" val="7709006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12CEAE-C2F8-6AA4-42E6-F08C4639AFC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AB0F1B6-05B1-4A88-54DF-E080D1DE2D3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E4AD992-EB52-40BF-2FD4-B04362B5FB6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C926B5C-4B32-D0B8-503E-5A194EAA6EB9}"/>
              </a:ext>
            </a:extLst>
          </p:cNvPr>
          <p:cNvSpPr>
            <a:spLocks noGrp="1"/>
          </p:cNvSpPr>
          <p:nvPr>
            <p:ph type="dt" sz="half" idx="10"/>
          </p:nvPr>
        </p:nvSpPr>
        <p:spPr/>
        <p:txBody>
          <a:bodyPr/>
          <a:lstStyle/>
          <a:p>
            <a:fld id="{0C5998CB-538F-45AF-896C-2191D41163B7}" type="datetimeFigureOut">
              <a:rPr lang="en-GB" smtClean="0"/>
              <a:t>11/10/2025</a:t>
            </a:fld>
            <a:endParaRPr lang="en-GB"/>
          </a:p>
        </p:txBody>
      </p:sp>
      <p:sp>
        <p:nvSpPr>
          <p:cNvPr id="6" name="Footer Placeholder 5">
            <a:extLst>
              <a:ext uri="{FF2B5EF4-FFF2-40B4-BE49-F238E27FC236}">
                <a16:creationId xmlns:a16="http://schemas.microsoft.com/office/drawing/2014/main" id="{47E924C2-3B1D-698E-7038-BAA78B4E325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8DFF7B8-4D26-7920-9807-DEC9F6338480}"/>
              </a:ext>
            </a:extLst>
          </p:cNvPr>
          <p:cNvSpPr>
            <a:spLocks noGrp="1"/>
          </p:cNvSpPr>
          <p:nvPr>
            <p:ph type="sldNum" sz="quarter" idx="12"/>
          </p:nvPr>
        </p:nvSpPr>
        <p:spPr/>
        <p:txBody>
          <a:bodyPr/>
          <a:lstStyle/>
          <a:p>
            <a:fld id="{EE422D91-C28E-4462-962A-EE4FD1785A07}" type="slidenum">
              <a:rPr lang="en-GB" smtClean="0"/>
              <a:t>‹#›</a:t>
            </a:fld>
            <a:endParaRPr lang="en-GB"/>
          </a:p>
        </p:txBody>
      </p:sp>
    </p:spTree>
    <p:extLst>
      <p:ext uri="{BB962C8B-B14F-4D97-AF65-F5344CB8AC3E}">
        <p14:creationId xmlns:p14="http://schemas.microsoft.com/office/powerpoint/2010/main" val="26739297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FA124D-2201-1EE1-0586-A5939171EE2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CEEF2C4-CD67-37F6-645F-1961879F5E3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3F7EF4F-EA08-0BE8-1EDA-624FAF843F5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5565BBF-790E-D721-D0E2-B3834AFB5BD6}"/>
              </a:ext>
            </a:extLst>
          </p:cNvPr>
          <p:cNvSpPr>
            <a:spLocks noGrp="1"/>
          </p:cNvSpPr>
          <p:nvPr>
            <p:ph type="dt" sz="half" idx="10"/>
          </p:nvPr>
        </p:nvSpPr>
        <p:spPr/>
        <p:txBody>
          <a:bodyPr/>
          <a:lstStyle/>
          <a:p>
            <a:fld id="{0C5998CB-538F-45AF-896C-2191D41163B7}" type="datetimeFigureOut">
              <a:rPr lang="en-GB" smtClean="0"/>
              <a:t>11/10/2025</a:t>
            </a:fld>
            <a:endParaRPr lang="en-GB"/>
          </a:p>
        </p:txBody>
      </p:sp>
      <p:sp>
        <p:nvSpPr>
          <p:cNvPr id="6" name="Footer Placeholder 5">
            <a:extLst>
              <a:ext uri="{FF2B5EF4-FFF2-40B4-BE49-F238E27FC236}">
                <a16:creationId xmlns:a16="http://schemas.microsoft.com/office/drawing/2014/main" id="{6AA79ED5-67A9-A334-3E72-4C0985DA966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7EF749F-BFAD-83F7-CBB2-E912B4BB995C}"/>
              </a:ext>
            </a:extLst>
          </p:cNvPr>
          <p:cNvSpPr>
            <a:spLocks noGrp="1"/>
          </p:cNvSpPr>
          <p:nvPr>
            <p:ph type="sldNum" sz="quarter" idx="12"/>
          </p:nvPr>
        </p:nvSpPr>
        <p:spPr/>
        <p:txBody>
          <a:bodyPr/>
          <a:lstStyle/>
          <a:p>
            <a:fld id="{EE422D91-C28E-4462-962A-EE4FD1785A07}" type="slidenum">
              <a:rPr lang="en-GB" smtClean="0"/>
              <a:t>‹#›</a:t>
            </a:fld>
            <a:endParaRPr lang="en-GB"/>
          </a:p>
        </p:txBody>
      </p:sp>
    </p:spTree>
    <p:extLst>
      <p:ext uri="{BB962C8B-B14F-4D97-AF65-F5344CB8AC3E}">
        <p14:creationId xmlns:p14="http://schemas.microsoft.com/office/powerpoint/2010/main" val="25045483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BC0747-B7B5-0657-E01F-28B12EA3D3A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0C3D568-DAAB-2826-154D-2A1A047910F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BF086BE-AF14-1D75-A87D-166FB43CD506}"/>
              </a:ext>
            </a:extLst>
          </p:cNvPr>
          <p:cNvSpPr>
            <a:spLocks noGrp="1"/>
          </p:cNvSpPr>
          <p:nvPr>
            <p:ph type="dt" sz="half" idx="10"/>
          </p:nvPr>
        </p:nvSpPr>
        <p:spPr/>
        <p:txBody>
          <a:bodyPr/>
          <a:lstStyle/>
          <a:p>
            <a:fld id="{0C5998CB-538F-45AF-896C-2191D41163B7}" type="datetimeFigureOut">
              <a:rPr lang="en-GB" smtClean="0"/>
              <a:t>11/10/2025</a:t>
            </a:fld>
            <a:endParaRPr lang="en-GB"/>
          </a:p>
        </p:txBody>
      </p:sp>
      <p:sp>
        <p:nvSpPr>
          <p:cNvPr id="5" name="Footer Placeholder 4">
            <a:extLst>
              <a:ext uri="{FF2B5EF4-FFF2-40B4-BE49-F238E27FC236}">
                <a16:creationId xmlns:a16="http://schemas.microsoft.com/office/drawing/2014/main" id="{A47ADDDB-E825-8775-5BD0-BC7BF49518D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BD825C0-F4DD-19AD-22B0-6395439AD7D3}"/>
              </a:ext>
            </a:extLst>
          </p:cNvPr>
          <p:cNvSpPr>
            <a:spLocks noGrp="1"/>
          </p:cNvSpPr>
          <p:nvPr>
            <p:ph type="sldNum" sz="quarter" idx="12"/>
          </p:nvPr>
        </p:nvSpPr>
        <p:spPr/>
        <p:txBody>
          <a:bodyPr/>
          <a:lstStyle/>
          <a:p>
            <a:fld id="{EE422D91-C28E-4462-962A-EE4FD1785A07}" type="slidenum">
              <a:rPr lang="en-GB" smtClean="0"/>
              <a:t>‹#›</a:t>
            </a:fld>
            <a:endParaRPr lang="en-GB"/>
          </a:p>
        </p:txBody>
      </p:sp>
    </p:spTree>
    <p:extLst>
      <p:ext uri="{BB962C8B-B14F-4D97-AF65-F5344CB8AC3E}">
        <p14:creationId xmlns:p14="http://schemas.microsoft.com/office/powerpoint/2010/main" val="36982542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75B8BC6-0D8B-6111-5DBB-CD7D258B323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55B0DC8-9869-45C2-DD0C-190A22D88D3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E4EAE24-E95A-5C8F-C2E7-DFE924CE6838}"/>
              </a:ext>
            </a:extLst>
          </p:cNvPr>
          <p:cNvSpPr>
            <a:spLocks noGrp="1"/>
          </p:cNvSpPr>
          <p:nvPr>
            <p:ph type="dt" sz="half" idx="10"/>
          </p:nvPr>
        </p:nvSpPr>
        <p:spPr/>
        <p:txBody>
          <a:bodyPr/>
          <a:lstStyle/>
          <a:p>
            <a:fld id="{0C5998CB-538F-45AF-896C-2191D41163B7}" type="datetimeFigureOut">
              <a:rPr lang="en-GB" smtClean="0"/>
              <a:t>11/10/2025</a:t>
            </a:fld>
            <a:endParaRPr lang="en-GB"/>
          </a:p>
        </p:txBody>
      </p:sp>
      <p:sp>
        <p:nvSpPr>
          <p:cNvPr id="5" name="Footer Placeholder 4">
            <a:extLst>
              <a:ext uri="{FF2B5EF4-FFF2-40B4-BE49-F238E27FC236}">
                <a16:creationId xmlns:a16="http://schemas.microsoft.com/office/drawing/2014/main" id="{76CC1E0F-D7D9-43FC-EE38-33FD5FE4792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A0415D0-1A8E-3919-AE24-D9251016D671}"/>
              </a:ext>
            </a:extLst>
          </p:cNvPr>
          <p:cNvSpPr>
            <a:spLocks noGrp="1"/>
          </p:cNvSpPr>
          <p:nvPr>
            <p:ph type="sldNum" sz="quarter" idx="12"/>
          </p:nvPr>
        </p:nvSpPr>
        <p:spPr/>
        <p:txBody>
          <a:bodyPr/>
          <a:lstStyle/>
          <a:p>
            <a:fld id="{EE422D91-C28E-4462-962A-EE4FD1785A07}" type="slidenum">
              <a:rPr lang="en-GB" smtClean="0"/>
              <a:t>‹#›</a:t>
            </a:fld>
            <a:endParaRPr lang="en-GB"/>
          </a:p>
        </p:txBody>
      </p:sp>
    </p:spTree>
    <p:extLst>
      <p:ext uri="{BB962C8B-B14F-4D97-AF65-F5344CB8AC3E}">
        <p14:creationId xmlns:p14="http://schemas.microsoft.com/office/powerpoint/2010/main" val="42418441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3" name="Picture 2" descr="A picture containing screenshot, white, design&#10;&#10;Description automatically generated">
            <a:extLst>
              <a:ext uri="{FF2B5EF4-FFF2-40B4-BE49-F238E27FC236}">
                <a16:creationId xmlns:a16="http://schemas.microsoft.com/office/drawing/2014/main" id="{D2E35789-51F7-6CD7-8884-F852CB36CD1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5470303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5CA8AA1-F3E8-1AA4-E86C-5A43C95AD08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1F9691C-5AEE-0645-EE96-9745546BC8C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675B7BB-AC3F-94F6-9255-7853032C007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C5998CB-538F-45AF-896C-2191D41163B7}" type="datetimeFigureOut">
              <a:rPr lang="en-GB" smtClean="0"/>
              <a:t>11/10/2025</a:t>
            </a:fld>
            <a:endParaRPr lang="en-GB"/>
          </a:p>
        </p:txBody>
      </p:sp>
      <p:sp>
        <p:nvSpPr>
          <p:cNvPr id="5" name="Footer Placeholder 4">
            <a:extLst>
              <a:ext uri="{FF2B5EF4-FFF2-40B4-BE49-F238E27FC236}">
                <a16:creationId xmlns:a16="http://schemas.microsoft.com/office/drawing/2014/main" id="{FC917672-A8DE-B52E-4E84-BDD229D5EBD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7C990AA7-A2CB-E7F6-4E14-7133357783A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E422D91-C28E-4462-962A-EE4FD1785A07}" type="slidenum">
              <a:rPr lang="en-GB" smtClean="0"/>
              <a:t>‹#›</a:t>
            </a:fld>
            <a:endParaRPr lang="en-GB"/>
          </a:p>
        </p:txBody>
      </p:sp>
    </p:spTree>
    <p:extLst>
      <p:ext uri="{BB962C8B-B14F-4D97-AF65-F5344CB8AC3E}">
        <p14:creationId xmlns:p14="http://schemas.microsoft.com/office/powerpoint/2010/main" val="1063649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DBC6133C-0615-4CE4-9132-37E609A9BD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169CC832-2974-4E8D-90ED-3E2941BA73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16533" y="1944913"/>
            <a:ext cx="402336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55222F96-971A-4F90-B841-6BAB416C7A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25843" y="6053360"/>
            <a:ext cx="740664" cy="15412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08980754-6F4B-43C9-B9BE-127B6BED65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904923" y="215201"/>
            <a:ext cx="740664" cy="1183349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96793" y="354959"/>
            <a:ext cx="6184973" cy="591521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A blue background with a black and yellow shield&#10;&#10;AI-generated content may be incorrect.">
            <a:extLst>
              <a:ext uri="{FF2B5EF4-FFF2-40B4-BE49-F238E27FC236}">
                <a16:creationId xmlns:a16="http://schemas.microsoft.com/office/drawing/2014/main" id="{2EEEB42F-7504-7843-B21A-2C4A93CEBEFC}"/>
              </a:ext>
            </a:extLst>
          </p:cNvPr>
          <p:cNvPicPr>
            <a:picLocks noChangeAspect="1"/>
          </p:cNvPicPr>
          <p:nvPr/>
        </p:nvPicPr>
        <p:blipFill>
          <a:blip r:embed="rId2"/>
          <a:stretch>
            <a:fillRect/>
          </a:stretch>
        </p:blipFill>
        <p:spPr>
          <a:xfrm>
            <a:off x="6139676" y="650494"/>
            <a:ext cx="5324142" cy="5324142"/>
          </a:xfrm>
          <a:prstGeom prst="rect">
            <a:avLst/>
          </a:prstGeom>
        </p:spPr>
      </p:pic>
      <p:graphicFrame>
        <p:nvGraphicFramePr>
          <p:cNvPr id="6" name="TextBox 3">
            <a:extLst>
              <a:ext uri="{FF2B5EF4-FFF2-40B4-BE49-F238E27FC236}">
                <a16:creationId xmlns:a16="http://schemas.microsoft.com/office/drawing/2014/main" id="{9F9ED3A1-8E26-8826-184B-293AE5791C41}"/>
              </a:ext>
            </a:extLst>
          </p:cNvPr>
          <p:cNvGraphicFramePr/>
          <p:nvPr>
            <p:extLst>
              <p:ext uri="{D42A27DB-BD31-4B8C-83A1-F6EECF244321}">
                <p14:modId xmlns:p14="http://schemas.microsoft.com/office/powerpoint/2010/main" val="342132822"/>
              </p:ext>
            </p:extLst>
          </p:nvPr>
        </p:nvGraphicFramePr>
        <p:xfrm>
          <a:off x="645066" y="2031101"/>
          <a:ext cx="4282984" cy="351194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0205963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D1D34770-47A8-402C-AF23-2B653F2D88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3379A11-1CF0-5125-F775-02C08085203B}"/>
              </a:ext>
            </a:extLst>
          </p:cNvPr>
          <p:cNvSpPr>
            <a:spLocks noGrp="1"/>
          </p:cNvSpPr>
          <p:nvPr>
            <p:ph type="title"/>
          </p:nvPr>
        </p:nvSpPr>
        <p:spPr>
          <a:xfrm>
            <a:off x="836679" y="215898"/>
            <a:ext cx="6002110" cy="1495425"/>
          </a:xfrm>
        </p:spPr>
        <p:txBody>
          <a:bodyPr>
            <a:normAutofit/>
          </a:bodyPr>
          <a:lstStyle/>
          <a:p>
            <a:r>
              <a:rPr lang="en-GB" sz="4000" b="1" u="sng">
                <a:latin typeface="Arial"/>
                <a:cs typeface="Arial"/>
              </a:rPr>
              <a:t> Overview  of  my presentation</a:t>
            </a:r>
          </a:p>
        </p:txBody>
      </p:sp>
      <p:sp>
        <p:nvSpPr>
          <p:cNvPr id="3" name="Content Placeholder 2">
            <a:extLst>
              <a:ext uri="{FF2B5EF4-FFF2-40B4-BE49-F238E27FC236}">
                <a16:creationId xmlns:a16="http://schemas.microsoft.com/office/drawing/2014/main" id="{04A3744F-9B08-5DB9-23DC-76B7A65F7E67}"/>
              </a:ext>
            </a:extLst>
          </p:cNvPr>
          <p:cNvSpPr>
            <a:spLocks noGrp="1"/>
          </p:cNvSpPr>
          <p:nvPr>
            <p:ph idx="1"/>
          </p:nvPr>
        </p:nvSpPr>
        <p:spPr>
          <a:xfrm>
            <a:off x="836680" y="2405067"/>
            <a:ext cx="6002110" cy="3729034"/>
          </a:xfrm>
        </p:spPr>
        <p:txBody>
          <a:bodyPr vert="horz" lIns="91440" tIns="45720" rIns="91440" bIns="45720" rtlCol="0">
            <a:normAutofit/>
          </a:bodyPr>
          <a:lstStyle/>
          <a:p>
            <a:pPr marL="0" indent="0">
              <a:buNone/>
            </a:pPr>
            <a:endParaRPr lang="en-GB" sz="1900">
              <a:latin typeface="Arial" panose="020B0604020202020204" pitchFamily="34" charset="0"/>
              <a:cs typeface="Arial" panose="020B0604020202020204" pitchFamily="34" charset="0"/>
            </a:endParaRPr>
          </a:p>
          <a:p>
            <a:pPr marL="0" indent="0">
              <a:buNone/>
            </a:pPr>
            <a:r>
              <a:rPr lang="en-GB" sz="1900">
                <a:latin typeface="Arial" panose="020B0604020202020204" pitchFamily="34" charset="0"/>
                <a:cs typeface="Arial" panose="020B0604020202020204" pitchFamily="34" charset="0"/>
              </a:rPr>
              <a:t>Within my presentation I will:</a:t>
            </a:r>
            <a:endParaRPr lang="en-GB" sz="1900">
              <a:latin typeface="Arial"/>
              <a:cs typeface="Arial"/>
            </a:endParaRPr>
          </a:p>
          <a:p>
            <a:pPr lvl="1"/>
            <a:r>
              <a:rPr lang="en-GB" sz="1900">
                <a:latin typeface="Arial"/>
                <a:cs typeface="Arial"/>
              </a:rPr>
              <a:t>Provide an overview Green Havan Florists and the nature and scope of the problems.</a:t>
            </a:r>
          </a:p>
          <a:p>
            <a:pPr lvl="1"/>
            <a:r>
              <a:rPr lang="en-GB" sz="1900">
                <a:latin typeface="Arial"/>
                <a:cs typeface="Arial"/>
              </a:rPr>
              <a:t>Apply the 5W2H model to articulate the nature and scope of the problem.</a:t>
            </a:r>
          </a:p>
          <a:p>
            <a:pPr lvl="1"/>
            <a:r>
              <a:rPr lang="en-GB" sz="1900">
                <a:latin typeface="Arial"/>
                <a:cs typeface="Arial"/>
              </a:rPr>
              <a:t>Provide a critique and application of the PESTEL framework.</a:t>
            </a:r>
          </a:p>
          <a:p>
            <a:pPr lvl="1"/>
            <a:r>
              <a:rPr lang="en-GB" sz="1900">
                <a:latin typeface="Arial"/>
                <a:cs typeface="Arial"/>
              </a:rPr>
              <a:t>Provide a critique and application of the Cause-and-Effect model.</a:t>
            </a:r>
          </a:p>
          <a:p>
            <a:pPr lvl="1"/>
            <a:r>
              <a:rPr lang="en-GB" sz="1900">
                <a:latin typeface="Arial" panose="020B0604020202020204" pitchFamily="34" charset="0"/>
                <a:cs typeface="Arial" panose="020B0604020202020204" pitchFamily="34" charset="0"/>
              </a:rPr>
              <a:t>And, finally, provide a summary of the key findings.</a:t>
            </a:r>
          </a:p>
          <a:p>
            <a:endParaRPr lang="en-GB" sz="1900">
              <a:latin typeface="Arial" panose="020B0604020202020204" pitchFamily="34" charset="0"/>
              <a:cs typeface="Arial" panose="020B0604020202020204" pitchFamily="34" charset="0"/>
            </a:endParaRPr>
          </a:p>
          <a:p>
            <a:endParaRPr lang="en-GB" sz="1900">
              <a:latin typeface="Arial" panose="020B0604020202020204" pitchFamily="34" charset="0"/>
              <a:cs typeface="Arial" panose="020B0604020202020204" pitchFamily="34" charset="0"/>
            </a:endParaRPr>
          </a:p>
          <a:p>
            <a:endParaRPr lang="en-GB" sz="1900"/>
          </a:p>
          <a:p>
            <a:endParaRPr lang="en-GB" sz="1900"/>
          </a:p>
        </p:txBody>
      </p:sp>
      <p:pic>
        <p:nvPicPr>
          <p:cNvPr id="5" name="Picture 4" descr="World map made of leaves and flowers">
            <a:extLst>
              <a:ext uri="{FF2B5EF4-FFF2-40B4-BE49-F238E27FC236}">
                <a16:creationId xmlns:a16="http://schemas.microsoft.com/office/drawing/2014/main" id="{3464183F-A692-7A00-2E33-5B5B070DE14B}"/>
              </a:ext>
            </a:extLst>
          </p:cNvPr>
          <p:cNvPicPr>
            <a:picLocks noChangeAspect="1"/>
          </p:cNvPicPr>
          <p:nvPr/>
        </p:nvPicPr>
        <p:blipFill>
          <a:blip r:embed="rId2"/>
          <a:srcRect l="29894" r="21512" b="-1"/>
          <a:stretch>
            <a:fillRect/>
          </a:stretch>
        </p:blipFill>
        <p:spPr>
          <a:xfrm>
            <a:off x="7199440" y="10"/>
            <a:ext cx="4992560" cy="6857990"/>
          </a:xfrm>
          <a:prstGeom prst="rect">
            <a:avLst/>
          </a:prstGeom>
          <a:effectLst/>
        </p:spPr>
      </p:pic>
    </p:spTree>
    <p:extLst>
      <p:ext uri="{BB962C8B-B14F-4D97-AF65-F5344CB8AC3E}">
        <p14:creationId xmlns:p14="http://schemas.microsoft.com/office/powerpoint/2010/main" val="3321023050"/>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1D34770-47A8-402C-AF23-2B653F2D88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A50C2D0-4F0F-32FA-368C-29CAACE5786E}"/>
              </a:ext>
            </a:extLst>
          </p:cNvPr>
          <p:cNvSpPr>
            <a:spLocks noGrp="1"/>
          </p:cNvSpPr>
          <p:nvPr>
            <p:ph type="title"/>
          </p:nvPr>
        </p:nvSpPr>
        <p:spPr>
          <a:xfrm>
            <a:off x="836679" y="723898"/>
            <a:ext cx="6002110" cy="1495425"/>
          </a:xfrm>
        </p:spPr>
        <p:txBody>
          <a:bodyPr>
            <a:normAutofit/>
          </a:bodyPr>
          <a:lstStyle/>
          <a:p>
            <a:r>
              <a:rPr lang="en-GB" sz="4000" b="1" u="sng">
                <a:latin typeface="Arial" panose="020B0604020202020204" pitchFamily="34" charset="0"/>
                <a:cs typeface="Arial" panose="020B0604020202020204" pitchFamily="34" charset="0"/>
              </a:rPr>
              <a:t>Green Havan Florists </a:t>
            </a:r>
            <a:endParaRPr lang="en-GB" sz="4000" u="sng"/>
          </a:p>
        </p:txBody>
      </p:sp>
      <p:sp>
        <p:nvSpPr>
          <p:cNvPr id="3" name="Content Placeholder 2">
            <a:extLst>
              <a:ext uri="{FF2B5EF4-FFF2-40B4-BE49-F238E27FC236}">
                <a16:creationId xmlns:a16="http://schemas.microsoft.com/office/drawing/2014/main" id="{E292113E-450D-CB08-601E-E45AB99509E7}"/>
              </a:ext>
            </a:extLst>
          </p:cNvPr>
          <p:cNvSpPr>
            <a:spLocks noGrp="1"/>
          </p:cNvSpPr>
          <p:nvPr>
            <p:ph idx="1"/>
          </p:nvPr>
        </p:nvSpPr>
        <p:spPr>
          <a:xfrm>
            <a:off x="836680" y="2405067"/>
            <a:ext cx="6002110" cy="3729034"/>
          </a:xfrm>
        </p:spPr>
        <p:txBody>
          <a:bodyPr vert="horz" lIns="91440" tIns="45720" rIns="91440" bIns="45720" rtlCol="0" anchor="t">
            <a:normAutofit fontScale="85000" lnSpcReduction="20000"/>
          </a:bodyPr>
          <a:lstStyle/>
          <a:p>
            <a:pPr marL="0" indent="0">
              <a:buNone/>
            </a:pPr>
            <a:r>
              <a:rPr lang="en-GB" sz="1700" dirty="0">
                <a:latin typeface="Arial"/>
                <a:cs typeface="Arial"/>
              </a:rPr>
              <a:t>A little, independent flower business called Green Haven Florists is situated in Norwich, UK. </a:t>
            </a:r>
            <a:endParaRPr lang="en-US" dirty="0">
              <a:latin typeface="Arial"/>
              <a:cs typeface="Arial"/>
            </a:endParaRPr>
          </a:p>
          <a:p>
            <a:pPr marL="0" indent="0">
              <a:buNone/>
            </a:pPr>
            <a:endParaRPr lang="en-GB" sz="1700" dirty="0">
              <a:latin typeface="Arial"/>
              <a:cs typeface="Arial"/>
            </a:endParaRPr>
          </a:p>
          <a:p>
            <a:pPr marL="0" indent="0">
              <a:buNone/>
            </a:pPr>
            <a:r>
              <a:rPr lang="en-GB" sz="1700" dirty="0">
                <a:latin typeface="Arial"/>
                <a:cs typeface="Arial"/>
              </a:rPr>
              <a:t>Established in 2016 by Liam and Priya Patel, the store immediately became well-known for its custom floral arrangements </a:t>
            </a:r>
            <a:r>
              <a:rPr lang="en-GB" sz="1700" dirty="0">
                <a:ea typeface="+mn-lt"/>
                <a:cs typeface="+mn-lt"/>
              </a:rPr>
              <a:t>(Kotler, 2021).</a:t>
            </a:r>
            <a:endParaRPr lang="en-GB" dirty="0">
              <a:latin typeface="Arial"/>
              <a:cs typeface="Arial"/>
            </a:endParaRPr>
          </a:p>
          <a:p>
            <a:pPr marL="0" indent="0">
              <a:buNone/>
            </a:pPr>
            <a:r>
              <a:rPr lang="en-GB" sz="1700" dirty="0">
                <a:latin typeface="Arial"/>
                <a:cs typeface="Arial"/>
              </a:rPr>
              <a:t>Environmentally responsible packaging, and close connections to the local community.</a:t>
            </a:r>
            <a:r>
              <a:rPr lang="en-GB" sz="1700" dirty="0">
                <a:ea typeface="+mn-lt"/>
                <a:cs typeface="+mn-lt"/>
              </a:rPr>
              <a:t>(Smith and Green, 2023).</a:t>
            </a:r>
            <a:endParaRPr lang="en-GB" dirty="0">
              <a:latin typeface="Arial"/>
              <a:cs typeface="Arial"/>
            </a:endParaRPr>
          </a:p>
          <a:p>
            <a:pPr marL="0" indent="0">
              <a:buNone/>
            </a:pPr>
            <a:endParaRPr lang="en-GB" sz="1700" dirty="0">
              <a:latin typeface="Arial"/>
              <a:cs typeface="Arial"/>
            </a:endParaRPr>
          </a:p>
          <a:p>
            <a:pPr marL="0" indent="0">
              <a:buNone/>
            </a:pPr>
            <a:r>
              <a:rPr lang="en-GB" sz="1700" dirty="0">
                <a:latin typeface="Arial"/>
                <a:cs typeface="Arial"/>
              </a:rPr>
              <a:t>The business has business from corporate clients weddings walk-in individuals purchasing flowers, </a:t>
            </a:r>
            <a:r>
              <a:rPr lang="en-GB" sz="1700" dirty="0">
                <a:ea typeface="+mn-lt"/>
                <a:cs typeface="+mn-lt"/>
              </a:rPr>
              <a:t>(Dube, 2022).</a:t>
            </a:r>
            <a:endParaRPr lang="en-GB" dirty="0">
              <a:latin typeface="Arial"/>
              <a:cs typeface="Arial"/>
            </a:endParaRPr>
          </a:p>
          <a:p>
            <a:pPr marL="0" indent="0">
              <a:buNone/>
            </a:pPr>
            <a:r>
              <a:rPr lang="en-GB" sz="1700" dirty="0">
                <a:latin typeface="Arial"/>
                <a:cs typeface="Arial"/>
              </a:rPr>
              <a:t>Green Haven serves a wide variety of people.</a:t>
            </a:r>
            <a:endParaRPr lang="en-GB" dirty="0">
              <a:latin typeface="Arial"/>
              <a:cs typeface="Arial"/>
            </a:endParaRPr>
          </a:p>
          <a:p>
            <a:pPr marL="0" indent="0">
              <a:buNone/>
            </a:pPr>
            <a:endParaRPr lang="en-GB" sz="1700">
              <a:latin typeface="Arial" panose="020B0604020202020204" pitchFamily="34" charset="0"/>
              <a:cs typeface="Arial" panose="020B0604020202020204" pitchFamily="34" charset="0"/>
            </a:endParaRPr>
          </a:p>
          <a:p>
            <a:pPr marL="0" indent="0">
              <a:buNone/>
            </a:pPr>
            <a:r>
              <a:rPr lang="en-GB" sz="1700" dirty="0">
                <a:latin typeface="Arial"/>
                <a:cs typeface="Arial"/>
              </a:rPr>
              <a:t>Customers who care about the environment are drawn to the company's sustainable.</a:t>
            </a:r>
            <a:r>
              <a:rPr lang="en-GB" sz="1700" dirty="0">
                <a:ea typeface="+mn-lt"/>
                <a:cs typeface="+mn-lt"/>
              </a:rPr>
              <a:t>(Porter, 2020).</a:t>
            </a:r>
          </a:p>
          <a:p>
            <a:pPr marL="0" indent="0">
              <a:buNone/>
            </a:pPr>
            <a:r>
              <a:rPr lang="en-GB" sz="1700" dirty="0">
                <a:latin typeface="Arial"/>
                <a:cs typeface="Arial"/>
              </a:rPr>
              <a:t>In the last year, Green Haven Florists has seen a sharp decline in both foot traffic and sales.(</a:t>
            </a:r>
            <a:r>
              <a:rPr lang="en-GB" sz="1700" dirty="0">
                <a:ea typeface="+mn-lt"/>
                <a:cs typeface="+mn-lt"/>
              </a:rPr>
              <a:t>Smith and Green, 2023).</a:t>
            </a:r>
            <a:endParaRPr lang="en-GB" dirty="0"/>
          </a:p>
        </p:txBody>
      </p:sp>
      <p:pic>
        <p:nvPicPr>
          <p:cNvPr id="5" name="Picture 4" descr="Closeup of flowers on top of a coffin">
            <a:extLst>
              <a:ext uri="{FF2B5EF4-FFF2-40B4-BE49-F238E27FC236}">
                <a16:creationId xmlns:a16="http://schemas.microsoft.com/office/drawing/2014/main" id="{31DB370F-A57D-A11C-A2A2-35FB494DB875}"/>
              </a:ext>
            </a:extLst>
          </p:cNvPr>
          <p:cNvPicPr>
            <a:picLocks noChangeAspect="1"/>
          </p:cNvPicPr>
          <p:nvPr/>
        </p:nvPicPr>
        <p:blipFill>
          <a:blip r:embed="rId2"/>
          <a:srcRect l="29325" r="22264"/>
          <a:stretch>
            <a:fillRect/>
          </a:stretch>
        </p:blipFill>
        <p:spPr>
          <a:xfrm>
            <a:off x="7199440" y="10"/>
            <a:ext cx="4992560" cy="6857990"/>
          </a:xfrm>
          <a:prstGeom prst="rect">
            <a:avLst/>
          </a:prstGeom>
          <a:effectLst/>
        </p:spPr>
      </p:pic>
    </p:spTree>
    <p:extLst>
      <p:ext uri="{BB962C8B-B14F-4D97-AF65-F5344CB8AC3E}">
        <p14:creationId xmlns:p14="http://schemas.microsoft.com/office/powerpoint/2010/main" val="102760849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DF348C-F75E-75E9-74BA-22A65FB9E02F}"/>
              </a:ext>
            </a:extLst>
          </p:cNvPr>
          <p:cNvSpPr>
            <a:spLocks noGrp="1"/>
          </p:cNvSpPr>
          <p:nvPr>
            <p:ph type="title"/>
          </p:nvPr>
        </p:nvSpPr>
        <p:spPr>
          <a:xfrm>
            <a:off x="707571" y="124612"/>
            <a:ext cx="10515600" cy="1325563"/>
          </a:xfrm>
        </p:spPr>
        <p:txBody>
          <a:bodyPr>
            <a:normAutofit/>
          </a:bodyPr>
          <a:lstStyle/>
          <a:p>
            <a:r>
              <a:rPr lang="en-GB" sz="3200" b="1" u="sng">
                <a:latin typeface="Arial" panose="020B0604020202020204" pitchFamily="34" charset="0"/>
                <a:cs typeface="Arial" panose="020B0604020202020204" pitchFamily="34" charset="0"/>
              </a:rPr>
              <a:t>What is PESTEL</a:t>
            </a:r>
          </a:p>
        </p:txBody>
      </p:sp>
      <p:graphicFrame>
        <p:nvGraphicFramePr>
          <p:cNvPr id="25" name="Content Placeholder 2">
            <a:extLst>
              <a:ext uri="{FF2B5EF4-FFF2-40B4-BE49-F238E27FC236}">
                <a16:creationId xmlns:a16="http://schemas.microsoft.com/office/drawing/2014/main" id="{2918E9A7-34EE-C2F9-F757-55CB245BB14E}"/>
              </a:ext>
            </a:extLst>
          </p:cNvPr>
          <p:cNvGraphicFramePr>
            <a:graphicFrameLocks noGrp="1"/>
          </p:cNvGraphicFramePr>
          <p:nvPr>
            <p:ph idx="1"/>
            <p:extLst>
              <p:ext uri="{D42A27DB-BD31-4B8C-83A1-F6EECF244321}">
                <p14:modId xmlns:p14="http://schemas.microsoft.com/office/powerpoint/2010/main" val="2939139434"/>
              </p:ext>
            </p:extLst>
          </p:nvPr>
        </p:nvGraphicFramePr>
        <p:xfrm>
          <a:off x="576942" y="1159902"/>
          <a:ext cx="11299372" cy="557348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61610389"/>
      </p:ext>
    </p:extLst>
  </p:cSld>
  <p:clrMapOvr>
    <a:masterClrMapping/>
  </p:clrMapOvr>
  <p:transition spd="slow">
    <p:randomBar dir="vert"/>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91700C-58CD-EBB6-FE17-E01673FE0F59}"/>
            </a:ext>
          </a:extLst>
        </p:cNvPr>
        <p:cNvGrpSpPr/>
        <p:nvPr/>
      </p:nvGrpSpPr>
      <p:grpSpPr>
        <a:xfrm>
          <a:off x="0" y="0"/>
          <a:ext cx="0" cy="0"/>
          <a:chOff x="0" y="0"/>
          <a:chExt cx="0" cy="0"/>
        </a:xfrm>
      </p:grpSpPr>
      <p:sp>
        <p:nvSpPr>
          <p:cNvPr id="2" name="Picture Placeholder 1">
            <a:extLst>
              <a:ext uri="{FF2B5EF4-FFF2-40B4-BE49-F238E27FC236}">
                <a16:creationId xmlns:a16="http://schemas.microsoft.com/office/drawing/2014/main" id="{114F40AF-1DC8-A37F-53F7-202B11A20FAE}"/>
              </a:ext>
            </a:extLst>
          </p:cNvPr>
          <p:cNvSpPr>
            <a:spLocks noGrp="1"/>
          </p:cNvSpPr>
          <p:nvPr>
            <p:ph type="pic" sz="quarter" idx="11"/>
          </p:nvPr>
        </p:nvSpPr>
        <p:spPr>
          <a:xfrm>
            <a:off x="664234" y="2102688"/>
            <a:ext cx="12192000" cy="6858000"/>
          </a:xfrm>
        </p:spPr>
        <p:txBody>
          <a:bodyPr/>
          <a:lstStyle/>
          <a:p>
            <a:pPr marL="0" indent="0">
              <a:buNone/>
            </a:pPr>
            <a:endParaRPr lang="en-GB"/>
          </a:p>
          <a:p>
            <a:pPr marL="0" indent="0">
              <a:buNone/>
            </a:pPr>
            <a:endParaRPr lang="en-GB"/>
          </a:p>
        </p:txBody>
      </p:sp>
      <p:graphicFrame>
        <p:nvGraphicFramePr>
          <p:cNvPr id="5" name="Table 4">
            <a:extLst>
              <a:ext uri="{FF2B5EF4-FFF2-40B4-BE49-F238E27FC236}">
                <a16:creationId xmlns:a16="http://schemas.microsoft.com/office/drawing/2014/main" id="{A2EE408F-2C4B-7EA4-C94A-EC225621176C}"/>
              </a:ext>
            </a:extLst>
          </p:cNvPr>
          <p:cNvGraphicFramePr>
            <a:graphicFrameLocks noGrp="1"/>
          </p:cNvGraphicFramePr>
          <p:nvPr>
            <p:extLst>
              <p:ext uri="{D42A27DB-BD31-4B8C-83A1-F6EECF244321}">
                <p14:modId xmlns:p14="http://schemas.microsoft.com/office/powerpoint/2010/main" val="1963023829"/>
              </p:ext>
            </p:extLst>
          </p:nvPr>
        </p:nvGraphicFramePr>
        <p:xfrm>
          <a:off x="242644" y="61602"/>
          <a:ext cx="11706712" cy="9291788"/>
        </p:xfrm>
        <a:graphic>
          <a:graphicData uri="http://schemas.openxmlformats.org/drawingml/2006/table">
            <a:tbl>
              <a:tblPr firstRow="1" bandRow="1">
                <a:tableStyleId>{93296810-A885-4BE3-A3E7-6D5BEEA58F35}</a:tableStyleId>
              </a:tblPr>
              <a:tblGrid>
                <a:gridCol w="2414829">
                  <a:extLst>
                    <a:ext uri="{9D8B030D-6E8A-4147-A177-3AD203B41FA5}">
                      <a16:colId xmlns:a16="http://schemas.microsoft.com/office/drawing/2014/main" val="516700139"/>
                    </a:ext>
                  </a:extLst>
                </a:gridCol>
                <a:gridCol w="1335258">
                  <a:extLst>
                    <a:ext uri="{9D8B030D-6E8A-4147-A177-3AD203B41FA5}">
                      <a16:colId xmlns:a16="http://schemas.microsoft.com/office/drawing/2014/main" val="1482979515"/>
                    </a:ext>
                  </a:extLst>
                </a:gridCol>
                <a:gridCol w="1267077">
                  <a:extLst>
                    <a:ext uri="{9D8B030D-6E8A-4147-A177-3AD203B41FA5}">
                      <a16:colId xmlns:a16="http://schemas.microsoft.com/office/drawing/2014/main" val="1537974666"/>
                    </a:ext>
                  </a:extLst>
                </a:gridCol>
                <a:gridCol w="1672387">
                  <a:extLst>
                    <a:ext uri="{9D8B030D-6E8A-4147-A177-3AD203B41FA5}">
                      <a16:colId xmlns:a16="http://schemas.microsoft.com/office/drawing/2014/main" val="2616223528"/>
                    </a:ext>
                  </a:extLst>
                </a:gridCol>
                <a:gridCol w="1672387">
                  <a:extLst>
                    <a:ext uri="{9D8B030D-6E8A-4147-A177-3AD203B41FA5}">
                      <a16:colId xmlns:a16="http://schemas.microsoft.com/office/drawing/2014/main" val="3425015451"/>
                    </a:ext>
                  </a:extLst>
                </a:gridCol>
                <a:gridCol w="1672387">
                  <a:extLst>
                    <a:ext uri="{9D8B030D-6E8A-4147-A177-3AD203B41FA5}">
                      <a16:colId xmlns:a16="http://schemas.microsoft.com/office/drawing/2014/main" val="1430925739"/>
                    </a:ext>
                  </a:extLst>
                </a:gridCol>
                <a:gridCol w="1672387">
                  <a:extLst>
                    <a:ext uri="{9D8B030D-6E8A-4147-A177-3AD203B41FA5}">
                      <a16:colId xmlns:a16="http://schemas.microsoft.com/office/drawing/2014/main" val="283900714"/>
                    </a:ext>
                  </a:extLst>
                </a:gridCol>
              </a:tblGrid>
              <a:tr h="607497">
                <a:tc gridSpan="7">
                  <a:txBody>
                    <a:bodyPr/>
                    <a:lstStyle/>
                    <a:p>
                      <a:pPr algn="ctr"/>
                      <a:r>
                        <a:rPr lang="en-GB" sz="1500" dirty="0">
                          <a:solidFill>
                            <a:schemeClr val="tx1"/>
                          </a:solidFill>
                        </a:rPr>
                        <a:t>Identify the Root Problem</a:t>
                      </a:r>
                    </a:p>
                  </a:txBody>
                  <a:tcPr>
                    <a:solidFill>
                      <a:schemeClr val="bg2"/>
                    </a:solidFill>
                  </a:tcPr>
                </a:tc>
                <a:tc hMerge="1">
                  <a:txBody>
                    <a:bodyPr/>
                    <a:lstStyle/>
                    <a:p>
                      <a:pPr algn="ctr"/>
                      <a:endParaRPr lang="en-GB" sz="2400">
                        <a:solidFill>
                          <a:schemeClr val="tx1"/>
                        </a:solidFill>
                      </a:endParaRPr>
                    </a:p>
                  </a:txBody>
                  <a:tcPr>
                    <a:solidFill>
                      <a:srgbClr val="FFC000"/>
                    </a:solidFill>
                  </a:tcPr>
                </a:tc>
                <a:tc hMerge="1">
                  <a:txBody>
                    <a:bodyPr/>
                    <a:lstStyle/>
                    <a:p>
                      <a:pPr algn="ctr"/>
                      <a:endParaRPr lang="en-GB" sz="2400">
                        <a:solidFill>
                          <a:schemeClr val="tx1"/>
                        </a:solidFill>
                      </a:endParaRPr>
                    </a:p>
                  </a:txBody>
                  <a:tcPr>
                    <a:solidFill>
                      <a:srgbClr val="FFFF00"/>
                    </a:solidFill>
                  </a:tcPr>
                </a:tc>
                <a:tc hMerge="1">
                  <a:txBody>
                    <a:bodyPr/>
                    <a:lstStyle/>
                    <a:p>
                      <a:pPr algn="ctr"/>
                      <a:endParaRPr lang="en-GB" sz="2400">
                        <a:solidFill>
                          <a:schemeClr val="tx1"/>
                        </a:solidFill>
                      </a:endParaRPr>
                    </a:p>
                  </a:txBody>
                  <a:tcPr>
                    <a:solidFill>
                      <a:srgbClr val="92D050"/>
                    </a:solidFill>
                  </a:tcPr>
                </a:tc>
                <a:tc hMerge="1">
                  <a:txBody>
                    <a:bodyPr/>
                    <a:lstStyle/>
                    <a:p>
                      <a:pPr algn="ctr"/>
                      <a:endParaRPr lang="en-GB" sz="2400">
                        <a:solidFill>
                          <a:schemeClr val="tx1"/>
                        </a:solidFill>
                      </a:endParaRPr>
                    </a:p>
                  </a:txBody>
                  <a:tcPr>
                    <a:solidFill>
                      <a:srgbClr val="00B0F0"/>
                    </a:solidFill>
                  </a:tcPr>
                </a:tc>
                <a:tc hMerge="1">
                  <a:txBody>
                    <a:bodyPr/>
                    <a:lstStyle/>
                    <a:p>
                      <a:pPr algn="ctr"/>
                      <a:endParaRPr lang="en-GB" sz="2400">
                        <a:solidFill>
                          <a:schemeClr val="tx1"/>
                        </a:solidFill>
                      </a:endParaRPr>
                    </a:p>
                  </a:txBody>
                  <a:tcPr>
                    <a:solidFill>
                      <a:srgbClr val="0070C0"/>
                    </a:solidFill>
                  </a:tcPr>
                </a:tc>
                <a:tc hMerge="1">
                  <a:txBody>
                    <a:bodyPr/>
                    <a:lstStyle/>
                    <a:p>
                      <a:pPr algn="ctr"/>
                      <a:endParaRPr lang="en-GB" sz="2400">
                        <a:solidFill>
                          <a:schemeClr val="tx1"/>
                        </a:solidFill>
                      </a:endParaRPr>
                    </a:p>
                  </a:txBody>
                  <a:tcPr>
                    <a:solidFill>
                      <a:srgbClr val="7030A0"/>
                    </a:solidFill>
                  </a:tcPr>
                </a:tc>
                <a:extLst>
                  <a:ext uri="{0D108BD9-81ED-4DB2-BD59-A6C34878D82A}">
                    <a16:rowId xmlns:a16="http://schemas.microsoft.com/office/drawing/2014/main" val="680339614"/>
                  </a:ext>
                </a:extLst>
              </a:tr>
              <a:tr h="1063117">
                <a:tc>
                  <a:txBody>
                    <a:bodyPr/>
                    <a:lstStyle/>
                    <a:p>
                      <a:pPr algn="ctr"/>
                      <a:r>
                        <a:rPr lang="en-GB" sz="1500" dirty="0">
                          <a:solidFill>
                            <a:schemeClr val="tx1"/>
                          </a:solidFill>
                        </a:rPr>
                        <a:t>What?</a:t>
                      </a:r>
                    </a:p>
                  </a:txBody>
                  <a:tcPr>
                    <a:solidFill>
                      <a:srgbClr val="FF0000"/>
                    </a:solidFill>
                  </a:tcPr>
                </a:tc>
                <a:tc>
                  <a:txBody>
                    <a:bodyPr/>
                    <a:lstStyle/>
                    <a:p>
                      <a:pPr algn="ctr"/>
                      <a:r>
                        <a:rPr lang="en-GB" sz="1500" dirty="0">
                          <a:solidFill>
                            <a:schemeClr val="tx1"/>
                          </a:solidFill>
                        </a:rPr>
                        <a:t>Where? </a:t>
                      </a:r>
                    </a:p>
                  </a:txBody>
                  <a:tcPr>
                    <a:solidFill>
                      <a:srgbClr val="FFC000"/>
                    </a:solidFill>
                  </a:tcPr>
                </a:tc>
                <a:tc>
                  <a:txBody>
                    <a:bodyPr/>
                    <a:lstStyle/>
                    <a:p>
                      <a:pPr algn="ctr"/>
                      <a:r>
                        <a:rPr lang="en-GB" sz="1500" dirty="0">
                          <a:solidFill>
                            <a:schemeClr val="tx1"/>
                          </a:solidFill>
                        </a:rPr>
                        <a:t>When?</a:t>
                      </a:r>
                    </a:p>
                  </a:txBody>
                  <a:tcPr>
                    <a:solidFill>
                      <a:srgbClr val="FFFF00"/>
                    </a:solidFill>
                  </a:tcPr>
                </a:tc>
                <a:tc>
                  <a:txBody>
                    <a:bodyPr/>
                    <a:lstStyle/>
                    <a:p>
                      <a:pPr algn="ctr"/>
                      <a:r>
                        <a:rPr lang="en-GB" sz="1500" dirty="0">
                          <a:solidFill>
                            <a:schemeClr val="tx1"/>
                          </a:solidFill>
                        </a:rPr>
                        <a:t>Who?</a:t>
                      </a:r>
                    </a:p>
                  </a:txBody>
                  <a:tcPr>
                    <a:solidFill>
                      <a:srgbClr val="92D050"/>
                    </a:solidFill>
                  </a:tcPr>
                </a:tc>
                <a:tc>
                  <a:txBody>
                    <a:bodyPr/>
                    <a:lstStyle/>
                    <a:p>
                      <a:pPr algn="ctr"/>
                      <a:r>
                        <a:rPr lang="en-GB" sz="1500" dirty="0">
                          <a:solidFill>
                            <a:schemeClr val="tx1"/>
                          </a:solidFill>
                        </a:rPr>
                        <a:t>Why?</a:t>
                      </a:r>
                    </a:p>
                  </a:txBody>
                  <a:tcPr>
                    <a:solidFill>
                      <a:srgbClr val="00B0F0"/>
                    </a:solidFill>
                  </a:tcPr>
                </a:tc>
                <a:tc>
                  <a:txBody>
                    <a:bodyPr/>
                    <a:lstStyle/>
                    <a:p>
                      <a:pPr algn="ctr"/>
                      <a:r>
                        <a:rPr lang="en-GB" sz="1500" dirty="0">
                          <a:solidFill>
                            <a:schemeClr val="tx1"/>
                          </a:solidFill>
                        </a:rPr>
                        <a:t>How?</a:t>
                      </a:r>
                    </a:p>
                  </a:txBody>
                  <a:tcPr>
                    <a:solidFill>
                      <a:srgbClr val="0070C0"/>
                    </a:solidFill>
                  </a:tcPr>
                </a:tc>
                <a:tc>
                  <a:txBody>
                    <a:bodyPr/>
                    <a:lstStyle/>
                    <a:p>
                      <a:pPr algn="ctr"/>
                      <a:r>
                        <a:rPr lang="en-GB" sz="1500" dirty="0">
                          <a:solidFill>
                            <a:schemeClr val="tx1"/>
                          </a:solidFill>
                        </a:rPr>
                        <a:t>How much?</a:t>
                      </a:r>
                    </a:p>
                  </a:txBody>
                  <a:tcPr>
                    <a:solidFill>
                      <a:srgbClr val="7030A0"/>
                    </a:solidFill>
                  </a:tcPr>
                </a:tc>
                <a:extLst>
                  <a:ext uri="{0D108BD9-81ED-4DB2-BD59-A6C34878D82A}">
                    <a16:rowId xmlns:a16="http://schemas.microsoft.com/office/drawing/2014/main" val="1480788629"/>
                  </a:ext>
                </a:extLst>
              </a:tr>
              <a:tr h="1860454">
                <a:tc>
                  <a:txBody>
                    <a:bodyPr/>
                    <a:lstStyle/>
                    <a:p>
                      <a:r>
                        <a:rPr lang="en-GB" sz="1500" dirty="0"/>
                        <a:t>What effect is it having?</a:t>
                      </a:r>
                    </a:p>
                  </a:txBody>
                  <a:tcPr>
                    <a:solidFill>
                      <a:srgbClr val="FF0000"/>
                    </a:solidFill>
                  </a:tcPr>
                </a:tc>
                <a:tc>
                  <a:txBody>
                    <a:bodyPr/>
                    <a:lstStyle/>
                    <a:p>
                      <a:r>
                        <a:rPr lang="en-GB" sz="1500" dirty="0"/>
                        <a:t>Where is the problem occurring?</a:t>
                      </a:r>
                    </a:p>
                  </a:txBody>
                  <a:tcPr>
                    <a:solidFill>
                      <a:srgbClr val="FFC000"/>
                    </a:solidFill>
                  </a:tcPr>
                </a:tc>
                <a:tc>
                  <a:txBody>
                    <a:bodyPr/>
                    <a:lstStyle/>
                    <a:p>
                      <a:r>
                        <a:rPr lang="en-GB" sz="1500" dirty="0"/>
                        <a:t>When was the problem first noticed?</a:t>
                      </a:r>
                    </a:p>
                  </a:txBody>
                  <a:tcPr>
                    <a:solidFill>
                      <a:srgbClr val="FFFF00"/>
                    </a:solidFill>
                  </a:tcPr>
                </a:tc>
                <a:tc>
                  <a:txBody>
                    <a:bodyPr/>
                    <a:lstStyle/>
                    <a:p>
                      <a:r>
                        <a:rPr lang="en-GB" sz="1500" dirty="0"/>
                        <a:t>Who is impacted by the problem?</a:t>
                      </a:r>
                    </a:p>
                  </a:txBody>
                  <a:tcPr>
                    <a:solidFill>
                      <a:srgbClr val="92D050"/>
                    </a:solidFill>
                  </a:tcPr>
                </a:tc>
                <a:tc>
                  <a:txBody>
                    <a:bodyPr/>
                    <a:lstStyle/>
                    <a:p>
                      <a:r>
                        <a:rPr lang="en-GB" sz="1500" dirty="0"/>
                        <a:t>Why is the problem happening?</a:t>
                      </a:r>
                    </a:p>
                  </a:txBody>
                  <a:tcPr>
                    <a:solidFill>
                      <a:srgbClr val="00B0F0"/>
                    </a:solidFill>
                  </a:tcPr>
                </a:tc>
                <a:tc>
                  <a:txBody>
                    <a:bodyPr/>
                    <a:lstStyle/>
                    <a:p>
                      <a:r>
                        <a:rPr lang="en-GB" sz="1500" dirty="0"/>
                        <a:t>How serious is the problem?</a:t>
                      </a:r>
                    </a:p>
                  </a:txBody>
                  <a:tcPr>
                    <a:solidFill>
                      <a:srgbClr val="0070C0"/>
                    </a:solidFill>
                  </a:tcPr>
                </a:tc>
                <a:tc>
                  <a:txBody>
                    <a:bodyPr/>
                    <a:lstStyle/>
                    <a:p>
                      <a:r>
                        <a:rPr lang="en-GB" sz="1500" dirty="0"/>
                        <a:t>How much money is being lost?</a:t>
                      </a:r>
                    </a:p>
                  </a:txBody>
                  <a:tcPr>
                    <a:solidFill>
                      <a:srgbClr val="7030A0"/>
                    </a:solidFill>
                  </a:tcPr>
                </a:tc>
                <a:extLst>
                  <a:ext uri="{0D108BD9-81ED-4DB2-BD59-A6C34878D82A}">
                    <a16:rowId xmlns:a16="http://schemas.microsoft.com/office/drawing/2014/main" val="2046650194"/>
                  </a:ext>
                </a:extLst>
              </a:tr>
              <a:tr h="1227645">
                <a:tc>
                  <a:txBody>
                    <a:bodyPr/>
                    <a:lstStyle/>
                    <a:p>
                      <a:pPr marL="285750" indent="-285750">
                        <a:buFont typeface="Arial" panose="020B0604020202020204" pitchFamily="34" charset="0"/>
                        <a:buChar char="•"/>
                      </a:pPr>
                      <a:r>
                        <a:rPr lang="en-GB" sz="1500" dirty="0"/>
                        <a:t>Green Haven Florist has seen 30% of decline in sales.</a:t>
                      </a:r>
                    </a:p>
                  </a:txBody>
                  <a:tcPr>
                    <a:solidFill>
                      <a:srgbClr val="FF0000"/>
                    </a:solidFill>
                  </a:tcPr>
                </a:tc>
                <a:tc>
                  <a:txBody>
                    <a:bodyPr/>
                    <a:lstStyle/>
                    <a:p>
                      <a:pPr marL="0" indent="0">
                        <a:buFont typeface="Arial" panose="020B0604020202020204" pitchFamily="34" charset="0"/>
                        <a:buNone/>
                      </a:pPr>
                      <a:r>
                        <a:rPr lang="en-GB" sz="1500" dirty="0"/>
                        <a:t>The root of the problem starts from a poor marketing</a:t>
                      </a:r>
                    </a:p>
                  </a:txBody>
                  <a:tcPr>
                    <a:solidFill>
                      <a:srgbClr val="FFC000"/>
                    </a:solidFill>
                  </a:tcPr>
                </a:tc>
                <a:tc>
                  <a:txBody>
                    <a:bodyPr/>
                    <a:lstStyle/>
                    <a:p>
                      <a:pPr marL="0" indent="0">
                        <a:buFont typeface="Arial" panose="020B0604020202020204" pitchFamily="34" charset="0"/>
                        <a:buNone/>
                      </a:pPr>
                      <a:r>
                        <a:rPr lang="en-GB" sz="1500" dirty="0"/>
                        <a:t>They have had this issue for the last Year </a:t>
                      </a:r>
                    </a:p>
                  </a:txBody>
                  <a:tcPr>
                    <a:solidFill>
                      <a:srgbClr val="FFFF00"/>
                    </a:solidFill>
                  </a:tcPr>
                </a:tc>
                <a:tc>
                  <a:txBody>
                    <a:bodyPr/>
                    <a:lstStyle/>
                    <a:p>
                      <a:pPr marL="0" indent="0">
                        <a:buFont typeface="Arial" panose="020B0604020202020204" pitchFamily="34" charset="0"/>
                        <a:buNone/>
                      </a:pPr>
                      <a:r>
                        <a:rPr lang="en-GB" sz="1500" dirty="0"/>
                        <a:t>Owners </a:t>
                      </a:r>
                      <a:r>
                        <a:rPr lang="en-GB" sz="1500" dirty="0" err="1"/>
                        <a:t>liam</a:t>
                      </a:r>
                      <a:r>
                        <a:rPr lang="en-GB" sz="1500" dirty="0"/>
                        <a:t> and </a:t>
                      </a:r>
                      <a:r>
                        <a:rPr lang="en-GB" sz="1500" dirty="0" err="1"/>
                        <a:t>priya</a:t>
                      </a:r>
                      <a:r>
                        <a:rPr lang="en-GB" sz="1500" dirty="0"/>
                        <a:t> ,and the customers affected </a:t>
                      </a:r>
                    </a:p>
                  </a:txBody>
                  <a:tcPr>
                    <a:solidFill>
                      <a:srgbClr val="92D050"/>
                    </a:solidFill>
                  </a:tcPr>
                </a:tc>
                <a:tc>
                  <a:txBody>
                    <a:bodyPr/>
                    <a:lstStyle/>
                    <a:p>
                      <a:pPr marL="0" indent="0">
                        <a:buNone/>
                      </a:pPr>
                      <a:r>
                        <a:rPr lang="en-GB" sz="1500" dirty="0"/>
                        <a:t>Theres increased performance on the high street.</a:t>
                      </a:r>
                    </a:p>
                    <a:p>
                      <a:pPr marL="0" indent="0">
                        <a:buNone/>
                      </a:pPr>
                      <a:r>
                        <a:rPr lang="en-GB" sz="1500" dirty="0"/>
                        <a:t>Other shops nearby are offering better </a:t>
                      </a:r>
                      <a:r>
                        <a:rPr lang="en-GB" sz="1500" dirty="0" err="1"/>
                        <a:t>services.s</a:t>
                      </a:r>
                      <a:endParaRPr lang="en-GB" sz="1500" dirty="0"/>
                    </a:p>
                  </a:txBody>
                  <a:tcPr>
                    <a:solidFill>
                      <a:srgbClr val="00B0F0"/>
                    </a:solidFill>
                  </a:tcPr>
                </a:tc>
                <a:tc>
                  <a:txBody>
                    <a:bodyPr/>
                    <a:lstStyle/>
                    <a:p>
                      <a:pPr marL="0" indent="0">
                        <a:buFont typeface="Arial" panose="020B0604020202020204" pitchFamily="34" charset="0"/>
                        <a:buNone/>
                      </a:pPr>
                      <a:r>
                        <a:rPr lang="en-GB" sz="1500" dirty="0"/>
                        <a:t> The problem the business faces is very serious as they have already lost 30% of there business</a:t>
                      </a:r>
                    </a:p>
                  </a:txBody>
                  <a:tcPr>
                    <a:solidFill>
                      <a:srgbClr val="0070C0"/>
                    </a:solidFill>
                  </a:tcPr>
                </a:tc>
                <a:tc>
                  <a:txBody>
                    <a:bodyPr/>
                    <a:lstStyle/>
                    <a:p>
                      <a:pPr marL="0" indent="0">
                        <a:buFont typeface="Arial" panose="020B0604020202020204" pitchFamily="34" charset="0"/>
                        <a:buNone/>
                      </a:pPr>
                      <a:r>
                        <a:rPr lang="en-GB" sz="1500" dirty="0"/>
                        <a:t>Almost a Third of </a:t>
                      </a:r>
                      <a:r>
                        <a:rPr lang="en-GB" sz="1500" dirty="0" err="1"/>
                        <a:t>of</a:t>
                      </a:r>
                      <a:r>
                        <a:rPr lang="en-GB" sz="1500" dirty="0"/>
                        <a:t>  revenue has been lost  </a:t>
                      </a:r>
                    </a:p>
                  </a:txBody>
                  <a:tcPr>
                    <a:solidFill>
                      <a:srgbClr val="7030A0"/>
                    </a:solidFill>
                  </a:tcPr>
                </a:tc>
                <a:extLst>
                  <a:ext uri="{0D108BD9-81ED-4DB2-BD59-A6C34878D82A}">
                    <a16:rowId xmlns:a16="http://schemas.microsoft.com/office/drawing/2014/main" val="886584623"/>
                  </a:ext>
                </a:extLst>
              </a:tr>
              <a:tr h="506247">
                <a:tc>
                  <a:txBody>
                    <a:bodyPr/>
                    <a:lstStyle/>
                    <a:p>
                      <a:pPr marL="285750" indent="-285750">
                        <a:buFont typeface="Arial" panose="020B0604020202020204" pitchFamily="34" charset="0"/>
                        <a:buChar char="•"/>
                      </a:pPr>
                      <a:r>
                        <a:rPr lang="en-GB" sz="1500" dirty="0"/>
                        <a:t>Poor customers relations</a:t>
                      </a:r>
                    </a:p>
                  </a:txBody>
                  <a:tcPr>
                    <a:solidFill>
                      <a:srgbClr val="FF0000"/>
                    </a:solidFill>
                  </a:tcPr>
                </a:tc>
                <a:tc>
                  <a:txBody>
                    <a:bodyPr/>
                    <a:lstStyle/>
                    <a:p>
                      <a:pPr marL="0" indent="0">
                        <a:buNone/>
                      </a:pPr>
                      <a:r>
                        <a:rPr lang="en-GB" sz="1500" dirty="0"/>
                        <a:t>In store and also digital experience..</a:t>
                      </a:r>
                      <a:endParaRPr lang="en-GB" sz="1500" dirty="0" err="1"/>
                    </a:p>
                  </a:txBody>
                  <a:tcPr>
                    <a:solidFill>
                      <a:srgbClr val="FFC000"/>
                    </a:solidFill>
                  </a:tcPr>
                </a:tc>
                <a:tc>
                  <a:txBody>
                    <a:bodyPr/>
                    <a:lstStyle/>
                    <a:p>
                      <a:pPr marL="285750" indent="-285750">
                        <a:buFont typeface="Arial" panose="020B0604020202020204" pitchFamily="34" charset="0"/>
                        <a:buChar char="•"/>
                      </a:pPr>
                      <a:r>
                        <a:rPr lang="en-GB" sz="1500" dirty="0"/>
                        <a:t>The last 12months.</a:t>
                      </a:r>
                    </a:p>
                    <a:p>
                      <a:pPr marL="285750" indent="-285750">
                        <a:buFont typeface="Arial" panose="020B0604020202020204" pitchFamily="34" charset="0"/>
                        <a:buChar char="•"/>
                      </a:pPr>
                      <a:r>
                        <a:rPr lang="en-GB" sz="1500" dirty="0" err="1"/>
                        <a:t>Competion</a:t>
                      </a:r>
                      <a:r>
                        <a:rPr lang="en-GB" sz="1500" dirty="0"/>
                        <a:t> within the market.</a:t>
                      </a:r>
                    </a:p>
                  </a:txBody>
                  <a:tcPr>
                    <a:solidFill>
                      <a:srgbClr val="FFFF00"/>
                    </a:solidFill>
                  </a:tcPr>
                </a:tc>
                <a:tc>
                  <a:txBody>
                    <a:bodyPr/>
                    <a:lstStyle/>
                    <a:p>
                      <a:pPr marL="285750" indent="-285750">
                        <a:buFont typeface="Arial" panose="020B0604020202020204" pitchFamily="34" charset="0"/>
                        <a:buChar char="•"/>
                      </a:pPr>
                      <a:r>
                        <a:rPr lang="en-GB" sz="1500" dirty="0"/>
                        <a:t>The management</a:t>
                      </a:r>
                    </a:p>
                  </a:txBody>
                  <a:tcPr>
                    <a:solidFill>
                      <a:srgbClr val="92D050"/>
                    </a:solidFill>
                  </a:tcPr>
                </a:tc>
                <a:tc>
                  <a:txBody>
                    <a:bodyPr/>
                    <a:lstStyle/>
                    <a:p>
                      <a:pPr marL="285750" indent="-285750">
                        <a:buFont typeface="Arial" panose="020B0604020202020204" pitchFamily="34" charset="0"/>
                        <a:buChar char="•"/>
                      </a:pPr>
                      <a:r>
                        <a:rPr lang="en-GB" sz="1500" dirty="0"/>
                        <a:t>The business has not updated or changed there marketing methods </a:t>
                      </a:r>
                    </a:p>
                    <a:p>
                      <a:pPr marL="285750" indent="-285750">
                        <a:buFont typeface="Arial" panose="020B0604020202020204" pitchFamily="34" charset="0"/>
                        <a:buChar char="•"/>
                      </a:pPr>
                      <a:r>
                        <a:rPr lang="en-GB" sz="1500" dirty="0"/>
                        <a:t> they are not connecting with there customers </a:t>
                      </a:r>
                    </a:p>
                  </a:txBody>
                  <a:tcPr>
                    <a:solidFill>
                      <a:srgbClr val="00B0F0"/>
                    </a:solidFill>
                  </a:tcPr>
                </a:tc>
                <a:tc>
                  <a:txBody>
                    <a:bodyPr/>
                    <a:lstStyle/>
                    <a:p>
                      <a:pPr marL="285750" indent="-285750">
                        <a:buFont typeface="Arial" panose="020B0604020202020204" pitchFamily="34" charset="0"/>
                        <a:buChar char="•"/>
                      </a:pPr>
                      <a:r>
                        <a:rPr lang="en-GB" sz="1500" dirty="0"/>
                        <a:t>This is one of there biggest issues as a business needs to connect with there customers in order to grow and expand </a:t>
                      </a:r>
                    </a:p>
                  </a:txBody>
                  <a:tcPr>
                    <a:solidFill>
                      <a:srgbClr val="0070C0"/>
                    </a:solidFill>
                  </a:tcPr>
                </a:tc>
                <a:tc>
                  <a:txBody>
                    <a:bodyPr/>
                    <a:lstStyle/>
                    <a:p>
                      <a:pPr marL="0" indent="0">
                        <a:buFont typeface="Arial" panose="020B0604020202020204" pitchFamily="34" charset="0"/>
                        <a:buNone/>
                      </a:pPr>
                      <a:r>
                        <a:rPr lang="en-GB" sz="1500" dirty="0"/>
                        <a:t>30% declined in sales.</a:t>
                      </a:r>
                    </a:p>
                    <a:p>
                      <a:pPr marL="0" lvl="0" indent="0">
                        <a:buFont typeface="Arial" panose="020B0604020202020204" pitchFamily="34" charset="0"/>
                        <a:buNone/>
                      </a:pPr>
                      <a:r>
                        <a:rPr lang="en-GB" sz="1500" dirty="0"/>
                        <a:t>  </a:t>
                      </a:r>
                    </a:p>
                  </a:txBody>
                  <a:tcPr>
                    <a:solidFill>
                      <a:srgbClr val="7030A0"/>
                    </a:solidFill>
                  </a:tcPr>
                </a:tc>
                <a:extLst>
                  <a:ext uri="{0D108BD9-81ED-4DB2-BD59-A6C34878D82A}">
                    <a16:rowId xmlns:a16="http://schemas.microsoft.com/office/drawing/2014/main" val="3439326847"/>
                  </a:ext>
                </a:extLst>
              </a:tr>
              <a:tr h="506247">
                <a:tc>
                  <a:txBody>
                    <a:bodyPr/>
                    <a:lstStyle/>
                    <a:p>
                      <a:pPr marL="0" indent="0">
                        <a:buNone/>
                      </a:pPr>
                      <a:r>
                        <a:rPr lang="en-GB" sz="1500" dirty="0"/>
                        <a:t>Once a busy high street .</a:t>
                      </a:r>
                    </a:p>
                    <a:p>
                      <a:pPr marL="0" lvl="0" indent="0">
                        <a:buNone/>
                      </a:pPr>
                      <a:endParaRPr lang="en-GB" sz="1500"/>
                    </a:p>
                  </a:txBody>
                  <a:tcPr>
                    <a:solidFill>
                      <a:srgbClr val="FF0000"/>
                    </a:solidFill>
                  </a:tcPr>
                </a:tc>
                <a:tc>
                  <a:txBody>
                    <a:bodyPr/>
                    <a:lstStyle/>
                    <a:p>
                      <a:pPr marL="285750" indent="-285750">
                        <a:buFont typeface="Arial" panose="020B0604020202020204" pitchFamily="34" charset="0"/>
                        <a:buChar char="•"/>
                      </a:pPr>
                      <a:r>
                        <a:rPr lang="en-GB" sz="1500" dirty="0"/>
                        <a:t>Lack of communication .</a:t>
                      </a:r>
                    </a:p>
                    <a:p>
                      <a:pPr marL="285750" indent="-285750">
                        <a:buFont typeface="Arial" panose="020B0604020202020204" pitchFamily="34" charset="0"/>
                        <a:buChar char="•"/>
                      </a:pPr>
                      <a:endParaRPr lang="en-GB" sz="1500"/>
                    </a:p>
                  </a:txBody>
                  <a:tcPr>
                    <a:solidFill>
                      <a:srgbClr val="FFC000"/>
                    </a:solidFill>
                  </a:tcPr>
                </a:tc>
                <a:tc>
                  <a:txBody>
                    <a:bodyPr/>
                    <a:lstStyle/>
                    <a:p>
                      <a:pPr marL="285750" indent="-285750">
                        <a:buFont typeface="Arial" panose="020B0604020202020204" pitchFamily="34" charset="0"/>
                        <a:buChar char="•"/>
                      </a:pPr>
                      <a:r>
                        <a:rPr lang="en-GB" sz="1500" dirty="0"/>
                        <a:t>When other shops delivered, more  to there customers.</a:t>
                      </a:r>
                    </a:p>
                  </a:txBody>
                  <a:tcPr>
                    <a:solidFill>
                      <a:srgbClr val="FFFF00"/>
                    </a:solidFill>
                  </a:tcPr>
                </a:tc>
                <a:tc>
                  <a:txBody>
                    <a:bodyPr/>
                    <a:lstStyle/>
                    <a:p>
                      <a:pPr marL="285750" indent="-285750">
                        <a:buFont typeface="Arial" panose="020B0604020202020204" pitchFamily="34" charset="0"/>
                        <a:buChar char="•"/>
                      </a:pPr>
                      <a:r>
                        <a:rPr lang="en-GB" sz="1500" dirty="0"/>
                        <a:t>Marketing</a:t>
                      </a:r>
                    </a:p>
                  </a:txBody>
                  <a:tcPr>
                    <a:solidFill>
                      <a:srgbClr val="92D050"/>
                    </a:solidFill>
                  </a:tcPr>
                </a:tc>
                <a:tc>
                  <a:txBody>
                    <a:bodyPr/>
                    <a:lstStyle/>
                    <a:p>
                      <a:pPr marL="285750" indent="-285750">
                        <a:buFont typeface="Arial" panose="020B0604020202020204" pitchFamily="34" charset="0"/>
                        <a:buChar char="•"/>
                      </a:pPr>
                      <a:r>
                        <a:rPr lang="en-GB" sz="1500" dirty="0"/>
                        <a:t>Competitors in the market.</a:t>
                      </a:r>
                    </a:p>
                    <a:p>
                      <a:pPr marL="285750" indent="-285750">
                        <a:buFont typeface="Arial" panose="020B0604020202020204" pitchFamily="34" charset="0"/>
                        <a:buChar char="•"/>
                      </a:pPr>
                      <a:r>
                        <a:rPr lang="en-GB" sz="1500" dirty="0"/>
                        <a:t>Not much advertising of the business.</a:t>
                      </a:r>
                    </a:p>
                    <a:p>
                      <a:pPr marL="285750" indent="-285750">
                        <a:buFont typeface="Arial" panose="020B0604020202020204" pitchFamily="34" charset="0"/>
                        <a:buChar char="•"/>
                      </a:pPr>
                      <a:endParaRPr lang="en-GB" sz="1500"/>
                    </a:p>
                  </a:txBody>
                  <a:tcPr>
                    <a:solidFill>
                      <a:srgbClr val="00B0F0"/>
                    </a:solidFill>
                  </a:tcPr>
                </a:tc>
                <a:tc>
                  <a:txBody>
                    <a:bodyPr/>
                    <a:lstStyle/>
                    <a:p>
                      <a:pPr marL="285750" indent="-285750">
                        <a:buFont typeface="Arial" panose="020B0604020202020204" pitchFamily="34" charset="0"/>
                        <a:buChar char="•"/>
                      </a:pPr>
                      <a:r>
                        <a:rPr lang="en-GB" sz="1500" dirty="0"/>
                        <a:t>They have don’t have </a:t>
                      </a:r>
                      <a:r>
                        <a:rPr lang="en-GB" sz="1500" dirty="0" err="1"/>
                        <a:t>serveral</a:t>
                      </a:r>
                      <a:r>
                        <a:rPr lang="en-GB" sz="1500" dirty="0"/>
                        <a:t>  social media updates</a:t>
                      </a:r>
                    </a:p>
                  </a:txBody>
                  <a:tcPr>
                    <a:solidFill>
                      <a:srgbClr val="0070C0"/>
                    </a:solidFill>
                  </a:tcPr>
                </a:tc>
                <a:tc>
                  <a:txBody>
                    <a:bodyPr/>
                    <a:lstStyle/>
                    <a:p>
                      <a:pPr marL="285750" indent="-285750">
                        <a:buFont typeface="Arial" panose="020B0604020202020204" pitchFamily="34" charset="0"/>
                        <a:buChar char="•"/>
                      </a:pPr>
                      <a:endParaRPr lang="en-GB" sz="1500"/>
                    </a:p>
                  </a:txBody>
                  <a:tcPr>
                    <a:solidFill>
                      <a:srgbClr val="7030A0"/>
                    </a:solidFill>
                  </a:tcPr>
                </a:tc>
                <a:extLst>
                  <a:ext uri="{0D108BD9-81ED-4DB2-BD59-A6C34878D82A}">
                    <a16:rowId xmlns:a16="http://schemas.microsoft.com/office/drawing/2014/main" val="374116045"/>
                  </a:ext>
                </a:extLst>
              </a:tr>
            </a:tbl>
          </a:graphicData>
        </a:graphic>
      </p:graphicFrame>
    </p:spTree>
    <p:extLst>
      <p:ext uri="{BB962C8B-B14F-4D97-AF65-F5344CB8AC3E}">
        <p14:creationId xmlns:p14="http://schemas.microsoft.com/office/powerpoint/2010/main" val="24969617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8181"/>
            </a:gs>
            <a:gs pos="24000">
              <a:srgbClr val="FFDF7E"/>
            </a:gs>
            <a:gs pos="100000">
              <a:srgbClr val="A3BAE2"/>
            </a:gs>
            <a:gs pos="42000">
              <a:srgbClr val="FFFF7E"/>
            </a:gs>
            <a:gs pos="62000">
              <a:srgbClr val="E4F393"/>
            </a:gs>
            <a:gs pos="81000">
              <a:srgbClr val="7FD7F7"/>
            </a:gs>
          </a:gsLst>
          <a:lin ang="0" scaled="1"/>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A8AF1C-86E0-7043-44A2-DA950ED42D52}"/>
              </a:ext>
            </a:extLst>
          </p:cNvPr>
          <p:cNvSpPr>
            <a:spLocks noGrp="1"/>
          </p:cNvSpPr>
          <p:nvPr>
            <p:ph type="title"/>
          </p:nvPr>
        </p:nvSpPr>
        <p:spPr>
          <a:xfrm>
            <a:off x="500744" y="-70530"/>
            <a:ext cx="10515600" cy="1179002"/>
          </a:xfrm>
        </p:spPr>
        <p:txBody>
          <a:bodyPr>
            <a:normAutofit fontScale="90000"/>
          </a:bodyPr>
          <a:lstStyle/>
          <a:p>
            <a:br>
              <a:rPr lang="en-GB" b="1" u="sng">
                <a:latin typeface="Arial" panose="020B0604020202020204" pitchFamily="34" charset="0"/>
                <a:cs typeface="Arial" panose="020B0604020202020204" pitchFamily="34" charset="0"/>
              </a:rPr>
            </a:br>
            <a:br>
              <a:rPr lang="en-GB" sz="6000" u="sng">
                <a:ln w="0"/>
                <a:solidFill>
                  <a:schemeClr val="accent1"/>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br>
            <a:r>
              <a:rPr lang="en-GB" sz="4900" b="1" u="sng">
                <a:ln w="9525">
                  <a:solidFill>
                    <a:schemeClr val="bg1"/>
                  </a:solidFill>
                  <a:prstDash val="solid"/>
                </a:ln>
                <a:effectLst>
                  <a:outerShdw blurRad="12700" dist="38100" dir="2700000" algn="tl" rotWithShape="0">
                    <a:schemeClr val="bg1">
                      <a:lumMod val="50000"/>
                    </a:schemeClr>
                  </a:outerShdw>
                </a:effectLst>
                <a:latin typeface="Arial" panose="020B0604020202020204" pitchFamily="34" charset="0"/>
                <a:cs typeface="Arial" panose="020B0604020202020204" pitchFamily="34" charset="0"/>
              </a:rPr>
              <a:t>PESTEL Framework </a:t>
            </a:r>
            <a:br>
              <a:rPr lang="en-GB" sz="6000">
                <a:ln w="0"/>
                <a:solidFill>
                  <a:schemeClr val="accent1"/>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br>
            <a:endParaRPr lang="en-GB"/>
          </a:p>
        </p:txBody>
      </p:sp>
      <p:sp>
        <p:nvSpPr>
          <p:cNvPr id="3" name="Content Placeholder 2">
            <a:extLst>
              <a:ext uri="{FF2B5EF4-FFF2-40B4-BE49-F238E27FC236}">
                <a16:creationId xmlns:a16="http://schemas.microsoft.com/office/drawing/2014/main" id="{E04C29E1-0FF6-7114-4118-5B68E71110F6}"/>
              </a:ext>
            </a:extLst>
          </p:cNvPr>
          <p:cNvSpPr>
            <a:spLocks noGrp="1"/>
          </p:cNvSpPr>
          <p:nvPr>
            <p:ph idx="1"/>
          </p:nvPr>
        </p:nvSpPr>
        <p:spPr>
          <a:xfrm>
            <a:off x="682304" y="1892141"/>
            <a:ext cx="11272510" cy="4280059"/>
          </a:xfrm>
        </p:spPr>
        <p:txBody>
          <a:bodyPr>
            <a:normAutofit/>
          </a:bodyPr>
          <a:lstStyle/>
          <a:p>
            <a:endParaRPr lang="en-GB">
              <a:latin typeface="Arial" panose="020B0604020202020204" pitchFamily="34" charset="0"/>
              <a:cs typeface="Arial" panose="020B0604020202020204" pitchFamily="34" charset="0"/>
            </a:endParaRPr>
          </a:p>
          <a:p>
            <a:r>
              <a:rPr lang="en-GB">
                <a:latin typeface="Arial" panose="020B0604020202020204" pitchFamily="34" charset="0"/>
                <a:cs typeface="Arial" panose="020B0604020202020204" pitchFamily="34" charset="0"/>
              </a:rPr>
              <a:t>Here is the tabular PESTLE analysis of </a:t>
            </a:r>
            <a:r>
              <a:rPr lang="en-GB" sz="2800" b="1">
                <a:effectLst/>
                <a:latin typeface="Arial" panose="020B0604020202020204" pitchFamily="34" charset="0"/>
                <a:ea typeface="Aptos" panose="020B0004020202020204" pitchFamily="34" charset="0"/>
                <a:cs typeface="Arial" panose="020B0604020202020204" pitchFamily="34" charset="0"/>
              </a:rPr>
              <a:t>Olive Tree Bistro.</a:t>
            </a:r>
            <a:endParaRPr lang="en-GB">
              <a:latin typeface="Arial" panose="020B0604020202020204" pitchFamily="34" charset="0"/>
              <a:cs typeface="Arial" panose="020B0604020202020204" pitchFamily="34" charset="0"/>
            </a:endParaRPr>
          </a:p>
          <a:p>
            <a:endParaRPr lang="en-GB">
              <a:latin typeface="Arial" panose="020B0604020202020204" pitchFamily="34" charset="0"/>
              <a:cs typeface="Arial" panose="020B0604020202020204" pitchFamily="34" charset="0"/>
            </a:endParaRPr>
          </a:p>
          <a:p>
            <a:endParaRPr lang="en-GB">
              <a:latin typeface="Arial" panose="020B0604020202020204" pitchFamily="34" charset="0"/>
              <a:cs typeface="Arial" panose="020B0604020202020204" pitchFamily="34" charset="0"/>
            </a:endParaRPr>
          </a:p>
          <a:p>
            <a:endParaRPr lang="en-GB">
              <a:latin typeface="Arial" panose="020B0604020202020204" pitchFamily="34" charset="0"/>
              <a:cs typeface="Arial" panose="020B0604020202020204" pitchFamily="34" charset="0"/>
            </a:endParaRPr>
          </a:p>
          <a:p>
            <a:endParaRPr lang="en-GB">
              <a:latin typeface="Arial" panose="020B0604020202020204" pitchFamily="34" charset="0"/>
              <a:cs typeface="Arial" panose="020B0604020202020204" pitchFamily="34" charset="0"/>
            </a:endParaRPr>
          </a:p>
          <a:p>
            <a:endParaRPr lang="en-GB">
              <a:latin typeface="Arial" panose="020B0604020202020204" pitchFamily="34" charset="0"/>
              <a:cs typeface="Arial" panose="020B0604020202020204" pitchFamily="34" charset="0"/>
            </a:endParaRPr>
          </a:p>
          <a:p>
            <a:pPr marL="0" indent="0">
              <a:buNone/>
            </a:pPr>
            <a:endParaRPr lang="en-GB">
              <a:latin typeface="Arial" panose="020B0604020202020204" pitchFamily="34" charset="0"/>
              <a:cs typeface="Arial" panose="020B0604020202020204" pitchFamily="34" charset="0"/>
            </a:endParaRPr>
          </a:p>
          <a:p>
            <a:endParaRPr lang="en-GB">
              <a:latin typeface="Arial" panose="020B0604020202020204" pitchFamily="34" charset="0"/>
              <a:cs typeface="Arial" panose="020B0604020202020204" pitchFamily="34" charset="0"/>
            </a:endParaRPr>
          </a:p>
          <a:p>
            <a:pPr marL="0" indent="0">
              <a:buNone/>
            </a:pPr>
            <a:endParaRPr lang="en-GB">
              <a:latin typeface="Arial" panose="020B0604020202020204" pitchFamily="34" charset="0"/>
              <a:cs typeface="Arial" panose="020B0604020202020204" pitchFamily="34" charset="0"/>
            </a:endParaRPr>
          </a:p>
          <a:p>
            <a:pPr marL="0" indent="0">
              <a:buNone/>
            </a:pPr>
            <a:endParaRPr lang="en-GB">
              <a:latin typeface="Arial" panose="020B0604020202020204" pitchFamily="34" charset="0"/>
              <a:cs typeface="Arial" panose="020B0604020202020204" pitchFamily="34" charset="0"/>
            </a:endParaRPr>
          </a:p>
          <a:p>
            <a:endParaRPr lang="en-GB">
              <a:latin typeface="Arial" panose="020B0604020202020204" pitchFamily="34" charset="0"/>
              <a:cs typeface="Arial" panose="020B0604020202020204" pitchFamily="34" charset="0"/>
            </a:endParaRPr>
          </a:p>
          <a:p>
            <a:endParaRPr lang="en-GB">
              <a:latin typeface="Arial" panose="020B0604020202020204" pitchFamily="34" charset="0"/>
              <a:cs typeface="Arial" panose="020B0604020202020204" pitchFamily="34" charset="0"/>
            </a:endParaRPr>
          </a:p>
          <a:p>
            <a:endParaRPr lang="en-GB"/>
          </a:p>
        </p:txBody>
      </p:sp>
      <p:graphicFrame>
        <p:nvGraphicFramePr>
          <p:cNvPr id="7" name="Table 6">
            <a:extLst>
              <a:ext uri="{FF2B5EF4-FFF2-40B4-BE49-F238E27FC236}">
                <a16:creationId xmlns:a16="http://schemas.microsoft.com/office/drawing/2014/main" id="{108D2D3F-BBD3-F859-AF29-5BEF174F1637}"/>
              </a:ext>
            </a:extLst>
          </p:cNvPr>
          <p:cNvGraphicFramePr>
            <a:graphicFrameLocks noGrp="1"/>
          </p:cNvGraphicFramePr>
          <p:nvPr>
            <p:extLst>
              <p:ext uri="{D42A27DB-BD31-4B8C-83A1-F6EECF244321}">
                <p14:modId xmlns:p14="http://schemas.microsoft.com/office/powerpoint/2010/main" val="4156295769"/>
              </p:ext>
            </p:extLst>
          </p:nvPr>
        </p:nvGraphicFramePr>
        <p:xfrm>
          <a:off x="239486" y="1894114"/>
          <a:ext cx="11691257" cy="4191000"/>
        </p:xfrm>
        <a:graphic>
          <a:graphicData uri="http://schemas.openxmlformats.org/drawingml/2006/table">
            <a:tbl>
              <a:tblPr firstRow="1" bandRow="1">
                <a:tableStyleId>{5C22544A-7EE6-4342-B048-85BDC9FD1C3A}</a:tableStyleId>
              </a:tblPr>
              <a:tblGrid>
                <a:gridCol w="1906040">
                  <a:extLst>
                    <a:ext uri="{9D8B030D-6E8A-4147-A177-3AD203B41FA5}">
                      <a16:colId xmlns:a16="http://schemas.microsoft.com/office/drawing/2014/main" val="1284065850"/>
                    </a:ext>
                  </a:extLst>
                </a:gridCol>
                <a:gridCol w="2001218">
                  <a:extLst>
                    <a:ext uri="{9D8B030D-6E8A-4147-A177-3AD203B41FA5}">
                      <a16:colId xmlns:a16="http://schemas.microsoft.com/office/drawing/2014/main" val="1858564028"/>
                    </a:ext>
                  </a:extLst>
                </a:gridCol>
                <a:gridCol w="1985218">
                  <a:extLst>
                    <a:ext uri="{9D8B030D-6E8A-4147-A177-3AD203B41FA5}">
                      <a16:colId xmlns:a16="http://schemas.microsoft.com/office/drawing/2014/main" val="1949424782"/>
                    </a:ext>
                  </a:extLst>
                </a:gridCol>
                <a:gridCol w="1988450">
                  <a:extLst>
                    <a:ext uri="{9D8B030D-6E8A-4147-A177-3AD203B41FA5}">
                      <a16:colId xmlns:a16="http://schemas.microsoft.com/office/drawing/2014/main" val="446382655"/>
                    </a:ext>
                  </a:extLst>
                </a:gridCol>
                <a:gridCol w="1645284">
                  <a:extLst>
                    <a:ext uri="{9D8B030D-6E8A-4147-A177-3AD203B41FA5}">
                      <a16:colId xmlns:a16="http://schemas.microsoft.com/office/drawing/2014/main" val="3644160467"/>
                    </a:ext>
                  </a:extLst>
                </a:gridCol>
                <a:gridCol w="2165047">
                  <a:extLst>
                    <a:ext uri="{9D8B030D-6E8A-4147-A177-3AD203B41FA5}">
                      <a16:colId xmlns:a16="http://schemas.microsoft.com/office/drawing/2014/main" val="66830876"/>
                    </a:ext>
                  </a:extLst>
                </a:gridCol>
              </a:tblGrid>
              <a:tr h="1708681">
                <a:tc>
                  <a:txBody>
                    <a:bodyPr/>
                    <a:lstStyle/>
                    <a:p>
                      <a:endParaRPr lang="en-GB" sz="1600"/>
                    </a:p>
                    <a:p>
                      <a:pPr algn="ctr"/>
                      <a:r>
                        <a:rPr lang="en-GB" sz="2400">
                          <a:solidFill>
                            <a:schemeClr val="tx1"/>
                          </a:solidFill>
                        </a:rPr>
                        <a:t>Political  Factors</a:t>
                      </a:r>
                    </a:p>
                  </a:txBody>
                  <a:tcPr>
                    <a:pattFill prst="pct40">
                      <a:fgClr>
                        <a:srgbClr val="FF0000"/>
                      </a:fgClr>
                      <a:bgClr>
                        <a:schemeClr val="bg1"/>
                      </a:bgClr>
                    </a:pattFill>
                  </a:tcPr>
                </a:tc>
                <a:tc>
                  <a:txBody>
                    <a:bodyPr/>
                    <a:lstStyle/>
                    <a:p>
                      <a:endParaRPr lang="en-GB" sz="1600"/>
                    </a:p>
                    <a:p>
                      <a:pPr algn="ctr"/>
                      <a:r>
                        <a:rPr lang="en-GB" sz="2400">
                          <a:solidFill>
                            <a:schemeClr val="tx1"/>
                          </a:solidFill>
                        </a:rPr>
                        <a:t>Economic Factors</a:t>
                      </a:r>
                    </a:p>
                  </a:txBody>
                  <a:tcPr>
                    <a:pattFill prst="pct40">
                      <a:fgClr>
                        <a:srgbClr val="FFC000"/>
                      </a:fgClr>
                      <a:bgClr>
                        <a:schemeClr val="bg1"/>
                      </a:bgClr>
                    </a:pattFill>
                  </a:tcPr>
                </a:tc>
                <a:tc>
                  <a:txBody>
                    <a:bodyPr/>
                    <a:lstStyle/>
                    <a:p>
                      <a:endParaRPr lang="en-GB" sz="1600"/>
                    </a:p>
                    <a:p>
                      <a:pPr algn="ctr"/>
                      <a:r>
                        <a:rPr lang="en-GB" sz="2400">
                          <a:solidFill>
                            <a:schemeClr val="tx1"/>
                          </a:solidFill>
                        </a:rPr>
                        <a:t>Social Factors</a:t>
                      </a:r>
                    </a:p>
                  </a:txBody>
                  <a:tcPr>
                    <a:pattFill prst="pct40">
                      <a:fgClr>
                        <a:srgbClr val="FFFF00"/>
                      </a:fgClr>
                      <a:bgClr>
                        <a:schemeClr val="bg1"/>
                      </a:bgClr>
                    </a:pattFill>
                  </a:tcPr>
                </a:tc>
                <a:tc>
                  <a:txBody>
                    <a:bodyPr/>
                    <a:lstStyle/>
                    <a:p>
                      <a:endParaRPr lang="en-GB" sz="1600"/>
                    </a:p>
                    <a:p>
                      <a:pPr algn="ctr"/>
                      <a:r>
                        <a:rPr lang="en-GB" sz="2000">
                          <a:solidFill>
                            <a:schemeClr val="tx1"/>
                          </a:solidFill>
                        </a:rPr>
                        <a:t>Technological </a:t>
                      </a:r>
                    </a:p>
                    <a:p>
                      <a:pPr algn="ctr"/>
                      <a:r>
                        <a:rPr lang="en-GB" sz="2000">
                          <a:solidFill>
                            <a:schemeClr val="tx1"/>
                          </a:solidFill>
                        </a:rPr>
                        <a:t>Factors</a:t>
                      </a:r>
                    </a:p>
                  </a:txBody>
                  <a:tcPr>
                    <a:pattFill prst="pct40">
                      <a:fgClr>
                        <a:srgbClr val="92D050"/>
                      </a:fgClr>
                      <a:bgClr>
                        <a:schemeClr val="bg1"/>
                      </a:bgClr>
                    </a:pattFill>
                  </a:tcPr>
                </a:tc>
                <a:tc>
                  <a:txBody>
                    <a:bodyPr/>
                    <a:lstStyle/>
                    <a:p>
                      <a:endParaRPr lang="en-GB" sz="1600"/>
                    </a:p>
                    <a:p>
                      <a:pPr algn="ctr"/>
                      <a:r>
                        <a:rPr lang="en-GB" sz="2400">
                          <a:solidFill>
                            <a:schemeClr val="tx1"/>
                          </a:solidFill>
                        </a:rPr>
                        <a:t>Legal Factors</a:t>
                      </a:r>
                    </a:p>
                  </a:txBody>
                  <a:tcPr>
                    <a:pattFill prst="pct40">
                      <a:fgClr>
                        <a:srgbClr val="00B0F0"/>
                      </a:fgClr>
                      <a:bgClr>
                        <a:schemeClr val="bg1"/>
                      </a:bgClr>
                    </a:pattFill>
                  </a:tcPr>
                </a:tc>
                <a:tc>
                  <a:txBody>
                    <a:bodyPr/>
                    <a:lstStyle/>
                    <a:p>
                      <a:endParaRPr lang="en-GB" sz="1600"/>
                    </a:p>
                    <a:p>
                      <a:pPr algn="ctr"/>
                      <a:r>
                        <a:rPr lang="en-GB" sz="2000">
                          <a:solidFill>
                            <a:schemeClr val="tx1"/>
                          </a:solidFill>
                        </a:rPr>
                        <a:t>Environmental Factors</a:t>
                      </a:r>
                    </a:p>
                  </a:txBody>
                  <a:tcPr>
                    <a:pattFill prst="pct40">
                      <a:fgClr>
                        <a:schemeClr val="accent1"/>
                      </a:fgClr>
                      <a:bgClr>
                        <a:schemeClr val="bg1"/>
                      </a:bgClr>
                    </a:pattFill>
                  </a:tcPr>
                </a:tc>
                <a:extLst>
                  <a:ext uri="{0D108BD9-81ED-4DB2-BD59-A6C34878D82A}">
                    <a16:rowId xmlns:a16="http://schemas.microsoft.com/office/drawing/2014/main" val="2083540418"/>
                  </a:ext>
                </a:extLst>
              </a:tr>
              <a:tr h="2482319">
                <a:tc>
                  <a:txBody>
                    <a:bodyPr/>
                    <a:lstStyle/>
                    <a:p>
                      <a:pPr marL="285750" indent="-285750">
                        <a:buFont typeface="Wingdings" panose="05000000000000000000" pitchFamily="2" charset="2"/>
                        <a:buChar char="§"/>
                      </a:pPr>
                      <a:r>
                        <a:rPr lang="en-GB" sz="1800" b="1"/>
                        <a:t>Brexit rules </a:t>
                      </a:r>
                    </a:p>
                    <a:p>
                      <a:pPr marL="285750" indent="-285750">
                        <a:buFont typeface="Wingdings" panose="05000000000000000000" pitchFamily="2" charset="2"/>
                        <a:buChar char="§"/>
                      </a:pPr>
                      <a:r>
                        <a:rPr lang="en-GB" sz="1800" b="1"/>
                        <a:t>Support grants </a:t>
                      </a:r>
                    </a:p>
                  </a:txBody>
                  <a:tcPr>
                    <a:pattFill prst="pct40">
                      <a:fgClr>
                        <a:srgbClr val="FF0000"/>
                      </a:fgClr>
                      <a:bgClr>
                        <a:schemeClr val="bg1"/>
                      </a:bgClr>
                    </a:pattFill>
                  </a:tcPr>
                </a:tc>
                <a:tc>
                  <a:txBody>
                    <a:bodyPr/>
                    <a:lstStyle/>
                    <a:p>
                      <a:pPr marL="285750" indent="-285750">
                        <a:buFont typeface="Wingdings" panose="05000000000000000000" pitchFamily="2" charset="2"/>
                        <a:buChar char="§"/>
                      </a:pPr>
                      <a:r>
                        <a:rPr lang="en-GB" sz="1800" b="1"/>
                        <a:t>Rise in inflation, costs and taxes</a:t>
                      </a:r>
                    </a:p>
                    <a:p>
                      <a:pPr marL="285750" indent="-285750">
                        <a:buFont typeface="Wingdings" panose="05000000000000000000" pitchFamily="2" charset="2"/>
                        <a:buChar char="§"/>
                      </a:pPr>
                      <a:r>
                        <a:rPr lang="en-GB" sz="1800" b="1"/>
                        <a:t>Decline in disposable income.</a:t>
                      </a:r>
                    </a:p>
                  </a:txBody>
                  <a:tcPr>
                    <a:pattFill prst="pct40">
                      <a:fgClr>
                        <a:srgbClr val="FFC000"/>
                      </a:fgClr>
                      <a:bgClr>
                        <a:schemeClr val="bg1"/>
                      </a:bgClr>
                    </a:pattFill>
                  </a:tcPr>
                </a:tc>
                <a:tc>
                  <a:txBody>
                    <a:bodyPr/>
                    <a:lstStyle/>
                    <a:p>
                      <a:pPr marL="285750" indent="-285750">
                        <a:buFont typeface="Wingdings" panose="05000000000000000000" pitchFamily="2" charset="2"/>
                        <a:buChar char="§"/>
                      </a:pPr>
                      <a:r>
                        <a:rPr lang="en-GB" sz="1800" b="1"/>
                        <a:t>Change in customer habits</a:t>
                      </a:r>
                    </a:p>
                    <a:p>
                      <a:pPr marL="285750" indent="-285750">
                        <a:buFont typeface="Wingdings" panose="05000000000000000000" pitchFamily="2" charset="2"/>
                        <a:buChar char="§"/>
                      </a:pPr>
                      <a:r>
                        <a:rPr lang="en-GB" sz="1800" b="1"/>
                        <a:t>Growing demand for sustainability </a:t>
                      </a:r>
                    </a:p>
                    <a:p>
                      <a:endParaRPr lang="en-GB" sz="1800" b="1"/>
                    </a:p>
                  </a:txBody>
                  <a:tcPr>
                    <a:pattFill prst="pct40">
                      <a:fgClr>
                        <a:srgbClr val="FFFF00"/>
                      </a:fgClr>
                      <a:bgClr>
                        <a:schemeClr val="bg1"/>
                      </a:bgClr>
                    </a:pattFill>
                  </a:tcPr>
                </a:tc>
                <a:tc>
                  <a:txBody>
                    <a:bodyPr/>
                    <a:lstStyle/>
                    <a:p>
                      <a:pPr marL="285750" indent="-285750">
                        <a:buFont typeface="Wingdings" panose="05000000000000000000" pitchFamily="2" charset="2"/>
                        <a:buChar char="§"/>
                      </a:pPr>
                      <a:r>
                        <a:rPr lang="en-GB" sz="1800" b="1"/>
                        <a:t>Increase in online competition </a:t>
                      </a:r>
                    </a:p>
                    <a:p>
                      <a:pPr marL="285750" indent="-285750">
                        <a:buFont typeface="Wingdings" panose="05000000000000000000" pitchFamily="2" charset="2"/>
                        <a:buChar char="§"/>
                      </a:pPr>
                      <a:r>
                        <a:rPr lang="en-GB" sz="1800" b="1"/>
                        <a:t>Digital marketing on social media </a:t>
                      </a:r>
                    </a:p>
                    <a:p>
                      <a:endParaRPr lang="en-GB" sz="1800" b="1"/>
                    </a:p>
                  </a:txBody>
                  <a:tcPr>
                    <a:pattFill prst="pct40">
                      <a:fgClr>
                        <a:srgbClr val="92D050"/>
                      </a:fgClr>
                      <a:bgClr>
                        <a:schemeClr val="bg1"/>
                      </a:bgClr>
                    </a:pattFill>
                  </a:tcPr>
                </a:tc>
                <a:tc>
                  <a:txBody>
                    <a:bodyPr/>
                    <a:lstStyle/>
                    <a:p>
                      <a:pPr marL="285750" indent="-285750">
                        <a:buFont typeface="Wingdings" panose="05000000000000000000" pitchFamily="2" charset="2"/>
                        <a:buChar char="§"/>
                      </a:pPr>
                      <a:r>
                        <a:rPr lang="en-GB" sz="1800" b="1"/>
                        <a:t>Increase inn health and safety, more rules to follow </a:t>
                      </a:r>
                    </a:p>
                    <a:p>
                      <a:pPr marL="285750" indent="-285750">
                        <a:buFont typeface="Wingdings" panose="05000000000000000000" pitchFamily="2" charset="2"/>
                        <a:buChar char="§"/>
                      </a:pPr>
                      <a:r>
                        <a:rPr lang="en-GB" sz="1800" b="1"/>
                        <a:t>Higher taxes </a:t>
                      </a:r>
                    </a:p>
                    <a:p>
                      <a:endParaRPr lang="en-GB" sz="1800" b="1"/>
                    </a:p>
                  </a:txBody>
                  <a:tcPr>
                    <a:pattFill prst="pct40">
                      <a:fgClr>
                        <a:srgbClr val="00B0F0"/>
                      </a:fgClr>
                      <a:bgClr>
                        <a:schemeClr val="bg1"/>
                      </a:bgClr>
                    </a:pattFill>
                  </a:tcPr>
                </a:tc>
                <a:tc>
                  <a:txBody>
                    <a:bodyPr/>
                    <a:lstStyle/>
                    <a:p>
                      <a:pPr marL="285750" indent="-285750">
                        <a:buFont typeface="Wingdings" panose="05000000000000000000" pitchFamily="2" charset="2"/>
                        <a:buChar char="§"/>
                      </a:pPr>
                      <a:r>
                        <a:rPr lang="en-GB" sz="1800" b="1"/>
                        <a:t>The market wants more organic products and low carbon foot print models </a:t>
                      </a:r>
                    </a:p>
                    <a:p>
                      <a:endParaRPr lang="en-GB" sz="1800" b="1"/>
                    </a:p>
                  </a:txBody>
                  <a:tcPr>
                    <a:pattFill prst="pct40">
                      <a:fgClr>
                        <a:srgbClr val="0070C0"/>
                      </a:fgClr>
                      <a:bgClr>
                        <a:schemeClr val="bg1"/>
                      </a:bgClr>
                    </a:pattFill>
                  </a:tcPr>
                </a:tc>
                <a:extLst>
                  <a:ext uri="{0D108BD9-81ED-4DB2-BD59-A6C34878D82A}">
                    <a16:rowId xmlns:a16="http://schemas.microsoft.com/office/drawing/2014/main" val="654891230"/>
                  </a:ext>
                </a:extLst>
              </a:tr>
            </a:tbl>
          </a:graphicData>
        </a:graphic>
      </p:graphicFrame>
    </p:spTree>
    <p:extLst>
      <p:ext uri="{BB962C8B-B14F-4D97-AF65-F5344CB8AC3E}">
        <p14:creationId xmlns:p14="http://schemas.microsoft.com/office/powerpoint/2010/main" val="764605052"/>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DF156AF-6980-9FD1-A09C-4898272CE230}"/>
            </a:ext>
          </a:extLst>
        </p:cNvPr>
        <p:cNvGrpSpPr/>
        <p:nvPr/>
      </p:nvGrpSpPr>
      <p:grpSpPr>
        <a:xfrm>
          <a:off x="0" y="0"/>
          <a:ext cx="0" cy="0"/>
          <a:chOff x="0" y="0"/>
          <a:chExt cx="0" cy="0"/>
        </a:xfrm>
      </p:grpSpPr>
      <p:sp>
        <p:nvSpPr>
          <p:cNvPr id="21" name="Rectangle 20">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reeform: Shape 22">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Freeform: Shape 28">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1" name="Isosceles Triangle 30">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Isosceles Triangle 32">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4625D9A-89A8-7973-B86A-02BB98C95A4B}"/>
              </a:ext>
            </a:extLst>
          </p:cNvPr>
          <p:cNvSpPr>
            <a:spLocks noGrp="1"/>
          </p:cNvSpPr>
          <p:nvPr>
            <p:ph type="title"/>
          </p:nvPr>
        </p:nvSpPr>
        <p:spPr>
          <a:xfrm>
            <a:off x="1341418" y="308796"/>
            <a:ext cx="11179834" cy="1325563"/>
          </a:xfrm>
        </p:spPr>
        <p:txBody>
          <a:bodyPr>
            <a:normAutofit/>
          </a:bodyPr>
          <a:lstStyle/>
          <a:p>
            <a:r>
              <a:rPr lang="en-GB" sz="3200" b="1" u="sng">
                <a:latin typeface="Arial" panose="020B0604020202020204" pitchFamily="34" charset="0"/>
                <a:cs typeface="Arial" panose="020B0604020202020204" pitchFamily="34" charset="0"/>
              </a:rPr>
              <a:t>Problems Green Haven Florists are facing</a:t>
            </a:r>
            <a:endParaRPr lang="en-GB" sz="3200" u="sng"/>
          </a:p>
        </p:txBody>
      </p:sp>
      <p:graphicFrame>
        <p:nvGraphicFramePr>
          <p:cNvPr id="16" name="Content Placeholder 2">
            <a:extLst>
              <a:ext uri="{FF2B5EF4-FFF2-40B4-BE49-F238E27FC236}">
                <a16:creationId xmlns:a16="http://schemas.microsoft.com/office/drawing/2014/main" id="{03796551-59D4-3D1B-D2EC-30CF987C2F6B}"/>
              </a:ext>
            </a:extLst>
          </p:cNvPr>
          <p:cNvGraphicFramePr>
            <a:graphicFrameLocks noGrp="1"/>
          </p:cNvGraphicFramePr>
          <p:nvPr>
            <p:ph idx="1"/>
          </p:nvPr>
        </p:nvGraphicFramePr>
        <p:xfrm>
          <a:off x="823823" y="1430396"/>
          <a:ext cx="10515600" cy="497621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6034473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219E5FA-F1CF-36CD-E382-64C73BB8A983}"/>
            </a:ext>
          </a:extLst>
        </p:cNvPr>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56E9B3E6-E277-4D68-BA48-9CB43FFBD6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9" name="Group 18">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2" name="Rectangle 11">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6" name="Rectangle 15">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6A380E8-2AC0-F0B7-9432-FB8903B92FD6}"/>
              </a:ext>
            </a:extLst>
          </p:cNvPr>
          <p:cNvSpPr>
            <a:spLocks noGrp="1"/>
          </p:cNvSpPr>
          <p:nvPr>
            <p:ph type="title"/>
          </p:nvPr>
        </p:nvSpPr>
        <p:spPr>
          <a:xfrm>
            <a:off x="1043631" y="809898"/>
            <a:ext cx="10173010" cy="1554480"/>
          </a:xfrm>
        </p:spPr>
        <p:txBody>
          <a:bodyPr anchor="ctr">
            <a:normAutofit/>
          </a:bodyPr>
          <a:lstStyle/>
          <a:p>
            <a:r>
              <a:rPr lang="en-GB" sz="4800" b="1" u="sng" dirty="0">
                <a:latin typeface="Arial" panose="020B0604020202020204" pitchFamily="34" charset="0"/>
                <a:cs typeface="Arial" panose="020B0604020202020204" pitchFamily="34" charset="0"/>
              </a:rPr>
              <a:t>The Cause-and-Effect model</a:t>
            </a:r>
          </a:p>
        </p:txBody>
      </p:sp>
      <p:cxnSp>
        <p:nvCxnSpPr>
          <p:cNvPr id="18" name="Straight Connector 17">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graphicFrame>
        <p:nvGraphicFramePr>
          <p:cNvPr id="21" name="Content Placeholder 2">
            <a:extLst>
              <a:ext uri="{FF2B5EF4-FFF2-40B4-BE49-F238E27FC236}">
                <a16:creationId xmlns:a16="http://schemas.microsoft.com/office/drawing/2014/main" id="{72252699-1B42-38E9-843C-51255E7C538C}"/>
              </a:ext>
            </a:extLst>
          </p:cNvPr>
          <p:cNvGraphicFramePr>
            <a:graphicFrameLocks noGrp="1"/>
          </p:cNvGraphicFramePr>
          <p:nvPr>
            <p:ph idx="1"/>
            <p:extLst>
              <p:ext uri="{D42A27DB-BD31-4B8C-83A1-F6EECF244321}">
                <p14:modId xmlns:p14="http://schemas.microsoft.com/office/powerpoint/2010/main" val="4281119177"/>
              </p:ext>
            </p:extLst>
          </p:nvPr>
        </p:nvGraphicFramePr>
        <p:xfrm>
          <a:off x="904602" y="3017519"/>
          <a:ext cx="10378440" cy="320990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19079123"/>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Shape 8">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 name="Isosceles Triangle 16">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Isosceles Triangle 18">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screenshot of a computer&#10;&#10;AI-generated content may be incorrect.">
            <a:extLst>
              <a:ext uri="{FF2B5EF4-FFF2-40B4-BE49-F238E27FC236}">
                <a16:creationId xmlns:a16="http://schemas.microsoft.com/office/drawing/2014/main" id="{426585B3-6F4C-236B-CA37-BF8BB5842BF8}"/>
              </a:ext>
            </a:extLst>
          </p:cNvPr>
          <p:cNvPicPr>
            <a:picLocks noChangeAspect="1"/>
          </p:cNvPicPr>
          <p:nvPr/>
        </p:nvPicPr>
        <p:blipFill>
          <a:blip r:embed="rId2"/>
          <a:srcRect l="36203" t="22733" r="7934" b="23842"/>
          <a:stretch>
            <a:fillRect/>
          </a:stretch>
        </p:blipFill>
        <p:spPr>
          <a:xfrm>
            <a:off x="1215737" y="1201174"/>
            <a:ext cx="9179294" cy="4323719"/>
          </a:xfrm>
          <a:prstGeom prst="rect">
            <a:avLst/>
          </a:prstGeom>
        </p:spPr>
      </p:pic>
    </p:spTree>
    <p:extLst>
      <p:ext uri="{BB962C8B-B14F-4D97-AF65-F5344CB8AC3E}">
        <p14:creationId xmlns:p14="http://schemas.microsoft.com/office/powerpoint/2010/main" val="178073011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8A8AF1C-86E0-7043-44A2-DA950ED42D52}"/>
              </a:ext>
            </a:extLst>
          </p:cNvPr>
          <p:cNvSpPr>
            <a:spLocks noGrp="1"/>
          </p:cNvSpPr>
          <p:nvPr>
            <p:ph type="title"/>
          </p:nvPr>
        </p:nvSpPr>
        <p:spPr>
          <a:xfrm>
            <a:off x="423948" y="737733"/>
            <a:ext cx="3796306" cy="2690949"/>
          </a:xfrm>
        </p:spPr>
        <p:txBody>
          <a:bodyPr anchor="t">
            <a:normAutofit/>
          </a:bodyPr>
          <a:lstStyle/>
          <a:p>
            <a:r>
              <a:rPr lang="en-GB" sz="3400" b="1" u="sng" dirty="0">
                <a:latin typeface="Arial"/>
                <a:cs typeface="Arial"/>
              </a:rPr>
              <a:t>Key Findings </a:t>
            </a:r>
          </a:p>
        </p:txBody>
      </p:sp>
      <p:grpSp>
        <p:nvGrpSpPr>
          <p:cNvPr id="10" name="Group 9">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04C29E1-0FF6-7114-4118-5B68E71110F6}"/>
              </a:ext>
            </a:extLst>
          </p:cNvPr>
          <p:cNvSpPr>
            <a:spLocks noGrp="1"/>
          </p:cNvSpPr>
          <p:nvPr>
            <p:ph idx="1"/>
          </p:nvPr>
        </p:nvSpPr>
        <p:spPr>
          <a:xfrm>
            <a:off x="5656218" y="1463039"/>
            <a:ext cx="5542387" cy="4300447"/>
          </a:xfrm>
        </p:spPr>
        <p:txBody>
          <a:bodyPr anchor="t">
            <a:normAutofit/>
          </a:bodyPr>
          <a:lstStyle/>
          <a:p>
            <a:pPr lvl="2"/>
            <a:r>
              <a:rPr lang="en-GB" sz="2200" dirty="0">
                <a:ea typeface="+mn-lt"/>
                <a:cs typeface="+mn-lt"/>
              </a:rPr>
              <a:t>Update their website and improve online marketing to attract more customers.</a:t>
            </a:r>
            <a:endParaRPr lang="en-GB" dirty="0">
              <a:ea typeface="Calibri"/>
              <a:cs typeface="Calibri"/>
            </a:endParaRPr>
          </a:p>
          <a:p>
            <a:pPr lvl="2"/>
            <a:r>
              <a:rPr lang="en-GB" sz="2200">
                <a:ea typeface="+mn-lt"/>
                <a:cs typeface="+mn-lt"/>
              </a:rPr>
              <a:t>Offer better delivery options, such as subscriptions.</a:t>
            </a:r>
            <a:endParaRPr lang="en-GB">
              <a:ea typeface="Calibri"/>
              <a:cs typeface="Calibri"/>
            </a:endParaRPr>
          </a:p>
          <a:p>
            <a:pPr lvl="2"/>
            <a:r>
              <a:rPr lang="en-GB" sz="2200" dirty="0">
                <a:ea typeface="+mn-lt"/>
                <a:cs typeface="+mn-lt"/>
              </a:rPr>
              <a:t>Adjust pricing to manage rising costs but still offer value to customers.</a:t>
            </a:r>
            <a:endParaRPr lang="en-GB" dirty="0">
              <a:ea typeface="Calibri"/>
              <a:cs typeface="Calibri"/>
            </a:endParaRPr>
          </a:p>
          <a:p>
            <a:pPr lvl="2"/>
            <a:r>
              <a:rPr lang="en-GB" sz="2200">
                <a:ea typeface="+mn-lt"/>
                <a:cs typeface="+mn-lt"/>
              </a:rPr>
              <a:t>Promote their unique selling points</a:t>
            </a:r>
            <a:r>
              <a:rPr lang="en-GB" sz="2200" dirty="0">
                <a:ea typeface="+mn-lt"/>
                <a:cs typeface="+mn-lt"/>
              </a:rPr>
              <a:t> </a:t>
            </a:r>
            <a:r>
              <a:rPr lang="en-GB" sz="2200">
                <a:ea typeface="+mn-lt"/>
                <a:cs typeface="+mn-lt"/>
              </a:rPr>
              <a:t>(e.g., eco-friendly practices, quality, custom arrangements) to stand out from competitors.</a:t>
            </a:r>
            <a:endParaRPr lang="en-GB">
              <a:ea typeface="Calibri"/>
              <a:cs typeface="Calibri"/>
            </a:endParaRPr>
          </a:p>
          <a:p>
            <a:pPr lvl="2"/>
            <a:r>
              <a:rPr lang="en-GB" sz="2200">
                <a:ea typeface="+mn-lt"/>
                <a:cs typeface="+mn-lt"/>
              </a:rPr>
              <a:t>Use social media (like Instagram) to reach more people.</a:t>
            </a:r>
            <a:endParaRPr lang="en-GB"/>
          </a:p>
          <a:p>
            <a:pPr lvl="2"/>
            <a:endParaRPr lang="en-GB" sz="2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3725788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A8AF1C-86E0-7043-44A2-DA950ED42D52}"/>
              </a:ext>
            </a:extLst>
          </p:cNvPr>
          <p:cNvSpPr>
            <a:spLocks noGrp="1"/>
          </p:cNvSpPr>
          <p:nvPr>
            <p:ph type="title"/>
          </p:nvPr>
        </p:nvSpPr>
        <p:spPr>
          <a:xfrm>
            <a:off x="838200" y="365125"/>
            <a:ext cx="10515600" cy="796925"/>
          </a:xfrm>
        </p:spPr>
        <p:txBody>
          <a:bodyPr>
            <a:normAutofit/>
          </a:bodyPr>
          <a:lstStyle/>
          <a:p>
            <a:r>
              <a:rPr lang="en-GB" b="1">
                <a:latin typeface="Arial" panose="020B0604020202020204" pitchFamily="34" charset="0"/>
                <a:cs typeface="Arial" panose="020B0604020202020204" pitchFamily="34" charset="0"/>
              </a:rPr>
              <a:t>Reference List:</a:t>
            </a:r>
            <a:endParaRPr lang="en-GB"/>
          </a:p>
        </p:txBody>
      </p:sp>
      <p:sp>
        <p:nvSpPr>
          <p:cNvPr id="3" name="Content Placeholder 2">
            <a:extLst>
              <a:ext uri="{FF2B5EF4-FFF2-40B4-BE49-F238E27FC236}">
                <a16:creationId xmlns:a16="http://schemas.microsoft.com/office/drawing/2014/main" id="{E04C29E1-0FF6-7114-4118-5B68E71110F6}"/>
              </a:ext>
            </a:extLst>
          </p:cNvPr>
          <p:cNvSpPr>
            <a:spLocks noGrp="1"/>
          </p:cNvSpPr>
          <p:nvPr>
            <p:ph idx="1"/>
          </p:nvPr>
        </p:nvSpPr>
        <p:spPr>
          <a:xfrm>
            <a:off x="734683" y="1460365"/>
            <a:ext cx="10515600" cy="4351338"/>
          </a:xfrm>
        </p:spPr>
        <p:txBody>
          <a:bodyPr vert="horz" lIns="91440" tIns="45720" rIns="91440" bIns="45720" rtlCol="0" anchor="t">
            <a:normAutofit fontScale="77500" lnSpcReduction="20000"/>
          </a:bodyPr>
          <a:lstStyle/>
          <a:p>
            <a:pPr algn="just"/>
            <a:r>
              <a:rPr lang="en-GB" sz="2000" dirty="0">
                <a:ea typeface="+mn-lt"/>
                <a:cs typeface="+mn-lt"/>
              </a:rPr>
              <a:t>Smith, J. (2019) 'Navigating the Changing Landscape of Small Retail Businesses'. </a:t>
            </a:r>
            <a:r>
              <a:rPr lang="en-GB" sz="2000" i="1" dirty="0">
                <a:ea typeface="+mn-lt"/>
                <a:cs typeface="+mn-lt"/>
              </a:rPr>
              <a:t>Journal of Retail Strategy</a:t>
            </a:r>
            <a:r>
              <a:rPr lang="en-GB" sz="2000" dirty="0">
                <a:ea typeface="+mn-lt"/>
                <a:cs typeface="+mn-lt"/>
              </a:rPr>
              <a:t>, 45(2), pp. 34-47.</a:t>
            </a:r>
          </a:p>
          <a:p>
            <a:pPr algn="just"/>
            <a:r>
              <a:rPr lang="en-GB" sz="2000" dirty="0">
                <a:ea typeface="+mn-lt"/>
                <a:cs typeface="+mn-lt"/>
              </a:rPr>
              <a:t>Smith, J. and Green, A. (2023) </a:t>
            </a:r>
            <a:r>
              <a:rPr lang="en-GB" sz="2000" i="1" dirty="0">
                <a:ea typeface="+mn-lt"/>
                <a:cs typeface="+mn-lt"/>
              </a:rPr>
              <a:t>Sustainable Business Practices: Environmental and Community Engagement</a:t>
            </a:r>
            <a:r>
              <a:rPr lang="en-GB" sz="2000" dirty="0">
                <a:ea typeface="+mn-lt"/>
                <a:cs typeface="+mn-lt"/>
              </a:rPr>
              <a:t>. London: Green Business Publishing.</a:t>
            </a:r>
            <a:endParaRPr lang="en-GB" sz="2000" dirty="0">
              <a:latin typeface="Calibri"/>
              <a:ea typeface="Calibri"/>
              <a:cs typeface="Calibri"/>
            </a:endParaRPr>
          </a:p>
          <a:p>
            <a:pPr algn="just"/>
            <a:r>
              <a:rPr lang="en-GB" sz="2000" dirty="0">
                <a:ea typeface="+mn-lt"/>
                <a:cs typeface="+mn-lt"/>
              </a:rPr>
              <a:t>Dube, L. (2022) ‘The Challenges and Opportunities of Serving Diverse Customer Segments in Small Businesses’, </a:t>
            </a:r>
            <a:r>
              <a:rPr lang="en-GB" sz="2000" i="1" dirty="0">
                <a:ea typeface="+mn-lt"/>
                <a:cs typeface="+mn-lt"/>
              </a:rPr>
              <a:t>Journal of Retail and Consumer Services</a:t>
            </a:r>
            <a:r>
              <a:rPr lang="en-GB" sz="2000" dirty="0">
                <a:ea typeface="+mn-lt"/>
                <a:cs typeface="+mn-lt"/>
              </a:rPr>
              <a:t>, 58(6), pp. 75-80.</a:t>
            </a:r>
            <a:endParaRPr lang="en-GB" sz="2000" dirty="0">
              <a:latin typeface="Calibri"/>
              <a:ea typeface="Calibri"/>
              <a:cs typeface="Calibri"/>
            </a:endParaRPr>
          </a:p>
          <a:p>
            <a:pPr algn="just"/>
            <a:r>
              <a:rPr lang="en-GB" sz="2000" dirty="0">
                <a:ea typeface="+mn-lt"/>
                <a:cs typeface="+mn-lt"/>
              </a:rPr>
              <a:t>Kotler, P. (2021) </a:t>
            </a:r>
            <a:r>
              <a:rPr lang="en-GB" sz="2000" i="1" dirty="0">
                <a:ea typeface="+mn-lt"/>
                <a:cs typeface="+mn-lt"/>
              </a:rPr>
              <a:t>Marketing Management: Analysis, Planning, Implementation, and Control</a:t>
            </a:r>
            <a:r>
              <a:rPr lang="en-GB" sz="2000" dirty="0">
                <a:ea typeface="+mn-lt"/>
                <a:cs typeface="+mn-lt"/>
              </a:rPr>
              <a:t>. 16th ed. New Jersey: Pearson Education.</a:t>
            </a:r>
            <a:endParaRPr lang="en-GB" sz="2000" dirty="0">
              <a:latin typeface="Calibri"/>
              <a:ea typeface="Calibri"/>
              <a:cs typeface="Calibri"/>
            </a:endParaRPr>
          </a:p>
          <a:p>
            <a:pPr algn="just"/>
            <a:r>
              <a:rPr lang="en-GB" sz="2000" dirty="0">
                <a:ea typeface="+mn-lt"/>
                <a:cs typeface="+mn-lt"/>
              </a:rPr>
              <a:t>Porter, M.E. (2020) </a:t>
            </a:r>
            <a:r>
              <a:rPr lang="en-GB" sz="2000" i="1" dirty="0">
                <a:ea typeface="+mn-lt"/>
                <a:cs typeface="+mn-lt"/>
              </a:rPr>
              <a:t>Competitive Strategy: Techniques for </a:t>
            </a:r>
            <a:r>
              <a:rPr lang="en-GB" sz="2000" i="1" dirty="0" err="1">
                <a:ea typeface="+mn-lt"/>
                <a:cs typeface="+mn-lt"/>
              </a:rPr>
              <a:t>Analyzing</a:t>
            </a:r>
            <a:r>
              <a:rPr lang="en-GB" sz="2000" i="1" dirty="0">
                <a:ea typeface="+mn-lt"/>
                <a:cs typeface="+mn-lt"/>
              </a:rPr>
              <a:t> Industries and Competitors</a:t>
            </a:r>
            <a:r>
              <a:rPr lang="en-GB" sz="2000" dirty="0">
                <a:ea typeface="+mn-lt"/>
                <a:cs typeface="+mn-lt"/>
              </a:rPr>
              <a:t>. 2nd ed. New York: Free Press.</a:t>
            </a:r>
            <a:endParaRPr lang="en-GB" sz="2000" dirty="0">
              <a:latin typeface="Calibri"/>
              <a:ea typeface="Calibri"/>
              <a:cs typeface="Calibri"/>
            </a:endParaRPr>
          </a:p>
          <a:p>
            <a:pPr algn="just"/>
            <a:r>
              <a:rPr lang="en-GB" sz="2000" dirty="0">
                <a:ea typeface="+mn-lt"/>
                <a:cs typeface="+mn-lt"/>
              </a:rPr>
              <a:t>Smith, J. and Green, A. (2023) </a:t>
            </a:r>
            <a:r>
              <a:rPr lang="en-GB" sz="2000" i="1" dirty="0">
                <a:ea typeface="+mn-lt"/>
                <a:cs typeface="+mn-lt"/>
              </a:rPr>
              <a:t>Retail Recovery Strategies: Adapting to New Market Realities</a:t>
            </a:r>
            <a:r>
              <a:rPr lang="en-GB" sz="2000" dirty="0">
                <a:ea typeface="+mn-lt"/>
                <a:cs typeface="+mn-lt"/>
              </a:rPr>
              <a:t>. London: Retail Insights Publishing.</a:t>
            </a:r>
            <a:endParaRPr lang="en-GB" sz="2000" dirty="0">
              <a:latin typeface="Calibri"/>
              <a:ea typeface="Calibri"/>
              <a:cs typeface="Calibri"/>
            </a:endParaRPr>
          </a:p>
          <a:p>
            <a:pPr algn="just"/>
            <a:r>
              <a:rPr lang="en-GB" sz="2000" dirty="0">
                <a:ea typeface="+mn-lt"/>
                <a:cs typeface="+mn-lt"/>
              </a:rPr>
              <a:t>Johnson, G., Scholes, K. and Whittington, R. (2017) </a:t>
            </a:r>
            <a:r>
              <a:rPr lang="en-GB" sz="2000" i="1" dirty="0">
                <a:ea typeface="+mn-lt"/>
                <a:cs typeface="+mn-lt"/>
              </a:rPr>
              <a:t>Exploring Corporate Strategy: Text &amp; Cases</a:t>
            </a:r>
            <a:r>
              <a:rPr lang="en-GB" sz="2000" dirty="0">
                <a:ea typeface="+mn-lt"/>
                <a:cs typeface="+mn-lt"/>
              </a:rPr>
              <a:t>. 11th ed. Harlow: Pearson Education.</a:t>
            </a:r>
            <a:endParaRPr lang="en-GB" sz="2000" dirty="0">
              <a:latin typeface="Calibri"/>
              <a:ea typeface="Calibri"/>
              <a:cs typeface="Calibri"/>
            </a:endParaRPr>
          </a:p>
          <a:p>
            <a:pPr algn="just"/>
            <a:r>
              <a:rPr lang="en-GB" sz="2000" dirty="0">
                <a:ea typeface="+mn-lt"/>
                <a:cs typeface="+mn-lt"/>
              </a:rPr>
              <a:t>Johnson, G., Scholes, K. and Whittington, R. (2017) </a:t>
            </a:r>
            <a:r>
              <a:rPr lang="en-GB" sz="2000" i="1" dirty="0">
                <a:ea typeface="+mn-lt"/>
                <a:cs typeface="+mn-lt"/>
              </a:rPr>
              <a:t>Exploring Corporate Strategy: Text &amp; Cases</a:t>
            </a:r>
            <a:r>
              <a:rPr lang="en-GB" sz="2000" dirty="0">
                <a:ea typeface="+mn-lt"/>
                <a:cs typeface="+mn-lt"/>
              </a:rPr>
              <a:t>. 11th ed. Harlow: Pearson Education.</a:t>
            </a:r>
            <a:endParaRPr lang="en-GB" sz="2000" dirty="0">
              <a:latin typeface="Calibri"/>
              <a:ea typeface="Calibri"/>
              <a:cs typeface="Calibri"/>
            </a:endParaRPr>
          </a:p>
          <a:p>
            <a:pPr algn="just"/>
            <a:r>
              <a:rPr lang="en-GB" sz="2000" dirty="0">
                <a:ea typeface="+mn-lt"/>
                <a:cs typeface="+mn-lt"/>
              </a:rPr>
              <a:t>Investopedia (2023) 'PESTLE Analysis'. https://www.investopedia.com/terms/p/pestle-analysis.asp </a:t>
            </a:r>
          </a:p>
          <a:p>
            <a:pPr algn="just"/>
            <a:r>
              <a:rPr lang="en-GB" sz="2000" dirty="0">
                <a:ea typeface="+mn-lt"/>
                <a:cs typeface="+mn-lt"/>
              </a:rPr>
              <a:t>Brown, P. and Green, D. (2018) </a:t>
            </a:r>
            <a:r>
              <a:rPr lang="en-GB" sz="2000" i="1" dirty="0">
                <a:ea typeface="+mn-lt"/>
                <a:cs typeface="+mn-lt"/>
              </a:rPr>
              <a:t>Strategic Responses to Digital Disruption in Small Business</a:t>
            </a:r>
            <a:r>
              <a:rPr lang="en-GB" sz="2000" dirty="0">
                <a:ea typeface="+mn-lt"/>
                <a:cs typeface="+mn-lt"/>
              </a:rPr>
              <a:t>. London: Strategic Management Publications.</a:t>
            </a:r>
            <a:endParaRPr lang="en-GB" sz="2000">
              <a:latin typeface="Calibri"/>
              <a:ea typeface="Calibri"/>
              <a:cs typeface="Calibri"/>
            </a:endParaRPr>
          </a:p>
          <a:p>
            <a:pPr algn="just"/>
            <a:endParaRPr lang="en-GB" sz="2000" dirty="0">
              <a:latin typeface="Calibri"/>
              <a:ea typeface="Calibri"/>
              <a:cs typeface="Calibri"/>
            </a:endParaRPr>
          </a:p>
          <a:p>
            <a:pPr algn="just"/>
            <a:endParaRPr lang="en-GB" dirty="0">
              <a:latin typeface="Calibri"/>
              <a:ea typeface="Calibri"/>
              <a:cs typeface="Calibri"/>
            </a:endParaRPr>
          </a:p>
          <a:p>
            <a:pPr marL="0" indent="0" algn="just">
              <a:buNone/>
            </a:pPr>
            <a:endParaRPr lang="en-GB" sz="1600">
              <a:latin typeface="Arial" panose="020B0604020202020204" pitchFamily="34" charset="0"/>
              <a:ea typeface="DengXian" panose="02010600030101010101" pitchFamily="2" charset="-122"/>
              <a:cs typeface="Arial" panose="020B0604020202020204" pitchFamily="34" charset="0"/>
            </a:endParaRPr>
          </a:p>
        </p:txBody>
      </p:sp>
    </p:spTree>
    <p:extLst>
      <p:ext uri="{BB962C8B-B14F-4D97-AF65-F5344CB8AC3E}">
        <p14:creationId xmlns:p14="http://schemas.microsoft.com/office/powerpoint/2010/main" val="2451324015"/>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A8AF1C-86E0-7043-44A2-DA950ED42D52}"/>
              </a:ext>
            </a:extLst>
          </p:cNvPr>
          <p:cNvSpPr>
            <a:spLocks noGrp="1"/>
          </p:cNvSpPr>
          <p:nvPr>
            <p:ph type="title"/>
          </p:nvPr>
        </p:nvSpPr>
        <p:spPr/>
        <p:txBody>
          <a:bodyPr>
            <a:normAutofit/>
          </a:bodyPr>
          <a:lstStyle/>
          <a:p>
            <a:pPr algn="ctr"/>
            <a:br>
              <a:rPr lang="en-GB" b="1">
                <a:latin typeface="Arial" panose="020B0604020202020204" pitchFamily="34" charset="0"/>
                <a:cs typeface="Arial" panose="020B0604020202020204" pitchFamily="34" charset="0"/>
              </a:rPr>
            </a:br>
            <a:endParaRPr lang="en-GB" b="1">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E04C29E1-0FF6-7114-4118-5B68E71110F6}"/>
              </a:ext>
            </a:extLst>
          </p:cNvPr>
          <p:cNvSpPr>
            <a:spLocks noGrp="1"/>
          </p:cNvSpPr>
          <p:nvPr>
            <p:ph idx="1"/>
          </p:nvPr>
        </p:nvSpPr>
        <p:spPr>
          <a:xfrm>
            <a:off x="838200" y="2424023"/>
            <a:ext cx="10515600" cy="1570007"/>
          </a:xfrm>
        </p:spPr>
        <p:txBody>
          <a:bodyPr/>
          <a:lstStyle/>
          <a:p>
            <a:endParaRPr lang="en-GB">
              <a:latin typeface="Arial" panose="020B0604020202020204" pitchFamily="34" charset="0"/>
              <a:cs typeface="Arial" panose="020B0604020202020204" pitchFamily="34" charset="0"/>
            </a:endParaRPr>
          </a:p>
          <a:p>
            <a:pPr marL="0" indent="0" algn="ctr">
              <a:buNone/>
            </a:pPr>
            <a:r>
              <a:rPr lang="en-GB" sz="4800" b="1">
                <a:latin typeface="Arial" panose="020B0604020202020204" pitchFamily="34" charset="0"/>
                <a:cs typeface="Arial" panose="020B0604020202020204" pitchFamily="34" charset="0"/>
              </a:rPr>
              <a:t>Thank you for listening</a:t>
            </a:r>
          </a:p>
        </p:txBody>
      </p:sp>
    </p:spTree>
    <p:extLst>
      <p:ext uri="{BB962C8B-B14F-4D97-AF65-F5344CB8AC3E}">
        <p14:creationId xmlns:p14="http://schemas.microsoft.com/office/powerpoint/2010/main" val="325830180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0EBE6B-1F90-48B4-CACC-172FF691D67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B6873B1-82D2-71A9-F5A9-13A8B7E33DE2}"/>
              </a:ext>
            </a:extLst>
          </p:cNvPr>
          <p:cNvSpPr>
            <a:spLocks noGrp="1"/>
          </p:cNvSpPr>
          <p:nvPr>
            <p:ph idx="1"/>
          </p:nvPr>
        </p:nvSpPr>
        <p:spPr>
          <a:xfrm>
            <a:off x="769121" y="1495426"/>
            <a:ext cx="10584679" cy="4681537"/>
          </a:xfrm>
        </p:spPr>
        <p:txBody>
          <a:bodyPr/>
          <a:lstStyle/>
          <a:p>
            <a:endParaRPr lang="en-GB">
              <a:latin typeface="Arial" panose="020B0604020202020204" pitchFamily="34" charset="0"/>
              <a:cs typeface="Arial" panose="020B0604020202020204" pitchFamily="34" charset="0"/>
            </a:endParaRPr>
          </a:p>
          <a:p>
            <a:pPr marL="0" indent="0" algn="ctr">
              <a:buNone/>
            </a:pPr>
            <a:endParaRPr lang="en-GB" sz="4800">
              <a:latin typeface="Arial" panose="020B0604020202020204" pitchFamily="34" charset="0"/>
              <a:cs typeface="Arial" panose="020B0604020202020204" pitchFamily="34" charset="0"/>
            </a:endParaRPr>
          </a:p>
        </p:txBody>
      </p:sp>
      <p:pic>
        <p:nvPicPr>
          <p:cNvPr id="1026" name="Picture 2" descr="Questions &amp; Answers on Collaboration ...">
            <a:extLst>
              <a:ext uri="{FF2B5EF4-FFF2-40B4-BE49-F238E27FC236}">
                <a16:creationId xmlns:a16="http://schemas.microsoft.com/office/drawing/2014/main" id="{BC1C6B8B-3E57-B212-0064-3A197FA3543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85871" y="2087592"/>
            <a:ext cx="6551427" cy="2737628"/>
          </a:xfrm>
          <a:prstGeom prst="rect">
            <a:avLst/>
          </a:prstGeom>
          <a:noFill/>
          <a:ln w="57150">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6334785"/>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9EFF472D76CF0A40888B78A9EA0200F3" ma:contentTypeVersion="8" ma:contentTypeDescription="Create a new document." ma:contentTypeScope="" ma:versionID="a8eac0a0cf35691c15004f0dd5bde203">
  <xsd:schema xmlns:xsd="http://www.w3.org/2001/XMLSchema" xmlns:xs="http://www.w3.org/2001/XMLSchema" xmlns:p="http://schemas.microsoft.com/office/2006/metadata/properties" xmlns:ns2="3e4d8a5d-01f3-43bc-a8af-65fd9717c730" targetNamespace="http://schemas.microsoft.com/office/2006/metadata/properties" ma:root="true" ma:fieldsID="3917609a5edacb8f5c90364ee40942c1" ns2:_="">
    <xsd:import namespace="3e4d8a5d-01f3-43bc-a8af-65fd9717c73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e4d8a5d-01f3-43bc-a8af-65fd9717c73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5CCAF22-9EA3-4C2F-9092-C861B73393C1}">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A7A9B301-5F2D-4EFE-969F-254C13339DE5}">
  <ds:schemaRefs>
    <ds:schemaRef ds:uri="http://schemas.microsoft.com/sharepoint/v3/contenttype/forms"/>
  </ds:schemaRefs>
</ds:datastoreItem>
</file>

<file path=customXml/itemProps3.xml><?xml version="1.0" encoding="utf-8"?>
<ds:datastoreItem xmlns:ds="http://schemas.openxmlformats.org/officeDocument/2006/customXml" ds:itemID="{8A555A84-5542-4C22-B1A5-EDBFC0292EFA}">
  <ds:schemaRefs>
    <ds:schemaRef ds:uri="3e4d8a5d-01f3-43bc-a8af-65fd9717c730"/>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13</Slides>
  <Notes>0</Notes>
  <HiddenSlides>0</HiddenSlide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Office Theme</vt:lpstr>
      <vt:lpstr>PowerPoint Presentation</vt:lpstr>
      <vt:lpstr> Overview  of  my presentation</vt:lpstr>
      <vt:lpstr>Green Havan Florists </vt:lpstr>
      <vt:lpstr>What is PESTEL</vt:lpstr>
      <vt:lpstr>PowerPoint Presentation</vt:lpstr>
      <vt:lpstr>  PESTEL Framework  </vt:lpstr>
      <vt:lpstr>Problems Green Haven Florists are facing</vt:lpstr>
      <vt:lpstr>The Cause-and-Effect model</vt:lpstr>
      <vt:lpstr>PowerPoint Presentation</vt:lpstr>
      <vt:lpstr>Key Findings </vt:lpstr>
      <vt:lpstr>Reference List:</vt:lpstr>
      <vt:lpstr>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Name -XXXXX Student Number - XXXX</dc:title>
  <dc:creator>Olu Adegbite</dc:creator>
  <cp:revision>172</cp:revision>
  <dcterms:created xsi:type="dcterms:W3CDTF">2024-01-29T11:42:05Z</dcterms:created>
  <dcterms:modified xsi:type="dcterms:W3CDTF">2025-10-11T11:10:49Z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0x0101009EFF472D76CF0A40888B78A9EA0200F3</vt:lpwstr>
  </property>
</Properties>
</file>