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0" r:id="rId2"/>
    <p:sldId id="256" r:id="rId3"/>
    <p:sldId id="269" r:id="rId4"/>
    <p:sldId id="257" r:id="rId5"/>
    <p:sldId id="258" r:id="rId6"/>
    <p:sldId id="259" r:id="rId7"/>
    <p:sldId id="260" r:id="rId8"/>
    <p:sldId id="261" r:id="rId9"/>
    <p:sldId id="262" r:id="rId10"/>
    <p:sldId id="263" r:id="rId11"/>
    <p:sldId id="264" r:id="rId12"/>
    <p:sldId id="265" r:id="rId13"/>
    <p:sldId id="266"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29D6C0-E725-470C-B246-1DD40F26A5A5}" v="203" dt="2023-07-01T12:35:37.3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9" autoAdjust="0"/>
    <p:restoredTop sz="94660"/>
  </p:normalViewPr>
  <p:slideViewPr>
    <p:cSldViewPr snapToGrid="0">
      <p:cViewPr varScale="1">
        <p:scale>
          <a:sx n="74" d="100"/>
          <a:sy n="74" d="100"/>
        </p:scale>
        <p:origin x="3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8.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EB6407-AA25-43D5-BA38-DAE071EF5BCC}"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US"/>
        </a:p>
      </dgm:t>
    </dgm:pt>
    <dgm:pt modelId="{80B21F37-1D07-4501-884F-9DA20E842A43}">
      <dgm:prSet/>
      <dgm:spPr/>
      <dgm:t>
        <a:bodyPr/>
        <a:lstStyle/>
        <a:p>
          <a:r>
            <a:rPr lang="en-US"/>
            <a:t>For Tesla, the post-pandemic global business landscape offers opportunities and difficulties. </a:t>
          </a:r>
        </a:p>
      </dgm:t>
    </dgm:pt>
    <dgm:pt modelId="{DEB0F4FC-AC9B-467C-9A86-918D6F1AA654}" type="parTrans" cxnId="{AE115732-EFE9-4412-8643-8CB4AE5DEC5B}">
      <dgm:prSet/>
      <dgm:spPr/>
      <dgm:t>
        <a:bodyPr/>
        <a:lstStyle/>
        <a:p>
          <a:endParaRPr lang="en-US"/>
        </a:p>
      </dgm:t>
    </dgm:pt>
    <dgm:pt modelId="{1E3C223D-5A30-4334-9994-FE9F791C01C5}" type="sibTrans" cxnId="{AE115732-EFE9-4412-8643-8CB4AE5DEC5B}">
      <dgm:prSet/>
      <dgm:spPr/>
      <dgm:t>
        <a:bodyPr/>
        <a:lstStyle/>
        <a:p>
          <a:endParaRPr lang="en-US"/>
        </a:p>
      </dgm:t>
    </dgm:pt>
    <dgm:pt modelId="{91EF9F5A-A950-4F73-A6E4-83C7783E2BBE}">
      <dgm:prSet/>
      <dgm:spPr/>
      <dgm:t>
        <a:bodyPr/>
        <a:lstStyle/>
        <a:p>
          <a:r>
            <a:rPr lang="en-US"/>
            <a:t>Besides, the market for Tesla's environmentally friendly transportation options is favorable because of rising environmental awareness and government support for electric vehicles. </a:t>
          </a:r>
        </a:p>
      </dgm:t>
    </dgm:pt>
    <dgm:pt modelId="{022EFDDB-3616-4A2E-A116-3B02539EA629}" type="parTrans" cxnId="{462486D3-65AF-45C3-8A01-81256AA37986}">
      <dgm:prSet/>
      <dgm:spPr/>
      <dgm:t>
        <a:bodyPr/>
        <a:lstStyle/>
        <a:p>
          <a:endParaRPr lang="en-US"/>
        </a:p>
      </dgm:t>
    </dgm:pt>
    <dgm:pt modelId="{BD07E283-00A5-4A84-B229-8701D5DC14AC}" type="sibTrans" cxnId="{462486D3-65AF-45C3-8A01-81256AA37986}">
      <dgm:prSet/>
      <dgm:spPr/>
      <dgm:t>
        <a:bodyPr/>
        <a:lstStyle/>
        <a:p>
          <a:endParaRPr lang="en-US"/>
        </a:p>
      </dgm:t>
    </dgm:pt>
    <dgm:pt modelId="{9514DE11-FE0C-4378-B33F-799BCE29E817}">
      <dgm:prSet/>
      <dgm:spPr/>
      <dgm:t>
        <a:bodyPr/>
        <a:lstStyle/>
        <a:p>
          <a:r>
            <a:rPr lang="en-US"/>
            <a:t>The push for decarbonization and the rising demand for clean energy aligns with Tesla's purpose and potentially expand the market. </a:t>
          </a:r>
        </a:p>
      </dgm:t>
    </dgm:pt>
    <dgm:pt modelId="{4C477609-E7AF-4051-B180-EA8044226F10}" type="parTrans" cxnId="{528AFDEA-F933-4EF2-B608-4EF45FABBF98}">
      <dgm:prSet/>
      <dgm:spPr/>
      <dgm:t>
        <a:bodyPr/>
        <a:lstStyle/>
        <a:p>
          <a:endParaRPr lang="en-US"/>
        </a:p>
      </dgm:t>
    </dgm:pt>
    <dgm:pt modelId="{76919C59-8E7F-49FD-A627-012B4A6145CE}" type="sibTrans" cxnId="{528AFDEA-F933-4EF2-B608-4EF45FABBF98}">
      <dgm:prSet/>
      <dgm:spPr/>
      <dgm:t>
        <a:bodyPr/>
        <a:lstStyle/>
        <a:p>
          <a:endParaRPr lang="en-US"/>
        </a:p>
      </dgm:t>
    </dgm:pt>
    <dgm:pt modelId="{FCEDF7AB-22CC-4578-9357-670D814671E6}">
      <dgm:prSet/>
      <dgm:spPr/>
      <dgm:t>
        <a:bodyPr/>
        <a:lstStyle/>
        <a:p>
          <a:r>
            <a:rPr lang="en-US"/>
            <a:t>Tesla competes against established manufacturers and newcomers to the electric vehicle market, among other external variables, in a highly competitive business. </a:t>
          </a:r>
        </a:p>
      </dgm:t>
    </dgm:pt>
    <dgm:pt modelId="{C77734A6-3EDF-4B87-9DD4-610D32E889DF}" type="parTrans" cxnId="{63E92F2E-E418-43F3-AAC9-E6079CB9094E}">
      <dgm:prSet/>
      <dgm:spPr/>
      <dgm:t>
        <a:bodyPr/>
        <a:lstStyle/>
        <a:p>
          <a:endParaRPr lang="en-US"/>
        </a:p>
      </dgm:t>
    </dgm:pt>
    <dgm:pt modelId="{A9464819-8A7C-4A6F-93D6-306ED88E7658}" type="sibTrans" cxnId="{63E92F2E-E418-43F3-AAC9-E6079CB9094E}">
      <dgm:prSet/>
      <dgm:spPr/>
      <dgm:t>
        <a:bodyPr/>
        <a:lstStyle/>
        <a:p>
          <a:endParaRPr lang="en-US"/>
        </a:p>
      </dgm:t>
    </dgm:pt>
    <dgm:pt modelId="{1E1E4FC8-C82F-4661-A0D4-917F1AF5D557}">
      <dgm:prSet/>
      <dgm:spPr/>
      <dgm:t>
        <a:bodyPr/>
        <a:lstStyle/>
        <a:p>
          <a:r>
            <a:rPr lang="en-US"/>
            <a:t>The demand for electric vehicles may also be impacted by shifting laws, rules, and incentives governing emissions requirements and incentives. </a:t>
          </a:r>
        </a:p>
      </dgm:t>
    </dgm:pt>
    <dgm:pt modelId="{9D727765-0990-4C12-8DE2-299082314C1F}" type="parTrans" cxnId="{F4D1943C-CB1B-46F4-B7C4-1446FDFF8CF4}">
      <dgm:prSet/>
      <dgm:spPr/>
      <dgm:t>
        <a:bodyPr/>
        <a:lstStyle/>
        <a:p>
          <a:endParaRPr lang="en-US"/>
        </a:p>
      </dgm:t>
    </dgm:pt>
    <dgm:pt modelId="{D790B81C-1E48-413D-B548-95D8B7A4C235}" type="sibTrans" cxnId="{F4D1943C-CB1B-46F4-B7C4-1446FDFF8CF4}">
      <dgm:prSet/>
      <dgm:spPr/>
      <dgm:t>
        <a:bodyPr/>
        <a:lstStyle/>
        <a:p>
          <a:endParaRPr lang="en-US"/>
        </a:p>
      </dgm:t>
    </dgm:pt>
    <dgm:pt modelId="{66606021-576F-4BB6-AA47-108E30FD42FF}">
      <dgm:prSet/>
      <dgm:spPr/>
      <dgm:t>
        <a:bodyPr/>
        <a:lstStyle/>
        <a:p>
          <a:r>
            <a:rPr lang="en-US"/>
            <a:t>In addition, economic factors like variations in energy prices, consumer purchasing power, and the stability of the global economy might affect how well Tesla does on the market (Chehertma, 2022).</a:t>
          </a:r>
        </a:p>
      </dgm:t>
    </dgm:pt>
    <dgm:pt modelId="{55E8B91A-F471-42D6-B37B-719C7007F1D0}" type="parTrans" cxnId="{96AAE543-5510-4F90-8909-A28C30C278EC}">
      <dgm:prSet/>
      <dgm:spPr/>
      <dgm:t>
        <a:bodyPr/>
        <a:lstStyle/>
        <a:p>
          <a:endParaRPr lang="en-US"/>
        </a:p>
      </dgm:t>
    </dgm:pt>
    <dgm:pt modelId="{863863DD-040E-4F3D-8BEE-F2F6C1EB5611}" type="sibTrans" cxnId="{96AAE543-5510-4F90-8909-A28C30C278EC}">
      <dgm:prSet/>
      <dgm:spPr/>
      <dgm:t>
        <a:bodyPr/>
        <a:lstStyle/>
        <a:p>
          <a:endParaRPr lang="en-US"/>
        </a:p>
      </dgm:t>
    </dgm:pt>
    <dgm:pt modelId="{89A6D62F-9C8B-45DB-A5C5-3B09A5991A03}" type="pres">
      <dgm:prSet presAssocID="{A0EB6407-AA25-43D5-BA38-DAE071EF5BCC}" presName="linear" presStyleCnt="0">
        <dgm:presLayoutVars>
          <dgm:animLvl val="lvl"/>
          <dgm:resizeHandles val="exact"/>
        </dgm:presLayoutVars>
      </dgm:prSet>
      <dgm:spPr/>
      <dgm:t>
        <a:bodyPr/>
        <a:lstStyle/>
        <a:p>
          <a:endParaRPr lang="en-US"/>
        </a:p>
      </dgm:t>
    </dgm:pt>
    <dgm:pt modelId="{A6966E2E-39FB-4AA6-84B2-F3CCA270D581}" type="pres">
      <dgm:prSet presAssocID="{80B21F37-1D07-4501-884F-9DA20E842A43}" presName="parentText" presStyleLbl="node1" presStyleIdx="0" presStyleCnt="6">
        <dgm:presLayoutVars>
          <dgm:chMax val="0"/>
          <dgm:bulletEnabled val="1"/>
        </dgm:presLayoutVars>
      </dgm:prSet>
      <dgm:spPr/>
      <dgm:t>
        <a:bodyPr/>
        <a:lstStyle/>
        <a:p>
          <a:endParaRPr lang="en-US"/>
        </a:p>
      </dgm:t>
    </dgm:pt>
    <dgm:pt modelId="{5EAC9A70-503B-439D-A5AC-3B67985A08E3}" type="pres">
      <dgm:prSet presAssocID="{1E3C223D-5A30-4334-9994-FE9F791C01C5}" presName="spacer" presStyleCnt="0"/>
      <dgm:spPr/>
    </dgm:pt>
    <dgm:pt modelId="{89E00FF0-DFCD-4BA3-BAB2-8B54371BB69F}" type="pres">
      <dgm:prSet presAssocID="{91EF9F5A-A950-4F73-A6E4-83C7783E2BBE}" presName="parentText" presStyleLbl="node1" presStyleIdx="1" presStyleCnt="6">
        <dgm:presLayoutVars>
          <dgm:chMax val="0"/>
          <dgm:bulletEnabled val="1"/>
        </dgm:presLayoutVars>
      </dgm:prSet>
      <dgm:spPr/>
      <dgm:t>
        <a:bodyPr/>
        <a:lstStyle/>
        <a:p>
          <a:endParaRPr lang="en-US"/>
        </a:p>
      </dgm:t>
    </dgm:pt>
    <dgm:pt modelId="{731362D1-B730-4B86-BAD1-8A16A4CC1DE6}" type="pres">
      <dgm:prSet presAssocID="{BD07E283-00A5-4A84-B229-8701D5DC14AC}" presName="spacer" presStyleCnt="0"/>
      <dgm:spPr/>
    </dgm:pt>
    <dgm:pt modelId="{D41A41F3-1E6F-40D2-B7F2-62D935C5A120}" type="pres">
      <dgm:prSet presAssocID="{9514DE11-FE0C-4378-B33F-799BCE29E817}" presName="parentText" presStyleLbl="node1" presStyleIdx="2" presStyleCnt="6">
        <dgm:presLayoutVars>
          <dgm:chMax val="0"/>
          <dgm:bulletEnabled val="1"/>
        </dgm:presLayoutVars>
      </dgm:prSet>
      <dgm:spPr/>
      <dgm:t>
        <a:bodyPr/>
        <a:lstStyle/>
        <a:p>
          <a:endParaRPr lang="en-US"/>
        </a:p>
      </dgm:t>
    </dgm:pt>
    <dgm:pt modelId="{990C0514-F928-4A61-A101-8483974D4E8E}" type="pres">
      <dgm:prSet presAssocID="{76919C59-8E7F-49FD-A627-012B4A6145CE}" presName="spacer" presStyleCnt="0"/>
      <dgm:spPr/>
    </dgm:pt>
    <dgm:pt modelId="{668F3D7A-1FD4-469E-8854-20D150806EE1}" type="pres">
      <dgm:prSet presAssocID="{FCEDF7AB-22CC-4578-9357-670D814671E6}" presName="parentText" presStyleLbl="node1" presStyleIdx="3" presStyleCnt="6">
        <dgm:presLayoutVars>
          <dgm:chMax val="0"/>
          <dgm:bulletEnabled val="1"/>
        </dgm:presLayoutVars>
      </dgm:prSet>
      <dgm:spPr/>
      <dgm:t>
        <a:bodyPr/>
        <a:lstStyle/>
        <a:p>
          <a:endParaRPr lang="en-US"/>
        </a:p>
      </dgm:t>
    </dgm:pt>
    <dgm:pt modelId="{13D5DBEE-8047-4F64-AFB2-B7537ADE0F42}" type="pres">
      <dgm:prSet presAssocID="{A9464819-8A7C-4A6F-93D6-306ED88E7658}" presName="spacer" presStyleCnt="0"/>
      <dgm:spPr/>
    </dgm:pt>
    <dgm:pt modelId="{EC2D5698-61C7-4F8C-BFFB-2A1B79B39B6A}" type="pres">
      <dgm:prSet presAssocID="{1E1E4FC8-C82F-4661-A0D4-917F1AF5D557}" presName="parentText" presStyleLbl="node1" presStyleIdx="4" presStyleCnt="6">
        <dgm:presLayoutVars>
          <dgm:chMax val="0"/>
          <dgm:bulletEnabled val="1"/>
        </dgm:presLayoutVars>
      </dgm:prSet>
      <dgm:spPr/>
      <dgm:t>
        <a:bodyPr/>
        <a:lstStyle/>
        <a:p>
          <a:endParaRPr lang="en-US"/>
        </a:p>
      </dgm:t>
    </dgm:pt>
    <dgm:pt modelId="{7661D617-0E6B-491B-B05C-727A1FCCA52C}" type="pres">
      <dgm:prSet presAssocID="{D790B81C-1E48-413D-B548-95D8B7A4C235}" presName="spacer" presStyleCnt="0"/>
      <dgm:spPr/>
    </dgm:pt>
    <dgm:pt modelId="{EDF31ECA-8215-4998-B6D1-510E99482F32}" type="pres">
      <dgm:prSet presAssocID="{66606021-576F-4BB6-AA47-108E30FD42FF}" presName="parentText" presStyleLbl="node1" presStyleIdx="5" presStyleCnt="6">
        <dgm:presLayoutVars>
          <dgm:chMax val="0"/>
          <dgm:bulletEnabled val="1"/>
        </dgm:presLayoutVars>
      </dgm:prSet>
      <dgm:spPr/>
      <dgm:t>
        <a:bodyPr/>
        <a:lstStyle/>
        <a:p>
          <a:endParaRPr lang="en-US"/>
        </a:p>
      </dgm:t>
    </dgm:pt>
  </dgm:ptLst>
  <dgm:cxnLst>
    <dgm:cxn modelId="{462486D3-65AF-45C3-8A01-81256AA37986}" srcId="{A0EB6407-AA25-43D5-BA38-DAE071EF5BCC}" destId="{91EF9F5A-A950-4F73-A6E4-83C7783E2BBE}" srcOrd="1" destOrd="0" parTransId="{022EFDDB-3616-4A2E-A116-3B02539EA629}" sibTransId="{BD07E283-00A5-4A84-B229-8701D5DC14AC}"/>
    <dgm:cxn modelId="{93642B59-6E7A-490A-9768-A37AC55D8DF5}" type="presOf" srcId="{FCEDF7AB-22CC-4578-9357-670D814671E6}" destId="{668F3D7A-1FD4-469E-8854-20D150806EE1}" srcOrd="0" destOrd="0" presId="urn:microsoft.com/office/officeart/2005/8/layout/vList2"/>
    <dgm:cxn modelId="{ABC79CF1-E04D-43C4-8E8E-455CD796C7D6}" type="presOf" srcId="{A0EB6407-AA25-43D5-BA38-DAE071EF5BCC}" destId="{89A6D62F-9C8B-45DB-A5C5-3B09A5991A03}" srcOrd="0" destOrd="0" presId="urn:microsoft.com/office/officeart/2005/8/layout/vList2"/>
    <dgm:cxn modelId="{63E92F2E-E418-43F3-AAC9-E6079CB9094E}" srcId="{A0EB6407-AA25-43D5-BA38-DAE071EF5BCC}" destId="{FCEDF7AB-22CC-4578-9357-670D814671E6}" srcOrd="3" destOrd="0" parTransId="{C77734A6-3EDF-4B87-9DD4-610D32E889DF}" sibTransId="{A9464819-8A7C-4A6F-93D6-306ED88E7658}"/>
    <dgm:cxn modelId="{528AFDEA-F933-4EF2-B608-4EF45FABBF98}" srcId="{A0EB6407-AA25-43D5-BA38-DAE071EF5BCC}" destId="{9514DE11-FE0C-4378-B33F-799BCE29E817}" srcOrd="2" destOrd="0" parTransId="{4C477609-E7AF-4051-B180-EA8044226F10}" sibTransId="{76919C59-8E7F-49FD-A627-012B4A6145CE}"/>
    <dgm:cxn modelId="{AE115732-EFE9-4412-8643-8CB4AE5DEC5B}" srcId="{A0EB6407-AA25-43D5-BA38-DAE071EF5BCC}" destId="{80B21F37-1D07-4501-884F-9DA20E842A43}" srcOrd="0" destOrd="0" parTransId="{DEB0F4FC-AC9B-467C-9A86-918D6F1AA654}" sibTransId="{1E3C223D-5A30-4334-9994-FE9F791C01C5}"/>
    <dgm:cxn modelId="{CEFDC38B-66B7-4E57-9003-74E821503F5C}" type="presOf" srcId="{80B21F37-1D07-4501-884F-9DA20E842A43}" destId="{A6966E2E-39FB-4AA6-84B2-F3CCA270D581}" srcOrd="0" destOrd="0" presId="urn:microsoft.com/office/officeart/2005/8/layout/vList2"/>
    <dgm:cxn modelId="{42AE9D22-2CBF-424F-85AA-FA9535DE9347}" type="presOf" srcId="{66606021-576F-4BB6-AA47-108E30FD42FF}" destId="{EDF31ECA-8215-4998-B6D1-510E99482F32}" srcOrd="0" destOrd="0" presId="urn:microsoft.com/office/officeart/2005/8/layout/vList2"/>
    <dgm:cxn modelId="{F4D1943C-CB1B-46F4-B7C4-1446FDFF8CF4}" srcId="{A0EB6407-AA25-43D5-BA38-DAE071EF5BCC}" destId="{1E1E4FC8-C82F-4661-A0D4-917F1AF5D557}" srcOrd="4" destOrd="0" parTransId="{9D727765-0990-4C12-8DE2-299082314C1F}" sibTransId="{D790B81C-1E48-413D-B548-95D8B7A4C235}"/>
    <dgm:cxn modelId="{A9BCED71-816B-440E-BFDB-DEEFB13D6156}" type="presOf" srcId="{91EF9F5A-A950-4F73-A6E4-83C7783E2BBE}" destId="{89E00FF0-DFCD-4BA3-BAB2-8B54371BB69F}" srcOrd="0" destOrd="0" presId="urn:microsoft.com/office/officeart/2005/8/layout/vList2"/>
    <dgm:cxn modelId="{517F1428-2665-4F16-B5E0-69F855596EEE}" type="presOf" srcId="{1E1E4FC8-C82F-4661-A0D4-917F1AF5D557}" destId="{EC2D5698-61C7-4F8C-BFFB-2A1B79B39B6A}" srcOrd="0" destOrd="0" presId="urn:microsoft.com/office/officeart/2005/8/layout/vList2"/>
    <dgm:cxn modelId="{D04C7A03-6F63-46EE-AEF6-968BF800AB29}" type="presOf" srcId="{9514DE11-FE0C-4378-B33F-799BCE29E817}" destId="{D41A41F3-1E6F-40D2-B7F2-62D935C5A120}" srcOrd="0" destOrd="0" presId="urn:microsoft.com/office/officeart/2005/8/layout/vList2"/>
    <dgm:cxn modelId="{96AAE543-5510-4F90-8909-A28C30C278EC}" srcId="{A0EB6407-AA25-43D5-BA38-DAE071EF5BCC}" destId="{66606021-576F-4BB6-AA47-108E30FD42FF}" srcOrd="5" destOrd="0" parTransId="{55E8B91A-F471-42D6-B37B-719C7007F1D0}" sibTransId="{863863DD-040E-4F3D-8BEE-F2F6C1EB5611}"/>
    <dgm:cxn modelId="{4C0ECCA6-4F1B-475F-9BC5-A83F970B7A28}" type="presParOf" srcId="{89A6D62F-9C8B-45DB-A5C5-3B09A5991A03}" destId="{A6966E2E-39FB-4AA6-84B2-F3CCA270D581}" srcOrd="0" destOrd="0" presId="urn:microsoft.com/office/officeart/2005/8/layout/vList2"/>
    <dgm:cxn modelId="{EFD4A9E9-C724-4FDE-B40B-1FA2036F37A4}" type="presParOf" srcId="{89A6D62F-9C8B-45DB-A5C5-3B09A5991A03}" destId="{5EAC9A70-503B-439D-A5AC-3B67985A08E3}" srcOrd="1" destOrd="0" presId="urn:microsoft.com/office/officeart/2005/8/layout/vList2"/>
    <dgm:cxn modelId="{B1CC18EB-54CE-4CE2-90C2-7B558923C20C}" type="presParOf" srcId="{89A6D62F-9C8B-45DB-A5C5-3B09A5991A03}" destId="{89E00FF0-DFCD-4BA3-BAB2-8B54371BB69F}" srcOrd="2" destOrd="0" presId="urn:microsoft.com/office/officeart/2005/8/layout/vList2"/>
    <dgm:cxn modelId="{2BB28365-3824-46E8-A603-1D640869D81F}" type="presParOf" srcId="{89A6D62F-9C8B-45DB-A5C5-3B09A5991A03}" destId="{731362D1-B730-4B86-BAD1-8A16A4CC1DE6}" srcOrd="3" destOrd="0" presId="urn:microsoft.com/office/officeart/2005/8/layout/vList2"/>
    <dgm:cxn modelId="{5460DA89-D6AF-422D-92A6-DB38897465CA}" type="presParOf" srcId="{89A6D62F-9C8B-45DB-A5C5-3B09A5991A03}" destId="{D41A41F3-1E6F-40D2-B7F2-62D935C5A120}" srcOrd="4" destOrd="0" presId="urn:microsoft.com/office/officeart/2005/8/layout/vList2"/>
    <dgm:cxn modelId="{9CBC0DA9-8AC0-4A9F-8A87-2A4A4E19DD4F}" type="presParOf" srcId="{89A6D62F-9C8B-45DB-A5C5-3B09A5991A03}" destId="{990C0514-F928-4A61-A101-8483974D4E8E}" srcOrd="5" destOrd="0" presId="urn:microsoft.com/office/officeart/2005/8/layout/vList2"/>
    <dgm:cxn modelId="{745028D6-4DA6-4566-8DBC-F2E9C4D76F74}" type="presParOf" srcId="{89A6D62F-9C8B-45DB-A5C5-3B09A5991A03}" destId="{668F3D7A-1FD4-469E-8854-20D150806EE1}" srcOrd="6" destOrd="0" presId="urn:microsoft.com/office/officeart/2005/8/layout/vList2"/>
    <dgm:cxn modelId="{7BDA53D6-E631-43A3-8685-F919319547FC}" type="presParOf" srcId="{89A6D62F-9C8B-45DB-A5C5-3B09A5991A03}" destId="{13D5DBEE-8047-4F64-AFB2-B7537ADE0F42}" srcOrd="7" destOrd="0" presId="urn:microsoft.com/office/officeart/2005/8/layout/vList2"/>
    <dgm:cxn modelId="{F54F6779-26A1-48D3-ACE7-DB683092E6D5}" type="presParOf" srcId="{89A6D62F-9C8B-45DB-A5C5-3B09A5991A03}" destId="{EC2D5698-61C7-4F8C-BFFB-2A1B79B39B6A}" srcOrd="8" destOrd="0" presId="urn:microsoft.com/office/officeart/2005/8/layout/vList2"/>
    <dgm:cxn modelId="{9EB83ACC-532D-4B93-8B76-CAEFFD2E5A1A}" type="presParOf" srcId="{89A6D62F-9C8B-45DB-A5C5-3B09A5991A03}" destId="{7661D617-0E6B-491B-B05C-727A1FCCA52C}" srcOrd="9" destOrd="0" presId="urn:microsoft.com/office/officeart/2005/8/layout/vList2"/>
    <dgm:cxn modelId="{DD2D3BE0-AA22-4B8F-9CBA-D4A8DC30A288}" type="presParOf" srcId="{89A6D62F-9C8B-45DB-A5C5-3B09A5991A03}" destId="{EDF31ECA-8215-4998-B6D1-510E99482F3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427C64-8F68-4936-A382-CF1DC05F1E7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E1E3328-1FC9-45E8-996F-326C6D8A5D7B}">
      <dgm:prSet/>
      <dgm:spPr/>
      <dgm:t>
        <a:bodyPr/>
        <a:lstStyle/>
        <a:p>
          <a:r>
            <a:rPr lang="en-US"/>
            <a:t>Tesla's strategy to address current challenges in the post-pandemic global business environment includes resource allocation as a critical component. The company must carefully manage its resources to ensure successful operations and long-term growth.</a:t>
          </a:r>
        </a:p>
      </dgm:t>
    </dgm:pt>
    <dgm:pt modelId="{54CA6EC8-3097-438A-A120-88E9BF3A7E3A}" type="parTrans" cxnId="{FAD6F587-2921-4208-90CA-4679A3B74037}">
      <dgm:prSet/>
      <dgm:spPr/>
      <dgm:t>
        <a:bodyPr/>
        <a:lstStyle/>
        <a:p>
          <a:endParaRPr lang="en-US"/>
        </a:p>
      </dgm:t>
    </dgm:pt>
    <dgm:pt modelId="{04CB12CB-5262-4556-9A2E-8A5060AFB0E1}" type="sibTrans" cxnId="{FAD6F587-2921-4208-90CA-4679A3B74037}">
      <dgm:prSet/>
      <dgm:spPr/>
      <dgm:t>
        <a:bodyPr/>
        <a:lstStyle/>
        <a:p>
          <a:endParaRPr lang="en-US"/>
        </a:p>
      </dgm:t>
    </dgm:pt>
    <dgm:pt modelId="{548A5336-2E7A-4936-AED4-8A3AAED893AF}">
      <dgm:prSet/>
      <dgm:spPr/>
      <dgm:t>
        <a:bodyPr/>
        <a:lstStyle/>
        <a:p>
          <a:r>
            <a:rPr lang="en-US"/>
            <a:t>Research and development (R&amp;D) funding is one area where Tesla receives assistance. Tesla devotes a significant portion of its assets to R&amp;D efforts to maintain its position at the forefront of innovation. In doing so, the organization can enhance its vehicles' self-sustaining riding abilities, battery efficiency, and electric vehicle technology. Tesla can maintain its competitive edge and fulfill changing customer expectations by allocating resources to R&amp;D (Park, 2020). </a:t>
          </a:r>
        </a:p>
      </dgm:t>
    </dgm:pt>
    <dgm:pt modelId="{F043AE8B-AE19-4FC5-BFC3-08A3363035BF}" type="parTrans" cxnId="{E52A105B-2286-4AE4-96A2-53DD150D5FE5}">
      <dgm:prSet/>
      <dgm:spPr/>
      <dgm:t>
        <a:bodyPr/>
        <a:lstStyle/>
        <a:p>
          <a:endParaRPr lang="en-US"/>
        </a:p>
      </dgm:t>
    </dgm:pt>
    <dgm:pt modelId="{52882251-99B3-485A-9256-0D074853606C}" type="sibTrans" cxnId="{E52A105B-2286-4AE4-96A2-53DD150D5FE5}">
      <dgm:prSet/>
      <dgm:spPr/>
      <dgm:t>
        <a:bodyPr/>
        <a:lstStyle/>
        <a:p>
          <a:endParaRPr lang="en-US"/>
        </a:p>
      </dgm:t>
    </dgm:pt>
    <dgm:pt modelId="{B8E410C5-D385-4785-9377-CC57345CA157}">
      <dgm:prSet/>
      <dgm:spPr/>
      <dgm:t>
        <a:bodyPr/>
        <a:lstStyle/>
        <a:p>
          <a:r>
            <a:rPr lang="en-US"/>
            <a:t>Production and manufacturing are two additional essential factors in the allocation of resources for Tesla. Through the continued operation of Gigafactories around the world, the firm has been able to increase its manufacturing capacity. Allocating funds to improve manufacturing capabilities enables Tesla to increase car production, reduce costs through economies of scale, and satisfy the rising demand for its electric vehicles. </a:t>
          </a:r>
        </a:p>
      </dgm:t>
    </dgm:pt>
    <dgm:pt modelId="{DB983099-F52C-420A-BA66-143737CCA334}" type="parTrans" cxnId="{094A496F-AF88-4185-834F-D3D48CF13CE9}">
      <dgm:prSet/>
      <dgm:spPr/>
      <dgm:t>
        <a:bodyPr/>
        <a:lstStyle/>
        <a:p>
          <a:endParaRPr lang="en-US"/>
        </a:p>
      </dgm:t>
    </dgm:pt>
    <dgm:pt modelId="{39191A8F-140F-428F-A81B-0AFF14E8C7AA}" type="sibTrans" cxnId="{094A496F-AF88-4185-834F-D3D48CF13CE9}">
      <dgm:prSet/>
      <dgm:spPr/>
      <dgm:t>
        <a:bodyPr/>
        <a:lstStyle/>
        <a:p>
          <a:endParaRPr lang="en-US"/>
        </a:p>
      </dgm:t>
    </dgm:pt>
    <dgm:pt modelId="{12535D02-1E30-4DFD-8EAA-FA45AF6CE151}" type="pres">
      <dgm:prSet presAssocID="{47427C64-8F68-4936-A382-CF1DC05F1E72}" presName="linear" presStyleCnt="0">
        <dgm:presLayoutVars>
          <dgm:animLvl val="lvl"/>
          <dgm:resizeHandles val="exact"/>
        </dgm:presLayoutVars>
      </dgm:prSet>
      <dgm:spPr/>
      <dgm:t>
        <a:bodyPr/>
        <a:lstStyle/>
        <a:p>
          <a:endParaRPr lang="en-US"/>
        </a:p>
      </dgm:t>
    </dgm:pt>
    <dgm:pt modelId="{3FABDFAE-2DE3-4B01-BD5B-30B436F8FFF4}" type="pres">
      <dgm:prSet presAssocID="{EE1E3328-1FC9-45E8-996F-326C6D8A5D7B}" presName="parentText" presStyleLbl="node1" presStyleIdx="0" presStyleCnt="3">
        <dgm:presLayoutVars>
          <dgm:chMax val="0"/>
          <dgm:bulletEnabled val="1"/>
        </dgm:presLayoutVars>
      </dgm:prSet>
      <dgm:spPr/>
      <dgm:t>
        <a:bodyPr/>
        <a:lstStyle/>
        <a:p>
          <a:endParaRPr lang="en-US"/>
        </a:p>
      </dgm:t>
    </dgm:pt>
    <dgm:pt modelId="{B4E53939-D872-4C23-8697-4771442C6CC5}" type="pres">
      <dgm:prSet presAssocID="{04CB12CB-5262-4556-9A2E-8A5060AFB0E1}" presName="spacer" presStyleCnt="0"/>
      <dgm:spPr/>
    </dgm:pt>
    <dgm:pt modelId="{AD94D8D9-F11E-48D4-80F5-84C032359D44}" type="pres">
      <dgm:prSet presAssocID="{548A5336-2E7A-4936-AED4-8A3AAED893AF}" presName="parentText" presStyleLbl="node1" presStyleIdx="1" presStyleCnt="3">
        <dgm:presLayoutVars>
          <dgm:chMax val="0"/>
          <dgm:bulletEnabled val="1"/>
        </dgm:presLayoutVars>
      </dgm:prSet>
      <dgm:spPr/>
      <dgm:t>
        <a:bodyPr/>
        <a:lstStyle/>
        <a:p>
          <a:endParaRPr lang="en-US"/>
        </a:p>
      </dgm:t>
    </dgm:pt>
    <dgm:pt modelId="{B542AD47-320A-4C5C-95C4-CF08BECD330D}" type="pres">
      <dgm:prSet presAssocID="{52882251-99B3-485A-9256-0D074853606C}" presName="spacer" presStyleCnt="0"/>
      <dgm:spPr/>
    </dgm:pt>
    <dgm:pt modelId="{236987C4-88F6-4E79-B7CD-5E67B2E3C4EA}" type="pres">
      <dgm:prSet presAssocID="{B8E410C5-D385-4785-9377-CC57345CA157}" presName="parentText" presStyleLbl="node1" presStyleIdx="2" presStyleCnt="3">
        <dgm:presLayoutVars>
          <dgm:chMax val="0"/>
          <dgm:bulletEnabled val="1"/>
        </dgm:presLayoutVars>
      </dgm:prSet>
      <dgm:spPr/>
      <dgm:t>
        <a:bodyPr/>
        <a:lstStyle/>
        <a:p>
          <a:endParaRPr lang="en-US"/>
        </a:p>
      </dgm:t>
    </dgm:pt>
  </dgm:ptLst>
  <dgm:cxnLst>
    <dgm:cxn modelId="{094A496F-AF88-4185-834F-D3D48CF13CE9}" srcId="{47427C64-8F68-4936-A382-CF1DC05F1E72}" destId="{B8E410C5-D385-4785-9377-CC57345CA157}" srcOrd="2" destOrd="0" parTransId="{DB983099-F52C-420A-BA66-143737CCA334}" sibTransId="{39191A8F-140F-428F-A81B-0AFF14E8C7AA}"/>
    <dgm:cxn modelId="{FAD6F587-2921-4208-90CA-4679A3B74037}" srcId="{47427C64-8F68-4936-A382-CF1DC05F1E72}" destId="{EE1E3328-1FC9-45E8-996F-326C6D8A5D7B}" srcOrd="0" destOrd="0" parTransId="{54CA6EC8-3097-438A-A120-88E9BF3A7E3A}" sibTransId="{04CB12CB-5262-4556-9A2E-8A5060AFB0E1}"/>
    <dgm:cxn modelId="{5181EF95-6EF2-4630-84F8-B60CE0CDAA6C}" type="presOf" srcId="{548A5336-2E7A-4936-AED4-8A3AAED893AF}" destId="{AD94D8D9-F11E-48D4-80F5-84C032359D44}" srcOrd="0" destOrd="0" presId="urn:microsoft.com/office/officeart/2005/8/layout/vList2"/>
    <dgm:cxn modelId="{F681FD45-86FA-4316-B457-55E75BB62884}" type="presOf" srcId="{47427C64-8F68-4936-A382-CF1DC05F1E72}" destId="{12535D02-1E30-4DFD-8EAA-FA45AF6CE151}" srcOrd="0" destOrd="0" presId="urn:microsoft.com/office/officeart/2005/8/layout/vList2"/>
    <dgm:cxn modelId="{C76F6F3F-68F1-41C0-BC1F-43D485C3AB02}" type="presOf" srcId="{EE1E3328-1FC9-45E8-996F-326C6D8A5D7B}" destId="{3FABDFAE-2DE3-4B01-BD5B-30B436F8FFF4}" srcOrd="0" destOrd="0" presId="urn:microsoft.com/office/officeart/2005/8/layout/vList2"/>
    <dgm:cxn modelId="{3B70B5ED-23D5-4661-A034-FC504F3674CC}" type="presOf" srcId="{B8E410C5-D385-4785-9377-CC57345CA157}" destId="{236987C4-88F6-4E79-B7CD-5E67B2E3C4EA}" srcOrd="0" destOrd="0" presId="urn:microsoft.com/office/officeart/2005/8/layout/vList2"/>
    <dgm:cxn modelId="{E52A105B-2286-4AE4-96A2-53DD150D5FE5}" srcId="{47427C64-8F68-4936-A382-CF1DC05F1E72}" destId="{548A5336-2E7A-4936-AED4-8A3AAED893AF}" srcOrd="1" destOrd="0" parTransId="{F043AE8B-AE19-4FC5-BFC3-08A3363035BF}" sibTransId="{52882251-99B3-485A-9256-0D074853606C}"/>
    <dgm:cxn modelId="{E2429901-5BA6-4843-8B2B-5747BE4F6D8E}" type="presParOf" srcId="{12535D02-1E30-4DFD-8EAA-FA45AF6CE151}" destId="{3FABDFAE-2DE3-4B01-BD5B-30B436F8FFF4}" srcOrd="0" destOrd="0" presId="urn:microsoft.com/office/officeart/2005/8/layout/vList2"/>
    <dgm:cxn modelId="{74B5BE58-5A47-4F1B-A03E-115BEE400D43}" type="presParOf" srcId="{12535D02-1E30-4DFD-8EAA-FA45AF6CE151}" destId="{B4E53939-D872-4C23-8697-4771442C6CC5}" srcOrd="1" destOrd="0" presId="urn:microsoft.com/office/officeart/2005/8/layout/vList2"/>
    <dgm:cxn modelId="{044F0738-8355-4819-8828-B064021F7868}" type="presParOf" srcId="{12535D02-1E30-4DFD-8EAA-FA45AF6CE151}" destId="{AD94D8D9-F11E-48D4-80F5-84C032359D44}" srcOrd="2" destOrd="0" presId="urn:microsoft.com/office/officeart/2005/8/layout/vList2"/>
    <dgm:cxn modelId="{039E9E9E-052A-4A0C-B1A6-CF25951EABC4}" type="presParOf" srcId="{12535D02-1E30-4DFD-8EAA-FA45AF6CE151}" destId="{B542AD47-320A-4C5C-95C4-CF08BECD330D}" srcOrd="3" destOrd="0" presId="urn:microsoft.com/office/officeart/2005/8/layout/vList2"/>
    <dgm:cxn modelId="{EBF2B89C-CC38-42B4-A15E-F3FA39C1D924}" type="presParOf" srcId="{12535D02-1E30-4DFD-8EAA-FA45AF6CE151}" destId="{236987C4-88F6-4E79-B7CD-5E67B2E3C4E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3F6A32-523B-4375-AAC7-34E30D98734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2076C71-181C-46B3-945D-39FED1CA36C7}">
      <dgm:prSet/>
      <dgm:spPr/>
      <dgm:t>
        <a:bodyPr/>
        <a:lstStyle/>
        <a:p>
          <a:r>
            <a:rPr lang="en-US"/>
            <a:t>Tesla's competitive strategy is crucial for securing a long-lasting competitive edge in the post-pandemic global economic landscape. Understanding the opportunities and problems that exist in the industry will help Tesla create a thorough plan for separating from the crowd and maintaining an edge over rivals. </a:t>
          </a:r>
        </a:p>
      </dgm:t>
    </dgm:pt>
    <dgm:pt modelId="{F3541258-B763-4821-AE33-3F9235CEAE41}" type="parTrans" cxnId="{0EB33B6D-9B27-4D09-B190-5E9DAE38B027}">
      <dgm:prSet/>
      <dgm:spPr/>
      <dgm:t>
        <a:bodyPr/>
        <a:lstStyle/>
        <a:p>
          <a:endParaRPr lang="en-US"/>
        </a:p>
      </dgm:t>
    </dgm:pt>
    <dgm:pt modelId="{98B585C8-5A55-42DB-A1DB-7F16AF1B93C1}" type="sibTrans" cxnId="{0EB33B6D-9B27-4D09-B190-5E9DAE38B027}">
      <dgm:prSet/>
      <dgm:spPr/>
      <dgm:t>
        <a:bodyPr/>
        <a:lstStyle/>
        <a:p>
          <a:endParaRPr lang="en-US"/>
        </a:p>
      </dgm:t>
    </dgm:pt>
    <dgm:pt modelId="{0B4A3ECF-14A5-4D0D-BBFC-CE3E7DFF695D}">
      <dgm:prSet/>
      <dgm:spPr/>
      <dgm:t>
        <a:bodyPr/>
        <a:lstStyle/>
        <a:p>
          <a:r>
            <a:rPr lang="en-US"/>
            <a:t>Product differentiation is one of the central tenets of Tesla's competitive strategy. The company has established itself as a pioneer in the electric vehicle age by producing high-overall performance vehicles with long-range and cutting-edge technologies. </a:t>
          </a:r>
        </a:p>
      </dgm:t>
    </dgm:pt>
    <dgm:pt modelId="{A005B0FA-7959-4433-9436-8F92469B106B}" type="parTrans" cxnId="{C08D2BE6-1BDC-4C87-B7AD-98CA2061B479}">
      <dgm:prSet/>
      <dgm:spPr/>
      <dgm:t>
        <a:bodyPr/>
        <a:lstStyle/>
        <a:p>
          <a:endParaRPr lang="en-US"/>
        </a:p>
      </dgm:t>
    </dgm:pt>
    <dgm:pt modelId="{1B1603C9-DB4F-4D98-98AA-AFBCB095A423}" type="sibTrans" cxnId="{C08D2BE6-1BDC-4C87-B7AD-98CA2061B479}">
      <dgm:prSet/>
      <dgm:spPr/>
      <dgm:t>
        <a:bodyPr/>
        <a:lstStyle/>
        <a:p>
          <a:endParaRPr lang="en-US"/>
        </a:p>
      </dgm:t>
    </dgm:pt>
    <dgm:pt modelId="{5BFE8B64-A24E-4FA3-BC1F-546083007758}">
      <dgm:prSet/>
      <dgm:spPr/>
      <dgm:t>
        <a:bodyPr/>
        <a:lstStyle/>
        <a:p>
          <a:r>
            <a:rPr lang="en-US"/>
            <a:t>In addition, a further factor in Tesla's competitive advantage is its dedication to vertical integration. Due to the company's control over the entire value chain, cost savings, quality control, and shorter innovation cycles are possible from battery manufacture through infrastructure for charging. </a:t>
          </a:r>
        </a:p>
      </dgm:t>
    </dgm:pt>
    <dgm:pt modelId="{8990C842-73B3-49D0-9A5B-854A9C4C842C}" type="parTrans" cxnId="{41332A7F-88FC-4E2B-A7E0-41D67259C681}">
      <dgm:prSet/>
      <dgm:spPr/>
      <dgm:t>
        <a:bodyPr/>
        <a:lstStyle/>
        <a:p>
          <a:endParaRPr lang="en-US"/>
        </a:p>
      </dgm:t>
    </dgm:pt>
    <dgm:pt modelId="{40DAE14E-7C08-4894-9A58-AF1CC932342E}" type="sibTrans" cxnId="{41332A7F-88FC-4E2B-A7E0-41D67259C681}">
      <dgm:prSet/>
      <dgm:spPr/>
      <dgm:t>
        <a:bodyPr/>
        <a:lstStyle/>
        <a:p>
          <a:endParaRPr lang="en-US"/>
        </a:p>
      </dgm:t>
    </dgm:pt>
    <dgm:pt modelId="{C2276E10-5D09-4804-9161-9473F2CBF756}">
      <dgm:prSet/>
      <dgm:spPr/>
      <dgm:t>
        <a:bodyPr/>
        <a:lstStyle/>
        <a:p>
          <a:r>
            <a:rPr lang="en-US"/>
            <a:t>Tesla's aggressive strategy also heavily emphasizes developing a powerful logo. The business has positioned itself as an aspirational and ecologically conscious brand, luring customers who share its goals and ideals. </a:t>
          </a:r>
        </a:p>
      </dgm:t>
    </dgm:pt>
    <dgm:pt modelId="{A6CCA33F-FD91-4844-B6D6-6E59079F94C1}" type="parTrans" cxnId="{4A21DC1F-B861-459C-82C2-5DB93BF93AEC}">
      <dgm:prSet/>
      <dgm:spPr/>
      <dgm:t>
        <a:bodyPr/>
        <a:lstStyle/>
        <a:p>
          <a:endParaRPr lang="en-US"/>
        </a:p>
      </dgm:t>
    </dgm:pt>
    <dgm:pt modelId="{5233E3AB-A761-48FB-82B4-4459A3B5C16A}" type="sibTrans" cxnId="{4A21DC1F-B861-459C-82C2-5DB93BF93AEC}">
      <dgm:prSet/>
      <dgm:spPr/>
      <dgm:t>
        <a:bodyPr/>
        <a:lstStyle/>
        <a:p>
          <a:endParaRPr lang="en-US"/>
        </a:p>
      </dgm:t>
    </dgm:pt>
    <dgm:pt modelId="{BF721933-D43F-45DC-936E-80F3CAF652F4}">
      <dgm:prSet/>
      <dgm:spPr/>
      <dgm:t>
        <a:bodyPr/>
        <a:lstStyle/>
        <a:p>
          <a:r>
            <a:rPr lang="en-US"/>
            <a:t>Furthermore, Tesla's investment in creating a global charging network, the Supercharger network, helps reduce range anxiety and gives the company a competitive edge over other manufacturers of electric vehicles. </a:t>
          </a:r>
        </a:p>
      </dgm:t>
    </dgm:pt>
    <dgm:pt modelId="{EAF37541-579B-461F-894A-4BC7B39F32D1}" type="parTrans" cxnId="{6186691D-B209-4B21-AB42-3EC20A96AC5F}">
      <dgm:prSet/>
      <dgm:spPr/>
      <dgm:t>
        <a:bodyPr/>
        <a:lstStyle/>
        <a:p>
          <a:endParaRPr lang="en-US"/>
        </a:p>
      </dgm:t>
    </dgm:pt>
    <dgm:pt modelId="{EBBD63CF-512E-4089-8864-BCA1B09C4E11}" type="sibTrans" cxnId="{6186691D-B209-4B21-AB42-3EC20A96AC5F}">
      <dgm:prSet/>
      <dgm:spPr/>
      <dgm:t>
        <a:bodyPr/>
        <a:lstStyle/>
        <a:p>
          <a:endParaRPr lang="en-US"/>
        </a:p>
      </dgm:t>
    </dgm:pt>
    <dgm:pt modelId="{39138EF2-D21B-4448-993D-0CD4920F7267}" type="pres">
      <dgm:prSet presAssocID="{D13F6A32-523B-4375-AAC7-34E30D987340}" presName="linear" presStyleCnt="0">
        <dgm:presLayoutVars>
          <dgm:animLvl val="lvl"/>
          <dgm:resizeHandles val="exact"/>
        </dgm:presLayoutVars>
      </dgm:prSet>
      <dgm:spPr/>
      <dgm:t>
        <a:bodyPr/>
        <a:lstStyle/>
        <a:p>
          <a:endParaRPr lang="en-US"/>
        </a:p>
      </dgm:t>
    </dgm:pt>
    <dgm:pt modelId="{5A37BFE3-93B1-4F3B-AADB-7E8896C5DEA3}" type="pres">
      <dgm:prSet presAssocID="{C2076C71-181C-46B3-945D-39FED1CA36C7}" presName="parentText" presStyleLbl="node1" presStyleIdx="0" presStyleCnt="5">
        <dgm:presLayoutVars>
          <dgm:chMax val="0"/>
          <dgm:bulletEnabled val="1"/>
        </dgm:presLayoutVars>
      </dgm:prSet>
      <dgm:spPr/>
      <dgm:t>
        <a:bodyPr/>
        <a:lstStyle/>
        <a:p>
          <a:endParaRPr lang="en-US"/>
        </a:p>
      </dgm:t>
    </dgm:pt>
    <dgm:pt modelId="{6103A709-3E1B-465F-9DCE-D69460AB2484}" type="pres">
      <dgm:prSet presAssocID="{98B585C8-5A55-42DB-A1DB-7F16AF1B93C1}" presName="spacer" presStyleCnt="0"/>
      <dgm:spPr/>
    </dgm:pt>
    <dgm:pt modelId="{653E5634-A43D-409E-8C84-AB2FD7A9023B}" type="pres">
      <dgm:prSet presAssocID="{0B4A3ECF-14A5-4D0D-BBFC-CE3E7DFF695D}" presName="parentText" presStyleLbl="node1" presStyleIdx="1" presStyleCnt="5">
        <dgm:presLayoutVars>
          <dgm:chMax val="0"/>
          <dgm:bulletEnabled val="1"/>
        </dgm:presLayoutVars>
      </dgm:prSet>
      <dgm:spPr/>
      <dgm:t>
        <a:bodyPr/>
        <a:lstStyle/>
        <a:p>
          <a:endParaRPr lang="en-US"/>
        </a:p>
      </dgm:t>
    </dgm:pt>
    <dgm:pt modelId="{2C88BBCC-DAC9-4AC6-8D78-DC621E863133}" type="pres">
      <dgm:prSet presAssocID="{1B1603C9-DB4F-4D98-98AA-AFBCB095A423}" presName="spacer" presStyleCnt="0"/>
      <dgm:spPr/>
    </dgm:pt>
    <dgm:pt modelId="{B1B449AF-13D4-45B9-9A93-7468B471C0AF}" type="pres">
      <dgm:prSet presAssocID="{5BFE8B64-A24E-4FA3-BC1F-546083007758}" presName="parentText" presStyleLbl="node1" presStyleIdx="2" presStyleCnt="5">
        <dgm:presLayoutVars>
          <dgm:chMax val="0"/>
          <dgm:bulletEnabled val="1"/>
        </dgm:presLayoutVars>
      </dgm:prSet>
      <dgm:spPr/>
      <dgm:t>
        <a:bodyPr/>
        <a:lstStyle/>
        <a:p>
          <a:endParaRPr lang="en-US"/>
        </a:p>
      </dgm:t>
    </dgm:pt>
    <dgm:pt modelId="{7CFE3FA9-EE42-4E71-9D6C-617113AE3CA8}" type="pres">
      <dgm:prSet presAssocID="{40DAE14E-7C08-4894-9A58-AF1CC932342E}" presName="spacer" presStyleCnt="0"/>
      <dgm:spPr/>
    </dgm:pt>
    <dgm:pt modelId="{FA120BDC-AAE8-45E6-A0F7-EACCC6061540}" type="pres">
      <dgm:prSet presAssocID="{C2276E10-5D09-4804-9161-9473F2CBF756}" presName="parentText" presStyleLbl="node1" presStyleIdx="3" presStyleCnt="5">
        <dgm:presLayoutVars>
          <dgm:chMax val="0"/>
          <dgm:bulletEnabled val="1"/>
        </dgm:presLayoutVars>
      </dgm:prSet>
      <dgm:spPr/>
      <dgm:t>
        <a:bodyPr/>
        <a:lstStyle/>
        <a:p>
          <a:endParaRPr lang="en-US"/>
        </a:p>
      </dgm:t>
    </dgm:pt>
    <dgm:pt modelId="{EEE91452-252C-45DB-8D65-5113FA7566C0}" type="pres">
      <dgm:prSet presAssocID="{5233E3AB-A761-48FB-82B4-4459A3B5C16A}" presName="spacer" presStyleCnt="0"/>
      <dgm:spPr/>
    </dgm:pt>
    <dgm:pt modelId="{A92E7A5E-8911-48C8-B9CF-C7776919F85D}" type="pres">
      <dgm:prSet presAssocID="{BF721933-D43F-45DC-936E-80F3CAF652F4}" presName="parentText" presStyleLbl="node1" presStyleIdx="4" presStyleCnt="5">
        <dgm:presLayoutVars>
          <dgm:chMax val="0"/>
          <dgm:bulletEnabled val="1"/>
        </dgm:presLayoutVars>
      </dgm:prSet>
      <dgm:spPr/>
      <dgm:t>
        <a:bodyPr/>
        <a:lstStyle/>
        <a:p>
          <a:endParaRPr lang="en-US"/>
        </a:p>
      </dgm:t>
    </dgm:pt>
  </dgm:ptLst>
  <dgm:cxnLst>
    <dgm:cxn modelId="{4A42D6D2-C1FC-4592-8F05-A5D70C72664C}" type="presOf" srcId="{5BFE8B64-A24E-4FA3-BC1F-546083007758}" destId="{B1B449AF-13D4-45B9-9A93-7468B471C0AF}" srcOrd="0" destOrd="0" presId="urn:microsoft.com/office/officeart/2005/8/layout/vList2"/>
    <dgm:cxn modelId="{6186691D-B209-4B21-AB42-3EC20A96AC5F}" srcId="{D13F6A32-523B-4375-AAC7-34E30D987340}" destId="{BF721933-D43F-45DC-936E-80F3CAF652F4}" srcOrd="4" destOrd="0" parTransId="{EAF37541-579B-461F-894A-4BC7B39F32D1}" sibTransId="{EBBD63CF-512E-4089-8864-BCA1B09C4E11}"/>
    <dgm:cxn modelId="{F5684155-0447-47E6-A3A0-C87710CBEA99}" type="presOf" srcId="{C2076C71-181C-46B3-945D-39FED1CA36C7}" destId="{5A37BFE3-93B1-4F3B-AADB-7E8896C5DEA3}" srcOrd="0" destOrd="0" presId="urn:microsoft.com/office/officeart/2005/8/layout/vList2"/>
    <dgm:cxn modelId="{3484C5C4-EED6-4EDA-ACC6-83D312F31CF8}" type="presOf" srcId="{BF721933-D43F-45DC-936E-80F3CAF652F4}" destId="{A92E7A5E-8911-48C8-B9CF-C7776919F85D}" srcOrd="0" destOrd="0" presId="urn:microsoft.com/office/officeart/2005/8/layout/vList2"/>
    <dgm:cxn modelId="{C08D2BE6-1BDC-4C87-B7AD-98CA2061B479}" srcId="{D13F6A32-523B-4375-AAC7-34E30D987340}" destId="{0B4A3ECF-14A5-4D0D-BBFC-CE3E7DFF695D}" srcOrd="1" destOrd="0" parTransId="{A005B0FA-7959-4433-9436-8F92469B106B}" sibTransId="{1B1603C9-DB4F-4D98-98AA-AFBCB095A423}"/>
    <dgm:cxn modelId="{0EB33B6D-9B27-4D09-B190-5E9DAE38B027}" srcId="{D13F6A32-523B-4375-AAC7-34E30D987340}" destId="{C2076C71-181C-46B3-945D-39FED1CA36C7}" srcOrd="0" destOrd="0" parTransId="{F3541258-B763-4821-AE33-3F9235CEAE41}" sibTransId="{98B585C8-5A55-42DB-A1DB-7F16AF1B93C1}"/>
    <dgm:cxn modelId="{4A21DC1F-B861-459C-82C2-5DB93BF93AEC}" srcId="{D13F6A32-523B-4375-AAC7-34E30D987340}" destId="{C2276E10-5D09-4804-9161-9473F2CBF756}" srcOrd="3" destOrd="0" parTransId="{A6CCA33F-FD91-4844-B6D6-6E59079F94C1}" sibTransId="{5233E3AB-A761-48FB-82B4-4459A3B5C16A}"/>
    <dgm:cxn modelId="{76C9511C-4958-4AE4-92D7-DB9916D93FF1}" type="presOf" srcId="{0B4A3ECF-14A5-4D0D-BBFC-CE3E7DFF695D}" destId="{653E5634-A43D-409E-8C84-AB2FD7A9023B}" srcOrd="0" destOrd="0" presId="urn:microsoft.com/office/officeart/2005/8/layout/vList2"/>
    <dgm:cxn modelId="{CBCC2A98-A7DF-4214-8594-EB0162DB285A}" type="presOf" srcId="{D13F6A32-523B-4375-AAC7-34E30D987340}" destId="{39138EF2-D21B-4448-993D-0CD4920F7267}" srcOrd="0" destOrd="0" presId="urn:microsoft.com/office/officeart/2005/8/layout/vList2"/>
    <dgm:cxn modelId="{3DA54117-1C8F-4BB1-A843-204D8C77CFE2}" type="presOf" srcId="{C2276E10-5D09-4804-9161-9473F2CBF756}" destId="{FA120BDC-AAE8-45E6-A0F7-EACCC6061540}" srcOrd="0" destOrd="0" presId="urn:microsoft.com/office/officeart/2005/8/layout/vList2"/>
    <dgm:cxn modelId="{41332A7F-88FC-4E2B-A7E0-41D67259C681}" srcId="{D13F6A32-523B-4375-AAC7-34E30D987340}" destId="{5BFE8B64-A24E-4FA3-BC1F-546083007758}" srcOrd="2" destOrd="0" parTransId="{8990C842-73B3-49D0-9A5B-854A9C4C842C}" sibTransId="{40DAE14E-7C08-4894-9A58-AF1CC932342E}"/>
    <dgm:cxn modelId="{E36307B8-7E64-47AA-A8F1-51921C6B12EF}" type="presParOf" srcId="{39138EF2-D21B-4448-993D-0CD4920F7267}" destId="{5A37BFE3-93B1-4F3B-AADB-7E8896C5DEA3}" srcOrd="0" destOrd="0" presId="urn:microsoft.com/office/officeart/2005/8/layout/vList2"/>
    <dgm:cxn modelId="{D5B5304C-DF46-494B-AFEB-63373344E568}" type="presParOf" srcId="{39138EF2-D21B-4448-993D-0CD4920F7267}" destId="{6103A709-3E1B-465F-9DCE-D69460AB2484}" srcOrd="1" destOrd="0" presId="urn:microsoft.com/office/officeart/2005/8/layout/vList2"/>
    <dgm:cxn modelId="{0E7875CC-B92A-48CE-A193-FD4813DFD8A7}" type="presParOf" srcId="{39138EF2-D21B-4448-993D-0CD4920F7267}" destId="{653E5634-A43D-409E-8C84-AB2FD7A9023B}" srcOrd="2" destOrd="0" presId="urn:microsoft.com/office/officeart/2005/8/layout/vList2"/>
    <dgm:cxn modelId="{591081DD-03F0-49B8-A9E1-9D790D52E56A}" type="presParOf" srcId="{39138EF2-D21B-4448-993D-0CD4920F7267}" destId="{2C88BBCC-DAC9-4AC6-8D78-DC621E863133}" srcOrd="3" destOrd="0" presId="urn:microsoft.com/office/officeart/2005/8/layout/vList2"/>
    <dgm:cxn modelId="{92EF0C38-5DA7-4FBC-AA21-79F717C5D7EE}" type="presParOf" srcId="{39138EF2-D21B-4448-993D-0CD4920F7267}" destId="{B1B449AF-13D4-45B9-9A93-7468B471C0AF}" srcOrd="4" destOrd="0" presId="urn:microsoft.com/office/officeart/2005/8/layout/vList2"/>
    <dgm:cxn modelId="{8EFC9C6E-9BDA-444A-BFC8-E4E55B860830}" type="presParOf" srcId="{39138EF2-D21B-4448-993D-0CD4920F7267}" destId="{7CFE3FA9-EE42-4E71-9D6C-617113AE3CA8}" srcOrd="5" destOrd="0" presId="urn:microsoft.com/office/officeart/2005/8/layout/vList2"/>
    <dgm:cxn modelId="{03CB14E2-8C3A-40BA-8B7D-934FE068466B}" type="presParOf" srcId="{39138EF2-D21B-4448-993D-0CD4920F7267}" destId="{FA120BDC-AAE8-45E6-A0F7-EACCC6061540}" srcOrd="6" destOrd="0" presId="urn:microsoft.com/office/officeart/2005/8/layout/vList2"/>
    <dgm:cxn modelId="{F3456203-B0A5-40B4-B4BA-D45501934034}" type="presParOf" srcId="{39138EF2-D21B-4448-993D-0CD4920F7267}" destId="{EEE91452-252C-45DB-8D65-5113FA7566C0}" srcOrd="7" destOrd="0" presId="urn:microsoft.com/office/officeart/2005/8/layout/vList2"/>
    <dgm:cxn modelId="{F889A022-44B6-49C0-A5E7-89AB41D0D91E}" type="presParOf" srcId="{39138EF2-D21B-4448-993D-0CD4920F7267}" destId="{A92E7A5E-8911-48C8-B9CF-C7776919F85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A969C9-80C2-4772-99C2-A868E73AA71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BCCA1D2-4430-4E4C-858B-E8F882E47EDE}">
      <dgm:prSet/>
      <dgm:spPr/>
      <dgm:t>
        <a:bodyPr/>
        <a:lstStyle/>
        <a:p>
          <a:pPr>
            <a:lnSpc>
              <a:spcPct val="100000"/>
            </a:lnSpc>
          </a:pPr>
          <a:r>
            <a:rPr lang="en-US"/>
            <a:t>In conclusion, Tesla's success in the post-pandemic global business environment depends on its ability to handle challenging circumstances and take advantage of possibilities.</a:t>
          </a:r>
        </a:p>
      </dgm:t>
    </dgm:pt>
    <dgm:pt modelId="{281B6E36-3B7C-4E37-B4F2-0A4365D14CF2}" type="parTrans" cxnId="{532510EF-B00E-4C77-94F2-85C0E00938D7}">
      <dgm:prSet/>
      <dgm:spPr/>
      <dgm:t>
        <a:bodyPr/>
        <a:lstStyle/>
        <a:p>
          <a:endParaRPr lang="en-US"/>
        </a:p>
      </dgm:t>
    </dgm:pt>
    <dgm:pt modelId="{ADBA3A11-1E93-49A6-A0C0-461DAA540FED}" type="sibTrans" cxnId="{532510EF-B00E-4C77-94F2-85C0E00938D7}">
      <dgm:prSet/>
      <dgm:spPr/>
      <dgm:t>
        <a:bodyPr/>
        <a:lstStyle/>
        <a:p>
          <a:endParaRPr lang="en-US"/>
        </a:p>
      </dgm:t>
    </dgm:pt>
    <dgm:pt modelId="{8447771A-3720-4669-8503-C38522C2DBDA}">
      <dgm:prSet/>
      <dgm:spPr/>
      <dgm:t>
        <a:bodyPr/>
        <a:lstStyle/>
        <a:p>
          <a:pPr>
            <a:lnSpc>
              <a:spcPct val="100000"/>
            </a:lnSpc>
          </a:pPr>
          <a:r>
            <a:rPr lang="en-US"/>
            <a:t>Tesla can achieve a durable competitive advantage through a thorough market study, resource allocation, developing a competitive strategy, and deploying unproven advertising and CSR efforts. </a:t>
          </a:r>
        </a:p>
      </dgm:t>
    </dgm:pt>
    <dgm:pt modelId="{5AB6B77B-B2D1-49E7-A3F1-3AA72CEB576B}" type="parTrans" cxnId="{6DBB7412-D5A3-49DF-86DC-BF884E86BBF8}">
      <dgm:prSet/>
      <dgm:spPr/>
      <dgm:t>
        <a:bodyPr/>
        <a:lstStyle/>
        <a:p>
          <a:endParaRPr lang="en-US"/>
        </a:p>
      </dgm:t>
    </dgm:pt>
    <dgm:pt modelId="{C6B7F3E3-EBB9-427F-A9C6-0678BDE5CD02}" type="sibTrans" cxnId="{6DBB7412-D5A3-49DF-86DC-BF884E86BBF8}">
      <dgm:prSet/>
      <dgm:spPr/>
      <dgm:t>
        <a:bodyPr/>
        <a:lstStyle/>
        <a:p>
          <a:endParaRPr lang="en-US"/>
        </a:p>
      </dgm:t>
    </dgm:pt>
    <dgm:pt modelId="{30770F98-C4B6-4FC9-99E8-2300CA097F00}">
      <dgm:prSet/>
      <dgm:spPr/>
      <dgm:t>
        <a:bodyPr/>
        <a:lstStyle/>
        <a:p>
          <a:pPr>
            <a:lnSpc>
              <a:spcPct val="100000"/>
            </a:lnSpc>
          </a:pPr>
          <a:r>
            <a:rPr lang="en-US"/>
            <a:t>Tesla can maintain its position as a market leader and continue influencing the development of sustainable transportation by increasing its market presence and affordability, investing in improved battery technology, bolstering the infrastructure for charging and encouraging customer participation.</a:t>
          </a:r>
        </a:p>
      </dgm:t>
    </dgm:pt>
    <dgm:pt modelId="{9D373FD4-69FA-4CCE-AD00-C4D8876A0A8B}" type="parTrans" cxnId="{1FDA45C6-98BF-4E85-9F91-657CFAA8547E}">
      <dgm:prSet/>
      <dgm:spPr/>
      <dgm:t>
        <a:bodyPr/>
        <a:lstStyle/>
        <a:p>
          <a:endParaRPr lang="en-US"/>
        </a:p>
      </dgm:t>
    </dgm:pt>
    <dgm:pt modelId="{F07B6AF4-2507-4367-9365-861CF24073F7}" type="sibTrans" cxnId="{1FDA45C6-98BF-4E85-9F91-657CFAA8547E}">
      <dgm:prSet/>
      <dgm:spPr/>
      <dgm:t>
        <a:bodyPr/>
        <a:lstStyle/>
        <a:p>
          <a:endParaRPr lang="en-US"/>
        </a:p>
      </dgm:t>
    </dgm:pt>
    <dgm:pt modelId="{DA75E9DA-3E52-468A-8BD6-3701CF7F25ED}" type="pres">
      <dgm:prSet presAssocID="{7DA969C9-80C2-4772-99C2-A868E73AA71E}" presName="root" presStyleCnt="0">
        <dgm:presLayoutVars>
          <dgm:dir/>
          <dgm:resizeHandles val="exact"/>
        </dgm:presLayoutVars>
      </dgm:prSet>
      <dgm:spPr/>
      <dgm:t>
        <a:bodyPr/>
        <a:lstStyle/>
        <a:p>
          <a:endParaRPr lang="en-US"/>
        </a:p>
      </dgm:t>
    </dgm:pt>
    <dgm:pt modelId="{E549AD52-8FB6-4873-950A-E405764CCF52}" type="pres">
      <dgm:prSet presAssocID="{0BCCA1D2-4430-4E4C-858B-E8F882E47EDE}" presName="compNode" presStyleCnt="0"/>
      <dgm:spPr/>
    </dgm:pt>
    <dgm:pt modelId="{6E3757C2-D295-404B-95F2-7959EC5CA21D}" type="pres">
      <dgm:prSet presAssocID="{0BCCA1D2-4430-4E4C-858B-E8F882E47EDE}" presName="bgRect" presStyleLbl="bgShp" presStyleIdx="0" presStyleCnt="3"/>
      <dgm:spPr/>
    </dgm:pt>
    <dgm:pt modelId="{8D6A9F30-36E1-41C7-93E3-AEA5D1C068FC}" type="pres">
      <dgm:prSet presAssocID="{0BCCA1D2-4430-4E4C-858B-E8F882E47EDE}"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dgm:spPr>
      <dgm:t>
        <a:bodyPr/>
        <a:lstStyle/>
        <a:p>
          <a:endParaRPr lang="en-US"/>
        </a:p>
      </dgm:t>
      <dgm:extLst>
        <a:ext uri="{E40237B7-FDA0-4F09-8148-C483321AD2D9}">
          <dgm14:cNvPr xmlns:dgm14="http://schemas.microsoft.com/office/drawing/2010/diagram" id="0" name="" descr="Earth Globe Americas"/>
        </a:ext>
      </dgm:extLst>
    </dgm:pt>
    <dgm:pt modelId="{45B9350C-4833-4720-A2A6-7FD95E2F4D6D}" type="pres">
      <dgm:prSet presAssocID="{0BCCA1D2-4430-4E4C-858B-E8F882E47EDE}" presName="spaceRect" presStyleCnt="0"/>
      <dgm:spPr/>
    </dgm:pt>
    <dgm:pt modelId="{E6B687AE-A786-4FC3-9506-A0ABBECB3B00}" type="pres">
      <dgm:prSet presAssocID="{0BCCA1D2-4430-4E4C-858B-E8F882E47EDE}" presName="parTx" presStyleLbl="revTx" presStyleIdx="0" presStyleCnt="3">
        <dgm:presLayoutVars>
          <dgm:chMax val="0"/>
          <dgm:chPref val="0"/>
        </dgm:presLayoutVars>
      </dgm:prSet>
      <dgm:spPr/>
      <dgm:t>
        <a:bodyPr/>
        <a:lstStyle/>
        <a:p>
          <a:endParaRPr lang="en-US"/>
        </a:p>
      </dgm:t>
    </dgm:pt>
    <dgm:pt modelId="{FEABE413-9E0B-4003-BEBB-078FB663CC47}" type="pres">
      <dgm:prSet presAssocID="{ADBA3A11-1E93-49A6-A0C0-461DAA540FED}" presName="sibTrans" presStyleCnt="0"/>
      <dgm:spPr/>
    </dgm:pt>
    <dgm:pt modelId="{2D8218C3-978C-410F-9974-AC03E92F818B}" type="pres">
      <dgm:prSet presAssocID="{8447771A-3720-4669-8503-C38522C2DBDA}" presName="compNode" presStyleCnt="0"/>
      <dgm:spPr/>
    </dgm:pt>
    <dgm:pt modelId="{A84C2BF5-D9A3-447E-B700-E35AF8E6E8D3}" type="pres">
      <dgm:prSet presAssocID="{8447771A-3720-4669-8503-C38522C2DBDA}" presName="bgRect" presStyleLbl="bgShp" presStyleIdx="1" presStyleCnt="3"/>
      <dgm:spPr/>
    </dgm:pt>
    <dgm:pt modelId="{B2EAD660-A4E8-45C5-9486-B2DD66D1C62C}" type="pres">
      <dgm:prSet presAssocID="{8447771A-3720-4669-8503-C38522C2DBDA}"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dgm:spPr>
      <dgm:t>
        <a:bodyPr/>
        <a:lstStyle/>
        <a:p>
          <a:endParaRPr lang="en-US"/>
        </a:p>
      </dgm:t>
      <dgm:extLst>
        <a:ext uri="{E40237B7-FDA0-4F09-8148-C483321AD2D9}">
          <dgm14:cNvPr xmlns:dgm14="http://schemas.microsoft.com/office/drawing/2010/diagram" id="0" name="" descr="Electric Car"/>
        </a:ext>
      </dgm:extLst>
    </dgm:pt>
    <dgm:pt modelId="{3F8BAD4E-3EF9-4B1A-BFDC-FF8C517EC45B}" type="pres">
      <dgm:prSet presAssocID="{8447771A-3720-4669-8503-C38522C2DBDA}" presName="spaceRect" presStyleCnt="0"/>
      <dgm:spPr/>
    </dgm:pt>
    <dgm:pt modelId="{2FDD2C6C-6EF8-404C-BD4A-414ED0395D4B}" type="pres">
      <dgm:prSet presAssocID="{8447771A-3720-4669-8503-C38522C2DBDA}" presName="parTx" presStyleLbl="revTx" presStyleIdx="1" presStyleCnt="3">
        <dgm:presLayoutVars>
          <dgm:chMax val="0"/>
          <dgm:chPref val="0"/>
        </dgm:presLayoutVars>
      </dgm:prSet>
      <dgm:spPr/>
      <dgm:t>
        <a:bodyPr/>
        <a:lstStyle/>
        <a:p>
          <a:endParaRPr lang="en-US"/>
        </a:p>
      </dgm:t>
    </dgm:pt>
    <dgm:pt modelId="{C673B117-233E-4ED7-AC0F-51540774F432}" type="pres">
      <dgm:prSet presAssocID="{C6B7F3E3-EBB9-427F-A9C6-0678BDE5CD02}" presName="sibTrans" presStyleCnt="0"/>
      <dgm:spPr/>
    </dgm:pt>
    <dgm:pt modelId="{69BF28CA-32B3-4210-A5F8-A37BA545093E}" type="pres">
      <dgm:prSet presAssocID="{30770F98-C4B6-4FC9-99E8-2300CA097F00}" presName="compNode" presStyleCnt="0"/>
      <dgm:spPr/>
    </dgm:pt>
    <dgm:pt modelId="{F64F1E48-86F0-4BA2-AB12-CAEFB4FD17DA}" type="pres">
      <dgm:prSet presAssocID="{30770F98-C4B6-4FC9-99E8-2300CA097F00}" presName="bgRect" presStyleLbl="bgShp" presStyleIdx="2" presStyleCnt="3"/>
      <dgm:spPr/>
    </dgm:pt>
    <dgm:pt modelId="{58CCCEF3-FA8D-468B-AE0D-24BC0F682D9F}" type="pres">
      <dgm:prSet presAssocID="{30770F98-C4B6-4FC9-99E8-2300CA097F00}"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dgm:spPr>
      <dgm:t>
        <a:bodyPr/>
        <a:lstStyle/>
        <a:p>
          <a:endParaRPr lang="en-US"/>
        </a:p>
      </dgm:t>
      <dgm:extLst>
        <a:ext uri="{E40237B7-FDA0-4F09-8148-C483321AD2D9}">
          <dgm14:cNvPr xmlns:dgm14="http://schemas.microsoft.com/office/drawing/2010/diagram" id="0" name="" descr="Scooter"/>
        </a:ext>
      </dgm:extLst>
    </dgm:pt>
    <dgm:pt modelId="{B5E15C9B-D458-4D33-8262-AEF56AF6D4B4}" type="pres">
      <dgm:prSet presAssocID="{30770F98-C4B6-4FC9-99E8-2300CA097F00}" presName="spaceRect" presStyleCnt="0"/>
      <dgm:spPr/>
    </dgm:pt>
    <dgm:pt modelId="{A042CF8B-4FD5-466E-A30A-6AFFA3C37C30}" type="pres">
      <dgm:prSet presAssocID="{30770F98-C4B6-4FC9-99E8-2300CA097F00}" presName="parTx" presStyleLbl="revTx" presStyleIdx="2" presStyleCnt="3">
        <dgm:presLayoutVars>
          <dgm:chMax val="0"/>
          <dgm:chPref val="0"/>
        </dgm:presLayoutVars>
      </dgm:prSet>
      <dgm:spPr/>
      <dgm:t>
        <a:bodyPr/>
        <a:lstStyle/>
        <a:p>
          <a:endParaRPr lang="en-US"/>
        </a:p>
      </dgm:t>
    </dgm:pt>
  </dgm:ptLst>
  <dgm:cxnLst>
    <dgm:cxn modelId="{6DBB7412-D5A3-49DF-86DC-BF884E86BBF8}" srcId="{7DA969C9-80C2-4772-99C2-A868E73AA71E}" destId="{8447771A-3720-4669-8503-C38522C2DBDA}" srcOrd="1" destOrd="0" parTransId="{5AB6B77B-B2D1-49E7-A3F1-3AA72CEB576B}" sibTransId="{C6B7F3E3-EBB9-427F-A9C6-0678BDE5CD02}"/>
    <dgm:cxn modelId="{5A0DF460-62EE-46B1-A674-3FF2C0A45962}" type="presOf" srcId="{8447771A-3720-4669-8503-C38522C2DBDA}" destId="{2FDD2C6C-6EF8-404C-BD4A-414ED0395D4B}" srcOrd="0" destOrd="0" presId="urn:microsoft.com/office/officeart/2018/2/layout/IconVerticalSolidList"/>
    <dgm:cxn modelId="{92D4AEB1-B8DD-40FC-B8FD-4E66024807A5}" type="presOf" srcId="{30770F98-C4B6-4FC9-99E8-2300CA097F00}" destId="{A042CF8B-4FD5-466E-A30A-6AFFA3C37C30}" srcOrd="0" destOrd="0" presId="urn:microsoft.com/office/officeart/2018/2/layout/IconVerticalSolidList"/>
    <dgm:cxn modelId="{11355ADA-CA03-4F95-B8D9-38186A9D03C4}" type="presOf" srcId="{0BCCA1D2-4430-4E4C-858B-E8F882E47EDE}" destId="{E6B687AE-A786-4FC3-9506-A0ABBECB3B00}" srcOrd="0" destOrd="0" presId="urn:microsoft.com/office/officeart/2018/2/layout/IconVerticalSolidList"/>
    <dgm:cxn modelId="{6D6B6A02-C546-475F-B966-D3AAABAD9446}" type="presOf" srcId="{7DA969C9-80C2-4772-99C2-A868E73AA71E}" destId="{DA75E9DA-3E52-468A-8BD6-3701CF7F25ED}" srcOrd="0" destOrd="0" presId="urn:microsoft.com/office/officeart/2018/2/layout/IconVerticalSolidList"/>
    <dgm:cxn modelId="{532510EF-B00E-4C77-94F2-85C0E00938D7}" srcId="{7DA969C9-80C2-4772-99C2-A868E73AA71E}" destId="{0BCCA1D2-4430-4E4C-858B-E8F882E47EDE}" srcOrd="0" destOrd="0" parTransId="{281B6E36-3B7C-4E37-B4F2-0A4365D14CF2}" sibTransId="{ADBA3A11-1E93-49A6-A0C0-461DAA540FED}"/>
    <dgm:cxn modelId="{1FDA45C6-98BF-4E85-9F91-657CFAA8547E}" srcId="{7DA969C9-80C2-4772-99C2-A868E73AA71E}" destId="{30770F98-C4B6-4FC9-99E8-2300CA097F00}" srcOrd="2" destOrd="0" parTransId="{9D373FD4-69FA-4CCE-AD00-C4D8876A0A8B}" sibTransId="{F07B6AF4-2507-4367-9365-861CF24073F7}"/>
    <dgm:cxn modelId="{057609B7-D101-4AA9-A820-064627045D35}" type="presParOf" srcId="{DA75E9DA-3E52-468A-8BD6-3701CF7F25ED}" destId="{E549AD52-8FB6-4873-950A-E405764CCF52}" srcOrd="0" destOrd="0" presId="urn:microsoft.com/office/officeart/2018/2/layout/IconVerticalSolidList"/>
    <dgm:cxn modelId="{1F350293-8181-4CB5-B000-3C62224C0284}" type="presParOf" srcId="{E549AD52-8FB6-4873-950A-E405764CCF52}" destId="{6E3757C2-D295-404B-95F2-7959EC5CA21D}" srcOrd="0" destOrd="0" presId="urn:microsoft.com/office/officeart/2018/2/layout/IconVerticalSolidList"/>
    <dgm:cxn modelId="{817A7F20-FA7E-45EE-8B57-DDF80F6A30B6}" type="presParOf" srcId="{E549AD52-8FB6-4873-950A-E405764CCF52}" destId="{8D6A9F30-36E1-41C7-93E3-AEA5D1C068FC}" srcOrd="1" destOrd="0" presId="urn:microsoft.com/office/officeart/2018/2/layout/IconVerticalSolidList"/>
    <dgm:cxn modelId="{3335451A-913E-4588-8FBE-6185CD5FA3B8}" type="presParOf" srcId="{E549AD52-8FB6-4873-950A-E405764CCF52}" destId="{45B9350C-4833-4720-A2A6-7FD95E2F4D6D}" srcOrd="2" destOrd="0" presId="urn:microsoft.com/office/officeart/2018/2/layout/IconVerticalSolidList"/>
    <dgm:cxn modelId="{A01E64E6-62F2-4072-B255-2EBE059E092F}" type="presParOf" srcId="{E549AD52-8FB6-4873-950A-E405764CCF52}" destId="{E6B687AE-A786-4FC3-9506-A0ABBECB3B00}" srcOrd="3" destOrd="0" presId="urn:microsoft.com/office/officeart/2018/2/layout/IconVerticalSolidList"/>
    <dgm:cxn modelId="{46C8F935-72CB-4A07-97C7-AF40F40B22CE}" type="presParOf" srcId="{DA75E9DA-3E52-468A-8BD6-3701CF7F25ED}" destId="{FEABE413-9E0B-4003-BEBB-078FB663CC47}" srcOrd="1" destOrd="0" presId="urn:microsoft.com/office/officeart/2018/2/layout/IconVerticalSolidList"/>
    <dgm:cxn modelId="{FC2A436D-9E65-4DFE-B640-00727D9D9A51}" type="presParOf" srcId="{DA75E9DA-3E52-468A-8BD6-3701CF7F25ED}" destId="{2D8218C3-978C-410F-9974-AC03E92F818B}" srcOrd="2" destOrd="0" presId="urn:microsoft.com/office/officeart/2018/2/layout/IconVerticalSolidList"/>
    <dgm:cxn modelId="{1F0A15F9-9AAA-46A4-9F6A-CE87E25CAEE7}" type="presParOf" srcId="{2D8218C3-978C-410F-9974-AC03E92F818B}" destId="{A84C2BF5-D9A3-447E-B700-E35AF8E6E8D3}" srcOrd="0" destOrd="0" presId="urn:microsoft.com/office/officeart/2018/2/layout/IconVerticalSolidList"/>
    <dgm:cxn modelId="{B91E6FCF-29D4-404F-BFA9-C44D2D9D841B}" type="presParOf" srcId="{2D8218C3-978C-410F-9974-AC03E92F818B}" destId="{B2EAD660-A4E8-45C5-9486-B2DD66D1C62C}" srcOrd="1" destOrd="0" presId="urn:microsoft.com/office/officeart/2018/2/layout/IconVerticalSolidList"/>
    <dgm:cxn modelId="{F083F150-E1D4-48CC-B62F-39541A9A9290}" type="presParOf" srcId="{2D8218C3-978C-410F-9974-AC03E92F818B}" destId="{3F8BAD4E-3EF9-4B1A-BFDC-FF8C517EC45B}" srcOrd="2" destOrd="0" presId="urn:microsoft.com/office/officeart/2018/2/layout/IconVerticalSolidList"/>
    <dgm:cxn modelId="{0E594FC4-199D-49F1-B942-149B08013669}" type="presParOf" srcId="{2D8218C3-978C-410F-9974-AC03E92F818B}" destId="{2FDD2C6C-6EF8-404C-BD4A-414ED0395D4B}" srcOrd="3" destOrd="0" presId="urn:microsoft.com/office/officeart/2018/2/layout/IconVerticalSolidList"/>
    <dgm:cxn modelId="{1589578E-C220-494D-9ACE-0C48A6930EAB}" type="presParOf" srcId="{DA75E9DA-3E52-468A-8BD6-3701CF7F25ED}" destId="{C673B117-233E-4ED7-AC0F-51540774F432}" srcOrd="3" destOrd="0" presId="urn:microsoft.com/office/officeart/2018/2/layout/IconVerticalSolidList"/>
    <dgm:cxn modelId="{E99C88C8-7432-4A12-BA1A-0FED4973AE63}" type="presParOf" srcId="{DA75E9DA-3E52-468A-8BD6-3701CF7F25ED}" destId="{69BF28CA-32B3-4210-A5F8-A37BA545093E}" srcOrd="4" destOrd="0" presId="urn:microsoft.com/office/officeart/2018/2/layout/IconVerticalSolidList"/>
    <dgm:cxn modelId="{EF6E6000-5D79-4740-AE95-8EF96D7571FE}" type="presParOf" srcId="{69BF28CA-32B3-4210-A5F8-A37BA545093E}" destId="{F64F1E48-86F0-4BA2-AB12-CAEFB4FD17DA}" srcOrd="0" destOrd="0" presId="urn:microsoft.com/office/officeart/2018/2/layout/IconVerticalSolidList"/>
    <dgm:cxn modelId="{C62BEE5B-CDD4-4291-8A0D-CC1E287DFF5E}" type="presParOf" srcId="{69BF28CA-32B3-4210-A5F8-A37BA545093E}" destId="{58CCCEF3-FA8D-468B-AE0D-24BC0F682D9F}" srcOrd="1" destOrd="0" presId="urn:microsoft.com/office/officeart/2018/2/layout/IconVerticalSolidList"/>
    <dgm:cxn modelId="{7B312E81-28AD-40AC-9E62-C9CACC8DF4B2}" type="presParOf" srcId="{69BF28CA-32B3-4210-A5F8-A37BA545093E}" destId="{B5E15C9B-D458-4D33-8262-AEF56AF6D4B4}" srcOrd="2" destOrd="0" presId="urn:microsoft.com/office/officeart/2018/2/layout/IconVerticalSolidList"/>
    <dgm:cxn modelId="{36CC0062-CEC8-4D12-B02B-F3D21A63362B}" type="presParOf" srcId="{69BF28CA-32B3-4210-A5F8-A37BA545093E}" destId="{A042CF8B-4FD5-466E-A30A-6AFFA3C37C3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66E2E-39FB-4AA6-84B2-F3CCA270D581}">
      <dsp:nvSpPr>
        <dsp:cNvPr id="0" name=""/>
        <dsp:cNvSpPr/>
      </dsp:nvSpPr>
      <dsp:spPr>
        <a:xfrm>
          <a:off x="0" y="27286"/>
          <a:ext cx="10515600" cy="6753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a:t>For Tesla, the post-pandemic global business landscape offers opportunities and difficulties. </a:t>
          </a:r>
        </a:p>
      </dsp:txBody>
      <dsp:txXfrm>
        <a:off x="32967" y="60253"/>
        <a:ext cx="10449666" cy="609393"/>
      </dsp:txXfrm>
    </dsp:sp>
    <dsp:sp modelId="{89E00FF0-DFCD-4BA3-BAB2-8B54371BB69F}">
      <dsp:nvSpPr>
        <dsp:cNvPr id="0" name=""/>
        <dsp:cNvSpPr/>
      </dsp:nvSpPr>
      <dsp:spPr>
        <a:xfrm>
          <a:off x="0" y="751573"/>
          <a:ext cx="10515600" cy="6753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a:t>Besides, the market for Tesla's environmentally friendly transportation options is favorable because of rising environmental awareness and government support for electric vehicles. </a:t>
          </a:r>
        </a:p>
      </dsp:txBody>
      <dsp:txXfrm>
        <a:off x="32967" y="784540"/>
        <a:ext cx="10449666" cy="609393"/>
      </dsp:txXfrm>
    </dsp:sp>
    <dsp:sp modelId="{D41A41F3-1E6F-40D2-B7F2-62D935C5A120}">
      <dsp:nvSpPr>
        <dsp:cNvPr id="0" name=""/>
        <dsp:cNvSpPr/>
      </dsp:nvSpPr>
      <dsp:spPr>
        <a:xfrm>
          <a:off x="0" y="1475861"/>
          <a:ext cx="10515600" cy="6753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a:t>The push for decarbonization and the rising demand for clean energy aligns with Tesla's purpose and potentially expand the market. </a:t>
          </a:r>
        </a:p>
      </dsp:txBody>
      <dsp:txXfrm>
        <a:off x="32967" y="1508828"/>
        <a:ext cx="10449666" cy="609393"/>
      </dsp:txXfrm>
    </dsp:sp>
    <dsp:sp modelId="{668F3D7A-1FD4-469E-8854-20D150806EE1}">
      <dsp:nvSpPr>
        <dsp:cNvPr id="0" name=""/>
        <dsp:cNvSpPr/>
      </dsp:nvSpPr>
      <dsp:spPr>
        <a:xfrm>
          <a:off x="0" y="2200149"/>
          <a:ext cx="10515600" cy="6753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a:t>Tesla competes against established manufacturers and newcomers to the electric vehicle market, among other external variables, in a highly competitive business. </a:t>
          </a:r>
        </a:p>
      </dsp:txBody>
      <dsp:txXfrm>
        <a:off x="32967" y="2233116"/>
        <a:ext cx="10449666" cy="609393"/>
      </dsp:txXfrm>
    </dsp:sp>
    <dsp:sp modelId="{EC2D5698-61C7-4F8C-BFFB-2A1B79B39B6A}">
      <dsp:nvSpPr>
        <dsp:cNvPr id="0" name=""/>
        <dsp:cNvSpPr/>
      </dsp:nvSpPr>
      <dsp:spPr>
        <a:xfrm>
          <a:off x="0" y="2924436"/>
          <a:ext cx="10515600" cy="6753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a:t>The demand for electric vehicles may also be impacted by shifting laws, rules, and incentives governing emissions requirements and incentives. </a:t>
          </a:r>
        </a:p>
      </dsp:txBody>
      <dsp:txXfrm>
        <a:off x="32967" y="2957403"/>
        <a:ext cx="10449666" cy="609393"/>
      </dsp:txXfrm>
    </dsp:sp>
    <dsp:sp modelId="{EDF31ECA-8215-4998-B6D1-510E99482F32}">
      <dsp:nvSpPr>
        <dsp:cNvPr id="0" name=""/>
        <dsp:cNvSpPr/>
      </dsp:nvSpPr>
      <dsp:spPr>
        <a:xfrm>
          <a:off x="0" y="3648724"/>
          <a:ext cx="10515600" cy="6753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kern="1200"/>
            <a:t>In addition, economic factors like variations in energy prices, consumer purchasing power, and the stability of the global economy might affect how well Tesla does on the market (Chehertma, 2022).</a:t>
          </a:r>
        </a:p>
      </dsp:txBody>
      <dsp:txXfrm>
        <a:off x="32967" y="3681691"/>
        <a:ext cx="10449666" cy="6093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BDFAE-2DE3-4B01-BD5B-30B436F8FFF4}">
      <dsp:nvSpPr>
        <dsp:cNvPr id="0" name=""/>
        <dsp:cNvSpPr/>
      </dsp:nvSpPr>
      <dsp:spPr>
        <a:xfrm>
          <a:off x="0" y="438646"/>
          <a:ext cx="10515600" cy="11272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Tesla's strategy to address current challenges in the post-pandemic global business environment includes resource allocation as a critical component. The company must carefully manage its resources to ensure successful operations and long-term growth.</a:t>
          </a:r>
        </a:p>
      </dsp:txBody>
      <dsp:txXfrm>
        <a:off x="55030" y="493676"/>
        <a:ext cx="10405540" cy="1017235"/>
      </dsp:txXfrm>
    </dsp:sp>
    <dsp:sp modelId="{AD94D8D9-F11E-48D4-80F5-84C032359D44}">
      <dsp:nvSpPr>
        <dsp:cNvPr id="0" name=""/>
        <dsp:cNvSpPr/>
      </dsp:nvSpPr>
      <dsp:spPr>
        <a:xfrm>
          <a:off x="0" y="1612021"/>
          <a:ext cx="10515600" cy="11272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Research and development (R&amp;D) funding is one area where Tesla receives assistance. Tesla devotes a significant portion of its assets to R&amp;D efforts to maintain its position at the forefront of innovation. In doing so, the organization can enhance its vehicles' self-sustaining riding abilities, battery efficiency, and electric vehicle technology. Tesla can maintain its competitive edge and fulfill changing customer expectations by allocating resources to R&amp;D (Park, 2020). </a:t>
          </a:r>
        </a:p>
      </dsp:txBody>
      <dsp:txXfrm>
        <a:off x="55030" y="1667051"/>
        <a:ext cx="10405540" cy="1017235"/>
      </dsp:txXfrm>
    </dsp:sp>
    <dsp:sp modelId="{236987C4-88F6-4E79-B7CD-5E67B2E3C4EA}">
      <dsp:nvSpPr>
        <dsp:cNvPr id="0" name=""/>
        <dsp:cNvSpPr/>
      </dsp:nvSpPr>
      <dsp:spPr>
        <a:xfrm>
          <a:off x="0" y="2785396"/>
          <a:ext cx="10515600" cy="11272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a:t>Production and manufacturing are two additional essential factors in the allocation of resources for Tesla. Through the continued operation of Gigafactories around the world, the firm has been able to increase its manufacturing capacity. Allocating funds to improve manufacturing capabilities enables Tesla to increase car production, reduce costs through economies of scale, and satisfy the rising demand for its electric vehicles. </a:t>
          </a:r>
        </a:p>
      </dsp:txBody>
      <dsp:txXfrm>
        <a:off x="55030" y="2840426"/>
        <a:ext cx="10405540" cy="10172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37BFE3-93B1-4F3B-AADB-7E8896C5DEA3}">
      <dsp:nvSpPr>
        <dsp:cNvPr id="0" name=""/>
        <dsp:cNvSpPr/>
      </dsp:nvSpPr>
      <dsp:spPr>
        <a:xfrm>
          <a:off x="0" y="148369"/>
          <a:ext cx="6666833" cy="9991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a:t>Tesla's competitive strategy is crucial for securing a long-lasting competitive edge in the post-pandemic global economic landscape. Understanding the opportunities and problems that exist in the industry will help Tesla create a thorough plan for separating from the crowd and maintaining an edge over rivals. </a:t>
          </a:r>
        </a:p>
      </dsp:txBody>
      <dsp:txXfrm>
        <a:off x="48776" y="197145"/>
        <a:ext cx="6569281" cy="901628"/>
      </dsp:txXfrm>
    </dsp:sp>
    <dsp:sp modelId="{653E5634-A43D-409E-8C84-AB2FD7A9023B}">
      <dsp:nvSpPr>
        <dsp:cNvPr id="0" name=""/>
        <dsp:cNvSpPr/>
      </dsp:nvSpPr>
      <dsp:spPr>
        <a:xfrm>
          <a:off x="0" y="1187869"/>
          <a:ext cx="6666833" cy="999180"/>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a:t>Product differentiation is one of the central tenets of Tesla's competitive strategy. The company has established itself as a pioneer in the electric vehicle age by producing high-overall performance vehicles with long-range and cutting-edge technologies. </a:t>
          </a:r>
        </a:p>
      </dsp:txBody>
      <dsp:txXfrm>
        <a:off x="48776" y="1236645"/>
        <a:ext cx="6569281" cy="901628"/>
      </dsp:txXfrm>
    </dsp:sp>
    <dsp:sp modelId="{B1B449AF-13D4-45B9-9A93-7468B471C0AF}">
      <dsp:nvSpPr>
        <dsp:cNvPr id="0" name=""/>
        <dsp:cNvSpPr/>
      </dsp:nvSpPr>
      <dsp:spPr>
        <a:xfrm>
          <a:off x="0" y="2227369"/>
          <a:ext cx="6666833" cy="9991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a:t>In addition, a further factor in Tesla's competitive advantage is its dedication to vertical integration. Due to the company's control over the entire value chain, cost savings, quality control, and shorter innovation cycles are possible from battery manufacture through infrastructure for charging. </a:t>
          </a:r>
        </a:p>
      </dsp:txBody>
      <dsp:txXfrm>
        <a:off x="48776" y="2276145"/>
        <a:ext cx="6569281" cy="901628"/>
      </dsp:txXfrm>
    </dsp:sp>
    <dsp:sp modelId="{FA120BDC-AAE8-45E6-A0F7-EACCC6061540}">
      <dsp:nvSpPr>
        <dsp:cNvPr id="0" name=""/>
        <dsp:cNvSpPr/>
      </dsp:nvSpPr>
      <dsp:spPr>
        <a:xfrm>
          <a:off x="0" y="3266870"/>
          <a:ext cx="6666833" cy="999180"/>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a:t>Tesla's aggressive strategy also heavily emphasizes developing a powerful logo. The business has positioned itself as an aspirational and ecologically conscious brand, luring customers who share its goals and ideals. </a:t>
          </a:r>
        </a:p>
      </dsp:txBody>
      <dsp:txXfrm>
        <a:off x="48776" y="3315646"/>
        <a:ext cx="6569281" cy="901628"/>
      </dsp:txXfrm>
    </dsp:sp>
    <dsp:sp modelId="{A92E7A5E-8911-48C8-B9CF-C7776919F85D}">
      <dsp:nvSpPr>
        <dsp:cNvPr id="0" name=""/>
        <dsp:cNvSpPr/>
      </dsp:nvSpPr>
      <dsp:spPr>
        <a:xfrm>
          <a:off x="0" y="4306370"/>
          <a:ext cx="6666833" cy="9991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kern="1200"/>
            <a:t>Furthermore, Tesla's investment in creating a global charging network, the Supercharger network, helps reduce range anxiety and gives the company a competitive edge over other manufacturers of electric vehicles. </a:t>
          </a:r>
        </a:p>
      </dsp:txBody>
      <dsp:txXfrm>
        <a:off x="48776" y="4355146"/>
        <a:ext cx="6569281" cy="9016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757C2-D295-404B-95F2-7959EC5CA21D}">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6A9F30-36E1-41C7-93E3-AEA5D1C068FC}">
      <dsp:nvSpPr>
        <dsp:cNvPr id="0" name=""/>
        <dsp:cNvSpPr/>
      </dsp:nvSpPr>
      <dsp:spPr>
        <a:xfrm>
          <a:off x="375988" y="280191"/>
          <a:ext cx="683614" cy="6836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687AE-A786-4FC3-9506-A0ABBECB3B00}">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lvl="0" algn="l" defTabSz="711200">
            <a:lnSpc>
              <a:spcPct val="100000"/>
            </a:lnSpc>
            <a:spcBef>
              <a:spcPct val="0"/>
            </a:spcBef>
            <a:spcAft>
              <a:spcPct val="35000"/>
            </a:spcAft>
          </a:pPr>
          <a:r>
            <a:rPr lang="en-US" sz="1600" kern="1200"/>
            <a:t>In conclusion, Tesla's success in the post-pandemic global business environment depends on its ability to handle challenging circumstances and take advantage of possibilities.</a:t>
          </a:r>
        </a:p>
      </dsp:txBody>
      <dsp:txXfrm>
        <a:off x="1435590" y="531"/>
        <a:ext cx="9080009" cy="1242935"/>
      </dsp:txXfrm>
    </dsp:sp>
    <dsp:sp modelId="{A84C2BF5-D9A3-447E-B700-E35AF8E6E8D3}">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EAD660-A4E8-45C5-9486-B2DD66D1C62C}">
      <dsp:nvSpPr>
        <dsp:cNvPr id="0" name=""/>
        <dsp:cNvSpPr/>
      </dsp:nvSpPr>
      <dsp:spPr>
        <a:xfrm>
          <a:off x="375988" y="1833861"/>
          <a:ext cx="683614" cy="6836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DD2C6C-6EF8-404C-BD4A-414ED0395D4B}">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lvl="0" algn="l" defTabSz="711200">
            <a:lnSpc>
              <a:spcPct val="100000"/>
            </a:lnSpc>
            <a:spcBef>
              <a:spcPct val="0"/>
            </a:spcBef>
            <a:spcAft>
              <a:spcPct val="35000"/>
            </a:spcAft>
          </a:pPr>
          <a:r>
            <a:rPr lang="en-US" sz="1600" kern="1200"/>
            <a:t>Tesla can achieve a durable competitive advantage through a thorough market study, resource allocation, developing a competitive strategy, and deploying unproven advertising and CSR efforts. </a:t>
          </a:r>
        </a:p>
      </dsp:txBody>
      <dsp:txXfrm>
        <a:off x="1435590" y="1554201"/>
        <a:ext cx="9080009" cy="1242935"/>
      </dsp:txXfrm>
    </dsp:sp>
    <dsp:sp modelId="{F64F1E48-86F0-4BA2-AB12-CAEFB4FD17DA}">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CCCEF3-FA8D-468B-AE0D-24BC0F682D9F}">
      <dsp:nvSpPr>
        <dsp:cNvPr id="0" name=""/>
        <dsp:cNvSpPr/>
      </dsp:nvSpPr>
      <dsp:spPr>
        <a:xfrm>
          <a:off x="375988" y="3387531"/>
          <a:ext cx="683614" cy="6836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42CF8B-4FD5-466E-A30A-6AFFA3C37C3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lvl="0" algn="l" defTabSz="711200">
            <a:lnSpc>
              <a:spcPct val="100000"/>
            </a:lnSpc>
            <a:spcBef>
              <a:spcPct val="0"/>
            </a:spcBef>
            <a:spcAft>
              <a:spcPct val="35000"/>
            </a:spcAft>
          </a:pPr>
          <a:r>
            <a:rPr lang="en-US" sz="1600" kern="1200"/>
            <a:t>Tesla can maintain its position as a market leader and continue influencing the development of sustainable transportation by increasing its market presence and affordability, investing in improved battery technology, bolstering the infrastructure for charging and encouraging customer participation.</a:t>
          </a: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B5A457-38CB-4698-B668-866C66A520B6}" type="datetimeFigureOut">
              <a:t>7/9/2023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E1AF5B-18CE-464D-BD6A-AC32911EB5A3}" type="slidenum">
              <a:t>‹#›</a:t>
            </a:fld>
            <a:endParaRPr lang="en-US"/>
          </a:p>
        </p:txBody>
      </p:sp>
    </p:spTree>
    <p:extLst>
      <p:ext uri="{BB962C8B-B14F-4D97-AF65-F5344CB8AC3E}">
        <p14:creationId xmlns:p14="http://schemas.microsoft.com/office/powerpoint/2010/main" val="3447265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Tesla's internal characteristics are paramount in determining its market performance in the post-pandemic age. Elon Musk's charismatic leadership, the company's unique electric vehicle technology, and its strong brand image are its competitive advantages. Tesla has established itself as a global leader in the sector because of its capacity to create cutting-edge electric vehicles with exceptional range and performance. Additionally, Tesla has a competitive advantage due to its vertically integrated business strategy, which includes everything from battery manufacturing to charging infrastructure. Its Gigafactories provide cost savings and economies of scale in manufacturing. Tesla does, however, have some internal issues. Its ability to satisfy consumer demand has occasionally been hampered by restrictions on production capacity, supply chain problems, and quality control problems (Adams </a:t>
            </a:r>
            <a:r>
              <a:rPr lang="en-US" i="1" dirty="0"/>
              <a:t>et al</a:t>
            </a:r>
            <a:r>
              <a:rPr lang="en-US" dirty="0"/>
              <a:t>., 2019).</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3</a:t>
            </a:fld>
            <a:endParaRPr lang="en-US"/>
          </a:p>
        </p:txBody>
      </p:sp>
    </p:spTree>
    <p:extLst>
      <p:ext uri="{BB962C8B-B14F-4D97-AF65-F5344CB8AC3E}">
        <p14:creationId xmlns:p14="http://schemas.microsoft.com/office/powerpoint/2010/main" val="4121836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rise of digitalization, rising brand awareness and competitiveness, changes in consumer purchasing behavior, and the necessity for businesses to adopt "green" practices and exhibit corporate social responsibility are just a few of the significant challenges the post-pandemic business environment has faced (</a:t>
            </a:r>
            <a:r>
              <a:rPr lang="en-US" dirty="0" err="1"/>
              <a:t>Eltarabily</a:t>
            </a:r>
            <a:r>
              <a:rPr lang="en-US" dirty="0"/>
              <a:t> and </a:t>
            </a:r>
            <a:r>
              <a:rPr lang="en-US" dirty="0" err="1"/>
              <a:t>Elghezanwy</a:t>
            </a:r>
            <a:r>
              <a:rPr lang="en-US" dirty="0"/>
              <a:t>, 2020). This presentation's critical analysis will delve into the global business climate of Tesla, a known international company. Examining the internal and external factors that affect Tesla's market performance, identifying potential market failure factors, exploring how the company allocates resources to deal with current issues, developing a competitive strategy for gaining a sustainable competitive advantage and assessing Tesla's green marketing and CSR strategies are all topics covered in this presentation. Finally, it will offer Tesla advice on strengthening its competitive position in the post-pandemic economic climate (Atik </a:t>
            </a:r>
            <a:r>
              <a:rPr lang="en-US" i="1" dirty="0"/>
              <a:t>et al</a:t>
            </a:r>
            <a:r>
              <a:rPr lang="en-US" dirty="0"/>
              <a:t>., 2023).</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4</a:t>
            </a:fld>
            <a:endParaRPr lang="en-US"/>
          </a:p>
        </p:txBody>
      </p:sp>
    </p:spTree>
    <p:extLst>
      <p:ext uri="{BB962C8B-B14F-4D97-AF65-F5344CB8AC3E}">
        <p14:creationId xmlns:p14="http://schemas.microsoft.com/office/powerpoint/2010/main" val="1777354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Tesla's internal characteristics are paramount in determining its market performance in the post-pandemic age. Elon Musk's charismatic leadership, the company's unique electric vehicle technology, and its strong brand image are its competitive advantages. Tesla has established itself as a global leader in the sector because of its capacity to create cutting-edge electric vehicles with exceptional range and performance. Additionally, Tesla has a competitive advantage due to its vertically integrated business strategy, which includes everything from battery manufacturing to charging infrastructure. Its Gigafactories provide cost savings and economies of scale in manufacturing. Tesla does, however, have some internal issues. Its ability to satisfy consumer demand has occasionally been hampered by restrictions on production capacity, supply chain problems, and quality control problems (Adams </a:t>
            </a:r>
            <a:r>
              <a:rPr lang="en-US" i="1" dirty="0"/>
              <a:t>et al</a:t>
            </a:r>
            <a:r>
              <a:rPr lang="en-US" dirty="0"/>
              <a:t>., 2019).</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5</a:t>
            </a:fld>
            <a:endParaRPr lang="en-US"/>
          </a:p>
        </p:txBody>
      </p:sp>
    </p:spTree>
    <p:extLst>
      <p:ext uri="{BB962C8B-B14F-4D97-AF65-F5344CB8AC3E}">
        <p14:creationId xmlns:p14="http://schemas.microsoft.com/office/powerpoint/2010/main" val="3020651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 External Factors</a:t>
            </a:r>
          </a:p>
          <a:p>
            <a:pPr algn="just"/>
            <a:r>
              <a:rPr lang="en-US" dirty="0"/>
              <a:t>For Tesla, the post-pandemic global business landscape offers opportunities and difficulties. Besides, the market for Tesla's environmentally friendly transportation options is favorable because of rising environmental awareness and government support for electric vehicles. The push for decarbonization and the rising demand for clean energy aligns with Tesla's purpose and potentially expand the market. Tesla competes against established manufacturers and newcomers to the electric vehicle market, among other external variables, in a highly competitive business. The demand for electric vehicles may also be impacted by shifting laws, rules, and incentives governing emissions requirements and incentives. In addition, economic factors like variations in energy prices, consumer purchasing power, and the stability of the global economy might affect how well Tesla does on the market (</a:t>
            </a:r>
            <a:r>
              <a:rPr lang="en-US" dirty="0" err="1"/>
              <a:t>Chehertma</a:t>
            </a:r>
            <a:r>
              <a:rPr lang="en-US" dirty="0"/>
              <a:t>, 2022).</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6</a:t>
            </a:fld>
            <a:endParaRPr lang="en-US"/>
          </a:p>
        </p:txBody>
      </p:sp>
    </p:spTree>
    <p:extLst>
      <p:ext uri="{BB962C8B-B14F-4D97-AF65-F5344CB8AC3E}">
        <p14:creationId xmlns:p14="http://schemas.microsoft.com/office/powerpoint/2010/main" val="3640768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Tesla's strategy to address current challenges in the post-pandemic global business environment includes resource allocation as a critical component. The company must carefully manage its resources to ensure successful operations and long-term growth.</a:t>
            </a:r>
          </a:p>
          <a:p>
            <a:pPr algn="just"/>
            <a:r>
              <a:rPr lang="en-US" dirty="0"/>
              <a:t>Research and development (R&amp;D) funding is one area where Tesla receives assistance. Tesla devotes a significant portion of its assets to R&amp;D efforts to maintain its position at the forefront of innovation. In doing so, the organization can enhance its vehicles' self-sustaining riding abilities, battery efficiency, and electric vehicle technology. Tesla can maintain its competitive edge and fulfill changing customer expectations by allocating resources to R&amp;D (Park, 2020). </a:t>
            </a:r>
          </a:p>
          <a:p>
            <a:pPr algn="just"/>
            <a:r>
              <a:rPr lang="en-US" dirty="0"/>
              <a:t>Production and manufacturing are two additional essential factors in the allocation of resources for Tesla. Through the continued operation of Gigafactories around the world, the firm has been able to increase its manufacturing capacity. Allocating funds to improve manufacturing capabilities enables Tesla to increase car production, reduce costs through economies of scale, and satisfy the rising demand for its electric vehicles. </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7</a:t>
            </a:fld>
            <a:endParaRPr lang="en-US"/>
          </a:p>
        </p:txBody>
      </p:sp>
    </p:spTree>
    <p:extLst>
      <p:ext uri="{BB962C8B-B14F-4D97-AF65-F5344CB8AC3E}">
        <p14:creationId xmlns:p14="http://schemas.microsoft.com/office/powerpoint/2010/main" val="3046604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Tesla invests resources in brand awareness, advertising, marketing, research, development, and production. The company invests in social media, public relations, and advertising to enhance its brand visibility and connect with a larger target market. By allocating funds to marketing initiatives, Tesla can stand out in a crowded market and draw in a sufficient number of customers (Deepak and Jeyakumar, 2019).</a:t>
            </a:r>
          </a:p>
          <a:p>
            <a:pPr algn="just"/>
            <a:r>
              <a:rPr lang="en-US" dirty="0"/>
              <a:t>Furthermore, Tesla has committed funds to expand and build its Supercharger network, crucial for providing easy and convenient charging infrastructure for its electric vehicles. By providing this assistance, Tesla customers are guaranteed a dependable and environmentally friendly charging experience, increasing overall customer happiness and promoting the adoption of electric cars.</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8</a:t>
            </a:fld>
            <a:endParaRPr lang="en-US"/>
          </a:p>
        </p:txBody>
      </p:sp>
    </p:spTree>
    <p:extLst>
      <p:ext uri="{BB962C8B-B14F-4D97-AF65-F5344CB8AC3E}">
        <p14:creationId xmlns:p14="http://schemas.microsoft.com/office/powerpoint/2010/main" val="153021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Tesla's competitive strategy is crucial for securing a long-lasting competitive edge in the post-pandemic global economic landscape. Understanding the opportunities and problems that exist in the industry will help Tesla create a thorough plan for separating from the crowd and maintaining an edge over rivals. </a:t>
            </a:r>
          </a:p>
          <a:p>
            <a:pPr algn="just"/>
            <a:r>
              <a:rPr lang="en-US" dirty="0"/>
              <a:t>Product differentiation is one of the central tenets of Tesla's competitive strategy. The company has established itself as a pioneer in the electric vehicle age by producing high-overall performance vehicles with long-range and cutting-edge technologies. Concerning traditional automakers, Tesla stands apart because it acknowledges ongoing innovation and technological developments. By highlighting its distinctive price proposition, Tesla attracts clients who value sustainability, cutting-edge technology, and a superior riding experience (Leach </a:t>
            </a:r>
            <a:r>
              <a:rPr lang="en-US" i="1" dirty="0"/>
              <a:t>et al</a:t>
            </a:r>
            <a:r>
              <a:rPr lang="en-US" dirty="0"/>
              <a:t>., 2021). </a:t>
            </a:r>
            <a:endParaRPr lang="en-US" dirty="0">
              <a:cs typeface="Calibri"/>
            </a:endParaRPr>
          </a:p>
          <a:p>
            <a:pPr algn="just"/>
            <a:r>
              <a:rPr lang="en-US" dirty="0"/>
              <a:t>In addition, a further factor in Tesla's competitive advantage is its dedication to vertical integration. Due to the company's control over the entire value chain, cost savings, quality control, and shorter innovation cycles are possible from battery manufacture through infrastructure for charging. With more control over its goods, Tesla can better provide a streamlined and integrated customer experience due to this connection. </a:t>
            </a:r>
            <a:endParaRPr lang="en-US" dirty="0">
              <a:cs typeface="Calibri"/>
            </a:endParaRPr>
          </a:p>
          <a:p>
            <a:pPr algn="just"/>
            <a:r>
              <a:rPr lang="en-US" dirty="0"/>
              <a:t>Tesla's aggressive strategy also heavily emphasizes developing a powerful logo. The business has positioned itself as an aspirational and ecologically conscious brand, luring customers who share its goals and ideals. Tesla has a competitive edge due to its substantial brand equity and tremendous popularity, which customers associate with modern technology, innovation, and sustainability (</a:t>
            </a:r>
            <a:r>
              <a:rPr lang="en-US" dirty="0" err="1"/>
              <a:t>Kotabe</a:t>
            </a:r>
            <a:r>
              <a:rPr lang="en-US" dirty="0"/>
              <a:t> and Helsen, 2022).</a:t>
            </a:r>
            <a:endParaRPr lang="en-US" dirty="0">
              <a:cs typeface="Calibri"/>
            </a:endParaRPr>
          </a:p>
          <a:p>
            <a:pPr algn="just"/>
            <a:r>
              <a:rPr lang="en-US" dirty="0"/>
              <a:t>Furthermore, Tesla's investment in creating a global charging network, the Supercharger network, helps reduce range anxiety and gives the company a competitive edge over other manufacturers of electric vehicles. Tesla owners can profit from long-distance travel due to the extensive charging infrastructure, which also widely promotes electric vehicle use.</a:t>
            </a:r>
            <a:endParaRPr lang="en-US" dirty="0">
              <a:cs typeface="Calibri"/>
            </a:endParaRPr>
          </a:p>
          <a:p>
            <a:pPr algn="just"/>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9</a:t>
            </a:fld>
            <a:endParaRPr lang="en-US"/>
          </a:p>
        </p:txBody>
      </p:sp>
    </p:spTree>
    <p:extLst>
      <p:ext uri="{BB962C8B-B14F-4D97-AF65-F5344CB8AC3E}">
        <p14:creationId xmlns:p14="http://schemas.microsoft.com/office/powerpoint/2010/main" val="1956584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Tesla's green marketing and corporate social responsibility (CSR) initiatives significantly contribute to the company's ability to weather the challenges of the post-pandemic global business environment. These tactics support Tesla's mission of providing sustainable transportation while enhancing its competitive advantage and brand recognition. </a:t>
            </a:r>
          </a:p>
          <a:p>
            <a:pPr algn="just"/>
            <a:r>
              <a:rPr lang="en-US" dirty="0"/>
              <a:t>Tesla promotes its electric vehicles as a way to cut carbon emissions and fight climate change, which is one of the company's most ineffective marketing strategies. The company highlights the advantages of electric automobiles for the environment by emphasizing zero emissions and reduced reliance on fossil fuels. The influential environmental impact that consumers may have by choosing electric vehicles is noted in Tesla's marketing campaigns (Hao </a:t>
            </a:r>
            <a:r>
              <a:rPr lang="en-US" i="1" dirty="0"/>
              <a:t>et al</a:t>
            </a:r>
            <a:r>
              <a:rPr lang="en-US" dirty="0"/>
              <a:t>., 2020).</a:t>
            </a:r>
          </a:p>
          <a:p>
            <a:pPr algn="just"/>
            <a:r>
              <a:rPr lang="en-US" dirty="0"/>
              <a:t>Tesla's commitment to CSR is also evident in its sustainability-focused initiatives. The company invests in renewable energy projects through its subsidiary SolarCity, such as solar energy generation and energy storage solutions. Tesla demonstrates its commitment to reducing the carbon footprint associated with its operations and goods by actively advocating and imposing simple electrical solutions. </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10</a:t>
            </a:fld>
            <a:endParaRPr lang="en-US"/>
          </a:p>
        </p:txBody>
      </p:sp>
    </p:spTree>
    <p:extLst>
      <p:ext uri="{BB962C8B-B14F-4D97-AF65-F5344CB8AC3E}">
        <p14:creationId xmlns:p14="http://schemas.microsoft.com/office/powerpoint/2010/main" val="2218782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Tesla also pays close attention to resource conservation and recycling. The group aggressively promotes battery recycling and looks into cutting-edge methods of repurposing and reusing materials. Tesla is committed to recycling to create a closed-loop battery system to reduce waste and improve resource efficiency. </a:t>
            </a:r>
          </a:p>
          <a:p>
            <a:pPr algn="just"/>
            <a:r>
              <a:rPr lang="en-US" dirty="0"/>
              <a:t>In terms of CSR, Tesla is interested in networking and charitable endeavors. The company has launched initiatives like the Tesla Impact Fund, which supports businesses promoting environmental sustainability, renewable energy, and education. Tesla is committed to having a significant impact beyond its products, as evidenced by its involvement in charitable and community projects (Ladson-Billings, 2021). </a:t>
            </a:r>
          </a:p>
          <a:p>
            <a:pPr algn="just"/>
            <a:r>
              <a:rPr lang="en-US" dirty="0"/>
              <a:t>By implementing these inexperienced CSR and advertising techniques, Tesla increases consumer familiarity with its logo, and fosters trust among those who care about the environment. It sets itself apart from rivals by displaying a comprehensive approach to sustainability that includes the products it sells and its operations, network participation, and environmental programs.</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11</a:t>
            </a:fld>
            <a:endParaRPr lang="en-US"/>
          </a:p>
        </p:txBody>
      </p:sp>
    </p:spTree>
    <p:extLst>
      <p:ext uri="{BB962C8B-B14F-4D97-AF65-F5344CB8AC3E}">
        <p14:creationId xmlns:p14="http://schemas.microsoft.com/office/powerpoint/2010/main" val="3750648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Tesla may want to take into account the following advice to acquire a competitive edge in the post-pandemic business environment:</a:t>
            </a:r>
          </a:p>
          <a:p>
            <a:pPr algn="just"/>
            <a:r>
              <a:rPr lang="en-US" b="1" dirty="0"/>
              <a:t>Expand Global Market Presence: Tesla</a:t>
            </a:r>
            <a:r>
              <a:rPr lang="en-US" dirty="0"/>
              <a:t> has to continue to extend its marketplace attain by entering new markets and focusing on regions with excessive boom potential for electric motors. By information neighborhood purchaser alternatives and adapting its advertising techniques, Tesla can fortify its aggressive position and growth market proportion (</a:t>
            </a:r>
            <a:r>
              <a:rPr lang="en-US" dirty="0" err="1"/>
              <a:t>Eltarabily</a:t>
            </a:r>
            <a:r>
              <a:rPr lang="en-US" dirty="0"/>
              <a:t> and </a:t>
            </a:r>
            <a:r>
              <a:rPr lang="en-US" dirty="0" err="1"/>
              <a:t>Elghezanwy</a:t>
            </a:r>
            <a:r>
              <a:rPr lang="en-US" dirty="0"/>
              <a:t>, 2020). </a:t>
            </a:r>
          </a:p>
          <a:p>
            <a:pPr algn="just"/>
            <a:r>
              <a:rPr lang="en-US" b="1" dirty="0"/>
              <a:t>Enhance Affordability and Accessibility</a:t>
            </a:r>
            <a:r>
              <a:rPr lang="en-US" dirty="0"/>
              <a:t>: While Tesla vehicles have won recognition in most of the top rate sections, there is an opportunity to make electric-powered vehicles extra accessible to a much broader range of consumers. Tesla must explore options to broaden more low-priced models without compromising on exceptional and overall performance. This can assist in capturing a more considerable marketplace percentage and faucet into new customer segments. </a:t>
            </a:r>
          </a:p>
          <a:p>
            <a:pPr algn="just"/>
            <a:r>
              <a:rPr lang="en-US" b="1" dirty="0"/>
              <a:t>Invest in Advanced Battery Technology</a:t>
            </a:r>
            <a:r>
              <a:rPr lang="en-US" dirty="0"/>
              <a:t>: As the core aspect of electric automobiles, the battery era is essential in performance and range. Tesla must continue to spend money on research and improvement to improve battery performance, reduce fees, and make a more extensive vehicle range. Advancements in battery generation can give Tesla a competitive gain in phrases of longer-lasting and extra value-effective electric-powered motors (Benjamin </a:t>
            </a:r>
            <a:r>
              <a:rPr lang="en-US" i="1" dirty="0"/>
              <a:t>et al</a:t>
            </a:r>
            <a:r>
              <a:rPr lang="en-US" dirty="0"/>
              <a:t>., 2020). </a:t>
            </a:r>
          </a:p>
          <a:p>
            <a:pPr algn="just"/>
            <a:r>
              <a:rPr lang="en-US" b="1" dirty="0"/>
              <a:t>Strengthen Charging Infrastructure</a:t>
            </a:r>
            <a:r>
              <a:rPr lang="en-US" dirty="0"/>
              <a:t>: Tesla should similarly enlarge its Supercharger community and invest in fast-</a:t>
            </a:r>
            <a:r>
              <a:rPr lang="en-US" dirty="0" err="1"/>
              <a:t>charging</a:t>
            </a:r>
            <a:r>
              <a:rPr lang="en-US" dirty="0"/>
              <a:t> technology. This will address range tension concerns and offer a seamless charging experience for clients. A robust charging infrastructure supports Tesla's very own cars and contributes to the broader adoption of electric motors, solidifying Tesla's function as a marketplace chief. </a:t>
            </a:r>
          </a:p>
          <a:p>
            <a:pPr algn="just"/>
            <a:r>
              <a:rPr lang="en-US" b="1" dirty="0"/>
              <a:t>Foster Customer Engagement and Loyalty</a:t>
            </a:r>
            <a:r>
              <a:rPr lang="en-US" dirty="0"/>
              <a:t>: Tesla must be mindful of improving consumer enjoyment and building long-term relationships. This can be achieved thru personalized services, assertive communication, and modern possession packages. Engaging with clients and listening to their comments will help Tesla recognize their evolving wishes and choices, allowing the business enterprise to enhance its products and services continuously.</a:t>
            </a:r>
          </a:p>
          <a:p>
            <a:pPr algn="just"/>
            <a:r>
              <a:rPr lang="en-US" dirty="0"/>
              <a:t>By putting the recommendations into practice, Tesla will stand out from the competition, maintain its competitive advantage, and continue to dominate the world of electric vehicles in the post-pandemic economy (Deepak and Jeyakumar, 2019).  </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12</a:t>
            </a:fld>
            <a:endParaRPr lang="en-US"/>
          </a:p>
        </p:txBody>
      </p:sp>
    </p:spTree>
    <p:extLst>
      <p:ext uri="{BB962C8B-B14F-4D97-AF65-F5344CB8AC3E}">
        <p14:creationId xmlns:p14="http://schemas.microsoft.com/office/powerpoint/2010/main" val="2942319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conclusion, Tesla's success in the post-pandemic global business environment depends on its ability to handle challenging circumstances and take advantage of possibilities. Tesla can achieve a durable competitive advantage through a thorough market study, resource allocation, developing a competitive strategy, and deploying unproven advertising and CSR efforts. Tesla can maintain its position as a market leader and continue influencing the development of sustainable transportation by increasing its market presence and affordability, investing in improved battery technology, bolstering the infrastructure for charging and encouraging customer participation.</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13</a:t>
            </a:fld>
            <a:endParaRPr lang="en-US"/>
          </a:p>
        </p:txBody>
      </p:sp>
    </p:spTree>
    <p:extLst>
      <p:ext uri="{BB962C8B-B14F-4D97-AF65-F5344CB8AC3E}">
        <p14:creationId xmlns:p14="http://schemas.microsoft.com/office/powerpoint/2010/main" val="2926320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Atik, D., Dholakia, N. and </a:t>
            </a:r>
            <a:r>
              <a:rPr lang="en-US" dirty="0" err="1"/>
              <a:t>Ozgun</a:t>
            </a:r>
            <a:r>
              <a:rPr lang="en-US" dirty="0"/>
              <a:t>, A., 2023. Post-Pandemic Futures: Balancing Technological Optimism with Sociocultural Fairness. </a:t>
            </a:r>
            <a:r>
              <a:rPr lang="en-US" i="1" dirty="0"/>
              <a:t>Global Business Review</a:t>
            </a:r>
            <a:r>
              <a:rPr lang="en-US" dirty="0"/>
              <a:t>, p.09721509221142110. </a:t>
            </a:r>
          </a:p>
          <a:p>
            <a:pPr algn="just"/>
            <a:r>
              <a:rPr lang="en-US" dirty="0" err="1"/>
              <a:t>Chehertma</a:t>
            </a:r>
            <a:r>
              <a:rPr lang="en-US" dirty="0"/>
              <a:t>, B., 2022. </a:t>
            </a:r>
            <a:r>
              <a:rPr lang="en-US" i="1" dirty="0"/>
              <a:t>International competitiveness management of Tesla, Inc. during the COVID-19 pandemic</a:t>
            </a:r>
            <a:r>
              <a:rPr lang="en-US" dirty="0"/>
              <a:t> (Doctoral dissertation, Private Higher Educational Establishment-Institute “Ukrainian-American Concordia University”). </a:t>
            </a:r>
          </a:p>
          <a:p>
            <a:pPr algn="just"/>
            <a:r>
              <a:rPr lang="en-US" dirty="0"/>
              <a:t>Adams, P., Freitas, I.M.B. and Fontana, R., 2019. Strategic orientation, innovation performance and the moderating influence of marketing management. </a:t>
            </a:r>
            <a:r>
              <a:rPr lang="en-US" i="1" dirty="0"/>
              <a:t>Journal of Business Research</a:t>
            </a:r>
            <a:r>
              <a:rPr lang="en-US" dirty="0"/>
              <a:t>, </a:t>
            </a:r>
            <a:r>
              <a:rPr lang="en-US" i="1" dirty="0"/>
              <a:t>97</a:t>
            </a:r>
            <a:r>
              <a:rPr lang="en-US" dirty="0"/>
              <a:t>, pp.129-140. </a:t>
            </a:r>
          </a:p>
          <a:p>
            <a:pPr algn="just"/>
            <a:r>
              <a:rPr lang="en-US" dirty="0"/>
              <a:t>Deepak, R.K.A. and Jeyakumar, S., 2019. </a:t>
            </a:r>
            <a:r>
              <a:rPr lang="en-US" i="1" dirty="0"/>
              <a:t>Marketing management</a:t>
            </a:r>
            <a:r>
              <a:rPr lang="en-US" dirty="0"/>
              <a:t>. </a:t>
            </a:r>
            <a:r>
              <a:rPr lang="en-US" dirty="0" err="1"/>
              <a:t>Educreation</a:t>
            </a:r>
            <a:r>
              <a:rPr lang="en-US" dirty="0"/>
              <a:t> Publishing.</a:t>
            </a:r>
          </a:p>
          <a:p>
            <a:pPr algn="just"/>
            <a:r>
              <a:rPr lang="en-US" dirty="0" err="1"/>
              <a:t>Kotabe</a:t>
            </a:r>
            <a:r>
              <a:rPr lang="en-US" dirty="0"/>
              <a:t>, M.M. and Helsen, K., 2022. </a:t>
            </a:r>
            <a:r>
              <a:rPr lang="en-US" i="1" dirty="0"/>
              <a:t>Global marketing management</a:t>
            </a:r>
            <a:r>
              <a:rPr lang="en-US" dirty="0"/>
              <a:t>. John Wiley &amp; Sons. </a:t>
            </a:r>
          </a:p>
          <a:p>
            <a:pPr algn="just"/>
            <a:r>
              <a:rPr lang="en-US" dirty="0"/>
              <a:t>Park, S., 2020. </a:t>
            </a:r>
            <a:r>
              <a:rPr lang="en-US" i="1" dirty="0"/>
              <a:t>Marketing management</a:t>
            </a:r>
            <a:r>
              <a:rPr lang="en-US" dirty="0"/>
              <a:t> (Vol. 3). </a:t>
            </a:r>
            <a:r>
              <a:rPr lang="en-US" dirty="0" err="1"/>
              <a:t>Seohee</a:t>
            </a:r>
            <a:r>
              <a:rPr lang="en-US" dirty="0"/>
              <a:t> Academy.</a:t>
            </a:r>
          </a:p>
          <a:p>
            <a:pPr algn="just"/>
            <a:r>
              <a:rPr lang="en-US" dirty="0"/>
              <a:t>Leach, M., MacGregor, H., Scoones, I. and Wilkinson, A., 2021. Post-pandemic transformations: How and why COVID-19 requires us to rethink development. </a:t>
            </a:r>
            <a:r>
              <a:rPr lang="en-US" i="1" dirty="0"/>
              <a:t>World Development</a:t>
            </a:r>
            <a:r>
              <a:rPr lang="en-US" dirty="0"/>
              <a:t>, </a:t>
            </a:r>
            <a:r>
              <a:rPr lang="en-US" i="1" dirty="0"/>
              <a:t>138</a:t>
            </a:r>
            <a:r>
              <a:rPr lang="en-US" dirty="0"/>
              <a:t>, p.105233.</a:t>
            </a:r>
          </a:p>
          <a:p>
            <a:pPr algn="just"/>
            <a:r>
              <a:rPr lang="en-US" dirty="0"/>
              <a:t>Ladson-Billings, G., 2021. I'm here for the hard re-set: Post-pandemic pedagogy to preserve our culture. </a:t>
            </a:r>
            <a:r>
              <a:rPr lang="en-US" i="1" dirty="0"/>
              <a:t>Equity &amp; Excellence in Education</a:t>
            </a:r>
            <a:r>
              <a:rPr lang="en-US" dirty="0"/>
              <a:t>, </a:t>
            </a:r>
            <a:r>
              <a:rPr lang="en-US" i="1" dirty="0"/>
              <a:t>54</a:t>
            </a:r>
            <a:r>
              <a:rPr lang="en-US" dirty="0"/>
              <a:t>(1), pp.68-78.</a:t>
            </a:r>
          </a:p>
          <a:p>
            <a:pPr algn="just"/>
            <a:r>
              <a:rPr lang="en-US" dirty="0"/>
              <a:t>Benjamin, S., </a:t>
            </a:r>
            <a:r>
              <a:rPr lang="en-US" dirty="0" err="1"/>
              <a:t>Dillette</a:t>
            </a:r>
            <a:r>
              <a:rPr lang="en-US" dirty="0"/>
              <a:t>, A. and Alderman, D.H., 2020. “We can’t return to normal”: committing to tourism equity in the post-pandemic age. </a:t>
            </a:r>
            <a:r>
              <a:rPr lang="en-US" i="1" dirty="0"/>
              <a:t>Tourism Geographies</a:t>
            </a:r>
            <a:r>
              <a:rPr lang="en-US" dirty="0"/>
              <a:t>, </a:t>
            </a:r>
            <a:r>
              <a:rPr lang="en-US" i="1" dirty="0"/>
              <a:t>22</a:t>
            </a:r>
            <a:r>
              <a:rPr lang="en-US" dirty="0"/>
              <a:t>(3), pp.476-483.</a:t>
            </a:r>
          </a:p>
          <a:p>
            <a:pPr algn="just"/>
            <a:r>
              <a:rPr lang="en-US" dirty="0" err="1"/>
              <a:t>Eltarabily</a:t>
            </a:r>
            <a:r>
              <a:rPr lang="en-US" dirty="0"/>
              <a:t>, S. and </a:t>
            </a:r>
            <a:r>
              <a:rPr lang="en-US" dirty="0" err="1"/>
              <a:t>Elghezanwy</a:t>
            </a:r>
            <a:r>
              <a:rPr lang="en-US" dirty="0"/>
              <a:t>, D., 2020. Post-pandemic cities-the impact of COVID-19 on cities and urban design. </a:t>
            </a:r>
            <a:r>
              <a:rPr lang="en-US" i="1" dirty="0"/>
              <a:t>Architecture Research</a:t>
            </a:r>
            <a:r>
              <a:rPr lang="en-US" dirty="0"/>
              <a:t>, </a:t>
            </a:r>
            <a:r>
              <a:rPr lang="en-US" i="1" dirty="0"/>
              <a:t>10</a:t>
            </a:r>
            <a:r>
              <a:rPr lang="en-US" dirty="0"/>
              <a:t>(3), pp.75-84.</a:t>
            </a:r>
          </a:p>
          <a:p>
            <a:pPr algn="just"/>
            <a:r>
              <a:rPr lang="en-US" dirty="0"/>
              <a:t>Hao, F., Xiao, Q. and Chon, K., 2020. COVID-19 and China’s hotel industry: Impacts, a disaster management framework, and post-pandemic agenda. </a:t>
            </a:r>
            <a:r>
              <a:rPr lang="en-US" i="1" dirty="0"/>
              <a:t>International journal of hospitality management</a:t>
            </a:r>
            <a:r>
              <a:rPr lang="en-US" dirty="0"/>
              <a:t>, </a:t>
            </a:r>
            <a:r>
              <a:rPr lang="en-US" i="1" dirty="0"/>
              <a:t>90</a:t>
            </a:r>
            <a:r>
              <a:rPr lang="en-US" dirty="0"/>
              <a:t>, p.102636.</a:t>
            </a:r>
          </a:p>
          <a:p>
            <a:endParaRPr lang="en-US" dirty="0">
              <a:cs typeface="Calibri"/>
            </a:endParaRPr>
          </a:p>
        </p:txBody>
      </p:sp>
      <p:sp>
        <p:nvSpPr>
          <p:cNvPr id="4" name="Slide Number Placeholder 3"/>
          <p:cNvSpPr>
            <a:spLocks noGrp="1"/>
          </p:cNvSpPr>
          <p:nvPr>
            <p:ph type="sldNum" sz="quarter" idx="5"/>
          </p:nvPr>
        </p:nvSpPr>
        <p:spPr/>
        <p:txBody>
          <a:bodyPr/>
          <a:lstStyle/>
          <a:p>
            <a:fld id="{F9E1AF5B-18CE-464D-BD6A-AC32911EB5A3}" type="slidenum">
              <a:t>14</a:t>
            </a:fld>
            <a:endParaRPr lang="en-US"/>
          </a:p>
        </p:txBody>
      </p:sp>
    </p:spTree>
    <p:extLst>
      <p:ext uri="{BB962C8B-B14F-4D97-AF65-F5344CB8AC3E}">
        <p14:creationId xmlns:p14="http://schemas.microsoft.com/office/powerpoint/2010/main" val="3861314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Student </a:t>
            </a:r>
            <a:r>
              <a:rPr lang="en-US" sz="1400" dirty="0" smtClean="0">
                <a:latin typeface="Arial" panose="020B0604020202020204" pitchFamily="34" charset="0"/>
                <a:cs typeface="Arial" panose="020B0604020202020204" pitchFamily="34" charset="0"/>
              </a:rPr>
              <a:t>name: Viral </a:t>
            </a:r>
            <a:r>
              <a:rPr lang="en-US" sz="1400" dirty="0" err="1" smtClean="0">
                <a:latin typeface="Arial" panose="020B0604020202020204" pitchFamily="34" charset="0"/>
                <a:cs typeface="Arial" panose="020B0604020202020204" pitchFamily="34" charset="0"/>
              </a:rPr>
              <a:t>Jivani</a:t>
            </a: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Student number : 2242374</a:t>
            </a:r>
            <a:br>
              <a:rPr lang="en-US" sz="1400" dirty="0" smtClean="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Lecturer Name : </a:t>
            </a:r>
            <a:r>
              <a:rPr lang="en-US" sz="1400" dirty="0" err="1" smtClean="0">
                <a:latin typeface="Arial" panose="020B0604020202020204" pitchFamily="34" charset="0"/>
                <a:cs typeface="Arial" panose="020B0604020202020204" pitchFamily="34" charset="0"/>
              </a:rPr>
              <a:t>Efua</a:t>
            </a:r>
            <a:r>
              <a:rPr lang="en-US" sz="1400" dirty="0" smtClean="0">
                <a:latin typeface="Arial" panose="020B0604020202020204" pitchFamily="34" charset="0"/>
                <a:cs typeface="Arial" panose="020B0604020202020204" pitchFamily="34" charset="0"/>
              </a:rPr>
              <a:t> Adams</a:t>
            </a:r>
            <a:br>
              <a:rPr lang="en-US" sz="1400" dirty="0" smtClean="0">
                <a:latin typeface="Arial" panose="020B0604020202020204" pitchFamily="34" charset="0"/>
                <a:cs typeface="Arial" panose="020B0604020202020204" pitchFamily="34" charset="0"/>
              </a:rPr>
            </a:br>
            <a:r>
              <a:rPr lang="en-US" sz="1400" dirty="0" smtClean="0">
                <a:latin typeface="Arial" panose="020B0604020202020204" pitchFamily="34" charset="0"/>
                <a:cs typeface="Arial" panose="020B0604020202020204" pitchFamily="34" charset="0"/>
              </a:rPr>
              <a:t>Module name : Marketing Management (LCMB7001)</a:t>
            </a:r>
            <a:br>
              <a:rPr lang="en-US" sz="1400" dirty="0" smtClean="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PRESENTATION - A Critical Analysis of the Global Business Environment - Post Pandemic </a:t>
            </a:r>
            <a:r>
              <a:rPr lang="en-US" sz="1400" dirty="0" smtClean="0">
                <a:latin typeface="Arial" panose="020B0604020202020204" pitchFamily="34" charset="0"/>
                <a:cs typeface="Arial" panose="020B0604020202020204" pitchFamily="34" charset="0"/>
              </a:rPr>
              <a:t/>
            </a:r>
            <a:br>
              <a:rPr lang="en-US" sz="1400" dirty="0" smtClean="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99352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8">
            <a:extLst>
              <a:ext uri="{FF2B5EF4-FFF2-40B4-BE49-F238E27FC236}">
                <a16:creationId xmlns="" xmlns:a16="http://schemas.microsoft.com/office/drawing/2014/main" id="{0E91F5CA-B392-444C-88E3-BF5BAAEBDE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 xmlns:a16="http://schemas.microsoft.com/office/drawing/2014/main" id="{DFCA2118-59A2-4310-A4B2-F2CBA821E84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08722" y="5741004"/>
            <a:ext cx="9681882" cy="739880"/>
          </a:xfrm>
        </p:spPr>
        <p:txBody>
          <a:bodyPr anchor="b">
            <a:normAutofit/>
          </a:bodyPr>
          <a:lstStyle/>
          <a:p>
            <a:r>
              <a:rPr lang="en-US" sz="3600" b="1" dirty="0">
                <a:solidFill>
                  <a:schemeClr val="tx1">
                    <a:lumMod val="85000"/>
                    <a:lumOff val="15000"/>
                  </a:schemeClr>
                </a:solidFill>
                <a:latin typeface="Times New Roman"/>
                <a:cs typeface="Times New Roman"/>
              </a:rPr>
              <a:t>Marketing Management</a:t>
            </a:r>
            <a:endParaRPr lang="en-US" sz="3600" dirty="0">
              <a:solidFill>
                <a:schemeClr val="tx1">
                  <a:lumMod val="85000"/>
                  <a:lumOff val="15000"/>
                </a:schemeClr>
              </a:solidFill>
            </a:endParaRPr>
          </a:p>
          <a:p>
            <a:endParaRPr lang="en-US" sz="3600">
              <a:solidFill>
                <a:schemeClr val="tx1">
                  <a:lumMod val="85000"/>
                  <a:lumOff val="15000"/>
                </a:schemeClr>
              </a:solidFill>
              <a:cs typeface="Calibri Light"/>
            </a:endParaRPr>
          </a:p>
        </p:txBody>
      </p:sp>
      <p:sp>
        <p:nvSpPr>
          <p:cNvPr id="3" name="Subtitle 2"/>
          <p:cNvSpPr>
            <a:spLocks noGrp="1"/>
          </p:cNvSpPr>
          <p:nvPr>
            <p:ph type="subTitle" idx="1"/>
          </p:nvPr>
        </p:nvSpPr>
        <p:spPr>
          <a:xfrm>
            <a:off x="2437179" y="6223306"/>
            <a:ext cx="8399170" cy="283298"/>
          </a:xfrm>
        </p:spPr>
        <p:txBody>
          <a:bodyPr vert="horz" lIns="91440" tIns="45720" rIns="91440" bIns="45720" rtlCol="0" anchor="t">
            <a:noAutofit/>
          </a:bodyPr>
          <a:lstStyle/>
          <a:p>
            <a:r>
              <a:rPr lang="en-US" sz="1800" b="1" dirty="0">
                <a:solidFill>
                  <a:schemeClr val="tx1">
                    <a:lumMod val="85000"/>
                    <a:lumOff val="15000"/>
                  </a:schemeClr>
                </a:solidFill>
                <a:latin typeface="Times New Roman"/>
                <a:cs typeface="Times New Roman"/>
              </a:rPr>
              <a:t>A Critical Analysis of the Global Business Environment - Post-Pandemic: Tesla</a:t>
            </a:r>
            <a:endParaRPr lang="en-US" sz="1800" dirty="0">
              <a:solidFill>
                <a:schemeClr val="tx1">
                  <a:lumMod val="85000"/>
                  <a:lumOff val="15000"/>
                </a:schemeClr>
              </a:solidFill>
              <a:cs typeface="Calibri"/>
            </a:endParaRPr>
          </a:p>
          <a:p>
            <a:endParaRPr lang="en-US" sz="1800" dirty="0">
              <a:solidFill>
                <a:schemeClr val="tx1">
                  <a:lumMod val="85000"/>
                  <a:lumOff val="15000"/>
                </a:schemeClr>
              </a:solidFill>
              <a:cs typeface="Calibri"/>
            </a:endParaRPr>
          </a:p>
        </p:txBody>
      </p:sp>
      <p:pic>
        <p:nvPicPr>
          <p:cNvPr id="4" name="Picture 4" descr="A picture containing text, white goods, vector graphics&#10;&#10;Description automatically generated">
            <a:extLst>
              <a:ext uri="{FF2B5EF4-FFF2-40B4-BE49-F238E27FC236}">
                <a16:creationId xmlns="" xmlns:a16="http://schemas.microsoft.com/office/drawing/2014/main" id="{4988D8A6-EF13-2386-5025-7504FE15FED4}"/>
              </a:ext>
            </a:extLst>
          </p:cNvPr>
          <p:cNvPicPr>
            <a:picLocks noChangeAspect="1"/>
          </p:cNvPicPr>
          <p:nvPr/>
        </p:nvPicPr>
        <p:blipFill>
          <a:blip r:embed="rId2"/>
          <a:stretch>
            <a:fillRect/>
          </a:stretch>
        </p:blipFill>
        <p:spPr>
          <a:xfrm>
            <a:off x="2716404" y="579473"/>
            <a:ext cx="6759190" cy="4224493"/>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C9A36457-A5F4-4103-A443-02581C0918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 xmlns:a16="http://schemas.microsoft.com/office/drawing/2014/main" id="{AA5CF486-D9E5-4A66-898A-F3D62B81B1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D50A8BA7-B5D6-ADC9-8196-3B4EF4C3B32E}"/>
              </a:ext>
            </a:extLst>
          </p:cNvPr>
          <p:cNvSpPr>
            <a:spLocks noGrp="1"/>
          </p:cNvSpPr>
          <p:nvPr>
            <p:ph type="title"/>
          </p:nvPr>
        </p:nvSpPr>
        <p:spPr>
          <a:xfrm>
            <a:off x="1137035" y="256659"/>
            <a:ext cx="9916632" cy="1188720"/>
          </a:xfrm>
        </p:spPr>
        <p:txBody>
          <a:bodyPr vert="horz" lIns="91440" tIns="45720" rIns="91440" bIns="45720" rtlCol="0" anchor="ctr">
            <a:noAutofit/>
          </a:bodyPr>
          <a:lstStyle/>
          <a:p>
            <a:pPr algn="ctr"/>
            <a:r>
              <a:rPr lang="en-US" sz="5400" dirty="0">
                <a:solidFill>
                  <a:schemeClr val="tx1">
                    <a:lumMod val="85000"/>
                    <a:lumOff val="15000"/>
                  </a:schemeClr>
                </a:solidFill>
                <a:cs typeface="Calibri Light"/>
              </a:rPr>
              <a:t>Table of contents</a:t>
            </a:r>
          </a:p>
        </p:txBody>
      </p:sp>
      <p:graphicFrame>
        <p:nvGraphicFramePr>
          <p:cNvPr id="5" name="Table 5">
            <a:extLst>
              <a:ext uri="{FF2B5EF4-FFF2-40B4-BE49-F238E27FC236}">
                <a16:creationId xmlns="" xmlns:a16="http://schemas.microsoft.com/office/drawing/2014/main" id="{0E3A6F51-16EB-E666-0728-944316961AFB}"/>
              </a:ext>
            </a:extLst>
          </p:cNvPr>
          <p:cNvGraphicFramePr>
            <a:graphicFrameLocks noGrp="1"/>
          </p:cNvGraphicFramePr>
          <p:nvPr>
            <p:ph idx="1"/>
            <p:extLst>
              <p:ext uri="{D42A27DB-BD31-4B8C-83A1-F6EECF244321}">
                <p14:modId xmlns:p14="http://schemas.microsoft.com/office/powerpoint/2010/main" val="3272069030"/>
              </p:ext>
            </p:extLst>
          </p:nvPr>
        </p:nvGraphicFramePr>
        <p:xfrm>
          <a:off x="2167333" y="2200059"/>
          <a:ext cx="7856036" cy="4227713"/>
        </p:xfrm>
        <a:graphic>
          <a:graphicData uri="http://schemas.openxmlformats.org/drawingml/2006/table">
            <a:tbl>
              <a:tblPr firstRow="1" bandRow="1">
                <a:tableStyleId>{F5AB1C69-6EDB-4FF4-983F-18BD219EF322}</a:tableStyleId>
              </a:tblPr>
              <a:tblGrid>
                <a:gridCol w="7856036">
                  <a:extLst>
                    <a:ext uri="{9D8B030D-6E8A-4147-A177-3AD203B41FA5}">
                      <a16:colId xmlns="" xmlns:a16="http://schemas.microsoft.com/office/drawing/2014/main" val="1854310115"/>
                    </a:ext>
                  </a:extLst>
                </a:gridCol>
              </a:tblGrid>
              <a:tr h="506489">
                <a:tc>
                  <a:txBody>
                    <a:bodyPr/>
                    <a:lstStyle/>
                    <a:p>
                      <a:pPr algn="l"/>
                      <a:r>
                        <a:rPr lang="en-US" dirty="0">
                          <a:solidFill>
                            <a:schemeClr val="tx1"/>
                          </a:solidFill>
                        </a:rPr>
                        <a:t>Introduction</a:t>
                      </a:r>
                    </a:p>
                  </a:txBody>
                  <a:tcPr/>
                </a:tc>
                <a:extLst>
                  <a:ext uri="{0D108BD9-81ED-4DB2-BD59-A6C34878D82A}">
                    <a16:rowId xmlns="" xmlns:a16="http://schemas.microsoft.com/office/drawing/2014/main" val="2307117826"/>
                  </a:ext>
                </a:extLst>
              </a:tr>
              <a:tr h="513524">
                <a:tc>
                  <a:txBody>
                    <a:bodyPr/>
                    <a:lstStyle/>
                    <a:p>
                      <a:pPr algn="l"/>
                      <a:r>
                        <a:rPr lang="en-US" sz="1800" dirty="0">
                          <a:solidFill>
                            <a:schemeClr val="tx1"/>
                          </a:solidFill>
                        </a:rPr>
                        <a:t>Market Analysis of Tesla</a:t>
                      </a:r>
                      <a:r>
                        <a:rPr lang="en-US" sz="1800" dirty="0">
                          <a:solidFill>
                            <a:schemeClr val="tx1"/>
                          </a:solidFill>
                          <a:cs typeface="Calibri Light"/>
                        </a:rPr>
                        <a:t> </a:t>
                      </a:r>
                      <a:r>
                        <a:rPr lang="en-US" sz="1600" dirty="0">
                          <a:solidFill>
                            <a:schemeClr val="tx1"/>
                          </a:solidFill>
                          <a:cs typeface="Calibri Light"/>
                        </a:rPr>
                        <a:t> - </a:t>
                      </a:r>
                      <a:r>
                        <a:rPr lang="en-US" sz="1600" dirty="0">
                          <a:solidFill>
                            <a:schemeClr val="tx1"/>
                          </a:solidFill>
                        </a:rPr>
                        <a:t>Internal Factors</a:t>
                      </a:r>
                      <a:endParaRPr lang="en-US" dirty="0">
                        <a:solidFill>
                          <a:schemeClr val="tx1"/>
                        </a:solidFill>
                      </a:endParaRPr>
                    </a:p>
                  </a:txBody>
                  <a:tcPr>
                    <a:solidFill>
                      <a:schemeClr val="accent3">
                        <a:tint val="40000"/>
                      </a:schemeClr>
                    </a:solidFill>
                  </a:tcPr>
                </a:tc>
                <a:extLst>
                  <a:ext uri="{0D108BD9-81ED-4DB2-BD59-A6C34878D82A}">
                    <a16:rowId xmlns="" xmlns:a16="http://schemas.microsoft.com/office/drawing/2014/main" val="999374218"/>
                  </a:ext>
                </a:extLst>
              </a:tr>
              <a:tr h="58157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chemeClr val="tx1">
                              <a:lumMod val="85000"/>
                              <a:lumOff val="15000"/>
                            </a:schemeClr>
                          </a:solidFill>
                        </a:rPr>
                        <a:t>Market Analysis of Tesla</a:t>
                      </a:r>
                      <a:r>
                        <a:rPr lang="en-US" sz="1800" dirty="0">
                          <a:solidFill>
                            <a:schemeClr val="tx1">
                              <a:lumMod val="85000"/>
                              <a:lumOff val="15000"/>
                            </a:schemeClr>
                          </a:solidFill>
                          <a:cs typeface="Calibri Light"/>
                        </a:rPr>
                        <a:t> </a:t>
                      </a:r>
                      <a:r>
                        <a:rPr lang="en-US" sz="1600" dirty="0">
                          <a:solidFill>
                            <a:schemeClr val="tx1">
                              <a:lumMod val="85000"/>
                              <a:lumOff val="15000"/>
                            </a:schemeClr>
                          </a:solidFill>
                          <a:cs typeface="Calibri Light"/>
                        </a:rPr>
                        <a:t> - External </a:t>
                      </a:r>
                      <a:r>
                        <a:rPr lang="en-US" sz="1600" dirty="0">
                          <a:solidFill>
                            <a:schemeClr val="tx1">
                              <a:lumMod val="85000"/>
                              <a:lumOff val="15000"/>
                            </a:schemeClr>
                          </a:solidFill>
                        </a:rPr>
                        <a:t>Factors</a:t>
                      </a:r>
                      <a:endParaRPr lang="en-US" dirty="0"/>
                    </a:p>
                    <a:p>
                      <a:pPr algn="l"/>
                      <a:endParaRPr lang="en-US" dirty="0"/>
                    </a:p>
                  </a:txBody>
                  <a:tcPr/>
                </a:tc>
                <a:extLst>
                  <a:ext uri="{0D108BD9-81ED-4DB2-BD59-A6C34878D82A}">
                    <a16:rowId xmlns="" xmlns:a16="http://schemas.microsoft.com/office/drawing/2014/main" val="3180240439"/>
                  </a:ext>
                </a:extLst>
              </a:tr>
              <a:tr h="513524">
                <a:tc>
                  <a:txBody>
                    <a:bodyPr/>
                    <a:lstStyle/>
                    <a:p>
                      <a:pPr algn="l"/>
                      <a:r>
                        <a:rPr lang="en-US" sz="1800" dirty="0"/>
                        <a:t>Resource Allocation to Meet Current Challenges</a:t>
                      </a:r>
                      <a:endParaRPr lang="en-US" dirty="0"/>
                    </a:p>
                  </a:txBody>
                  <a:tcPr/>
                </a:tc>
                <a:extLst>
                  <a:ext uri="{0D108BD9-81ED-4DB2-BD59-A6C34878D82A}">
                    <a16:rowId xmlns="" xmlns:a16="http://schemas.microsoft.com/office/drawing/2014/main" val="1994089026"/>
                  </a:ext>
                </a:extLst>
              </a:tr>
              <a:tr h="513524">
                <a:tc>
                  <a:txBody>
                    <a:bodyPr/>
                    <a:lstStyle/>
                    <a:p>
                      <a:pPr algn="l"/>
                      <a:r>
                        <a:rPr lang="en-US" sz="1800" dirty="0">
                          <a:solidFill>
                            <a:schemeClr val="tx1"/>
                          </a:solidFill>
                        </a:rPr>
                        <a:t>Competitive Strategy for Tesla</a:t>
                      </a:r>
                      <a:endParaRPr lang="en-US" dirty="0">
                        <a:solidFill>
                          <a:schemeClr val="tx1"/>
                        </a:solidFill>
                      </a:endParaRPr>
                    </a:p>
                  </a:txBody>
                  <a:tcPr/>
                </a:tc>
                <a:extLst>
                  <a:ext uri="{0D108BD9-81ED-4DB2-BD59-A6C34878D82A}">
                    <a16:rowId xmlns="" xmlns:a16="http://schemas.microsoft.com/office/drawing/2014/main" val="2232331040"/>
                  </a:ext>
                </a:extLst>
              </a:tr>
              <a:tr h="513524">
                <a:tc>
                  <a:txBody>
                    <a:bodyPr/>
                    <a:lstStyle/>
                    <a:p>
                      <a:pPr algn="l"/>
                      <a:r>
                        <a:rPr lang="en-US" sz="1800" dirty="0"/>
                        <a:t>Green Marketing and Corporate Social Responsibility Strategies</a:t>
                      </a:r>
                      <a:endParaRPr lang="en-US" dirty="0"/>
                    </a:p>
                  </a:txBody>
                  <a:tcPr/>
                </a:tc>
                <a:extLst>
                  <a:ext uri="{0D108BD9-81ED-4DB2-BD59-A6C34878D82A}">
                    <a16:rowId xmlns="" xmlns:a16="http://schemas.microsoft.com/office/drawing/2014/main" val="117496223"/>
                  </a:ext>
                </a:extLst>
              </a:tr>
              <a:tr h="513524">
                <a:tc>
                  <a:txBody>
                    <a:bodyPr/>
                    <a:lstStyle/>
                    <a:p>
                      <a:pPr algn="l"/>
                      <a:r>
                        <a:rPr lang="en-US" dirty="0"/>
                        <a:t>Recommendation </a:t>
                      </a:r>
                    </a:p>
                  </a:txBody>
                  <a:tcPr/>
                </a:tc>
                <a:extLst>
                  <a:ext uri="{0D108BD9-81ED-4DB2-BD59-A6C34878D82A}">
                    <a16:rowId xmlns="" xmlns:a16="http://schemas.microsoft.com/office/drawing/2014/main" val="1228535708"/>
                  </a:ext>
                </a:extLst>
              </a:tr>
              <a:tr h="513524">
                <a:tc>
                  <a:txBody>
                    <a:bodyPr/>
                    <a:lstStyle/>
                    <a:p>
                      <a:pPr algn="l"/>
                      <a:r>
                        <a:rPr lang="en-US" dirty="0"/>
                        <a:t>Conclusion</a:t>
                      </a:r>
                    </a:p>
                  </a:txBody>
                  <a:tcPr/>
                </a:tc>
                <a:extLst>
                  <a:ext uri="{0D108BD9-81ED-4DB2-BD59-A6C34878D82A}">
                    <a16:rowId xmlns="" xmlns:a16="http://schemas.microsoft.com/office/drawing/2014/main" val="789341647"/>
                  </a:ext>
                </a:extLst>
              </a:tr>
            </a:tbl>
          </a:graphicData>
        </a:graphic>
      </p:graphicFrame>
    </p:spTree>
    <p:extLst>
      <p:ext uri="{BB962C8B-B14F-4D97-AF65-F5344CB8AC3E}">
        <p14:creationId xmlns:p14="http://schemas.microsoft.com/office/powerpoint/2010/main" val="34676362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228552E-C8B1-4A80-8448-0787CE0FC7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outdoor&#10;&#10;Description automatically generated">
            <a:extLst>
              <a:ext uri="{FF2B5EF4-FFF2-40B4-BE49-F238E27FC236}">
                <a16:creationId xmlns="" xmlns:a16="http://schemas.microsoft.com/office/drawing/2014/main" id="{A968AC03-4D0E-6B63-833D-F7BF6EE4061E}"/>
              </a:ext>
            </a:extLst>
          </p:cNvPr>
          <p:cNvPicPr>
            <a:picLocks noChangeAspect="1"/>
          </p:cNvPicPr>
          <p:nvPr/>
        </p:nvPicPr>
        <p:blipFill rotWithShape="1">
          <a:blip r:embed="rId3">
            <a:alphaModFix amt="35000"/>
          </a:blip>
          <a:srcRect t="5239" b="8883"/>
          <a:stretch/>
        </p:blipFill>
        <p:spPr>
          <a:xfrm>
            <a:off x="20" y="10"/>
            <a:ext cx="12191980" cy="6857990"/>
          </a:xfrm>
          <a:prstGeom prst="rect">
            <a:avLst/>
          </a:prstGeom>
        </p:spPr>
      </p:pic>
      <p:sp>
        <p:nvSpPr>
          <p:cNvPr id="2" name="Title 1">
            <a:extLst>
              <a:ext uri="{FF2B5EF4-FFF2-40B4-BE49-F238E27FC236}">
                <a16:creationId xmlns="" xmlns:a16="http://schemas.microsoft.com/office/drawing/2014/main" id="{00FD6719-E15A-A6C0-7C22-01A46FE2E1A7}"/>
              </a:ext>
            </a:extLst>
          </p:cNvPr>
          <p:cNvSpPr>
            <a:spLocks noGrp="1"/>
          </p:cNvSpPr>
          <p:nvPr>
            <p:ph type="title"/>
          </p:nvPr>
        </p:nvSpPr>
        <p:spPr>
          <a:xfrm>
            <a:off x="838200" y="365125"/>
            <a:ext cx="10515600" cy="1325563"/>
          </a:xfrm>
        </p:spPr>
        <p:txBody>
          <a:bodyPr>
            <a:normAutofit/>
          </a:bodyPr>
          <a:lstStyle/>
          <a:p>
            <a:pPr algn="ctr"/>
            <a:r>
              <a:rPr lang="en-US" dirty="0">
                <a:solidFill>
                  <a:srgbClr val="FFFFFF"/>
                </a:solidFill>
                <a:cs typeface="Calibri Light"/>
              </a:rPr>
              <a:t>Introduction</a:t>
            </a:r>
          </a:p>
        </p:txBody>
      </p:sp>
      <p:sp>
        <p:nvSpPr>
          <p:cNvPr id="3" name="Content Placeholder 2">
            <a:extLst>
              <a:ext uri="{FF2B5EF4-FFF2-40B4-BE49-F238E27FC236}">
                <a16:creationId xmlns="" xmlns:a16="http://schemas.microsoft.com/office/drawing/2014/main" id="{97EEAB32-BDC4-811A-DA65-A77873B54A09}"/>
              </a:ext>
            </a:extLst>
          </p:cNvPr>
          <p:cNvSpPr>
            <a:spLocks noGrp="1"/>
          </p:cNvSpPr>
          <p:nvPr>
            <p:ph idx="1"/>
          </p:nvPr>
        </p:nvSpPr>
        <p:spPr>
          <a:xfrm>
            <a:off x="838200" y="1511149"/>
            <a:ext cx="10515600" cy="4351338"/>
          </a:xfrm>
        </p:spPr>
        <p:txBody>
          <a:bodyPr vert="horz" lIns="91440" tIns="45720" rIns="91440" bIns="45720" rtlCol="0" anchor="t">
            <a:normAutofit/>
          </a:bodyPr>
          <a:lstStyle/>
          <a:p>
            <a:pPr algn="just"/>
            <a:r>
              <a:rPr lang="en-US" sz="1800" dirty="0">
                <a:solidFill>
                  <a:srgbClr val="FFFFFF"/>
                </a:solidFill>
                <a:latin typeface="Times New Roman"/>
                <a:cs typeface="Times New Roman"/>
              </a:rPr>
              <a:t>The rise of digitalization, rising brand awareness and competitiveness, changes in consumer purchasing behavior, and the necessity for businesses to adopt "green" practices and exhibit corporate social responsibility are just a few of the significant challenges the post-pandemic business environment has faced (</a:t>
            </a:r>
            <a:r>
              <a:rPr lang="en-US" sz="1800" err="1">
                <a:solidFill>
                  <a:srgbClr val="FFFFFF"/>
                </a:solidFill>
                <a:latin typeface="Times New Roman"/>
                <a:cs typeface="Times New Roman"/>
              </a:rPr>
              <a:t>Eltarabily</a:t>
            </a:r>
            <a:r>
              <a:rPr lang="en-US" sz="1800" dirty="0">
                <a:solidFill>
                  <a:srgbClr val="FFFFFF"/>
                </a:solidFill>
                <a:latin typeface="Times New Roman"/>
                <a:cs typeface="Times New Roman"/>
              </a:rPr>
              <a:t> and </a:t>
            </a:r>
            <a:r>
              <a:rPr lang="en-US" sz="1800" err="1">
                <a:solidFill>
                  <a:srgbClr val="FFFFFF"/>
                </a:solidFill>
                <a:latin typeface="Times New Roman"/>
                <a:cs typeface="Times New Roman"/>
              </a:rPr>
              <a:t>Elghezanwy</a:t>
            </a:r>
            <a:r>
              <a:rPr lang="en-US" sz="1800" dirty="0">
                <a:solidFill>
                  <a:srgbClr val="FFFFFF"/>
                </a:solidFill>
                <a:latin typeface="Times New Roman"/>
                <a:cs typeface="Times New Roman"/>
              </a:rPr>
              <a:t>, 2020). </a:t>
            </a:r>
            <a:endParaRPr lang="en-US" sz="1800">
              <a:solidFill>
                <a:srgbClr val="FFFFFF"/>
              </a:solidFill>
              <a:latin typeface="Calibri" panose="020F0502020204030204"/>
              <a:cs typeface="Calibri" panose="020F0502020204030204"/>
            </a:endParaRPr>
          </a:p>
          <a:p>
            <a:pPr algn="just"/>
            <a:r>
              <a:rPr lang="en-US" sz="1800" dirty="0">
                <a:solidFill>
                  <a:srgbClr val="FFFFFF"/>
                </a:solidFill>
                <a:latin typeface="Times New Roman"/>
                <a:cs typeface="Times New Roman"/>
              </a:rPr>
              <a:t>This presentation's critical analysis will delve into the global business climate of Tesla, a known international company. </a:t>
            </a:r>
            <a:endParaRPr lang="en-US" sz="1800">
              <a:solidFill>
                <a:srgbClr val="FFFFFF"/>
              </a:solidFill>
              <a:latin typeface="Calibri" panose="020F0502020204030204"/>
              <a:cs typeface="Calibri" panose="020F0502020204030204"/>
            </a:endParaRPr>
          </a:p>
          <a:p>
            <a:pPr algn="just"/>
            <a:r>
              <a:rPr lang="en-US" sz="1800" dirty="0">
                <a:solidFill>
                  <a:srgbClr val="FFFFFF"/>
                </a:solidFill>
                <a:latin typeface="Times New Roman"/>
                <a:cs typeface="Times New Roman"/>
              </a:rPr>
              <a:t>Examining the internal and external factors that affect Tesla's market performance, identifying potential market failure factors, exploring how the company allocates resources to deal with current issues, developing a competitive strategy for gaining a sustainable competitive advantage and assessing Tesla's green marketing and CSR strategies are all topics covered in this presentation. </a:t>
            </a:r>
            <a:endParaRPr lang="en-US" sz="1800">
              <a:solidFill>
                <a:srgbClr val="FFFFFF"/>
              </a:solidFill>
              <a:latin typeface="Calibri" panose="020F0502020204030204"/>
              <a:cs typeface="Calibri" panose="020F0502020204030204"/>
            </a:endParaRPr>
          </a:p>
          <a:p>
            <a:pPr algn="just"/>
            <a:r>
              <a:rPr lang="en-US" sz="1800" dirty="0">
                <a:solidFill>
                  <a:srgbClr val="FFFFFF"/>
                </a:solidFill>
                <a:latin typeface="Times New Roman"/>
                <a:cs typeface="Times New Roman"/>
              </a:rPr>
              <a:t>Finally, it will offer Tesla advice on strengthening its competitive position in the post-pandemic economic climate (Atik </a:t>
            </a:r>
            <a:r>
              <a:rPr lang="en-US" sz="1800" i="1" dirty="0">
                <a:solidFill>
                  <a:srgbClr val="FFFFFF"/>
                </a:solidFill>
                <a:latin typeface="Times New Roman"/>
                <a:cs typeface="Times New Roman"/>
              </a:rPr>
              <a:t>et al</a:t>
            </a:r>
            <a:r>
              <a:rPr lang="en-US" sz="1800" dirty="0">
                <a:solidFill>
                  <a:srgbClr val="FFFFFF"/>
                </a:solidFill>
                <a:latin typeface="Times New Roman"/>
                <a:cs typeface="Times New Roman"/>
              </a:rPr>
              <a:t>., 2023).</a:t>
            </a:r>
            <a:endParaRPr lang="en-US" sz="1800" dirty="0">
              <a:solidFill>
                <a:srgbClr val="FFFFFF"/>
              </a:solidFill>
              <a:cs typeface="Calibri" panose="020F0502020204030204"/>
            </a:endParaRPr>
          </a:p>
          <a:p>
            <a:pPr algn="just"/>
            <a:endParaRPr lang="en-US" sz="1800" dirty="0">
              <a:solidFill>
                <a:srgbClr val="FFFFFF"/>
              </a:solidFill>
              <a:cs typeface="Calibri" panose="020F0502020204030204"/>
            </a:endParaRPr>
          </a:p>
        </p:txBody>
      </p:sp>
    </p:spTree>
    <p:extLst>
      <p:ext uri="{BB962C8B-B14F-4D97-AF65-F5344CB8AC3E}">
        <p14:creationId xmlns:p14="http://schemas.microsoft.com/office/powerpoint/2010/main" val="23950822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C9A36457-A5F4-4103-A443-02581C0918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 xmlns:a16="http://schemas.microsoft.com/office/drawing/2014/main" id="{AA5CF486-D9E5-4A66-898A-F3D62B81B1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D50A8BA7-B5D6-ADC9-8196-3B4EF4C3B32E}"/>
              </a:ext>
            </a:extLst>
          </p:cNvPr>
          <p:cNvSpPr>
            <a:spLocks noGrp="1"/>
          </p:cNvSpPr>
          <p:nvPr>
            <p:ph type="title"/>
          </p:nvPr>
        </p:nvSpPr>
        <p:spPr>
          <a:xfrm>
            <a:off x="1137036" y="851021"/>
            <a:ext cx="9916632" cy="1188720"/>
          </a:xfrm>
        </p:spPr>
        <p:txBody>
          <a:bodyPr vert="horz" lIns="91440" tIns="45720" rIns="91440" bIns="45720" rtlCol="0" anchor="ctr">
            <a:noAutofit/>
          </a:bodyPr>
          <a:lstStyle/>
          <a:p>
            <a:pPr algn="ctr"/>
            <a:r>
              <a:rPr lang="en-US" sz="3200" dirty="0">
                <a:solidFill>
                  <a:schemeClr val="tx1">
                    <a:lumMod val="85000"/>
                    <a:lumOff val="15000"/>
                  </a:schemeClr>
                </a:solidFill>
              </a:rPr>
              <a:t>Market Analysis of Tesla</a:t>
            </a:r>
            <a:r>
              <a:rPr lang="en-US" sz="3200" dirty="0"/>
              <a:t/>
            </a:r>
            <a:br>
              <a:rPr lang="en-US" sz="3200" dirty="0"/>
            </a:br>
            <a:endParaRPr lang="en-US" sz="3200" dirty="0">
              <a:solidFill>
                <a:schemeClr val="tx1">
                  <a:lumMod val="85000"/>
                  <a:lumOff val="15000"/>
                </a:schemeClr>
              </a:solidFill>
              <a:cs typeface="Calibri Light"/>
            </a:endParaRPr>
          </a:p>
          <a:p>
            <a:pPr algn="ctr"/>
            <a:r>
              <a:rPr lang="en-US" sz="2800" dirty="0">
                <a:solidFill>
                  <a:schemeClr val="tx1">
                    <a:lumMod val="85000"/>
                    <a:lumOff val="15000"/>
                  </a:schemeClr>
                </a:solidFill>
              </a:rPr>
              <a:t>a) Internal Factors</a:t>
            </a:r>
            <a:endParaRPr lang="en-US" sz="2800" dirty="0">
              <a:solidFill>
                <a:schemeClr val="tx1">
                  <a:lumMod val="85000"/>
                  <a:lumOff val="15000"/>
                </a:schemeClr>
              </a:solidFill>
              <a:cs typeface="Calibri Light"/>
            </a:endParaRPr>
          </a:p>
          <a:p>
            <a:pPr algn="ctr"/>
            <a:endParaRPr lang="en-US" sz="2800" dirty="0">
              <a:solidFill>
                <a:schemeClr val="tx1">
                  <a:lumMod val="85000"/>
                  <a:lumOff val="15000"/>
                </a:schemeClr>
              </a:solidFill>
              <a:cs typeface="Calibri Light"/>
            </a:endParaRPr>
          </a:p>
        </p:txBody>
      </p:sp>
      <p:sp>
        <p:nvSpPr>
          <p:cNvPr id="3" name="Content Placeholder 2">
            <a:extLst>
              <a:ext uri="{FF2B5EF4-FFF2-40B4-BE49-F238E27FC236}">
                <a16:creationId xmlns="" xmlns:a16="http://schemas.microsoft.com/office/drawing/2014/main" id="{5A996A75-AAD4-E224-DEB9-1AC9C902A919}"/>
              </a:ext>
            </a:extLst>
          </p:cNvPr>
          <p:cNvSpPr>
            <a:spLocks noGrp="1"/>
          </p:cNvSpPr>
          <p:nvPr>
            <p:ph idx="1"/>
          </p:nvPr>
        </p:nvSpPr>
        <p:spPr>
          <a:xfrm>
            <a:off x="1957987" y="2431767"/>
            <a:ext cx="8276026" cy="3685156"/>
          </a:xfrm>
        </p:spPr>
        <p:txBody>
          <a:bodyPr vert="horz" lIns="91440" tIns="45720" rIns="91440" bIns="45720" rtlCol="0" anchor="ctr">
            <a:normAutofit/>
          </a:bodyPr>
          <a:lstStyle/>
          <a:p>
            <a:pPr algn="just"/>
            <a:r>
              <a:rPr lang="en-US" sz="1700" dirty="0">
                <a:solidFill>
                  <a:schemeClr val="tx1">
                    <a:lumMod val="85000"/>
                    <a:lumOff val="15000"/>
                  </a:schemeClr>
                </a:solidFill>
                <a:latin typeface="Times New Roman"/>
                <a:cs typeface="Times New Roman"/>
              </a:rPr>
              <a:t>Tesla's internal characteristics are paramount in determining its market performance in the post-pandemic age. Elon Musk's charismatic leadership, the company's unique electric vehicle technology, and its strong brand image are its competitive advantages. </a:t>
            </a:r>
            <a:endParaRPr lang="en-US" sz="1700">
              <a:solidFill>
                <a:schemeClr val="tx1">
                  <a:lumMod val="85000"/>
                  <a:lumOff val="15000"/>
                </a:schemeClr>
              </a:solidFill>
              <a:latin typeface="Calibri" panose="020F0502020204030204"/>
              <a:cs typeface="Calibri" panose="020F0502020204030204"/>
            </a:endParaRPr>
          </a:p>
          <a:p>
            <a:pPr algn="just"/>
            <a:r>
              <a:rPr lang="en-US" sz="1700" dirty="0">
                <a:solidFill>
                  <a:schemeClr val="tx1">
                    <a:lumMod val="85000"/>
                    <a:lumOff val="15000"/>
                  </a:schemeClr>
                </a:solidFill>
                <a:latin typeface="Times New Roman"/>
                <a:cs typeface="Times New Roman"/>
              </a:rPr>
              <a:t>Tesla has established itself as a global leader in the sector because of its capacity to create cutting-edge electric vehicles with exceptional range and performance. </a:t>
            </a:r>
            <a:endParaRPr lang="en-US" sz="1700">
              <a:solidFill>
                <a:schemeClr val="tx1">
                  <a:lumMod val="85000"/>
                  <a:lumOff val="15000"/>
                </a:schemeClr>
              </a:solidFill>
              <a:latin typeface="Calibri" panose="020F0502020204030204"/>
              <a:cs typeface="Calibri" panose="020F0502020204030204"/>
            </a:endParaRPr>
          </a:p>
          <a:p>
            <a:pPr algn="just"/>
            <a:r>
              <a:rPr lang="en-US" sz="1700" dirty="0">
                <a:solidFill>
                  <a:schemeClr val="tx1">
                    <a:lumMod val="85000"/>
                    <a:lumOff val="15000"/>
                  </a:schemeClr>
                </a:solidFill>
                <a:latin typeface="Times New Roman"/>
                <a:cs typeface="Times New Roman"/>
              </a:rPr>
              <a:t>Additionally, Tesla has a competitive advantage thanks to its vertically integrated business strategy, which includes everything from battery manufacturing to charging infrastructure. Its Gigafactories provide cost savings and economies of scale in manufacturing. </a:t>
            </a:r>
            <a:endParaRPr lang="en-US" sz="1700">
              <a:solidFill>
                <a:schemeClr val="tx1">
                  <a:lumMod val="85000"/>
                  <a:lumOff val="15000"/>
                </a:schemeClr>
              </a:solidFill>
              <a:latin typeface="Calibri" panose="020F0502020204030204"/>
              <a:cs typeface="Calibri" panose="020F0502020204030204"/>
            </a:endParaRPr>
          </a:p>
          <a:p>
            <a:pPr algn="just"/>
            <a:r>
              <a:rPr lang="en-US" sz="1700" dirty="0">
                <a:solidFill>
                  <a:schemeClr val="tx1">
                    <a:lumMod val="85000"/>
                    <a:lumOff val="15000"/>
                  </a:schemeClr>
                </a:solidFill>
                <a:latin typeface="Times New Roman"/>
                <a:cs typeface="Times New Roman"/>
              </a:rPr>
              <a:t>Tesla does, however, have some internal issues. Its ability to satisfy consumer demand has occasionally been hampered by restrictions on production capacity, supply chain problems, and quality control problems (Adams </a:t>
            </a:r>
            <a:r>
              <a:rPr lang="en-US" sz="1700" i="1" dirty="0">
                <a:solidFill>
                  <a:schemeClr val="tx1">
                    <a:lumMod val="85000"/>
                    <a:lumOff val="15000"/>
                  </a:schemeClr>
                </a:solidFill>
                <a:latin typeface="Times New Roman"/>
                <a:cs typeface="Times New Roman"/>
              </a:rPr>
              <a:t>et al</a:t>
            </a:r>
            <a:r>
              <a:rPr lang="en-US" sz="1700" dirty="0">
                <a:solidFill>
                  <a:schemeClr val="tx1">
                    <a:lumMod val="85000"/>
                    <a:lumOff val="15000"/>
                  </a:schemeClr>
                </a:solidFill>
                <a:latin typeface="Times New Roman"/>
                <a:cs typeface="Times New Roman"/>
              </a:rPr>
              <a:t>., 2019).</a:t>
            </a:r>
            <a:endParaRPr lang="en-US" sz="1700">
              <a:solidFill>
                <a:schemeClr val="tx1">
                  <a:lumMod val="85000"/>
                  <a:lumOff val="15000"/>
                </a:schemeClr>
              </a:solidFill>
              <a:cs typeface="Calibri" panose="020F0502020204030204"/>
            </a:endParaRPr>
          </a:p>
          <a:p>
            <a:pPr algn="just"/>
            <a:endParaRPr lang="en-US" sz="1700">
              <a:solidFill>
                <a:schemeClr val="tx1">
                  <a:lumMod val="85000"/>
                  <a:lumOff val="15000"/>
                </a:schemeClr>
              </a:solidFill>
              <a:cs typeface="Calibri" panose="020F0502020204030204"/>
            </a:endParaRPr>
          </a:p>
        </p:txBody>
      </p:sp>
    </p:spTree>
    <p:extLst>
      <p:ext uri="{BB962C8B-B14F-4D97-AF65-F5344CB8AC3E}">
        <p14:creationId xmlns:p14="http://schemas.microsoft.com/office/powerpoint/2010/main" val="20441598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6C4028FD-8BAA-4A19-BFDE-594D991B75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5520F32-1506-3CE4-48A2-B9123BDFC359}"/>
              </a:ext>
            </a:extLst>
          </p:cNvPr>
          <p:cNvSpPr>
            <a:spLocks noGrp="1"/>
          </p:cNvSpPr>
          <p:nvPr>
            <p:ph type="title"/>
          </p:nvPr>
        </p:nvSpPr>
        <p:spPr>
          <a:xfrm>
            <a:off x="838200" y="556995"/>
            <a:ext cx="10515600" cy="1133693"/>
          </a:xfrm>
        </p:spPr>
        <p:txBody>
          <a:bodyPr>
            <a:normAutofit/>
          </a:bodyPr>
          <a:lstStyle/>
          <a:p>
            <a:r>
              <a:rPr lang="en-US" sz="5200">
                <a:latin typeface="Calibri"/>
                <a:cs typeface="Calibri"/>
              </a:rPr>
              <a:t>b) External Factors</a:t>
            </a:r>
            <a:endParaRPr lang="en-US" sz="5200">
              <a:cs typeface="Calibri Light" panose="020F0302020204030204"/>
            </a:endParaRPr>
          </a:p>
        </p:txBody>
      </p:sp>
      <p:graphicFrame>
        <p:nvGraphicFramePr>
          <p:cNvPr id="5" name="Content Placeholder 2">
            <a:extLst>
              <a:ext uri="{FF2B5EF4-FFF2-40B4-BE49-F238E27FC236}">
                <a16:creationId xmlns="" xmlns:a16="http://schemas.microsoft.com/office/drawing/2014/main" id="{8411032A-7EE7-92BF-0D51-A59E06900092}"/>
              </a:ext>
            </a:extLst>
          </p:cNvPr>
          <p:cNvGraphicFramePr>
            <a:graphicFrameLocks noGrp="1"/>
          </p:cNvGraphicFramePr>
          <p:nvPr>
            <p:ph idx="1"/>
            <p:extLst>
              <p:ext uri="{D42A27DB-BD31-4B8C-83A1-F6EECF244321}">
                <p14:modId xmlns:p14="http://schemas.microsoft.com/office/powerpoint/2010/main" val="28367766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92058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5E31EE1-62A7-F21E-CBF6-532A66FEE2AE}"/>
              </a:ext>
            </a:extLst>
          </p:cNvPr>
          <p:cNvSpPr>
            <a:spLocks noGrp="1"/>
          </p:cNvSpPr>
          <p:nvPr>
            <p:ph type="title"/>
          </p:nvPr>
        </p:nvSpPr>
        <p:spPr/>
        <p:txBody>
          <a:bodyPr>
            <a:normAutofit/>
          </a:bodyPr>
          <a:lstStyle/>
          <a:p>
            <a:pPr algn="ctr"/>
            <a:r>
              <a:rPr lang="en-US" sz="4000" dirty="0"/>
              <a:t>Resource Allocation to Meet Current Challenges</a:t>
            </a:r>
            <a:endParaRPr lang="en-US" sz="4000" dirty="0">
              <a:cs typeface="Calibri Light"/>
            </a:endParaRPr>
          </a:p>
        </p:txBody>
      </p:sp>
      <p:graphicFrame>
        <p:nvGraphicFramePr>
          <p:cNvPr id="5" name="Content Placeholder 2">
            <a:extLst>
              <a:ext uri="{FF2B5EF4-FFF2-40B4-BE49-F238E27FC236}">
                <a16:creationId xmlns="" xmlns:a16="http://schemas.microsoft.com/office/drawing/2014/main" id="{737D5BAF-B4C1-7548-ECEE-50272D52580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18359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F13C74B1-5B17-4795-BED0-7140497B44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F7F5E6E7-1019-ED44-54BD-B1093FCD58FC}"/>
              </a:ext>
            </a:extLst>
          </p:cNvPr>
          <p:cNvSpPr>
            <a:spLocks noGrp="1"/>
          </p:cNvSpPr>
          <p:nvPr>
            <p:ph type="title"/>
          </p:nvPr>
        </p:nvSpPr>
        <p:spPr>
          <a:xfrm>
            <a:off x="640080" y="325369"/>
            <a:ext cx="4368602" cy="1956841"/>
          </a:xfrm>
        </p:spPr>
        <p:txBody>
          <a:bodyPr anchor="b">
            <a:normAutofit/>
          </a:bodyPr>
          <a:lstStyle/>
          <a:p>
            <a:r>
              <a:rPr lang="en-US" sz="5400">
                <a:cs typeface="Calibri Light"/>
              </a:rPr>
              <a:t>Continues</a:t>
            </a:r>
            <a:endParaRPr lang="en-US" sz="5400"/>
          </a:p>
        </p:txBody>
      </p:sp>
      <p:sp>
        <p:nvSpPr>
          <p:cNvPr id="11" name="sketchy line">
            <a:extLst>
              <a:ext uri="{FF2B5EF4-FFF2-40B4-BE49-F238E27FC236}">
                <a16:creationId xmlns="" xmlns:a16="http://schemas.microsoft.com/office/drawing/2014/main" id="{D4974D33-8DC5-464E-8C6D-BE58F0669C1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 xmlns:a16="http://schemas.microsoft.com/office/drawing/2014/main" id="{50A87DCB-F9A5-8CE5-CB0B-05B34B8935A7}"/>
              </a:ext>
            </a:extLst>
          </p:cNvPr>
          <p:cNvSpPr>
            <a:spLocks noGrp="1"/>
          </p:cNvSpPr>
          <p:nvPr>
            <p:ph idx="1"/>
          </p:nvPr>
        </p:nvSpPr>
        <p:spPr>
          <a:xfrm>
            <a:off x="640080" y="2872899"/>
            <a:ext cx="4243589" cy="3320668"/>
          </a:xfrm>
        </p:spPr>
        <p:txBody>
          <a:bodyPr vert="horz" lIns="91440" tIns="45720" rIns="91440" bIns="45720" rtlCol="0" anchor="t">
            <a:normAutofit/>
          </a:bodyPr>
          <a:lstStyle/>
          <a:p>
            <a:pPr algn="just"/>
            <a:r>
              <a:rPr lang="en-US" sz="1200" dirty="0">
                <a:latin typeface="Times New Roman"/>
                <a:cs typeface="Times New Roman"/>
              </a:rPr>
              <a:t>Tesla invests resources in brand awareness, advertising, marketing, research, development, and production. </a:t>
            </a:r>
            <a:endParaRPr lang="en-US" sz="1200">
              <a:latin typeface="Calibri" panose="020F0502020204030204"/>
              <a:cs typeface="Calibri" panose="020F0502020204030204"/>
            </a:endParaRPr>
          </a:p>
          <a:p>
            <a:pPr algn="just"/>
            <a:r>
              <a:rPr lang="en-US" sz="1200" dirty="0">
                <a:latin typeface="Times New Roman"/>
                <a:cs typeface="Times New Roman"/>
              </a:rPr>
              <a:t>The company invests in social media, public relations, and advertising to enhance its brand visibility and connect with a larger target market. </a:t>
            </a:r>
            <a:endParaRPr lang="en-US" sz="1200">
              <a:latin typeface="Calibri" panose="020F0502020204030204"/>
              <a:cs typeface="Calibri" panose="020F0502020204030204"/>
            </a:endParaRPr>
          </a:p>
          <a:p>
            <a:pPr algn="just"/>
            <a:r>
              <a:rPr lang="en-US" sz="1200" dirty="0">
                <a:latin typeface="Times New Roman"/>
                <a:cs typeface="Times New Roman"/>
              </a:rPr>
              <a:t>By allocating funds to marketing initiatives, Tesla can stand out in a crowded market and draw in a sufficient number of customers (</a:t>
            </a:r>
            <a:r>
              <a:rPr lang="en-US" sz="1200">
                <a:latin typeface="Times New Roman"/>
                <a:cs typeface="Times New Roman"/>
              </a:rPr>
              <a:t>Deepak and Jeyakumar, 2019)</a:t>
            </a:r>
            <a:r>
              <a:rPr lang="en-US" sz="1200" dirty="0">
                <a:latin typeface="Times New Roman"/>
                <a:cs typeface="Times New Roman"/>
              </a:rPr>
              <a:t>.</a:t>
            </a:r>
            <a:endParaRPr lang="en-US" sz="1200">
              <a:cs typeface="Calibri" panose="020F0502020204030204"/>
            </a:endParaRPr>
          </a:p>
          <a:p>
            <a:pPr algn="just"/>
            <a:r>
              <a:rPr lang="en-US" sz="1200" dirty="0">
                <a:latin typeface="Times New Roman"/>
                <a:cs typeface="Times New Roman"/>
              </a:rPr>
              <a:t>Furthermore, Tesla has committed funds to expand and build its Supercharger network, crucial for providing easy and convenient charging infrastructure for its electric vehicles. </a:t>
            </a:r>
            <a:endParaRPr lang="en-US" sz="1200">
              <a:latin typeface="Calibri" panose="020F0502020204030204"/>
              <a:cs typeface="Calibri" panose="020F0502020204030204"/>
            </a:endParaRPr>
          </a:p>
          <a:p>
            <a:pPr algn="just"/>
            <a:r>
              <a:rPr lang="en-US" sz="1200" dirty="0">
                <a:latin typeface="Times New Roman"/>
                <a:cs typeface="Times New Roman"/>
              </a:rPr>
              <a:t>By providing this assistance, Tesla customers are guaranteed a dependable and environmentally friendly charging experience, increasing overall customer happiness and promoting the adoption of electric cars.</a:t>
            </a:r>
            <a:endParaRPr lang="en-US" sz="1200">
              <a:cs typeface="Calibri"/>
            </a:endParaRPr>
          </a:p>
          <a:p>
            <a:pPr algn="just"/>
            <a:endParaRPr lang="en-US" sz="1200">
              <a:cs typeface="Calibri"/>
            </a:endParaRPr>
          </a:p>
        </p:txBody>
      </p:sp>
      <p:pic>
        <p:nvPicPr>
          <p:cNvPr id="4" name="Picture 4">
            <a:extLst>
              <a:ext uri="{FF2B5EF4-FFF2-40B4-BE49-F238E27FC236}">
                <a16:creationId xmlns="" xmlns:a16="http://schemas.microsoft.com/office/drawing/2014/main" id="{8A7A5F29-6D84-E8CC-658B-E97945F26A37}"/>
              </a:ext>
            </a:extLst>
          </p:cNvPr>
          <p:cNvPicPr>
            <a:picLocks noChangeAspect="1"/>
          </p:cNvPicPr>
          <p:nvPr/>
        </p:nvPicPr>
        <p:blipFill rotWithShape="1">
          <a:blip r:embed="rId3"/>
          <a:srcRect l="2430" r="2234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545228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BACC6370-2D7E-4714-9D71-7542949D7D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256B2C21-A230-48C0-8DF1-C46611373C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3847E18C-932D-4C95-AABA-FEC7C9499AD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3150CB11-0C61-439E-910F-5787759E72A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 xmlns:a16="http://schemas.microsoft.com/office/drawing/2014/main" id="{43F8A58B-5155-44CE-A5FF-7647B47D0A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 xmlns:a16="http://schemas.microsoft.com/office/drawing/2014/main" id="{443F2ACA-E6D6-4028-82DD-F03C262D5D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C112886B-DC36-8640-57A5-83E0E6DF09DF}"/>
              </a:ext>
            </a:extLst>
          </p:cNvPr>
          <p:cNvSpPr>
            <a:spLocks noGrp="1"/>
          </p:cNvSpPr>
          <p:nvPr>
            <p:ph type="title"/>
          </p:nvPr>
        </p:nvSpPr>
        <p:spPr>
          <a:xfrm>
            <a:off x="586478" y="1683756"/>
            <a:ext cx="3115265" cy="2396359"/>
          </a:xfrm>
        </p:spPr>
        <p:txBody>
          <a:bodyPr anchor="b">
            <a:normAutofit/>
          </a:bodyPr>
          <a:lstStyle/>
          <a:p>
            <a:pPr algn="r"/>
            <a:r>
              <a:rPr lang="en-US" sz="4000" dirty="0">
                <a:solidFill>
                  <a:srgbClr val="FFFFFF"/>
                </a:solidFill>
              </a:rPr>
              <a:t>Competitive Strategy for Tesla</a:t>
            </a:r>
          </a:p>
        </p:txBody>
      </p:sp>
      <p:graphicFrame>
        <p:nvGraphicFramePr>
          <p:cNvPr id="5" name="Content Placeholder 2">
            <a:extLst>
              <a:ext uri="{FF2B5EF4-FFF2-40B4-BE49-F238E27FC236}">
                <a16:creationId xmlns="" xmlns:a16="http://schemas.microsoft.com/office/drawing/2014/main" id="{2B767364-8F19-5481-98C1-C37884273CCD}"/>
              </a:ext>
            </a:extLst>
          </p:cNvPr>
          <p:cNvGraphicFramePr>
            <a:graphicFrameLocks noGrp="1"/>
          </p:cNvGraphicFramePr>
          <p:nvPr>
            <p:ph idx="1"/>
            <p:extLst>
              <p:ext uri="{D42A27DB-BD31-4B8C-83A1-F6EECF244321}">
                <p14:modId xmlns:p14="http://schemas.microsoft.com/office/powerpoint/2010/main" val="356931894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91729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79BB35BC-D5C2-4C8B-A22A-A71E6191913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543455B-7B09-335B-7EF7-8D260EFC2180}"/>
              </a:ext>
            </a:extLst>
          </p:cNvPr>
          <p:cNvSpPr>
            <a:spLocks noGrp="1"/>
          </p:cNvSpPr>
          <p:nvPr>
            <p:ph type="title"/>
          </p:nvPr>
        </p:nvSpPr>
        <p:spPr>
          <a:xfrm>
            <a:off x="6513788" y="365125"/>
            <a:ext cx="4840010" cy="1807305"/>
          </a:xfrm>
        </p:spPr>
        <p:txBody>
          <a:bodyPr>
            <a:normAutofit/>
          </a:bodyPr>
          <a:lstStyle/>
          <a:p>
            <a:r>
              <a:rPr lang="en-US" sz="3700" dirty="0"/>
              <a:t>Green Marketing and Corporate Social Responsibility Strategies</a:t>
            </a:r>
          </a:p>
        </p:txBody>
      </p:sp>
      <p:pic>
        <p:nvPicPr>
          <p:cNvPr id="4" name="Picture 4" descr="A red sports car on a road&#10;&#10;Description automatically generated">
            <a:extLst>
              <a:ext uri="{FF2B5EF4-FFF2-40B4-BE49-F238E27FC236}">
                <a16:creationId xmlns="" xmlns:a16="http://schemas.microsoft.com/office/drawing/2014/main" id="{86806C33-5940-A831-982A-A43D2B626FC4}"/>
              </a:ext>
            </a:extLst>
          </p:cNvPr>
          <p:cNvPicPr>
            <a:picLocks noChangeAspect="1"/>
          </p:cNvPicPr>
          <p:nvPr/>
        </p:nvPicPr>
        <p:blipFill rotWithShape="1">
          <a:blip r:embed="rId3"/>
          <a:srcRect l="36555" r="13277"/>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 xmlns:a16="http://schemas.microsoft.com/office/drawing/2014/main" id="{E68B10B5-B3FB-FE9A-3259-C4CD7CDF7305}"/>
              </a:ext>
            </a:extLst>
          </p:cNvPr>
          <p:cNvSpPr>
            <a:spLocks noGrp="1"/>
          </p:cNvSpPr>
          <p:nvPr>
            <p:ph idx="1"/>
          </p:nvPr>
        </p:nvSpPr>
        <p:spPr>
          <a:xfrm>
            <a:off x="6513788" y="2333297"/>
            <a:ext cx="4840010" cy="3843666"/>
          </a:xfrm>
        </p:spPr>
        <p:txBody>
          <a:bodyPr vert="horz" lIns="91440" tIns="45720" rIns="91440" bIns="45720" rtlCol="0" anchor="t">
            <a:normAutofit/>
          </a:bodyPr>
          <a:lstStyle/>
          <a:p>
            <a:pPr algn="just"/>
            <a:r>
              <a:rPr lang="en-US" sz="1100">
                <a:latin typeface="Times New Roman"/>
                <a:cs typeface="Times New Roman"/>
              </a:rPr>
              <a:t>Tesla's green marketing and corporate social responsibility (CSR) initiatives significantly contribute to the company's ability to weather the challenges of the post-pandemic global business environment. </a:t>
            </a:r>
            <a:endParaRPr lang="en-US" sz="1100">
              <a:latin typeface="Calibri" panose="020F0502020204030204"/>
              <a:cs typeface="Calibri" panose="020F0502020204030204"/>
            </a:endParaRPr>
          </a:p>
          <a:p>
            <a:pPr algn="just"/>
            <a:r>
              <a:rPr lang="en-US" sz="1100">
                <a:latin typeface="Times New Roman"/>
                <a:cs typeface="Times New Roman"/>
              </a:rPr>
              <a:t>These tactics support Tesla's mission of providing sustainable transportation while enhancing its competitive advantage and brand recognition. </a:t>
            </a:r>
            <a:endParaRPr lang="en-US" sz="1100">
              <a:cs typeface="Calibri" panose="020F0502020204030204"/>
            </a:endParaRPr>
          </a:p>
          <a:p>
            <a:pPr algn="just"/>
            <a:r>
              <a:rPr lang="en-US" sz="1100">
                <a:latin typeface="Times New Roman"/>
                <a:cs typeface="Times New Roman"/>
              </a:rPr>
              <a:t>Tesla promotes its electric vehicles as a way to cut carbon emissions and fight climate change, which is one of the company's most ineffective marketing strategies. The company highlights the advantages of electric automobiles for the environment by emphasizing zero emissions and reduced reliance on fossil fuels. </a:t>
            </a:r>
            <a:endParaRPr lang="en-US" sz="1100">
              <a:latin typeface="Calibri" panose="020F0502020204030204"/>
              <a:cs typeface="Calibri" panose="020F0502020204030204"/>
            </a:endParaRPr>
          </a:p>
          <a:p>
            <a:pPr algn="just"/>
            <a:r>
              <a:rPr lang="en-US" sz="1100">
                <a:latin typeface="Times New Roman"/>
                <a:cs typeface="Times New Roman"/>
              </a:rPr>
              <a:t>The influential environmental impact that consumers may have by choosing electric vehicles is noted in Tesla's marketing campaigns (Hao </a:t>
            </a:r>
            <a:r>
              <a:rPr lang="en-US" sz="1100" i="1">
                <a:latin typeface="Times New Roman"/>
                <a:cs typeface="Times New Roman"/>
              </a:rPr>
              <a:t>et al</a:t>
            </a:r>
            <a:r>
              <a:rPr lang="en-US" sz="1100">
                <a:latin typeface="Times New Roman"/>
                <a:cs typeface="Times New Roman"/>
              </a:rPr>
              <a:t>., 2020).</a:t>
            </a:r>
            <a:endParaRPr lang="en-US" sz="1100">
              <a:cs typeface="Calibri"/>
            </a:endParaRPr>
          </a:p>
          <a:p>
            <a:pPr algn="just"/>
            <a:r>
              <a:rPr lang="en-US" sz="1100">
                <a:latin typeface="Times New Roman"/>
                <a:cs typeface="Times New Roman"/>
              </a:rPr>
              <a:t>Tesla's commitment to CSR is also evident in its sustainability-focused initiatives. The company invests in renewable energy projects through its subsidiary SolarCity, such as solar energy generation and energy storage solutions. </a:t>
            </a:r>
            <a:endParaRPr lang="en-US" sz="1100">
              <a:latin typeface="Calibri" panose="020F0502020204030204"/>
              <a:cs typeface="Calibri" panose="020F0502020204030204"/>
            </a:endParaRPr>
          </a:p>
          <a:p>
            <a:pPr algn="just"/>
            <a:r>
              <a:rPr lang="en-US" sz="1100">
                <a:latin typeface="Times New Roman"/>
                <a:cs typeface="Times New Roman"/>
              </a:rPr>
              <a:t>Tesla demonstrates its commitment to reducing the carbon footprint associated with its operations and goods by actively advocating and imposing simple electrical solutions. </a:t>
            </a:r>
            <a:endParaRPr lang="en-US" sz="1100">
              <a:cs typeface="Calibri"/>
            </a:endParaRPr>
          </a:p>
          <a:p>
            <a:pPr algn="just"/>
            <a:endParaRPr lang="en-US" sz="1100">
              <a:cs typeface="Calibri"/>
            </a:endParaRPr>
          </a:p>
        </p:txBody>
      </p:sp>
    </p:spTree>
    <p:extLst>
      <p:ext uri="{BB962C8B-B14F-4D97-AF65-F5344CB8AC3E}">
        <p14:creationId xmlns:p14="http://schemas.microsoft.com/office/powerpoint/2010/main" val="25593683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DEE2AD96-B495-4E06-9291-B71706F728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53CF6D67-C5A8-4ADD-9E8E-1E38CA1D31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86909FA0-B515-4681-B7A8-FA281D133B9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21C9FE86-FCC3-4A31-AA1C-C882262B7FE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 xmlns:a16="http://schemas.microsoft.com/office/drawing/2014/main" id="{7D96243B-ECED-4B71-8E06-AE9A285EAD2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 xmlns:a16="http://schemas.microsoft.com/office/drawing/2014/main" id="{A09989E4-EFDC-4A90-A633-E0525FB413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6F7FEBAE-0AD3-F170-8967-F385E511A708}"/>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Continues</a:t>
            </a:r>
          </a:p>
        </p:txBody>
      </p:sp>
      <p:sp>
        <p:nvSpPr>
          <p:cNvPr id="3" name="Content Placeholder 2">
            <a:extLst>
              <a:ext uri="{FF2B5EF4-FFF2-40B4-BE49-F238E27FC236}">
                <a16:creationId xmlns="" xmlns:a16="http://schemas.microsoft.com/office/drawing/2014/main" id="{C5E34159-572C-EC88-FBA8-673C4A81C4F3}"/>
              </a:ext>
            </a:extLst>
          </p:cNvPr>
          <p:cNvSpPr>
            <a:spLocks noGrp="1"/>
          </p:cNvSpPr>
          <p:nvPr>
            <p:ph idx="1"/>
          </p:nvPr>
        </p:nvSpPr>
        <p:spPr>
          <a:xfrm>
            <a:off x="6503158" y="649480"/>
            <a:ext cx="4862447" cy="5546047"/>
          </a:xfrm>
        </p:spPr>
        <p:txBody>
          <a:bodyPr vert="horz" lIns="91440" tIns="45720" rIns="91440" bIns="45720" rtlCol="0" anchor="ctr">
            <a:normAutofit/>
          </a:bodyPr>
          <a:lstStyle/>
          <a:p>
            <a:pPr algn="just"/>
            <a:r>
              <a:rPr lang="en-US" sz="1400" dirty="0">
                <a:latin typeface="Times New Roman"/>
                <a:cs typeface="Times New Roman"/>
              </a:rPr>
              <a:t>Tesla also pays close attention to resource conservation and recycling. The group aggressively promotes battery recycling and looks into cutting-edge methods of repurposing and reusing materials. </a:t>
            </a:r>
            <a:endParaRPr lang="en-US" sz="1400">
              <a:latin typeface="Calibri" panose="020F0502020204030204"/>
              <a:cs typeface="Calibri" panose="020F0502020204030204"/>
            </a:endParaRPr>
          </a:p>
          <a:p>
            <a:pPr algn="just"/>
            <a:r>
              <a:rPr lang="en-US" sz="1400" dirty="0">
                <a:latin typeface="Times New Roman"/>
                <a:cs typeface="Times New Roman"/>
              </a:rPr>
              <a:t>Tesla is committed to recycling to create a closed-loop battery system to reduce waste and improve resource efficiency. </a:t>
            </a:r>
            <a:endParaRPr lang="en-US" sz="1400" dirty="0">
              <a:cs typeface="Calibri" panose="020F0502020204030204"/>
            </a:endParaRPr>
          </a:p>
          <a:p>
            <a:pPr algn="just"/>
            <a:r>
              <a:rPr lang="en-US" sz="1400" dirty="0">
                <a:latin typeface="Times New Roman"/>
                <a:cs typeface="Times New Roman"/>
              </a:rPr>
              <a:t>In terms of CSR, Tesla is interested in networking and charitable endeavors. The company has launched initiatives like the Tesla Impact Fund, which supports businesses promoting environmental sustainability, renewable energy, and education. </a:t>
            </a:r>
            <a:endParaRPr lang="en-US" sz="1400">
              <a:latin typeface="Calibri" panose="020F0502020204030204"/>
              <a:cs typeface="Calibri" panose="020F0502020204030204"/>
            </a:endParaRPr>
          </a:p>
          <a:p>
            <a:pPr algn="just"/>
            <a:r>
              <a:rPr lang="en-US" sz="1400" dirty="0">
                <a:latin typeface="Times New Roman"/>
                <a:cs typeface="Times New Roman"/>
              </a:rPr>
              <a:t>Tesla is committed to having a significant impact beyond its products, as evidenced by its involvement in charitable and community projects (Ladson-Billings, 2021). </a:t>
            </a:r>
            <a:endParaRPr lang="en-US" sz="1400" dirty="0">
              <a:cs typeface="Calibri"/>
            </a:endParaRPr>
          </a:p>
          <a:p>
            <a:pPr algn="just"/>
            <a:r>
              <a:rPr lang="en-US" sz="1400" dirty="0">
                <a:latin typeface="Times New Roman"/>
                <a:cs typeface="Times New Roman"/>
              </a:rPr>
              <a:t>By implementing these inexperienced CSR and advertising techniques, Tesla increases consumer familiarity with its logo, and fosters trust among those who care about the environment. </a:t>
            </a:r>
            <a:endParaRPr lang="en-US" sz="1400">
              <a:latin typeface="Calibri" panose="020F0502020204030204"/>
              <a:cs typeface="Calibri" panose="020F0502020204030204"/>
            </a:endParaRPr>
          </a:p>
          <a:p>
            <a:pPr algn="just"/>
            <a:r>
              <a:rPr lang="en-US" sz="1400" dirty="0">
                <a:latin typeface="Times New Roman"/>
                <a:cs typeface="Times New Roman"/>
              </a:rPr>
              <a:t>It sets itself apart from rivals by displaying a comprehensive approach to sustainability that includes the products it sells and its operations, network participation, and environmental programs.</a:t>
            </a:r>
            <a:endParaRPr lang="en-US" sz="1400" dirty="0">
              <a:cs typeface="Calibri"/>
            </a:endParaRPr>
          </a:p>
          <a:p>
            <a:pPr algn="just"/>
            <a:endParaRPr lang="en-US" sz="1400">
              <a:cs typeface="Calibri"/>
            </a:endParaRPr>
          </a:p>
        </p:txBody>
      </p:sp>
    </p:spTree>
    <p:extLst>
      <p:ext uri="{BB962C8B-B14F-4D97-AF65-F5344CB8AC3E}">
        <p14:creationId xmlns:p14="http://schemas.microsoft.com/office/powerpoint/2010/main" val="3312670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1B15ED52-F352-441B-82BF-E0EA34836D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3B2E3793-BFE6-45A2-9B7B-E18844431C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BC4C4868-CB8F-4AF9-9CDB-8108F2C19B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375E0459-6403-40CD-989D-56A4407CA12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53E5B1A8-3AC9-4BD1-9BBC-78CA94F2D1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4D56A152-666E-8D00-09DE-F0D6FE93DA24}"/>
              </a:ext>
            </a:extLst>
          </p:cNvPr>
          <p:cNvSpPr>
            <a:spLocks noGrp="1"/>
          </p:cNvSpPr>
          <p:nvPr>
            <p:ph type="title"/>
          </p:nvPr>
        </p:nvSpPr>
        <p:spPr>
          <a:xfrm>
            <a:off x="1371599" y="294538"/>
            <a:ext cx="9895951" cy="1033669"/>
          </a:xfrm>
        </p:spPr>
        <p:txBody>
          <a:bodyPr>
            <a:normAutofit/>
          </a:bodyPr>
          <a:lstStyle/>
          <a:p>
            <a:r>
              <a:rPr lang="en-US" sz="3400">
                <a:solidFill>
                  <a:srgbClr val="FFFFFF"/>
                </a:solidFill>
              </a:rPr>
              <a:t>Recommendations for Gaining a Competitive Advantage</a:t>
            </a:r>
          </a:p>
        </p:txBody>
      </p:sp>
      <p:sp>
        <p:nvSpPr>
          <p:cNvPr id="3" name="Content Placeholder 2">
            <a:extLst>
              <a:ext uri="{FF2B5EF4-FFF2-40B4-BE49-F238E27FC236}">
                <a16:creationId xmlns="" xmlns:a16="http://schemas.microsoft.com/office/drawing/2014/main" id="{6E5B05AA-F936-5ADC-EB36-D429D15330FA}"/>
              </a:ext>
            </a:extLst>
          </p:cNvPr>
          <p:cNvSpPr>
            <a:spLocks noGrp="1"/>
          </p:cNvSpPr>
          <p:nvPr>
            <p:ph idx="1"/>
          </p:nvPr>
        </p:nvSpPr>
        <p:spPr>
          <a:xfrm>
            <a:off x="1371599" y="2318197"/>
            <a:ext cx="9724031" cy="3683358"/>
          </a:xfrm>
        </p:spPr>
        <p:txBody>
          <a:bodyPr vert="horz" lIns="91440" tIns="45720" rIns="91440" bIns="45720" rtlCol="0" anchor="ctr">
            <a:normAutofit/>
          </a:bodyPr>
          <a:lstStyle/>
          <a:p>
            <a:pPr algn="just"/>
            <a:endParaRPr lang="en-US" sz="1300">
              <a:latin typeface="Times New Roman"/>
              <a:cs typeface="Times New Roman"/>
            </a:endParaRPr>
          </a:p>
          <a:p>
            <a:pPr algn="just"/>
            <a:r>
              <a:rPr lang="en-US" sz="1300" b="1" dirty="0">
                <a:latin typeface="Times New Roman"/>
                <a:cs typeface="Times New Roman"/>
              </a:rPr>
              <a:t>Expand Global Market Presence: Tesla</a:t>
            </a:r>
            <a:r>
              <a:rPr lang="en-US" sz="1300" dirty="0">
                <a:latin typeface="Times New Roman"/>
                <a:cs typeface="Times New Roman"/>
              </a:rPr>
              <a:t> has to continue to extend its marketplace attain by entering new markets and focusing on regions with excessive boom potential for electric motors. By information neighborhood purchaser alternatives and adapting its advertising techniques, Tesla can fortify its aggressive position and growth market proportion (</a:t>
            </a:r>
            <a:r>
              <a:rPr lang="en-US" sz="1300" dirty="0" err="1">
                <a:latin typeface="Times New Roman"/>
                <a:cs typeface="Times New Roman"/>
              </a:rPr>
              <a:t>Eltarabily</a:t>
            </a:r>
            <a:r>
              <a:rPr lang="en-US" sz="1300" dirty="0">
                <a:latin typeface="Times New Roman"/>
                <a:cs typeface="Times New Roman"/>
              </a:rPr>
              <a:t> and </a:t>
            </a:r>
            <a:r>
              <a:rPr lang="en-US" sz="1300" dirty="0" err="1">
                <a:latin typeface="Times New Roman"/>
                <a:cs typeface="Times New Roman"/>
              </a:rPr>
              <a:t>Elghezanwy</a:t>
            </a:r>
            <a:r>
              <a:rPr lang="en-US" sz="1300" dirty="0">
                <a:latin typeface="Times New Roman"/>
                <a:cs typeface="Times New Roman"/>
              </a:rPr>
              <a:t>, 2020). </a:t>
            </a:r>
            <a:endParaRPr lang="en-US" sz="1300" dirty="0">
              <a:cs typeface="Calibri" panose="020F0502020204030204"/>
            </a:endParaRPr>
          </a:p>
          <a:p>
            <a:pPr algn="just"/>
            <a:r>
              <a:rPr lang="en-US" sz="1300" b="1" dirty="0">
                <a:latin typeface="Times New Roman"/>
                <a:cs typeface="Times New Roman"/>
              </a:rPr>
              <a:t>Enhance Affordability and Accessibility</a:t>
            </a:r>
            <a:r>
              <a:rPr lang="en-US" sz="1300" dirty="0">
                <a:latin typeface="Times New Roman"/>
                <a:cs typeface="Times New Roman"/>
              </a:rPr>
              <a:t>: While Tesla vehicles have won recognition in most of the top rate sections, there is an opportunity to make electric-powered vehicles extra accessible to a much broader range of consumers. Tesla must explore options to broaden more low-priced models without compromising on exceptional and overall performance. </a:t>
            </a:r>
          </a:p>
          <a:p>
            <a:pPr algn="just"/>
            <a:r>
              <a:rPr lang="en-US" sz="1300" b="1" dirty="0">
                <a:latin typeface="Times New Roman"/>
                <a:cs typeface="Times New Roman"/>
              </a:rPr>
              <a:t>Invest in Advanced Battery Technology</a:t>
            </a:r>
            <a:r>
              <a:rPr lang="en-US" sz="1300" dirty="0">
                <a:latin typeface="Times New Roman"/>
                <a:cs typeface="Times New Roman"/>
              </a:rPr>
              <a:t>: As the core aspect of electric automobiles, the battery era is essential in performance and range. Tesla must continue to spend money on research and improvement to improve battery performance, reduce fees, and make a more extensive vehicle range. </a:t>
            </a:r>
          </a:p>
          <a:p>
            <a:pPr algn="just"/>
            <a:r>
              <a:rPr lang="en-US" sz="1300" b="1" dirty="0">
                <a:latin typeface="Times New Roman"/>
                <a:cs typeface="Times New Roman"/>
              </a:rPr>
              <a:t>Strengthen Charging Infrastructure</a:t>
            </a:r>
            <a:r>
              <a:rPr lang="en-US" sz="1300" dirty="0">
                <a:latin typeface="Times New Roman"/>
                <a:cs typeface="Times New Roman"/>
              </a:rPr>
              <a:t>: Tesla should similarly enlarge its Supercharger community and invest in fast-</a:t>
            </a:r>
            <a:r>
              <a:rPr lang="en-US" sz="1300" dirty="0" err="1">
                <a:latin typeface="Times New Roman"/>
                <a:cs typeface="Times New Roman"/>
              </a:rPr>
              <a:t>charging</a:t>
            </a:r>
            <a:r>
              <a:rPr lang="en-US" sz="1300" dirty="0">
                <a:latin typeface="Times New Roman"/>
                <a:cs typeface="Times New Roman"/>
              </a:rPr>
              <a:t> technology. This will address range tension concerns and offer a seamless charging experience for clients. </a:t>
            </a:r>
          </a:p>
          <a:p>
            <a:pPr algn="just"/>
            <a:r>
              <a:rPr lang="en-US" sz="1300" b="1" dirty="0">
                <a:latin typeface="Times New Roman"/>
                <a:cs typeface="Times New Roman"/>
              </a:rPr>
              <a:t>Foster Customer Engagement and Loyalty</a:t>
            </a:r>
            <a:r>
              <a:rPr lang="en-US" sz="1300" dirty="0">
                <a:latin typeface="Times New Roman"/>
                <a:cs typeface="Times New Roman"/>
              </a:rPr>
              <a:t>: Tesla must be mindful of improving consumer enjoyment and building long-term relationships. This can be achieved thru personalized services, assertive communication, and modern possession packages. Engaging with clients and listening to their comments will help Tesla recognize their evolving wishes and choices, allowing the business enterprise to enhance its products and services continuously</a:t>
            </a:r>
            <a:endParaRPr lang="en-US" sz="1300" dirty="0">
              <a:cs typeface="Calibri" panose="020F0502020204030204"/>
            </a:endParaRPr>
          </a:p>
          <a:p>
            <a:pPr algn="just"/>
            <a:endParaRPr lang="en-US" sz="1300">
              <a:cs typeface="Calibri" panose="020F0502020204030204"/>
            </a:endParaRPr>
          </a:p>
        </p:txBody>
      </p:sp>
    </p:spTree>
    <p:extLst>
      <p:ext uri="{BB962C8B-B14F-4D97-AF65-F5344CB8AC3E}">
        <p14:creationId xmlns:p14="http://schemas.microsoft.com/office/powerpoint/2010/main" val="40670947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AC4B250-4D6F-FCF8-0C7B-28CFC10F39F2}"/>
              </a:ext>
            </a:extLst>
          </p:cNvPr>
          <p:cNvSpPr>
            <a:spLocks noGrp="1"/>
          </p:cNvSpPr>
          <p:nvPr>
            <p:ph type="title"/>
          </p:nvPr>
        </p:nvSpPr>
        <p:spPr/>
        <p:txBody>
          <a:bodyPr/>
          <a:lstStyle/>
          <a:p>
            <a:pPr algn="ctr"/>
            <a:r>
              <a:rPr lang="en-US" dirty="0">
                <a:cs typeface="Calibri Light"/>
              </a:rPr>
              <a:t>Conclusion</a:t>
            </a:r>
          </a:p>
        </p:txBody>
      </p:sp>
      <p:graphicFrame>
        <p:nvGraphicFramePr>
          <p:cNvPr id="5" name="Content Placeholder 2">
            <a:extLst>
              <a:ext uri="{FF2B5EF4-FFF2-40B4-BE49-F238E27FC236}">
                <a16:creationId xmlns="" xmlns:a16="http://schemas.microsoft.com/office/drawing/2014/main" id="{1159392C-0D84-FFD1-771B-C1870553F67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87566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9588DA8-065E-4F6F-8EFD-43104AB2E0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43F2E9A4-D813-C18E-C4DA-FAEAEDD6B6A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3" name="Content Placeholder 2">
            <a:extLst>
              <a:ext uri="{FF2B5EF4-FFF2-40B4-BE49-F238E27FC236}">
                <a16:creationId xmlns="" xmlns:a16="http://schemas.microsoft.com/office/drawing/2014/main" id="{02D5BB87-F07E-B883-ED47-2F82A51D934B}"/>
              </a:ext>
            </a:extLst>
          </p:cNvPr>
          <p:cNvSpPr>
            <a:spLocks noGrp="1"/>
          </p:cNvSpPr>
          <p:nvPr>
            <p:ph idx="1"/>
          </p:nvPr>
        </p:nvSpPr>
        <p:spPr>
          <a:xfrm>
            <a:off x="4810259" y="649480"/>
            <a:ext cx="6555347" cy="5546047"/>
          </a:xfrm>
        </p:spPr>
        <p:txBody>
          <a:bodyPr vert="horz" lIns="91440" tIns="45720" rIns="91440" bIns="45720" rtlCol="0" anchor="ctr">
            <a:normAutofit/>
          </a:bodyPr>
          <a:lstStyle/>
          <a:p>
            <a:pPr algn="just"/>
            <a:r>
              <a:rPr lang="en-US" sz="1100" dirty="0">
                <a:latin typeface="Times New Roman"/>
                <a:cs typeface="Times New Roman"/>
              </a:rPr>
              <a:t>Atik, D., Dholakia, N. and </a:t>
            </a:r>
            <a:r>
              <a:rPr lang="en-US" sz="1100" dirty="0" err="1">
                <a:latin typeface="Times New Roman"/>
                <a:cs typeface="Times New Roman"/>
              </a:rPr>
              <a:t>Ozgun</a:t>
            </a:r>
            <a:r>
              <a:rPr lang="en-US" sz="1100" dirty="0">
                <a:latin typeface="Times New Roman"/>
                <a:cs typeface="Times New Roman"/>
              </a:rPr>
              <a:t>, A., 2023. Post-Pandemic Futures: Balancing Technological Optimism with Sociocultural Fairness. </a:t>
            </a:r>
            <a:r>
              <a:rPr lang="en-US" sz="1100" i="1" dirty="0">
                <a:latin typeface="Times New Roman"/>
                <a:cs typeface="Times New Roman"/>
              </a:rPr>
              <a:t>Global Business Review</a:t>
            </a:r>
            <a:r>
              <a:rPr lang="en-US" sz="1100" dirty="0">
                <a:latin typeface="Times New Roman"/>
                <a:cs typeface="Times New Roman"/>
              </a:rPr>
              <a:t>, p.09721509221142110. </a:t>
            </a:r>
            <a:endParaRPr lang="en-US" sz="1100">
              <a:cs typeface="Calibri" panose="020F0502020204030204"/>
            </a:endParaRPr>
          </a:p>
          <a:p>
            <a:pPr algn="just"/>
            <a:r>
              <a:rPr lang="en-US" sz="1100" err="1">
                <a:latin typeface="Times New Roman"/>
                <a:cs typeface="Times New Roman"/>
              </a:rPr>
              <a:t>Chehertma</a:t>
            </a:r>
            <a:r>
              <a:rPr lang="en-US" sz="1100">
                <a:latin typeface="Times New Roman"/>
                <a:cs typeface="Times New Roman"/>
              </a:rPr>
              <a:t>, B., 2022. </a:t>
            </a:r>
            <a:r>
              <a:rPr lang="en-US" sz="1100" i="1">
                <a:latin typeface="Times New Roman"/>
                <a:cs typeface="Times New Roman"/>
              </a:rPr>
              <a:t>International competitiveness management of Tesla, Inc. during the COVID-19 pandemic</a:t>
            </a:r>
            <a:r>
              <a:rPr lang="en-US" sz="1100">
                <a:latin typeface="Times New Roman"/>
                <a:cs typeface="Times New Roman"/>
              </a:rPr>
              <a:t> (Doctoral dissertation, Private Higher Educational Establishment-Institute “Ukrainian-American Concordia University”). </a:t>
            </a:r>
            <a:endParaRPr lang="en-US" sz="1100">
              <a:cs typeface="Calibri" panose="020F0502020204030204"/>
            </a:endParaRPr>
          </a:p>
          <a:p>
            <a:pPr algn="just"/>
            <a:r>
              <a:rPr lang="en-US" sz="1100" dirty="0">
                <a:latin typeface="Times New Roman"/>
                <a:cs typeface="Times New Roman"/>
              </a:rPr>
              <a:t>Adams, P., Freitas, I.M.B. and Fontana, R., 2019. Strategic orientation, innovation performance and the moderating influence of marketing management. </a:t>
            </a:r>
            <a:r>
              <a:rPr lang="en-US" sz="1100" i="1" dirty="0">
                <a:latin typeface="Times New Roman"/>
                <a:cs typeface="Times New Roman"/>
              </a:rPr>
              <a:t>Journal of Business Research</a:t>
            </a:r>
            <a:r>
              <a:rPr lang="en-US" sz="1100" dirty="0">
                <a:latin typeface="Times New Roman"/>
                <a:cs typeface="Times New Roman"/>
              </a:rPr>
              <a:t>, </a:t>
            </a:r>
            <a:r>
              <a:rPr lang="en-US" sz="1100" i="1" dirty="0">
                <a:latin typeface="Times New Roman"/>
                <a:cs typeface="Times New Roman"/>
              </a:rPr>
              <a:t>97</a:t>
            </a:r>
            <a:r>
              <a:rPr lang="en-US" sz="1100" dirty="0">
                <a:latin typeface="Times New Roman"/>
                <a:cs typeface="Times New Roman"/>
              </a:rPr>
              <a:t>, pp.129-140. </a:t>
            </a:r>
            <a:endParaRPr lang="en-US" sz="1100">
              <a:cs typeface="Calibri" panose="020F0502020204030204"/>
            </a:endParaRPr>
          </a:p>
          <a:p>
            <a:pPr algn="just"/>
            <a:r>
              <a:rPr lang="en-US" sz="1100" dirty="0">
                <a:latin typeface="Times New Roman"/>
                <a:cs typeface="Times New Roman"/>
              </a:rPr>
              <a:t>Deepak, R.K.A. and Jeyakumar, S., 2019. </a:t>
            </a:r>
            <a:r>
              <a:rPr lang="en-US" sz="1100" i="1" dirty="0">
                <a:latin typeface="Times New Roman"/>
                <a:cs typeface="Times New Roman"/>
              </a:rPr>
              <a:t>Marketing management</a:t>
            </a:r>
            <a:r>
              <a:rPr lang="en-US" sz="1100" dirty="0">
                <a:latin typeface="Times New Roman"/>
                <a:cs typeface="Times New Roman"/>
              </a:rPr>
              <a:t>. </a:t>
            </a:r>
            <a:r>
              <a:rPr lang="en-US" sz="1100" dirty="0" err="1">
                <a:latin typeface="Times New Roman"/>
                <a:cs typeface="Times New Roman"/>
              </a:rPr>
              <a:t>Educreation</a:t>
            </a:r>
            <a:r>
              <a:rPr lang="en-US" sz="1100" dirty="0">
                <a:latin typeface="Times New Roman"/>
                <a:cs typeface="Times New Roman"/>
              </a:rPr>
              <a:t> Publishing.</a:t>
            </a:r>
            <a:endParaRPr lang="en-US" sz="1100" dirty="0">
              <a:cs typeface="Calibri" panose="020F0502020204030204"/>
            </a:endParaRPr>
          </a:p>
          <a:p>
            <a:pPr algn="just"/>
            <a:r>
              <a:rPr lang="en-US" sz="1100" dirty="0" err="1">
                <a:latin typeface="Times New Roman"/>
                <a:cs typeface="Times New Roman"/>
              </a:rPr>
              <a:t>Kotabe</a:t>
            </a:r>
            <a:r>
              <a:rPr lang="en-US" sz="1100" dirty="0">
                <a:latin typeface="Times New Roman"/>
                <a:cs typeface="Times New Roman"/>
              </a:rPr>
              <a:t>, M.M. and Helsen, K., 2022. </a:t>
            </a:r>
            <a:r>
              <a:rPr lang="en-US" sz="1100" i="1" dirty="0">
                <a:latin typeface="Times New Roman"/>
                <a:cs typeface="Times New Roman"/>
              </a:rPr>
              <a:t>Global marketing management</a:t>
            </a:r>
            <a:r>
              <a:rPr lang="en-US" sz="1100" dirty="0">
                <a:latin typeface="Times New Roman"/>
                <a:cs typeface="Times New Roman"/>
              </a:rPr>
              <a:t>. John Wiley &amp; Sons. </a:t>
            </a:r>
            <a:endParaRPr lang="en-US" sz="1100">
              <a:cs typeface="Calibri" panose="020F0502020204030204"/>
            </a:endParaRPr>
          </a:p>
          <a:p>
            <a:pPr algn="just"/>
            <a:r>
              <a:rPr lang="en-US" sz="1100" dirty="0">
                <a:latin typeface="Times New Roman"/>
                <a:cs typeface="Times New Roman"/>
              </a:rPr>
              <a:t>Park, S., 2020. </a:t>
            </a:r>
            <a:r>
              <a:rPr lang="en-US" sz="1100" i="1" dirty="0">
                <a:latin typeface="Times New Roman"/>
                <a:cs typeface="Times New Roman"/>
              </a:rPr>
              <a:t>Marketing management</a:t>
            </a:r>
            <a:r>
              <a:rPr lang="en-US" sz="1100" dirty="0">
                <a:latin typeface="Times New Roman"/>
                <a:cs typeface="Times New Roman"/>
              </a:rPr>
              <a:t> (Vol. 3). </a:t>
            </a:r>
            <a:r>
              <a:rPr lang="en-US" sz="1100" dirty="0" err="1">
                <a:latin typeface="Times New Roman"/>
                <a:cs typeface="Times New Roman"/>
              </a:rPr>
              <a:t>Seohee</a:t>
            </a:r>
            <a:r>
              <a:rPr lang="en-US" sz="1100" dirty="0">
                <a:latin typeface="Times New Roman"/>
                <a:cs typeface="Times New Roman"/>
              </a:rPr>
              <a:t> Academy.</a:t>
            </a:r>
            <a:endParaRPr lang="en-US" sz="1100" dirty="0">
              <a:cs typeface="Calibri" panose="020F0502020204030204"/>
            </a:endParaRPr>
          </a:p>
          <a:p>
            <a:pPr algn="just"/>
            <a:r>
              <a:rPr lang="en-US" sz="1100" dirty="0">
                <a:latin typeface="Times New Roman"/>
                <a:cs typeface="Times New Roman"/>
              </a:rPr>
              <a:t>Leach, M., MacGregor, H., Scoones, I. and Wilkinson, A., 2021. Post-pandemic transformations: How and why COVID-19 requires us to rethink development. </a:t>
            </a:r>
            <a:r>
              <a:rPr lang="en-US" sz="1100" i="1" dirty="0">
                <a:latin typeface="Times New Roman"/>
                <a:cs typeface="Times New Roman"/>
              </a:rPr>
              <a:t>World Development</a:t>
            </a:r>
            <a:r>
              <a:rPr lang="en-US" sz="1100" dirty="0">
                <a:latin typeface="Times New Roman"/>
                <a:cs typeface="Times New Roman"/>
              </a:rPr>
              <a:t>, </a:t>
            </a:r>
            <a:r>
              <a:rPr lang="en-US" sz="1100" i="1" dirty="0">
                <a:latin typeface="Times New Roman"/>
                <a:cs typeface="Times New Roman"/>
              </a:rPr>
              <a:t>138</a:t>
            </a:r>
            <a:r>
              <a:rPr lang="en-US" sz="1100" dirty="0">
                <a:latin typeface="Times New Roman"/>
                <a:cs typeface="Times New Roman"/>
              </a:rPr>
              <a:t>, p.105233.</a:t>
            </a:r>
            <a:endParaRPr lang="en-US" sz="1100" dirty="0">
              <a:cs typeface="Calibri" panose="020F0502020204030204"/>
            </a:endParaRPr>
          </a:p>
          <a:p>
            <a:pPr algn="just"/>
            <a:r>
              <a:rPr lang="en-US" sz="1100" dirty="0">
                <a:latin typeface="Times New Roman"/>
                <a:cs typeface="Times New Roman"/>
              </a:rPr>
              <a:t>Ladson-Billings, G., 2021. I'm here for the hard re-set: Post-pandemic pedagogy to preserve our culture. </a:t>
            </a:r>
            <a:r>
              <a:rPr lang="en-US" sz="1100" i="1" dirty="0">
                <a:latin typeface="Times New Roman"/>
                <a:cs typeface="Times New Roman"/>
              </a:rPr>
              <a:t>Equity &amp; Excellence in Education</a:t>
            </a:r>
            <a:r>
              <a:rPr lang="en-US" sz="1100" dirty="0">
                <a:latin typeface="Times New Roman"/>
                <a:cs typeface="Times New Roman"/>
              </a:rPr>
              <a:t>, </a:t>
            </a:r>
            <a:r>
              <a:rPr lang="en-US" sz="1100" i="1" dirty="0">
                <a:latin typeface="Times New Roman"/>
                <a:cs typeface="Times New Roman"/>
              </a:rPr>
              <a:t>54</a:t>
            </a:r>
            <a:r>
              <a:rPr lang="en-US" sz="1100" dirty="0">
                <a:latin typeface="Times New Roman"/>
                <a:cs typeface="Times New Roman"/>
              </a:rPr>
              <a:t>(1), pp.68-78.</a:t>
            </a:r>
            <a:endParaRPr lang="en-US" sz="1100" dirty="0">
              <a:cs typeface="Calibri" panose="020F0502020204030204"/>
            </a:endParaRPr>
          </a:p>
          <a:p>
            <a:pPr algn="just"/>
            <a:r>
              <a:rPr lang="en-US" sz="1100" dirty="0">
                <a:latin typeface="Times New Roman"/>
                <a:cs typeface="Times New Roman"/>
              </a:rPr>
              <a:t>Benjamin, S., </a:t>
            </a:r>
            <a:r>
              <a:rPr lang="en-US" sz="1100" dirty="0" err="1">
                <a:latin typeface="Times New Roman"/>
                <a:cs typeface="Times New Roman"/>
              </a:rPr>
              <a:t>Dillette</a:t>
            </a:r>
            <a:r>
              <a:rPr lang="en-US" sz="1100" dirty="0">
                <a:latin typeface="Times New Roman"/>
                <a:cs typeface="Times New Roman"/>
              </a:rPr>
              <a:t>, A. and Alderman, D.H., 2020. “We can’t return to normal”: committing to tourism equity in the post-pandemic age. </a:t>
            </a:r>
            <a:r>
              <a:rPr lang="en-US" sz="1100" i="1" dirty="0">
                <a:latin typeface="Times New Roman"/>
                <a:cs typeface="Times New Roman"/>
              </a:rPr>
              <a:t>Tourism Geographies</a:t>
            </a:r>
            <a:r>
              <a:rPr lang="en-US" sz="1100" dirty="0">
                <a:latin typeface="Times New Roman"/>
                <a:cs typeface="Times New Roman"/>
              </a:rPr>
              <a:t>, </a:t>
            </a:r>
            <a:r>
              <a:rPr lang="en-US" sz="1100" i="1" dirty="0">
                <a:latin typeface="Times New Roman"/>
                <a:cs typeface="Times New Roman"/>
              </a:rPr>
              <a:t>22</a:t>
            </a:r>
            <a:r>
              <a:rPr lang="en-US" sz="1100" dirty="0">
                <a:latin typeface="Times New Roman"/>
                <a:cs typeface="Times New Roman"/>
              </a:rPr>
              <a:t>(3), pp.476-483.</a:t>
            </a:r>
            <a:endParaRPr lang="en-US" sz="1100" dirty="0">
              <a:cs typeface="Calibri" panose="020F0502020204030204"/>
            </a:endParaRPr>
          </a:p>
          <a:p>
            <a:pPr algn="just"/>
            <a:r>
              <a:rPr lang="en-US" sz="1100" dirty="0" err="1">
                <a:latin typeface="Times New Roman"/>
                <a:cs typeface="Times New Roman"/>
              </a:rPr>
              <a:t>Eltarabily</a:t>
            </a:r>
            <a:r>
              <a:rPr lang="en-US" sz="1100" dirty="0">
                <a:latin typeface="Times New Roman"/>
                <a:cs typeface="Times New Roman"/>
              </a:rPr>
              <a:t>, S. and </a:t>
            </a:r>
            <a:r>
              <a:rPr lang="en-US" sz="1100" dirty="0" err="1">
                <a:latin typeface="Times New Roman"/>
                <a:cs typeface="Times New Roman"/>
              </a:rPr>
              <a:t>Elghezanwy</a:t>
            </a:r>
            <a:r>
              <a:rPr lang="en-US" sz="1100" dirty="0">
                <a:latin typeface="Times New Roman"/>
                <a:cs typeface="Times New Roman"/>
              </a:rPr>
              <a:t>, D., 2020. Post-pandemic cities-the impact of COVID-19 on cities and urban design. </a:t>
            </a:r>
            <a:r>
              <a:rPr lang="en-US" sz="1100" i="1" dirty="0">
                <a:latin typeface="Times New Roman"/>
                <a:cs typeface="Times New Roman"/>
              </a:rPr>
              <a:t>Architecture Research</a:t>
            </a:r>
            <a:r>
              <a:rPr lang="en-US" sz="1100" dirty="0">
                <a:latin typeface="Times New Roman"/>
                <a:cs typeface="Times New Roman"/>
              </a:rPr>
              <a:t>, </a:t>
            </a:r>
            <a:r>
              <a:rPr lang="en-US" sz="1100" i="1" dirty="0">
                <a:latin typeface="Times New Roman"/>
                <a:cs typeface="Times New Roman"/>
              </a:rPr>
              <a:t>10</a:t>
            </a:r>
            <a:r>
              <a:rPr lang="en-US" sz="1100" dirty="0">
                <a:latin typeface="Times New Roman"/>
                <a:cs typeface="Times New Roman"/>
              </a:rPr>
              <a:t>(3), pp.75-84.</a:t>
            </a:r>
            <a:endParaRPr lang="en-US" sz="1100" dirty="0">
              <a:cs typeface="Calibri" panose="020F0502020204030204"/>
            </a:endParaRPr>
          </a:p>
          <a:p>
            <a:pPr algn="just"/>
            <a:r>
              <a:rPr lang="en-US" sz="1100" dirty="0">
                <a:latin typeface="Times New Roman"/>
                <a:cs typeface="Times New Roman"/>
              </a:rPr>
              <a:t>Hao, F., Xiao, Q. and Chon, K., 2020. COVID-19 and China’s hotel industry: Impacts, a disaster management framework, and post-pandemic agenda. </a:t>
            </a:r>
            <a:r>
              <a:rPr lang="en-US" sz="1100" i="1" dirty="0">
                <a:latin typeface="Times New Roman"/>
                <a:cs typeface="Times New Roman"/>
              </a:rPr>
              <a:t>International journal of hospitality management</a:t>
            </a:r>
            <a:r>
              <a:rPr lang="en-US" sz="1100" dirty="0">
                <a:latin typeface="Times New Roman"/>
                <a:cs typeface="Times New Roman"/>
              </a:rPr>
              <a:t>, </a:t>
            </a:r>
            <a:r>
              <a:rPr lang="en-US" sz="1100" i="1" dirty="0">
                <a:latin typeface="Times New Roman"/>
                <a:cs typeface="Times New Roman"/>
              </a:rPr>
              <a:t>90</a:t>
            </a:r>
            <a:r>
              <a:rPr lang="en-US" sz="1100" dirty="0">
                <a:latin typeface="Times New Roman"/>
                <a:cs typeface="Times New Roman"/>
              </a:rPr>
              <a:t>, p.102636.</a:t>
            </a:r>
            <a:endParaRPr lang="en-US" sz="1100" dirty="0">
              <a:cs typeface="Calibri"/>
            </a:endParaRPr>
          </a:p>
          <a:p>
            <a:pPr algn="just"/>
            <a:endParaRPr lang="en-US" sz="1100">
              <a:cs typeface="Calibri"/>
            </a:endParaRPr>
          </a:p>
        </p:txBody>
      </p:sp>
    </p:spTree>
    <p:extLst>
      <p:ext uri="{BB962C8B-B14F-4D97-AF65-F5344CB8AC3E}">
        <p14:creationId xmlns:p14="http://schemas.microsoft.com/office/powerpoint/2010/main" val="12114130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42A4FC2C-047E-45A5-965D-8E1E3BF09BC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ext&#10;&#10;Description automatically generated">
            <a:extLst>
              <a:ext uri="{FF2B5EF4-FFF2-40B4-BE49-F238E27FC236}">
                <a16:creationId xmlns="" xmlns:a16="http://schemas.microsoft.com/office/drawing/2014/main" id="{34666D99-C50D-17E8-4CB1-41AFDF1EF86D}"/>
              </a:ext>
            </a:extLst>
          </p:cNvPr>
          <p:cNvPicPr>
            <a:picLocks noGrp="1" noChangeAspect="1"/>
          </p:cNvPicPr>
          <p:nvPr>
            <p:ph idx="1"/>
          </p:nvPr>
        </p:nvPicPr>
        <p:blipFill rotWithShape="1">
          <a:blip r:embed="rId2"/>
          <a:srcRect t="9464" b="6282"/>
          <a:stretch/>
        </p:blipFill>
        <p:spPr>
          <a:xfrm>
            <a:off x="20" y="1282"/>
            <a:ext cx="12191980" cy="6856718"/>
          </a:xfrm>
          <a:prstGeom prst="rect">
            <a:avLst/>
          </a:prstGeom>
        </p:spPr>
      </p:pic>
    </p:spTree>
    <p:extLst>
      <p:ext uri="{BB962C8B-B14F-4D97-AF65-F5344CB8AC3E}">
        <p14:creationId xmlns:p14="http://schemas.microsoft.com/office/powerpoint/2010/main" val="108195540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TotalTime>
  <Words>3282</Words>
  <Application>Microsoft Office PowerPoint</Application>
  <PresentationFormat>Widescreen</PresentationFormat>
  <Paragraphs>135</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                  Student name: Viral Jivani Student number : 2242374 Lecturer Name : Efua Adams Module name : Marketing Management (LCMB7001) PRESENTATION - A Critical Analysis of the Global Business Environment - Post Pandemic   </vt:lpstr>
      <vt:lpstr>Marketing Management </vt:lpstr>
      <vt:lpstr>Table of contents</vt:lpstr>
      <vt:lpstr>Introduction</vt:lpstr>
      <vt:lpstr>Market Analysis of Tesla  a) Internal Factors </vt:lpstr>
      <vt:lpstr>b) External Factors</vt:lpstr>
      <vt:lpstr>Resource Allocation to Meet Current Challenges</vt:lpstr>
      <vt:lpstr>Continues</vt:lpstr>
      <vt:lpstr>Competitive Strategy for Tesla</vt:lpstr>
      <vt:lpstr>Green Marketing and Corporate Social Responsibility Strategies</vt:lpstr>
      <vt:lpstr>Continues</vt:lpstr>
      <vt:lpstr>Recommendations for Gaining a Competitive Advantage</vt:lpstr>
      <vt:lpstr>Conclusion</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Ritik Sharma</dc:creator>
  <cp:lastModifiedBy>user</cp:lastModifiedBy>
  <cp:revision>76</cp:revision>
  <dcterms:created xsi:type="dcterms:W3CDTF">2023-07-01T11:36:20Z</dcterms:created>
  <dcterms:modified xsi:type="dcterms:W3CDTF">2023-07-09T19:39:07Z</dcterms:modified>
</cp:coreProperties>
</file>