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339" r:id="rId2"/>
    <p:sldId id="257" r:id="rId3"/>
    <p:sldId id="258" r:id="rId4"/>
    <p:sldId id="259" r:id="rId5"/>
    <p:sldId id="341" r:id="rId6"/>
    <p:sldId id="280" r:id="rId7"/>
    <p:sldId id="294" r:id="rId8"/>
    <p:sldId id="295" r:id="rId9"/>
    <p:sldId id="296" r:id="rId10"/>
    <p:sldId id="300" r:id="rId11"/>
    <p:sldId id="311" r:id="rId12"/>
    <p:sldId id="312" r:id="rId13"/>
    <p:sldId id="313" r:id="rId14"/>
    <p:sldId id="314" r:id="rId15"/>
    <p:sldId id="315" r:id="rId16"/>
    <p:sldId id="316" r:id="rId17"/>
    <p:sldId id="319" r:id="rId18"/>
    <p:sldId id="320" r:id="rId19"/>
    <p:sldId id="321" r:id="rId20"/>
    <p:sldId id="322" r:id="rId21"/>
    <p:sldId id="324" r:id="rId22"/>
    <p:sldId id="334" r:id="rId23"/>
    <p:sldId id="342" r:id="rId24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rgbClr val="FAFD00"/>
        </a:solidFill>
        <a:latin typeface="Univers" charset="-18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rgbClr val="FAFD00"/>
        </a:solidFill>
        <a:latin typeface="Univers" charset="-18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76767"/>
    <a:srgbClr val="CECECE"/>
    <a:srgbClr val="AD6900"/>
    <a:srgbClr val="7FFF00"/>
    <a:srgbClr val="DADADA"/>
    <a:srgbClr val="FC0128"/>
    <a:srgbClr val="FAF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096D1C-81AE-49F2-9F40-861EF0395698}" v="6" dt="2021-10-01T11:45:00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howGuides="1">
      <p:cViewPr varScale="1">
        <p:scale>
          <a:sx n="118" d="100"/>
          <a:sy n="118" d="100"/>
        </p:scale>
        <p:origin x="30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17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Gibson" userId="09f400f0-b939-44fe-a018-d3e382747f7c" providerId="ADAL" clId="{86096D1C-81AE-49F2-9F40-861EF0395698}"/>
    <pc:docChg chg="custSel delSld modSld">
      <pc:chgData name="Andrew Gibson" userId="09f400f0-b939-44fe-a018-d3e382747f7c" providerId="ADAL" clId="{86096D1C-81AE-49F2-9F40-861EF0395698}" dt="2021-10-01T11:45:51.874" v="14" actId="6549"/>
      <pc:docMkLst>
        <pc:docMk/>
      </pc:docMkLst>
      <pc:sldChg chg="modSp mod">
        <pc:chgData name="Andrew Gibson" userId="09f400f0-b939-44fe-a018-d3e382747f7c" providerId="ADAL" clId="{86096D1C-81AE-49F2-9F40-861EF0395698}" dt="2021-10-01T11:19:57.770" v="6" actId="33524"/>
        <pc:sldMkLst>
          <pc:docMk/>
          <pc:sldMk cId="0" sldId="258"/>
        </pc:sldMkLst>
        <pc:spChg chg="mod">
          <ac:chgData name="Andrew Gibson" userId="09f400f0-b939-44fe-a018-d3e382747f7c" providerId="ADAL" clId="{86096D1C-81AE-49F2-9F40-861EF0395698}" dt="2021-10-01T11:19:57.770" v="6" actId="33524"/>
          <ac:spMkLst>
            <pc:docMk/>
            <pc:sldMk cId="0" sldId="258"/>
            <ac:spMk id="7170" creationId="{00000000-0000-0000-0000-000000000000}"/>
          </ac:spMkLst>
        </pc:spChg>
      </pc:sldChg>
      <pc:sldChg chg="del">
        <pc:chgData name="Andrew Gibson" userId="09f400f0-b939-44fe-a018-d3e382747f7c" providerId="ADAL" clId="{86096D1C-81AE-49F2-9F40-861EF0395698}" dt="2021-10-01T11:16:57.241" v="0" actId="2696"/>
        <pc:sldMkLst>
          <pc:docMk/>
          <pc:sldMk cId="0" sldId="260"/>
        </pc:sldMkLst>
      </pc:sldChg>
      <pc:sldChg chg="del">
        <pc:chgData name="Andrew Gibson" userId="09f400f0-b939-44fe-a018-d3e382747f7c" providerId="ADAL" clId="{86096D1C-81AE-49F2-9F40-861EF0395698}" dt="2021-10-01T11:17:02.267" v="1" actId="2696"/>
        <pc:sldMkLst>
          <pc:docMk/>
          <pc:sldMk cId="0" sldId="261"/>
        </pc:sldMkLst>
      </pc:sldChg>
      <pc:sldChg chg="del">
        <pc:chgData name="Andrew Gibson" userId="09f400f0-b939-44fe-a018-d3e382747f7c" providerId="ADAL" clId="{86096D1C-81AE-49F2-9F40-861EF0395698}" dt="2021-10-01T11:18:50.847" v="5" actId="2696"/>
        <pc:sldMkLst>
          <pc:docMk/>
          <pc:sldMk cId="0" sldId="265"/>
        </pc:sldMkLst>
      </pc:sldChg>
      <pc:sldChg chg="modSp mod">
        <pc:chgData name="Andrew Gibson" userId="09f400f0-b939-44fe-a018-d3e382747f7c" providerId="ADAL" clId="{86096D1C-81AE-49F2-9F40-861EF0395698}" dt="2021-10-01T11:45:21.478" v="13" actId="33524"/>
        <pc:sldMkLst>
          <pc:docMk/>
          <pc:sldMk cId="0" sldId="320"/>
        </pc:sldMkLst>
        <pc:spChg chg="mod">
          <ac:chgData name="Andrew Gibson" userId="09f400f0-b939-44fe-a018-d3e382747f7c" providerId="ADAL" clId="{86096D1C-81AE-49F2-9F40-861EF0395698}" dt="2021-10-01T11:44:39.208" v="10" actId="208"/>
          <ac:spMkLst>
            <pc:docMk/>
            <pc:sldMk cId="0" sldId="320"/>
            <ac:spMk id="70771" creationId="{00000000-0000-0000-0000-000000000000}"/>
          </ac:spMkLst>
        </pc:spChg>
        <pc:spChg chg="mod">
          <ac:chgData name="Andrew Gibson" userId="09f400f0-b939-44fe-a018-d3e382747f7c" providerId="ADAL" clId="{86096D1C-81AE-49F2-9F40-861EF0395698}" dt="2021-10-01T11:44:50.121" v="11" actId="208"/>
          <ac:spMkLst>
            <pc:docMk/>
            <pc:sldMk cId="0" sldId="320"/>
            <ac:spMk id="70773" creationId="{00000000-0000-0000-0000-000000000000}"/>
          </ac:spMkLst>
        </pc:spChg>
        <pc:spChg chg="mod">
          <ac:chgData name="Andrew Gibson" userId="09f400f0-b939-44fe-a018-d3e382747f7c" providerId="ADAL" clId="{86096D1C-81AE-49F2-9F40-861EF0395698}" dt="2021-10-01T11:45:00.917" v="12" actId="208"/>
          <ac:spMkLst>
            <pc:docMk/>
            <pc:sldMk cId="0" sldId="320"/>
            <ac:spMk id="70774" creationId="{00000000-0000-0000-0000-000000000000}"/>
          </ac:spMkLst>
        </pc:spChg>
        <pc:spChg chg="mod">
          <ac:chgData name="Andrew Gibson" userId="09f400f0-b939-44fe-a018-d3e382747f7c" providerId="ADAL" clId="{86096D1C-81AE-49F2-9F40-861EF0395698}" dt="2021-10-01T11:45:21.478" v="13" actId="33524"/>
          <ac:spMkLst>
            <pc:docMk/>
            <pc:sldMk cId="0" sldId="320"/>
            <ac:spMk id="70783" creationId="{00000000-0000-0000-0000-000000000000}"/>
          </ac:spMkLst>
        </pc:spChg>
      </pc:sldChg>
      <pc:sldChg chg="modSp mod">
        <pc:chgData name="Andrew Gibson" userId="09f400f0-b939-44fe-a018-d3e382747f7c" providerId="ADAL" clId="{86096D1C-81AE-49F2-9F40-861EF0395698}" dt="2021-10-01T11:45:51.874" v="14" actId="6549"/>
        <pc:sldMkLst>
          <pc:docMk/>
          <pc:sldMk cId="0" sldId="321"/>
        </pc:sldMkLst>
        <pc:spChg chg="mod">
          <ac:chgData name="Andrew Gibson" userId="09f400f0-b939-44fe-a018-d3e382747f7c" providerId="ADAL" clId="{86096D1C-81AE-49F2-9F40-861EF0395698}" dt="2021-10-01T11:45:51.874" v="14" actId="6549"/>
          <ac:spMkLst>
            <pc:docMk/>
            <pc:sldMk cId="0" sldId="321"/>
            <ac:spMk id="71807" creationId="{00000000-0000-0000-0000-000000000000}"/>
          </ac:spMkLst>
        </pc:spChg>
      </pc:sldChg>
      <pc:sldChg chg="del">
        <pc:chgData name="Andrew Gibson" userId="09f400f0-b939-44fe-a018-d3e382747f7c" providerId="ADAL" clId="{86096D1C-81AE-49F2-9F40-861EF0395698}" dt="2021-10-01T11:17:39.638" v="2" actId="2696"/>
        <pc:sldMkLst>
          <pc:docMk/>
          <pc:sldMk cId="0" sldId="336"/>
        </pc:sldMkLst>
      </pc:sldChg>
      <pc:sldChg chg="del">
        <pc:chgData name="Andrew Gibson" userId="09f400f0-b939-44fe-a018-d3e382747f7c" providerId="ADAL" clId="{86096D1C-81AE-49F2-9F40-861EF0395698}" dt="2021-10-01T11:17:59.574" v="3" actId="2696"/>
        <pc:sldMkLst>
          <pc:docMk/>
          <pc:sldMk cId="0" sldId="337"/>
        </pc:sldMkLst>
      </pc:sldChg>
      <pc:sldChg chg="del">
        <pc:chgData name="Andrew Gibson" userId="09f400f0-b939-44fe-a018-d3e382747f7c" providerId="ADAL" clId="{86096D1C-81AE-49F2-9F40-861EF0395698}" dt="2021-10-01T11:18:24.376" v="4" actId="2696"/>
        <pc:sldMkLst>
          <pc:docMk/>
          <pc:sldMk cId="0" sldId="33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858905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6613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notes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852488"/>
            <a:ext cx="4568825" cy="34258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32165856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383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226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47046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00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80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68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980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6229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1808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55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64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0" name="Group 6"/>
          <p:cNvGrpSpPr>
            <a:grpSpLocks/>
          </p:cNvGrpSpPr>
          <p:nvPr/>
        </p:nvGrpSpPr>
        <p:grpSpPr bwMode="auto">
          <a:xfrm>
            <a:off x="107950" y="107950"/>
            <a:ext cx="8928100" cy="6642100"/>
            <a:chOff x="68" y="68"/>
            <a:chExt cx="5624" cy="4184"/>
          </a:xfrm>
        </p:grpSpPr>
        <p:sp>
          <p:nvSpPr>
            <p:cNvPr id="1026" name="Rectangle 2"/>
            <p:cNvSpPr>
              <a:spLocks noChangeArrowheads="1"/>
            </p:cNvSpPr>
            <p:nvPr/>
          </p:nvSpPr>
          <p:spPr bwMode="auto">
            <a:xfrm>
              <a:off x="68" y="68"/>
              <a:ext cx="5624" cy="4184"/>
            </a:xfrm>
            <a:prstGeom prst="rect">
              <a:avLst/>
            </a:prstGeom>
            <a:gradFill rotWithShape="0">
              <a:gsLst>
                <a:gs pos="0">
                  <a:srgbClr val="00279F">
                    <a:gamma/>
                    <a:tint val="80000"/>
                    <a:invGamma/>
                  </a:srgbClr>
                </a:gs>
                <a:gs pos="50000">
                  <a:srgbClr val="00279F"/>
                </a:gs>
                <a:gs pos="100000">
                  <a:srgbClr val="00279F">
                    <a:gamma/>
                    <a:tint val="80000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7" name="Rectangle 3"/>
            <p:cNvSpPr>
              <a:spLocks noChangeArrowheads="1"/>
            </p:cNvSpPr>
            <p:nvPr/>
          </p:nvSpPr>
          <p:spPr bwMode="auto">
            <a:xfrm>
              <a:off x="151" y="140"/>
              <a:ext cx="5469" cy="4036"/>
            </a:xfrm>
            <a:prstGeom prst="rect">
              <a:avLst/>
            </a:prstGeom>
            <a:gradFill rotWithShape="0">
              <a:gsLst>
                <a:gs pos="0">
                  <a:srgbClr val="00279F"/>
                </a:gs>
                <a:gs pos="50000">
                  <a:srgbClr val="00279F">
                    <a:gamma/>
                    <a:tint val="70196"/>
                    <a:invGamma/>
                  </a:srgbClr>
                </a:gs>
                <a:gs pos="100000">
                  <a:srgbClr val="00279F"/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>
              <a:off x="191" y="188"/>
              <a:ext cx="5377" cy="3944"/>
            </a:xfrm>
            <a:prstGeom prst="rect">
              <a:avLst/>
            </a:prstGeom>
            <a:gradFill rotWithShape="0">
              <a:gsLst>
                <a:gs pos="0">
                  <a:srgbClr val="00279F">
                    <a:gamma/>
                    <a:tint val="70196"/>
                    <a:invGamma/>
                  </a:srgbClr>
                </a:gs>
                <a:gs pos="50000">
                  <a:srgbClr val="00279F"/>
                </a:gs>
                <a:gs pos="100000">
                  <a:srgbClr val="00279F">
                    <a:gamma/>
                    <a:tint val="70196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9" name="Rectangle 5"/>
            <p:cNvSpPr>
              <a:spLocks noChangeArrowheads="1"/>
            </p:cNvSpPr>
            <p:nvPr/>
          </p:nvSpPr>
          <p:spPr bwMode="auto">
            <a:xfrm>
              <a:off x="272" y="272"/>
              <a:ext cx="5216" cy="3776"/>
            </a:xfrm>
            <a:prstGeom prst="rect">
              <a:avLst/>
            </a:prstGeom>
            <a:gradFill rotWithShape="0">
              <a:gsLst>
                <a:gs pos="0">
                  <a:srgbClr val="00279F">
                    <a:gamma/>
                    <a:shade val="29804"/>
                    <a:invGamma/>
                  </a:srgbClr>
                </a:gs>
                <a:gs pos="100000">
                  <a:srgbClr val="00279F"/>
                </a:gs>
              </a:gsLst>
              <a:lin ang="5400000" scaled="1"/>
            </a:gradFill>
            <a:ln w="12700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Monotype Sorts" pitchFamily="2" charset="2"/>
        <a:buChar char="l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NewCDPrograms\FORDEL2.AVI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 descr="A:\MVC-037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09800"/>
            <a:ext cx="35052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FORDEL2.AVI">
            <a:hlinkClick r:id="" action="ppaction://media"/>
          </p:cNvPr>
          <p:cNvPicPr>
            <a:picLocks noChangeAspect="1" noChangeArrowheads="1"/>
          </p:cNvPicPr>
          <p:nvPr>
            <a:videoFile r:link="rId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209800"/>
            <a:ext cx="4191000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403648" y="1052736"/>
            <a:ext cx="663354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3200" b="0" dirty="0">
                <a:solidFill>
                  <a:schemeClr val="bg2"/>
                </a:solidFill>
                <a:latin typeface="Times New Roman" panose="02020603050405020304" pitchFamily="18" charset="0"/>
              </a:rPr>
              <a:t>Electronic Ignition - Inductive Pick-Up</a:t>
            </a:r>
          </a:p>
        </p:txBody>
      </p:sp>
    </p:spTree>
    <p:extLst>
      <p:ext uri="{BB962C8B-B14F-4D97-AF65-F5344CB8AC3E}">
        <p14:creationId xmlns:p14="http://schemas.microsoft.com/office/powerpoint/2010/main" val="360349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403225" y="461963"/>
            <a:ext cx="8798885" cy="4306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      Disadvantages of CB System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1    </a:t>
            </a: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Ignition timing will vary due to:- wear at heel, cam,</a:t>
            </a:r>
          </a:p>
          <a:p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      erosion of contact faces and contact bounce at high speeds.</a:t>
            </a:r>
          </a:p>
          <a:p>
            <a:endParaRPr lang="en-US" altLang="en-US" sz="22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marL="457200" indent="-457200">
              <a:buAutoNum type="arabicPlain" startAt="2"/>
            </a:pP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Dwell variation.</a:t>
            </a:r>
          </a:p>
          <a:p>
            <a:endParaRPr lang="en-US" altLang="en-US" sz="22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marL="457200" indent="-457200">
              <a:buAutoNum type="arabicPlain" startAt="3"/>
            </a:pPr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Cannot effectively control a current greater than 4 Amps.</a:t>
            </a:r>
          </a:p>
          <a:p>
            <a:endParaRPr lang="en-US" altLang="en-US" sz="22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sz="2200" dirty="0">
                <a:solidFill>
                  <a:schemeClr val="bg2"/>
                </a:solidFill>
                <a:latin typeface="Arial" panose="020B0604020202020204" pitchFamily="34" charset="0"/>
              </a:rPr>
              <a:t>4    Frequent servicing required.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512839" y="1196752"/>
            <a:ext cx="8664232" cy="4152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Points are replaced by solid state electronics. Vacuum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and centrifugal advance are still found on early systems,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however, on later systems these are controlled by an ECU.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 algn="ctr"/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INDUCTIVE PICKUP SYSTEMS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Magnetic systems produce an electrical pulse to trigger 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the system when a spark is required.  Rotation of a </a:t>
            </a:r>
          </a:p>
          <a:p>
            <a:r>
              <a:rPr lang="en-US" altLang="en-US" dirty="0" err="1">
                <a:solidFill>
                  <a:schemeClr val="bg2"/>
                </a:solidFill>
                <a:latin typeface="Arial" panose="020B0604020202020204" pitchFamily="34" charset="0"/>
              </a:rPr>
              <a:t>reluctor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 in the distributor causes a change in a magnetic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field and this generates an EMF in the pickup device. 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03225" y="461963"/>
            <a:ext cx="8242642" cy="3413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ELECTRONIC IGNITION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The strength of the EMF will vary depending on the 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position of  the </a:t>
            </a:r>
            <a:r>
              <a:rPr lang="en-US" altLang="en-US" dirty="0" err="1">
                <a:solidFill>
                  <a:schemeClr val="bg2"/>
                </a:solidFill>
                <a:latin typeface="Arial" panose="020B0604020202020204" pitchFamily="34" charset="0"/>
              </a:rPr>
              <a:t>reluctor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 attached to the driving spindle.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When the appropriate signal is received  by the control</a:t>
            </a:r>
          </a:p>
          <a:p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module the spark plug is fired.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03224" y="461963"/>
            <a:ext cx="7913191" cy="37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                        </a:t>
            </a:r>
            <a:r>
              <a:rPr lang="en-US" altLang="en-US" dirty="0">
                <a:solidFill>
                  <a:schemeClr val="bg2"/>
                </a:solidFill>
                <a:latin typeface="Arial" panose="020B0604020202020204" pitchFamily="34" charset="0"/>
              </a:rPr>
              <a:t>EMF </a:t>
            </a: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endParaRPr lang="en-US" altLang="en-US" dirty="0">
              <a:solidFill>
                <a:schemeClr val="bg2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167" y="999533"/>
            <a:ext cx="8315665" cy="485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88712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976313" y="2622550"/>
            <a:ext cx="735965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4000" dirty="0">
                <a:solidFill>
                  <a:schemeClr val="bg2"/>
                </a:solidFill>
              </a:rPr>
              <a:t>ELECTRONIC COMPONENTS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46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44040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44034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35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36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37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44038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44039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44044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44041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42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43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4045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047" name="Freeform 1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065" name="Group 3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44063" name="Group 3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44059" name="Group 2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44054" name="Group 2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44048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404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405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4051" name="Freeform 1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052" name="Freeform 2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053" name="Freeform 2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4055" name="Freeform 2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056" name="Freeform 2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057" name="Freeform 2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058" name="Freeform 2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4060" name="Rectangle 2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44061" name="Rectangle 2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44062" name="Rectangle 3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44064" name="Rectangle 32"/>
            <p:cNvSpPr>
              <a:spLocks noChangeArrowheads="1"/>
            </p:cNvSpPr>
            <p:nvPr/>
          </p:nvSpPr>
          <p:spPr bwMode="auto">
            <a:xfrm>
              <a:off x="2871" y="1994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44074" name="Group 4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44072" name="Group 4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44066" name="Oval 3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67" name="Oval 3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68" name="Oval 3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69" name="Oval 3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0" name="Oval 3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1" name="Oval 3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73" name="Rectangle 4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grpSp>
        <p:nvGrpSpPr>
          <p:cNvPr id="44083" name="Group 51"/>
          <p:cNvGrpSpPr>
            <a:grpSpLocks/>
          </p:cNvGrpSpPr>
          <p:nvPr/>
        </p:nvGrpSpPr>
        <p:grpSpPr bwMode="auto">
          <a:xfrm>
            <a:off x="4462463" y="638175"/>
            <a:ext cx="1308100" cy="1492250"/>
            <a:chOff x="2811" y="402"/>
            <a:chExt cx="824" cy="940"/>
          </a:xfrm>
        </p:grpSpPr>
        <p:sp>
          <p:nvSpPr>
            <p:cNvPr id="44075" name="Rectangle 43"/>
            <p:cNvSpPr>
              <a:spLocks noChangeArrowheads="1"/>
            </p:cNvSpPr>
            <p:nvPr/>
          </p:nvSpPr>
          <p:spPr bwMode="auto">
            <a:xfrm>
              <a:off x="2811" y="902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SWITCH</a:t>
              </a:r>
            </a:p>
          </p:txBody>
        </p:sp>
        <p:grpSp>
          <p:nvGrpSpPr>
            <p:cNvPr id="44082" name="Group 50"/>
            <p:cNvGrpSpPr>
              <a:grpSpLocks/>
            </p:cNvGrpSpPr>
            <p:nvPr/>
          </p:nvGrpSpPr>
          <p:grpSpPr bwMode="auto">
            <a:xfrm>
              <a:off x="2968" y="402"/>
              <a:ext cx="512" cy="504"/>
              <a:chOff x="2968" y="402"/>
              <a:chExt cx="512" cy="504"/>
            </a:xfrm>
          </p:grpSpPr>
          <p:sp>
            <p:nvSpPr>
              <p:cNvPr id="44076" name="Oval 44"/>
              <p:cNvSpPr>
                <a:spLocks noChangeArrowheads="1"/>
              </p:cNvSpPr>
              <p:nvPr/>
            </p:nvSpPr>
            <p:spPr bwMode="auto">
              <a:xfrm>
                <a:off x="2968" y="402"/>
                <a:ext cx="512" cy="50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7" name="Oval 45"/>
              <p:cNvSpPr>
                <a:spLocks noChangeArrowheads="1"/>
              </p:cNvSpPr>
              <p:nvPr/>
            </p:nvSpPr>
            <p:spPr bwMode="auto">
              <a:xfrm>
                <a:off x="3313" y="617"/>
                <a:ext cx="64" cy="64"/>
              </a:xfrm>
              <a:prstGeom prst="ellipse">
                <a:avLst/>
              </a:prstGeom>
              <a:solidFill>
                <a:schemeClr val="bg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8" name="Oval 46"/>
              <p:cNvSpPr>
                <a:spLocks noChangeArrowheads="1"/>
              </p:cNvSpPr>
              <p:nvPr/>
            </p:nvSpPr>
            <p:spPr bwMode="auto">
              <a:xfrm>
                <a:off x="3059" y="616"/>
                <a:ext cx="64" cy="64"/>
              </a:xfrm>
              <a:prstGeom prst="ellipse">
                <a:avLst/>
              </a:prstGeom>
              <a:solidFill>
                <a:schemeClr val="bg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79" name="Freeform 47"/>
              <p:cNvSpPr>
                <a:spLocks/>
              </p:cNvSpPr>
              <p:nvPr/>
            </p:nvSpPr>
            <p:spPr bwMode="auto">
              <a:xfrm>
                <a:off x="2968" y="648"/>
                <a:ext cx="109" cy="1"/>
              </a:xfrm>
              <a:custGeom>
                <a:avLst/>
                <a:gdLst>
                  <a:gd name="T0" fmla="*/ 108 w 109"/>
                  <a:gd name="T1" fmla="*/ 0 h 1"/>
                  <a:gd name="T2" fmla="*/ 0 w 10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9" h="1">
                    <a:moveTo>
                      <a:pt x="108" y="0"/>
                    </a:moveTo>
                    <a:lnTo>
                      <a:pt x="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80" name="Freeform 48"/>
              <p:cNvSpPr>
                <a:spLocks/>
              </p:cNvSpPr>
              <p:nvPr/>
            </p:nvSpPr>
            <p:spPr bwMode="auto">
              <a:xfrm>
                <a:off x="3371" y="651"/>
                <a:ext cx="109" cy="1"/>
              </a:xfrm>
              <a:custGeom>
                <a:avLst/>
                <a:gdLst>
                  <a:gd name="T0" fmla="*/ 108 w 109"/>
                  <a:gd name="T1" fmla="*/ 0 h 1"/>
                  <a:gd name="T2" fmla="*/ 0 w 10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9" h="1">
                    <a:moveTo>
                      <a:pt x="108" y="0"/>
                    </a:moveTo>
                    <a:lnTo>
                      <a:pt x="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81" name="Freeform 49"/>
              <p:cNvSpPr>
                <a:spLocks/>
              </p:cNvSpPr>
              <p:nvPr/>
            </p:nvSpPr>
            <p:spPr bwMode="auto">
              <a:xfrm>
                <a:off x="3090" y="576"/>
                <a:ext cx="241" cy="73"/>
              </a:xfrm>
              <a:custGeom>
                <a:avLst/>
                <a:gdLst>
                  <a:gd name="T0" fmla="*/ 0 w 241"/>
                  <a:gd name="T1" fmla="*/ 72 h 73"/>
                  <a:gd name="T2" fmla="*/ 240 w 241"/>
                  <a:gd name="T3" fmla="*/ 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41" h="73">
                    <a:moveTo>
                      <a:pt x="0" y="72"/>
                    </a:moveTo>
                    <a:lnTo>
                      <a:pt x="240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44092" name="Group 60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44090" name="Group 58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44084" name="Oval 52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5" name="Oval 53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6" name="Oval 54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7" name="Freeform 55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088" name="Oval 56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089" name="Oval 57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091" name="Rectangle 59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44093" name="Freeform 61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4" name="Freeform 62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5" name="Freeform 63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6" name="Freeform 64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097" name="Freeform 65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4116" name="Group 84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44113" name="Group 81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44098" name="Freeform 66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4110" name="Group 78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44099" name="Rectangle 67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0" name="Rectangle 68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1" name="Rectangle 69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2" name="Arc 70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3" name="Arc 71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4" name="Arc 72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5" name="Arc 73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6" name="Arc 74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7" name="Arc 75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4108" name="Freeform 76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109" name="AutoShape 77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4111" name="Rectangle 79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12" name="Rectangle 80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44114" name="Rectangle 82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15" name="Rectangle 83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4123" name="Group 91"/>
          <p:cNvGrpSpPr>
            <a:grpSpLocks/>
          </p:cNvGrpSpPr>
          <p:nvPr/>
        </p:nvGrpSpPr>
        <p:grpSpPr bwMode="auto">
          <a:xfrm>
            <a:off x="5257800" y="5321300"/>
            <a:ext cx="1250950" cy="939800"/>
            <a:chOff x="3312" y="3352"/>
            <a:chExt cx="788" cy="592"/>
          </a:xfrm>
        </p:grpSpPr>
        <p:grpSp>
          <p:nvGrpSpPr>
            <p:cNvPr id="44121" name="Group 89"/>
            <p:cNvGrpSpPr>
              <a:grpSpLocks/>
            </p:cNvGrpSpPr>
            <p:nvPr/>
          </p:nvGrpSpPr>
          <p:grpSpPr bwMode="auto">
            <a:xfrm>
              <a:off x="3312" y="3352"/>
              <a:ext cx="788" cy="592"/>
              <a:chOff x="3312" y="3352"/>
              <a:chExt cx="788" cy="592"/>
            </a:xfrm>
          </p:grpSpPr>
          <p:sp>
            <p:nvSpPr>
              <p:cNvPr id="44117" name="Oval 85"/>
              <p:cNvSpPr>
                <a:spLocks noChangeArrowheads="1"/>
              </p:cNvSpPr>
              <p:nvPr/>
            </p:nvSpPr>
            <p:spPr bwMode="auto">
              <a:xfrm>
                <a:off x="3460" y="3352"/>
                <a:ext cx="640" cy="592"/>
              </a:xfrm>
              <a:prstGeom prst="ellipse">
                <a:avLst/>
              </a:prstGeom>
              <a:solidFill>
                <a:srgbClr val="FAFD00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18" name="Freeform 86"/>
              <p:cNvSpPr>
                <a:spLocks/>
              </p:cNvSpPr>
              <p:nvPr/>
            </p:nvSpPr>
            <p:spPr bwMode="auto">
              <a:xfrm>
                <a:off x="3672" y="3396"/>
                <a:ext cx="289" cy="169"/>
              </a:xfrm>
              <a:custGeom>
                <a:avLst/>
                <a:gdLst>
                  <a:gd name="T0" fmla="*/ 0 w 289"/>
                  <a:gd name="T1" fmla="*/ 168 h 169"/>
                  <a:gd name="T2" fmla="*/ 288 w 289"/>
                  <a:gd name="T3" fmla="*/ 0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9" h="169">
                    <a:moveTo>
                      <a:pt x="0" y="168"/>
                    </a:moveTo>
                    <a:lnTo>
                      <a:pt x="288" y="0"/>
                    </a:lnTo>
                  </a:path>
                </a:pathLst>
              </a:custGeom>
              <a:noFill/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119" name="Freeform 87"/>
              <p:cNvSpPr>
                <a:spLocks/>
              </p:cNvSpPr>
              <p:nvPr/>
            </p:nvSpPr>
            <p:spPr bwMode="auto">
              <a:xfrm>
                <a:off x="3672" y="3756"/>
                <a:ext cx="313" cy="145"/>
              </a:xfrm>
              <a:custGeom>
                <a:avLst/>
                <a:gdLst>
                  <a:gd name="T0" fmla="*/ 0 w 313"/>
                  <a:gd name="T1" fmla="*/ 0 h 145"/>
                  <a:gd name="T2" fmla="*/ 312 w 313"/>
                  <a:gd name="T3" fmla="*/ 144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13" h="145">
                    <a:moveTo>
                      <a:pt x="0" y="0"/>
                    </a:moveTo>
                    <a:lnTo>
                      <a:pt x="312" y="144"/>
                    </a:lnTo>
                  </a:path>
                </a:pathLst>
              </a:custGeom>
              <a:noFill/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120" name="Freeform 88"/>
              <p:cNvSpPr>
                <a:spLocks/>
              </p:cNvSpPr>
              <p:nvPr/>
            </p:nvSpPr>
            <p:spPr bwMode="auto">
              <a:xfrm>
                <a:off x="3312" y="3660"/>
                <a:ext cx="361" cy="1"/>
              </a:xfrm>
              <a:custGeom>
                <a:avLst/>
                <a:gdLst>
                  <a:gd name="T0" fmla="*/ 0 w 361"/>
                  <a:gd name="T1" fmla="*/ 0 h 1"/>
                  <a:gd name="T2" fmla="*/ 360 w 361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61" h="1">
                    <a:moveTo>
                      <a:pt x="0" y="0"/>
                    </a:moveTo>
                    <a:lnTo>
                      <a:pt x="360" y="0"/>
                    </a:lnTo>
                  </a:path>
                </a:pathLst>
              </a:custGeom>
              <a:noFill/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4122" name="Freeform 90"/>
            <p:cNvSpPr>
              <a:spLocks/>
            </p:cNvSpPr>
            <p:nvPr/>
          </p:nvSpPr>
          <p:spPr bwMode="auto">
            <a:xfrm>
              <a:off x="3672" y="3492"/>
              <a:ext cx="1" cy="337"/>
            </a:xfrm>
            <a:custGeom>
              <a:avLst/>
              <a:gdLst>
                <a:gd name="T0" fmla="*/ 0 w 1"/>
                <a:gd name="T1" fmla="*/ 0 h 337"/>
                <a:gd name="T2" fmla="*/ 0 w 1"/>
                <a:gd name="T3" fmla="*/ 336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337">
                  <a:moveTo>
                    <a:pt x="0" y="0"/>
                  </a:moveTo>
                  <a:lnTo>
                    <a:pt x="0" y="336"/>
                  </a:lnTo>
                </a:path>
              </a:pathLst>
            </a:custGeom>
            <a:noFill/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128" name="Group 96"/>
          <p:cNvGrpSpPr>
            <a:grpSpLocks/>
          </p:cNvGrpSpPr>
          <p:nvPr/>
        </p:nvGrpSpPr>
        <p:grpSpPr bwMode="auto">
          <a:xfrm>
            <a:off x="6100763" y="6234113"/>
            <a:ext cx="301625" cy="230187"/>
            <a:chOff x="3843" y="3927"/>
            <a:chExt cx="190" cy="145"/>
          </a:xfrm>
        </p:grpSpPr>
        <p:sp>
          <p:nvSpPr>
            <p:cNvPr id="44124" name="Freeform 92"/>
            <p:cNvSpPr>
              <a:spLocks/>
            </p:cNvSpPr>
            <p:nvPr/>
          </p:nvSpPr>
          <p:spPr bwMode="auto">
            <a:xfrm>
              <a:off x="3942" y="3927"/>
              <a:ext cx="1" cy="64"/>
            </a:xfrm>
            <a:custGeom>
              <a:avLst/>
              <a:gdLst>
                <a:gd name="T0" fmla="*/ 0 w 1"/>
                <a:gd name="T1" fmla="*/ 0 h 64"/>
                <a:gd name="T2" fmla="*/ 0 w 1"/>
                <a:gd name="T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4">
                  <a:moveTo>
                    <a:pt x="0" y="0"/>
                  </a:moveTo>
                  <a:lnTo>
                    <a:pt x="0" y="63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125" name="Freeform 93"/>
            <p:cNvSpPr>
              <a:spLocks/>
            </p:cNvSpPr>
            <p:nvPr/>
          </p:nvSpPr>
          <p:spPr bwMode="auto">
            <a:xfrm>
              <a:off x="3843" y="4008"/>
              <a:ext cx="190" cy="1"/>
            </a:xfrm>
            <a:custGeom>
              <a:avLst/>
              <a:gdLst>
                <a:gd name="T0" fmla="*/ 0 w 190"/>
                <a:gd name="T1" fmla="*/ 0 h 1"/>
                <a:gd name="T2" fmla="*/ 189 w 19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0" h="1">
                  <a:moveTo>
                    <a:pt x="0" y="0"/>
                  </a:moveTo>
                  <a:lnTo>
                    <a:pt x="18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126" name="Freeform 94"/>
            <p:cNvSpPr>
              <a:spLocks/>
            </p:cNvSpPr>
            <p:nvPr/>
          </p:nvSpPr>
          <p:spPr bwMode="auto">
            <a:xfrm>
              <a:off x="3859" y="4038"/>
              <a:ext cx="152" cy="1"/>
            </a:xfrm>
            <a:custGeom>
              <a:avLst/>
              <a:gdLst>
                <a:gd name="T0" fmla="*/ 0 w 152"/>
                <a:gd name="T1" fmla="*/ 0 h 1"/>
                <a:gd name="T2" fmla="*/ 151 w 15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52" h="1">
                  <a:moveTo>
                    <a:pt x="0" y="0"/>
                  </a:moveTo>
                  <a:lnTo>
                    <a:pt x="151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127" name="Freeform 95"/>
            <p:cNvSpPr>
              <a:spLocks/>
            </p:cNvSpPr>
            <p:nvPr/>
          </p:nvSpPr>
          <p:spPr bwMode="auto">
            <a:xfrm>
              <a:off x="3899" y="4071"/>
              <a:ext cx="77" cy="1"/>
            </a:xfrm>
            <a:custGeom>
              <a:avLst/>
              <a:gdLst>
                <a:gd name="T0" fmla="*/ 0 w 77"/>
                <a:gd name="T1" fmla="*/ 0 h 1"/>
                <a:gd name="T2" fmla="*/ 76 w 7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" h="1">
                  <a:moveTo>
                    <a:pt x="0" y="0"/>
                  </a:moveTo>
                  <a:lnTo>
                    <a:pt x="76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4134" name="Group 102"/>
          <p:cNvGrpSpPr>
            <a:grpSpLocks/>
          </p:cNvGrpSpPr>
          <p:nvPr/>
        </p:nvGrpSpPr>
        <p:grpSpPr bwMode="auto">
          <a:xfrm>
            <a:off x="2211388" y="5151438"/>
            <a:ext cx="1681162" cy="461962"/>
            <a:chOff x="1393" y="3245"/>
            <a:chExt cx="1059" cy="291"/>
          </a:xfrm>
        </p:grpSpPr>
        <p:grpSp>
          <p:nvGrpSpPr>
            <p:cNvPr id="44132" name="Group 100"/>
            <p:cNvGrpSpPr>
              <a:grpSpLocks/>
            </p:cNvGrpSpPr>
            <p:nvPr/>
          </p:nvGrpSpPr>
          <p:grpSpPr bwMode="auto">
            <a:xfrm>
              <a:off x="1396" y="3256"/>
              <a:ext cx="1056" cy="280"/>
              <a:chOff x="1396" y="3256"/>
              <a:chExt cx="1056" cy="280"/>
            </a:xfrm>
          </p:grpSpPr>
          <p:sp>
            <p:nvSpPr>
              <p:cNvPr id="44129" name="Rectangle 97"/>
              <p:cNvSpPr>
                <a:spLocks noChangeArrowheads="1"/>
              </p:cNvSpPr>
              <p:nvPr/>
            </p:nvSpPr>
            <p:spPr bwMode="auto">
              <a:xfrm>
                <a:off x="1396" y="3256"/>
                <a:ext cx="952" cy="280"/>
              </a:xfrm>
              <a:prstGeom prst="rect">
                <a:avLst/>
              </a:prstGeom>
              <a:gradFill rotWithShape="0">
                <a:gsLst>
                  <a:gs pos="0">
                    <a:srgbClr val="FF8203">
                      <a:gamma/>
                      <a:shade val="29804"/>
                      <a:invGamma/>
                    </a:srgbClr>
                  </a:gs>
                  <a:gs pos="50000">
                    <a:srgbClr val="FF8203"/>
                  </a:gs>
                  <a:gs pos="100000">
                    <a:srgbClr val="FF8203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30" name="Rectangle 98"/>
              <p:cNvSpPr>
                <a:spLocks noChangeArrowheads="1"/>
              </p:cNvSpPr>
              <p:nvPr/>
            </p:nvSpPr>
            <p:spPr bwMode="auto">
              <a:xfrm>
                <a:off x="1864" y="3256"/>
                <a:ext cx="484" cy="280"/>
              </a:xfrm>
              <a:prstGeom prst="rect">
                <a:avLst/>
              </a:prstGeom>
              <a:gradFill rotWithShape="0">
                <a:gsLst>
                  <a:gs pos="0">
                    <a:srgbClr val="FC0128">
                      <a:gamma/>
                      <a:shade val="29804"/>
                      <a:invGamma/>
                    </a:srgbClr>
                  </a:gs>
                  <a:gs pos="50000">
                    <a:srgbClr val="FC0128"/>
                  </a:gs>
                  <a:gs pos="100000">
                    <a:srgbClr val="FC0128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4131" name="Rectangle 99"/>
              <p:cNvSpPr>
                <a:spLocks noChangeArrowheads="1"/>
              </p:cNvSpPr>
              <p:nvPr/>
            </p:nvSpPr>
            <p:spPr bwMode="auto">
              <a:xfrm>
                <a:off x="2352" y="3346"/>
                <a:ext cx="100" cy="112"/>
              </a:xfrm>
              <a:prstGeom prst="rect">
                <a:avLst/>
              </a:prstGeom>
              <a:gradFill rotWithShape="0">
                <a:gsLst>
                  <a:gs pos="0">
                    <a:srgbClr val="DADADA">
                      <a:gamma/>
                      <a:shade val="29804"/>
                      <a:invGamma/>
                    </a:srgbClr>
                  </a:gs>
                  <a:gs pos="50000">
                    <a:srgbClr val="DADADA"/>
                  </a:gs>
                  <a:gs pos="100000">
                    <a:srgbClr val="DADADA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4133" name="Rectangle 101"/>
            <p:cNvSpPr>
              <a:spLocks noChangeArrowheads="1"/>
            </p:cNvSpPr>
            <p:nvPr/>
          </p:nvSpPr>
          <p:spPr bwMode="auto">
            <a:xfrm>
              <a:off x="1393" y="3245"/>
              <a:ext cx="767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dirty="0">
                  <a:solidFill>
                    <a:schemeClr val="tx1"/>
                  </a:solidFill>
                </a:rPr>
                <a:t>-          +</a:t>
              </a:r>
            </a:p>
          </p:txBody>
        </p:sp>
      </p:grpSp>
      <p:sp>
        <p:nvSpPr>
          <p:cNvPr id="44135" name="Freeform 103"/>
          <p:cNvSpPr>
            <a:spLocks/>
          </p:cNvSpPr>
          <p:nvPr/>
        </p:nvSpPr>
        <p:spPr bwMode="auto">
          <a:xfrm>
            <a:off x="3905250" y="5810250"/>
            <a:ext cx="1468438" cy="1588"/>
          </a:xfrm>
          <a:custGeom>
            <a:avLst/>
            <a:gdLst>
              <a:gd name="T0" fmla="*/ 0 w 925"/>
              <a:gd name="T1" fmla="*/ 0 h 1"/>
              <a:gd name="T2" fmla="*/ 924 w 9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25" h="1">
                <a:moveTo>
                  <a:pt x="0" y="0"/>
                </a:moveTo>
                <a:lnTo>
                  <a:pt x="924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6" name="Freeform 104"/>
          <p:cNvSpPr>
            <a:spLocks/>
          </p:cNvSpPr>
          <p:nvPr/>
        </p:nvSpPr>
        <p:spPr bwMode="auto">
          <a:xfrm>
            <a:off x="1752600" y="5734050"/>
            <a:ext cx="4516438" cy="611188"/>
          </a:xfrm>
          <a:custGeom>
            <a:avLst/>
            <a:gdLst>
              <a:gd name="T0" fmla="*/ 252 w 2845"/>
              <a:gd name="T1" fmla="*/ 0 h 385"/>
              <a:gd name="T2" fmla="*/ 0 w 2845"/>
              <a:gd name="T3" fmla="*/ 0 h 385"/>
              <a:gd name="T4" fmla="*/ 0 w 2845"/>
              <a:gd name="T5" fmla="*/ 288 h 385"/>
              <a:gd name="T6" fmla="*/ 2088 w 2845"/>
              <a:gd name="T7" fmla="*/ 288 h 385"/>
              <a:gd name="T8" fmla="*/ 2844 w 2845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45" h="385">
                <a:moveTo>
                  <a:pt x="252" y="0"/>
                </a:moveTo>
                <a:lnTo>
                  <a:pt x="0" y="0"/>
                </a:lnTo>
                <a:lnTo>
                  <a:pt x="0" y="288"/>
                </a:lnTo>
                <a:lnTo>
                  <a:pt x="2088" y="288"/>
                </a:lnTo>
                <a:lnTo>
                  <a:pt x="2844" y="3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4137" name="Rectangle 105"/>
          <p:cNvSpPr>
            <a:spLocks noChangeArrowheads="1"/>
          </p:cNvSpPr>
          <p:nvPr/>
        </p:nvSpPr>
        <p:spPr bwMode="auto">
          <a:xfrm>
            <a:off x="6615113" y="5510213"/>
            <a:ext cx="7889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OFF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70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45064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45058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59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0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61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45062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45063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45068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45065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66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067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069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071" name="Freeform 1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089" name="Group 3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45087" name="Group 3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45083" name="Group 2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45078" name="Group 2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45072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73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74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5075" name="Freeform 1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076" name="Freeform 2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077" name="Freeform 2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5079" name="Freeform 2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080" name="Freeform 2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081" name="Freeform 2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082" name="Freeform 2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5084" name="Rectangle 2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45085" name="Rectangle 2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45086" name="Rectangle 3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45088" name="Rectangle 32"/>
            <p:cNvSpPr>
              <a:spLocks noChangeArrowheads="1"/>
            </p:cNvSpPr>
            <p:nvPr/>
          </p:nvSpPr>
          <p:spPr bwMode="auto">
            <a:xfrm>
              <a:off x="2871" y="1994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45098" name="Group 4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45096" name="Group 4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45090" name="Oval 3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1" name="Oval 3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2" name="Oval 3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3" name="Oval 3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4" name="Oval 3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095" name="Oval 3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5097" name="Rectangle 4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45099" name="Rectangle 43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45100" name="Oval 44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1" name="Oval 45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2" name="Oval 46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5103" name="Freeform 47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4" name="Freeform 48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05" name="Freeform 49"/>
          <p:cNvSpPr>
            <a:spLocks/>
          </p:cNvSpPr>
          <p:nvPr/>
        </p:nvSpPr>
        <p:spPr bwMode="auto">
          <a:xfrm>
            <a:off x="4937125" y="1019175"/>
            <a:ext cx="395288" cy="58738"/>
          </a:xfrm>
          <a:custGeom>
            <a:avLst/>
            <a:gdLst>
              <a:gd name="T0" fmla="*/ 0 w 249"/>
              <a:gd name="T1" fmla="*/ 0 h 37"/>
              <a:gd name="T2" fmla="*/ 248 w 249"/>
              <a:gd name="T3" fmla="*/ 36 h 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9" h="37">
                <a:moveTo>
                  <a:pt x="0" y="0"/>
                </a:moveTo>
                <a:lnTo>
                  <a:pt x="248" y="36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114" name="Group 58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45112" name="Group 56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45106" name="Oval 50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07" name="Oval 51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08" name="Oval 52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09" name="Freeform 53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110" name="Oval 54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11" name="Oval 55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5113" name="Rectangle 57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45115" name="Freeform 59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solidFill>
            <a:srgbClr val="7FFF00"/>
          </a:solidFill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6" name="Freeform 60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7" name="Freeform 61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8" name="Freeform 62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19" name="Freeform 63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138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45135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45120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5132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45121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2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3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4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5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6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7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8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29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5130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131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5133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34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45136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37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5145" name="Group 89"/>
          <p:cNvGrpSpPr>
            <a:grpSpLocks/>
          </p:cNvGrpSpPr>
          <p:nvPr/>
        </p:nvGrpSpPr>
        <p:grpSpPr bwMode="auto">
          <a:xfrm>
            <a:off x="5257800" y="5321300"/>
            <a:ext cx="1250950" cy="939800"/>
            <a:chOff x="3312" y="3352"/>
            <a:chExt cx="788" cy="592"/>
          </a:xfrm>
        </p:grpSpPr>
        <p:grpSp>
          <p:nvGrpSpPr>
            <p:cNvPr id="45143" name="Group 87"/>
            <p:cNvGrpSpPr>
              <a:grpSpLocks/>
            </p:cNvGrpSpPr>
            <p:nvPr/>
          </p:nvGrpSpPr>
          <p:grpSpPr bwMode="auto">
            <a:xfrm>
              <a:off x="3312" y="3352"/>
              <a:ext cx="788" cy="592"/>
              <a:chOff x="3312" y="3352"/>
              <a:chExt cx="788" cy="592"/>
            </a:xfrm>
          </p:grpSpPr>
          <p:sp>
            <p:nvSpPr>
              <p:cNvPr id="45139" name="Oval 83"/>
              <p:cNvSpPr>
                <a:spLocks noChangeArrowheads="1"/>
              </p:cNvSpPr>
              <p:nvPr/>
            </p:nvSpPr>
            <p:spPr bwMode="auto">
              <a:xfrm>
                <a:off x="3460" y="3352"/>
                <a:ext cx="640" cy="592"/>
              </a:xfrm>
              <a:prstGeom prst="ellipse">
                <a:avLst/>
              </a:prstGeom>
              <a:solidFill>
                <a:srgbClr val="7FFF00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40" name="Freeform 84"/>
              <p:cNvSpPr>
                <a:spLocks/>
              </p:cNvSpPr>
              <p:nvPr/>
            </p:nvSpPr>
            <p:spPr bwMode="auto">
              <a:xfrm>
                <a:off x="3672" y="3396"/>
                <a:ext cx="289" cy="169"/>
              </a:xfrm>
              <a:custGeom>
                <a:avLst/>
                <a:gdLst>
                  <a:gd name="T0" fmla="*/ 0 w 289"/>
                  <a:gd name="T1" fmla="*/ 168 h 169"/>
                  <a:gd name="T2" fmla="*/ 288 w 289"/>
                  <a:gd name="T3" fmla="*/ 0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9" h="169">
                    <a:moveTo>
                      <a:pt x="0" y="168"/>
                    </a:moveTo>
                    <a:lnTo>
                      <a:pt x="288" y="0"/>
                    </a:lnTo>
                  </a:path>
                </a:pathLst>
              </a:custGeom>
              <a:solidFill>
                <a:srgbClr val="7FFF00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141" name="Freeform 85"/>
              <p:cNvSpPr>
                <a:spLocks/>
              </p:cNvSpPr>
              <p:nvPr/>
            </p:nvSpPr>
            <p:spPr bwMode="auto">
              <a:xfrm>
                <a:off x="3672" y="3756"/>
                <a:ext cx="313" cy="145"/>
              </a:xfrm>
              <a:custGeom>
                <a:avLst/>
                <a:gdLst>
                  <a:gd name="T0" fmla="*/ 0 w 313"/>
                  <a:gd name="T1" fmla="*/ 0 h 145"/>
                  <a:gd name="T2" fmla="*/ 312 w 313"/>
                  <a:gd name="T3" fmla="*/ 144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13" h="145">
                    <a:moveTo>
                      <a:pt x="0" y="0"/>
                    </a:moveTo>
                    <a:lnTo>
                      <a:pt x="312" y="144"/>
                    </a:lnTo>
                  </a:path>
                </a:pathLst>
              </a:custGeom>
              <a:solidFill>
                <a:srgbClr val="7FFF00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142" name="Freeform 86"/>
              <p:cNvSpPr>
                <a:spLocks/>
              </p:cNvSpPr>
              <p:nvPr/>
            </p:nvSpPr>
            <p:spPr bwMode="auto">
              <a:xfrm>
                <a:off x="3312" y="3660"/>
                <a:ext cx="361" cy="1"/>
              </a:xfrm>
              <a:custGeom>
                <a:avLst/>
                <a:gdLst>
                  <a:gd name="T0" fmla="*/ 0 w 361"/>
                  <a:gd name="T1" fmla="*/ 0 h 1"/>
                  <a:gd name="T2" fmla="*/ 360 w 361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61" h="1">
                    <a:moveTo>
                      <a:pt x="0" y="0"/>
                    </a:moveTo>
                    <a:lnTo>
                      <a:pt x="360" y="0"/>
                    </a:lnTo>
                  </a:path>
                </a:pathLst>
              </a:custGeom>
              <a:solidFill>
                <a:srgbClr val="7FFF00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5144" name="Freeform 88"/>
            <p:cNvSpPr>
              <a:spLocks/>
            </p:cNvSpPr>
            <p:nvPr/>
          </p:nvSpPr>
          <p:spPr bwMode="auto">
            <a:xfrm>
              <a:off x="3672" y="3492"/>
              <a:ext cx="1" cy="337"/>
            </a:xfrm>
            <a:custGeom>
              <a:avLst/>
              <a:gdLst>
                <a:gd name="T0" fmla="*/ 0 w 1"/>
                <a:gd name="T1" fmla="*/ 0 h 337"/>
                <a:gd name="T2" fmla="*/ 0 w 1"/>
                <a:gd name="T3" fmla="*/ 336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337">
                  <a:moveTo>
                    <a:pt x="0" y="0"/>
                  </a:moveTo>
                  <a:lnTo>
                    <a:pt x="0" y="336"/>
                  </a:lnTo>
                </a:path>
              </a:pathLst>
            </a:custGeom>
            <a:solidFill>
              <a:srgbClr val="7FFF00"/>
            </a:solidFill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150" name="Group 94"/>
          <p:cNvGrpSpPr>
            <a:grpSpLocks/>
          </p:cNvGrpSpPr>
          <p:nvPr/>
        </p:nvGrpSpPr>
        <p:grpSpPr bwMode="auto">
          <a:xfrm>
            <a:off x="6100763" y="6234113"/>
            <a:ext cx="301625" cy="230187"/>
            <a:chOff x="3843" y="3927"/>
            <a:chExt cx="190" cy="145"/>
          </a:xfrm>
        </p:grpSpPr>
        <p:sp>
          <p:nvSpPr>
            <p:cNvPr id="45146" name="Freeform 90"/>
            <p:cNvSpPr>
              <a:spLocks/>
            </p:cNvSpPr>
            <p:nvPr/>
          </p:nvSpPr>
          <p:spPr bwMode="auto">
            <a:xfrm>
              <a:off x="3942" y="3927"/>
              <a:ext cx="1" cy="64"/>
            </a:xfrm>
            <a:custGeom>
              <a:avLst/>
              <a:gdLst>
                <a:gd name="T0" fmla="*/ 0 w 1"/>
                <a:gd name="T1" fmla="*/ 0 h 64"/>
                <a:gd name="T2" fmla="*/ 0 w 1"/>
                <a:gd name="T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4">
                  <a:moveTo>
                    <a:pt x="0" y="0"/>
                  </a:moveTo>
                  <a:lnTo>
                    <a:pt x="0" y="63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147" name="Freeform 91"/>
            <p:cNvSpPr>
              <a:spLocks/>
            </p:cNvSpPr>
            <p:nvPr/>
          </p:nvSpPr>
          <p:spPr bwMode="auto">
            <a:xfrm>
              <a:off x="3843" y="4008"/>
              <a:ext cx="190" cy="1"/>
            </a:xfrm>
            <a:custGeom>
              <a:avLst/>
              <a:gdLst>
                <a:gd name="T0" fmla="*/ 0 w 190"/>
                <a:gd name="T1" fmla="*/ 0 h 1"/>
                <a:gd name="T2" fmla="*/ 189 w 19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0" h="1">
                  <a:moveTo>
                    <a:pt x="0" y="0"/>
                  </a:moveTo>
                  <a:lnTo>
                    <a:pt x="18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148" name="Freeform 92"/>
            <p:cNvSpPr>
              <a:spLocks/>
            </p:cNvSpPr>
            <p:nvPr/>
          </p:nvSpPr>
          <p:spPr bwMode="auto">
            <a:xfrm>
              <a:off x="3859" y="4038"/>
              <a:ext cx="152" cy="1"/>
            </a:xfrm>
            <a:custGeom>
              <a:avLst/>
              <a:gdLst>
                <a:gd name="T0" fmla="*/ 0 w 152"/>
                <a:gd name="T1" fmla="*/ 0 h 1"/>
                <a:gd name="T2" fmla="*/ 151 w 15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52" h="1">
                  <a:moveTo>
                    <a:pt x="0" y="0"/>
                  </a:moveTo>
                  <a:lnTo>
                    <a:pt x="151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149" name="Freeform 93"/>
            <p:cNvSpPr>
              <a:spLocks/>
            </p:cNvSpPr>
            <p:nvPr/>
          </p:nvSpPr>
          <p:spPr bwMode="auto">
            <a:xfrm>
              <a:off x="3899" y="4071"/>
              <a:ext cx="77" cy="1"/>
            </a:xfrm>
            <a:custGeom>
              <a:avLst/>
              <a:gdLst>
                <a:gd name="T0" fmla="*/ 0 w 77"/>
                <a:gd name="T1" fmla="*/ 0 h 1"/>
                <a:gd name="T2" fmla="*/ 76 w 7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" h="1">
                  <a:moveTo>
                    <a:pt x="0" y="0"/>
                  </a:moveTo>
                  <a:lnTo>
                    <a:pt x="76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5156" name="Group 100"/>
          <p:cNvGrpSpPr>
            <a:grpSpLocks/>
          </p:cNvGrpSpPr>
          <p:nvPr/>
        </p:nvGrpSpPr>
        <p:grpSpPr bwMode="auto">
          <a:xfrm>
            <a:off x="2211388" y="5532438"/>
            <a:ext cx="1681162" cy="461962"/>
            <a:chOff x="1393" y="3485"/>
            <a:chExt cx="1059" cy="291"/>
          </a:xfrm>
        </p:grpSpPr>
        <p:grpSp>
          <p:nvGrpSpPr>
            <p:cNvPr id="45154" name="Group 98"/>
            <p:cNvGrpSpPr>
              <a:grpSpLocks/>
            </p:cNvGrpSpPr>
            <p:nvPr/>
          </p:nvGrpSpPr>
          <p:grpSpPr bwMode="auto">
            <a:xfrm>
              <a:off x="1396" y="3496"/>
              <a:ext cx="1056" cy="280"/>
              <a:chOff x="1396" y="3496"/>
              <a:chExt cx="1056" cy="280"/>
            </a:xfrm>
          </p:grpSpPr>
          <p:sp>
            <p:nvSpPr>
              <p:cNvPr id="45151" name="Rectangle 95"/>
              <p:cNvSpPr>
                <a:spLocks noChangeArrowheads="1"/>
              </p:cNvSpPr>
              <p:nvPr/>
            </p:nvSpPr>
            <p:spPr bwMode="auto">
              <a:xfrm>
                <a:off x="1396" y="3496"/>
                <a:ext cx="952" cy="280"/>
              </a:xfrm>
              <a:prstGeom prst="rect">
                <a:avLst/>
              </a:prstGeom>
              <a:gradFill rotWithShape="0">
                <a:gsLst>
                  <a:gs pos="0">
                    <a:srgbClr val="FF8203">
                      <a:gamma/>
                      <a:shade val="29804"/>
                      <a:invGamma/>
                    </a:srgbClr>
                  </a:gs>
                  <a:gs pos="50000">
                    <a:srgbClr val="FF8203"/>
                  </a:gs>
                  <a:gs pos="100000">
                    <a:srgbClr val="FF8203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52" name="Rectangle 96"/>
              <p:cNvSpPr>
                <a:spLocks noChangeArrowheads="1"/>
              </p:cNvSpPr>
              <p:nvPr/>
            </p:nvSpPr>
            <p:spPr bwMode="auto">
              <a:xfrm>
                <a:off x="1864" y="3496"/>
                <a:ext cx="484" cy="280"/>
              </a:xfrm>
              <a:prstGeom prst="rect">
                <a:avLst/>
              </a:prstGeom>
              <a:gradFill rotWithShape="0">
                <a:gsLst>
                  <a:gs pos="0">
                    <a:srgbClr val="FC0128">
                      <a:gamma/>
                      <a:shade val="29804"/>
                      <a:invGamma/>
                    </a:srgbClr>
                  </a:gs>
                  <a:gs pos="50000">
                    <a:srgbClr val="FC0128"/>
                  </a:gs>
                  <a:gs pos="100000">
                    <a:srgbClr val="FC0128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5153" name="Rectangle 97"/>
              <p:cNvSpPr>
                <a:spLocks noChangeArrowheads="1"/>
              </p:cNvSpPr>
              <p:nvPr/>
            </p:nvSpPr>
            <p:spPr bwMode="auto">
              <a:xfrm>
                <a:off x="2352" y="3586"/>
                <a:ext cx="100" cy="112"/>
              </a:xfrm>
              <a:prstGeom prst="rect">
                <a:avLst/>
              </a:prstGeom>
              <a:gradFill rotWithShape="0">
                <a:gsLst>
                  <a:gs pos="0">
                    <a:srgbClr val="DADADA">
                      <a:gamma/>
                      <a:shade val="29804"/>
                      <a:invGamma/>
                    </a:srgbClr>
                  </a:gs>
                  <a:gs pos="50000">
                    <a:srgbClr val="DADADA"/>
                  </a:gs>
                  <a:gs pos="100000">
                    <a:srgbClr val="DADADA">
                      <a:gamma/>
                      <a:shade val="29804"/>
                      <a:invGamma/>
                    </a:srgbClr>
                  </a:gs>
                </a:gsLst>
                <a:lin ang="540000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5155" name="Rectangle 99"/>
            <p:cNvSpPr>
              <a:spLocks noChangeArrowheads="1"/>
            </p:cNvSpPr>
            <p:nvPr/>
          </p:nvSpPr>
          <p:spPr bwMode="auto">
            <a:xfrm>
              <a:off x="1393" y="3485"/>
              <a:ext cx="767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>
                  <a:solidFill>
                    <a:schemeClr val="tx1"/>
                  </a:solidFill>
                </a:rPr>
                <a:t>-          +</a:t>
              </a:r>
            </a:p>
          </p:txBody>
        </p:sp>
      </p:grpSp>
      <p:sp>
        <p:nvSpPr>
          <p:cNvPr id="45157" name="Freeform 101"/>
          <p:cNvSpPr>
            <a:spLocks/>
          </p:cNvSpPr>
          <p:nvPr/>
        </p:nvSpPr>
        <p:spPr bwMode="auto">
          <a:xfrm>
            <a:off x="3905250" y="5810250"/>
            <a:ext cx="1468438" cy="1588"/>
          </a:xfrm>
          <a:custGeom>
            <a:avLst/>
            <a:gdLst>
              <a:gd name="T0" fmla="*/ 0 w 925"/>
              <a:gd name="T1" fmla="*/ 0 h 1"/>
              <a:gd name="T2" fmla="*/ 924 w 9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25" h="1">
                <a:moveTo>
                  <a:pt x="0" y="0"/>
                </a:moveTo>
                <a:lnTo>
                  <a:pt x="924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5158" name="Freeform 102"/>
          <p:cNvSpPr>
            <a:spLocks/>
          </p:cNvSpPr>
          <p:nvPr/>
        </p:nvSpPr>
        <p:spPr bwMode="auto">
          <a:xfrm>
            <a:off x="1752600" y="5734050"/>
            <a:ext cx="4516438" cy="611188"/>
          </a:xfrm>
          <a:custGeom>
            <a:avLst/>
            <a:gdLst>
              <a:gd name="T0" fmla="*/ 252 w 2845"/>
              <a:gd name="T1" fmla="*/ 0 h 385"/>
              <a:gd name="T2" fmla="*/ 0 w 2845"/>
              <a:gd name="T3" fmla="*/ 0 h 385"/>
              <a:gd name="T4" fmla="*/ 0 w 2845"/>
              <a:gd name="T5" fmla="*/ 288 h 385"/>
              <a:gd name="T6" fmla="*/ 2088 w 2845"/>
              <a:gd name="T7" fmla="*/ 288 h 385"/>
              <a:gd name="T8" fmla="*/ 2844 w 2845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45" h="385">
                <a:moveTo>
                  <a:pt x="252" y="0"/>
                </a:moveTo>
                <a:lnTo>
                  <a:pt x="0" y="0"/>
                </a:lnTo>
                <a:lnTo>
                  <a:pt x="0" y="288"/>
                </a:lnTo>
                <a:lnTo>
                  <a:pt x="2088" y="288"/>
                </a:lnTo>
                <a:lnTo>
                  <a:pt x="2844" y="384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5163" name="Group 107"/>
          <p:cNvGrpSpPr>
            <a:grpSpLocks/>
          </p:cNvGrpSpPr>
          <p:nvPr/>
        </p:nvGrpSpPr>
        <p:grpSpPr bwMode="auto">
          <a:xfrm>
            <a:off x="5861050" y="3046413"/>
            <a:ext cx="1098550" cy="1906587"/>
            <a:chOff x="3692" y="1919"/>
            <a:chExt cx="692" cy="1201"/>
          </a:xfrm>
        </p:grpSpPr>
        <p:sp>
          <p:nvSpPr>
            <p:cNvPr id="45159" name="Oval 103"/>
            <p:cNvSpPr>
              <a:spLocks noChangeArrowheads="1"/>
            </p:cNvSpPr>
            <p:nvPr/>
          </p:nvSpPr>
          <p:spPr bwMode="auto">
            <a:xfrm>
              <a:off x="3824" y="2048"/>
              <a:ext cx="416" cy="932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60" name="Oval 104"/>
            <p:cNvSpPr>
              <a:spLocks noChangeArrowheads="1"/>
            </p:cNvSpPr>
            <p:nvPr/>
          </p:nvSpPr>
          <p:spPr bwMode="auto">
            <a:xfrm>
              <a:off x="3763" y="1984"/>
              <a:ext cx="541" cy="1064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61" name="Oval 105"/>
            <p:cNvSpPr>
              <a:spLocks noChangeArrowheads="1"/>
            </p:cNvSpPr>
            <p:nvPr/>
          </p:nvSpPr>
          <p:spPr bwMode="auto">
            <a:xfrm>
              <a:off x="3692" y="1919"/>
              <a:ext cx="692" cy="1201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5162" name="Oval 106"/>
            <p:cNvSpPr>
              <a:spLocks noChangeArrowheads="1"/>
            </p:cNvSpPr>
            <p:nvPr/>
          </p:nvSpPr>
          <p:spPr bwMode="auto">
            <a:xfrm>
              <a:off x="3908" y="2144"/>
              <a:ext cx="244" cy="760"/>
            </a:xfrm>
            <a:prstGeom prst="ellipse">
              <a:avLst/>
            </a:prstGeom>
            <a:noFill/>
            <a:ln w="25400">
              <a:solidFill>
                <a:schemeClr val="tx1"/>
              </a:solidFill>
              <a:prstDash val="lg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5164" name="Rectangle 108"/>
          <p:cNvSpPr>
            <a:spLocks noChangeArrowheads="1"/>
          </p:cNvSpPr>
          <p:nvPr/>
        </p:nvSpPr>
        <p:spPr bwMode="auto">
          <a:xfrm>
            <a:off x="6615113" y="5510213"/>
            <a:ext cx="638175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ON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94" name="Group 14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46088" name="Group 8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46082" name="Rectangle 2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83" name="Oval 3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84" name="Oval 4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85" name="Rectangle 5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91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46086" name="Rectangle 6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9" cy="2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46087" name="Rectangle 7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46092" name="Group 12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46089" name="Freeform 9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90" name="Freeform 10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  <p:sp>
            <p:nvSpPr>
              <p:cNvPr id="46091" name="Freeform 11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46093" name="Freeform 13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solidFill>
                  <a:schemeClr val="bg2"/>
                </a:solidFill>
              </a:endParaRPr>
            </a:p>
          </p:txBody>
        </p:sp>
      </p:grpSp>
      <p:sp>
        <p:nvSpPr>
          <p:cNvPr id="46095" name="Freeform 15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6113" name="Group 33"/>
          <p:cNvGrpSpPr>
            <a:grpSpLocks/>
          </p:cNvGrpSpPr>
          <p:nvPr/>
        </p:nvGrpSpPr>
        <p:grpSpPr bwMode="auto">
          <a:xfrm>
            <a:off x="4557713" y="2963863"/>
            <a:ext cx="2665412" cy="2078037"/>
            <a:chOff x="2871" y="1867"/>
            <a:chExt cx="1679" cy="1309"/>
          </a:xfrm>
        </p:grpSpPr>
        <p:grpSp>
          <p:nvGrpSpPr>
            <p:cNvPr id="46111" name="Group 31"/>
            <p:cNvGrpSpPr>
              <a:grpSpLocks/>
            </p:cNvGrpSpPr>
            <p:nvPr/>
          </p:nvGrpSpPr>
          <p:grpSpPr bwMode="auto">
            <a:xfrm>
              <a:off x="3670" y="1867"/>
              <a:ext cx="880" cy="1309"/>
              <a:chOff x="3670" y="1867"/>
              <a:chExt cx="880" cy="1309"/>
            </a:xfrm>
          </p:grpSpPr>
          <p:grpSp>
            <p:nvGrpSpPr>
              <p:cNvPr id="46107" name="Group 27"/>
              <p:cNvGrpSpPr>
                <a:grpSpLocks/>
              </p:cNvGrpSpPr>
              <p:nvPr/>
            </p:nvGrpSpPr>
            <p:grpSpPr bwMode="auto">
              <a:xfrm>
                <a:off x="3670" y="1902"/>
                <a:ext cx="880" cy="1231"/>
                <a:chOff x="3670" y="1902"/>
                <a:chExt cx="880" cy="1231"/>
              </a:xfrm>
            </p:grpSpPr>
            <p:grpSp>
              <p:nvGrpSpPr>
                <p:cNvPr id="46102" name="Group 22"/>
                <p:cNvGrpSpPr>
                  <a:grpSpLocks/>
                </p:cNvGrpSpPr>
                <p:nvPr/>
              </p:nvGrpSpPr>
              <p:grpSpPr bwMode="auto">
                <a:xfrm>
                  <a:off x="3670" y="1902"/>
                  <a:ext cx="880" cy="1228"/>
                  <a:chOff x="3670" y="1902"/>
                  <a:chExt cx="880" cy="1228"/>
                </a:xfrm>
              </p:grpSpPr>
              <p:sp>
                <p:nvSpPr>
                  <p:cNvPr id="46096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902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6097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2082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6098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2082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46099" name="Freeform 19"/>
                  <p:cNvSpPr>
                    <a:spLocks/>
                  </p:cNvSpPr>
                  <p:nvPr/>
                </p:nvSpPr>
                <p:spPr bwMode="auto">
                  <a:xfrm>
                    <a:off x="4074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6100" name="Freeform 20"/>
                  <p:cNvSpPr>
                    <a:spLocks/>
                  </p:cNvSpPr>
                  <p:nvPr/>
                </p:nvSpPr>
                <p:spPr bwMode="auto">
                  <a:xfrm>
                    <a:off x="4140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6101" name="Freeform 21"/>
                  <p:cNvSpPr>
                    <a:spLocks/>
                  </p:cNvSpPr>
                  <p:nvPr/>
                </p:nvSpPr>
                <p:spPr bwMode="auto">
                  <a:xfrm>
                    <a:off x="4206" y="2084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46103" name="Freeform 23"/>
                <p:cNvSpPr>
                  <a:spLocks/>
                </p:cNvSpPr>
                <p:nvPr/>
              </p:nvSpPr>
              <p:spPr bwMode="auto">
                <a:xfrm>
                  <a:off x="3924" y="190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04" name="Freeform 24"/>
                <p:cNvSpPr>
                  <a:spLocks/>
                </p:cNvSpPr>
                <p:nvPr/>
              </p:nvSpPr>
              <p:spPr bwMode="auto">
                <a:xfrm>
                  <a:off x="4320" y="190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05" name="Freeform 25"/>
                <p:cNvSpPr>
                  <a:spLocks/>
                </p:cNvSpPr>
                <p:nvPr/>
              </p:nvSpPr>
              <p:spPr bwMode="auto">
                <a:xfrm>
                  <a:off x="3924" y="2948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06" name="Freeform 26"/>
                <p:cNvSpPr>
                  <a:spLocks/>
                </p:cNvSpPr>
                <p:nvPr/>
              </p:nvSpPr>
              <p:spPr bwMode="auto">
                <a:xfrm>
                  <a:off x="3920" y="2932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6108" name="Rectangle 28"/>
              <p:cNvSpPr>
                <a:spLocks noChangeArrowheads="1"/>
              </p:cNvSpPr>
              <p:nvPr/>
            </p:nvSpPr>
            <p:spPr bwMode="auto">
              <a:xfrm>
                <a:off x="3675" y="1867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46109" name="Rectangle 29"/>
              <p:cNvSpPr>
                <a:spLocks noChangeArrowheads="1"/>
              </p:cNvSpPr>
              <p:nvPr/>
            </p:nvSpPr>
            <p:spPr bwMode="auto">
              <a:xfrm>
                <a:off x="4308" y="1885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46110" name="Rectangle 30"/>
              <p:cNvSpPr>
                <a:spLocks noChangeArrowheads="1"/>
              </p:cNvSpPr>
              <p:nvPr/>
            </p:nvSpPr>
            <p:spPr bwMode="auto">
              <a:xfrm>
                <a:off x="3744" y="2947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46112" name="Rectangle 32"/>
            <p:cNvSpPr>
              <a:spLocks noChangeArrowheads="1"/>
            </p:cNvSpPr>
            <p:nvPr/>
          </p:nvSpPr>
          <p:spPr bwMode="auto">
            <a:xfrm>
              <a:off x="2871" y="1994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46122" name="Group 42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46120" name="Group 40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46114" name="Oval 34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5" name="Oval 35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6" name="Oval 36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7" name="Oval 37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8" name="Oval 38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19" name="Oval 39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6121" name="Rectangle 41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46123" name="Rectangle 43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46124" name="Oval 44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5" name="Oval 45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6" name="Oval 46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27" name="Freeform 47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8" name="Freeform 48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29" name="Freeform 49"/>
          <p:cNvSpPr>
            <a:spLocks/>
          </p:cNvSpPr>
          <p:nvPr/>
        </p:nvSpPr>
        <p:spPr bwMode="auto">
          <a:xfrm>
            <a:off x="4937125" y="1028700"/>
            <a:ext cx="395288" cy="39688"/>
          </a:xfrm>
          <a:custGeom>
            <a:avLst/>
            <a:gdLst>
              <a:gd name="T0" fmla="*/ 0 w 249"/>
              <a:gd name="T1" fmla="*/ 0 h 25"/>
              <a:gd name="T2" fmla="*/ 248 w 249"/>
              <a:gd name="T3" fmla="*/ 24 h 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9" h="25">
                <a:moveTo>
                  <a:pt x="0" y="0"/>
                </a:moveTo>
                <a:lnTo>
                  <a:pt x="248" y="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6138" name="Group 58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46136" name="Group 56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46130" name="Oval 50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1" name="Oval 51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2" name="Oval 52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3" name="Freeform 53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34" name="Oval 54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35" name="Oval 55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6137" name="Rectangle 57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46139" name="Freeform 59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0" name="Freeform 60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1" name="Freeform 61"/>
          <p:cNvSpPr>
            <a:spLocks/>
          </p:cNvSpPr>
          <p:nvPr/>
        </p:nvSpPr>
        <p:spPr bwMode="auto">
          <a:xfrm>
            <a:off x="5505450" y="1028700"/>
            <a:ext cx="725488" cy="2001838"/>
          </a:xfrm>
          <a:custGeom>
            <a:avLst/>
            <a:gdLst>
              <a:gd name="T0" fmla="*/ 0 w 457"/>
              <a:gd name="T1" fmla="*/ 0 h 1261"/>
              <a:gd name="T2" fmla="*/ 456 w 457"/>
              <a:gd name="T3" fmla="*/ 0 h 1261"/>
              <a:gd name="T4" fmla="*/ 456 w 457"/>
              <a:gd name="T5" fmla="*/ 1260 h 12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61">
                <a:moveTo>
                  <a:pt x="0" y="0"/>
                </a:moveTo>
                <a:lnTo>
                  <a:pt x="456" y="0"/>
                </a:lnTo>
                <a:lnTo>
                  <a:pt x="456" y="126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2" name="Freeform 62"/>
          <p:cNvSpPr>
            <a:spLocks/>
          </p:cNvSpPr>
          <p:nvPr/>
        </p:nvSpPr>
        <p:spPr bwMode="auto">
          <a:xfrm>
            <a:off x="6229350" y="4933950"/>
            <a:ext cx="1588" cy="515938"/>
          </a:xfrm>
          <a:custGeom>
            <a:avLst/>
            <a:gdLst>
              <a:gd name="T0" fmla="*/ 0 w 1"/>
              <a:gd name="T1" fmla="*/ 0 h 325"/>
              <a:gd name="T2" fmla="*/ 0 w 1"/>
              <a:gd name="T3" fmla="*/ 324 h 32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325">
                <a:moveTo>
                  <a:pt x="0" y="0"/>
                </a:moveTo>
                <a:lnTo>
                  <a:pt x="0" y="32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43" name="AutoShape 63"/>
          <p:cNvSpPr>
            <a:spLocks noChangeArrowheads="1"/>
          </p:cNvSpPr>
          <p:nvPr/>
        </p:nvSpPr>
        <p:spPr bwMode="auto">
          <a:xfrm>
            <a:off x="7821613" y="3821113"/>
            <a:ext cx="758825" cy="773112"/>
          </a:xfrm>
          <a:prstGeom prst="star16">
            <a:avLst>
              <a:gd name="adj" fmla="val 37500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144" name="Freeform 64"/>
          <p:cNvSpPr>
            <a:spLocks/>
          </p:cNvSpPr>
          <p:nvPr/>
        </p:nvSpPr>
        <p:spPr bwMode="auto">
          <a:xfrm>
            <a:off x="6858000" y="1047750"/>
            <a:ext cx="725488" cy="1963738"/>
          </a:xfrm>
          <a:custGeom>
            <a:avLst/>
            <a:gdLst>
              <a:gd name="T0" fmla="*/ 0 w 457"/>
              <a:gd name="T1" fmla="*/ 1236 h 1237"/>
              <a:gd name="T2" fmla="*/ 0 w 457"/>
              <a:gd name="T3" fmla="*/ 0 h 1237"/>
              <a:gd name="T4" fmla="*/ 456 w 457"/>
              <a:gd name="T5" fmla="*/ 0 h 12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1237">
                <a:moveTo>
                  <a:pt x="0" y="1236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46163" name="Group 83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46160" name="Group 80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46145" name="Freeform 65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6157" name="Group 77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46146" name="Rectangle 66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47" name="Rectangle 67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48" name="Rectangle 68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49" name="Arc 69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0" name="Arc 70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1" name="Arc 71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2" name="Arc 72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3" name="Arc 73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4" name="Arc 74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6155" name="Freeform 75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156" name="AutoShape 7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6158" name="Rectangle 78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59" name="Rectangle 79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46161" name="Rectangle 81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62" name="Rectangle 82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6170" name="Group 90"/>
          <p:cNvGrpSpPr>
            <a:grpSpLocks/>
          </p:cNvGrpSpPr>
          <p:nvPr/>
        </p:nvGrpSpPr>
        <p:grpSpPr bwMode="auto">
          <a:xfrm>
            <a:off x="5257800" y="5321300"/>
            <a:ext cx="1250950" cy="939800"/>
            <a:chOff x="3312" y="3352"/>
            <a:chExt cx="788" cy="592"/>
          </a:xfrm>
        </p:grpSpPr>
        <p:grpSp>
          <p:nvGrpSpPr>
            <p:cNvPr id="46168" name="Group 88"/>
            <p:cNvGrpSpPr>
              <a:grpSpLocks/>
            </p:cNvGrpSpPr>
            <p:nvPr/>
          </p:nvGrpSpPr>
          <p:grpSpPr bwMode="auto">
            <a:xfrm>
              <a:off x="3312" y="3352"/>
              <a:ext cx="788" cy="592"/>
              <a:chOff x="3312" y="3352"/>
              <a:chExt cx="788" cy="592"/>
            </a:xfrm>
          </p:grpSpPr>
          <p:sp>
            <p:nvSpPr>
              <p:cNvPr id="46164" name="Oval 84"/>
              <p:cNvSpPr>
                <a:spLocks noChangeArrowheads="1"/>
              </p:cNvSpPr>
              <p:nvPr/>
            </p:nvSpPr>
            <p:spPr bwMode="auto">
              <a:xfrm>
                <a:off x="3460" y="3352"/>
                <a:ext cx="640" cy="592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6165" name="Freeform 85"/>
              <p:cNvSpPr>
                <a:spLocks/>
              </p:cNvSpPr>
              <p:nvPr/>
            </p:nvSpPr>
            <p:spPr bwMode="auto">
              <a:xfrm>
                <a:off x="3672" y="3396"/>
                <a:ext cx="289" cy="169"/>
              </a:xfrm>
              <a:custGeom>
                <a:avLst/>
                <a:gdLst>
                  <a:gd name="T0" fmla="*/ 0 w 289"/>
                  <a:gd name="T1" fmla="*/ 168 h 169"/>
                  <a:gd name="T2" fmla="*/ 288 w 289"/>
                  <a:gd name="T3" fmla="*/ 0 h 1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289" h="169">
                    <a:moveTo>
                      <a:pt x="0" y="168"/>
                    </a:moveTo>
                    <a:lnTo>
                      <a:pt x="288" y="0"/>
                    </a:lnTo>
                  </a:path>
                </a:pathLst>
              </a:custGeom>
              <a:solidFill>
                <a:schemeClr val="tx2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66" name="Freeform 86"/>
              <p:cNvSpPr>
                <a:spLocks/>
              </p:cNvSpPr>
              <p:nvPr/>
            </p:nvSpPr>
            <p:spPr bwMode="auto">
              <a:xfrm>
                <a:off x="3672" y="3756"/>
                <a:ext cx="313" cy="145"/>
              </a:xfrm>
              <a:custGeom>
                <a:avLst/>
                <a:gdLst>
                  <a:gd name="T0" fmla="*/ 0 w 313"/>
                  <a:gd name="T1" fmla="*/ 0 h 145"/>
                  <a:gd name="T2" fmla="*/ 312 w 313"/>
                  <a:gd name="T3" fmla="*/ 144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13" h="145">
                    <a:moveTo>
                      <a:pt x="0" y="0"/>
                    </a:moveTo>
                    <a:lnTo>
                      <a:pt x="312" y="144"/>
                    </a:lnTo>
                  </a:path>
                </a:pathLst>
              </a:custGeom>
              <a:solidFill>
                <a:schemeClr val="tx2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67" name="Freeform 87"/>
              <p:cNvSpPr>
                <a:spLocks/>
              </p:cNvSpPr>
              <p:nvPr/>
            </p:nvSpPr>
            <p:spPr bwMode="auto">
              <a:xfrm>
                <a:off x="3312" y="3660"/>
                <a:ext cx="361" cy="1"/>
              </a:xfrm>
              <a:custGeom>
                <a:avLst/>
                <a:gdLst>
                  <a:gd name="T0" fmla="*/ 0 w 361"/>
                  <a:gd name="T1" fmla="*/ 0 h 1"/>
                  <a:gd name="T2" fmla="*/ 360 w 361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361" h="1">
                    <a:moveTo>
                      <a:pt x="0" y="0"/>
                    </a:moveTo>
                    <a:lnTo>
                      <a:pt x="360" y="0"/>
                    </a:lnTo>
                  </a:path>
                </a:pathLst>
              </a:custGeom>
              <a:solidFill>
                <a:schemeClr val="tx2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6169" name="Freeform 89"/>
            <p:cNvSpPr>
              <a:spLocks/>
            </p:cNvSpPr>
            <p:nvPr/>
          </p:nvSpPr>
          <p:spPr bwMode="auto">
            <a:xfrm>
              <a:off x="3672" y="3492"/>
              <a:ext cx="1" cy="337"/>
            </a:xfrm>
            <a:custGeom>
              <a:avLst/>
              <a:gdLst>
                <a:gd name="T0" fmla="*/ 0 w 1"/>
                <a:gd name="T1" fmla="*/ 0 h 337"/>
                <a:gd name="T2" fmla="*/ 0 w 1"/>
                <a:gd name="T3" fmla="*/ 336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337">
                  <a:moveTo>
                    <a:pt x="0" y="0"/>
                  </a:moveTo>
                  <a:lnTo>
                    <a:pt x="0" y="336"/>
                  </a:lnTo>
                </a:path>
              </a:pathLst>
            </a:custGeom>
            <a:solidFill>
              <a:schemeClr val="tx2"/>
            </a:solidFill>
            <a:ln w="127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6175" name="Group 95"/>
          <p:cNvGrpSpPr>
            <a:grpSpLocks/>
          </p:cNvGrpSpPr>
          <p:nvPr/>
        </p:nvGrpSpPr>
        <p:grpSpPr bwMode="auto">
          <a:xfrm>
            <a:off x="6100763" y="6234113"/>
            <a:ext cx="301625" cy="230187"/>
            <a:chOff x="3843" y="3927"/>
            <a:chExt cx="190" cy="145"/>
          </a:xfrm>
        </p:grpSpPr>
        <p:sp>
          <p:nvSpPr>
            <p:cNvPr id="46171" name="Freeform 91"/>
            <p:cNvSpPr>
              <a:spLocks/>
            </p:cNvSpPr>
            <p:nvPr/>
          </p:nvSpPr>
          <p:spPr bwMode="auto">
            <a:xfrm>
              <a:off x="3942" y="3927"/>
              <a:ext cx="1" cy="64"/>
            </a:xfrm>
            <a:custGeom>
              <a:avLst/>
              <a:gdLst>
                <a:gd name="T0" fmla="*/ 0 w 1"/>
                <a:gd name="T1" fmla="*/ 0 h 64"/>
                <a:gd name="T2" fmla="*/ 0 w 1"/>
                <a:gd name="T3" fmla="*/ 6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" h="64">
                  <a:moveTo>
                    <a:pt x="0" y="0"/>
                  </a:moveTo>
                  <a:lnTo>
                    <a:pt x="0" y="63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72" name="Freeform 92"/>
            <p:cNvSpPr>
              <a:spLocks/>
            </p:cNvSpPr>
            <p:nvPr/>
          </p:nvSpPr>
          <p:spPr bwMode="auto">
            <a:xfrm>
              <a:off x="3843" y="4008"/>
              <a:ext cx="190" cy="1"/>
            </a:xfrm>
            <a:custGeom>
              <a:avLst/>
              <a:gdLst>
                <a:gd name="T0" fmla="*/ 0 w 190"/>
                <a:gd name="T1" fmla="*/ 0 h 1"/>
                <a:gd name="T2" fmla="*/ 189 w 190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90" h="1">
                  <a:moveTo>
                    <a:pt x="0" y="0"/>
                  </a:moveTo>
                  <a:lnTo>
                    <a:pt x="189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73" name="Freeform 93"/>
            <p:cNvSpPr>
              <a:spLocks/>
            </p:cNvSpPr>
            <p:nvPr/>
          </p:nvSpPr>
          <p:spPr bwMode="auto">
            <a:xfrm>
              <a:off x="3859" y="4038"/>
              <a:ext cx="152" cy="1"/>
            </a:xfrm>
            <a:custGeom>
              <a:avLst/>
              <a:gdLst>
                <a:gd name="T0" fmla="*/ 0 w 152"/>
                <a:gd name="T1" fmla="*/ 0 h 1"/>
                <a:gd name="T2" fmla="*/ 151 w 15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52" h="1">
                  <a:moveTo>
                    <a:pt x="0" y="0"/>
                  </a:moveTo>
                  <a:lnTo>
                    <a:pt x="151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74" name="Freeform 94"/>
            <p:cNvSpPr>
              <a:spLocks/>
            </p:cNvSpPr>
            <p:nvPr/>
          </p:nvSpPr>
          <p:spPr bwMode="auto">
            <a:xfrm>
              <a:off x="3899" y="4071"/>
              <a:ext cx="77" cy="1"/>
            </a:xfrm>
            <a:custGeom>
              <a:avLst/>
              <a:gdLst>
                <a:gd name="T0" fmla="*/ 0 w 77"/>
                <a:gd name="T1" fmla="*/ 0 h 1"/>
                <a:gd name="T2" fmla="*/ 76 w 77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" h="1">
                  <a:moveTo>
                    <a:pt x="0" y="0"/>
                  </a:moveTo>
                  <a:lnTo>
                    <a:pt x="76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6179" name="Group 99"/>
          <p:cNvGrpSpPr>
            <a:grpSpLocks/>
          </p:cNvGrpSpPr>
          <p:nvPr/>
        </p:nvGrpSpPr>
        <p:grpSpPr bwMode="auto">
          <a:xfrm>
            <a:off x="2159000" y="5549900"/>
            <a:ext cx="1676400" cy="444500"/>
            <a:chOff x="1360" y="3496"/>
            <a:chExt cx="1056" cy="280"/>
          </a:xfrm>
        </p:grpSpPr>
        <p:sp>
          <p:nvSpPr>
            <p:cNvPr id="46176" name="Rectangle 96"/>
            <p:cNvSpPr>
              <a:spLocks noChangeArrowheads="1"/>
            </p:cNvSpPr>
            <p:nvPr/>
          </p:nvSpPr>
          <p:spPr bwMode="auto">
            <a:xfrm>
              <a:off x="1464" y="3496"/>
              <a:ext cx="952" cy="280"/>
            </a:xfrm>
            <a:prstGeom prst="rect">
              <a:avLst/>
            </a:prstGeom>
            <a:gradFill rotWithShape="0">
              <a:gsLst>
                <a:gs pos="0">
                  <a:srgbClr val="FF8203">
                    <a:gamma/>
                    <a:shade val="29804"/>
                    <a:invGamma/>
                  </a:srgbClr>
                </a:gs>
                <a:gs pos="50000">
                  <a:srgbClr val="FF8203"/>
                </a:gs>
                <a:gs pos="100000">
                  <a:srgbClr val="FF8203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77" name="Rectangle 97"/>
            <p:cNvSpPr>
              <a:spLocks noChangeArrowheads="1"/>
            </p:cNvSpPr>
            <p:nvPr/>
          </p:nvSpPr>
          <p:spPr bwMode="auto">
            <a:xfrm>
              <a:off x="1464" y="3496"/>
              <a:ext cx="484" cy="280"/>
            </a:xfrm>
            <a:prstGeom prst="rect">
              <a:avLst/>
            </a:prstGeom>
            <a:gradFill rotWithShape="0">
              <a:gsLst>
                <a:gs pos="0">
                  <a:srgbClr val="FC0128">
                    <a:gamma/>
                    <a:shade val="29804"/>
                    <a:invGamma/>
                  </a:srgbClr>
                </a:gs>
                <a:gs pos="50000">
                  <a:srgbClr val="FC0128"/>
                </a:gs>
                <a:gs pos="100000">
                  <a:srgbClr val="FC0128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78" name="Rectangle 98"/>
            <p:cNvSpPr>
              <a:spLocks noChangeArrowheads="1"/>
            </p:cNvSpPr>
            <p:nvPr/>
          </p:nvSpPr>
          <p:spPr bwMode="auto">
            <a:xfrm>
              <a:off x="1360" y="3586"/>
              <a:ext cx="100" cy="112"/>
            </a:xfrm>
            <a:prstGeom prst="rect">
              <a:avLst/>
            </a:prstGeom>
            <a:gradFill rotWithShape="0">
              <a:gsLst>
                <a:gs pos="0">
                  <a:srgbClr val="DADADA">
                    <a:gamma/>
                    <a:shade val="29804"/>
                    <a:invGamma/>
                  </a:srgbClr>
                </a:gs>
                <a:gs pos="50000">
                  <a:srgbClr val="DADADA"/>
                </a:gs>
                <a:gs pos="100000">
                  <a:srgbClr val="DADADA">
                    <a:gamma/>
                    <a:shade val="29804"/>
                    <a:invGamma/>
                  </a:srgbClr>
                </a:gs>
              </a:gsLst>
              <a:lin ang="540000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6180" name="Rectangle 100"/>
          <p:cNvSpPr>
            <a:spLocks noChangeArrowheads="1"/>
          </p:cNvSpPr>
          <p:nvPr/>
        </p:nvSpPr>
        <p:spPr bwMode="auto">
          <a:xfrm flipH="1">
            <a:off x="2239963" y="5532438"/>
            <a:ext cx="12176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+          -</a:t>
            </a:r>
          </a:p>
        </p:txBody>
      </p:sp>
      <p:sp>
        <p:nvSpPr>
          <p:cNvPr id="46181" name="Freeform 101"/>
          <p:cNvSpPr>
            <a:spLocks/>
          </p:cNvSpPr>
          <p:nvPr/>
        </p:nvSpPr>
        <p:spPr bwMode="auto">
          <a:xfrm>
            <a:off x="3905250" y="5810250"/>
            <a:ext cx="1468438" cy="1588"/>
          </a:xfrm>
          <a:custGeom>
            <a:avLst/>
            <a:gdLst>
              <a:gd name="T0" fmla="*/ 0 w 925"/>
              <a:gd name="T1" fmla="*/ 0 h 1"/>
              <a:gd name="T2" fmla="*/ 924 w 92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25" h="1">
                <a:moveTo>
                  <a:pt x="0" y="0"/>
                </a:moveTo>
                <a:lnTo>
                  <a:pt x="924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82" name="Freeform 102"/>
          <p:cNvSpPr>
            <a:spLocks/>
          </p:cNvSpPr>
          <p:nvPr/>
        </p:nvSpPr>
        <p:spPr bwMode="auto">
          <a:xfrm>
            <a:off x="1752600" y="5734050"/>
            <a:ext cx="4516438" cy="611188"/>
          </a:xfrm>
          <a:custGeom>
            <a:avLst/>
            <a:gdLst>
              <a:gd name="T0" fmla="*/ 252 w 2845"/>
              <a:gd name="T1" fmla="*/ 0 h 385"/>
              <a:gd name="T2" fmla="*/ 0 w 2845"/>
              <a:gd name="T3" fmla="*/ 0 h 385"/>
              <a:gd name="T4" fmla="*/ 0 w 2845"/>
              <a:gd name="T5" fmla="*/ 288 h 385"/>
              <a:gd name="T6" fmla="*/ 2088 w 2845"/>
              <a:gd name="T7" fmla="*/ 288 h 385"/>
              <a:gd name="T8" fmla="*/ 2844 w 2845"/>
              <a:gd name="T9" fmla="*/ 384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45" h="385">
                <a:moveTo>
                  <a:pt x="252" y="0"/>
                </a:moveTo>
                <a:lnTo>
                  <a:pt x="0" y="0"/>
                </a:lnTo>
                <a:lnTo>
                  <a:pt x="0" y="288"/>
                </a:lnTo>
                <a:lnTo>
                  <a:pt x="2088" y="288"/>
                </a:lnTo>
                <a:lnTo>
                  <a:pt x="2844" y="384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6183" name="Rectangle 103"/>
          <p:cNvSpPr>
            <a:spLocks noChangeArrowheads="1"/>
          </p:cNvSpPr>
          <p:nvPr/>
        </p:nvSpPr>
        <p:spPr bwMode="auto">
          <a:xfrm>
            <a:off x="6615113" y="5510213"/>
            <a:ext cx="788987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1"/>
                </a:solidFill>
              </a:rPr>
              <a:t>OFF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9" name="Picture 3" descr="A:\MVC-010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450" name="Group 10"/>
          <p:cNvGrpSpPr>
            <a:grpSpLocks/>
          </p:cNvGrpSpPr>
          <p:nvPr/>
        </p:nvGrpSpPr>
        <p:grpSpPr bwMode="auto">
          <a:xfrm>
            <a:off x="1439863" y="1789113"/>
            <a:ext cx="2719387" cy="2706687"/>
            <a:chOff x="907" y="1127"/>
            <a:chExt cx="1713" cy="1705"/>
          </a:xfrm>
        </p:grpSpPr>
        <p:sp>
          <p:nvSpPr>
            <p:cNvPr id="61444" name="AutoShape 4"/>
            <p:cNvSpPr>
              <a:spLocks noChangeArrowheads="1"/>
            </p:cNvSpPr>
            <p:nvPr/>
          </p:nvSpPr>
          <p:spPr bwMode="auto">
            <a:xfrm rot="17880000">
              <a:off x="924" y="1444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5" name="AutoShape 5"/>
            <p:cNvSpPr>
              <a:spLocks noChangeArrowheads="1"/>
            </p:cNvSpPr>
            <p:nvPr/>
          </p:nvSpPr>
          <p:spPr bwMode="auto">
            <a:xfrm rot="1680000">
              <a:off x="1976" y="1127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6" name="AutoShape 6"/>
            <p:cNvSpPr>
              <a:spLocks noChangeArrowheads="1"/>
            </p:cNvSpPr>
            <p:nvPr/>
          </p:nvSpPr>
          <p:spPr bwMode="auto">
            <a:xfrm rot="12480000" flipH="1">
              <a:off x="1250" y="2478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7" name="AutoShape 7"/>
            <p:cNvSpPr>
              <a:spLocks noChangeArrowheads="1"/>
            </p:cNvSpPr>
            <p:nvPr/>
          </p:nvSpPr>
          <p:spPr bwMode="auto">
            <a:xfrm rot="7080000" flipH="1">
              <a:off x="2281" y="2146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8" name="Oval 8"/>
            <p:cNvSpPr>
              <a:spLocks noChangeArrowheads="1"/>
            </p:cNvSpPr>
            <p:nvPr/>
          </p:nvSpPr>
          <p:spPr bwMode="auto">
            <a:xfrm rot="17880000">
              <a:off x="1113" y="1297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49" name="Oval 9"/>
            <p:cNvSpPr>
              <a:spLocks noChangeArrowheads="1"/>
            </p:cNvSpPr>
            <p:nvPr/>
          </p:nvSpPr>
          <p:spPr bwMode="auto">
            <a:xfrm rot="17880000">
              <a:off x="1539" y="1713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1451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2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3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4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5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6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8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59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0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1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2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3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464" name="Rectangle 24"/>
          <p:cNvSpPr>
            <a:spLocks noChangeArrowheads="1"/>
          </p:cNvSpPr>
          <p:nvPr/>
        </p:nvSpPr>
        <p:spPr bwMode="auto">
          <a:xfrm>
            <a:off x="5681663" y="2881313"/>
            <a:ext cx="2281237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PICK UP COIL</a:t>
            </a:r>
          </a:p>
        </p:txBody>
      </p:sp>
      <p:sp>
        <p:nvSpPr>
          <p:cNvPr id="61465" name="Rectangle 25"/>
          <p:cNvSpPr>
            <a:spLocks noChangeArrowheads="1"/>
          </p:cNvSpPr>
          <p:nvPr/>
        </p:nvSpPr>
        <p:spPr bwMode="auto">
          <a:xfrm>
            <a:off x="4748213" y="3852863"/>
            <a:ext cx="3594100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PERMENANT MAGNET</a:t>
            </a:r>
          </a:p>
        </p:txBody>
      </p:sp>
      <p:sp>
        <p:nvSpPr>
          <p:cNvPr id="61466" name="Rectangle 26"/>
          <p:cNvSpPr>
            <a:spLocks noChangeArrowheads="1"/>
          </p:cNvSpPr>
          <p:nvPr/>
        </p:nvSpPr>
        <p:spPr bwMode="auto">
          <a:xfrm>
            <a:off x="652463" y="2100263"/>
            <a:ext cx="1909762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RELUCTOR</a:t>
            </a:r>
          </a:p>
        </p:txBody>
      </p:sp>
      <p:sp>
        <p:nvSpPr>
          <p:cNvPr id="61467" name="Rectangle 27"/>
          <p:cNvSpPr>
            <a:spLocks noChangeArrowheads="1"/>
          </p:cNvSpPr>
          <p:nvPr/>
        </p:nvSpPr>
        <p:spPr bwMode="auto">
          <a:xfrm>
            <a:off x="3433763" y="1376363"/>
            <a:ext cx="3101975" cy="454025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>
                <a:solidFill>
                  <a:schemeClr val="tx2"/>
                </a:solidFill>
              </a:rPr>
              <a:t>RELUCTOR TOOTH</a:t>
            </a:r>
          </a:p>
        </p:txBody>
      </p:sp>
      <p:sp>
        <p:nvSpPr>
          <p:cNvPr id="61468" name="Rectangle 28"/>
          <p:cNvSpPr>
            <a:spLocks noChangeArrowheads="1"/>
          </p:cNvSpPr>
          <p:nvPr/>
        </p:nvSpPr>
        <p:spPr bwMode="auto">
          <a:xfrm>
            <a:off x="423863" y="434975"/>
            <a:ext cx="7005124" cy="366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         The main components of the inductive pick up distributor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74" name="Group 10"/>
          <p:cNvGrpSpPr>
            <a:grpSpLocks/>
          </p:cNvGrpSpPr>
          <p:nvPr/>
        </p:nvGrpSpPr>
        <p:grpSpPr bwMode="auto">
          <a:xfrm>
            <a:off x="1638300" y="1992313"/>
            <a:ext cx="2330450" cy="2305050"/>
            <a:chOff x="1032" y="1255"/>
            <a:chExt cx="1468" cy="1452"/>
          </a:xfrm>
        </p:grpSpPr>
        <p:sp>
          <p:nvSpPr>
            <p:cNvPr id="62468" name="AutoShape 4"/>
            <p:cNvSpPr>
              <a:spLocks noChangeArrowheads="1"/>
            </p:cNvSpPr>
            <p:nvPr/>
          </p:nvSpPr>
          <p:spPr bwMode="auto">
            <a:xfrm rot="18840000">
              <a:off x="1049" y="1269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69" name="AutoShape 5"/>
            <p:cNvSpPr>
              <a:spLocks noChangeArrowheads="1"/>
            </p:cNvSpPr>
            <p:nvPr/>
          </p:nvSpPr>
          <p:spPr bwMode="auto">
            <a:xfrm rot="2640000">
              <a:off x="2148" y="1255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0" name="AutoShape 6"/>
            <p:cNvSpPr>
              <a:spLocks noChangeArrowheads="1"/>
            </p:cNvSpPr>
            <p:nvPr/>
          </p:nvSpPr>
          <p:spPr bwMode="auto">
            <a:xfrm rot="13440000" flipH="1">
              <a:off x="1077" y="2353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AutoShape 7"/>
            <p:cNvSpPr>
              <a:spLocks noChangeArrowheads="1"/>
            </p:cNvSpPr>
            <p:nvPr/>
          </p:nvSpPr>
          <p:spPr bwMode="auto">
            <a:xfrm rot="8040000" flipH="1">
              <a:off x="2161" y="2319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2" name="Oval 8"/>
            <p:cNvSpPr>
              <a:spLocks noChangeArrowheads="1"/>
            </p:cNvSpPr>
            <p:nvPr/>
          </p:nvSpPr>
          <p:spPr bwMode="auto">
            <a:xfrm rot="18840000">
              <a:off x="1116" y="1302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3" name="Oval 9"/>
            <p:cNvSpPr>
              <a:spLocks noChangeArrowheads="1"/>
            </p:cNvSpPr>
            <p:nvPr/>
          </p:nvSpPr>
          <p:spPr bwMode="auto">
            <a:xfrm rot="18840000">
              <a:off x="1538" y="1723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78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79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80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81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2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3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4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5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6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7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8" name="Freeform 24"/>
          <p:cNvSpPr>
            <a:spLocks/>
          </p:cNvSpPr>
          <p:nvPr/>
        </p:nvSpPr>
        <p:spPr bwMode="auto">
          <a:xfrm>
            <a:off x="3429000" y="2076450"/>
            <a:ext cx="1420813" cy="2382838"/>
          </a:xfrm>
          <a:custGeom>
            <a:avLst/>
            <a:gdLst>
              <a:gd name="T0" fmla="*/ 270 w 895"/>
              <a:gd name="T1" fmla="*/ 0 h 1501"/>
              <a:gd name="T2" fmla="*/ 558 w 895"/>
              <a:gd name="T3" fmla="*/ 690 h 1501"/>
              <a:gd name="T4" fmla="*/ 894 w 895"/>
              <a:gd name="T5" fmla="*/ 690 h 1501"/>
              <a:gd name="T6" fmla="*/ 876 w 895"/>
              <a:gd name="T7" fmla="*/ 894 h 1501"/>
              <a:gd name="T8" fmla="*/ 834 w 895"/>
              <a:gd name="T9" fmla="*/ 1062 h 1501"/>
              <a:gd name="T10" fmla="*/ 744 w 895"/>
              <a:gd name="T11" fmla="*/ 1236 h 1501"/>
              <a:gd name="T12" fmla="*/ 552 w 895"/>
              <a:gd name="T13" fmla="*/ 1500 h 1501"/>
              <a:gd name="T14" fmla="*/ 288 w 895"/>
              <a:gd name="T15" fmla="*/ 1314 h 1501"/>
              <a:gd name="T16" fmla="*/ 0 w 895"/>
              <a:gd name="T17" fmla="*/ 1104 h 1501"/>
              <a:gd name="T18" fmla="*/ 36 w 895"/>
              <a:gd name="T19" fmla="*/ 1062 h 1501"/>
              <a:gd name="T20" fmla="*/ 126 w 895"/>
              <a:gd name="T21" fmla="*/ 942 h 1501"/>
              <a:gd name="T22" fmla="*/ 174 w 895"/>
              <a:gd name="T23" fmla="*/ 792 h 1501"/>
              <a:gd name="T24" fmla="*/ 174 w 895"/>
              <a:gd name="T25" fmla="*/ 570 h 1501"/>
              <a:gd name="T26" fmla="*/ 150 w 895"/>
              <a:gd name="T27" fmla="*/ 480 h 1501"/>
              <a:gd name="T28" fmla="*/ 96 w 895"/>
              <a:gd name="T29" fmla="*/ 360 h 1501"/>
              <a:gd name="T30" fmla="*/ 6 w 895"/>
              <a:gd name="T31" fmla="*/ 258 h 1501"/>
              <a:gd name="T32" fmla="*/ 270 w 895"/>
              <a:gd name="T33" fmla="*/ 0 h 15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95" h="1501">
                <a:moveTo>
                  <a:pt x="270" y="0"/>
                </a:moveTo>
                <a:lnTo>
                  <a:pt x="558" y="690"/>
                </a:lnTo>
                <a:lnTo>
                  <a:pt x="894" y="690"/>
                </a:lnTo>
                <a:lnTo>
                  <a:pt x="876" y="894"/>
                </a:lnTo>
                <a:lnTo>
                  <a:pt x="834" y="1062"/>
                </a:lnTo>
                <a:lnTo>
                  <a:pt x="744" y="1236"/>
                </a:lnTo>
                <a:lnTo>
                  <a:pt x="552" y="1500"/>
                </a:lnTo>
                <a:lnTo>
                  <a:pt x="288" y="1314"/>
                </a:lnTo>
                <a:lnTo>
                  <a:pt x="0" y="1104"/>
                </a:lnTo>
                <a:lnTo>
                  <a:pt x="36" y="1062"/>
                </a:lnTo>
                <a:lnTo>
                  <a:pt x="126" y="942"/>
                </a:lnTo>
                <a:lnTo>
                  <a:pt x="174" y="792"/>
                </a:lnTo>
                <a:lnTo>
                  <a:pt x="174" y="570"/>
                </a:lnTo>
                <a:lnTo>
                  <a:pt x="150" y="480"/>
                </a:lnTo>
                <a:lnTo>
                  <a:pt x="96" y="360"/>
                </a:lnTo>
                <a:lnTo>
                  <a:pt x="6" y="258"/>
                </a:lnTo>
                <a:lnTo>
                  <a:pt x="270" y="0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2489" name="Oval 25"/>
          <p:cNvSpPr>
            <a:spLocks noChangeArrowheads="1"/>
          </p:cNvSpPr>
          <p:nvPr/>
        </p:nvSpPr>
        <p:spPr bwMode="auto">
          <a:xfrm>
            <a:off x="4508500" y="3079750"/>
            <a:ext cx="412750" cy="21272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0" name="AutoShape 26"/>
          <p:cNvSpPr>
            <a:spLocks noChangeArrowheads="1"/>
          </p:cNvSpPr>
          <p:nvPr/>
        </p:nvSpPr>
        <p:spPr bwMode="auto">
          <a:xfrm rot="16200000">
            <a:off x="4649787" y="2878138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1" name="AutoShape 27"/>
          <p:cNvSpPr>
            <a:spLocks noChangeArrowheads="1"/>
          </p:cNvSpPr>
          <p:nvPr/>
        </p:nvSpPr>
        <p:spPr bwMode="auto">
          <a:xfrm rot="16200000" flipH="1">
            <a:off x="4640262" y="3373438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2" name="Arc 28"/>
          <p:cNvSpPr>
            <a:spLocks/>
          </p:cNvSpPr>
          <p:nvPr/>
        </p:nvSpPr>
        <p:spPr bwMode="auto">
          <a:xfrm>
            <a:off x="6435827" y="4106863"/>
            <a:ext cx="527050" cy="77470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35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96"/>
                  <a:pt x="9631" y="35"/>
                  <a:pt x="21535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96"/>
                  <a:pt x="9631" y="35"/>
                  <a:pt x="21535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2493" name="Rectangle 29"/>
          <p:cNvSpPr>
            <a:spLocks noChangeArrowheads="1"/>
          </p:cNvSpPr>
          <p:nvPr/>
        </p:nvSpPr>
        <p:spPr bwMode="auto">
          <a:xfrm>
            <a:off x="481013" y="434975"/>
            <a:ext cx="8638007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         As 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approaches the pick up coil tooth, a magnetic field 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         increases in  strength, thus generating a voltage in the pick up coil.</a:t>
            </a:r>
          </a:p>
        </p:txBody>
      </p:sp>
      <p:sp>
        <p:nvSpPr>
          <p:cNvPr id="62494" name="Rectangle 30"/>
          <p:cNvSpPr>
            <a:spLocks noChangeArrowheads="1"/>
          </p:cNvSpPr>
          <p:nvPr/>
        </p:nvSpPr>
        <p:spPr bwMode="auto">
          <a:xfrm>
            <a:off x="5129213" y="4241800"/>
            <a:ext cx="1385380" cy="3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>
                <a:solidFill>
                  <a:schemeClr val="bg2"/>
                </a:solidFill>
              </a:rPr>
              <a:t>VOLTAGE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8" name="Group 10"/>
          <p:cNvGrpSpPr>
            <a:grpSpLocks/>
          </p:cNvGrpSpPr>
          <p:nvPr/>
        </p:nvGrpSpPr>
        <p:grpSpPr bwMode="auto">
          <a:xfrm>
            <a:off x="1387475" y="1712913"/>
            <a:ext cx="2854325" cy="2833687"/>
            <a:chOff x="874" y="1079"/>
            <a:chExt cx="1798" cy="1785"/>
          </a:xfrm>
        </p:grpSpPr>
        <p:sp>
          <p:nvSpPr>
            <p:cNvPr id="63492" name="AutoShape 4"/>
            <p:cNvSpPr>
              <a:spLocks noChangeArrowheads="1"/>
            </p:cNvSpPr>
            <p:nvPr/>
          </p:nvSpPr>
          <p:spPr bwMode="auto">
            <a:xfrm rot="20400000">
              <a:off x="1339" y="1079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3" name="AutoShape 5"/>
            <p:cNvSpPr>
              <a:spLocks noChangeArrowheads="1"/>
            </p:cNvSpPr>
            <p:nvPr/>
          </p:nvSpPr>
          <p:spPr bwMode="auto">
            <a:xfrm rot="4200000">
              <a:off x="2334" y="1549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4" name="AutoShape 6"/>
            <p:cNvSpPr>
              <a:spLocks noChangeArrowheads="1"/>
            </p:cNvSpPr>
            <p:nvPr/>
          </p:nvSpPr>
          <p:spPr bwMode="auto">
            <a:xfrm rot="15000000" flipH="1">
              <a:off x="890" y="2065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AutoShape 7"/>
            <p:cNvSpPr>
              <a:spLocks noChangeArrowheads="1"/>
            </p:cNvSpPr>
            <p:nvPr/>
          </p:nvSpPr>
          <p:spPr bwMode="auto">
            <a:xfrm rot="9600000" flipH="1">
              <a:off x="1879" y="2510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6" name="Oval 8"/>
            <p:cNvSpPr>
              <a:spLocks noChangeArrowheads="1"/>
            </p:cNvSpPr>
            <p:nvPr/>
          </p:nvSpPr>
          <p:spPr bwMode="auto">
            <a:xfrm rot="20400000">
              <a:off x="1118" y="1311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Oval 9"/>
            <p:cNvSpPr>
              <a:spLocks noChangeArrowheads="1"/>
            </p:cNvSpPr>
            <p:nvPr/>
          </p:nvSpPr>
          <p:spPr bwMode="auto">
            <a:xfrm rot="20400000">
              <a:off x="1530" y="1738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499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2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6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7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8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09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0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1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2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3" name="Freeform 25"/>
          <p:cNvSpPr>
            <a:spLocks/>
          </p:cNvSpPr>
          <p:nvPr/>
        </p:nvSpPr>
        <p:spPr bwMode="auto">
          <a:xfrm>
            <a:off x="3114675" y="2628900"/>
            <a:ext cx="1754188" cy="1906588"/>
          </a:xfrm>
          <a:custGeom>
            <a:avLst/>
            <a:gdLst>
              <a:gd name="T0" fmla="*/ 282 w 1105"/>
              <a:gd name="T1" fmla="*/ 138 h 1201"/>
              <a:gd name="T2" fmla="*/ 696 w 1105"/>
              <a:gd name="T3" fmla="*/ 0 h 1201"/>
              <a:gd name="T4" fmla="*/ 732 w 1105"/>
              <a:gd name="T5" fmla="*/ 216 h 1201"/>
              <a:gd name="T6" fmla="*/ 762 w 1105"/>
              <a:gd name="T7" fmla="*/ 324 h 1201"/>
              <a:gd name="T8" fmla="*/ 1104 w 1105"/>
              <a:gd name="T9" fmla="*/ 336 h 1201"/>
              <a:gd name="T10" fmla="*/ 1092 w 1105"/>
              <a:gd name="T11" fmla="*/ 522 h 1201"/>
              <a:gd name="T12" fmla="*/ 1014 w 1105"/>
              <a:gd name="T13" fmla="*/ 792 h 1201"/>
              <a:gd name="T14" fmla="*/ 732 w 1105"/>
              <a:gd name="T15" fmla="*/ 1152 h 1201"/>
              <a:gd name="T16" fmla="*/ 132 w 1105"/>
              <a:gd name="T17" fmla="*/ 1200 h 1201"/>
              <a:gd name="T18" fmla="*/ 0 w 1105"/>
              <a:gd name="T19" fmla="*/ 810 h 1201"/>
              <a:gd name="T20" fmla="*/ 108 w 1105"/>
              <a:gd name="T21" fmla="*/ 756 h 1201"/>
              <a:gd name="T22" fmla="*/ 258 w 1105"/>
              <a:gd name="T23" fmla="*/ 600 h 1201"/>
              <a:gd name="T24" fmla="*/ 306 w 1105"/>
              <a:gd name="T25" fmla="*/ 456 h 1201"/>
              <a:gd name="T26" fmla="*/ 324 w 1105"/>
              <a:gd name="T27" fmla="*/ 204 h 1201"/>
              <a:gd name="T28" fmla="*/ 282 w 1105"/>
              <a:gd name="T29" fmla="*/ 138 h 1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105" h="1201">
                <a:moveTo>
                  <a:pt x="282" y="138"/>
                </a:moveTo>
                <a:lnTo>
                  <a:pt x="696" y="0"/>
                </a:lnTo>
                <a:lnTo>
                  <a:pt x="732" y="216"/>
                </a:lnTo>
                <a:lnTo>
                  <a:pt x="762" y="324"/>
                </a:lnTo>
                <a:lnTo>
                  <a:pt x="1104" y="336"/>
                </a:lnTo>
                <a:lnTo>
                  <a:pt x="1092" y="522"/>
                </a:lnTo>
                <a:lnTo>
                  <a:pt x="1014" y="792"/>
                </a:lnTo>
                <a:lnTo>
                  <a:pt x="732" y="1152"/>
                </a:lnTo>
                <a:lnTo>
                  <a:pt x="132" y="1200"/>
                </a:lnTo>
                <a:lnTo>
                  <a:pt x="0" y="810"/>
                </a:lnTo>
                <a:lnTo>
                  <a:pt x="108" y="756"/>
                </a:lnTo>
                <a:lnTo>
                  <a:pt x="258" y="600"/>
                </a:lnTo>
                <a:lnTo>
                  <a:pt x="306" y="456"/>
                </a:lnTo>
                <a:lnTo>
                  <a:pt x="324" y="204"/>
                </a:lnTo>
                <a:lnTo>
                  <a:pt x="282" y="138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4" name="Oval 26"/>
          <p:cNvSpPr>
            <a:spLocks noChangeArrowheads="1"/>
          </p:cNvSpPr>
          <p:nvPr/>
        </p:nvSpPr>
        <p:spPr bwMode="auto">
          <a:xfrm>
            <a:off x="4508500" y="3013075"/>
            <a:ext cx="412750" cy="336550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5" name="Oval 27"/>
          <p:cNvSpPr>
            <a:spLocks noChangeArrowheads="1"/>
          </p:cNvSpPr>
          <p:nvPr/>
        </p:nvSpPr>
        <p:spPr bwMode="auto">
          <a:xfrm>
            <a:off x="4565650" y="3136900"/>
            <a:ext cx="288925" cy="7937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6" name="Freeform 28"/>
          <p:cNvSpPr>
            <a:spLocks/>
          </p:cNvSpPr>
          <p:nvPr/>
        </p:nvSpPr>
        <p:spPr bwMode="auto">
          <a:xfrm>
            <a:off x="3211513" y="2724150"/>
            <a:ext cx="1579562" cy="1716088"/>
          </a:xfrm>
          <a:custGeom>
            <a:avLst/>
            <a:gdLst>
              <a:gd name="T0" fmla="*/ 254 w 995"/>
              <a:gd name="T1" fmla="*/ 124 h 1081"/>
              <a:gd name="T2" fmla="*/ 627 w 995"/>
              <a:gd name="T3" fmla="*/ 0 h 1081"/>
              <a:gd name="T4" fmla="*/ 659 w 995"/>
              <a:gd name="T5" fmla="*/ 194 h 1081"/>
              <a:gd name="T6" fmla="*/ 686 w 995"/>
              <a:gd name="T7" fmla="*/ 292 h 1081"/>
              <a:gd name="T8" fmla="*/ 994 w 995"/>
              <a:gd name="T9" fmla="*/ 302 h 1081"/>
              <a:gd name="T10" fmla="*/ 983 w 995"/>
              <a:gd name="T11" fmla="*/ 470 h 1081"/>
              <a:gd name="T12" fmla="*/ 913 w 995"/>
              <a:gd name="T13" fmla="*/ 713 h 1081"/>
              <a:gd name="T14" fmla="*/ 659 w 995"/>
              <a:gd name="T15" fmla="*/ 1037 h 1081"/>
              <a:gd name="T16" fmla="*/ 119 w 995"/>
              <a:gd name="T17" fmla="*/ 1080 h 1081"/>
              <a:gd name="T18" fmla="*/ 0 w 995"/>
              <a:gd name="T19" fmla="*/ 729 h 1081"/>
              <a:gd name="T20" fmla="*/ 97 w 995"/>
              <a:gd name="T21" fmla="*/ 680 h 1081"/>
              <a:gd name="T22" fmla="*/ 232 w 995"/>
              <a:gd name="T23" fmla="*/ 540 h 1081"/>
              <a:gd name="T24" fmla="*/ 276 w 995"/>
              <a:gd name="T25" fmla="*/ 410 h 1081"/>
              <a:gd name="T26" fmla="*/ 292 w 995"/>
              <a:gd name="T27" fmla="*/ 184 h 1081"/>
              <a:gd name="T28" fmla="*/ 254 w 995"/>
              <a:gd name="T29" fmla="*/ 124 h 10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995" h="1081">
                <a:moveTo>
                  <a:pt x="254" y="124"/>
                </a:moveTo>
                <a:lnTo>
                  <a:pt x="627" y="0"/>
                </a:lnTo>
                <a:lnTo>
                  <a:pt x="659" y="194"/>
                </a:lnTo>
                <a:lnTo>
                  <a:pt x="686" y="292"/>
                </a:lnTo>
                <a:lnTo>
                  <a:pt x="994" y="302"/>
                </a:lnTo>
                <a:lnTo>
                  <a:pt x="983" y="470"/>
                </a:lnTo>
                <a:lnTo>
                  <a:pt x="913" y="713"/>
                </a:lnTo>
                <a:lnTo>
                  <a:pt x="659" y="1037"/>
                </a:lnTo>
                <a:lnTo>
                  <a:pt x="119" y="1080"/>
                </a:lnTo>
                <a:lnTo>
                  <a:pt x="0" y="729"/>
                </a:lnTo>
                <a:lnTo>
                  <a:pt x="97" y="680"/>
                </a:lnTo>
                <a:lnTo>
                  <a:pt x="232" y="540"/>
                </a:lnTo>
                <a:lnTo>
                  <a:pt x="276" y="410"/>
                </a:lnTo>
                <a:lnTo>
                  <a:pt x="292" y="184"/>
                </a:lnTo>
                <a:lnTo>
                  <a:pt x="254" y="124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3517" name="AutoShape 29"/>
          <p:cNvSpPr>
            <a:spLocks noChangeArrowheads="1"/>
          </p:cNvSpPr>
          <p:nvPr/>
        </p:nvSpPr>
        <p:spPr bwMode="auto">
          <a:xfrm rot="16200000">
            <a:off x="4640262" y="27924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8" name="AutoShape 30"/>
          <p:cNvSpPr>
            <a:spLocks noChangeArrowheads="1"/>
          </p:cNvSpPr>
          <p:nvPr/>
        </p:nvSpPr>
        <p:spPr bwMode="auto">
          <a:xfrm rot="16200000" flipH="1">
            <a:off x="4630737" y="34401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19" name="Rectangle 31"/>
          <p:cNvSpPr>
            <a:spLocks noChangeArrowheads="1"/>
          </p:cNvSpPr>
          <p:nvPr/>
        </p:nvSpPr>
        <p:spPr bwMode="auto">
          <a:xfrm>
            <a:off x="442913" y="473075"/>
            <a:ext cx="7017948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        Just before the tooth is in line with the pick up coil tooth, 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        maximum voltage is generated.</a:t>
            </a:r>
          </a:p>
        </p:txBody>
      </p:sp>
      <p:sp>
        <p:nvSpPr>
          <p:cNvPr id="63520" name="Rectangle 32"/>
          <p:cNvSpPr>
            <a:spLocks noChangeArrowheads="1"/>
          </p:cNvSpPr>
          <p:nvPr/>
        </p:nvSpPr>
        <p:spPr bwMode="auto">
          <a:xfrm>
            <a:off x="5129213" y="4195763"/>
            <a:ext cx="2794420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 </a:t>
            </a:r>
            <a:r>
              <a:rPr lang="en-US" altLang="en-US" sz="2000" dirty="0">
                <a:solidFill>
                  <a:schemeClr val="bg2"/>
                </a:solidFill>
              </a:rPr>
              <a:t>MAXIMUM VOLTAGE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Oval 2"/>
          <p:cNvSpPr>
            <a:spLocks noChangeArrowheads="1"/>
          </p:cNvSpPr>
          <p:nvPr/>
        </p:nvSpPr>
        <p:spPr bwMode="auto">
          <a:xfrm>
            <a:off x="726508" y="1081087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22" name="Group 10"/>
          <p:cNvGrpSpPr>
            <a:grpSpLocks/>
          </p:cNvGrpSpPr>
          <p:nvPr/>
        </p:nvGrpSpPr>
        <p:grpSpPr bwMode="auto">
          <a:xfrm>
            <a:off x="1309688" y="1633538"/>
            <a:ext cx="2995612" cy="2989262"/>
            <a:chOff x="825" y="1029"/>
            <a:chExt cx="1887" cy="1883"/>
          </a:xfrm>
        </p:grpSpPr>
        <p:sp>
          <p:nvSpPr>
            <p:cNvPr id="64516" name="AutoShape 4"/>
            <p:cNvSpPr>
              <a:spLocks noChangeArrowheads="1"/>
            </p:cNvSpPr>
            <p:nvPr/>
          </p:nvSpPr>
          <p:spPr bwMode="auto">
            <a:xfrm>
              <a:off x="1599" y="1029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7" name="AutoShape 5"/>
            <p:cNvSpPr>
              <a:spLocks noChangeArrowheads="1"/>
            </p:cNvSpPr>
            <p:nvPr/>
          </p:nvSpPr>
          <p:spPr bwMode="auto">
            <a:xfrm rot="5400000">
              <a:off x="2374" y="1811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8" name="AutoShape 6"/>
            <p:cNvSpPr>
              <a:spLocks noChangeArrowheads="1"/>
            </p:cNvSpPr>
            <p:nvPr/>
          </p:nvSpPr>
          <p:spPr bwMode="auto">
            <a:xfrm rot="16200000" flipH="1">
              <a:off x="841" y="1802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9" name="AutoShape 7"/>
            <p:cNvSpPr>
              <a:spLocks noChangeArrowheads="1"/>
            </p:cNvSpPr>
            <p:nvPr/>
          </p:nvSpPr>
          <p:spPr bwMode="auto">
            <a:xfrm rot="10800000" flipH="1">
              <a:off x="1618" y="2558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0" name="Oval 8"/>
            <p:cNvSpPr>
              <a:spLocks noChangeArrowheads="1"/>
            </p:cNvSpPr>
            <p:nvPr/>
          </p:nvSpPr>
          <p:spPr bwMode="auto">
            <a:xfrm>
              <a:off x="1114" y="1315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1" name="Oval 9"/>
            <p:cNvSpPr>
              <a:spLocks noChangeArrowheads="1"/>
            </p:cNvSpPr>
            <p:nvPr/>
          </p:nvSpPr>
          <p:spPr bwMode="auto">
            <a:xfrm>
              <a:off x="1518" y="1744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4523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26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7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0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1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2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3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4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5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6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37" name="Arc 25"/>
          <p:cNvSpPr>
            <a:spLocks/>
          </p:cNvSpPr>
          <p:nvPr/>
        </p:nvSpPr>
        <p:spPr bwMode="auto">
          <a:xfrm>
            <a:off x="5867400" y="38369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4538" name="Freeform 26"/>
          <p:cNvSpPr>
            <a:spLocks/>
          </p:cNvSpPr>
          <p:nvPr/>
        </p:nvSpPr>
        <p:spPr bwMode="auto">
          <a:xfrm>
            <a:off x="2809875" y="3133725"/>
            <a:ext cx="2011363" cy="1468438"/>
          </a:xfrm>
          <a:custGeom>
            <a:avLst/>
            <a:gdLst>
              <a:gd name="T0" fmla="*/ 558 w 1267"/>
              <a:gd name="T1" fmla="*/ 0 h 925"/>
              <a:gd name="T2" fmla="*/ 1260 w 1267"/>
              <a:gd name="T3" fmla="*/ 0 h 925"/>
              <a:gd name="T4" fmla="*/ 1266 w 1267"/>
              <a:gd name="T5" fmla="*/ 114 h 925"/>
              <a:gd name="T6" fmla="*/ 1248 w 1267"/>
              <a:gd name="T7" fmla="*/ 246 h 925"/>
              <a:gd name="T8" fmla="*/ 1212 w 1267"/>
              <a:gd name="T9" fmla="*/ 402 h 925"/>
              <a:gd name="T10" fmla="*/ 1104 w 1267"/>
              <a:gd name="T11" fmla="*/ 582 h 925"/>
              <a:gd name="T12" fmla="*/ 918 w 1267"/>
              <a:gd name="T13" fmla="*/ 822 h 925"/>
              <a:gd name="T14" fmla="*/ 0 w 1267"/>
              <a:gd name="T15" fmla="*/ 924 h 925"/>
              <a:gd name="T16" fmla="*/ 0 w 1267"/>
              <a:gd name="T17" fmla="*/ 570 h 925"/>
              <a:gd name="T18" fmla="*/ 102 w 1267"/>
              <a:gd name="T19" fmla="*/ 564 h 925"/>
              <a:gd name="T20" fmla="*/ 258 w 1267"/>
              <a:gd name="T21" fmla="*/ 504 h 925"/>
              <a:gd name="T22" fmla="*/ 420 w 1267"/>
              <a:gd name="T23" fmla="*/ 414 h 925"/>
              <a:gd name="T24" fmla="*/ 516 w 1267"/>
              <a:gd name="T25" fmla="*/ 282 h 925"/>
              <a:gd name="T26" fmla="*/ 558 w 1267"/>
              <a:gd name="T27" fmla="*/ 108 h 925"/>
              <a:gd name="T28" fmla="*/ 558 w 1267"/>
              <a:gd name="T29" fmla="*/ 0 h 9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267" h="925">
                <a:moveTo>
                  <a:pt x="558" y="0"/>
                </a:moveTo>
                <a:lnTo>
                  <a:pt x="1260" y="0"/>
                </a:lnTo>
                <a:lnTo>
                  <a:pt x="1266" y="114"/>
                </a:lnTo>
                <a:lnTo>
                  <a:pt x="1248" y="246"/>
                </a:lnTo>
                <a:lnTo>
                  <a:pt x="1212" y="402"/>
                </a:lnTo>
                <a:lnTo>
                  <a:pt x="1104" y="582"/>
                </a:lnTo>
                <a:lnTo>
                  <a:pt x="918" y="822"/>
                </a:lnTo>
                <a:lnTo>
                  <a:pt x="0" y="924"/>
                </a:lnTo>
                <a:lnTo>
                  <a:pt x="0" y="570"/>
                </a:lnTo>
                <a:lnTo>
                  <a:pt x="102" y="564"/>
                </a:lnTo>
                <a:lnTo>
                  <a:pt x="258" y="504"/>
                </a:lnTo>
                <a:lnTo>
                  <a:pt x="420" y="414"/>
                </a:lnTo>
                <a:lnTo>
                  <a:pt x="516" y="282"/>
                </a:lnTo>
                <a:lnTo>
                  <a:pt x="558" y="108"/>
                </a:lnTo>
                <a:lnTo>
                  <a:pt x="558" y="0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39" name="Freeform 27"/>
          <p:cNvSpPr>
            <a:spLocks/>
          </p:cNvSpPr>
          <p:nvPr/>
        </p:nvSpPr>
        <p:spPr bwMode="auto">
          <a:xfrm>
            <a:off x="2909888" y="3235325"/>
            <a:ext cx="1809750" cy="1322388"/>
          </a:xfrm>
          <a:custGeom>
            <a:avLst/>
            <a:gdLst>
              <a:gd name="T0" fmla="*/ 502 w 1140"/>
              <a:gd name="T1" fmla="*/ 0 h 833"/>
              <a:gd name="T2" fmla="*/ 1134 w 1140"/>
              <a:gd name="T3" fmla="*/ 0 h 833"/>
              <a:gd name="T4" fmla="*/ 1139 w 1140"/>
              <a:gd name="T5" fmla="*/ 103 h 833"/>
              <a:gd name="T6" fmla="*/ 1123 w 1140"/>
              <a:gd name="T7" fmla="*/ 222 h 833"/>
              <a:gd name="T8" fmla="*/ 1090 w 1140"/>
              <a:gd name="T9" fmla="*/ 362 h 833"/>
              <a:gd name="T10" fmla="*/ 993 w 1140"/>
              <a:gd name="T11" fmla="*/ 524 h 833"/>
              <a:gd name="T12" fmla="*/ 826 w 1140"/>
              <a:gd name="T13" fmla="*/ 740 h 833"/>
              <a:gd name="T14" fmla="*/ 0 w 1140"/>
              <a:gd name="T15" fmla="*/ 832 h 833"/>
              <a:gd name="T16" fmla="*/ 0 w 1140"/>
              <a:gd name="T17" fmla="*/ 513 h 833"/>
              <a:gd name="T18" fmla="*/ 92 w 1140"/>
              <a:gd name="T19" fmla="*/ 508 h 833"/>
              <a:gd name="T20" fmla="*/ 232 w 1140"/>
              <a:gd name="T21" fmla="*/ 454 h 833"/>
              <a:gd name="T22" fmla="*/ 378 w 1140"/>
              <a:gd name="T23" fmla="*/ 373 h 833"/>
              <a:gd name="T24" fmla="*/ 464 w 1140"/>
              <a:gd name="T25" fmla="*/ 254 h 833"/>
              <a:gd name="T26" fmla="*/ 502 w 1140"/>
              <a:gd name="T27" fmla="*/ 97 h 833"/>
              <a:gd name="T28" fmla="*/ 502 w 1140"/>
              <a:gd name="T29" fmla="*/ 0 h 8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140" h="833">
                <a:moveTo>
                  <a:pt x="502" y="0"/>
                </a:moveTo>
                <a:lnTo>
                  <a:pt x="1134" y="0"/>
                </a:lnTo>
                <a:lnTo>
                  <a:pt x="1139" y="103"/>
                </a:lnTo>
                <a:lnTo>
                  <a:pt x="1123" y="222"/>
                </a:lnTo>
                <a:lnTo>
                  <a:pt x="1090" y="362"/>
                </a:lnTo>
                <a:lnTo>
                  <a:pt x="993" y="524"/>
                </a:lnTo>
                <a:lnTo>
                  <a:pt x="826" y="740"/>
                </a:lnTo>
                <a:lnTo>
                  <a:pt x="0" y="832"/>
                </a:lnTo>
                <a:lnTo>
                  <a:pt x="0" y="513"/>
                </a:lnTo>
                <a:lnTo>
                  <a:pt x="92" y="508"/>
                </a:lnTo>
                <a:lnTo>
                  <a:pt x="232" y="454"/>
                </a:lnTo>
                <a:lnTo>
                  <a:pt x="378" y="373"/>
                </a:lnTo>
                <a:lnTo>
                  <a:pt x="464" y="254"/>
                </a:lnTo>
                <a:lnTo>
                  <a:pt x="502" y="97"/>
                </a:lnTo>
                <a:lnTo>
                  <a:pt x="502" y="0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4540" name="Rectangle 28"/>
          <p:cNvSpPr>
            <a:spLocks noChangeArrowheads="1"/>
          </p:cNvSpPr>
          <p:nvPr/>
        </p:nvSpPr>
        <p:spPr bwMode="auto">
          <a:xfrm>
            <a:off x="6596063" y="4271963"/>
            <a:ext cx="267703" cy="45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dirty="0">
                <a:solidFill>
                  <a:schemeClr val="tx2"/>
                </a:solidFill>
              </a:rPr>
              <a:t> </a:t>
            </a:r>
            <a:endParaRPr lang="en-US" altLang="en-US" sz="2000" dirty="0">
              <a:solidFill>
                <a:schemeClr val="bg2"/>
              </a:solidFill>
            </a:endParaRPr>
          </a:p>
        </p:txBody>
      </p:sp>
      <p:sp>
        <p:nvSpPr>
          <p:cNvPr id="64541" name="Rectangle 29"/>
          <p:cNvSpPr>
            <a:spLocks noChangeArrowheads="1"/>
          </p:cNvSpPr>
          <p:nvPr/>
        </p:nvSpPr>
        <p:spPr bwMode="auto">
          <a:xfrm>
            <a:off x="442913" y="473075"/>
            <a:ext cx="8428590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is now in line with the pick up coil tooth, the magnetic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field is longer growing (moving) thus no voltage is generated in the pick up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coil.</a:t>
            </a:r>
          </a:p>
        </p:txBody>
      </p:sp>
      <p:sp>
        <p:nvSpPr>
          <p:cNvPr id="2" name="Rectangle 1"/>
          <p:cNvSpPr/>
          <p:nvPr/>
        </p:nvSpPr>
        <p:spPr>
          <a:xfrm>
            <a:off x="5217047" y="4150668"/>
            <a:ext cx="25643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dirty="0">
                <a:solidFill>
                  <a:schemeClr val="bg2"/>
                </a:solidFill>
              </a:rPr>
              <a:t>ZERO VOLTAGE</a:t>
            </a:r>
            <a:endParaRPr lang="en-GB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46" name="Group 10"/>
          <p:cNvGrpSpPr>
            <a:grpSpLocks/>
          </p:cNvGrpSpPr>
          <p:nvPr/>
        </p:nvGrpSpPr>
        <p:grpSpPr bwMode="auto">
          <a:xfrm>
            <a:off x="1319213" y="1663700"/>
            <a:ext cx="2954337" cy="2954338"/>
            <a:chOff x="831" y="1048"/>
            <a:chExt cx="1861" cy="1861"/>
          </a:xfrm>
        </p:grpSpPr>
        <p:sp>
          <p:nvSpPr>
            <p:cNvPr id="65540" name="AutoShape 4"/>
            <p:cNvSpPr>
              <a:spLocks noChangeArrowheads="1"/>
            </p:cNvSpPr>
            <p:nvPr/>
          </p:nvSpPr>
          <p:spPr bwMode="auto">
            <a:xfrm rot="660000">
              <a:off x="1740" y="1048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1" name="AutoShape 5"/>
            <p:cNvSpPr>
              <a:spLocks noChangeArrowheads="1"/>
            </p:cNvSpPr>
            <p:nvPr/>
          </p:nvSpPr>
          <p:spPr bwMode="auto">
            <a:xfrm rot="6060000">
              <a:off x="2354" y="1964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2" name="AutoShape 6"/>
            <p:cNvSpPr>
              <a:spLocks noChangeArrowheads="1"/>
            </p:cNvSpPr>
            <p:nvPr/>
          </p:nvSpPr>
          <p:spPr bwMode="auto">
            <a:xfrm rot="16860000" flipH="1">
              <a:off x="847" y="1663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AutoShape 7"/>
            <p:cNvSpPr>
              <a:spLocks noChangeArrowheads="1"/>
            </p:cNvSpPr>
            <p:nvPr/>
          </p:nvSpPr>
          <p:spPr bwMode="auto">
            <a:xfrm rot="11460000" flipH="1">
              <a:off x="1467" y="2555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4" name="Oval 8"/>
            <p:cNvSpPr>
              <a:spLocks noChangeArrowheads="1"/>
            </p:cNvSpPr>
            <p:nvPr/>
          </p:nvSpPr>
          <p:spPr bwMode="auto">
            <a:xfrm rot="660000">
              <a:off x="1105" y="1324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5" name="Oval 9"/>
            <p:cNvSpPr>
              <a:spLocks noChangeArrowheads="1"/>
            </p:cNvSpPr>
            <p:nvPr/>
          </p:nvSpPr>
          <p:spPr bwMode="auto">
            <a:xfrm rot="660000">
              <a:off x="1504" y="1755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7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0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51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4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5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6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7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8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59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60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1" name="Arc 25"/>
          <p:cNvSpPr>
            <a:spLocks/>
          </p:cNvSpPr>
          <p:nvPr/>
        </p:nvSpPr>
        <p:spPr bwMode="auto">
          <a:xfrm>
            <a:off x="5867400" y="38369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2" name="Arc 26"/>
          <p:cNvSpPr>
            <a:spLocks/>
          </p:cNvSpPr>
          <p:nvPr/>
        </p:nvSpPr>
        <p:spPr bwMode="auto">
          <a:xfrm rot="10800000">
            <a:off x="6743700" y="4827588"/>
            <a:ext cx="795338" cy="908050"/>
          </a:xfrm>
          <a:custGeom>
            <a:avLst/>
            <a:gdLst>
              <a:gd name="G0" fmla="+- 43 0 0"/>
              <a:gd name="G1" fmla="+- 21600 0 0"/>
              <a:gd name="G2" fmla="+- 21600 0 0"/>
              <a:gd name="T0" fmla="*/ 0 w 21643"/>
              <a:gd name="T1" fmla="*/ 0 h 21600"/>
              <a:gd name="T2" fmla="*/ 21643 w 21643"/>
              <a:gd name="T3" fmla="*/ 21600 h 21600"/>
              <a:gd name="T4" fmla="*/ 43 w 21643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43" h="21600" fill="none" extrusionOk="0">
                <a:moveTo>
                  <a:pt x="0" y="0"/>
                </a:moveTo>
                <a:cubicBezTo>
                  <a:pt x="14" y="0"/>
                  <a:pt x="28" y="0"/>
                  <a:pt x="43" y="0"/>
                </a:cubicBezTo>
                <a:cubicBezTo>
                  <a:pt x="11972" y="0"/>
                  <a:pt x="21643" y="9670"/>
                  <a:pt x="21643" y="21600"/>
                </a:cubicBezTo>
              </a:path>
              <a:path w="21643" h="21600" stroke="0" extrusionOk="0">
                <a:moveTo>
                  <a:pt x="0" y="0"/>
                </a:moveTo>
                <a:cubicBezTo>
                  <a:pt x="14" y="0"/>
                  <a:pt x="28" y="0"/>
                  <a:pt x="43" y="0"/>
                </a:cubicBezTo>
                <a:cubicBezTo>
                  <a:pt x="11972" y="0"/>
                  <a:pt x="21643" y="9670"/>
                  <a:pt x="21643" y="21600"/>
                </a:cubicBezTo>
                <a:lnTo>
                  <a:pt x="43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3" name="Freeform 27"/>
          <p:cNvSpPr>
            <a:spLocks/>
          </p:cNvSpPr>
          <p:nvPr/>
        </p:nvSpPr>
        <p:spPr bwMode="auto">
          <a:xfrm>
            <a:off x="2524125" y="3162300"/>
            <a:ext cx="2306638" cy="1468438"/>
          </a:xfrm>
          <a:custGeom>
            <a:avLst/>
            <a:gdLst>
              <a:gd name="T0" fmla="*/ 1092 w 1453"/>
              <a:gd name="T1" fmla="*/ 186 h 925"/>
              <a:gd name="T2" fmla="*/ 1140 w 1453"/>
              <a:gd name="T3" fmla="*/ 0 h 925"/>
              <a:gd name="T4" fmla="*/ 1452 w 1453"/>
              <a:gd name="T5" fmla="*/ 0 h 925"/>
              <a:gd name="T6" fmla="*/ 1452 w 1453"/>
              <a:gd name="T7" fmla="*/ 204 h 925"/>
              <a:gd name="T8" fmla="*/ 1386 w 1453"/>
              <a:gd name="T9" fmla="*/ 408 h 925"/>
              <a:gd name="T10" fmla="*/ 1278 w 1453"/>
              <a:gd name="T11" fmla="*/ 636 h 925"/>
              <a:gd name="T12" fmla="*/ 1110 w 1453"/>
              <a:gd name="T13" fmla="*/ 816 h 925"/>
              <a:gd name="T14" fmla="*/ 0 w 1453"/>
              <a:gd name="T15" fmla="*/ 924 h 925"/>
              <a:gd name="T16" fmla="*/ 78 w 1453"/>
              <a:gd name="T17" fmla="*/ 564 h 925"/>
              <a:gd name="T18" fmla="*/ 180 w 1453"/>
              <a:gd name="T19" fmla="*/ 564 h 925"/>
              <a:gd name="T20" fmla="*/ 324 w 1453"/>
              <a:gd name="T21" fmla="*/ 552 h 925"/>
              <a:gd name="T22" fmla="*/ 432 w 1453"/>
              <a:gd name="T23" fmla="*/ 516 h 925"/>
              <a:gd name="T24" fmla="*/ 576 w 1453"/>
              <a:gd name="T25" fmla="*/ 420 h 925"/>
              <a:gd name="T26" fmla="*/ 690 w 1453"/>
              <a:gd name="T27" fmla="*/ 300 h 925"/>
              <a:gd name="T28" fmla="*/ 720 w 1453"/>
              <a:gd name="T29" fmla="*/ 222 h 925"/>
              <a:gd name="T30" fmla="*/ 744 w 1453"/>
              <a:gd name="T31" fmla="*/ 132 h 925"/>
              <a:gd name="T32" fmla="*/ 1092 w 1453"/>
              <a:gd name="T33" fmla="*/ 186 h 9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53" h="925">
                <a:moveTo>
                  <a:pt x="1092" y="186"/>
                </a:moveTo>
                <a:lnTo>
                  <a:pt x="1140" y="0"/>
                </a:lnTo>
                <a:lnTo>
                  <a:pt x="1452" y="0"/>
                </a:lnTo>
                <a:lnTo>
                  <a:pt x="1452" y="204"/>
                </a:lnTo>
                <a:lnTo>
                  <a:pt x="1386" y="408"/>
                </a:lnTo>
                <a:lnTo>
                  <a:pt x="1278" y="636"/>
                </a:lnTo>
                <a:lnTo>
                  <a:pt x="1110" y="816"/>
                </a:lnTo>
                <a:lnTo>
                  <a:pt x="0" y="924"/>
                </a:lnTo>
                <a:lnTo>
                  <a:pt x="78" y="564"/>
                </a:lnTo>
                <a:lnTo>
                  <a:pt x="180" y="564"/>
                </a:lnTo>
                <a:lnTo>
                  <a:pt x="324" y="552"/>
                </a:lnTo>
                <a:lnTo>
                  <a:pt x="432" y="516"/>
                </a:lnTo>
                <a:lnTo>
                  <a:pt x="576" y="420"/>
                </a:lnTo>
                <a:lnTo>
                  <a:pt x="690" y="300"/>
                </a:lnTo>
                <a:lnTo>
                  <a:pt x="720" y="222"/>
                </a:lnTo>
                <a:lnTo>
                  <a:pt x="744" y="132"/>
                </a:lnTo>
                <a:lnTo>
                  <a:pt x="1092" y="186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64" name="Oval 28"/>
          <p:cNvSpPr>
            <a:spLocks noChangeArrowheads="1"/>
          </p:cNvSpPr>
          <p:nvPr/>
        </p:nvSpPr>
        <p:spPr bwMode="auto">
          <a:xfrm>
            <a:off x="4508500" y="3013075"/>
            <a:ext cx="412750" cy="336550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5" name="Oval 29"/>
          <p:cNvSpPr>
            <a:spLocks noChangeArrowheads="1"/>
          </p:cNvSpPr>
          <p:nvPr/>
        </p:nvSpPr>
        <p:spPr bwMode="auto">
          <a:xfrm>
            <a:off x="4565650" y="3136900"/>
            <a:ext cx="288925" cy="7937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2638425" y="3235325"/>
            <a:ext cx="2076450" cy="1322388"/>
          </a:xfrm>
          <a:custGeom>
            <a:avLst/>
            <a:gdLst>
              <a:gd name="T0" fmla="*/ 983 w 1308"/>
              <a:gd name="T1" fmla="*/ 167 h 833"/>
              <a:gd name="T2" fmla="*/ 1026 w 1308"/>
              <a:gd name="T3" fmla="*/ 0 h 833"/>
              <a:gd name="T4" fmla="*/ 1307 w 1308"/>
              <a:gd name="T5" fmla="*/ 0 h 833"/>
              <a:gd name="T6" fmla="*/ 1307 w 1308"/>
              <a:gd name="T7" fmla="*/ 184 h 833"/>
              <a:gd name="T8" fmla="*/ 1248 w 1308"/>
              <a:gd name="T9" fmla="*/ 367 h 833"/>
              <a:gd name="T10" fmla="*/ 1150 w 1308"/>
              <a:gd name="T11" fmla="*/ 573 h 833"/>
              <a:gd name="T12" fmla="*/ 999 w 1308"/>
              <a:gd name="T13" fmla="*/ 735 h 833"/>
              <a:gd name="T14" fmla="*/ 0 w 1308"/>
              <a:gd name="T15" fmla="*/ 832 h 833"/>
              <a:gd name="T16" fmla="*/ 70 w 1308"/>
              <a:gd name="T17" fmla="*/ 508 h 833"/>
              <a:gd name="T18" fmla="*/ 162 w 1308"/>
              <a:gd name="T19" fmla="*/ 508 h 833"/>
              <a:gd name="T20" fmla="*/ 292 w 1308"/>
              <a:gd name="T21" fmla="*/ 497 h 833"/>
              <a:gd name="T22" fmla="*/ 389 w 1308"/>
              <a:gd name="T23" fmla="*/ 465 h 833"/>
              <a:gd name="T24" fmla="*/ 518 w 1308"/>
              <a:gd name="T25" fmla="*/ 378 h 833"/>
              <a:gd name="T26" fmla="*/ 621 w 1308"/>
              <a:gd name="T27" fmla="*/ 270 h 833"/>
              <a:gd name="T28" fmla="*/ 648 w 1308"/>
              <a:gd name="T29" fmla="*/ 200 h 833"/>
              <a:gd name="T30" fmla="*/ 670 w 1308"/>
              <a:gd name="T31" fmla="*/ 119 h 833"/>
              <a:gd name="T32" fmla="*/ 983 w 1308"/>
              <a:gd name="T33" fmla="*/ 167 h 8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308" h="833">
                <a:moveTo>
                  <a:pt x="983" y="167"/>
                </a:moveTo>
                <a:lnTo>
                  <a:pt x="1026" y="0"/>
                </a:lnTo>
                <a:lnTo>
                  <a:pt x="1307" y="0"/>
                </a:lnTo>
                <a:lnTo>
                  <a:pt x="1307" y="184"/>
                </a:lnTo>
                <a:lnTo>
                  <a:pt x="1248" y="367"/>
                </a:lnTo>
                <a:lnTo>
                  <a:pt x="1150" y="573"/>
                </a:lnTo>
                <a:lnTo>
                  <a:pt x="999" y="735"/>
                </a:lnTo>
                <a:lnTo>
                  <a:pt x="0" y="832"/>
                </a:lnTo>
                <a:lnTo>
                  <a:pt x="70" y="508"/>
                </a:lnTo>
                <a:lnTo>
                  <a:pt x="162" y="508"/>
                </a:lnTo>
                <a:lnTo>
                  <a:pt x="292" y="497"/>
                </a:lnTo>
                <a:lnTo>
                  <a:pt x="389" y="465"/>
                </a:lnTo>
                <a:lnTo>
                  <a:pt x="518" y="378"/>
                </a:lnTo>
                <a:lnTo>
                  <a:pt x="621" y="270"/>
                </a:lnTo>
                <a:lnTo>
                  <a:pt x="648" y="200"/>
                </a:lnTo>
                <a:lnTo>
                  <a:pt x="670" y="119"/>
                </a:lnTo>
                <a:lnTo>
                  <a:pt x="983" y="167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5567" name="AutoShape 31"/>
          <p:cNvSpPr>
            <a:spLocks noChangeArrowheads="1"/>
          </p:cNvSpPr>
          <p:nvPr/>
        </p:nvSpPr>
        <p:spPr bwMode="auto">
          <a:xfrm rot="16200000" flipH="1">
            <a:off x="4640262" y="27924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8" name="AutoShape 32"/>
          <p:cNvSpPr>
            <a:spLocks noChangeArrowheads="1"/>
          </p:cNvSpPr>
          <p:nvPr/>
        </p:nvSpPr>
        <p:spPr bwMode="auto">
          <a:xfrm rot="16200000">
            <a:off x="4630737" y="34401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69" name="Rectangle 33"/>
          <p:cNvSpPr>
            <a:spLocks noChangeArrowheads="1"/>
          </p:cNvSpPr>
          <p:nvPr/>
        </p:nvSpPr>
        <p:spPr bwMode="auto">
          <a:xfrm>
            <a:off x="442913" y="473075"/>
            <a:ext cx="8454238" cy="920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is now moving away from the pick up coil tooth and the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magnetic field is collapsing (moving in the opposite direction). The voltage 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has become </a:t>
            </a:r>
          </a:p>
        </p:txBody>
      </p:sp>
      <p:sp>
        <p:nvSpPr>
          <p:cNvPr id="65570" name="Rectangle 34"/>
          <p:cNvSpPr>
            <a:spLocks noChangeArrowheads="1"/>
          </p:cNvSpPr>
          <p:nvPr/>
        </p:nvSpPr>
        <p:spPr bwMode="auto">
          <a:xfrm>
            <a:off x="5735152" y="3803650"/>
            <a:ext cx="1476559" cy="70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>
                <a:solidFill>
                  <a:schemeClr val="bg2"/>
                </a:solidFill>
              </a:rPr>
              <a:t>NEGATIVE</a:t>
            </a:r>
          </a:p>
          <a:p>
            <a:r>
              <a:rPr lang="en-US" altLang="en-US" sz="2000" dirty="0">
                <a:solidFill>
                  <a:schemeClr val="bg2"/>
                </a:solidFill>
              </a:rPr>
              <a:t>VOLTAGE</a:t>
            </a:r>
          </a:p>
        </p:txBody>
      </p:sp>
      <p:sp>
        <p:nvSpPr>
          <p:cNvPr id="65571" name="Rectangle 35"/>
          <p:cNvSpPr>
            <a:spLocks noChangeArrowheads="1"/>
          </p:cNvSpPr>
          <p:nvPr/>
        </p:nvSpPr>
        <p:spPr bwMode="auto">
          <a:xfrm>
            <a:off x="1833563" y="1025525"/>
            <a:ext cx="1050925" cy="363538"/>
          </a:xfrm>
          <a:prstGeom prst="rect">
            <a:avLst/>
          </a:prstGeom>
          <a:solidFill>
            <a:srgbClr val="67676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>
                <a:solidFill>
                  <a:schemeClr val="tx2"/>
                </a:solidFill>
              </a:rPr>
              <a:t>negative.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Oval 2"/>
          <p:cNvSpPr>
            <a:spLocks noChangeArrowheads="1"/>
          </p:cNvSpPr>
          <p:nvPr/>
        </p:nvSpPr>
        <p:spPr bwMode="auto">
          <a:xfrm>
            <a:off x="730250" y="1069975"/>
            <a:ext cx="4224338" cy="4308475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16200000">
            <a:off x="4260851" y="3032125"/>
            <a:ext cx="431800" cy="28257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70" name="Group 10"/>
          <p:cNvGrpSpPr>
            <a:grpSpLocks/>
          </p:cNvGrpSpPr>
          <p:nvPr/>
        </p:nvGrpSpPr>
        <p:grpSpPr bwMode="auto">
          <a:xfrm>
            <a:off x="1647825" y="2017713"/>
            <a:ext cx="2282825" cy="2282825"/>
            <a:chOff x="1038" y="1271"/>
            <a:chExt cx="1438" cy="1438"/>
          </a:xfrm>
        </p:grpSpPr>
        <p:sp>
          <p:nvSpPr>
            <p:cNvPr id="66564" name="AutoShape 4"/>
            <p:cNvSpPr>
              <a:spLocks noChangeArrowheads="1"/>
            </p:cNvSpPr>
            <p:nvPr/>
          </p:nvSpPr>
          <p:spPr bwMode="auto">
            <a:xfrm rot="2700000">
              <a:off x="2137" y="1254"/>
              <a:ext cx="322" cy="356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5" name="AutoShape 5"/>
            <p:cNvSpPr>
              <a:spLocks noChangeArrowheads="1"/>
            </p:cNvSpPr>
            <p:nvPr/>
          </p:nvSpPr>
          <p:spPr bwMode="auto">
            <a:xfrm rot="8100000">
              <a:off x="2135" y="2355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6" name="AutoShape 6"/>
            <p:cNvSpPr>
              <a:spLocks noChangeArrowheads="1"/>
            </p:cNvSpPr>
            <p:nvPr/>
          </p:nvSpPr>
          <p:spPr bwMode="auto">
            <a:xfrm rot="18900000" flipH="1">
              <a:off x="1054" y="1264"/>
              <a:ext cx="322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AutoShape 7"/>
            <p:cNvSpPr>
              <a:spLocks noChangeArrowheads="1"/>
            </p:cNvSpPr>
            <p:nvPr/>
          </p:nvSpPr>
          <p:spPr bwMode="auto">
            <a:xfrm rot="13500000" flipH="1">
              <a:off x="1068" y="2350"/>
              <a:ext cx="323" cy="354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8" name="Oval 8"/>
            <p:cNvSpPr>
              <a:spLocks noChangeArrowheads="1"/>
            </p:cNvSpPr>
            <p:nvPr/>
          </p:nvSpPr>
          <p:spPr bwMode="auto">
            <a:xfrm rot="2700000">
              <a:off x="1094" y="1327"/>
              <a:ext cx="1339" cy="1340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9" name="Oval 9"/>
            <p:cNvSpPr>
              <a:spLocks noChangeArrowheads="1"/>
            </p:cNvSpPr>
            <p:nvPr/>
          </p:nvSpPr>
          <p:spPr bwMode="auto">
            <a:xfrm rot="2700000">
              <a:off x="1479" y="1751"/>
              <a:ext cx="532" cy="53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6571" name="Rectangle 11"/>
          <p:cNvSpPr>
            <a:spLocks noChangeArrowheads="1"/>
          </p:cNvSpPr>
          <p:nvPr/>
        </p:nvSpPr>
        <p:spPr bwMode="auto">
          <a:xfrm>
            <a:off x="4487863" y="2852738"/>
            <a:ext cx="466725" cy="592137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Oval 12"/>
          <p:cNvSpPr>
            <a:spLocks noChangeArrowheads="1"/>
          </p:cNvSpPr>
          <p:nvPr/>
        </p:nvSpPr>
        <p:spPr bwMode="auto">
          <a:xfrm>
            <a:off x="2643188" y="3046413"/>
            <a:ext cx="358775" cy="315912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Freeform 13"/>
          <p:cNvSpPr>
            <a:spLocks/>
          </p:cNvSpPr>
          <p:nvPr/>
        </p:nvSpPr>
        <p:spPr bwMode="auto">
          <a:xfrm>
            <a:off x="4014788" y="3279775"/>
            <a:ext cx="928687" cy="1447800"/>
          </a:xfrm>
          <a:custGeom>
            <a:avLst/>
            <a:gdLst>
              <a:gd name="T0" fmla="*/ 584 w 585"/>
              <a:gd name="T1" fmla="*/ 0 h 912"/>
              <a:gd name="T2" fmla="*/ 562 w 585"/>
              <a:gd name="T3" fmla="*/ 171 h 912"/>
              <a:gd name="T4" fmla="*/ 531 w 585"/>
              <a:gd name="T5" fmla="*/ 331 h 912"/>
              <a:gd name="T6" fmla="*/ 451 w 585"/>
              <a:gd name="T7" fmla="*/ 536 h 912"/>
              <a:gd name="T8" fmla="*/ 336 w 585"/>
              <a:gd name="T9" fmla="*/ 740 h 912"/>
              <a:gd name="T10" fmla="*/ 208 w 585"/>
              <a:gd name="T11" fmla="*/ 911 h 912"/>
              <a:gd name="T12" fmla="*/ 0 w 585"/>
              <a:gd name="T13" fmla="*/ 702 h 912"/>
              <a:gd name="T14" fmla="*/ 88 w 585"/>
              <a:gd name="T15" fmla="*/ 614 h 912"/>
              <a:gd name="T16" fmla="*/ 146 w 585"/>
              <a:gd name="T17" fmla="*/ 550 h 912"/>
              <a:gd name="T18" fmla="*/ 230 w 585"/>
              <a:gd name="T19" fmla="*/ 419 h 912"/>
              <a:gd name="T20" fmla="*/ 274 w 585"/>
              <a:gd name="T21" fmla="*/ 322 h 912"/>
              <a:gd name="T22" fmla="*/ 376 w 585"/>
              <a:gd name="T23" fmla="*/ 278 h 912"/>
              <a:gd name="T24" fmla="*/ 460 w 585"/>
              <a:gd name="T25" fmla="*/ 0 h 912"/>
              <a:gd name="T26" fmla="*/ 584 w 585"/>
              <a:gd name="T27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585" h="912">
                <a:moveTo>
                  <a:pt x="584" y="0"/>
                </a:moveTo>
                <a:lnTo>
                  <a:pt x="562" y="171"/>
                </a:lnTo>
                <a:lnTo>
                  <a:pt x="531" y="331"/>
                </a:lnTo>
                <a:lnTo>
                  <a:pt x="451" y="536"/>
                </a:lnTo>
                <a:lnTo>
                  <a:pt x="336" y="740"/>
                </a:lnTo>
                <a:lnTo>
                  <a:pt x="208" y="911"/>
                </a:lnTo>
                <a:lnTo>
                  <a:pt x="0" y="702"/>
                </a:lnTo>
                <a:lnTo>
                  <a:pt x="88" y="614"/>
                </a:lnTo>
                <a:lnTo>
                  <a:pt x="146" y="550"/>
                </a:lnTo>
                <a:lnTo>
                  <a:pt x="230" y="419"/>
                </a:lnTo>
                <a:lnTo>
                  <a:pt x="274" y="322"/>
                </a:lnTo>
                <a:lnTo>
                  <a:pt x="376" y="278"/>
                </a:lnTo>
                <a:lnTo>
                  <a:pt x="460" y="0"/>
                </a:lnTo>
                <a:lnTo>
                  <a:pt x="584" y="0"/>
                </a:lnTo>
              </a:path>
            </a:pathLst>
          </a:custGeom>
          <a:solidFill>
            <a:srgbClr val="676767"/>
          </a:solidFill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4" name="Oval 14"/>
          <p:cNvSpPr>
            <a:spLocks noChangeArrowheads="1"/>
          </p:cNvSpPr>
          <p:nvPr/>
        </p:nvSpPr>
        <p:spPr bwMode="auto">
          <a:xfrm>
            <a:off x="4240213" y="4362450"/>
            <a:ext cx="125412" cy="131763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5" name="Oval 15"/>
          <p:cNvSpPr>
            <a:spLocks noChangeArrowheads="1"/>
          </p:cNvSpPr>
          <p:nvPr/>
        </p:nvSpPr>
        <p:spPr bwMode="auto">
          <a:xfrm>
            <a:off x="4494213" y="4040188"/>
            <a:ext cx="123825" cy="130175"/>
          </a:xfrm>
          <a:prstGeom prst="ellipse">
            <a:avLst/>
          </a:prstGeom>
          <a:solidFill>
            <a:schemeClr val="bg2"/>
          </a:solidFill>
          <a:ln w="12700">
            <a:solidFill>
              <a:srgbClr val="CECECE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Rectangle 16"/>
          <p:cNvSpPr>
            <a:spLocks noChangeArrowheads="1"/>
          </p:cNvSpPr>
          <p:nvPr/>
        </p:nvSpPr>
        <p:spPr bwMode="auto">
          <a:xfrm>
            <a:off x="4502150" y="3094038"/>
            <a:ext cx="438150" cy="179387"/>
          </a:xfrm>
          <a:prstGeom prst="rect">
            <a:avLst/>
          </a:prstGeom>
          <a:solidFill>
            <a:srgbClr val="676767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Freeform 17"/>
          <p:cNvSpPr>
            <a:spLocks/>
          </p:cNvSpPr>
          <p:nvPr/>
        </p:nvSpPr>
        <p:spPr bwMode="auto">
          <a:xfrm>
            <a:off x="4570413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8" name="Freeform 18"/>
          <p:cNvSpPr>
            <a:spLocks/>
          </p:cNvSpPr>
          <p:nvPr/>
        </p:nvSpPr>
        <p:spPr bwMode="auto">
          <a:xfrm>
            <a:off x="4638675" y="3025775"/>
            <a:ext cx="63500" cy="282575"/>
          </a:xfrm>
          <a:custGeom>
            <a:avLst/>
            <a:gdLst>
              <a:gd name="T0" fmla="*/ 0 w 40"/>
              <a:gd name="T1" fmla="*/ 177 h 178"/>
              <a:gd name="T2" fmla="*/ 39 w 40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0" h="178">
                <a:moveTo>
                  <a:pt x="0" y="177"/>
                </a:moveTo>
                <a:lnTo>
                  <a:pt x="39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79" name="Freeform 19"/>
          <p:cNvSpPr>
            <a:spLocks/>
          </p:cNvSpPr>
          <p:nvPr/>
        </p:nvSpPr>
        <p:spPr bwMode="auto">
          <a:xfrm>
            <a:off x="4706938" y="3025775"/>
            <a:ext cx="65087" cy="282575"/>
          </a:xfrm>
          <a:custGeom>
            <a:avLst/>
            <a:gdLst>
              <a:gd name="T0" fmla="*/ 0 w 41"/>
              <a:gd name="T1" fmla="*/ 177 h 178"/>
              <a:gd name="T2" fmla="*/ 40 w 41"/>
              <a:gd name="T3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1" h="178">
                <a:moveTo>
                  <a:pt x="0" y="177"/>
                </a:moveTo>
                <a:lnTo>
                  <a:pt x="4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0" name="Freeform 20"/>
          <p:cNvSpPr>
            <a:spLocks/>
          </p:cNvSpPr>
          <p:nvPr/>
        </p:nvSpPr>
        <p:spPr bwMode="auto">
          <a:xfrm>
            <a:off x="4624388" y="2901950"/>
            <a:ext cx="1228725" cy="104775"/>
          </a:xfrm>
          <a:custGeom>
            <a:avLst/>
            <a:gdLst>
              <a:gd name="T0" fmla="*/ 0 w 774"/>
              <a:gd name="T1" fmla="*/ 65 h 66"/>
              <a:gd name="T2" fmla="*/ 0 w 774"/>
              <a:gd name="T3" fmla="*/ 0 h 66"/>
              <a:gd name="T4" fmla="*/ 773 w 774"/>
              <a:gd name="T5" fmla="*/ 0 h 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774" h="66">
                <a:moveTo>
                  <a:pt x="0" y="65"/>
                </a:moveTo>
                <a:lnTo>
                  <a:pt x="0" y="0"/>
                </a:lnTo>
                <a:lnTo>
                  <a:pt x="773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1" name="Freeform 21"/>
          <p:cNvSpPr>
            <a:spLocks/>
          </p:cNvSpPr>
          <p:nvPr/>
        </p:nvSpPr>
        <p:spPr bwMode="auto">
          <a:xfrm>
            <a:off x="4700588" y="3313113"/>
            <a:ext cx="1160462" cy="1587"/>
          </a:xfrm>
          <a:custGeom>
            <a:avLst/>
            <a:gdLst>
              <a:gd name="T0" fmla="*/ 0 w 731"/>
              <a:gd name="T1" fmla="*/ 0 h 1"/>
              <a:gd name="T2" fmla="*/ 730 w 73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31" h="1">
                <a:moveTo>
                  <a:pt x="0" y="0"/>
                </a:moveTo>
                <a:lnTo>
                  <a:pt x="730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2" name="Freeform 22"/>
          <p:cNvSpPr>
            <a:spLocks/>
          </p:cNvSpPr>
          <p:nvPr/>
        </p:nvSpPr>
        <p:spPr bwMode="auto">
          <a:xfrm>
            <a:off x="5067300" y="4210050"/>
            <a:ext cx="1588" cy="1087438"/>
          </a:xfrm>
          <a:custGeom>
            <a:avLst/>
            <a:gdLst>
              <a:gd name="T0" fmla="*/ 0 w 1"/>
              <a:gd name="T1" fmla="*/ 0 h 685"/>
              <a:gd name="T2" fmla="*/ 0 w 1"/>
              <a:gd name="T3" fmla="*/ 684 h 6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85">
                <a:moveTo>
                  <a:pt x="0" y="0"/>
                </a:moveTo>
                <a:lnTo>
                  <a:pt x="0" y="68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3" name="Freeform 23"/>
          <p:cNvSpPr>
            <a:spLocks/>
          </p:cNvSpPr>
          <p:nvPr/>
        </p:nvSpPr>
        <p:spPr bwMode="auto">
          <a:xfrm>
            <a:off x="5067300" y="4724400"/>
            <a:ext cx="3392488" cy="1588"/>
          </a:xfrm>
          <a:custGeom>
            <a:avLst/>
            <a:gdLst>
              <a:gd name="T0" fmla="*/ 0 w 2137"/>
              <a:gd name="T1" fmla="*/ 0 h 1"/>
              <a:gd name="T2" fmla="*/ 2136 w 213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137" h="1">
                <a:moveTo>
                  <a:pt x="0" y="0"/>
                </a:moveTo>
                <a:lnTo>
                  <a:pt x="2136" y="0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4" name="Arc 24"/>
          <p:cNvSpPr>
            <a:spLocks/>
          </p:cNvSpPr>
          <p:nvPr/>
        </p:nvSpPr>
        <p:spPr bwMode="auto">
          <a:xfrm>
            <a:off x="5075238" y="3836988"/>
            <a:ext cx="869950" cy="9461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61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85"/>
                  <a:pt x="9646" y="21"/>
                  <a:pt x="21561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5" name="Arc 25"/>
          <p:cNvSpPr>
            <a:spLocks/>
          </p:cNvSpPr>
          <p:nvPr/>
        </p:nvSpPr>
        <p:spPr bwMode="auto">
          <a:xfrm>
            <a:off x="5867400" y="38369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6" name="Arc 26"/>
          <p:cNvSpPr>
            <a:spLocks/>
          </p:cNvSpPr>
          <p:nvPr/>
        </p:nvSpPr>
        <p:spPr bwMode="auto">
          <a:xfrm rot="10800000">
            <a:off x="6743700" y="4827588"/>
            <a:ext cx="871538" cy="946150"/>
          </a:xfrm>
          <a:custGeom>
            <a:avLst/>
            <a:gdLst>
              <a:gd name="G0" fmla="+- 39 0 0"/>
              <a:gd name="G1" fmla="+- 21600 0 0"/>
              <a:gd name="G2" fmla="+- 21600 0 0"/>
              <a:gd name="T0" fmla="*/ 0 w 21639"/>
              <a:gd name="T1" fmla="*/ 0 h 21600"/>
              <a:gd name="T2" fmla="*/ 21639 w 21639"/>
              <a:gd name="T3" fmla="*/ 21600 h 21600"/>
              <a:gd name="T4" fmla="*/ 39 w 21639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9" h="21600" fill="none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</a:path>
              <a:path w="21639" h="21600" stroke="0" extrusionOk="0">
                <a:moveTo>
                  <a:pt x="0" y="0"/>
                </a:moveTo>
                <a:cubicBezTo>
                  <a:pt x="13" y="0"/>
                  <a:pt x="26" y="0"/>
                  <a:pt x="39" y="0"/>
                </a:cubicBezTo>
                <a:cubicBezTo>
                  <a:pt x="11968" y="0"/>
                  <a:pt x="21639" y="9670"/>
                  <a:pt x="21639" y="21600"/>
                </a:cubicBezTo>
                <a:lnTo>
                  <a:pt x="39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7" name="Arc 27"/>
          <p:cNvSpPr>
            <a:spLocks/>
          </p:cNvSpPr>
          <p:nvPr/>
        </p:nvSpPr>
        <p:spPr bwMode="auto">
          <a:xfrm rot="5400000">
            <a:off x="7506494" y="4788694"/>
            <a:ext cx="1004888" cy="927100"/>
          </a:xfrm>
          <a:custGeom>
            <a:avLst/>
            <a:gdLst>
              <a:gd name="G0" fmla="+- 34 0 0"/>
              <a:gd name="G1" fmla="+- 21600 0 0"/>
              <a:gd name="G2" fmla="+- 21600 0 0"/>
              <a:gd name="T0" fmla="*/ 0 w 21634"/>
              <a:gd name="T1" fmla="*/ 0 h 21600"/>
              <a:gd name="T2" fmla="*/ 21634 w 21634"/>
              <a:gd name="T3" fmla="*/ 21600 h 21600"/>
              <a:gd name="T4" fmla="*/ 34 w 21634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34" h="21600" fill="none" extrusionOk="0">
                <a:moveTo>
                  <a:pt x="0" y="0"/>
                </a:moveTo>
                <a:cubicBezTo>
                  <a:pt x="11" y="0"/>
                  <a:pt x="22" y="0"/>
                  <a:pt x="34" y="0"/>
                </a:cubicBezTo>
                <a:cubicBezTo>
                  <a:pt x="11963" y="0"/>
                  <a:pt x="21634" y="9670"/>
                  <a:pt x="21634" y="21600"/>
                </a:cubicBezTo>
              </a:path>
              <a:path w="21634" h="21600" stroke="0" extrusionOk="0">
                <a:moveTo>
                  <a:pt x="0" y="0"/>
                </a:moveTo>
                <a:cubicBezTo>
                  <a:pt x="11" y="0"/>
                  <a:pt x="22" y="0"/>
                  <a:pt x="34" y="0"/>
                </a:cubicBezTo>
                <a:cubicBezTo>
                  <a:pt x="11963" y="0"/>
                  <a:pt x="21634" y="9670"/>
                  <a:pt x="21634" y="21600"/>
                </a:cubicBezTo>
                <a:lnTo>
                  <a:pt x="34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88" name="Freeform 28"/>
          <p:cNvSpPr>
            <a:spLocks/>
          </p:cNvSpPr>
          <p:nvPr/>
        </p:nvSpPr>
        <p:spPr bwMode="auto">
          <a:xfrm>
            <a:off x="1762125" y="3143250"/>
            <a:ext cx="3068638" cy="1335088"/>
          </a:xfrm>
          <a:custGeom>
            <a:avLst/>
            <a:gdLst>
              <a:gd name="T0" fmla="*/ 1056 w 1933"/>
              <a:gd name="T1" fmla="*/ 426 h 841"/>
              <a:gd name="T2" fmla="*/ 1314 w 1933"/>
              <a:gd name="T3" fmla="*/ 684 h 841"/>
              <a:gd name="T4" fmla="*/ 1620 w 1933"/>
              <a:gd name="T5" fmla="*/ 6 h 841"/>
              <a:gd name="T6" fmla="*/ 1932 w 1933"/>
              <a:gd name="T7" fmla="*/ 0 h 841"/>
              <a:gd name="T8" fmla="*/ 1932 w 1933"/>
              <a:gd name="T9" fmla="*/ 186 h 841"/>
              <a:gd name="T10" fmla="*/ 1866 w 1933"/>
              <a:gd name="T11" fmla="*/ 414 h 841"/>
              <a:gd name="T12" fmla="*/ 1740 w 1933"/>
              <a:gd name="T13" fmla="*/ 660 h 841"/>
              <a:gd name="T14" fmla="*/ 1572 w 1933"/>
              <a:gd name="T15" fmla="*/ 840 h 841"/>
              <a:gd name="T16" fmla="*/ 0 w 1933"/>
              <a:gd name="T17" fmla="*/ 678 h 841"/>
              <a:gd name="T18" fmla="*/ 270 w 1933"/>
              <a:gd name="T19" fmla="*/ 438 h 841"/>
              <a:gd name="T20" fmla="*/ 372 w 1933"/>
              <a:gd name="T21" fmla="*/ 522 h 841"/>
              <a:gd name="T22" fmla="*/ 498 w 1933"/>
              <a:gd name="T23" fmla="*/ 564 h 841"/>
              <a:gd name="T24" fmla="*/ 696 w 1933"/>
              <a:gd name="T25" fmla="*/ 576 h 841"/>
              <a:gd name="T26" fmla="*/ 906 w 1933"/>
              <a:gd name="T27" fmla="*/ 540 h 841"/>
              <a:gd name="T28" fmla="*/ 1056 w 1933"/>
              <a:gd name="T29" fmla="*/ 426 h 8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933" h="841">
                <a:moveTo>
                  <a:pt x="1056" y="426"/>
                </a:moveTo>
                <a:lnTo>
                  <a:pt x="1314" y="684"/>
                </a:lnTo>
                <a:lnTo>
                  <a:pt x="1620" y="6"/>
                </a:lnTo>
                <a:lnTo>
                  <a:pt x="1932" y="0"/>
                </a:lnTo>
                <a:lnTo>
                  <a:pt x="1932" y="186"/>
                </a:lnTo>
                <a:lnTo>
                  <a:pt x="1866" y="414"/>
                </a:lnTo>
                <a:lnTo>
                  <a:pt x="1740" y="660"/>
                </a:lnTo>
                <a:lnTo>
                  <a:pt x="1572" y="840"/>
                </a:lnTo>
                <a:lnTo>
                  <a:pt x="0" y="678"/>
                </a:lnTo>
                <a:lnTo>
                  <a:pt x="270" y="438"/>
                </a:lnTo>
                <a:lnTo>
                  <a:pt x="372" y="522"/>
                </a:lnTo>
                <a:lnTo>
                  <a:pt x="498" y="564"/>
                </a:lnTo>
                <a:lnTo>
                  <a:pt x="696" y="576"/>
                </a:lnTo>
                <a:lnTo>
                  <a:pt x="906" y="540"/>
                </a:lnTo>
                <a:lnTo>
                  <a:pt x="1056" y="426"/>
                </a:lnTo>
              </a:path>
            </a:pathLst>
          </a:custGeom>
          <a:noFill/>
          <a:ln w="12700" cap="rnd" cmpd="sng">
            <a:solidFill>
              <a:srgbClr val="FC0128"/>
            </a:solidFill>
            <a:prstDash val="lgDash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6589" name="Oval 29"/>
          <p:cNvSpPr>
            <a:spLocks noChangeArrowheads="1"/>
          </p:cNvSpPr>
          <p:nvPr/>
        </p:nvSpPr>
        <p:spPr bwMode="auto">
          <a:xfrm>
            <a:off x="4508500" y="3079750"/>
            <a:ext cx="412750" cy="212725"/>
          </a:xfrm>
          <a:prstGeom prst="ellipse">
            <a:avLst/>
          </a:prstGeom>
          <a:noFill/>
          <a:ln w="254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90" name="AutoShape 30"/>
          <p:cNvSpPr>
            <a:spLocks noChangeArrowheads="1"/>
          </p:cNvSpPr>
          <p:nvPr/>
        </p:nvSpPr>
        <p:spPr bwMode="auto">
          <a:xfrm rot="16200000" flipH="1">
            <a:off x="4640262" y="2878138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91" name="AutoShape 31"/>
          <p:cNvSpPr>
            <a:spLocks noChangeArrowheads="1"/>
          </p:cNvSpPr>
          <p:nvPr/>
        </p:nvSpPr>
        <p:spPr bwMode="auto">
          <a:xfrm rot="16200000">
            <a:off x="4640262" y="3363913"/>
            <a:ext cx="187325" cy="120650"/>
          </a:xfrm>
          <a:prstGeom prst="rightArrow">
            <a:avLst>
              <a:gd name="adj1" fmla="val 50000"/>
              <a:gd name="adj2" fmla="val 77639"/>
            </a:avLst>
          </a:prstGeom>
          <a:solidFill>
            <a:srgbClr val="FC0128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6592" name="Rectangle 32"/>
          <p:cNvSpPr>
            <a:spLocks noChangeArrowheads="1"/>
          </p:cNvSpPr>
          <p:nvPr/>
        </p:nvSpPr>
        <p:spPr bwMode="auto">
          <a:xfrm>
            <a:off x="998592" y="390813"/>
            <a:ext cx="8120814" cy="64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tooth has moved some distance from the pick up coil tooth 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and the voltage generated voltage has dropped back to ZERO.</a:t>
            </a:r>
          </a:p>
        </p:txBody>
      </p:sp>
      <p:sp>
        <p:nvSpPr>
          <p:cNvPr id="66593" name="Rectangle 33"/>
          <p:cNvSpPr>
            <a:spLocks noChangeArrowheads="1"/>
          </p:cNvSpPr>
          <p:nvPr/>
        </p:nvSpPr>
        <p:spPr bwMode="auto">
          <a:xfrm>
            <a:off x="5510213" y="3857389"/>
            <a:ext cx="1385380" cy="70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 dirty="0">
                <a:solidFill>
                  <a:schemeClr val="bg2"/>
                </a:solidFill>
              </a:rPr>
              <a:t>ZERO</a:t>
            </a:r>
          </a:p>
          <a:p>
            <a:r>
              <a:rPr lang="en-US" altLang="en-US" sz="2000" dirty="0">
                <a:solidFill>
                  <a:schemeClr val="bg2"/>
                </a:solidFill>
              </a:rPr>
              <a:t>VOLTAGE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47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69641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69635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36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37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38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69639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69640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69645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69642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3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44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9646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48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666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69664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69660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69655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6964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6965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69651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69652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9653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9654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69656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7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8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9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9661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69662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69663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69665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 dirty="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69675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69673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69667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68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69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70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71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72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674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69676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69677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678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679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680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81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82" name="Freeform 50"/>
          <p:cNvSpPr>
            <a:spLocks/>
          </p:cNvSpPr>
          <p:nvPr/>
        </p:nvSpPr>
        <p:spPr bwMode="auto">
          <a:xfrm>
            <a:off x="4916488" y="979488"/>
            <a:ext cx="398462" cy="23812"/>
          </a:xfrm>
          <a:custGeom>
            <a:avLst/>
            <a:gdLst>
              <a:gd name="T0" fmla="*/ 0 w 251"/>
              <a:gd name="T1" fmla="*/ 0 h 15"/>
              <a:gd name="T2" fmla="*/ 250 w 251"/>
              <a:gd name="T3" fmla="*/ 14 h 1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15">
                <a:moveTo>
                  <a:pt x="0" y="0"/>
                </a:moveTo>
                <a:lnTo>
                  <a:pt x="250" y="1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691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69689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69683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4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5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6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687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688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690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69692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solidFill>
            <a:srgbClr val="7FFF00"/>
          </a:solidFill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93" name="Freeform 6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94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695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714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69711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69696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9708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69697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698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699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0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1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2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3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4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5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06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707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69709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710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69712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13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9724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69721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69717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69715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69716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9718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719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20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722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69723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69731" name="Group 99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69729" name="Group 97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69725" name="Oval 93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9726" name="Freeform 94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27" name="Freeform 95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728" name="Freeform 96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9730" name="Freeform 98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732" name="Freeform 100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3" name="Freeform 101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4" name="Freeform 102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5" name="Freeform 103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36" name="AutoShape 104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7" name="Oval 105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8" name="Freeform 106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chemeClr val="accent1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9745" name="Group 113"/>
          <p:cNvGrpSpPr>
            <a:grpSpLocks/>
          </p:cNvGrpSpPr>
          <p:nvPr/>
        </p:nvGrpSpPr>
        <p:grpSpPr bwMode="auto">
          <a:xfrm>
            <a:off x="1212850" y="4649788"/>
            <a:ext cx="1098550" cy="1090612"/>
            <a:chOff x="764" y="2929"/>
            <a:chExt cx="692" cy="687"/>
          </a:xfrm>
        </p:grpSpPr>
        <p:sp>
          <p:nvSpPr>
            <p:cNvPr id="69739" name="AutoShape 107"/>
            <p:cNvSpPr>
              <a:spLocks noChangeArrowheads="1"/>
            </p:cNvSpPr>
            <p:nvPr/>
          </p:nvSpPr>
          <p:spPr bwMode="auto">
            <a:xfrm rot="18720000">
              <a:off x="771" y="2956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0" name="AutoShape 108"/>
            <p:cNvSpPr>
              <a:spLocks noChangeArrowheads="1"/>
            </p:cNvSpPr>
            <p:nvPr/>
          </p:nvSpPr>
          <p:spPr bwMode="auto">
            <a:xfrm rot="2520000">
              <a:off x="1279" y="2929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1" name="AutoShape 109"/>
            <p:cNvSpPr>
              <a:spLocks noChangeArrowheads="1"/>
            </p:cNvSpPr>
            <p:nvPr/>
          </p:nvSpPr>
          <p:spPr bwMode="auto">
            <a:xfrm rot="13320000" flipH="1">
              <a:off x="801" y="3456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2" name="AutoShape 110"/>
            <p:cNvSpPr>
              <a:spLocks noChangeArrowheads="1"/>
            </p:cNvSpPr>
            <p:nvPr/>
          </p:nvSpPr>
          <p:spPr bwMode="auto">
            <a:xfrm rot="7920000" flipH="1">
              <a:off x="1303" y="342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3" name="Oval 111"/>
            <p:cNvSpPr>
              <a:spLocks noChangeArrowheads="1"/>
            </p:cNvSpPr>
            <p:nvPr/>
          </p:nvSpPr>
          <p:spPr bwMode="auto">
            <a:xfrm rot="18720000">
              <a:off x="810" y="2961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744" name="Oval 112"/>
            <p:cNvSpPr>
              <a:spLocks noChangeArrowheads="1"/>
            </p:cNvSpPr>
            <p:nvPr/>
          </p:nvSpPr>
          <p:spPr bwMode="auto">
            <a:xfrm rot="18720000">
              <a:off x="1006" y="3156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9746" name="Rectangle 114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47" name="Oval 115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48" name="Freeform 116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>
              <a:solidFill>
                <a:schemeClr val="bg2"/>
              </a:solidFill>
            </a:endParaRPr>
          </a:p>
        </p:txBody>
      </p:sp>
      <p:sp>
        <p:nvSpPr>
          <p:cNvPr id="69749" name="Freeform 117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>
              <a:solidFill>
                <a:schemeClr val="bg2"/>
              </a:solidFill>
            </a:endParaRPr>
          </a:p>
        </p:txBody>
      </p:sp>
      <p:sp>
        <p:nvSpPr>
          <p:cNvPr id="69750" name="Freeform 118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1" name="Freeform 119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2" name="Freeform 120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3" name="Freeform 121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9754" name="Rectangle 122"/>
          <p:cNvSpPr>
            <a:spLocks noChangeArrowheads="1"/>
          </p:cNvSpPr>
          <p:nvPr/>
        </p:nvSpPr>
        <p:spPr bwMode="auto">
          <a:xfrm>
            <a:off x="481013" y="2797175"/>
            <a:ext cx="2837316" cy="1197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ignition has been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turned on and current is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flowing to the coil and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module.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71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70665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70659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60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61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62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70663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70664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70669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70666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7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668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0670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72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690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70688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70684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70679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70673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0674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0675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0676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677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678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0680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1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2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3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0685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70686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70687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70689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70699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70697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70691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2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3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4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5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696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698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70700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70701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02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03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04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05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06" name="Freeform 50"/>
          <p:cNvSpPr>
            <a:spLocks/>
          </p:cNvSpPr>
          <p:nvPr/>
        </p:nvSpPr>
        <p:spPr bwMode="auto">
          <a:xfrm>
            <a:off x="4918075" y="1038225"/>
            <a:ext cx="395288" cy="58738"/>
          </a:xfrm>
          <a:custGeom>
            <a:avLst/>
            <a:gdLst>
              <a:gd name="T0" fmla="*/ 0 w 249"/>
              <a:gd name="T1" fmla="*/ 0 h 37"/>
              <a:gd name="T2" fmla="*/ 248 w 249"/>
              <a:gd name="T3" fmla="*/ 36 h 37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9" h="37">
                <a:moveTo>
                  <a:pt x="0" y="0"/>
                </a:moveTo>
                <a:lnTo>
                  <a:pt x="248" y="36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715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70713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70707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08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09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10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11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12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714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70716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17" name="Freeform 6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18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19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738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70735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70720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0732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70721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2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3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4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5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6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7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8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29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30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731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0733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34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70736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37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0748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70745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70741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70739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0740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0742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0743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744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746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70747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sp>
        <p:nvSpPr>
          <p:cNvPr id="70749" name="Oval 93"/>
          <p:cNvSpPr>
            <a:spLocks noChangeArrowheads="1"/>
          </p:cNvSpPr>
          <p:nvPr/>
        </p:nvSpPr>
        <p:spPr bwMode="auto">
          <a:xfrm>
            <a:off x="6664325" y="5299075"/>
            <a:ext cx="546100" cy="552450"/>
          </a:xfrm>
          <a:prstGeom prst="ellipse">
            <a:avLst/>
          </a:prstGeom>
          <a:solidFill>
            <a:srgbClr val="7FFF00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50" name="Freeform 94"/>
          <p:cNvSpPr>
            <a:spLocks/>
          </p:cNvSpPr>
          <p:nvPr/>
        </p:nvSpPr>
        <p:spPr bwMode="auto">
          <a:xfrm>
            <a:off x="6715125" y="5464175"/>
            <a:ext cx="147638" cy="261938"/>
          </a:xfrm>
          <a:custGeom>
            <a:avLst/>
            <a:gdLst>
              <a:gd name="T0" fmla="*/ 92 w 93"/>
              <a:gd name="T1" fmla="*/ 0 h 165"/>
              <a:gd name="T2" fmla="*/ 0 w 93"/>
              <a:gd name="T3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3" h="165">
                <a:moveTo>
                  <a:pt x="92" y="0"/>
                </a:moveTo>
                <a:lnTo>
                  <a:pt x="0" y="164"/>
                </a:lnTo>
              </a:path>
            </a:pathLst>
          </a:custGeom>
          <a:solidFill>
            <a:srgbClr val="7FFF00"/>
          </a:solidFill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1" name="Freeform 95"/>
          <p:cNvSpPr>
            <a:spLocks/>
          </p:cNvSpPr>
          <p:nvPr/>
        </p:nvSpPr>
        <p:spPr bwMode="auto">
          <a:xfrm>
            <a:off x="6918325" y="5292725"/>
            <a:ext cx="1588" cy="173038"/>
          </a:xfrm>
          <a:custGeom>
            <a:avLst/>
            <a:gdLst>
              <a:gd name="T0" fmla="*/ 0 w 1"/>
              <a:gd name="T1" fmla="*/ 0 h 109"/>
              <a:gd name="T2" fmla="*/ 0 w 1"/>
              <a:gd name="T3" fmla="*/ 108 h 10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109">
                <a:moveTo>
                  <a:pt x="0" y="0"/>
                </a:moveTo>
                <a:lnTo>
                  <a:pt x="0" y="108"/>
                </a:lnTo>
              </a:path>
            </a:pathLst>
          </a:custGeom>
          <a:solidFill>
            <a:srgbClr val="7FFF00"/>
          </a:solidFill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2" name="Freeform 96"/>
          <p:cNvSpPr>
            <a:spLocks/>
          </p:cNvSpPr>
          <p:nvPr/>
        </p:nvSpPr>
        <p:spPr bwMode="auto">
          <a:xfrm>
            <a:off x="6829425" y="5464175"/>
            <a:ext cx="192088" cy="1588"/>
          </a:xfrm>
          <a:custGeom>
            <a:avLst/>
            <a:gdLst>
              <a:gd name="T0" fmla="*/ 0 w 121"/>
              <a:gd name="T1" fmla="*/ 0 h 1"/>
              <a:gd name="T2" fmla="*/ 120 w 121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1" h="1">
                <a:moveTo>
                  <a:pt x="0" y="0"/>
                </a:moveTo>
                <a:lnTo>
                  <a:pt x="120" y="0"/>
                </a:lnTo>
              </a:path>
            </a:pathLst>
          </a:custGeom>
          <a:solidFill>
            <a:srgbClr val="7FFF00"/>
          </a:solidFill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3" name="Freeform 97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rgbClr val="AD69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4" name="Freeform 98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rgbClr val="AD69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5" name="Freeform 99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6" name="Freeform 100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57" name="AutoShape 101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58" name="Oval 102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59" name="Freeform 103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rgbClr val="AD69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0766" name="Group 110"/>
          <p:cNvGrpSpPr>
            <a:grpSpLocks/>
          </p:cNvGrpSpPr>
          <p:nvPr/>
        </p:nvGrpSpPr>
        <p:grpSpPr bwMode="auto">
          <a:xfrm>
            <a:off x="1101725" y="4532313"/>
            <a:ext cx="1328738" cy="1317625"/>
            <a:chOff x="694" y="2855"/>
            <a:chExt cx="837" cy="830"/>
          </a:xfrm>
        </p:grpSpPr>
        <p:sp>
          <p:nvSpPr>
            <p:cNvPr id="70760" name="AutoShape 104"/>
            <p:cNvSpPr>
              <a:spLocks noChangeArrowheads="1"/>
            </p:cNvSpPr>
            <p:nvPr/>
          </p:nvSpPr>
          <p:spPr bwMode="auto">
            <a:xfrm rot="20520000">
              <a:off x="925" y="285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1" name="AutoShape 105"/>
            <p:cNvSpPr>
              <a:spLocks noChangeArrowheads="1"/>
            </p:cNvSpPr>
            <p:nvPr/>
          </p:nvSpPr>
          <p:spPr bwMode="auto">
            <a:xfrm rot="4320000">
              <a:off x="1379" y="3085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2" name="AutoShape 106"/>
            <p:cNvSpPr>
              <a:spLocks noChangeArrowheads="1"/>
            </p:cNvSpPr>
            <p:nvPr/>
          </p:nvSpPr>
          <p:spPr bwMode="auto">
            <a:xfrm rot="15120000" flipH="1">
              <a:off x="702" y="3303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3" name="AutoShape 107"/>
            <p:cNvSpPr>
              <a:spLocks noChangeArrowheads="1"/>
            </p:cNvSpPr>
            <p:nvPr/>
          </p:nvSpPr>
          <p:spPr bwMode="auto">
            <a:xfrm rot="9720000" flipH="1">
              <a:off x="1152" y="352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4" name="Oval 108"/>
            <p:cNvSpPr>
              <a:spLocks noChangeArrowheads="1"/>
            </p:cNvSpPr>
            <p:nvPr/>
          </p:nvSpPr>
          <p:spPr bwMode="auto">
            <a:xfrm rot="20520000">
              <a:off x="811" y="2966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765" name="Oval 109"/>
            <p:cNvSpPr>
              <a:spLocks noChangeArrowheads="1"/>
            </p:cNvSpPr>
            <p:nvPr/>
          </p:nvSpPr>
          <p:spPr bwMode="auto">
            <a:xfrm rot="20520000">
              <a:off x="1002" y="3164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0767" name="Rectangle 111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68" name="Oval 112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69" name="Freeform 113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noFill/>
          <a:ln w="254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0" name="Freeform 114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noFill/>
          <a:ln w="25400" cap="rnd" cmpd="sng">
            <a:solidFill>
              <a:schemeClr val="accent1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1" name="Freeform 115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2" name="Freeform 116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3" name="Freeform 117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4" name="Freeform 118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rgbClr val="C0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5" name="Freeform 119"/>
          <p:cNvSpPr>
            <a:spLocks/>
          </p:cNvSpPr>
          <p:nvPr/>
        </p:nvSpPr>
        <p:spPr bwMode="auto">
          <a:xfrm>
            <a:off x="6991350" y="5472113"/>
            <a:ext cx="144463" cy="263525"/>
          </a:xfrm>
          <a:custGeom>
            <a:avLst/>
            <a:gdLst>
              <a:gd name="T0" fmla="*/ 0 w 91"/>
              <a:gd name="T1" fmla="*/ 0 h 166"/>
              <a:gd name="T2" fmla="*/ 90 w 91"/>
              <a:gd name="T3" fmla="*/ 165 h 16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91" h="166">
                <a:moveTo>
                  <a:pt x="0" y="0"/>
                </a:moveTo>
                <a:lnTo>
                  <a:pt x="90" y="165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0776" name="Oval 120"/>
          <p:cNvSpPr>
            <a:spLocks noChangeArrowheads="1"/>
          </p:cNvSpPr>
          <p:nvPr/>
        </p:nvSpPr>
        <p:spPr bwMode="auto">
          <a:xfrm>
            <a:off x="6099175" y="2746375"/>
            <a:ext cx="660400" cy="147955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77" name="Oval 121"/>
          <p:cNvSpPr>
            <a:spLocks noChangeArrowheads="1"/>
          </p:cNvSpPr>
          <p:nvPr/>
        </p:nvSpPr>
        <p:spPr bwMode="auto">
          <a:xfrm>
            <a:off x="6002338" y="2644775"/>
            <a:ext cx="858837" cy="16891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78" name="Oval 122"/>
          <p:cNvSpPr>
            <a:spLocks noChangeArrowheads="1"/>
          </p:cNvSpPr>
          <p:nvPr/>
        </p:nvSpPr>
        <p:spPr bwMode="auto">
          <a:xfrm>
            <a:off x="5889625" y="2541588"/>
            <a:ext cx="1098550" cy="1906587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79" name="Oval 123"/>
          <p:cNvSpPr>
            <a:spLocks noChangeArrowheads="1"/>
          </p:cNvSpPr>
          <p:nvPr/>
        </p:nvSpPr>
        <p:spPr bwMode="auto">
          <a:xfrm>
            <a:off x="6232525" y="2898775"/>
            <a:ext cx="387350" cy="12065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0" name="AutoShape 124"/>
          <p:cNvSpPr>
            <a:spLocks noChangeArrowheads="1"/>
          </p:cNvSpPr>
          <p:nvPr/>
        </p:nvSpPr>
        <p:spPr bwMode="auto">
          <a:xfrm>
            <a:off x="7054850" y="3416300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1" name="AutoShape 125"/>
          <p:cNvSpPr>
            <a:spLocks noChangeArrowheads="1"/>
          </p:cNvSpPr>
          <p:nvPr/>
        </p:nvSpPr>
        <p:spPr bwMode="auto">
          <a:xfrm flipH="1">
            <a:off x="5378450" y="3406775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2" name="AutoShape 126"/>
          <p:cNvSpPr>
            <a:spLocks noChangeArrowheads="1"/>
          </p:cNvSpPr>
          <p:nvPr/>
        </p:nvSpPr>
        <p:spPr bwMode="auto">
          <a:xfrm>
            <a:off x="3111500" y="4940300"/>
            <a:ext cx="901700" cy="158750"/>
          </a:xfrm>
          <a:prstGeom prst="rightArrow">
            <a:avLst>
              <a:gd name="adj1" fmla="val 50000"/>
              <a:gd name="adj2" fmla="val 284026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0783" name="Rectangle 127"/>
          <p:cNvSpPr>
            <a:spLocks noChangeArrowheads="1"/>
          </p:cNvSpPr>
          <p:nvPr/>
        </p:nvSpPr>
        <p:spPr bwMode="auto">
          <a:xfrm>
            <a:off x="284305" y="2879749"/>
            <a:ext cx="4581383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has moved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towards the pickup coil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and a signal is sent to the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module triggering it on.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The coil is now earthed and building up.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95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71689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71683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684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685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686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71687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71688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71693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71690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ln>
                <a:headEnd type="none" w="med" len="med"/>
                <a:tailEnd type="non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71691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692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694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ln>
              <a:headEnd type="none" w="med" len="med"/>
              <a:tailEnd type="non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71696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1714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71712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71708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71703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71697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1698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1699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1700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1701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1702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1704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5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6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7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1709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71710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71711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71713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71723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71721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71715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6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7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8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19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20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22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71724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71725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26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27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28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29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30" name="Freeform 50"/>
          <p:cNvSpPr>
            <a:spLocks/>
          </p:cNvSpPr>
          <p:nvPr/>
        </p:nvSpPr>
        <p:spPr bwMode="auto">
          <a:xfrm>
            <a:off x="4900613" y="993775"/>
            <a:ext cx="392112" cy="71438"/>
          </a:xfrm>
          <a:custGeom>
            <a:avLst/>
            <a:gdLst>
              <a:gd name="T0" fmla="*/ 0 w 247"/>
              <a:gd name="T1" fmla="*/ 0 h 45"/>
              <a:gd name="T2" fmla="*/ 246 w 247"/>
              <a:gd name="T3" fmla="*/ 44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47" h="45">
                <a:moveTo>
                  <a:pt x="0" y="0"/>
                </a:moveTo>
                <a:lnTo>
                  <a:pt x="246" y="44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1739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71737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71731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2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3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4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5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36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38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71740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1" name="Freeform 61"/>
          <p:cNvSpPr>
            <a:spLocks/>
          </p:cNvSpPr>
          <p:nvPr/>
        </p:nvSpPr>
        <p:spPr bwMode="auto">
          <a:xfrm>
            <a:off x="350520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2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43" name="AutoShape 63"/>
          <p:cNvSpPr>
            <a:spLocks noChangeArrowheads="1"/>
          </p:cNvSpPr>
          <p:nvPr/>
        </p:nvSpPr>
        <p:spPr bwMode="auto">
          <a:xfrm>
            <a:off x="7759700" y="3873500"/>
            <a:ext cx="787400" cy="711200"/>
          </a:xfrm>
          <a:prstGeom prst="star16">
            <a:avLst>
              <a:gd name="adj" fmla="val 37500"/>
            </a:avLst>
          </a:prstGeom>
          <a:solidFill>
            <a:schemeClr val="tx2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44" name="Freeform 64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1763" name="Group 83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71760" name="Group 80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71745" name="Freeform 65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1757" name="Group 77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71746" name="Rectangle 66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47" name="Rectangle 67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48" name="Rectangle 68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49" name="Arc 69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0" name="Arc 70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1" name="Arc 71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2" name="Arc 72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3" name="Arc 73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4" name="Arc 74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55" name="Freeform 75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56" name="AutoShape 76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1758" name="Rectangle 78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59" name="Rectangle 79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71761" name="Rectangle 81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62" name="Rectangle 82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1773" name="Group 93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71770" name="Group 90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71766" name="Group 86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71764" name="Rectangle 84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1765" name="Freeform 85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1767" name="Oval 87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68" name="Freeform 88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9" name="Oval 89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71" name="Rectangle 91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71772" name="Rectangle 92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71780" name="Group 100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71778" name="Group 98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71774" name="Oval 94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1775" name="Freeform 95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6" name="Freeform 96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7" name="Freeform 97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79" name="Freeform 99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81" name="Freeform 101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2" name="Freeform 102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3" name="Freeform 103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4" name="Freeform 104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785" name="AutoShape 105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86" name="Oval 106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87" name="Freeform 107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1794" name="Group 114"/>
          <p:cNvGrpSpPr>
            <a:grpSpLocks/>
          </p:cNvGrpSpPr>
          <p:nvPr/>
        </p:nvGrpSpPr>
        <p:grpSpPr bwMode="auto">
          <a:xfrm>
            <a:off x="1073150" y="4502150"/>
            <a:ext cx="1382713" cy="1376363"/>
            <a:chOff x="676" y="2836"/>
            <a:chExt cx="871" cy="867"/>
          </a:xfrm>
        </p:grpSpPr>
        <p:sp>
          <p:nvSpPr>
            <p:cNvPr id="71788" name="AutoShape 108"/>
            <p:cNvSpPr>
              <a:spLocks noChangeArrowheads="1"/>
            </p:cNvSpPr>
            <p:nvPr/>
          </p:nvSpPr>
          <p:spPr bwMode="auto">
            <a:xfrm rot="21540000">
              <a:off x="1028" y="2836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89" name="AutoShape 109"/>
            <p:cNvSpPr>
              <a:spLocks noChangeArrowheads="1"/>
            </p:cNvSpPr>
            <p:nvPr/>
          </p:nvSpPr>
          <p:spPr bwMode="auto">
            <a:xfrm rot="5340000">
              <a:off x="1395" y="3189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0" name="AutoShape 110"/>
            <p:cNvSpPr>
              <a:spLocks noChangeArrowheads="1"/>
            </p:cNvSpPr>
            <p:nvPr/>
          </p:nvSpPr>
          <p:spPr bwMode="auto">
            <a:xfrm rot="16140000" flipH="1">
              <a:off x="684" y="3199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1" name="AutoShape 111"/>
            <p:cNvSpPr>
              <a:spLocks noChangeArrowheads="1"/>
            </p:cNvSpPr>
            <p:nvPr/>
          </p:nvSpPr>
          <p:spPr bwMode="auto">
            <a:xfrm rot="10740000" flipH="1">
              <a:off x="1049" y="354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2" name="Oval 112"/>
            <p:cNvSpPr>
              <a:spLocks noChangeArrowheads="1"/>
            </p:cNvSpPr>
            <p:nvPr/>
          </p:nvSpPr>
          <p:spPr bwMode="auto">
            <a:xfrm rot="21540000">
              <a:off x="810" y="2968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93" name="Oval 113"/>
            <p:cNvSpPr>
              <a:spLocks noChangeArrowheads="1"/>
            </p:cNvSpPr>
            <p:nvPr/>
          </p:nvSpPr>
          <p:spPr bwMode="auto">
            <a:xfrm rot="21540000">
              <a:off x="998" y="3166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1795" name="Rectangle 115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96" name="Oval 116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797" name="Freeform 117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798" name="Freeform 118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ln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799" name="Freeform 119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800" name="Freeform 120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ln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71801" name="Freeform 121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02" name="Freeform 122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1803" name="Oval 123"/>
          <p:cNvSpPr>
            <a:spLocks noChangeArrowheads="1"/>
          </p:cNvSpPr>
          <p:nvPr/>
        </p:nvSpPr>
        <p:spPr bwMode="auto">
          <a:xfrm>
            <a:off x="6099175" y="2746375"/>
            <a:ext cx="660400" cy="147955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4" name="Oval 124"/>
          <p:cNvSpPr>
            <a:spLocks noChangeArrowheads="1"/>
          </p:cNvSpPr>
          <p:nvPr/>
        </p:nvSpPr>
        <p:spPr bwMode="auto">
          <a:xfrm>
            <a:off x="6232525" y="2898775"/>
            <a:ext cx="387350" cy="12065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5" name="AutoShape 125"/>
          <p:cNvSpPr>
            <a:spLocks noChangeArrowheads="1"/>
          </p:cNvSpPr>
          <p:nvPr/>
        </p:nvSpPr>
        <p:spPr bwMode="auto">
          <a:xfrm flipH="1">
            <a:off x="6778625" y="3425825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6" name="AutoShape 126"/>
          <p:cNvSpPr>
            <a:spLocks noChangeArrowheads="1"/>
          </p:cNvSpPr>
          <p:nvPr/>
        </p:nvSpPr>
        <p:spPr bwMode="auto">
          <a:xfrm>
            <a:off x="5607050" y="3406775"/>
            <a:ext cx="473075" cy="177800"/>
          </a:xfrm>
          <a:prstGeom prst="rightArrow">
            <a:avLst>
              <a:gd name="adj1" fmla="val 50000"/>
              <a:gd name="adj2" fmla="val 133048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1807" name="Rectangle 127"/>
          <p:cNvSpPr>
            <a:spLocks noChangeArrowheads="1"/>
          </p:cNvSpPr>
          <p:nvPr/>
        </p:nvSpPr>
        <p:spPr bwMode="auto">
          <a:xfrm>
            <a:off x="481013" y="2797175"/>
            <a:ext cx="4068422" cy="147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1800" dirty="0">
                <a:solidFill>
                  <a:schemeClr val="bg2"/>
                </a:solidFill>
              </a:rPr>
              <a:t>The </a:t>
            </a:r>
            <a:r>
              <a:rPr lang="en-US" altLang="en-US" sz="1800" dirty="0" err="1">
                <a:solidFill>
                  <a:schemeClr val="bg2"/>
                </a:solidFill>
              </a:rPr>
              <a:t>reluctor</a:t>
            </a:r>
            <a:r>
              <a:rPr lang="en-US" altLang="en-US" sz="1800" dirty="0">
                <a:solidFill>
                  <a:schemeClr val="bg2"/>
                </a:solidFill>
              </a:rPr>
              <a:t> is now in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line with </a:t>
            </a:r>
            <a:r>
              <a:rPr lang="en-US" altLang="en-US" sz="1800">
                <a:solidFill>
                  <a:schemeClr val="bg2"/>
                </a:solidFill>
              </a:rPr>
              <a:t>the pickup</a:t>
            </a:r>
            <a:r>
              <a:rPr lang="en-US" altLang="en-US" sz="1800" dirty="0">
                <a:solidFill>
                  <a:schemeClr val="bg2"/>
                </a:solidFill>
              </a:rPr>
              <a:t>, the signal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has now gone and the module has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now turned off. The ignition is now</a:t>
            </a:r>
          </a:p>
          <a:p>
            <a:r>
              <a:rPr lang="en-US" altLang="en-US" sz="1800" dirty="0">
                <a:solidFill>
                  <a:schemeClr val="bg2"/>
                </a:solidFill>
              </a:rPr>
              <a:t>collapsing and producing HT.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19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72713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72707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08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09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10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72711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72712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72717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72714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5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16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2718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20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2738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72736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72732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72727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72721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2722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2723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2724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2725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2726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2728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9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30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31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2733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72734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72735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72737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72747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72745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72739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0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1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2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3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44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46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72748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72749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750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751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752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53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54" name="Freeform 50"/>
          <p:cNvSpPr>
            <a:spLocks/>
          </p:cNvSpPr>
          <p:nvPr/>
        </p:nvSpPr>
        <p:spPr bwMode="auto">
          <a:xfrm>
            <a:off x="4916488" y="1003300"/>
            <a:ext cx="398462" cy="14288"/>
          </a:xfrm>
          <a:custGeom>
            <a:avLst/>
            <a:gdLst>
              <a:gd name="T0" fmla="*/ 0 w 251"/>
              <a:gd name="T1" fmla="*/ 8 h 9"/>
              <a:gd name="T2" fmla="*/ 250 w 251"/>
              <a:gd name="T3" fmla="*/ 0 h 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9">
                <a:moveTo>
                  <a:pt x="0" y="8"/>
                </a:moveTo>
                <a:lnTo>
                  <a:pt x="25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2763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72761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72755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56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57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58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59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60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62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72764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65" name="Freeform 61"/>
          <p:cNvSpPr>
            <a:spLocks/>
          </p:cNvSpPr>
          <p:nvPr/>
        </p:nvSpPr>
        <p:spPr bwMode="auto">
          <a:xfrm>
            <a:off x="348615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66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767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72786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72783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72768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2780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72769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0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1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2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3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4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5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6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7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78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79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2781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82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72784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85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2796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72793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72789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72787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2788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2790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91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92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94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72795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72803" name="Group 99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72801" name="Group 97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72797" name="Oval 93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2798" name="Freeform 94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799" name="Freeform 95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800" name="Freeform 96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2802" name="Freeform 98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804" name="Freeform 100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5" name="Freeform 101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6" name="Freeform 102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7" name="Freeform 103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08" name="AutoShape 104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09" name="Oval 105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10" name="Freeform 106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chemeClr val="accent1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a:endParaRPr>
          </a:p>
        </p:txBody>
      </p:sp>
      <p:grpSp>
        <p:nvGrpSpPr>
          <p:cNvPr id="72817" name="Group 113"/>
          <p:cNvGrpSpPr>
            <a:grpSpLocks/>
          </p:cNvGrpSpPr>
          <p:nvPr/>
        </p:nvGrpSpPr>
        <p:grpSpPr bwMode="auto">
          <a:xfrm>
            <a:off x="1104900" y="4532313"/>
            <a:ext cx="1312863" cy="1314450"/>
            <a:chOff x="696" y="2855"/>
            <a:chExt cx="827" cy="828"/>
          </a:xfrm>
        </p:grpSpPr>
        <p:sp>
          <p:nvSpPr>
            <p:cNvPr id="72811" name="AutoShape 107"/>
            <p:cNvSpPr>
              <a:spLocks noChangeArrowheads="1"/>
            </p:cNvSpPr>
            <p:nvPr/>
          </p:nvSpPr>
          <p:spPr bwMode="auto">
            <a:xfrm rot="1200000">
              <a:off x="1155" y="285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2" name="AutoShape 108"/>
            <p:cNvSpPr>
              <a:spLocks noChangeArrowheads="1"/>
            </p:cNvSpPr>
            <p:nvPr/>
          </p:nvSpPr>
          <p:spPr bwMode="auto">
            <a:xfrm rot="6600000">
              <a:off x="1371" y="3317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3" name="AutoShape 109"/>
            <p:cNvSpPr>
              <a:spLocks noChangeArrowheads="1"/>
            </p:cNvSpPr>
            <p:nvPr/>
          </p:nvSpPr>
          <p:spPr bwMode="auto">
            <a:xfrm rot="17400000" flipH="1">
              <a:off x="704" y="3071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4" name="AutoShape 110"/>
            <p:cNvSpPr>
              <a:spLocks noChangeArrowheads="1"/>
            </p:cNvSpPr>
            <p:nvPr/>
          </p:nvSpPr>
          <p:spPr bwMode="auto">
            <a:xfrm rot="12000000" flipH="1">
              <a:off x="921" y="352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5" name="Oval 111"/>
            <p:cNvSpPr>
              <a:spLocks noChangeArrowheads="1"/>
            </p:cNvSpPr>
            <p:nvPr/>
          </p:nvSpPr>
          <p:spPr bwMode="auto">
            <a:xfrm rot="1200000">
              <a:off x="807" y="2971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816" name="Oval 112"/>
            <p:cNvSpPr>
              <a:spLocks noChangeArrowheads="1"/>
            </p:cNvSpPr>
            <p:nvPr/>
          </p:nvSpPr>
          <p:spPr bwMode="auto">
            <a:xfrm rot="1200000">
              <a:off x="991" y="3168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2818" name="Rectangle 114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19" name="Oval 115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2820" name="Freeform 116"/>
          <p:cNvSpPr>
            <a:spLocks/>
          </p:cNvSpPr>
          <p:nvPr/>
        </p:nvSpPr>
        <p:spPr bwMode="auto">
          <a:xfrm>
            <a:off x="2743200" y="5043488"/>
            <a:ext cx="3602038" cy="130175"/>
          </a:xfrm>
          <a:custGeom>
            <a:avLst/>
            <a:gdLst>
              <a:gd name="T0" fmla="*/ 0 w 2269"/>
              <a:gd name="T1" fmla="*/ 63 h 82"/>
              <a:gd name="T2" fmla="*/ 1044 w 2269"/>
              <a:gd name="T3" fmla="*/ 63 h 82"/>
              <a:gd name="T4" fmla="*/ 1044 w 2269"/>
              <a:gd name="T5" fmla="*/ 36 h 82"/>
              <a:gd name="T6" fmla="*/ 1071 w 2269"/>
              <a:gd name="T7" fmla="*/ 9 h 82"/>
              <a:gd name="T8" fmla="*/ 1107 w 2269"/>
              <a:gd name="T9" fmla="*/ 9 h 82"/>
              <a:gd name="T10" fmla="*/ 1152 w 2269"/>
              <a:gd name="T11" fmla="*/ 18 h 82"/>
              <a:gd name="T12" fmla="*/ 1170 w 2269"/>
              <a:gd name="T13" fmla="*/ 72 h 82"/>
              <a:gd name="T14" fmla="*/ 1566 w 2269"/>
              <a:gd name="T15" fmla="*/ 72 h 82"/>
              <a:gd name="T16" fmla="*/ 1575 w 2269"/>
              <a:gd name="T17" fmla="*/ 36 h 82"/>
              <a:gd name="T18" fmla="*/ 1611 w 2269"/>
              <a:gd name="T19" fmla="*/ 9 h 82"/>
              <a:gd name="T20" fmla="*/ 1665 w 2269"/>
              <a:gd name="T21" fmla="*/ 0 h 82"/>
              <a:gd name="T22" fmla="*/ 1692 w 2269"/>
              <a:gd name="T23" fmla="*/ 81 h 82"/>
              <a:gd name="T24" fmla="*/ 2034 w 2269"/>
              <a:gd name="T25" fmla="*/ 81 h 82"/>
              <a:gd name="T26" fmla="*/ 2268 w 2269"/>
              <a:gd name="T27" fmla="*/ 27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2269" h="82">
                <a:moveTo>
                  <a:pt x="0" y="63"/>
                </a:moveTo>
                <a:lnTo>
                  <a:pt x="1044" y="63"/>
                </a:lnTo>
                <a:lnTo>
                  <a:pt x="1044" y="36"/>
                </a:lnTo>
                <a:lnTo>
                  <a:pt x="1071" y="9"/>
                </a:lnTo>
                <a:lnTo>
                  <a:pt x="1107" y="9"/>
                </a:lnTo>
                <a:lnTo>
                  <a:pt x="1152" y="18"/>
                </a:lnTo>
                <a:lnTo>
                  <a:pt x="1170" y="72"/>
                </a:lnTo>
                <a:lnTo>
                  <a:pt x="1566" y="72"/>
                </a:lnTo>
                <a:lnTo>
                  <a:pt x="1575" y="36"/>
                </a:lnTo>
                <a:lnTo>
                  <a:pt x="1611" y="9"/>
                </a:lnTo>
                <a:lnTo>
                  <a:pt x="1665" y="0"/>
                </a:lnTo>
                <a:lnTo>
                  <a:pt x="1692" y="81"/>
                </a:lnTo>
                <a:lnTo>
                  <a:pt x="2034" y="81"/>
                </a:lnTo>
                <a:lnTo>
                  <a:pt x="2268" y="27"/>
                </a:lnTo>
              </a:path>
            </a:pathLst>
          </a:custGeom>
          <a:noFill/>
          <a:ln w="25400" cap="rnd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1" name="Freeform 117"/>
          <p:cNvSpPr>
            <a:spLocks/>
          </p:cNvSpPr>
          <p:nvPr/>
        </p:nvSpPr>
        <p:spPr bwMode="auto">
          <a:xfrm>
            <a:off x="2743200" y="5229225"/>
            <a:ext cx="3573463" cy="101600"/>
          </a:xfrm>
          <a:custGeom>
            <a:avLst/>
            <a:gdLst>
              <a:gd name="T0" fmla="*/ 0 w 2251"/>
              <a:gd name="T1" fmla="*/ 36 h 64"/>
              <a:gd name="T2" fmla="*/ 1017 w 2251"/>
              <a:gd name="T3" fmla="*/ 36 h 64"/>
              <a:gd name="T4" fmla="*/ 1062 w 2251"/>
              <a:gd name="T5" fmla="*/ 9 h 64"/>
              <a:gd name="T6" fmla="*/ 1143 w 2251"/>
              <a:gd name="T7" fmla="*/ 0 h 64"/>
              <a:gd name="T8" fmla="*/ 1188 w 2251"/>
              <a:gd name="T9" fmla="*/ 54 h 64"/>
              <a:gd name="T10" fmla="*/ 1575 w 2251"/>
              <a:gd name="T11" fmla="*/ 54 h 64"/>
              <a:gd name="T12" fmla="*/ 1584 w 2251"/>
              <a:gd name="T13" fmla="*/ 18 h 64"/>
              <a:gd name="T14" fmla="*/ 1620 w 2251"/>
              <a:gd name="T15" fmla="*/ 0 h 64"/>
              <a:gd name="T16" fmla="*/ 1674 w 2251"/>
              <a:gd name="T17" fmla="*/ 9 h 64"/>
              <a:gd name="T18" fmla="*/ 1701 w 2251"/>
              <a:gd name="T19" fmla="*/ 63 h 64"/>
              <a:gd name="T20" fmla="*/ 2250 w 2251"/>
              <a:gd name="T21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251" h="64">
                <a:moveTo>
                  <a:pt x="0" y="36"/>
                </a:moveTo>
                <a:lnTo>
                  <a:pt x="1017" y="36"/>
                </a:lnTo>
                <a:lnTo>
                  <a:pt x="1062" y="9"/>
                </a:lnTo>
                <a:lnTo>
                  <a:pt x="1143" y="0"/>
                </a:lnTo>
                <a:lnTo>
                  <a:pt x="1188" y="54"/>
                </a:lnTo>
                <a:lnTo>
                  <a:pt x="1575" y="54"/>
                </a:lnTo>
                <a:lnTo>
                  <a:pt x="1584" y="18"/>
                </a:lnTo>
                <a:lnTo>
                  <a:pt x="1620" y="0"/>
                </a:lnTo>
                <a:lnTo>
                  <a:pt x="1674" y="9"/>
                </a:lnTo>
                <a:lnTo>
                  <a:pt x="1701" y="63"/>
                </a:lnTo>
                <a:lnTo>
                  <a:pt x="2250" y="63"/>
                </a:lnTo>
              </a:path>
            </a:pathLst>
          </a:custGeom>
          <a:noFill/>
          <a:ln w="25400" cap="rnd" cmpd="sng">
            <a:solidFill>
              <a:srgbClr val="FC0128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2" name="Freeform 118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3" name="Freeform 119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4" name="Freeform 120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5" name="Freeform 121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2826" name="AutoShape 122"/>
          <p:cNvSpPr>
            <a:spLocks noChangeArrowheads="1"/>
          </p:cNvSpPr>
          <p:nvPr/>
        </p:nvSpPr>
        <p:spPr bwMode="auto">
          <a:xfrm flipH="1">
            <a:off x="3149600" y="5378450"/>
            <a:ext cx="901700" cy="158750"/>
          </a:xfrm>
          <a:prstGeom prst="rightArrow">
            <a:avLst>
              <a:gd name="adj1" fmla="val 50000"/>
              <a:gd name="adj2" fmla="val 284026"/>
            </a:avLst>
          </a:prstGeom>
          <a:solidFill>
            <a:srgbClr val="FC0128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ChangeArrowheads="1"/>
          </p:cNvSpPr>
          <p:nvPr/>
        </p:nvSpPr>
        <p:spPr bwMode="auto">
          <a:xfrm>
            <a:off x="1681163" y="2698750"/>
            <a:ext cx="5840412" cy="6985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4000" dirty="0">
                <a:solidFill>
                  <a:schemeClr val="bg2"/>
                </a:solidFill>
              </a:rPr>
              <a:t>DIAGNOSTIC TESTING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Oval 2"/>
          <p:cNvSpPr>
            <a:spLocks noChangeArrowheads="1"/>
          </p:cNvSpPr>
          <p:nvPr/>
        </p:nvSpPr>
        <p:spPr bwMode="auto">
          <a:xfrm>
            <a:off x="806450" y="4235450"/>
            <a:ext cx="1949450" cy="1987550"/>
          </a:xfrm>
          <a:prstGeom prst="ellipse">
            <a:avLst/>
          </a:prstGeom>
          <a:solidFill>
            <a:srgbClr val="DADADA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457200" y="592138"/>
            <a:ext cx="1943100" cy="1049337"/>
            <a:chOff x="288" y="373"/>
            <a:chExt cx="1224" cy="661"/>
          </a:xfrm>
        </p:grpSpPr>
        <p:grpSp>
          <p:nvGrpSpPr>
            <p:cNvPr id="85001" name="Group 9"/>
            <p:cNvGrpSpPr>
              <a:grpSpLocks/>
            </p:cNvGrpSpPr>
            <p:nvPr/>
          </p:nvGrpSpPr>
          <p:grpSpPr bwMode="auto">
            <a:xfrm>
              <a:off x="656" y="373"/>
              <a:ext cx="856" cy="539"/>
              <a:chOff x="656" y="373"/>
              <a:chExt cx="856" cy="539"/>
            </a:xfrm>
          </p:grpSpPr>
          <p:sp>
            <p:nvSpPr>
              <p:cNvPr id="84995" name="Rectangle 3"/>
              <p:cNvSpPr>
                <a:spLocks noChangeArrowheads="1"/>
              </p:cNvSpPr>
              <p:nvPr/>
            </p:nvSpPr>
            <p:spPr bwMode="auto">
              <a:xfrm>
                <a:off x="656" y="401"/>
                <a:ext cx="856" cy="472"/>
              </a:xfrm>
              <a:prstGeom prst="rect">
                <a:avLst/>
              </a:prstGeom>
              <a:solidFill>
                <a:srgbClr val="FC0128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4996" name="Oval 4"/>
              <p:cNvSpPr>
                <a:spLocks noChangeArrowheads="1"/>
              </p:cNvSpPr>
              <p:nvPr/>
            </p:nvSpPr>
            <p:spPr bwMode="auto">
              <a:xfrm>
                <a:off x="1340" y="601"/>
                <a:ext cx="104" cy="104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4997" name="Oval 5"/>
              <p:cNvSpPr>
                <a:spLocks noChangeArrowheads="1"/>
              </p:cNvSpPr>
              <p:nvPr/>
            </p:nvSpPr>
            <p:spPr bwMode="auto">
              <a:xfrm>
                <a:off x="759" y="612"/>
                <a:ext cx="82" cy="82"/>
              </a:xfrm>
              <a:prstGeom prst="ellipse">
                <a:avLst/>
              </a:prstGeom>
              <a:solidFill>
                <a:srgbClr val="676767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4998" name="Rectangle 6"/>
              <p:cNvSpPr>
                <a:spLocks noChangeArrowheads="1"/>
              </p:cNvSpPr>
              <p:nvPr/>
            </p:nvSpPr>
            <p:spPr bwMode="auto">
              <a:xfrm>
                <a:off x="1295" y="373"/>
                <a:ext cx="189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+</a:t>
                </a:r>
              </a:p>
            </p:txBody>
          </p:sp>
          <p:sp>
            <p:nvSpPr>
              <p:cNvPr id="84999" name="Rectangle 7"/>
              <p:cNvSpPr>
                <a:spLocks noChangeArrowheads="1"/>
              </p:cNvSpPr>
              <p:nvPr/>
            </p:nvSpPr>
            <p:spPr bwMode="auto">
              <a:xfrm>
                <a:off x="711" y="381"/>
                <a:ext cx="157" cy="21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b="0" baseline="-25000">
                    <a:solidFill>
                      <a:schemeClr val="bg2"/>
                    </a:solidFill>
                    <a:latin typeface="Arial" panose="020B0604020202020204" pitchFamily="34" charset="0"/>
                  </a:rPr>
                  <a:t>-</a:t>
                </a:r>
              </a:p>
            </p:txBody>
          </p:sp>
          <p:sp>
            <p:nvSpPr>
              <p:cNvPr id="85000" name="Rectangle 8"/>
              <p:cNvSpPr>
                <a:spLocks noChangeArrowheads="1"/>
              </p:cNvSpPr>
              <p:nvPr/>
            </p:nvSpPr>
            <p:spPr bwMode="auto">
              <a:xfrm>
                <a:off x="707" y="683"/>
                <a:ext cx="794" cy="229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BATTERY</a:t>
                </a:r>
              </a:p>
            </p:txBody>
          </p:sp>
        </p:grpSp>
        <p:grpSp>
          <p:nvGrpSpPr>
            <p:cNvPr id="85005" name="Group 13"/>
            <p:cNvGrpSpPr>
              <a:grpSpLocks/>
            </p:cNvGrpSpPr>
            <p:nvPr/>
          </p:nvGrpSpPr>
          <p:grpSpPr bwMode="auto">
            <a:xfrm>
              <a:off x="288" y="961"/>
              <a:ext cx="173" cy="73"/>
              <a:chOff x="288" y="961"/>
              <a:chExt cx="173" cy="73"/>
            </a:xfrm>
          </p:grpSpPr>
          <p:sp>
            <p:nvSpPr>
              <p:cNvPr id="85002" name="Freeform 10"/>
              <p:cNvSpPr>
                <a:spLocks/>
              </p:cNvSpPr>
              <p:nvPr/>
            </p:nvSpPr>
            <p:spPr bwMode="auto">
              <a:xfrm>
                <a:off x="288" y="961"/>
                <a:ext cx="173" cy="1"/>
              </a:xfrm>
              <a:custGeom>
                <a:avLst/>
                <a:gdLst>
                  <a:gd name="T0" fmla="*/ 0 w 173"/>
                  <a:gd name="T1" fmla="*/ 0 h 1"/>
                  <a:gd name="T2" fmla="*/ 172 w 173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73" h="1">
                    <a:moveTo>
                      <a:pt x="0" y="0"/>
                    </a:moveTo>
                    <a:lnTo>
                      <a:pt x="172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3" name="Freeform 11"/>
              <p:cNvSpPr>
                <a:spLocks/>
              </p:cNvSpPr>
              <p:nvPr/>
            </p:nvSpPr>
            <p:spPr bwMode="auto">
              <a:xfrm>
                <a:off x="305" y="997"/>
                <a:ext cx="139" cy="1"/>
              </a:xfrm>
              <a:custGeom>
                <a:avLst/>
                <a:gdLst>
                  <a:gd name="T0" fmla="*/ 0 w 139"/>
                  <a:gd name="T1" fmla="*/ 0 h 1"/>
                  <a:gd name="T2" fmla="*/ 138 w 139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39" h="1">
                    <a:moveTo>
                      <a:pt x="0" y="0"/>
                    </a:moveTo>
                    <a:lnTo>
                      <a:pt x="138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04" name="Freeform 12"/>
              <p:cNvSpPr>
                <a:spLocks/>
              </p:cNvSpPr>
              <p:nvPr/>
            </p:nvSpPr>
            <p:spPr bwMode="auto">
              <a:xfrm>
                <a:off x="339" y="1033"/>
                <a:ext cx="70" cy="1"/>
              </a:xfrm>
              <a:custGeom>
                <a:avLst/>
                <a:gdLst>
                  <a:gd name="T0" fmla="*/ 0 w 70"/>
                  <a:gd name="T1" fmla="*/ 0 h 1"/>
                  <a:gd name="T2" fmla="*/ 69 w 70"/>
                  <a:gd name="T3" fmla="*/ 0 h 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70" h="1">
                    <a:moveTo>
                      <a:pt x="0" y="0"/>
                    </a:moveTo>
                    <a:lnTo>
                      <a:pt x="69" y="0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5006" name="Freeform 14"/>
            <p:cNvSpPr>
              <a:spLocks/>
            </p:cNvSpPr>
            <p:nvPr/>
          </p:nvSpPr>
          <p:spPr bwMode="auto">
            <a:xfrm>
              <a:off x="372" y="653"/>
              <a:ext cx="427" cy="295"/>
            </a:xfrm>
            <a:custGeom>
              <a:avLst/>
              <a:gdLst>
                <a:gd name="T0" fmla="*/ 426 w 427"/>
                <a:gd name="T1" fmla="*/ 0 h 295"/>
                <a:gd name="T2" fmla="*/ 0 w 427"/>
                <a:gd name="T3" fmla="*/ 0 h 295"/>
                <a:gd name="T4" fmla="*/ 0 w 427"/>
                <a:gd name="T5" fmla="*/ 294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7" h="295">
                  <a:moveTo>
                    <a:pt x="426" y="0"/>
                  </a:moveTo>
                  <a:lnTo>
                    <a:pt x="0" y="0"/>
                  </a:lnTo>
                  <a:lnTo>
                    <a:pt x="0" y="294"/>
                  </a:lnTo>
                </a:path>
              </a:pathLst>
            </a:custGeom>
            <a:noFill/>
            <a:ln w="508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08" name="Freeform 16"/>
          <p:cNvSpPr>
            <a:spLocks/>
          </p:cNvSpPr>
          <p:nvPr/>
        </p:nvSpPr>
        <p:spPr bwMode="auto">
          <a:xfrm>
            <a:off x="7886700" y="1357313"/>
            <a:ext cx="301625" cy="1001712"/>
          </a:xfrm>
          <a:custGeom>
            <a:avLst/>
            <a:gdLst>
              <a:gd name="T0" fmla="*/ 189 w 190"/>
              <a:gd name="T1" fmla="*/ 630 h 631"/>
              <a:gd name="T2" fmla="*/ 189 w 190"/>
              <a:gd name="T3" fmla="*/ 135 h 631"/>
              <a:gd name="T4" fmla="*/ 0 w 190"/>
              <a:gd name="T5" fmla="*/ 0 h 6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0" h="631">
                <a:moveTo>
                  <a:pt x="189" y="630"/>
                </a:moveTo>
                <a:lnTo>
                  <a:pt x="189" y="135"/>
                </a:lnTo>
                <a:lnTo>
                  <a:pt x="0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026" name="Group 34"/>
          <p:cNvGrpSpPr>
            <a:grpSpLocks/>
          </p:cNvGrpSpPr>
          <p:nvPr/>
        </p:nvGrpSpPr>
        <p:grpSpPr bwMode="auto">
          <a:xfrm>
            <a:off x="4557713" y="2449513"/>
            <a:ext cx="2665412" cy="2078037"/>
            <a:chOff x="2871" y="1543"/>
            <a:chExt cx="1679" cy="1309"/>
          </a:xfrm>
        </p:grpSpPr>
        <p:grpSp>
          <p:nvGrpSpPr>
            <p:cNvPr id="85024" name="Group 32"/>
            <p:cNvGrpSpPr>
              <a:grpSpLocks/>
            </p:cNvGrpSpPr>
            <p:nvPr/>
          </p:nvGrpSpPr>
          <p:grpSpPr bwMode="auto">
            <a:xfrm>
              <a:off x="3670" y="1543"/>
              <a:ext cx="880" cy="1309"/>
              <a:chOff x="3670" y="1543"/>
              <a:chExt cx="880" cy="1309"/>
            </a:xfrm>
          </p:grpSpPr>
          <p:grpSp>
            <p:nvGrpSpPr>
              <p:cNvPr id="85020" name="Group 28"/>
              <p:cNvGrpSpPr>
                <a:grpSpLocks/>
              </p:cNvGrpSpPr>
              <p:nvPr/>
            </p:nvGrpSpPr>
            <p:grpSpPr bwMode="auto">
              <a:xfrm>
                <a:off x="3670" y="1578"/>
                <a:ext cx="880" cy="1231"/>
                <a:chOff x="3670" y="1578"/>
                <a:chExt cx="880" cy="1231"/>
              </a:xfrm>
            </p:grpSpPr>
            <p:grpSp>
              <p:nvGrpSpPr>
                <p:cNvPr id="85015" name="Group 23"/>
                <p:cNvGrpSpPr>
                  <a:grpSpLocks/>
                </p:cNvGrpSpPr>
                <p:nvPr/>
              </p:nvGrpSpPr>
              <p:grpSpPr bwMode="auto">
                <a:xfrm>
                  <a:off x="3670" y="1578"/>
                  <a:ext cx="880" cy="1228"/>
                  <a:chOff x="3670" y="1578"/>
                  <a:chExt cx="880" cy="1228"/>
                </a:xfrm>
              </p:grpSpPr>
              <p:sp>
                <p:nvSpPr>
                  <p:cNvPr id="85009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670" y="1578"/>
                    <a:ext cx="880" cy="1228"/>
                  </a:xfrm>
                  <a:prstGeom prst="rect">
                    <a:avLst/>
                  </a:prstGeom>
                  <a:solidFill>
                    <a:srgbClr val="CECECE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85010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820" y="1758"/>
                    <a:ext cx="208" cy="854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85011" name="Rectangle 19"/>
                  <p:cNvSpPr>
                    <a:spLocks noChangeArrowheads="1"/>
                  </p:cNvSpPr>
                  <p:nvPr/>
                </p:nvSpPr>
                <p:spPr bwMode="auto">
                  <a:xfrm>
                    <a:off x="4270" y="1758"/>
                    <a:ext cx="88" cy="850"/>
                  </a:xfrm>
                  <a:prstGeom prst="rect">
                    <a:avLst/>
                  </a:prstGeom>
                  <a:solidFill>
                    <a:schemeClr val="bg2"/>
                  </a:solidFill>
                  <a:ln w="12700">
                    <a:solidFill>
                      <a:schemeClr val="bg2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85012" name="Freeform 20"/>
                  <p:cNvSpPr>
                    <a:spLocks/>
                  </p:cNvSpPr>
                  <p:nvPr/>
                </p:nvSpPr>
                <p:spPr bwMode="auto">
                  <a:xfrm>
                    <a:off x="4074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5013" name="Freeform 21"/>
                  <p:cNvSpPr>
                    <a:spLocks/>
                  </p:cNvSpPr>
                  <p:nvPr/>
                </p:nvSpPr>
                <p:spPr bwMode="auto">
                  <a:xfrm>
                    <a:off x="4140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5014" name="Freeform 22"/>
                  <p:cNvSpPr>
                    <a:spLocks/>
                  </p:cNvSpPr>
                  <p:nvPr/>
                </p:nvSpPr>
                <p:spPr bwMode="auto">
                  <a:xfrm>
                    <a:off x="4206" y="1760"/>
                    <a:ext cx="1" cy="853"/>
                  </a:xfrm>
                  <a:custGeom>
                    <a:avLst/>
                    <a:gdLst>
                      <a:gd name="T0" fmla="*/ 0 w 1"/>
                      <a:gd name="T1" fmla="*/ 0 h 853"/>
                      <a:gd name="T2" fmla="*/ 0 w 1"/>
                      <a:gd name="T3" fmla="*/ 852 h 8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</a:cxnLst>
                    <a:rect l="0" t="0" r="r" b="b"/>
                    <a:pathLst>
                      <a:path w="1" h="853">
                        <a:moveTo>
                          <a:pt x="0" y="0"/>
                        </a:moveTo>
                        <a:lnTo>
                          <a:pt x="0" y="852"/>
                        </a:lnTo>
                      </a:path>
                    </a:pathLst>
                  </a:custGeom>
                  <a:noFill/>
                  <a:ln w="25400" cap="rnd" cmpd="sng">
                    <a:solidFill>
                      <a:schemeClr val="bg2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85016" name="Freeform 24"/>
                <p:cNvSpPr>
                  <a:spLocks/>
                </p:cNvSpPr>
                <p:nvPr/>
              </p:nvSpPr>
              <p:spPr bwMode="auto">
                <a:xfrm>
                  <a:off x="3924" y="1580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17" name="Freeform 25"/>
                <p:cNvSpPr>
                  <a:spLocks/>
                </p:cNvSpPr>
                <p:nvPr/>
              </p:nvSpPr>
              <p:spPr bwMode="auto">
                <a:xfrm>
                  <a:off x="4320" y="158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18" name="Freeform 26"/>
                <p:cNvSpPr>
                  <a:spLocks/>
                </p:cNvSpPr>
                <p:nvPr/>
              </p:nvSpPr>
              <p:spPr bwMode="auto">
                <a:xfrm>
                  <a:off x="3924" y="2624"/>
                  <a:ext cx="1" cy="185"/>
                </a:xfrm>
                <a:custGeom>
                  <a:avLst/>
                  <a:gdLst>
                    <a:gd name="T0" fmla="*/ 0 w 1"/>
                    <a:gd name="T1" fmla="*/ 0 h 185"/>
                    <a:gd name="T2" fmla="*/ 0 w 1"/>
                    <a:gd name="T3" fmla="*/ 184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</a:cxnLst>
                  <a:rect l="0" t="0" r="r" b="b"/>
                  <a:pathLst>
                    <a:path w="1" h="185">
                      <a:moveTo>
                        <a:pt x="0" y="0"/>
                      </a:moveTo>
                      <a:lnTo>
                        <a:pt x="0" y="184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19" name="Freeform 27"/>
                <p:cNvSpPr>
                  <a:spLocks/>
                </p:cNvSpPr>
                <p:nvPr/>
              </p:nvSpPr>
              <p:spPr bwMode="auto">
                <a:xfrm>
                  <a:off x="3920" y="2608"/>
                  <a:ext cx="397" cy="113"/>
                </a:xfrm>
                <a:custGeom>
                  <a:avLst/>
                  <a:gdLst>
                    <a:gd name="T0" fmla="*/ 0 w 397"/>
                    <a:gd name="T1" fmla="*/ 112 h 113"/>
                    <a:gd name="T2" fmla="*/ 396 w 397"/>
                    <a:gd name="T3" fmla="*/ 112 h 113"/>
                    <a:gd name="T4" fmla="*/ 396 w 397"/>
                    <a:gd name="T5" fmla="*/ 0 h 11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397" h="113">
                      <a:moveTo>
                        <a:pt x="0" y="112"/>
                      </a:moveTo>
                      <a:lnTo>
                        <a:pt x="396" y="112"/>
                      </a:lnTo>
                      <a:lnTo>
                        <a:pt x="396" y="0"/>
                      </a:lnTo>
                    </a:path>
                  </a:pathLst>
                </a:custGeom>
                <a:noFill/>
                <a:ln w="254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85021" name="Rectangle 29"/>
              <p:cNvSpPr>
                <a:spLocks noChangeArrowheads="1"/>
              </p:cNvSpPr>
              <p:nvPr/>
            </p:nvSpPr>
            <p:spPr bwMode="auto">
              <a:xfrm>
                <a:off x="3675" y="1543"/>
                <a:ext cx="27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15</a:t>
                </a:r>
              </a:p>
            </p:txBody>
          </p:sp>
          <p:sp>
            <p:nvSpPr>
              <p:cNvPr id="85022" name="Rectangle 30"/>
              <p:cNvSpPr>
                <a:spLocks noChangeArrowheads="1"/>
              </p:cNvSpPr>
              <p:nvPr/>
            </p:nvSpPr>
            <p:spPr bwMode="auto">
              <a:xfrm>
                <a:off x="4308" y="1561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85023" name="Rectangle 31"/>
              <p:cNvSpPr>
                <a:spLocks noChangeArrowheads="1"/>
              </p:cNvSpPr>
              <p:nvPr/>
            </p:nvSpPr>
            <p:spPr bwMode="auto">
              <a:xfrm>
                <a:off x="3744" y="2623"/>
                <a:ext cx="194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1800">
                    <a:solidFill>
                      <a:schemeClr val="bg2"/>
                    </a:solidFill>
                    <a:latin typeface="Arial" panose="020B0604020202020204" pitchFamily="34" charset="0"/>
                  </a:rPr>
                  <a:t>1</a:t>
                </a:r>
              </a:p>
            </p:txBody>
          </p:sp>
        </p:grpSp>
        <p:sp>
          <p:nvSpPr>
            <p:cNvPr id="85025" name="Rectangle 33"/>
            <p:cNvSpPr>
              <a:spLocks noChangeArrowheads="1"/>
            </p:cNvSpPr>
            <p:nvPr/>
          </p:nvSpPr>
          <p:spPr bwMode="auto">
            <a:xfrm>
              <a:off x="2871" y="1670"/>
              <a:ext cx="824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IGNITION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COIL</a:t>
              </a:r>
            </a:p>
          </p:txBody>
        </p:sp>
      </p:grpSp>
      <p:grpSp>
        <p:nvGrpSpPr>
          <p:cNvPr id="85035" name="Group 43"/>
          <p:cNvGrpSpPr>
            <a:grpSpLocks/>
          </p:cNvGrpSpPr>
          <p:nvPr/>
        </p:nvGrpSpPr>
        <p:grpSpPr bwMode="auto">
          <a:xfrm>
            <a:off x="6862763" y="479425"/>
            <a:ext cx="1919287" cy="1889125"/>
            <a:chOff x="4323" y="302"/>
            <a:chExt cx="1209" cy="1190"/>
          </a:xfrm>
        </p:grpSpPr>
        <p:grpSp>
          <p:nvGrpSpPr>
            <p:cNvPr id="85033" name="Group 41"/>
            <p:cNvGrpSpPr>
              <a:grpSpLocks/>
            </p:cNvGrpSpPr>
            <p:nvPr/>
          </p:nvGrpSpPr>
          <p:grpSpPr bwMode="auto">
            <a:xfrm>
              <a:off x="4409" y="302"/>
              <a:ext cx="740" cy="731"/>
              <a:chOff x="4409" y="302"/>
              <a:chExt cx="740" cy="731"/>
            </a:xfrm>
          </p:grpSpPr>
          <p:sp>
            <p:nvSpPr>
              <p:cNvPr id="85027" name="Oval 35"/>
              <p:cNvSpPr>
                <a:spLocks noChangeArrowheads="1"/>
              </p:cNvSpPr>
              <p:nvPr/>
            </p:nvSpPr>
            <p:spPr bwMode="auto">
              <a:xfrm>
                <a:off x="4409" y="302"/>
                <a:ext cx="740" cy="731"/>
              </a:xfrm>
              <a:prstGeom prst="ellipse">
                <a:avLst/>
              </a:prstGeom>
              <a:gradFill rotWithShape="0">
                <a:gsLst>
                  <a:gs pos="0">
                    <a:srgbClr val="AD6900">
                      <a:gamma/>
                      <a:shade val="29804"/>
                      <a:invGamma/>
                    </a:srgbClr>
                  </a:gs>
                  <a:gs pos="100000">
                    <a:srgbClr val="AD6900"/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28" name="Oval 36"/>
              <p:cNvSpPr>
                <a:spLocks noChangeArrowheads="1"/>
              </p:cNvSpPr>
              <p:nvPr/>
            </p:nvSpPr>
            <p:spPr bwMode="auto">
              <a:xfrm>
                <a:off x="4502" y="395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29" name="Oval 37"/>
              <p:cNvSpPr>
                <a:spLocks noChangeArrowheads="1"/>
              </p:cNvSpPr>
              <p:nvPr/>
            </p:nvSpPr>
            <p:spPr bwMode="auto">
              <a:xfrm>
                <a:off x="4493" y="767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30" name="Oval 38"/>
              <p:cNvSpPr>
                <a:spLocks noChangeArrowheads="1"/>
              </p:cNvSpPr>
              <p:nvPr/>
            </p:nvSpPr>
            <p:spPr bwMode="auto">
              <a:xfrm>
                <a:off x="4892" y="392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31" name="Oval 39"/>
              <p:cNvSpPr>
                <a:spLocks noChangeArrowheads="1"/>
              </p:cNvSpPr>
              <p:nvPr/>
            </p:nvSpPr>
            <p:spPr bwMode="auto">
              <a:xfrm>
                <a:off x="4895" y="77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32" name="Oval 40"/>
              <p:cNvSpPr>
                <a:spLocks noChangeArrowheads="1"/>
              </p:cNvSpPr>
              <p:nvPr/>
            </p:nvSpPr>
            <p:spPr bwMode="auto">
              <a:xfrm>
                <a:off x="4700" y="590"/>
                <a:ext cx="164" cy="164"/>
              </a:xfrm>
              <a:prstGeom prst="ellipse">
                <a:avLst/>
              </a:prstGeom>
              <a:gradFill rotWithShape="0">
                <a:gsLst>
                  <a:gs pos="0">
                    <a:srgbClr val="AD6900"/>
                  </a:gs>
                  <a:gs pos="100000">
                    <a:srgbClr val="AD6900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5034" name="Rectangle 42"/>
            <p:cNvSpPr>
              <a:spLocks noChangeArrowheads="1"/>
            </p:cNvSpPr>
            <p:nvPr/>
          </p:nvSpPr>
          <p:spPr bwMode="auto">
            <a:xfrm>
              <a:off x="4323" y="1052"/>
              <a:ext cx="1209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DISTRIBUTOR</a:t>
              </a:r>
            </a:p>
            <a:p>
              <a:r>
                <a:rPr lang="en-US" altLang="en-US" sz="2000">
                  <a:solidFill>
                    <a:schemeClr val="tx1"/>
                  </a:solidFill>
                  <a:latin typeface="Arial" panose="020B0604020202020204" pitchFamily="34" charset="0"/>
                </a:rPr>
                <a:t>CAP</a:t>
              </a:r>
            </a:p>
          </p:txBody>
        </p:sp>
      </p:grpSp>
      <p:sp>
        <p:nvSpPr>
          <p:cNvPr id="85036" name="Rectangle 44"/>
          <p:cNvSpPr>
            <a:spLocks noChangeArrowheads="1"/>
          </p:cNvSpPr>
          <p:nvPr/>
        </p:nvSpPr>
        <p:spPr bwMode="auto">
          <a:xfrm>
            <a:off x="4462463" y="1431925"/>
            <a:ext cx="13081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IGNITION</a:t>
            </a:r>
          </a:p>
          <a:p>
            <a:r>
              <a:rPr lang="en-US" altLang="en-US" sz="2000">
                <a:solidFill>
                  <a:schemeClr val="tx1"/>
                </a:solidFill>
                <a:latin typeface="Arial" panose="020B0604020202020204" pitchFamily="34" charset="0"/>
              </a:rPr>
              <a:t>SWITCH</a:t>
            </a:r>
          </a:p>
        </p:txBody>
      </p:sp>
      <p:sp>
        <p:nvSpPr>
          <p:cNvPr id="85037" name="Oval 45"/>
          <p:cNvSpPr>
            <a:spLocks noChangeArrowheads="1"/>
          </p:cNvSpPr>
          <p:nvPr/>
        </p:nvSpPr>
        <p:spPr bwMode="auto">
          <a:xfrm>
            <a:off x="4711700" y="638175"/>
            <a:ext cx="812800" cy="8001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38" name="Oval 46"/>
          <p:cNvSpPr>
            <a:spLocks noChangeArrowheads="1"/>
          </p:cNvSpPr>
          <p:nvPr/>
        </p:nvSpPr>
        <p:spPr bwMode="auto">
          <a:xfrm>
            <a:off x="5259388" y="979488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39" name="Oval 47"/>
          <p:cNvSpPr>
            <a:spLocks noChangeArrowheads="1"/>
          </p:cNvSpPr>
          <p:nvPr/>
        </p:nvSpPr>
        <p:spPr bwMode="auto">
          <a:xfrm>
            <a:off x="4856163" y="977900"/>
            <a:ext cx="101600" cy="1016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40" name="Freeform 48"/>
          <p:cNvSpPr>
            <a:spLocks/>
          </p:cNvSpPr>
          <p:nvPr/>
        </p:nvSpPr>
        <p:spPr bwMode="auto">
          <a:xfrm>
            <a:off x="4711700" y="1028700"/>
            <a:ext cx="173038" cy="1588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41" name="Freeform 49"/>
          <p:cNvSpPr>
            <a:spLocks/>
          </p:cNvSpPr>
          <p:nvPr/>
        </p:nvSpPr>
        <p:spPr bwMode="auto">
          <a:xfrm>
            <a:off x="5351463" y="1033463"/>
            <a:ext cx="173037" cy="1587"/>
          </a:xfrm>
          <a:custGeom>
            <a:avLst/>
            <a:gdLst>
              <a:gd name="T0" fmla="*/ 108 w 109"/>
              <a:gd name="T1" fmla="*/ 0 h 1"/>
              <a:gd name="T2" fmla="*/ 0 w 10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9" h="1">
                <a:moveTo>
                  <a:pt x="108" y="0"/>
                </a:move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42" name="Freeform 50"/>
          <p:cNvSpPr>
            <a:spLocks/>
          </p:cNvSpPr>
          <p:nvPr/>
        </p:nvSpPr>
        <p:spPr bwMode="auto">
          <a:xfrm>
            <a:off x="4916488" y="1003300"/>
            <a:ext cx="398462" cy="14288"/>
          </a:xfrm>
          <a:custGeom>
            <a:avLst/>
            <a:gdLst>
              <a:gd name="T0" fmla="*/ 0 w 251"/>
              <a:gd name="T1" fmla="*/ 8 h 9"/>
              <a:gd name="T2" fmla="*/ 250 w 251"/>
              <a:gd name="T3" fmla="*/ 0 h 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51" h="9">
                <a:moveTo>
                  <a:pt x="0" y="8"/>
                </a:moveTo>
                <a:lnTo>
                  <a:pt x="250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051" name="Group 59"/>
          <p:cNvGrpSpPr>
            <a:grpSpLocks/>
          </p:cNvGrpSpPr>
          <p:nvPr/>
        </p:nvGrpSpPr>
        <p:grpSpPr bwMode="auto">
          <a:xfrm>
            <a:off x="2671763" y="882650"/>
            <a:ext cx="1620837" cy="2216150"/>
            <a:chOff x="1683" y="556"/>
            <a:chExt cx="1021" cy="1396"/>
          </a:xfrm>
        </p:grpSpPr>
        <p:grpSp>
          <p:nvGrpSpPr>
            <p:cNvPr id="85049" name="Group 57"/>
            <p:cNvGrpSpPr>
              <a:grpSpLocks/>
            </p:cNvGrpSpPr>
            <p:nvPr/>
          </p:nvGrpSpPr>
          <p:grpSpPr bwMode="auto">
            <a:xfrm>
              <a:off x="1708" y="556"/>
              <a:ext cx="952" cy="1396"/>
              <a:chOff x="1708" y="556"/>
              <a:chExt cx="952" cy="1396"/>
            </a:xfrm>
          </p:grpSpPr>
          <p:sp>
            <p:nvSpPr>
              <p:cNvPr id="85043" name="Oval 51"/>
              <p:cNvSpPr>
                <a:spLocks noChangeArrowheads="1"/>
              </p:cNvSpPr>
              <p:nvPr/>
            </p:nvSpPr>
            <p:spPr bwMode="auto">
              <a:xfrm>
                <a:off x="1708" y="1012"/>
                <a:ext cx="952" cy="940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4" name="Oval 52"/>
              <p:cNvSpPr>
                <a:spLocks noChangeArrowheads="1"/>
              </p:cNvSpPr>
              <p:nvPr/>
            </p:nvSpPr>
            <p:spPr bwMode="auto">
              <a:xfrm>
                <a:off x="1972" y="556"/>
                <a:ext cx="448" cy="412"/>
              </a:xfrm>
              <a:prstGeom prst="ellipse">
                <a:avLst/>
              </a:prstGeom>
              <a:gradFill rotWithShape="0">
                <a:gsLst>
                  <a:gs pos="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5" name="Oval 53"/>
              <p:cNvSpPr>
                <a:spLocks noChangeArrowheads="1"/>
              </p:cNvSpPr>
              <p:nvPr/>
            </p:nvSpPr>
            <p:spPr bwMode="auto">
              <a:xfrm>
                <a:off x="2149" y="610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6" name="Freeform 54"/>
              <p:cNvSpPr>
                <a:spLocks/>
              </p:cNvSpPr>
              <p:nvPr/>
            </p:nvSpPr>
            <p:spPr bwMode="auto">
              <a:xfrm>
                <a:off x="2199" y="888"/>
                <a:ext cx="1" cy="256"/>
              </a:xfrm>
              <a:custGeom>
                <a:avLst/>
                <a:gdLst>
                  <a:gd name="T0" fmla="*/ 0 w 1"/>
                  <a:gd name="T1" fmla="*/ 0 h 256"/>
                  <a:gd name="T2" fmla="*/ 0 w 1"/>
                  <a:gd name="T3" fmla="*/ 255 h 2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256">
                    <a:moveTo>
                      <a:pt x="0" y="0"/>
                    </a:moveTo>
                    <a:lnTo>
                      <a:pt x="0" y="255"/>
                    </a:lnTo>
                  </a:path>
                </a:pathLst>
              </a:custGeom>
              <a:noFill/>
              <a:ln w="508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47" name="Oval 55"/>
              <p:cNvSpPr>
                <a:spLocks noChangeArrowheads="1"/>
              </p:cNvSpPr>
              <p:nvPr/>
            </p:nvSpPr>
            <p:spPr bwMode="auto">
              <a:xfrm>
                <a:off x="2149" y="835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48" name="Oval 56"/>
              <p:cNvSpPr>
                <a:spLocks noChangeArrowheads="1"/>
              </p:cNvSpPr>
              <p:nvPr/>
            </p:nvSpPr>
            <p:spPr bwMode="auto">
              <a:xfrm>
                <a:off x="2149" y="1096"/>
                <a:ext cx="100" cy="94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5050" name="Rectangle 58"/>
            <p:cNvSpPr>
              <a:spLocks noChangeArrowheads="1"/>
            </p:cNvSpPr>
            <p:nvPr/>
          </p:nvSpPr>
          <p:spPr bwMode="auto">
            <a:xfrm>
              <a:off x="1683" y="1251"/>
              <a:ext cx="1021" cy="5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STARTER</a:t>
              </a:r>
            </a:p>
            <a:p>
              <a:pPr algn="ctr"/>
              <a:r>
                <a:rPr lang="en-US" altLang="en-US">
                  <a:solidFill>
                    <a:schemeClr val="tx1"/>
                  </a:solidFill>
                  <a:latin typeface="Arial" panose="020B0604020202020204" pitchFamily="34" charset="0"/>
                </a:rPr>
                <a:t>MOTOR</a:t>
              </a:r>
            </a:p>
          </p:txBody>
        </p:sp>
      </p:grpSp>
      <p:sp>
        <p:nvSpPr>
          <p:cNvPr id="85052" name="Freeform 60"/>
          <p:cNvSpPr>
            <a:spLocks/>
          </p:cNvSpPr>
          <p:nvPr/>
        </p:nvSpPr>
        <p:spPr bwMode="auto">
          <a:xfrm>
            <a:off x="2190750" y="1028700"/>
            <a:ext cx="1316038" cy="1588"/>
          </a:xfrm>
          <a:custGeom>
            <a:avLst/>
            <a:gdLst>
              <a:gd name="T0" fmla="*/ 0 w 829"/>
              <a:gd name="T1" fmla="*/ 0 h 1"/>
              <a:gd name="T2" fmla="*/ 828 w 8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29" h="1">
                <a:moveTo>
                  <a:pt x="0" y="0"/>
                </a:moveTo>
                <a:lnTo>
                  <a:pt x="828" y="0"/>
                </a:lnTo>
              </a:path>
            </a:pathLst>
          </a:custGeom>
          <a:noFill/>
          <a:ln w="508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53" name="Freeform 61"/>
          <p:cNvSpPr>
            <a:spLocks/>
          </p:cNvSpPr>
          <p:nvPr/>
        </p:nvSpPr>
        <p:spPr bwMode="auto">
          <a:xfrm>
            <a:off x="3486150" y="1028700"/>
            <a:ext cx="1277938" cy="1588"/>
          </a:xfrm>
          <a:custGeom>
            <a:avLst/>
            <a:gdLst>
              <a:gd name="T0" fmla="*/ 0 w 805"/>
              <a:gd name="T1" fmla="*/ 0 h 1"/>
              <a:gd name="T2" fmla="*/ 804 w 805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05" h="1">
                <a:moveTo>
                  <a:pt x="0" y="0"/>
                </a:moveTo>
                <a:lnTo>
                  <a:pt x="804" y="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54" name="Freeform 62"/>
          <p:cNvSpPr>
            <a:spLocks/>
          </p:cNvSpPr>
          <p:nvPr/>
        </p:nvSpPr>
        <p:spPr bwMode="auto">
          <a:xfrm>
            <a:off x="5505450" y="1028700"/>
            <a:ext cx="725488" cy="1449388"/>
          </a:xfrm>
          <a:custGeom>
            <a:avLst/>
            <a:gdLst>
              <a:gd name="T0" fmla="*/ 0 w 457"/>
              <a:gd name="T1" fmla="*/ 0 h 913"/>
              <a:gd name="T2" fmla="*/ 456 w 457"/>
              <a:gd name="T3" fmla="*/ 0 h 913"/>
              <a:gd name="T4" fmla="*/ 456 w 457"/>
              <a:gd name="T5" fmla="*/ 912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0"/>
                </a:moveTo>
                <a:lnTo>
                  <a:pt x="456" y="0"/>
                </a:lnTo>
                <a:lnTo>
                  <a:pt x="456" y="912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55" name="Freeform 63"/>
          <p:cNvSpPr>
            <a:spLocks/>
          </p:cNvSpPr>
          <p:nvPr/>
        </p:nvSpPr>
        <p:spPr bwMode="auto">
          <a:xfrm>
            <a:off x="6858000" y="1047750"/>
            <a:ext cx="725488" cy="1449388"/>
          </a:xfrm>
          <a:custGeom>
            <a:avLst/>
            <a:gdLst>
              <a:gd name="T0" fmla="*/ 0 w 457"/>
              <a:gd name="T1" fmla="*/ 912 h 913"/>
              <a:gd name="T2" fmla="*/ 0 w 457"/>
              <a:gd name="T3" fmla="*/ 0 h 913"/>
              <a:gd name="T4" fmla="*/ 456 w 457"/>
              <a:gd name="T5" fmla="*/ 0 h 9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7" h="913">
                <a:moveTo>
                  <a:pt x="0" y="912"/>
                </a:moveTo>
                <a:lnTo>
                  <a:pt x="0" y="0"/>
                </a:lnTo>
                <a:lnTo>
                  <a:pt x="456" y="0"/>
                </a:lnTo>
              </a:path>
            </a:pathLst>
          </a:custGeom>
          <a:noFill/>
          <a:ln w="50800" cap="rnd" cmpd="sng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074" name="Group 82"/>
          <p:cNvGrpSpPr>
            <a:grpSpLocks/>
          </p:cNvGrpSpPr>
          <p:nvPr/>
        </p:nvGrpSpPr>
        <p:grpSpPr bwMode="auto">
          <a:xfrm>
            <a:off x="7821613" y="2368550"/>
            <a:ext cx="701675" cy="1951038"/>
            <a:chOff x="4927" y="1492"/>
            <a:chExt cx="442" cy="1229"/>
          </a:xfrm>
        </p:grpSpPr>
        <p:grpSp>
          <p:nvGrpSpPr>
            <p:cNvPr id="85071" name="Group 79"/>
            <p:cNvGrpSpPr>
              <a:grpSpLocks/>
            </p:cNvGrpSpPr>
            <p:nvPr/>
          </p:nvGrpSpPr>
          <p:grpSpPr bwMode="auto">
            <a:xfrm>
              <a:off x="4960" y="1492"/>
              <a:ext cx="376" cy="1229"/>
              <a:chOff x="4960" y="1492"/>
              <a:chExt cx="376" cy="1229"/>
            </a:xfrm>
          </p:grpSpPr>
          <p:sp>
            <p:nvSpPr>
              <p:cNvPr id="85056" name="Freeform 64"/>
              <p:cNvSpPr>
                <a:spLocks/>
              </p:cNvSpPr>
              <p:nvPr/>
            </p:nvSpPr>
            <p:spPr bwMode="auto">
              <a:xfrm>
                <a:off x="5042" y="1590"/>
                <a:ext cx="219" cy="567"/>
              </a:xfrm>
              <a:custGeom>
                <a:avLst/>
                <a:gdLst>
                  <a:gd name="T0" fmla="*/ 36 w 219"/>
                  <a:gd name="T1" fmla="*/ 57 h 567"/>
                  <a:gd name="T2" fmla="*/ 45 w 219"/>
                  <a:gd name="T3" fmla="*/ 24 h 567"/>
                  <a:gd name="T4" fmla="*/ 77 w 219"/>
                  <a:gd name="T5" fmla="*/ 2 h 567"/>
                  <a:gd name="T6" fmla="*/ 105 w 219"/>
                  <a:gd name="T7" fmla="*/ 0 h 567"/>
                  <a:gd name="T8" fmla="*/ 132 w 219"/>
                  <a:gd name="T9" fmla="*/ 4 h 567"/>
                  <a:gd name="T10" fmla="*/ 156 w 219"/>
                  <a:gd name="T11" fmla="*/ 19 h 567"/>
                  <a:gd name="T12" fmla="*/ 173 w 219"/>
                  <a:gd name="T13" fmla="*/ 36 h 567"/>
                  <a:gd name="T14" fmla="*/ 177 w 219"/>
                  <a:gd name="T15" fmla="*/ 57 h 567"/>
                  <a:gd name="T16" fmla="*/ 213 w 219"/>
                  <a:gd name="T17" fmla="*/ 60 h 567"/>
                  <a:gd name="T18" fmla="*/ 213 w 219"/>
                  <a:gd name="T19" fmla="*/ 124 h 567"/>
                  <a:gd name="T20" fmla="*/ 182 w 219"/>
                  <a:gd name="T21" fmla="*/ 127 h 567"/>
                  <a:gd name="T22" fmla="*/ 185 w 219"/>
                  <a:gd name="T23" fmla="*/ 163 h 567"/>
                  <a:gd name="T24" fmla="*/ 218 w 219"/>
                  <a:gd name="T25" fmla="*/ 170 h 567"/>
                  <a:gd name="T26" fmla="*/ 218 w 219"/>
                  <a:gd name="T27" fmla="*/ 237 h 567"/>
                  <a:gd name="T28" fmla="*/ 175 w 219"/>
                  <a:gd name="T29" fmla="*/ 237 h 567"/>
                  <a:gd name="T30" fmla="*/ 175 w 219"/>
                  <a:gd name="T31" fmla="*/ 295 h 567"/>
                  <a:gd name="T32" fmla="*/ 204 w 219"/>
                  <a:gd name="T33" fmla="*/ 297 h 567"/>
                  <a:gd name="T34" fmla="*/ 204 w 219"/>
                  <a:gd name="T35" fmla="*/ 398 h 567"/>
                  <a:gd name="T36" fmla="*/ 173 w 219"/>
                  <a:gd name="T37" fmla="*/ 400 h 567"/>
                  <a:gd name="T38" fmla="*/ 173 w 219"/>
                  <a:gd name="T39" fmla="*/ 451 h 567"/>
                  <a:gd name="T40" fmla="*/ 201 w 219"/>
                  <a:gd name="T41" fmla="*/ 453 h 567"/>
                  <a:gd name="T42" fmla="*/ 201 w 219"/>
                  <a:gd name="T43" fmla="*/ 564 h 567"/>
                  <a:gd name="T44" fmla="*/ 12 w 219"/>
                  <a:gd name="T45" fmla="*/ 566 h 567"/>
                  <a:gd name="T46" fmla="*/ 12 w 219"/>
                  <a:gd name="T47" fmla="*/ 456 h 567"/>
                  <a:gd name="T48" fmla="*/ 38 w 219"/>
                  <a:gd name="T49" fmla="*/ 456 h 567"/>
                  <a:gd name="T50" fmla="*/ 38 w 219"/>
                  <a:gd name="T51" fmla="*/ 396 h 567"/>
                  <a:gd name="T52" fmla="*/ 12 w 219"/>
                  <a:gd name="T53" fmla="*/ 396 h 567"/>
                  <a:gd name="T54" fmla="*/ 12 w 219"/>
                  <a:gd name="T55" fmla="*/ 292 h 567"/>
                  <a:gd name="T56" fmla="*/ 38 w 219"/>
                  <a:gd name="T57" fmla="*/ 290 h 567"/>
                  <a:gd name="T58" fmla="*/ 38 w 219"/>
                  <a:gd name="T59" fmla="*/ 228 h 567"/>
                  <a:gd name="T60" fmla="*/ 7 w 219"/>
                  <a:gd name="T61" fmla="*/ 228 h 567"/>
                  <a:gd name="T62" fmla="*/ 7 w 219"/>
                  <a:gd name="T63" fmla="*/ 170 h 567"/>
                  <a:gd name="T64" fmla="*/ 38 w 219"/>
                  <a:gd name="T65" fmla="*/ 170 h 567"/>
                  <a:gd name="T66" fmla="*/ 38 w 219"/>
                  <a:gd name="T67" fmla="*/ 120 h 567"/>
                  <a:gd name="T68" fmla="*/ 0 w 219"/>
                  <a:gd name="T69" fmla="*/ 120 h 567"/>
                  <a:gd name="T70" fmla="*/ 0 w 219"/>
                  <a:gd name="T71" fmla="*/ 62 h 567"/>
                  <a:gd name="T72" fmla="*/ 36 w 219"/>
                  <a:gd name="T73" fmla="*/ 57 h 5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219" h="567">
                    <a:moveTo>
                      <a:pt x="36" y="57"/>
                    </a:moveTo>
                    <a:lnTo>
                      <a:pt x="45" y="24"/>
                    </a:lnTo>
                    <a:lnTo>
                      <a:pt x="77" y="2"/>
                    </a:lnTo>
                    <a:lnTo>
                      <a:pt x="105" y="0"/>
                    </a:lnTo>
                    <a:lnTo>
                      <a:pt x="132" y="4"/>
                    </a:lnTo>
                    <a:lnTo>
                      <a:pt x="156" y="19"/>
                    </a:lnTo>
                    <a:lnTo>
                      <a:pt x="173" y="36"/>
                    </a:lnTo>
                    <a:lnTo>
                      <a:pt x="177" y="57"/>
                    </a:lnTo>
                    <a:lnTo>
                      <a:pt x="213" y="60"/>
                    </a:lnTo>
                    <a:lnTo>
                      <a:pt x="213" y="124"/>
                    </a:lnTo>
                    <a:lnTo>
                      <a:pt x="182" y="127"/>
                    </a:lnTo>
                    <a:lnTo>
                      <a:pt x="185" y="163"/>
                    </a:lnTo>
                    <a:lnTo>
                      <a:pt x="218" y="170"/>
                    </a:lnTo>
                    <a:lnTo>
                      <a:pt x="218" y="237"/>
                    </a:lnTo>
                    <a:lnTo>
                      <a:pt x="175" y="237"/>
                    </a:lnTo>
                    <a:lnTo>
                      <a:pt x="175" y="295"/>
                    </a:lnTo>
                    <a:lnTo>
                      <a:pt x="204" y="297"/>
                    </a:lnTo>
                    <a:lnTo>
                      <a:pt x="204" y="398"/>
                    </a:lnTo>
                    <a:lnTo>
                      <a:pt x="173" y="400"/>
                    </a:lnTo>
                    <a:lnTo>
                      <a:pt x="173" y="451"/>
                    </a:lnTo>
                    <a:lnTo>
                      <a:pt x="201" y="453"/>
                    </a:lnTo>
                    <a:lnTo>
                      <a:pt x="201" y="564"/>
                    </a:lnTo>
                    <a:lnTo>
                      <a:pt x="12" y="566"/>
                    </a:lnTo>
                    <a:lnTo>
                      <a:pt x="12" y="456"/>
                    </a:lnTo>
                    <a:lnTo>
                      <a:pt x="38" y="456"/>
                    </a:lnTo>
                    <a:lnTo>
                      <a:pt x="38" y="396"/>
                    </a:lnTo>
                    <a:lnTo>
                      <a:pt x="12" y="396"/>
                    </a:lnTo>
                    <a:lnTo>
                      <a:pt x="12" y="292"/>
                    </a:lnTo>
                    <a:lnTo>
                      <a:pt x="38" y="290"/>
                    </a:lnTo>
                    <a:lnTo>
                      <a:pt x="38" y="228"/>
                    </a:lnTo>
                    <a:lnTo>
                      <a:pt x="7" y="228"/>
                    </a:lnTo>
                    <a:lnTo>
                      <a:pt x="7" y="170"/>
                    </a:lnTo>
                    <a:lnTo>
                      <a:pt x="38" y="170"/>
                    </a:lnTo>
                    <a:lnTo>
                      <a:pt x="38" y="120"/>
                    </a:lnTo>
                    <a:lnTo>
                      <a:pt x="0" y="120"/>
                    </a:lnTo>
                    <a:lnTo>
                      <a:pt x="0" y="62"/>
                    </a:lnTo>
                    <a:lnTo>
                      <a:pt x="36" y="57"/>
                    </a:lnTo>
                  </a:path>
                </a:pathLst>
              </a:custGeom>
              <a:gradFill rotWithShape="0">
                <a:gsLst>
                  <a:gs pos="0">
                    <a:srgbClr val="FFFFFF">
                      <a:gamma/>
                      <a:shade val="29804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85068" name="Group 76"/>
              <p:cNvGrpSpPr>
                <a:grpSpLocks/>
              </p:cNvGrpSpPr>
              <p:nvPr/>
            </p:nvGrpSpPr>
            <p:grpSpPr bwMode="auto">
              <a:xfrm>
                <a:off x="4960" y="2092"/>
                <a:ext cx="376" cy="629"/>
                <a:chOff x="4960" y="2092"/>
                <a:chExt cx="376" cy="629"/>
              </a:xfrm>
            </p:grpSpPr>
            <p:sp>
              <p:nvSpPr>
                <p:cNvPr id="85057" name="Rectangle 65"/>
                <p:cNvSpPr>
                  <a:spLocks noChangeArrowheads="1"/>
                </p:cNvSpPr>
                <p:nvPr/>
              </p:nvSpPr>
              <p:spPr bwMode="auto">
                <a:xfrm>
                  <a:off x="4960" y="2092"/>
                  <a:ext cx="376" cy="316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58" name="Rectangle 66"/>
                <p:cNvSpPr>
                  <a:spLocks noChangeArrowheads="1"/>
                </p:cNvSpPr>
                <p:nvPr/>
              </p:nvSpPr>
              <p:spPr bwMode="auto">
                <a:xfrm>
                  <a:off x="5017" y="2416"/>
                  <a:ext cx="262" cy="214"/>
                </a:xfrm>
                <a:prstGeom prst="rect">
                  <a:avLst/>
                </a:prstGeom>
                <a:gradFill rotWithShape="0">
                  <a:gsLst>
                    <a:gs pos="0">
                      <a:srgbClr val="FAFD00">
                        <a:gamma/>
                        <a:shade val="29804"/>
                        <a:invGamma/>
                      </a:srgbClr>
                    </a:gs>
                    <a:gs pos="50000">
                      <a:srgbClr val="FAFD00"/>
                    </a:gs>
                    <a:gs pos="100000">
                      <a:srgbClr val="FAFD00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59" name="Rectangle 67"/>
                <p:cNvSpPr>
                  <a:spLocks noChangeArrowheads="1"/>
                </p:cNvSpPr>
                <p:nvPr/>
              </p:nvSpPr>
              <p:spPr bwMode="auto">
                <a:xfrm>
                  <a:off x="4983" y="2417"/>
                  <a:ext cx="334" cy="19"/>
                </a:xfrm>
                <a:prstGeom prst="rect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0" name="Arc 68"/>
                <p:cNvSpPr>
                  <a:spLocks/>
                </p:cNvSpPr>
                <p:nvPr/>
              </p:nvSpPr>
              <p:spPr bwMode="auto">
                <a:xfrm>
                  <a:off x="5016" y="2471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1" name="Arc 69"/>
                <p:cNvSpPr>
                  <a:spLocks/>
                </p:cNvSpPr>
                <p:nvPr/>
              </p:nvSpPr>
              <p:spPr bwMode="auto">
                <a:xfrm>
                  <a:off x="5018" y="2495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2" name="Arc 70"/>
                <p:cNvSpPr>
                  <a:spLocks/>
                </p:cNvSpPr>
                <p:nvPr/>
              </p:nvSpPr>
              <p:spPr bwMode="auto">
                <a:xfrm>
                  <a:off x="5015" y="251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3" name="Arc 71"/>
                <p:cNvSpPr>
                  <a:spLocks/>
                </p:cNvSpPr>
                <p:nvPr/>
              </p:nvSpPr>
              <p:spPr bwMode="auto">
                <a:xfrm>
                  <a:off x="5016" y="2547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4" name="Arc 72"/>
                <p:cNvSpPr>
                  <a:spLocks/>
                </p:cNvSpPr>
                <p:nvPr/>
              </p:nvSpPr>
              <p:spPr bwMode="auto">
                <a:xfrm>
                  <a:off x="5018" y="2569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5" name="Arc 73"/>
                <p:cNvSpPr>
                  <a:spLocks/>
                </p:cNvSpPr>
                <p:nvPr/>
              </p:nvSpPr>
              <p:spPr bwMode="auto">
                <a:xfrm>
                  <a:off x="5019" y="2593"/>
                  <a:ext cx="263" cy="35"/>
                </a:xfrm>
                <a:custGeom>
                  <a:avLst/>
                  <a:gdLst>
                    <a:gd name="G0" fmla="+- 0 0 0"/>
                    <a:gd name="G1" fmla="+- 21600 0 0"/>
                    <a:gd name="G2" fmla="+- 21600 0 0"/>
                    <a:gd name="T0" fmla="*/ 0 w 21600"/>
                    <a:gd name="T1" fmla="*/ 0 h 21600"/>
                    <a:gd name="T2" fmla="*/ 21600 w 21600"/>
                    <a:gd name="T3" fmla="*/ 21600 h 21600"/>
                    <a:gd name="T4" fmla="*/ 0 w 21600"/>
                    <a:gd name="T5" fmla="*/ 216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12700" cap="rnd">
                  <a:solidFill>
                    <a:schemeClr val="bg2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66" name="Freeform 74"/>
                <p:cNvSpPr>
                  <a:spLocks/>
                </p:cNvSpPr>
                <p:nvPr/>
              </p:nvSpPr>
              <p:spPr bwMode="auto">
                <a:xfrm>
                  <a:off x="5120" y="2633"/>
                  <a:ext cx="160" cy="88"/>
                </a:xfrm>
                <a:custGeom>
                  <a:avLst/>
                  <a:gdLst>
                    <a:gd name="T0" fmla="*/ 0 w 160"/>
                    <a:gd name="T1" fmla="*/ 57 h 88"/>
                    <a:gd name="T2" fmla="*/ 0 w 160"/>
                    <a:gd name="T3" fmla="*/ 87 h 88"/>
                    <a:gd name="T4" fmla="*/ 159 w 160"/>
                    <a:gd name="T5" fmla="*/ 87 h 88"/>
                    <a:gd name="T6" fmla="*/ 159 w 160"/>
                    <a:gd name="T7" fmla="*/ 0 h 88"/>
                    <a:gd name="T8" fmla="*/ 126 w 160"/>
                    <a:gd name="T9" fmla="*/ 0 h 88"/>
                    <a:gd name="T10" fmla="*/ 126 w 160"/>
                    <a:gd name="T11" fmla="*/ 57 h 88"/>
                    <a:gd name="T12" fmla="*/ 0 w 160"/>
                    <a:gd name="T13" fmla="*/ 57 h 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60" h="88">
                      <a:moveTo>
                        <a:pt x="0" y="57"/>
                      </a:moveTo>
                      <a:lnTo>
                        <a:pt x="0" y="87"/>
                      </a:lnTo>
                      <a:lnTo>
                        <a:pt x="159" y="87"/>
                      </a:lnTo>
                      <a:lnTo>
                        <a:pt x="159" y="0"/>
                      </a:lnTo>
                      <a:lnTo>
                        <a:pt x="126" y="0"/>
                      </a:lnTo>
                      <a:lnTo>
                        <a:pt x="126" y="57"/>
                      </a:lnTo>
                      <a:lnTo>
                        <a:pt x="0" y="57"/>
                      </a:lnTo>
                    </a:path>
                  </a:pathLst>
                </a:custGeom>
                <a:gradFill rotWithShape="0">
                  <a:gsLst>
                    <a:gs pos="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5067" name="AutoShape 75"/>
                <p:cNvSpPr>
                  <a:spLocks noChangeArrowheads="1"/>
                </p:cNvSpPr>
                <p:nvPr/>
              </p:nvSpPr>
              <p:spPr bwMode="auto">
                <a:xfrm rot="-10800000" flipH="1" flipV="1">
                  <a:off x="5122" y="2638"/>
                  <a:ext cx="46" cy="33"/>
                </a:xfrm>
                <a:custGeom>
                  <a:avLst/>
                  <a:gdLst>
                    <a:gd name="G0" fmla="+- 5399 0 0"/>
                    <a:gd name="G1" fmla="+- 21600 0 5399"/>
                    <a:gd name="G2" fmla="*/ 5399 1 2"/>
                    <a:gd name="G3" fmla="+- 21600 0 G2"/>
                    <a:gd name="G4" fmla="+/ 5399 21600 2"/>
                    <a:gd name="G5" fmla="+/ G1 0 2"/>
                    <a:gd name="G6" fmla="*/ 21600 21600 5399"/>
                    <a:gd name="G7" fmla="*/ G6 1 2"/>
                    <a:gd name="G8" fmla="+- 21600 0 G7"/>
                    <a:gd name="G9" fmla="*/ 21600 1 2"/>
                    <a:gd name="G10" fmla="+- 5399 0 G9"/>
                    <a:gd name="G11" fmla="?: G10 G8 0"/>
                    <a:gd name="G12" fmla="?: G10 G7 21600"/>
                    <a:gd name="T0" fmla="*/ 18900 w 21600"/>
                    <a:gd name="T1" fmla="*/ 10800 h 21600"/>
                    <a:gd name="T2" fmla="*/ 10800 w 21600"/>
                    <a:gd name="T3" fmla="*/ 21600 h 21600"/>
                    <a:gd name="T4" fmla="*/ 2700 w 21600"/>
                    <a:gd name="T5" fmla="*/ 10800 h 21600"/>
                    <a:gd name="T6" fmla="*/ 10800 w 21600"/>
                    <a:gd name="T7" fmla="*/ 0 h 21600"/>
                    <a:gd name="T8" fmla="*/ 4500 w 21600"/>
                    <a:gd name="T9" fmla="*/ 4500 h 21600"/>
                    <a:gd name="T10" fmla="*/ 17100 w 21600"/>
                    <a:gd name="T11" fmla="*/ 17100 h 216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T8" t="T9" r="T10" b="T11"/>
                  <a:pathLst>
                    <a:path w="21600" h="21600">
                      <a:moveTo>
                        <a:pt x="0" y="0"/>
                      </a:moveTo>
                      <a:lnTo>
                        <a:pt x="5399" y="21600"/>
                      </a:lnTo>
                      <a:lnTo>
                        <a:pt x="16201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50000">
                      <a:srgbClr val="CECECE"/>
                    </a:gs>
                    <a:gs pos="100000">
                      <a:srgbClr val="CECECE">
                        <a:gamma/>
                        <a:shade val="29804"/>
                        <a:invGamma/>
                      </a:srgbClr>
                    </a:gs>
                  </a:gsLst>
                  <a:lin ang="0" scaled="1"/>
                </a:gra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85069" name="Rectangle 77"/>
              <p:cNvSpPr>
                <a:spLocks noChangeArrowheads="1"/>
              </p:cNvSpPr>
              <p:nvPr/>
            </p:nvSpPr>
            <p:spPr bwMode="auto">
              <a:xfrm>
                <a:off x="5125" y="1492"/>
                <a:ext cx="55" cy="124"/>
              </a:xfrm>
              <a:prstGeom prst="rect">
                <a:avLst/>
              </a:prstGeom>
              <a:gradFill rotWithShape="0">
                <a:gsLst>
                  <a:gs pos="0">
                    <a:srgbClr val="676767">
                      <a:gamma/>
                      <a:shade val="29804"/>
                      <a:invGamma/>
                    </a:srgbClr>
                  </a:gs>
                  <a:gs pos="50000">
                    <a:srgbClr val="676767"/>
                  </a:gs>
                  <a:gs pos="100000">
                    <a:srgbClr val="676767">
                      <a:gamma/>
                      <a:shade val="29804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70" name="Rectangle 78"/>
              <p:cNvSpPr>
                <a:spLocks noChangeArrowheads="1"/>
              </p:cNvSpPr>
              <p:nvPr/>
            </p:nvSpPr>
            <p:spPr bwMode="auto">
              <a:xfrm>
                <a:off x="5016" y="1869"/>
                <a:ext cx="274" cy="1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900">
                    <a:solidFill>
                      <a:srgbClr val="FC0128"/>
                    </a:solidFill>
                    <a:latin typeface="Arial" panose="020B0604020202020204" pitchFamily="34" charset="0"/>
                  </a:rPr>
                  <a:t>NGK</a:t>
                </a:r>
              </a:p>
            </p:txBody>
          </p:sp>
        </p:grpSp>
        <p:sp>
          <p:nvSpPr>
            <p:cNvPr id="85072" name="Rectangle 80"/>
            <p:cNvSpPr>
              <a:spLocks noChangeArrowheads="1"/>
            </p:cNvSpPr>
            <p:nvPr/>
          </p:nvSpPr>
          <p:spPr bwMode="auto">
            <a:xfrm>
              <a:off x="4927" y="2098"/>
              <a:ext cx="442" cy="79"/>
            </a:xfrm>
            <a:prstGeom prst="rect">
              <a:avLst/>
            </a:prstGeom>
            <a:gradFill rotWithShape="0">
              <a:gsLst>
                <a:gs pos="0">
                  <a:srgbClr val="FAFD00">
                    <a:gamma/>
                    <a:shade val="29804"/>
                    <a:invGamma/>
                  </a:srgbClr>
                </a:gs>
                <a:gs pos="50000">
                  <a:srgbClr val="FAFD00"/>
                </a:gs>
                <a:gs pos="100000">
                  <a:srgbClr val="FAFD00">
                    <a:gamma/>
                    <a:shade val="29804"/>
                    <a:invGamma/>
                  </a:srgbClr>
                </a:gs>
              </a:gsLst>
              <a:lin ang="0" scaled="1"/>
            </a:gra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73" name="Rectangle 81"/>
            <p:cNvSpPr>
              <a:spLocks noChangeArrowheads="1"/>
            </p:cNvSpPr>
            <p:nvPr/>
          </p:nvSpPr>
          <p:spPr bwMode="auto">
            <a:xfrm>
              <a:off x="5077" y="2107"/>
              <a:ext cx="145" cy="67"/>
            </a:xfrm>
            <a:prstGeom prst="rect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084" name="Group 92"/>
          <p:cNvGrpSpPr>
            <a:grpSpLocks/>
          </p:cNvGrpSpPr>
          <p:nvPr/>
        </p:nvGrpSpPr>
        <p:grpSpPr bwMode="auto">
          <a:xfrm>
            <a:off x="6234113" y="4832350"/>
            <a:ext cx="2001837" cy="1360488"/>
            <a:chOff x="3927" y="3044"/>
            <a:chExt cx="1261" cy="857"/>
          </a:xfrm>
        </p:grpSpPr>
        <p:grpSp>
          <p:nvGrpSpPr>
            <p:cNvPr id="85081" name="Group 89"/>
            <p:cNvGrpSpPr>
              <a:grpSpLocks/>
            </p:cNvGrpSpPr>
            <p:nvPr/>
          </p:nvGrpSpPr>
          <p:grpSpPr bwMode="auto">
            <a:xfrm>
              <a:off x="3980" y="3044"/>
              <a:ext cx="765" cy="857"/>
              <a:chOff x="3980" y="3044"/>
              <a:chExt cx="765" cy="857"/>
            </a:xfrm>
          </p:grpSpPr>
          <p:grpSp>
            <p:nvGrpSpPr>
              <p:cNvPr id="85077" name="Group 85"/>
              <p:cNvGrpSpPr>
                <a:grpSpLocks/>
              </p:cNvGrpSpPr>
              <p:nvPr/>
            </p:nvGrpSpPr>
            <p:grpSpPr bwMode="auto">
              <a:xfrm>
                <a:off x="3980" y="3044"/>
                <a:ext cx="765" cy="857"/>
                <a:chOff x="3980" y="3044"/>
                <a:chExt cx="765" cy="857"/>
              </a:xfrm>
            </p:grpSpPr>
            <p:sp>
              <p:nvSpPr>
                <p:cNvPr id="85075" name="Rectangle 83"/>
                <p:cNvSpPr>
                  <a:spLocks noChangeArrowheads="1"/>
                </p:cNvSpPr>
                <p:nvPr/>
              </p:nvSpPr>
              <p:spPr bwMode="auto">
                <a:xfrm>
                  <a:off x="3980" y="3124"/>
                  <a:ext cx="196" cy="712"/>
                </a:xfrm>
                <a:prstGeom prst="rect">
                  <a:avLst/>
                </a:prstGeom>
                <a:solidFill>
                  <a:srgbClr val="676767"/>
                </a:solidFill>
                <a:ln w="12700">
                  <a:solidFill>
                    <a:schemeClr val="bg2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85076" name="Freeform 84"/>
                <p:cNvSpPr>
                  <a:spLocks/>
                </p:cNvSpPr>
                <p:nvPr/>
              </p:nvSpPr>
              <p:spPr bwMode="auto">
                <a:xfrm>
                  <a:off x="4060" y="3044"/>
                  <a:ext cx="685" cy="857"/>
                </a:xfrm>
                <a:custGeom>
                  <a:avLst/>
                  <a:gdLst>
                    <a:gd name="T0" fmla="*/ 0 w 685"/>
                    <a:gd name="T1" fmla="*/ 0 h 857"/>
                    <a:gd name="T2" fmla="*/ 560 w 685"/>
                    <a:gd name="T3" fmla="*/ 0 h 857"/>
                    <a:gd name="T4" fmla="*/ 684 w 685"/>
                    <a:gd name="T5" fmla="*/ 88 h 857"/>
                    <a:gd name="T6" fmla="*/ 684 w 685"/>
                    <a:gd name="T7" fmla="*/ 796 h 857"/>
                    <a:gd name="T8" fmla="*/ 556 w 685"/>
                    <a:gd name="T9" fmla="*/ 856 h 857"/>
                    <a:gd name="T10" fmla="*/ 0 w 685"/>
                    <a:gd name="T11" fmla="*/ 856 h 857"/>
                    <a:gd name="T12" fmla="*/ 0 w 685"/>
                    <a:gd name="T13" fmla="*/ 0 h 85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685" h="857">
                      <a:moveTo>
                        <a:pt x="0" y="0"/>
                      </a:moveTo>
                      <a:lnTo>
                        <a:pt x="560" y="0"/>
                      </a:lnTo>
                      <a:lnTo>
                        <a:pt x="684" y="88"/>
                      </a:lnTo>
                      <a:lnTo>
                        <a:pt x="684" y="796"/>
                      </a:lnTo>
                      <a:lnTo>
                        <a:pt x="556" y="856"/>
                      </a:lnTo>
                      <a:lnTo>
                        <a:pt x="0" y="856"/>
                      </a:lnTo>
                      <a:lnTo>
                        <a:pt x="0" y="0"/>
                      </a:lnTo>
                    </a:path>
                  </a:pathLst>
                </a:custGeom>
                <a:gradFill rotWithShape="0">
                  <a:gsLst>
                    <a:gs pos="0">
                      <a:srgbClr val="676767"/>
                    </a:gs>
                    <a:gs pos="100000">
                      <a:srgbClr val="676767">
                        <a:gamma/>
                        <a:shade val="0"/>
                        <a:invGamma/>
                      </a:srgbClr>
                    </a:gs>
                  </a:gsLst>
                  <a:lin ang="2700000" scaled="1"/>
                </a:gradFill>
                <a:ln w="12700" cap="rnd" cmpd="sng">
                  <a:solidFill>
                    <a:schemeClr val="bg2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85078" name="Oval 86"/>
              <p:cNvSpPr>
                <a:spLocks noChangeArrowheads="1"/>
              </p:cNvSpPr>
              <p:nvPr/>
            </p:nvSpPr>
            <p:spPr bwMode="auto">
              <a:xfrm>
                <a:off x="4324" y="3100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79" name="Freeform 87"/>
              <p:cNvSpPr>
                <a:spLocks/>
              </p:cNvSpPr>
              <p:nvPr/>
            </p:nvSpPr>
            <p:spPr bwMode="auto">
              <a:xfrm>
                <a:off x="4340" y="3820"/>
                <a:ext cx="65" cy="81"/>
              </a:xfrm>
              <a:custGeom>
                <a:avLst/>
                <a:gdLst>
                  <a:gd name="T0" fmla="*/ 0 w 65"/>
                  <a:gd name="T1" fmla="*/ 0 h 81"/>
                  <a:gd name="T2" fmla="*/ 0 w 65"/>
                  <a:gd name="T3" fmla="*/ 80 h 81"/>
                  <a:gd name="T4" fmla="*/ 64 w 65"/>
                  <a:gd name="T5" fmla="*/ 80 h 81"/>
                  <a:gd name="T6" fmla="*/ 64 w 65"/>
                  <a:gd name="T7" fmla="*/ 8 h 81"/>
                  <a:gd name="T8" fmla="*/ 0 w 65"/>
                  <a:gd name="T9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5" h="81">
                    <a:moveTo>
                      <a:pt x="0" y="0"/>
                    </a:moveTo>
                    <a:lnTo>
                      <a:pt x="0" y="80"/>
                    </a:lnTo>
                    <a:lnTo>
                      <a:pt x="64" y="80"/>
                    </a:lnTo>
                    <a:lnTo>
                      <a:pt x="64" y="8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CECECE"/>
              </a:solidFill>
              <a:ln w="127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80" name="Oval 88"/>
              <p:cNvSpPr>
                <a:spLocks noChangeArrowheads="1"/>
              </p:cNvSpPr>
              <p:nvPr/>
            </p:nvSpPr>
            <p:spPr bwMode="auto">
              <a:xfrm>
                <a:off x="4324" y="3744"/>
                <a:ext cx="104" cy="112"/>
              </a:xfrm>
              <a:prstGeom prst="ellipse">
                <a:avLst/>
              </a:prstGeom>
              <a:solidFill>
                <a:srgbClr val="CECECE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5082" name="Rectangle 90"/>
            <p:cNvSpPr>
              <a:spLocks noChangeArrowheads="1"/>
            </p:cNvSpPr>
            <p:nvPr/>
          </p:nvSpPr>
          <p:spPr bwMode="auto">
            <a:xfrm>
              <a:off x="3927" y="3115"/>
              <a:ext cx="170" cy="7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1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2</a:t>
              </a:r>
            </a:p>
            <a:p>
              <a:endParaRPr lang="en-US" altLang="en-US" sz="1400">
                <a:solidFill>
                  <a:schemeClr val="tx1"/>
                </a:solidFill>
              </a:endParaRPr>
            </a:p>
            <a:p>
              <a:r>
                <a:rPr lang="en-US" altLang="en-US" sz="1400">
                  <a:solidFill>
                    <a:schemeClr val="tx1"/>
                  </a:solidFill>
                </a:rPr>
                <a:t>3</a:t>
              </a:r>
            </a:p>
            <a:p>
              <a:r>
                <a:rPr lang="en-US" altLang="en-US" sz="140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85083" name="Rectangle 91"/>
            <p:cNvSpPr>
              <a:spLocks noChangeArrowheads="1"/>
            </p:cNvSpPr>
            <p:nvPr/>
          </p:nvSpPr>
          <p:spPr bwMode="auto">
            <a:xfrm>
              <a:off x="4707" y="3367"/>
              <a:ext cx="481" cy="19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US" altLang="en-US" sz="1400">
                  <a:solidFill>
                    <a:schemeClr val="tx1"/>
                  </a:solidFill>
                </a:rPr>
                <a:t>Module</a:t>
              </a:r>
            </a:p>
          </p:txBody>
        </p:sp>
      </p:grpSp>
      <p:grpSp>
        <p:nvGrpSpPr>
          <p:cNvPr id="85091" name="Group 99"/>
          <p:cNvGrpSpPr>
            <a:grpSpLocks/>
          </p:cNvGrpSpPr>
          <p:nvPr/>
        </p:nvGrpSpPr>
        <p:grpSpPr bwMode="auto">
          <a:xfrm>
            <a:off x="6664325" y="5292725"/>
            <a:ext cx="546100" cy="558800"/>
            <a:chOff x="4198" y="3334"/>
            <a:chExt cx="344" cy="352"/>
          </a:xfrm>
        </p:grpSpPr>
        <p:grpSp>
          <p:nvGrpSpPr>
            <p:cNvPr id="85089" name="Group 97"/>
            <p:cNvGrpSpPr>
              <a:grpSpLocks/>
            </p:cNvGrpSpPr>
            <p:nvPr/>
          </p:nvGrpSpPr>
          <p:grpSpPr bwMode="auto">
            <a:xfrm>
              <a:off x="4198" y="3334"/>
              <a:ext cx="344" cy="352"/>
              <a:chOff x="4198" y="3334"/>
              <a:chExt cx="344" cy="352"/>
            </a:xfrm>
          </p:grpSpPr>
          <p:sp>
            <p:nvSpPr>
              <p:cNvPr id="85085" name="Oval 93"/>
              <p:cNvSpPr>
                <a:spLocks noChangeArrowheads="1"/>
              </p:cNvSpPr>
              <p:nvPr/>
            </p:nvSpPr>
            <p:spPr bwMode="auto">
              <a:xfrm>
                <a:off x="4198" y="3338"/>
                <a:ext cx="344" cy="348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5086" name="Freeform 94"/>
              <p:cNvSpPr>
                <a:spLocks/>
              </p:cNvSpPr>
              <p:nvPr/>
            </p:nvSpPr>
            <p:spPr bwMode="auto">
              <a:xfrm>
                <a:off x="4230" y="3442"/>
                <a:ext cx="93" cy="165"/>
              </a:xfrm>
              <a:custGeom>
                <a:avLst/>
                <a:gdLst>
                  <a:gd name="T0" fmla="*/ 92 w 93"/>
                  <a:gd name="T1" fmla="*/ 0 h 165"/>
                  <a:gd name="T2" fmla="*/ 0 w 93"/>
                  <a:gd name="T3" fmla="*/ 164 h 1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93" h="165">
                    <a:moveTo>
                      <a:pt x="92" y="0"/>
                    </a:moveTo>
                    <a:lnTo>
                      <a:pt x="0" y="164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87" name="Freeform 95"/>
              <p:cNvSpPr>
                <a:spLocks/>
              </p:cNvSpPr>
              <p:nvPr/>
            </p:nvSpPr>
            <p:spPr bwMode="auto">
              <a:xfrm>
                <a:off x="4402" y="3442"/>
                <a:ext cx="101" cy="177"/>
              </a:xfrm>
              <a:custGeom>
                <a:avLst/>
                <a:gdLst>
                  <a:gd name="T0" fmla="*/ 0 w 101"/>
                  <a:gd name="T1" fmla="*/ 0 h 177"/>
                  <a:gd name="T2" fmla="*/ 100 w 101"/>
                  <a:gd name="T3" fmla="*/ 176 h 1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01" h="177">
                    <a:moveTo>
                      <a:pt x="0" y="0"/>
                    </a:moveTo>
                    <a:lnTo>
                      <a:pt x="100" y="176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088" name="Freeform 96"/>
              <p:cNvSpPr>
                <a:spLocks/>
              </p:cNvSpPr>
              <p:nvPr/>
            </p:nvSpPr>
            <p:spPr bwMode="auto">
              <a:xfrm>
                <a:off x="4358" y="3334"/>
                <a:ext cx="1" cy="109"/>
              </a:xfrm>
              <a:custGeom>
                <a:avLst/>
                <a:gdLst>
                  <a:gd name="T0" fmla="*/ 0 w 1"/>
                  <a:gd name="T1" fmla="*/ 0 h 109"/>
                  <a:gd name="T2" fmla="*/ 0 w 1"/>
                  <a:gd name="T3" fmla="*/ 108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109">
                    <a:moveTo>
                      <a:pt x="0" y="0"/>
                    </a:moveTo>
                    <a:lnTo>
                      <a:pt x="0" y="108"/>
                    </a:lnTo>
                  </a:path>
                </a:pathLst>
              </a:custGeom>
              <a:noFill/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85090" name="Freeform 98"/>
            <p:cNvSpPr>
              <a:spLocks/>
            </p:cNvSpPr>
            <p:nvPr/>
          </p:nvSpPr>
          <p:spPr bwMode="auto">
            <a:xfrm>
              <a:off x="4302" y="3442"/>
              <a:ext cx="121" cy="1"/>
            </a:xfrm>
            <a:custGeom>
              <a:avLst/>
              <a:gdLst>
                <a:gd name="T0" fmla="*/ 0 w 121"/>
                <a:gd name="T1" fmla="*/ 0 h 1"/>
                <a:gd name="T2" fmla="*/ 120 w 121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1" h="1">
                  <a:moveTo>
                    <a:pt x="0" y="0"/>
                  </a:moveTo>
                  <a:lnTo>
                    <a:pt x="120" y="0"/>
                  </a:lnTo>
                </a:path>
              </a:pathLst>
            </a:custGeom>
            <a:noFill/>
            <a:ln w="25400" cap="rnd" cmpd="sng">
              <a:solidFill>
                <a:schemeClr val="bg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92" name="Freeform 100"/>
          <p:cNvSpPr>
            <a:spLocks/>
          </p:cNvSpPr>
          <p:nvPr/>
        </p:nvSpPr>
        <p:spPr bwMode="auto">
          <a:xfrm>
            <a:off x="6413500" y="5740400"/>
            <a:ext cx="293688" cy="204788"/>
          </a:xfrm>
          <a:custGeom>
            <a:avLst/>
            <a:gdLst>
              <a:gd name="T0" fmla="*/ 184 w 185"/>
              <a:gd name="T1" fmla="*/ 0 h 129"/>
              <a:gd name="T2" fmla="*/ 184 w 185"/>
              <a:gd name="T3" fmla="*/ 128 h 129"/>
              <a:gd name="T4" fmla="*/ 0 w 185"/>
              <a:gd name="T5" fmla="*/ 128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85" h="129">
                <a:moveTo>
                  <a:pt x="184" y="0"/>
                </a:moveTo>
                <a:lnTo>
                  <a:pt x="184" y="128"/>
                </a:lnTo>
                <a:lnTo>
                  <a:pt x="0" y="128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3" name="Freeform 101"/>
          <p:cNvSpPr>
            <a:spLocks/>
          </p:cNvSpPr>
          <p:nvPr/>
        </p:nvSpPr>
        <p:spPr bwMode="auto">
          <a:xfrm>
            <a:off x="6991350" y="5746750"/>
            <a:ext cx="420688" cy="261938"/>
          </a:xfrm>
          <a:custGeom>
            <a:avLst/>
            <a:gdLst>
              <a:gd name="T0" fmla="*/ 96 w 265"/>
              <a:gd name="T1" fmla="*/ 0 h 165"/>
              <a:gd name="T2" fmla="*/ 264 w 265"/>
              <a:gd name="T3" fmla="*/ 0 h 165"/>
              <a:gd name="T4" fmla="*/ 264 w 265"/>
              <a:gd name="T5" fmla="*/ 164 h 165"/>
              <a:gd name="T6" fmla="*/ 0 w 265"/>
              <a:gd name="T7" fmla="*/ 16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165">
                <a:moveTo>
                  <a:pt x="96" y="0"/>
                </a:moveTo>
                <a:lnTo>
                  <a:pt x="264" y="0"/>
                </a:lnTo>
                <a:lnTo>
                  <a:pt x="264" y="164"/>
                </a:lnTo>
                <a:lnTo>
                  <a:pt x="0" y="164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4" name="Freeform 102"/>
          <p:cNvSpPr>
            <a:spLocks/>
          </p:cNvSpPr>
          <p:nvPr/>
        </p:nvSpPr>
        <p:spPr bwMode="auto">
          <a:xfrm>
            <a:off x="6400800" y="5099050"/>
            <a:ext cx="522288" cy="192088"/>
          </a:xfrm>
          <a:custGeom>
            <a:avLst/>
            <a:gdLst>
              <a:gd name="T0" fmla="*/ 328 w 329"/>
              <a:gd name="T1" fmla="*/ 120 h 121"/>
              <a:gd name="T2" fmla="*/ 328 w 329"/>
              <a:gd name="T3" fmla="*/ 36 h 121"/>
              <a:gd name="T4" fmla="*/ 240 w 329"/>
              <a:gd name="T5" fmla="*/ 0 h 121"/>
              <a:gd name="T6" fmla="*/ 0 w 329"/>
              <a:gd name="T7" fmla="*/ 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121">
                <a:moveTo>
                  <a:pt x="328" y="120"/>
                </a:moveTo>
                <a:lnTo>
                  <a:pt x="328" y="36"/>
                </a:lnTo>
                <a:lnTo>
                  <a:pt x="240" y="0"/>
                </a:lnTo>
                <a:lnTo>
                  <a:pt x="0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5" name="Freeform 103"/>
          <p:cNvSpPr>
            <a:spLocks/>
          </p:cNvSpPr>
          <p:nvPr/>
        </p:nvSpPr>
        <p:spPr bwMode="auto">
          <a:xfrm>
            <a:off x="4514850" y="2190750"/>
            <a:ext cx="1811338" cy="3525838"/>
          </a:xfrm>
          <a:custGeom>
            <a:avLst/>
            <a:gdLst>
              <a:gd name="T0" fmla="*/ 1080 w 1141"/>
              <a:gd name="T1" fmla="*/ 0 h 2221"/>
              <a:gd name="T2" fmla="*/ 0 w 1141"/>
              <a:gd name="T3" fmla="*/ 0 h 2221"/>
              <a:gd name="T4" fmla="*/ 0 w 1141"/>
              <a:gd name="T5" fmla="*/ 2220 h 2221"/>
              <a:gd name="T6" fmla="*/ 1140 w 1141"/>
              <a:gd name="T7" fmla="*/ 2220 h 2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41" h="2221">
                <a:moveTo>
                  <a:pt x="1080" y="0"/>
                </a:moveTo>
                <a:lnTo>
                  <a:pt x="0" y="0"/>
                </a:lnTo>
                <a:lnTo>
                  <a:pt x="0" y="2220"/>
                </a:lnTo>
                <a:lnTo>
                  <a:pt x="1140" y="2220"/>
                </a:lnTo>
              </a:path>
            </a:pathLst>
          </a:custGeom>
          <a:noFill/>
          <a:ln w="25400" cap="rnd" cmpd="sng">
            <a:solidFill>
              <a:srgbClr val="7FFF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096" name="AutoShape 104"/>
          <p:cNvSpPr>
            <a:spLocks noChangeArrowheads="1"/>
          </p:cNvSpPr>
          <p:nvPr/>
        </p:nvSpPr>
        <p:spPr bwMode="auto">
          <a:xfrm rot="16200000" flipH="1">
            <a:off x="2481263" y="5083175"/>
            <a:ext cx="228600" cy="238125"/>
          </a:xfrm>
          <a:prstGeom prst="triangle">
            <a:avLst>
              <a:gd name="adj" fmla="val 49995"/>
            </a:avLst>
          </a:prstGeom>
          <a:solidFill>
            <a:schemeClr val="bg2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97" name="Oval 105"/>
          <p:cNvSpPr>
            <a:spLocks noChangeArrowheads="1"/>
          </p:cNvSpPr>
          <p:nvPr/>
        </p:nvSpPr>
        <p:spPr bwMode="auto">
          <a:xfrm>
            <a:off x="6159500" y="2120900"/>
            <a:ext cx="120650" cy="12065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098" name="Freeform 106"/>
          <p:cNvSpPr>
            <a:spLocks/>
          </p:cNvSpPr>
          <p:nvPr/>
        </p:nvSpPr>
        <p:spPr bwMode="auto">
          <a:xfrm>
            <a:off x="5314950" y="4438650"/>
            <a:ext cx="992188" cy="1487488"/>
          </a:xfrm>
          <a:custGeom>
            <a:avLst/>
            <a:gdLst>
              <a:gd name="T0" fmla="*/ 576 w 625"/>
              <a:gd name="T1" fmla="*/ 0 h 937"/>
              <a:gd name="T2" fmla="*/ 576 w 625"/>
              <a:gd name="T3" fmla="*/ 132 h 937"/>
              <a:gd name="T4" fmla="*/ 12 w 625"/>
              <a:gd name="T5" fmla="*/ 132 h 937"/>
              <a:gd name="T6" fmla="*/ 12 w 625"/>
              <a:gd name="T7" fmla="*/ 756 h 937"/>
              <a:gd name="T8" fmla="*/ 48 w 625"/>
              <a:gd name="T9" fmla="*/ 768 h 937"/>
              <a:gd name="T10" fmla="*/ 60 w 625"/>
              <a:gd name="T11" fmla="*/ 792 h 937"/>
              <a:gd name="T12" fmla="*/ 48 w 625"/>
              <a:gd name="T13" fmla="*/ 852 h 937"/>
              <a:gd name="T14" fmla="*/ 0 w 625"/>
              <a:gd name="T15" fmla="*/ 864 h 937"/>
              <a:gd name="T16" fmla="*/ 0 w 625"/>
              <a:gd name="T17" fmla="*/ 936 h 937"/>
              <a:gd name="T18" fmla="*/ 624 w 625"/>
              <a:gd name="T19" fmla="*/ 936 h 9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625" h="937">
                <a:moveTo>
                  <a:pt x="576" y="0"/>
                </a:moveTo>
                <a:lnTo>
                  <a:pt x="576" y="132"/>
                </a:lnTo>
                <a:lnTo>
                  <a:pt x="12" y="132"/>
                </a:lnTo>
                <a:lnTo>
                  <a:pt x="12" y="756"/>
                </a:lnTo>
                <a:lnTo>
                  <a:pt x="48" y="768"/>
                </a:lnTo>
                <a:lnTo>
                  <a:pt x="60" y="792"/>
                </a:lnTo>
                <a:lnTo>
                  <a:pt x="48" y="852"/>
                </a:lnTo>
                <a:lnTo>
                  <a:pt x="0" y="864"/>
                </a:lnTo>
                <a:lnTo>
                  <a:pt x="0" y="936"/>
                </a:lnTo>
                <a:lnTo>
                  <a:pt x="624" y="936"/>
                </a:lnTo>
              </a:path>
            </a:pathLst>
          </a:custGeom>
          <a:noFill/>
          <a:ln w="25400" cap="rnd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5105" name="Group 113"/>
          <p:cNvGrpSpPr>
            <a:grpSpLocks/>
          </p:cNvGrpSpPr>
          <p:nvPr/>
        </p:nvGrpSpPr>
        <p:grpSpPr bwMode="auto">
          <a:xfrm>
            <a:off x="1104900" y="4532313"/>
            <a:ext cx="1312863" cy="1314450"/>
            <a:chOff x="696" y="2855"/>
            <a:chExt cx="827" cy="828"/>
          </a:xfrm>
        </p:grpSpPr>
        <p:sp>
          <p:nvSpPr>
            <p:cNvPr id="85099" name="AutoShape 107"/>
            <p:cNvSpPr>
              <a:spLocks noChangeArrowheads="1"/>
            </p:cNvSpPr>
            <p:nvPr/>
          </p:nvSpPr>
          <p:spPr bwMode="auto">
            <a:xfrm rot="1200000">
              <a:off x="1155" y="2855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0" name="AutoShape 108"/>
            <p:cNvSpPr>
              <a:spLocks noChangeArrowheads="1"/>
            </p:cNvSpPr>
            <p:nvPr/>
          </p:nvSpPr>
          <p:spPr bwMode="auto">
            <a:xfrm rot="6600000">
              <a:off x="1371" y="3317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1" name="AutoShape 109"/>
            <p:cNvSpPr>
              <a:spLocks noChangeArrowheads="1"/>
            </p:cNvSpPr>
            <p:nvPr/>
          </p:nvSpPr>
          <p:spPr bwMode="auto">
            <a:xfrm rot="17400000" flipH="1">
              <a:off x="704" y="3071"/>
              <a:ext cx="144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2" name="AutoShape 110"/>
            <p:cNvSpPr>
              <a:spLocks noChangeArrowheads="1"/>
            </p:cNvSpPr>
            <p:nvPr/>
          </p:nvSpPr>
          <p:spPr bwMode="auto">
            <a:xfrm rot="12000000" flipH="1">
              <a:off x="921" y="3523"/>
              <a:ext cx="145" cy="160"/>
            </a:xfrm>
            <a:prstGeom prst="triangle">
              <a:avLst>
                <a:gd name="adj" fmla="val 49995"/>
              </a:avLst>
            </a:prstGeom>
            <a:solidFill>
              <a:schemeClr val="bg2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3" name="Oval 111"/>
            <p:cNvSpPr>
              <a:spLocks noChangeArrowheads="1"/>
            </p:cNvSpPr>
            <p:nvPr/>
          </p:nvSpPr>
          <p:spPr bwMode="auto">
            <a:xfrm rot="1200000">
              <a:off x="807" y="2971"/>
              <a:ext cx="616" cy="616"/>
            </a:xfrm>
            <a:prstGeom prst="ellipse">
              <a:avLst/>
            </a:prstGeom>
            <a:solidFill>
              <a:schemeClr val="tx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04" name="Oval 112"/>
            <p:cNvSpPr>
              <a:spLocks noChangeArrowheads="1"/>
            </p:cNvSpPr>
            <p:nvPr/>
          </p:nvSpPr>
          <p:spPr bwMode="auto">
            <a:xfrm rot="1200000">
              <a:off x="991" y="3168"/>
              <a:ext cx="242" cy="242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106" name="Rectangle 114"/>
          <p:cNvSpPr>
            <a:spLocks noChangeArrowheads="1"/>
          </p:cNvSpPr>
          <p:nvPr/>
        </p:nvSpPr>
        <p:spPr bwMode="auto">
          <a:xfrm>
            <a:off x="2546350" y="5060950"/>
            <a:ext cx="209550" cy="266700"/>
          </a:xfrm>
          <a:prstGeom prst="rect">
            <a:avLst/>
          </a:prstGeom>
          <a:solidFill>
            <a:srgbClr val="7FFF00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07" name="Oval 115"/>
          <p:cNvSpPr>
            <a:spLocks noChangeArrowheads="1"/>
          </p:cNvSpPr>
          <p:nvPr/>
        </p:nvSpPr>
        <p:spPr bwMode="auto">
          <a:xfrm>
            <a:off x="1692275" y="5149850"/>
            <a:ext cx="158750" cy="1397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08" name="Freeform 116"/>
          <p:cNvSpPr>
            <a:spLocks/>
          </p:cNvSpPr>
          <p:nvPr/>
        </p:nvSpPr>
        <p:spPr bwMode="auto">
          <a:xfrm>
            <a:off x="6943725" y="6157913"/>
            <a:ext cx="1588" cy="101600"/>
          </a:xfrm>
          <a:custGeom>
            <a:avLst/>
            <a:gdLst>
              <a:gd name="T0" fmla="*/ 0 w 1"/>
              <a:gd name="T1" fmla="*/ 0 h 64"/>
              <a:gd name="T2" fmla="*/ 0 w 1"/>
              <a:gd name="T3" fmla="*/ 63 h 6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" h="64">
                <a:moveTo>
                  <a:pt x="0" y="0"/>
                </a:moveTo>
                <a:lnTo>
                  <a:pt x="0" y="63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09" name="Freeform 117"/>
          <p:cNvSpPr>
            <a:spLocks/>
          </p:cNvSpPr>
          <p:nvPr/>
        </p:nvSpPr>
        <p:spPr bwMode="auto">
          <a:xfrm>
            <a:off x="6786563" y="6286500"/>
            <a:ext cx="301625" cy="1588"/>
          </a:xfrm>
          <a:custGeom>
            <a:avLst/>
            <a:gdLst>
              <a:gd name="T0" fmla="*/ 0 w 190"/>
              <a:gd name="T1" fmla="*/ 0 h 1"/>
              <a:gd name="T2" fmla="*/ 189 w 190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90" h="1">
                <a:moveTo>
                  <a:pt x="0" y="0"/>
                </a:moveTo>
                <a:lnTo>
                  <a:pt x="189" y="0"/>
                </a:lnTo>
              </a:path>
            </a:pathLst>
          </a:custGeom>
          <a:noFill/>
          <a:ln w="254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0" name="Freeform 118"/>
          <p:cNvSpPr>
            <a:spLocks/>
          </p:cNvSpPr>
          <p:nvPr/>
        </p:nvSpPr>
        <p:spPr bwMode="auto">
          <a:xfrm>
            <a:off x="6811963" y="6334125"/>
            <a:ext cx="241300" cy="1588"/>
          </a:xfrm>
          <a:custGeom>
            <a:avLst/>
            <a:gdLst>
              <a:gd name="T0" fmla="*/ 0 w 152"/>
              <a:gd name="T1" fmla="*/ 0 h 1"/>
              <a:gd name="T2" fmla="*/ 151 w 152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52" h="1">
                <a:moveTo>
                  <a:pt x="0" y="0"/>
                </a:moveTo>
                <a:lnTo>
                  <a:pt x="151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1" name="Freeform 119"/>
          <p:cNvSpPr>
            <a:spLocks/>
          </p:cNvSpPr>
          <p:nvPr/>
        </p:nvSpPr>
        <p:spPr bwMode="auto">
          <a:xfrm>
            <a:off x="6875463" y="6386513"/>
            <a:ext cx="122237" cy="1587"/>
          </a:xfrm>
          <a:custGeom>
            <a:avLst/>
            <a:gdLst>
              <a:gd name="T0" fmla="*/ 0 w 77"/>
              <a:gd name="T1" fmla="*/ 0 h 1"/>
              <a:gd name="T2" fmla="*/ 76 w 77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7" h="1">
                <a:moveTo>
                  <a:pt x="0" y="0"/>
                </a:moveTo>
                <a:lnTo>
                  <a:pt x="76" y="0"/>
                </a:lnTo>
              </a:path>
            </a:pathLst>
          </a:custGeom>
          <a:noFill/>
          <a:ln w="254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2" name="Freeform 120"/>
          <p:cNvSpPr>
            <a:spLocks/>
          </p:cNvSpPr>
          <p:nvPr/>
        </p:nvSpPr>
        <p:spPr bwMode="auto">
          <a:xfrm>
            <a:off x="2724150" y="5143500"/>
            <a:ext cx="839788" cy="1588"/>
          </a:xfrm>
          <a:custGeom>
            <a:avLst/>
            <a:gdLst>
              <a:gd name="T0" fmla="*/ 0 w 529"/>
              <a:gd name="T1" fmla="*/ 0 h 1"/>
              <a:gd name="T2" fmla="*/ 528 w 52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529" h="1">
                <a:moveTo>
                  <a:pt x="0" y="0"/>
                </a:moveTo>
                <a:lnTo>
                  <a:pt x="528" y="0"/>
                </a:lnTo>
              </a:path>
            </a:pathLst>
          </a:custGeom>
          <a:noFill/>
          <a:ln w="12700" cap="rnd" cmpd="sng">
            <a:solidFill>
              <a:srgbClr val="676767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3" name="Freeform 121"/>
          <p:cNvSpPr>
            <a:spLocks/>
          </p:cNvSpPr>
          <p:nvPr/>
        </p:nvSpPr>
        <p:spPr bwMode="auto">
          <a:xfrm>
            <a:off x="2743200" y="5295900"/>
            <a:ext cx="782638" cy="1588"/>
          </a:xfrm>
          <a:custGeom>
            <a:avLst/>
            <a:gdLst>
              <a:gd name="T0" fmla="*/ 0 w 493"/>
              <a:gd name="T1" fmla="*/ 0 h 1"/>
              <a:gd name="T2" fmla="*/ 492 w 493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93" h="1">
                <a:moveTo>
                  <a:pt x="0" y="0"/>
                </a:moveTo>
                <a:lnTo>
                  <a:pt x="492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14" name="Rectangle 122"/>
          <p:cNvSpPr>
            <a:spLocks noChangeArrowheads="1"/>
          </p:cNvSpPr>
          <p:nvPr/>
        </p:nvSpPr>
        <p:spPr bwMode="auto">
          <a:xfrm>
            <a:off x="2616200" y="3263900"/>
            <a:ext cx="2825750" cy="1416050"/>
          </a:xfrm>
          <a:prstGeom prst="rect">
            <a:avLst/>
          </a:prstGeom>
          <a:solidFill>
            <a:srgbClr val="CECECE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15" name="Rectangle 123" descr="Large grid"/>
          <p:cNvSpPr>
            <a:spLocks noChangeArrowheads="1"/>
          </p:cNvSpPr>
          <p:nvPr/>
        </p:nvSpPr>
        <p:spPr bwMode="auto">
          <a:xfrm>
            <a:off x="2844800" y="3416300"/>
            <a:ext cx="1530350" cy="1054100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5118" name="Group 126"/>
          <p:cNvGrpSpPr>
            <a:grpSpLocks/>
          </p:cNvGrpSpPr>
          <p:nvPr/>
        </p:nvGrpSpPr>
        <p:grpSpPr bwMode="auto">
          <a:xfrm>
            <a:off x="4578350" y="3511550"/>
            <a:ext cx="330200" cy="330200"/>
            <a:chOff x="2884" y="2212"/>
            <a:chExt cx="208" cy="208"/>
          </a:xfrm>
        </p:grpSpPr>
        <p:sp>
          <p:nvSpPr>
            <p:cNvPr id="85116" name="Oval 124"/>
            <p:cNvSpPr>
              <a:spLocks noChangeArrowheads="1"/>
            </p:cNvSpPr>
            <p:nvPr/>
          </p:nvSpPr>
          <p:spPr bwMode="auto">
            <a:xfrm>
              <a:off x="2884" y="2212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17" name="Oval 125"/>
            <p:cNvSpPr>
              <a:spLocks noChangeArrowheads="1"/>
            </p:cNvSpPr>
            <p:nvPr/>
          </p:nvSpPr>
          <p:spPr bwMode="auto">
            <a:xfrm>
              <a:off x="2944" y="2272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121" name="Group 129"/>
          <p:cNvGrpSpPr>
            <a:grpSpLocks/>
          </p:cNvGrpSpPr>
          <p:nvPr/>
        </p:nvGrpSpPr>
        <p:grpSpPr bwMode="auto">
          <a:xfrm>
            <a:off x="4578350" y="4057650"/>
            <a:ext cx="330200" cy="330200"/>
            <a:chOff x="2884" y="2556"/>
            <a:chExt cx="208" cy="208"/>
          </a:xfrm>
        </p:grpSpPr>
        <p:sp>
          <p:nvSpPr>
            <p:cNvPr id="85119" name="Oval 127"/>
            <p:cNvSpPr>
              <a:spLocks noChangeArrowheads="1"/>
            </p:cNvSpPr>
            <p:nvPr/>
          </p:nvSpPr>
          <p:spPr bwMode="auto">
            <a:xfrm>
              <a:off x="2884" y="2556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20" name="Oval 128"/>
            <p:cNvSpPr>
              <a:spLocks noChangeArrowheads="1"/>
            </p:cNvSpPr>
            <p:nvPr/>
          </p:nvSpPr>
          <p:spPr bwMode="auto">
            <a:xfrm>
              <a:off x="2944" y="2616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124" name="Group 132"/>
          <p:cNvGrpSpPr>
            <a:grpSpLocks/>
          </p:cNvGrpSpPr>
          <p:nvPr/>
        </p:nvGrpSpPr>
        <p:grpSpPr bwMode="auto">
          <a:xfrm>
            <a:off x="5010150" y="3511550"/>
            <a:ext cx="330200" cy="330200"/>
            <a:chOff x="3156" y="2212"/>
            <a:chExt cx="208" cy="208"/>
          </a:xfrm>
        </p:grpSpPr>
        <p:sp>
          <p:nvSpPr>
            <p:cNvPr id="85122" name="Oval 130"/>
            <p:cNvSpPr>
              <a:spLocks noChangeArrowheads="1"/>
            </p:cNvSpPr>
            <p:nvPr/>
          </p:nvSpPr>
          <p:spPr bwMode="auto">
            <a:xfrm>
              <a:off x="3156" y="2212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23" name="Oval 131"/>
            <p:cNvSpPr>
              <a:spLocks noChangeArrowheads="1"/>
            </p:cNvSpPr>
            <p:nvPr/>
          </p:nvSpPr>
          <p:spPr bwMode="auto">
            <a:xfrm>
              <a:off x="3216" y="2272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5127" name="Group 135"/>
          <p:cNvGrpSpPr>
            <a:grpSpLocks/>
          </p:cNvGrpSpPr>
          <p:nvPr/>
        </p:nvGrpSpPr>
        <p:grpSpPr bwMode="auto">
          <a:xfrm>
            <a:off x="5010150" y="4051300"/>
            <a:ext cx="330200" cy="330200"/>
            <a:chOff x="3156" y="2552"/>
            <a:chExt cx="208" cy="208"/>
          </a:xfrm>
        </p:grpSpPr>
        <p:sp>
          <p:nvSpPr>
            <p:cNvPr id="85125" name="Oval 133"/>
            <p:cNvSpPr>
              <a:spLocks noChangeArrowheads="1"/>
            </p:cNvSpPr>
            <p:nvPr/>
          </p:nvSpPr>
          <p:spPr bwMode="auto">
            <a:xfrm>
              <a:off x="3156" y="2552"/>
              <a:ext cx="208" cy="208"/>
            </a:xfrm>
            <a:prstGeom prst="ellipse">
              <a:avLst/>
            </a:prstGeom>
            <a:solidFill>
              <a:srgbClr val="676767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126" name="Oval 134"/>
            <p:cNvSpPr>
              <a:spLocks noChangeArrowheads="1"/>
            </p:cNvSpPr>
            <p:nvPr/>
          </p:nvSpPr>
          <p:spPr bwMode="auto">
            <a:xfrm>
              <a:off x="3216" y="2612"/>
              <a:ext cx="92" cy="88"/>
            </a:xfrm>
            <a:prstGeom prst="ellipse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5128" name="Freeform 136"/>
          <p:cNvSpPr>
            <a:spLocks/>
          </p:cNvSpPr>
          <p:nvPr/>
        </p:nvSpPr>
        <p:spPr bwMode="auto">
          <a:xfrm>
            <a:off x="2876550" y="3937000"/>
            <a:ext cx="1411288" cy="1588"/>
          </a:xfrm>
          <a:custGeom>
            <a:avLst/>
            <a:gdLst>
              <a:gd name="T0" fmla="*/ 0 w 889"/>
              <a:gd name="T1" fmla="*/ 0 h 1"/>
              <a:gd name="T2" fmla="*/ 888 w 889"/>
              <a:gd name="T3" fmla="*/ 0 h 1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889" h="1">
                <a:moveTo>
                  <a:pt x="0" y="0"/>
                </a:moveTo>
                <a:lnTo>
                  <a:pt x="888" y="0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29" name="Freeform 137"/>
          <p:cNvSpPr>
            <a:spLocks/>
          </p:cNvSpPr>
          <p:nvPr/>
        </p:nvSpPr>
        <p:spPr bwMode="auto">
          <a:xfrm>
            <a:off x="3003550" y="3536950"/>
            <a:ext cx="1303338" cy="776288"/>
          </a:xfrm>
          <a:custGeom>
            <a:avLst/>
            <a:gdLst>
              <a:gd name="T0" fmla="*/ 12 w 821"/>
              <a:gd name="T1" fmla="*/ 248 h 489"/>
              <a:gd name="T2" fmla="*/ 36 w 821"/>
              <a:gd name="T3" fmla="*/ 240 h 489"/>
              <a:gd name="T4" fmla="*/ 60 w 821"/>
              <a:gd name="T5" fmla="*/ 232 h 489"/>
              <a:gd name="T6" fmla="*/ 84 w 821"/>
              <a:gd name="T7" fmla="*/ 224 h 489"/>
              <a:gd name="T8" fmla="*/ 108 w 821"/>
              <a:gd name="T9" fmla="*/ 212 h 489"/>
              <a:gd name="T10" fmla="*/ 132 w 821"/>
              <a:gd name="T11" fmla="*/ 196 h 489"/>
              <a:gd name="T12" fmla="*/ 156 w 821"/>
              <a:gd name="T13" fmla="*/ 176 h 489"/>
              <a:gd name="T14" fmla="*/ 180 w 821"/>
              <a:gd name="T15" fmla="*/ 164 h 489"/>
              <a:gd name="T16" fmla="*/ 200 w 821"/>
              <a:gd name="T17" fmla="*/ 144 h 489"/>
              <a:gd name="T18" fmla="*/ 224 w 821"/>
              <a:gd name="T19" fmla="*/ 128 h 489"/>
              <a:gd name="T20" fmla="*/ 248 w 821"/>
              <a:gd name="T21" fmla="*/ 112 h 489"/>
              <a:gd name="T22" fmla="*/ 272 w 821"/>
              <a:gd name="T23" fmla="*/ 96 h 489"/>
              <a:gd name="T24" fmla="*/ 292 w 821"/>
              <a:gd name="T25" fmla="*/ 72 h 489"/>
              <a:gd name="T26" fmla="*/ 304 w 821"/>
              <a:gd name="T27" fmla="*/ 48 h 489"/>
              <a:gd name="T28" fmla="*/ 324 w 821"/>
              <a:gd name="T29" fmla="*/ 28 h 489"/>
              <a:gd name="T30" fmla="*/ 340 w 821"/>
              <a:gd name="T31" fmla="*/ 4 h 489"/>
              <a:gd name="T32" fmla="*/ 364 w 821"/>
              <a:gd name="T33" fmla="*/ 4 h 489"/>
              <a:gd name="T34" fmla="*/ 372 w 821"/>
              <a:gd name="T35" fmla="*/ 28 h 489"/>
              <a:gd name="T36" fmla="*/ 376 w 821"/>
              <a:gd name="T37" fmla="*/ 52 h 489"/>
              <a:gd name="T38" fmla="*/ 380 w 821"/>
              <a:gd name="T39" fmla="*/ 76 h 489"/>
              <a:gd name="T40" fmla="*/ 384 w 821"/>
              <a:gd name="T41" fmla="*/ 100 h 489"/>
              <a:gd name="T42" fmla="*/ 388 w 821"/>
              <a:gd name="T43" fmla="*/ 124 h 489"/>
              <a:gd name="T44" fmla="*/ 392 w 821"/>
              <a:gd name="T45" fmla="*/ 148 h 489"/>
              <a:gd name="T46" fmla="*/ 396 w 821"/>
              <a:gd name="T47" fmla="*/ 172 h 489"/>
              <a:gd name="T48" fmla="*/ 404 w 821"/>
              <a:gd name="T49" fmla="*/ 196 h 489"/>
              <a:gd name="T50" fmla="*/ 408 w 821"/>
              <a:gd name="T51" fmla="*/ 220 h 489"/>
              <a:gd name="T52" fmla="*/ 412 w 821"/>
              <a:gd name="T53" fmla="*/ 244 h 489"/>
              <a:gd name="T54" fmla="*/ 424 w 821"/>
              <a:gd name="T55" fmla="*/ 268 h 489"/>
              <a:gd name="T56" fmla="*/ 428 w 821"/>
              <a:gd name="T57" fmla="*/ 292 h 489"/>
              <a:gd name="T58" fmla="*/ 436 w 821"/>
              <a:gd name="T59" fmla="*/ 316 h 489"/>
              <a:gd name="T60" fmla="*/ 444 w 821"/>
              <a:gd name="T61" fmla="*/ 340 h 489"/>
              <a:gd name="T62" fmla="*/ 452 w 821"/>
              <a:gd name="T63" fmla="*/ 364 h 489"/>
              <a:gd name="T64" fmla="*/ 452 w 821"/>
              <a:gd name="T65" fmla="*/ 392 h 489"/>
              <a:gd name="T66" fmla="*/ 464 w 821"/>
              <a:gd name="T67" fmla="*/ 416 h 489"/>
              <a:gd name="T68" fmla="*/ 472 w 821"/>
              <a:gd name="T69" fmla="*/ 440 h 489"/>
              <a:gd name="T70" fmla="*/ 484 w 821"/>
              <a:gd name="T71" fmla="*/ 464 h 489"/>
              <a:gd name="T72" fmla="*/ 500 w 821"/>
              <a:gd name="T73" fmla="*/ 484 h 489"/>
              <a:gd name="T74" fmla="*/ 524 w 821"/>
              <a:gd name="T75" fmla="*/ 480 h 489"/>
              <a:gd name="T76" fmla="*/ 548 w 821"/>
              <a:gd name="T77" fmla="*/ 472 h 489"/>
              <a:gd name="T78" fmla="*/ 572 w 821"/>
              <a:gd name="T79" fmla="*/ 452 h 489"/>
              <a:gd name="T80" fmla="*/ 588 w 821"/>
              <a:gd name="T81" fmla="*/ 432 h 489"/>
              <a:gd name="T82" fmla="*/ 612 w 821"/>
              <a:gd name="T83" fmla="*/ 412 h 489"/>
              <a:gd name="T84" fmla="*/ 636 w 821"/>
              <a:gd name="T85" fmla="*/ 392 h 489"/>
              <a:gd name="T86" fmla="*/ 660 w 821"/>
              <a:gd name="T87" fmla="*/ 368 h 489"/>
              <a:gd name="T88" fmla="*/ 680 w 821"/>
              <a:gd name="T89" fmla="*/ 344 h 489"/>
              <a:gd name="T90" fmla="*/ 704 w 821"/>
              <a:gd name="T91" fmla="*/ 324 h 489"/>
              <a:gd name="T92" fmla="*/ 732 w 821"/>
              <a:gd name="T93" fmla="*/ 296 h 489"/>
              <a:gd name="T94" fmla="*/ 756 w 821"/>
              <a:gd name="T95" fmla="*/ 272 h 489"/>
              <a:gd name="T96" fmla="*/ 780 w 821"/>
              <a:gd name="T97" fmla="*/ 256 h 489"/>
              <a:gd name="T98" fmla="*/ 808 w 821"/>
              <a:gd name="T99" fmla="*/ 244 h 4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821" h="489">
                <a:moveTo>
                  <a:pt x="0" y="252"/>
                </a:moveTo>
                <a:lnTo>
                  <a:pt x="12" y="248"/>
                </a:lnTo>
                <a:lnTo>
                  <a:pt x="24" y="244"/>
                </a:lnTo>
                <a:lnTo>
                  <a:pt x="36" y="240"/>
                </a:lnTo>
                <a:lnTo>
                  <a:pt x="48" y="240"/>
                </a:lnTo>
                <a:lnTo>
                  <a:pt x="60" y="232"/>
                </a:lnTo>
                <a:lnTo>
                  <a:pt x="72" y="228"/>
                </a:lnTo>
                <a:lnTo>
                  <a:pt x="84" y="224"/>
                </a:lnTo>
                <a:lnTo>
                  <a:pt x="96" y="220"/>
                </a:lnTo>
                <a:lnTo>
                  <a:pt x="108" y="212"/>
                </a:lnTo>
                <a:lnTo>
                  <a:pt x="120" y="204"/>
                </a:lnTo>
                <a:lnTo>
                  <a:pt x="132" y="196"/>
                </a:lnTo>
                <a:lnTo>
                  <a:pt x="144" y="188"/>
                </a:lnTo>
                <a:lnTo>
                  <a:pt x="156" y="176"/>
                </a:lnTo>
                <a:lnTo>
                  <a:pt x="168" y="172"/>
                </a:lnTo>
                <a:lnTo>
                  <a:pt x="180" y="164"/>
                </a:lnTo>
                <a:lnTo>
                  <a:pt x="188" y="152"/>
                </a:lnTo>
                <a:lnTo>
                  <a:pt x="200" y="144"/>
                </a:lnTo>
                <a:lnTo>
                  <a:pt x="212" y="136"/>
                </a:lnTo>
                <a:lnTo>
                  <a:pt x="224" y="128"/>
                </a:lnTo>
                <a:lnTo>
                  <a:pt x="236" y="120"/>
                </a:lnTo>
                <a:lnTo>
                  <a:pt x="248" y="112"/>
                </a:lnTo>
                <a:lnTo>
                  <a:pt x="260" y="104"/>
                </a:lnTo>
                <a:lnTo>
                  <a:pt x="272" y="96"/>
                </a:lnTo>
                <a:lnTo>
                  <a:pt x="280" y="84"/>
                </a:lnTo>
                <a:lnTo>
                  <a:pt x="292" y="72"/>
                </a:lnTo>
                <a:lnTo>
                  <a:pt x="300" y="60"/>
                </a:lnTo>
                <a:lnTo>
                  <a:pt x="304" y="48"/>
                </a:lnTo>
                <a:lnTo>
                  <a:pt x="312" y="36"/>
                </a:lnTo>
                <a:lnTo>
                  <a:pt x="324" y="28"/>
                </a:lnTo>
                <a:lnTo>
                  <a:pt x="328" y="16"/>
                </a:lnTo>
                <a:lnTo>
                  <a:pt x="340" y="4"/>
                </a:lnTo>
                <a:lnTo>
                  <a:pt x="352" y="0"/>
                </a:lnTo>
                <a:lnTo>
                  <a:pt x="364" y="4"/>
                </a:lnTo>
                <a:lnTo>
                  <a:pt x="372" y="16"/>
                </a:lnTo>
                <a:lnTo>
                  <a:pt x="372" y="28"/>
                </a:lnTo>
                <a:lnTo>
                  <a:pt x="376" y="40"/>
                </a:lnTo>
                <a:lnTo>
                  <a:pt x="376" y="52"/>
                </a:lnTo>
                <a:lnTo>
                  <a:pt x="380" y="64"/>
                </a:lnTo>
                <a:lnTo>
                  <a:pt x="380" y="76"/>
                </a:lnTo>
                <a:lnTo>
                  <a:pt x="384" y="88"/>
                </a:lnTo>
                <a:lnTo>
                  <a:pt x="384" y="100"/>
                </a:lnTo>
                <a:lnTo>
                  <a:pt x="384" y="112"/>
                </a:lnTo>
                <a:lnTo>
                  <a:pt x="388" y="124"/>
                </a:lnTo>
                <a:lnTo>
                  <a:pt x="388" y="136"/>
                </a:lnTo>
                <a:lnTo>
                  <a:pt x="392" y="148"/>
                </a:lnTo>
                <a:lnTo>
                  <a:pt x="392" y="160"/>
                </a:lnTo>
                <a:lnTo>
                  <a:pt x="396" y="172"/>
                </a:lnTo>
                <a:lnTo>
                  <a:pt x="404" y="184"/>
                </a:lnTo>
                <a:lnTo>
                  <a:pt x="404" y="196"/>
                </a:lnTo>
                <a:lnTo>
                  <a:pt x="404" y="208"/>
                </a:lnTo>
                <a:lnTo>
                  <a:pt x="408" y="220"/>
                </a:lnTo>
                <a:lnTo>
                  <a:pt x="412" y="232"/>
                </a:lnTo>
                <a:lnTo>
                  <a:pt x="412" y="244"/>
                </a:lnTo>
                <a:lnTo>
                  <a:pt x="420" y="256"/>
                </a:lnTo>
                <a:lnTo>
                  <a:pt x="424" y="268"/>
                </a:lnTo>
                <a:lnTo>
                  <a:pt x="424" y="280"/>
                </a:lnTo>
                <a:lnTo>
                  <a:pt x="428" y="292"/>
                </a:lnTo>
                <a:lnTo>
                  <a:pt x="432" y="304"/>
                </a:lnTo>
                <a:lnTo>
                  <a:pt x="436" y="316"/>
                </a:lnTo>
                <a:lnTo>
                  <a:pt x="440" y="328"/>
                </a:lnTo>
                <a:lnTo>
                  <a:pt x="444" y="340"/>
                </a:lnTo>
                <a:lnTo>
                  <a:pt x="448" y="352"/>
                </a:lnTo>
                <a:lnTo>
                  <a:pt x="452" y="364"/>
                </a:lnTo>
                <a:lnTo>
                  <a:pt x="452" y="380"/>
                </a:lnTo>
                <a:lnTo>
                  <a:pt x="452" y="392"/>
                </a:lnTo>
                <a:lnTo>
                  <a:pt x="456" y="404"/>
                </a:lnTo>
                <a:lnTo>
                  <a:pt x="464" y="416"/>
                </a:lnTo>
                <a:lnTo>
                  <a:pt x="472" y="428"/>
                </a:lnTo>
                <a:lnTo>
                  <a:pt x="472" y="440"/>
                </a:lnTo>
                <a:lnTo>
                  <a:pt x="476" y="452"/>
                </a:lnTo>
                <a:lnTo>
                  <a:pt x="484" y="464"/>
                </a:lnTo>
                <a:lnTo>
                  <a:pt x="488" y="476"/>
                </a:lnTo>
                <a:lnTo>
                  <a:pt x="500" y="484"/>
                </a:lnTo>
                <a:lnTo>
                  <a:pt x="512" y="488"/>
                </a:lnTo>
                <a:lnTo>
                  <a:pt x="524" y="480"/>
                </a:lnTo>
                <a:lnTo>
                  <a:pt x="536" y="480"/>
                </a:lnTo>
                <a:lnTo>
                  <a:pt x="548" y="472"/>
                </a:lnTo>
                <a:lnTo>
                  <a:pt x="560" y="460"/>
                </a:lnTo>
                <a:lnTo>
                  <a:pt x="572" y="452"/>
                </a:lnTo>
                <a:lnTo>
                  <a:pt x="584" y="444"/>
                </a:lnTo>
                <a:lnTo>
                  <a:pt x="588" y="432"/>
                </a:lnTo>
                <a:lnTo>
                  <a:pt x="600" y="424"/>
                </a:lnTo>
                <a:lnTo>
                  <a:pt x="612" y="412"/>
                </a:lnTo>
                <a:lnTo>
                  <a:pt x="624" y="404"/>
                </a:lnTo>
                <a:lnTo>
                  <a:pt x="636" y="392"/>
                </a:lnTo>
                <a:lnTo>
                  <a:pt x="648" y="380"/>
                </a:lnTo>
                <a:lnTo>
                  <a:pt x="660" y="368"/>
                </a:lnTo>
                <a:lnTo>
                  <a:pt x="672" y="356"/>
                </a:lnTo>
                <a:lnTo>
                  <a:pt x="680" y="344"/>
                </a:lnTo>
                <a:lnTo>
                  <a:pt x="692" y="336"/>
                </a:lnTo>
                <a:lnTo>
                  <a:pt x="704" y="324"/>
                </a:lnTo>
                <a:lnTo>
                  <a:pt x="720" y="308"/>
                </a:lnTo>
                <a:lnTo>
                  <a:pt x="732" y="296"/>
                </a:lnTo>
                <a:lnTo>
                  <a:pt x="744" y="284"/>
                </a:lnTo>
                <a:lnTo>
                  <a:pt x="756" y="272"/>
                </a:lnTo>
                <a:lnTo>
                  <a:pt x="768" y="264"/>
                </a:lnTo>
                <a:lnTo>
                  <a:pt x="780" y="256"/>
                </a:lnTo>
                <a:lnTo>
                  <a:pt x="792" y="248"/>
                </a:lnTo>
                <a:lnTo>
                  <a:pt x="808" y="244"/>
                </a:lnTo>
                <a:lnTo>
                  <a:pt x="820" y="244"/>
                </a:lnTo>
              </a:path>
            </a:pathLst>
          </a:custGeom>
          <a:noFill/>
          <a:ln w="12700" cap="rnd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30" name="Oval 138"/>
          <p:cNvSpPr>
            <a:spLocks noChangeArrowheads="1"/>
          </p:cNvSpPr>
          <p:nvPr/>
        </p:nvSpPr>
        <p:spPr bwMode="auto">
          <a:xfrm>
            <a:off x="2914650" y="4527550"/>
            <a:ext cx="114300" cy="114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31" name="Oval 139"/>
          <p:cNvSpPr>
            <a:spLocks noChangeArrowheads="1"/>
          </p:cNvSpPr>
          <p:nvPr/>
        </p:nvSpPr>
        <p:spPr bwMode="auto">
          <a:xfrm>
            <a:off x="3194050" y="4527550"/>
            <a:ext cx="114300" cy="114300"/>
          </a:xfrm>
          <a:prstGeom prst="ellipse">
            <a:avLst/>
          </a:prstGeom>
          <a:solidFill>
            <a:schemeClr val="bg2"/>
          </a:soli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5132" name="Freeform 140"/>
          <p:cNvSpPr>
            <a:spLocks/>
          </p:cNvSpPr>
          <p:nvPr/>
        </p:nvSpPr>
        <p:spPr bwMode="auto">
          <a:xfrm>
            <a:off x="2952750" y="4591050"/>
            <a:ext cx="592138" cy="554038"/>
          </a:xfrm>
          <a:custGeom>
            <a:avLst/>
            <a:gdLst>
              <a:gd name="T0" fmla="*/ 0 w 373"/>
              <a:gd name="T1" fmla="*/ 0 h 349"/>
              <a:gd name="T2" fmla="*/ 372 w 373"/>
              <a:gd name="T3" fmla="*/ 216 h 349"/>
              <a:gd name="T4" fmla="*/ 372 w 373"/>
              <a:gd name="T5" fmla="*/ 348 h 3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3" h="349">
                <a:moveTo>
                  <a:pt x="0" y="0"/>
                </a:moveTo>
                <a:lnTo>
                  <a:pt x="372" y="216"/>
                </a:lnTo>
                <a:lnTo>
                  <a:pt x="372" y="348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5133" name="Freeform 141"/>
          <p:cNvSpPr>
            <a:spLocks/>
          </p:cNvSpPr>
          <p:nvPr/>
        </p:nvSpPr>
        <p:spPr bwMode="auto">
          <a:xfrm>
            <a:off x="3257550" y="4572000"/>
            <a:ext cx="973138" cy="725488"/>
          </a:xfrm>
          <a:custGeom>
            <a:avLst/>
            <a:gdLst>
              <a:gd name="T0" fmla="*/ 0 w 613"/>
              <a:gd name="T1" fmla="*/ 0 h 457"/>
              <a:gd name="T2" fmla="*/ 612 w 613"/>
              <a:gd name="T3" fmla="*/ 228 h 457"/>
              <a:gd name="T4" fmla="*/ 612 w 613"/>
              <a:gd name="T5" fmla="*/ 456 h 457"/>
              <a:gd name="T6" fmla="*/ 180 w 613"/>
              <a:gd name="T7" fmla="*/ 456 h 4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3" h="457">
                <a:moveTo>
                  <a:pt x="0" y="0"/>
                </a:moveTo>
                <a:lnTo>
                  <a:pt x="612" y="228"/>
                </a:lnTo>
                <a:lnTo>
                  <a:pt x="612" y="456"/>
                </a:lnTo>
                <a:lnTo>
                  <a:pt x="180" y="456"/>
                </a:lnTo>
              </a:path>
            </a:pathLst>
          </a:custGeom>
          <a:noFill/>
          <a:ln w="12700" cap="rnd" cmpd="sng">
            <a:solidFill>
              <a:schemeClr val="bg2"/>
            </a:solidFill>
            <a:prstDash val="solid"/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Line 1552"/>
          <p:cNvSpPr>
            <a:spLocks noChangeShapeType="1"/>
          </p:cNvSpPr>
          <p:nvPr/>
        </p:nvSpPr>
        <p:spPr bwMode="auto">
          <a:xfrm>
            <a:off x="2613025" y="4906963"/>
            <a:ext cx="593725" cy="0"/>
          </a:xfrm>
          <a:prstGeom prst="line">
            <a:avLst/>
          </a:prstGeom>
          <a:noFill/>
          <a:ln w="38100">
            <a:solidFill>
              <a:srgbClr val="00CC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143" name="Group 1553"/>
          <p:cNvGrpSpPr>
            <a:grpSpLocks/>
          </p:cNvGrpSpPr>
          <p:nvPr/>
        </p:nvGrpSpPr>
        <p:grpSpPr bwMode="auto">
          <a:xfrm rot="-5400000">
            <a:off x="2968625" y="4965701"/>
            <a:ext cx="439737" cy="322262"/>
            <a:chOff x="4093" y="3562"/>
            <a:chExt cx="554" cy="587"/>
          </a:xfrm>
        </p:grpSpPr>
        <p:sp>
          <p:nvSpPr>
            <p:cNvPr id="144" name="Line 1554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45" name="Line 1555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46" name="Line 1556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47" name="Line 1557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48" name="Group 1523"/>
          <p:cNvGrpSpPr>
            <a:grpSpLocks/>
          </p:cNvGrpSpPr>
          <p:nvPr/>
        </p:nvGrpSpPr>
        <p:grpSpPr bwMode="auto">
          <a:xfrm>
            <a:off x="5373688" y="4991100"/>
            <a:ext cx="439737" cy="322263"/>
            <a:chOff x="4093" y="3562"/>
            <a:chExt cx="554" cy="587"/>
          </a:xfrm>
        </p:grpSpPr>
        <p:sp>
          <p:nvSpPr>
            <p:cNvPr id="149" name="Line 1524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0" name="Line 1525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1" name="Line 1526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2" name="Line 1527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53" name="Group 1528"/>
          <p:cNvGrpSpPr>
            <a:grpSpLocks/>
          </p:cNvGrpSpPr>
          <p:nvPr/>
        </p:nvGrpSpPr>
        <p:grpSpPr bwMode="auto">
          <a:xfrm>
            <a:off x="6276975" y="4991100"/>
            <a:ext cx="439738" cy="322263"/>
            <a:chOff x="4093" y="3562"/>
            <a:chExt cx="554" cy="587"/>
          </a:xfrm>
        </p:grpSpPr>
        <p:sp>
          <p:nvSpPr>
            <p:cNvPr id="154" name="Line 1529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5" name="Line 1530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6" name="Line 1531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57" name="Line 1532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58" name="Group 1533"/>
          <p:cNvGrpSpPr>
            <a:grpSpLocks/>
          </p:cNvGrpSpPr>
          <p:nvPr/>
        </p:nvGrpSpPr>
        <p:grpSpPr bwMode="auto">
          <a:xfrm>
            <a:off x="7169150" y="4992688"/>
            <a:ext cx="439738" cy="322262"/>
            <a:chOff x="4093" y="3562"/>
            <a:chExt cx="554" cy="587"/>
          </a:xfrm>
        </p:grpSpPr>
        <p:sp>
          <p:nvSpPr>
            <p:cNvPr id="159" name="Line 1534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0" name="Line 1535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1" name="Line 1536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2" name="Line 1537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63" name="Group 1538"/>
          <p:cNvGrpSpPr>
            <a:grpSpLocks/>
          </p:cNvGrpSpPr>
          <p:nvPr/>
        </p:nvGrpSpPr>
        <p:grpSpPr bwMode="auto">
          <a:xfrm>
            <a:off x="8070850" y="4992688"/>
            <a:ext cx="439738" cy="322262"/>
            <a:chOff x="4093" y="3562"/>
            <a:chExt cx="554" cy="587"/>
          </a:xfrm>
        </p:grpSpPr>
        <p:sp>
          <p:nvSpPr>
            <p:cNvPr id="164" name="Line 1539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5" name="Line 1540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6" name="Line 1541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67" name="Line 1542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68" name="Group 1098"/>
          <p:cNvGrpSpPr>
            <a:grpSpLocks/>
          </p:cNvGrpSpPr>
          <p:nvPr/>
        </p:nvGrpSpPr>
        <p:grpSpPr bwMode="auto">
          <a:xfrm>
            <a:off x="8323263" y="4213225"/>
            <a:ext cx="377825" cy="1130300"/>
            <a:chOff x="5243" y="3144"/>
            <a:chExt cx="238" cy="712"/>
          </a:xfrm>
        </p:grpSpPr>
        <p:sp>
          <p:nvSpPr>
            <p:cNvPr id="169" name="Rectangle 1099"/>
            <p:cNvSpPr>
              <a:spLocks noChangeArrowheads="1"/>
            </p:cNvSpPr>
            <p:nvPr/>
          </p:nvSpPr>
          <p:spPr bwMode="auto">
            <a:xfrm>
              <a:off x="5266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0" name="Freeform 1100"/>
            <p:cNvSpPr>
              <a:spLocks/>
            </p:cNvSpPr>
            <p:nvPr/>
          </p:nvSpPr>
          <p:spPr bwMode="auto">
            <a:xfrm>
              <a:off x="5260" y="3585"/>
              <a:ext cx="12" cy="79"/>
            </a:xfrm>
            <a:custGeom>
              <a:avLst/>
              <a:gdLst>
                <a:gd name="T0" fmla="*/ 6 w 12"/>
                <a:gd name="T1" fmla="*/ 0 h 79"/>
                <a:gd name="T2" fmla="*/ 0 w 12"/>
                <a:gd name="T3" fmla="*/ 6 h 79"/>
                <a:gd name="T4" fmla="*/ 0 w 12"/>
                <a:gd name="T5" fmla="*/ 79 h 79"/>
                <a:gd name="T6" fmla="*/ 12 w 12"/>
                <a:gd name="T7" fmla="*/ 79 h 79"/>
                <a:gd name="T8" fmla="*/ 12 w 12"/>
                <a:gd name="T9" fmla="*/ 6 h 79"/>
                <a:gd name="T10" fmla="*/ 6 w 12"/>
                <a:gd name="T11" fmla="*/ 12 h 79"/>
                <a:gd name="T12" fmla="*/ 6 w 12"/>
                <a:gd name="T13" fmla="*/ 0 h 79"/>
                <a:gd name="T14" fmla="*/ 0 w 12"/>
                <a:gd name="T15" fmla="*/ 0 h 79"/>
                <a:gd name="T16" fmla="*/ 0 w 12"/>
                <a:gd name="T17" fmla="*/ 6 h 79"/>
                <a:gd name="T18" fmla="*/ 6 w 12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2" y="79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1" name="Freeform 1101"/>
            <p:cNvSpPr>
              <a:spLocks/>
            </p:cNvSpPr>
            <p:nvPr/>
          </p:nvSpPr>
          <p:spPr bwMode="auto">
            <a:xfrm>
              <a:off x="5266" y="3585"/>
              <a:ext cx="196" cy="12"/>
            </a:xfrm>
            <a:custGeom>
              <a:avLst/>
              <a:gdLst>
                <a:gd name="T0" fmla="*/ 196 w 196"/>
                <a:gd name="T1" fmla="*/ 6 h 12"/>
                <a:gd name="T2" fmla="*/ 190 w 196"/>
                <a:gd name="T3" fmla="*/ 0 h 12"/>
                <a:gd name="T4" fmla="*/ 0 w 196"/>
                <a:gd name="T5" fmla="*/ 0 h 12"/>
                <a:gd name="T6" fmla="*/ 0 w 196"/>
                <a:gd name="T7" fmla="*/ 12 h 12"/>
                <a:gd name="T8" fmla="*/ 190 w 196"/>
                <a:gd name="T9" fmla="*/ 12 h 12"/>
                <a:gd name="T10" fmla="*/ 184 w 196"/>
                <a:gd name="T11" fmla="*/ 6 h 12"/>
                <a:gd name="T12" fmla="*/ 196 w 196"/>
                <a:gd name="T13" fmla="*/ 6 h 12"/>
                <a:gd name="T14" fmla="*/ 196 w 196"/>
                <a:gd name="T15" fmla="*/ 0 h 12"/>
                <a:gd name="T16" fmla="*/ 190 w 196"/>
                <a:gd name="T17" fmla="*/ 0 h 12"/>
                <a:gd name="T18" fmla="*/ 196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196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6" y="6"/>
                  </a:lnTo>
                  <a:lnTo>
                    <a:pt x="196" y="0"/>
                  </a:lnTo>
                  <a:lnTo>
                    <a:pt x="190" y="0"/>
                  </a:lnTo>
                  <a:lnTo>
                    <a:pt x="19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2" name="Freeform 1102"/>
            <p:cNvSpPr>
              <a:spLocks/>
            </p:cNvSpPr>
            <p:nvPr/>
          </p:nvSpPr>
          <p:spPr bwMode="auto">
            <a:xfrm>
              <a:off x="5450" y="3591"/>
              <a:ext cx="12" cy="79"/>
            </a:xfrm>
            <a:custGeom>
              <a:avLst/>
              <a:gdLst>
                <a:gd name="T0" fmla="*/ 6 w 12"/>
                <a:gd name="T1" fmla="*/ 79 h 79"/>
                <a:gd name="T2" fmla="*/ 12 w 12"/>
                <a:gd name="T3" fmla="*/ 73 h 79"/>
                <a:gd name="T4" fmla="*/ 12 w 12"/>
                <a:gd name="T5" fmla="*/ 0 h 79"/>
                <a:gd name="T6" fmla="*/ 0 w 12"/>
                <a:gd name="T7" fmla="*/ 0 h 79"/>
                <a:gd name="T8" fmla="*/ 0 w 12"/>
                <a:gd name="T9" fmla="*/ 73 h 79"/>
                <a:gd name="T10" fmla="*/ 6 w 12"/>
                <a:gd name="T11" fmla="*/ 67 h 79"/>
                <a:gd name="T12" fmla="*/ 6 w 12"/>
                <a:gd name="T13" fmla="*/ 79 h 79"/>
                <a:gd name="T14" fmla="*/ 12 w 12"/>
                <a:gd name="T15" fmla="*/ 79 h 79"/>
                <a:gd name="T16" fmla="*/ 12 w 12"/>
                <a:gd name="T17" fmla="*/ 73 h 79"/>
                <a:gd name="T18" fmla="*/ 6 w 12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79"/>
                  </a:moveTo>
                  <a:lnTo>
                    <a:pt x="12" y="73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2" y="79"/>
                  </a:lnTo>
                  <a:lnTo>
                    <a:pt x="12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3" name="Freeform 1103"/>
            <p:cNvSpPr>
              <a:spLocks/>
            </p:cNvSpPr>
            <p:nvPr/>
          </p:nvSpPr>
          <p:spPr bwMode="auto">
            <a:xfrm>
              <a:off x="5260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2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2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4" name="Rectangle 1104"/>
            <p:cNvSpPr>
              <a:spLocks noChangeArrowheads="1"/>
            </p:cNvSpPr>
            <p:nvPr/>
          </p:nvSpPr>
          <p:spPr bwMode="auto">
            <a:xfrm>
              <a:off x="5297" y="3664"/>
              <a:ext cx="128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5" name="Freeform 1105"/>
            <p:cNvSpPr>
              <a:spLocks/>
            </p:cNvSpPr>
            <p:nvPr/>
          </p:nvSpPr>
          <p:spPr bwMode="auto">
            <a:xfrm>
              <a:off x="5291" y="3664"/>
              <a:ext cx="12" cy="132"/>
            </a:xfrm>
            <a:custGeom>
              <a:avLst/>
              <a:gdLst>
                <a:gd name="T0" fmla="*/ 6 w 12"/>
                <a:gd name="T1" fmla="*/ 121 h 132"/>
                <a:gd name="T2" fmla="*/ 12 w 12"/>
                <a:gd name="T3" fmla="*/ 127 h 132"/>
                <a:gd name="T4" fmla="*/ 12 w 12"/>
                <a:gd name="T5" fmla="*/ 0 h 132"/>
                <a:gd name="T6" fmla="*/ 0 w 12"/>
                <a:gd name="T7" fmla="*/ 0 h 132"/>
                <a:gd name="T8" fmla="*/ 0 w 12"/>
                <a:gd name="T9" fmla="*/ 127 h 132"/>
                <a:gd name="T10" fmla="*/ 6 w 12"/>
                <a:gd name="T11" fmla="*/ 132 h 132"/>
                <a:gd name="T12" fmla="*/ 0 w 12"/>
                <a:gd name="T13" fmla="*/ 127 h 132"/>
                <a:gd name="T14" fmla="*/ 0 w 12"/>
                <a:gd name="T15" fmla="*/ 132 h 132"/>
                <a:gd name="T16" fmla="*/ 6 w 12"/>
                <a:gd name="T17" fmla="*/ 132 h 132"/>
                <a:gd name="T18" fmla="*/ 6 w 12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2"/>
                <a:gd name="T32" fmla="*/ 12 w 12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2">
                  <a:moveTo>
                    <a:pt x="6" y="121"/>
                  </a:moveTo>
                  <a:lnTo>
                    <a:pt x="12" y="127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6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6" y="132"/>
                  </a:lnTo>
                  <a:lnTo>
                    <a:pt x="6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6" name="Freeform 1106"/>
            <p:cNvSpPr>
              <a:spLocks/>
            </p:cNvSpPr>
            <p:nvPr/>
          </p:nvSpPr>
          <p:spPr bwMode="auto">
            <a:xfrm>
              <a:off x="5297" y="3785"/>
              <a:ext cx="134" cy="11"/>
            </a:xfrm>
            <a:custGeom>
              <a:avLst/>
              <a:gdLst>
                <a:gd name="T0" fmla="*/ 123 w 134"/>
                <a:gd name="T1" fmla="*/ 6 h 11"/>
                <a:gd name="T2" fmla="*/ 128 w 134"/>
                <a:gd name="T3" fmla="*/ 0 h 11"/>
                <a:gd name="T4" fmla="*/ 0 w 134"/>
                <a:gd name="T5" fmla="*/ 0 h 11"/>
                <a:gd name="T6" fmla="*/ 0 w 134"/>
                <a:gd name="T7" fmla="*/ 11 h 11"/>
                <a:gd name="T8" fmla="*/ 128 w 134"/>
                <a:gd name="T9" fmla="*/ 11 h 11"/>
                <a:gd name="T10" fmla="*/ 134 w 134"/>
                <a:gd name="T11" fmla="*/ 6 h 11"/>
                <a:gd name="T12" fmla="*/ 128 w 134"/>
                <a:gd name="T13" fmla="*/ 11 h 11"/>
                <a:gd name="T14" fmla="*/ 134 w 134"/>
                <a:gd name="T15" fmla="*/ 11 h 11"/>
                <a:gd name="T16" fmla="*/ 134 w 134"/>
                <a:gd name="T17" fmla="*/ 6 h 11"/>
                <a:gd name="T18" fmla="*/ 123 w 134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1"/>
                <a:gd name="T32" fmla="*/ 134 w 134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1">
                  <a:moveTo>
                    <a:pt x="123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8" y="11"/>
                  </a:lnTo>
                  <a:lnTo>
                    <a:pt x="134" y="6"/>
                  </a:lnTo>
                  <a:lnTo>
                    <a:pt x="128" y="11"/>
                  </a:lnTo>
                  <a:lnTo>
                    <a:pt x="134" y="11"/>
                  </a:lnTo>
                  <a:lnTo>
                    <a:pt x="134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7" name="Freeform 1107"/>
            <p:cNvSpPr>
              <a:spLocks/>
            </p:cNvSpPr>
            <p:nvPr/>
          </p:nvSpPr>
          <p:spPr bwMode="auto">
            <a:xfrm>
              <a:off x="5420" y="3658"/>
              <a:ext cx="11" cy="133"/>
            </a:xfrm>
            <a:custGeom>
              <a:avLst/>
              <a:gdLst>
                <a:gd name="T0" fmla="*/ 5 w 11"/>
                <a:gd name="T1" fmla="*/ 12 h 133"/>
                <a:gd name="T2" fmla="*/ 0 w 11"/>
                <a:gd name="T3" fmla="*/ 6 h 133"/>
                <a:gd name="T4" fmla="*/ 0 w 11"/>
                <a:gd name="T5" fmla="*/ 133 h 133"/>
                <a:gd name="T6" fmla="*/ 11 w 11"/>
                <a:gd name="T7" fmla="*/ 133 h 133"/>
                <a:gd name="T8" fmla="*/ 11 w 11"/>
                <a:gd name="T9" fmla="*/ 6 h 133"/>
                <a:gd name="T10" fmla="*/ 5 w 11"/>
                <a:gd name="T11" fmla="*/ 0 h 133"/>
                <a:gd name="T12" fmla="*/ 11 w 11"/>
                <a:gd name="T13" fmla="*/ 6 h 133"/>
                <a:gd name="T14" fmla="*/ 11 w 11"/>
                <a:gd name="T15" fmla="*/ 0 h 133"/>
                <a:gd name="T16" fmla="*/ 5 w 11"/>
                <a:gd name="T17" fmla="*/ 0 h 133"/>
                <a:gd name="T18" fmla="*/ 5 w 11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3"/>
                <a:gd name="T32" fmla="*/ 11 w 11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3">
                  <a:moveTo>
                    <a:pt x="5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1" y="133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8" name="Freeform 1108"/>
            <p:cNvSpPr>
              <a:spLocks/>
            </p:cNvSpPr>
            <p:nvPr/>
          </p:nvSpPr>
          <p:spPr bwMode="auto">
            <a:xfrm>
              <a:off x="5291" y="3658"/>
              <a:ext cx="134" cy="12"/>
            </a:xfrm>
            <a:custGeom>
              <a:avLst/>
              <a:gdLst>
                <a:gd name="T0" fmla="*/ 12 w 134"/>
                <a:gd name="T1" fmla="*/ 6 h 12"/>
                <a:gd name="T2" fmla="*/ 6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6 w 134"/>
                <a:gd name="T9" fmla="*/ 0 h 12"/>
                <a:gd name="T10" fmla="*/ 0 w 134"/>
                <a:gd name="T11" fmla="*/ 6 h 12"/>
                <a:gd name="T12" fmla="*/ 6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2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2" y="6"/>
                  </a:moveTo>
                  <a:lnTo>
                    <a:pt x="6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79" name="Rectangle 1109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0" name="Rectangle 1110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1" name="Rectangle 1111"/>
            <p:cNvSpPr>
              <a:spLocks noChangeArrowheads="1"/>
            </p:cNvSpPr>
            <p:nvPr/>
          </p:nvSpPr>
          <p:spPr bwMode="auto">
            <a:xfrm>
              <a:off x="5249" y="3503"/>
              <a:ext cx="226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2" name="Freeform 1112"/>
            <p:cNvSpPr>
              <a:spLocks/>
            </p:cNvSpPr>
            <p:nvPr/>
          </p:nvSpPr>
          <p:spPr bwMode="auto">
            <a:xfrm>
              <a:off x="5243" y="3503"/>
              <a:ext cx="12" cy="94"/>
            </a:xfrm>
            <a:custGeom>
              <a:avLst/>
              <a:gdLst>
                <a:gd name="T0" fmla="*/ 6 w 12"/>
                <a:gd name="T1" fmla="*/ 82 h 94"/>
                <a:gd name="T2" fmla="*/ 12 w 12"/>
                <a:gd name="T3" fmla="*/ 88 h 94"/>
                <a:gd name="T4" fmla="*/ 12 w 12"/>
                <a:gd name="T5" fmla="*/ 0 h 94"/>
                <a:gd name="T6" fmla="*/ 0 w 12"/>
                <a:gd name="T7" fmla="*/ 0 h 94"/>
                <a:gd name="T8" fmla="*/ 0 w 12"/>
                <a:gd name="T9" fmla="*/ 88 h 94"/>
                <a:gd name="T10" fmla="*/ 6 w 12"/>
                <a:gd name="T11" fmla="*/ 94 h 94"/>
                <a:gd name="T12" fmla="*/ 0 w 12"/>
                <a:gd name="T13" fmla="*/ 88 h 94"/>
                <a:gd name="T14" fmla="*/ 0 w 12"/>
                <a:gd name="T15" fmla="*/ 94 h 94"/>
                <a:gd name="T16" fmla="*/ 6 w 12"/>
                <a:gd name="T17" fmla="*/ 94 h 94"/>
                <a:gd name="T18" fmla="*/ 6 w 12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82"/>
                  </a:moveTo>
                  <a:lnTo>
                    <a:pt x="12" y="88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6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6" y="94"/>
                  </a:lnTo>
                  <a:lnTo>
                    <a:pt x="6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3" name="Freeform 1113"/>
            <p:cNvSpPr>
              <a:spLocks/>
            </p:cNvSpPr>
            <p:nvPr/>
          </p:nvSpPr>
          <p:spPr bwMode="auto">
            <a:xfrm>
              <a:off x="5249" y="3585"/>
              <a:ext cx="232" cy="12"/>
            </a:xfrm>
            <a:custGeom>
              <a:avLst/>
              <a:gdLst>
                <a:gd name="T0" fmla="*/ 221 w 232"/>
                <a:gd name="T1" fmla="*/ 6 h 12"/>
                <a:gd name="T2" fmla="*/ 226 w 232"/>
                <a:gd name="T3" fmla="*/ 0 h 12"/>
                <a:gd name="T4" fmla="*/ 0 w 232"/>
                <a:gd name="T5" fmla="*/ 0 h 12"/>
                <a:gd name="T6" fmla="*/ 0 w 232"/>
                <a:gd name="T7" fmla="*/ 12 h 12"/>
                <a:gd name="T8" fmla="*/ 226 w 232"/>
                <a:gd name="T9" fmla="*/ 12 h 12"/>
                <a:gd name="T10" fmla="*/ 232 w 232"/>
                <a:gd name="T11" fmla="*/ 6 h 12"/>
                <a:gd name="T12" fmla="*/ 226 w 232"/>
                <a:gd name="T13" fmla="*/ 12 h 12"/>
                <a:gd name="T14" fmla="*/ 232 w 232"/>
                <a:gd name="T15" fmla="*/ 12 h 12"/>
                <a:gd name="T16" fmla="*/ 232 w 232"/>
                <a:gd name="T17" fmla="*/ 6 h 12"/>
                <a:gd name="T18" fmla="*/ 221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221" y="6"/>
                  </a:moveTo>
                  <a:lnTo>
                    <a:pt x="226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6" y="12"/>
                  </a:lnTo>
                  <a:lnTo>
                    <a:pt x="232" y="6"/>
                  </a:lnTo>
                  <a:lnTo>
                    <a:pt x="226" y="12"/>
                  </a:lnTo>
                  <a:lnTo>
                    <a:pt x="232" y="12"/>
                  </a:lnTo>
                  <a:lnTo>
                    <a:pt x="232" y="6"/>
                  </a:lnTo>
                  <a:lnTo>
                    <a:pt x="22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4" name="Freeform 1114"/>
            <p:cNvSpPr>
              <a:spLocks/>
            </p:cNvSpPr>
            <p:nvPr/>
          </p:nvSpPr>
          <p:spPr bwMode="auto">
            <a:xfrm>
              <a:off x="5470" y="3497"/>
              <a:ext cx="11" cy="94"/>
            </a:xfrm>
            <a:custGeom>
              <a:avLst/>
              <a:gdLst>
                <a:gd name="T0" fmla="*/ 5 w 11"/>
                <a:gd name="T1" fmla="*/ 12 h 94"/>
                <a:gd name="T2" fmla="*/ 0 w 11"/>
                <a:gd name="T3" fmla="*/ 6 h 94"/>
                <a:gd name="T4" fmla="*/ 0 w 11"/>
                <a:gd name="T5" fmla="*/ 94 h 94"/>
                <a:gd name="T6" fmla="*/ 11 w 11"/>
                <a:gd name="T7" fmla="*/ 94 h 94"/>
                <a:gd name="T8" fmla="*/ 11 w 11"/>
                <a:gd name="T9" fmla="*/ 6 h 94"/>
                <a:gd name="T10" fmla="*/ 5 w 11"/>
                <a:gd name="T11" fmla="*/ 0 h 94"/>
                <a:gd name="T12" fmla="*/ 11 w 11"/>
                <a:gd name="T13" fmla="*/ 6 h 94"/>
                <a:gd name="T14" fmla="*/ 11 w 11"/>
                <a:gd name="T15" fmla="*/ 0 h 94"/>
                <a:gd name="T16" fmla="*/ 5 w 11"/>
                <a:gd name="T17" fmla="*/ 0 h 94"/>
                <a:gd name="T18" fmla="*/ 5 w 11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1" y="94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5" name="Freeform 1115"/>
            <p:cNvSpPr>
              <a:spLocks/>
            </p:cNvSpPr>
            <p:nvPr/>
          </p:nvSpPr>
          <p:spPr bwMode="auto">
            <a:xfrm>
              <a:off x="5243" y="3497"/>
              <a:ext cx="232" cy="12"/>
            </a:xfrm>
            <a:custGeom>
              <a:avLst/>
              <a:gdLst>
                <a:gd name="T0" fmla="*/ 12 w 232"/>
                <a:gd name="T1" fmla="*/ 6 h 12"/>
                <a:gd name="T2" fmla="*/ 6 w 232"/>
                <a:gd name="T3" fmla="*/ 12 h 12"/>
                <a:gd name="T4" fmla="*/ 232 w 232"/>
                <a:gd name="T5" fmla="*/ 12 h 12"/>
                <a:gd name="T6" fmla="*/ 232 w 232"/>
                <a:gd name="T7" fmla="*/ 0 h 12"/>
                <a:gd name="T8" fmla="*/ 6 w 232"/>
                <a:gd name="T9" fmla="*/ 0 h 12"/>
                <a:gd name="T10" fmla="*/ 0 w 232"/>
                <a:gd name="T11" fmla="*/ 6 h 12"/>
                <a:gd name="T12" fmla="*/ 6 w 232"/>
                <a:gd name="T13" fmla="*/ 0 h 12"/>
                <a:gd name="T14" fmla="*/ 0 w 232"/>
                <a:gd name="T15" fmla="*/ 0 h 12"/>
                <a:gd name="T16" fmla="*/ 0 w 232"/>
                <a:gd name="T17" fmla="*/ 6 h 12"/>
                <a:gd name="T18" fmla="*/ 12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12" y="6"/>
                  </a:moveTo>
                  <a:lnTo>
                    <a:pt x="6" y="12"/>
                  </a:lnTo>
                  <a:lnTo>
                    <a:pt x="232" y="12"/>
                  </a:lnTo>
                  <a:lnTo>
                    <a:pt x="232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6" name="Rectangle 1116"/>
            <p:cNvSpPr>
              <a:spLocks noChangeArrowheads="1"/>
            </p:cNvSpPr>
            <p:nvPr/>
          </p:nvSpPr>
          <p:spPr bwMode="auto">
            <a:xfrm>
              <a:off x="5335" y="3150"/>
              <a:ext cx="54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7" name="Freeform 1117"/>
            <p:cNvSpPr>
              <a:spLocks/>
            </p:cNvSpPr>
            <p:nvPr/>
          </p:nvSpPr>
          <p:spPr bwMode="auto">
            <a:xfrm>
              <a:off x="5329" y="3144"/>
              <a:ext cx="12" cy="88"/>
            </a:xfrm>
            <a:custGeom>
              <a:avLst/>
              <a:gdLst>
                <a:gd name="T0" fmla="*/ 6 w 12"/>
                <a:gd name="T1" fmla="*/ 0 h 88"/>
                <a:gd name="T2" fmla="*/ 0 w 12"/>
                <a:gd name="T3" fmla="*/ 6 h 88"/>
                <a:gd name="T4" fmla="*/ 0 w 12"/>
                <a:gd name="T5" fmla="*/ 88 h 88"/>
                <a:gd name="T6" fmla="*/ 12 w 12"/>
                <a:gd name="T7" fmla="*/ 88 h 88"/>
                <a:gd name="T8" fmla="*/ 12 w 12"/>
                <a:gd name="T9" fmla="*/ 6 h 88"/>
                <a:gd name="T10" fmla="*/ 6 w 12"/>
                <a:gd name="T11" fmla="*/ 12 h 88"/>
                <a:gd name="T12" fmla="*/ 6 w 12"/>
                <a:gd name="T13" fmla="*/ 0 h 88"/>
                <a:gd name="T14" fmla="*/ 0 w 12"/>
                <a:gd name="T15" fmla="*/ 0 h 88"/>
                <a:gd name="T16" fmla="*/ 0 w 12"/>
                <a:gd name="T17" fmla="*/ 6 h 88"/>
                <a:gd name="T18" fmla="*/ 6 w 12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2" y="88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8" name="Freeform 1118"/>
            <p:cNvSpPr>
              <a:spLocks/>
            </p:cNvSpPr>
            <p:nvPr/>
          </p:nvSpPr>
          <p:spPr bwMode="auto">
            <a:xfrm>
              <a:off x="5335" y="3144"/>
              <a:ext cx="60" cy="12"/>
            </a:xfrm>
            <a:custGeom>
              <a:avLst/>
              <a:gdLst>
                <a:gd name="T0" fmla="*/ 60 w 60"/>
                <a:gd name="T1" fmla="*/ 6 h 12"/>
                <a:gd name="T2" fmla="*/ 54 w 60"/>
                <a:gd name="T3" fmla="*/ 0 h 12"/>
                <a:gd name="T4" fmla="*/ 0 w 60"/>
                <a:gd name="T5" fmla="*/ 0 h 12"/>
                <a:gd name="T6" fmla="*/ 0 w 60"/>
                <a:gd name="T7" fmla="*/ 12 h 12"/>
                <a:gd name="T8" fmla="*/ 54 w 60"/>
                <a:gd name="T9" fmla="*/ 12 h 12"/>
                <a:gd name="T10" fmla="*/ 48 w 60"/>
                <a:gd name="T11" fmla="*/ 6 h 12"/>
                <a:gd name="T12" fmla="*/ 60 w 60"/>
                <a:gd name="T13" fmla="*/ 6 h 12"/>
                <a:gd name="T14" fmla="*/ 60 w 60"/>
                <a:gd name="T15" fmla="*/ 0 h 12"/>
                <a:gd name="T16" fmla="*/ 54 w 60"/>
                <a:gd name="T17" fmla="*/ 0 h 12"/>
                <a:gd name="T18" fmla="*/ 60 w 60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2"/>
                <a:gd name="T32" fmla="*/ 60 w 60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2">
                  <a:moveTo>
                    <a:pt x="60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60" y="6"/>
                  </a:lnTo>
                  <a:lnTo>
                    <a:pt x="60" y="0"/>
                  </a:lnTo>
                  <a:lnTo>
                    <a:pt x="54" y="0"/>
                  </a:lnTo>
                  <a:lnTo>
                    <a:pt x="6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89" name="Freeform 1119"/>
            <p:cNvSpPr>
              <a:spLocks/>
            </p:cNvSpPr>
            <p:nvPr/>
          </p:nvSpPr>
          <p:spPr bwMode="auto">
            <a:xfrm>
              <a:off x="5383" y="3150"/>
              <a:ext cx="12" cy="88"/>
            </a:xfrm>
            <a:custGeom>
              <a:avLst/>
              <a:gdLst>
                <a:gd name="T0" fmla="*/ 6 w 12"/>
                <a:gd name="T1" fmla="*/ 88 h 88"/>
                <a:gd name="T2" fmla="*/ 12 w 12"/>
                <a:gd name="T3" fmla="*/ 82 h 88"/>
                <a:gd name="T4" fmla="*/ 12 w 12"/>
                <a:gd name="T5" fmla="*/ 0 h 88"/>
                <a:gd name="T6" fmla="*/ 0 w 12"/>
                <a:gd name="T7" fmla="*/ 0 h 88"/>
                <a:gd name="T8" fmla="*/ 0 w 12"/>
                <a:gd name="T9" fmla="*/ 82 h 88"/>
                <a:gd name="T10" fmla="*/ 6 w 12"/>
                <a:gd name="T11" fmla="*/ 77 h 88"/>
                <a:gd name="T12" fmla="*/ 6 w 12"/>
                <a:gd name="T13" fmla="*/ 88 h 88"/>
                <a:gd name="T14" fmla="*/ 12 w 12"/>
                <a:gd name="T15" fmla="*/ 88 h 88"/>
                <a:gd name="T16" fmla="*/ 12 w 12"/>
                <a:gd name="T17" fmla="*/ 82 h 88"/>
                <a:gd name="T18" fmla="*/ 6 w 12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88"/>
                  </a:moveTo>
                  <a:lnTo>
                    <a:pt x="12" y="8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6" y="77"/>
                  </a:lnTo>
                  <a:lnTo>
                    <a:pt x="6" y="88"/>
                  </a:lnTo>
                  <a:lnTo>
                    <a:pt x="12" y="88"/>
                  </a:lnTo>
                  <a:lnTo>
                    <a:pt x="12" y="82"/>
                  </a:lnTo>
                  <a:lnTo>
                    <a:pt x="6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0" name="Freeform 1120"/>
            <p:cNvSpPr>
              <a:spLocks/>
            </p:cNvSpPr>
            <p:nvPr/>
          </p:nvSpPr>
          <p:spPr bwMode="auto">
            <a:xfrm>
              <a:off x="5329" y="3227"/>
              <a:ext cx="60" cy="11"/>
            </a:xfrm>
            <a:custGeom>
              <a:avLst/>
              <a:gdLst>
                <a:gd name="T0" fmla="*/ 0 w 60"/>
                <a:gd name="T1" fmla="*/ 5 h 11"/>
                <a:gd name="T2" fmla="*/ 6 w 60"/>
                <a:gd name="T3" fmla="*/ 11 h 11"/>
                <a:gd name="T4" fmla="*/ 60 w 60"/>
                <a:gd name="T5" fmla="*/ 11 h 11"/>
                <a:gd name="T6" fmla="*/ 60 w 60"/>
                <a:gd name="T7" fmla="*/ 0 h 11"/>
                <a:gd name="T8" fmla="*/ 6 w 60"/>
                <a:gd name="T9" fmla="*/ 0 h 11"/>
                <a:gd name="T10" fmla="*/ 12 w 60"/>
                <a:gd name="T11" fmla="*/ 5 h 11"/>
                <a:gd name="T12" fmla="*/ 0 w 60"/>
                <a:gd name="T13" fmla="*/ 5 h 11"/>
                <a:gd name="T14" fmla="*/ 0 w 60"/>
                <a:gd name="T15" fmla="*/ 11 h 11"/>
                <a:gd name="T16" fmla="*/ 6 w 60"/>
                <a:gd name="T17" fmla="*/ 11 h 11"/>
                <a:gd name="T18" fmla="*/ 0 w 60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1"/>
                <a:gd name="T32" fmla="*/ 60 w 60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1">
                  <a:moveTo>
                    <a:pt x="0" y="5"/>
                  </a:moveTo>
                  <a:lnTo>
                    <a:pt x="6" y="11"/>
                  </a:lnTo>
                  <a:lnTo>
                    <a:pt x="60" y="11"/>
                  </a:lnTo>
                  <a:lnTo>
                    <a:pt x="60" y="0"/>
                  </a:lnTo>
                  <a:lnTo>
                    <a:pt x="6" y="0"/>
                  </a:lnTo>
                  <a:lnTo>
                    <a:pt x="12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1" name="Freeform 1121"/>
            <p:cNvSpPr>
              <a:spLocks/>
            </p:cNvSpPr>
            <p:nvPr/>
          </p:nvSpPr>
          <p:spPr bwMode="auto">
            <a:xfrm>
              <a:off x="5278" y="3227"/>
              <a:ext cx="36" cy="276"/>
            </a:xfrm>
            <a:custGeom>
              <a:avLst/>
              <a:gdLst>
                <a:gd name="T0" fmla="*/ 30 w 36"/>
                <a:gd name="T1" fmla="*/ 0 h 276"/>
                <a:gd name="T2" fmla="*/ 25 w 36"/>
                <a:gd name="T3" fmla="*/ 5 h 276"/>
                <a:gd name="T4" fmla="*/ 0 w 36"/>
                <a:gd name="T5" fmla="*/ 274 h 276"/>
                <a:gd name="T6" fmla="*/ 11 w 36"/>
                <a:gd name="T7" fmla="*/ 276 h 276"/>
                <a:gd name="T8" fmla="*/ 36 w 36"/>
                <a:gd name="T9" fmla="*/ 7 h 276"/>
                <a:gd name="T10" fmla="*/ 30 w 36"/>
                <a:gd name="T11" fmla="*/ 11 h 276"/>
                <a:gd name="T12" fmla="*/ 30 w 36"/>
                <a:gd name="T13" fmla="*/ 0 h 276"/>
                <a:gd name="T14" fmla="*/ 26 w 36"/>
                <a:gd name="T15" fmla="*/ 0 h 276"/>
                <a:gd name="T16" fmla="*/ 25 w 36"/>
                <a:gd name="T17" fmla="*/ 5 h 276"/>
                <a:gd name="T18" fmla="*/ 30 w 36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6"/>
                <a:gd name="T31" fmla="*/ 0 h 276"/>
                <a:gd name="T32" fmla="*/ 36 w 36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6" h="276">
                  <a:moveTo>
                    <a:pt x="30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1" y="276"/>
                  </a:lnTo>
                  <a:lnTo>
                    <a:pt x="36" y="7"/>
                  </a:lnTo>
                  <a:lnTo>
                    <a:pt x="30" y="11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5" y="5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2" name="Freeform 1122"/>
            <p:cNvSpPr>
              <a:spLocks/>
            </p:cNvSpPr>
            <p:nvPr/>
          </p:nvSpPr>
          <p:spPr bwMode="auto">
            <a:xfrm>
              <a:off x="5308" y="3227"/>
              <a:ext cx="112" cy="11"/>
            </a:xfrm>
            <a:custGeom>
              <a:avLst/>
              <a:gdLst>
                <a:gd name="T0" fmla="*/ 112 w 112"/>
                <a:gd name="T1" fmla="*/ 5 h 11"/>
                <a:gd name="T2" fmla="*/ 106 w 112"/>
                <a:gd name="T3" fmla="*/ 0 h 11"/>
                <a:gd name="T4" fmla="*/ 0 w 112"/>
                <a:gd name="T5" fmla="*/ 0 h 11"/>
                <a:gd name="T6" fmla="*/ 0 w 112"/>
                <a:gd name="T7" fmla="*/ 11 h 11"/>
                <a:gd name="T8" fmla="*/ 106 w 112"/>
                <a:gd name="T9" fmla="*/ 11 h 11"/>
                <a:gd name="T10" fmla="*/ 100 w 112"/>
                <a:gd name="T11" fmla="*/ 7 h 11"/>
                <a:gd name="T12" fmla="*/ 112 w 112"/>
                <a:gd name="T13" fmla="*/ 5 h 11"/>
                <a:gd name="T14" fmla="*/ 112 w 112"/>
                <a:gd name="T15" fmla="*/ 0 h 11"/>
                <a:gd name="T16" fmla="*/ 106 w 112"/>
                <a:gd name="T17" fmla="*/ 0 h 11"/>
                <a:gd name="T18" fmla="*/ 112 w 112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2"/>
                <a:gd name="T31" fmla="*/ 0 h 11"/>
                <a:gd name="T32" fmla="*/ 112 w 112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2" h="11">
                  <a:moveTo>
                    <a:pt x="112" y="5"/>
                  </a:moveTo>
                  <a:lnTo>
                    <a:pt x="106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6" y="11"/>
                  </a:lnTo>
                  <a:lnTo>
                    <a:pt x="100" y="7"/>
                  </a:lnTo>
                  <a:lnTo>
                    <a:pt x="112" y="5"/>
                  </a:lnTo>
                  <a:lnTo>
                    <a:pt x="112" y="0"/>
                  </a:lnTo>
                  <a:lnTo>
                    <a:pt x="106" y="0"/>
                  </a:lnTo>
                  <a:lnTo>
                    <a:pt x="112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3" name="Freeform 1123"/>
            <p:cNvSpPr>
              <a:spLocks/>
            </p:cNvSpPr>
            <p:nvPr/>
          </p:nvSpPr>
          <p:spPr bwMode="auto">
            <a:xfrm>
              <a:off x="5408" y="3232"/>
              <a:ext cx="38" cy="277"/>
            </a:xfrm>
            <a:custGeom>
              <a:avLst/>
              <a:gdLst>
                <a:gd name="T0" fmla="*/ 33 w 38"/>
                <a:gd name="T1" fmla="*/ 277 h 277"/>
                <a:gd name="T2" fmla="*/ 38 w 38"/>
                <a:gd name="T3" fmla="*/ 269 h 277"/>
                <a:gd name="T4" fmla="*/ 12 w 38"/>
                <a:gd name="T5" fmla="*/ 0 h 277"/>
                <a:gd name="T6" fmla="*/ 0 w 38"/>
                <a:gd name="T7" fmla="*/ 2 h 277"/>
                <a:gd name="T8" fmla="*/ 27 w 38"/>
                <a:gd name="T9" fmla="*/ 271 h 277"/>
                <a:gd name="T10" fmla="*/ 33 w 38"/>
                <a:gd name="T11" fmla="*/ 265 h 277"/>
                <a:gd name="T12" fmla="*/ 33 w 38"/>
                <a:gd name="T13" fmla="*/ 277 h 277"/>
                <a:gd name="T14" fmla="*/ 38 w 38"/>
                <a:gd name="T15" fmla="*/ 277 h 277"/>
                <a:gd name="T16" fmla="*/ 38 w 38"/>
                <a:gd name="T17" fmla="*/ 269 h 277"/>
                <a:gd name="T18" fmla="*/ 33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3" y="277"/>
                  </a:moveTo>
                  <a:lnTo>
                    <a:pt x="38" y="269"/>
                  </a:lnTo>
                  <a:lnTo>
                    <a:pt x="12" y="0"/>
                  </a:lnTo>
                  <a:lnTo>
                    <a:pt x="0" y="2"/>
                  </a:lnTo>
                  <a:lnTo>
                    <a:pt x="27" y="271"/>
                  </a:lnTo>
                  <a:lnTo>
                    <a:pt x="33" y="265"/>
                  </a:lnTo>
                  <a:lnTo>
                    <a:pt x="33" y="277"/>
                  </a:lnTo>
                  <a:lnTo>
                    <a:pt x="38" y="277"/>
                  </a:lnTo>
                  <a:lnTo>
                    <a:pt x="38" y="269"/>
                  </a:lnTo>
                  <a:lnTo>
                    <a:pt x="33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4" name="Freeform 1124"/>
            <p:cNvSpPr>
              <a:spLocks/>
            </p:cNvSpPr>
            <p:nvPr/>
          </p:nvSpPr>
          <p:spPr bwMode="auto">
            <a:xfrm>
              <a:off x="5278" y="3497"/>
              <a:ext cx="163" cy="12"/>
            </a:xfrm>
            <a:custGeom>
              <a:avLst/>
              <a:gdLst>
                <a:gd name="T0" fmla="*/ 0 w 163"/>
                <a:gd name="T1" fmla="*/ 4 h 12"/>
                <a:gd name="T2" fmla="*/ 5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5 w 163"/>
                <a:gd name="T9" fmla="*/ 0 h 12"/>
                <a:gd name="T10" fmla="*/ 11 w 163"/>
                <a:gd name="T11" fmla="*/ 6 h 12"/>
                <a:gd name="T12" fmla="*/ 0 w 163"/>
                <a:gd name="T13" fmla="*/ 4 h 12"/>
                <a:gd name="T14" fmla="*/ 0 w 163"/>
                <a:gd name="T15" fmla="*/ 12 h 12"/>
                <a:gd name="T16" fmla="*/ 5 w 163"/>
                <a:gd name="T17" fmla="*/ 12 h 12"/>
                <a:gd name="T18" fmla="*/ 0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0" y="4"/>
                  </a:moveTo>
                  <a:lnTo>
                    <a:pt x="5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5" y="0"/>
                  </a:lnTo>
                  <a:lnTo>
                    <a:pt x="11" y="6"/>
                  </a:lnTo>
                  <a:lnTo>
                    <a:pt x="0" y="4"/>
                  </a:lnTo>
                  <a:lnTo>
                    <a:pt x="0" y="12"/>
                  </a:lnTo>
                  <a:lnTo>
                    <a:pt x="5" y="1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5" name="Freeform 1125"/>
            <p:cNvSpPr>
              <a:spLocks/>
            </p:cNvSpPr>
            <p:nvPr/>
          </p:nvSpPr>
          <p:spPr bwMode="auto">
            <a:xfrm>
              <a:off x="5352" y="3791"/>
              <a:ext cx="71" cy="65"/>
            </a:xfrm>
            <a:custGeom>
              <a:avLst/>
              <a:gdLst>
                <a:gd name="T0" fmla="*/ 2 w 71"/>
                <a:gd name="T1" fmla="*/ 65 h 65"/>
                <a:gd name="T2" fmla="*/ 18 w 71"/>
                <a:gd name="T3" fmla="*/ 65 h 65"/>
                <a:gd name="T4" fmla="*/ 31 w 71"/>
                <a:gd name="T5" fmla="*/ 65 h 65"/>
                <a:gd name="T6" fmla="*/ 43 w 71"/>
                <a:gd name="T7" fmla="*/ 63 h 65"/>
                <a:gd name="T8" fmla="*/ 54 w 71"/>
                <a:gd name="T9" fmla="*/ 59 h 65"/>
                <a:gd name="T10" fmla="*/ 64 w 71"/>
                <a:gd name="T11" fmla="*/ 50 h 65"/>
                <a:gd name="T12" fmla="*/ 68 w 71"/>
                <a:gd name="T13" fmla="*/ 36 h 65"/>
                <a:gd name="T14" fmla="*/ 71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7 w 71"/>
                <a:gd name="T23" fmla="*/ 30 h 65"/>
                <a:gd name="T24" fmla="*/ 43 w 71"/>
                <a:gd name="T25" fmla="*/ 36 h 65"/>
                <a:gd name="T26" fmla="*/ 41 w 71"/>
                <a:gd name="T27" fmla="*/ 40 h 65"/>
                <a:gd name="T28" fmla="*/ 37 w 71"/>
                <a:gd name="T29" fmla="*/ 42 h 65"/>
                <a:gd name="T30" fmla="*/ 29 w 71"/>
                <a:gd name="T31" fmla="*/ 42 h 65"/>
                <a:gd name="T32" fmla="*/ 18 w 71"/>
                <a:gd name="T33" fmla="*/ 42 h 65"/>
                <a:gd name="T34" fmla="*/ 0 w 71"/>
                <a:gd name="T35" fmla="*/ 42 h 65"/>
                <a:gd name="T36" fmla="*/ 2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2" y="65"/>
                  </a:moveTo>
                  <a:lnTo>
                    <a:pt x="18" y="65"/>
                  </a:lnTo>
                  <a:lnTo>
                    <a:pt x="31" y="65"/>
                  </a:lnTo>
                  <a:lnTo>
                    <a:pt x="43" y="63"/>
                  </a:lnTo>
                  <a:lnTo>
                    <a:pt x="54" y="59"/>
                  </a:lnTo>
                  <a:lnTo>
                    <a:pt x="64" y="50"/>
                  </a:lnTo>
                  <a:lnTo>
                    <a:pt x="68" y="36"/>
                  </a:lnTo>
                  <a:lnTo>
                    <a:pt x="71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7" y="30"/>
                  </a:lnTo>
                  <a:lnTo>
                    <a:pt x="43" y="36"/>
                  </a:lnTo>
                  <a:lnTo>
                    <a:pt x="41" y="40"/>
                  </a:lnTo>
                  <a:lnTo>
                    <a:pt x="37" y="42"/>
                  </a:lnTo>
                  <a:lnTo>
                    <a:pt x="29" y="42"/>
                  </a:lnTo>
                  <a:lnTo>
                    <a:pt x="18" y="42"/>
                  </a:lnTo>
                  <a:lnTo>
                    <a:pt x="0" y="42"/>
                  </a:lnTo>
                  <a:lnTo>
                    <a:pt x="2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6" name="Freeform 1126"/>
            <p:cNvSpPr>
              <a:spLocks/>
            </p:cNvSpPr>
            <p:nvPr/>
          </p:nvSpPr>
          <p:spPr bwMode="auto">
            <a:xfrm>
              <a:off x="5287" y="3453"/>
              <a:ext cx="148" cy="12"/>
            </a:xfrm>
            <a:custGeom>
              <a:avLst/>
              <a:gdLst>
                <a:gd name="T0" fmla="*/ 148 w 148"/>
                <a:gd name="T1" fmla="*/ 6 h 12"/>
                <a:gd name="T2" fmla="*/ 148 w 148"/>
                <a:gd name="T3" fmla="*/ 0 h 12"/>
                <a:gd name="T4" fmla="*/ 0 w 148"/>
                <a:gd name="T5" fmla="*/ 0 h 12"/>
                <a:gd name="T6" fmla="*/ 0 w 148"/>
                <a:gd name="T7" fmla="*/ 12 h 12"/>
                <a:gd name="T8" fmla="*/ 148 w 148"/>
                <a:gd name="T9" fmla="*/ 12 h 12"/>
                <a:gd name="T10" fmla="*/ 148 w 14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8"/>
                <a:gd name="T19" fmla="*/ 0 h 12"/>
                <a:gd name="T20" fmla="*/ 148 w 14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8" h="12">
                  <a:moveTo>
                    <a:pt x="148" y="6"/>
                  </a:moveTo>
                  <a:lnTo>
                    <a:pt x="14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8" y="12"/>
                  </a:lnTo>
                  <a:lnTo>
                    <a:pt x="14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7" name="Freeform 1127"/>
            <p:cNvSpPr>
              <a:spLocks/>
            </p:cNvSpPr>
            <p:nvPr/>
          </p:nvSpPr>
          <p:spPr bwMode="auto">
            <a:xfrm>
              <a:off x="5293" y="3424"/>
              <a:ext cx="138" cy="12"/>
            </a:xfrm>
            <a:custGeom>
              <a:avLst/>
              <a:gdLst>
                <a:gd name="T0" fmla="*/ 138 w 138"/>
                <a:gd name="T1" fmla="*/ 6 h 12"/>
                <a:gd name="T2" fmla="*/ 138 w 138"/>
                <a:gd name="T3" fmla="*/ 0 h 12"/>
                <a:gd name="T4" fmla="*/ 0 w 138"/>
                <a:gd name="T5" fmla="*/ 0 h 12"/>
                <a:gd name="T6" fmla="*/ 0 w 138"/>
                <a:gd name="T7" fmla="*/ 12 h 12"/>
                <a:gd name="T8" fmla="*/ 138 w 138"/>
                <a:gd name="T9" fmla="*/ 12 h 12"/>
                <a:gd name="T10" fmla="*/ 138 w 13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8"/>
                <a:gd name="T19" fmla="*/ 0 h 12"/>
                <a:gd name="T20" fmla="*/ 138 w 13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8" h="12">
                  <a:moveTo>
                    <a:pt x="138" y="6"/>
                  </a:moveTo>
                  <a:lnTo>
                    <a:pt x="13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8" y="12"/>
                  </a:lnTo>
                  <a:lnTo>
                    <a:pt x="13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8" name="Freeform 1128"/>
            <p:cNvSpPr>
              <a:spLocks/>
            </p:cNvSpPr>
            <p:nvPr/>
          </p:nvSpPr>
          <p:spPr bwMode="auto">
            <a:xfrm>
              <a:off x="5297" y="3399"/>
              <a:ext cx="128" cy="12"/>
            </a:xfrm>
            <a:custGeom>
              <a:avLst/>
              <a:gdLst>
                <a:gd name="T0" fmla="*/ 128 w 128"/>
                <a:gd name="T1" fmla="*/ 6 h 12"/>
                <a:gd name="T2" fmla="*/ 128 w 128"/>
                <a:gd name="T3" fmla="*/ 0 h 12"/>
                <a:gd name="T4" fmla="*/ 0 w 128"/>
                <a:gd name="T5" fmla="*/ 0 h 12"/>
                <a:gd name="T6" fmla="*/ 0 w 128"/>
                <a:gd name="T7" fmla="*/ 12 h 12"/>
                <a:gd name="T8" fmla="*/ 128 w 128"/>
                <a:gd name="T9" fmla="*/ 12 h 12"/>
                <a:gd name="T10" fmla="*/ 128 w 12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8"/>
                <a:gd name="T19" fmla="*/ 0 h 12"/>
                <a:gd name="T20" fmla="*/ 128 w 12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8" h="12">
                  <a:moveTo>
                    <a:pt x="128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8" y="12"/>
                  </a:lnTo>
                  <a:lnTo>
                    <a:pt x="12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199" name="Freeform 1129"/>
            <p:cNvSpPr>
              <a:spLocks/>
            </p:cNvSpPr>
            <p:nvPr/>
          </p:nvSpPr>
          <p:spPr bwMode="auto">
            <a:xfrm>
              <a:off x="5306" y="3254"/>
              <a:ext cx="114" cy="11"/>
            </a:xfrm>
            <a:custGeom>
              <a:avLst/>
              <a:gdLst>
                <a:gd name="T0" fmla="*/ 114 w 114"/>
                <a:gd name="T1" fmla="*/ 5 h 11"/>
                <a:gd name="T2" fmla="*/ 114 w 114"/>
                <a:gd name="T3" fmla="*/ 0 h 11"/>
                <a:gd name="T4" fmla="*/ 0 w 114"/>
                <a:gd name="T5" fmla="*/ 0 h 11"/>
                <a:gd name="T6" fmla="*/ 0 w 114"/>
                <a:gd name="T7" fmla="*/ 11 h 11"/>
                <a:gd name="T8" fmla="*/ 114 w 114"/>
                <a:gd name="T9" fmla="*/ 11 h 11"/>
                <a:gd name="T10" fmla="*/ 114 w 114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4"/>
                <a:gd name="T19" fmla="*/ 0 h 11"/>
                <a:gd name="T20" fmla="*/ 114 w 114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4" h="11">
                  <a:moveTo>
                    <a:pt x="114" y="5"/>
                  </a:moveTo>
                  <a:lnTo>
                    <a:pt x="114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4" y="11"/>
                  </a:lnTo>
                  <a:lnTo>
                    <a:pt x="11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00" name="Group 1130"/>
          <p:cNvGrpSpPr>
            <a:grpSpLocks/>
          </p:cNvGrpSpPr>
          <p:nvPr/>
        </p:nvGrpSpPr>
        <p:grpSpPr bwMode="auto">
          <a:xfrm>
            <a:off x="7423150" y="4213225"/>
            <a:ext cx="381000" cy="1130300"/>
            <a:chOff x="4493" y="3144"/>
            <a:chExt cx="240" cy="712"/>
          </a:xfrm>
        </p:grpSpPr>
        <p:sp>
          <p:nvSpPr>
            <p:cNvPr id="201" name="Rectangle 1131"/>
            <p:cNvSpPr>
              <a:spLocks noChangeArrowheads="1"/>
            </p:cNvSpPr>
            <p:nvPr/>
          </p:nvSpPr>
          <p:spPr bwMode="auto">
            <a:xfrm>
              <a:off x="4518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2" name="Freeform 1132"/>
            <p:cNvSpPr>
              <a:spLocks/>
            </p:cNvSpPr>
            <p:nvPr/>
          </p:nvSpPr>
          <p:spPr bwMode="auto">
            <a:xfrm>
              <a:off x="4512" y="3585"/>
              <a:ext cx="11" cy="79"/>
            </a:xfrm>
            <a:custGeom>
              <a:avLst/>
              <a:gdLst>
                <a:gd name="T0" fmla="*/ 6 w 11"/>
                <a:gd name="T1" fmla="*/ 0 h 79"/>
                <a:gd name="T2" fmla="*/ 0 w 11"/>
                <a:gd name="T3" fmla="*/ 6 h 79"/>
                <a:gd name="T4" fmla="*/ 0 w 11"/>
                <a:gd name="T5" fmla="*/ 79 h 79"/>
                <a:gd name="T6" fmla="*/ 11 w 11"/>
                <a:gd name="T7" fmla="*/ 79 h 79"/>
                <a:gd name="T8" fmla="*/ 11 w 11"/>
                <a:gd name="T9" fmla="*/ 6 h 79"/>
                <a:gd name="T10" fmla="*/ 6 w 11"/>
                <a:gd name="T11" fmla="*/ 12 h 79"/>
                <a:gd name="T12" fmla="*/ 6 w 11"/>
                <a:gd name="T13" fmla="*/ 0 h 79"/>
                <a:gd name="T14" fmla="*/ 0 w 11"/>
                <a:gd name="T15" fmla="*/ 0 h 79"/>
                <a:gd name="T16" fmla="*/ 0 w 11"/>
                <a:gd name="T17" fmla="*/ 6 h 79"/>
                <a:gd name="T18" fmla="*/ 6 w 11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1" y="79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3" name="Freeform 1133"/>
            <p:cNvSpPr>
              <a:spLocks/>
            </p:cNvSpPr>
            <p:nvPr/>
          </p:nvSpPr>
          <p:spPr bwMode="auto">
            <a:xfrm>
              <a:off x="4518" y="3585"/>
              <a:ext cx="195" cy="12"/>
            </a:xfrm>
            <a:custGeom>
              <a:avLst/>
              <a:gdLst>
                <a:gd name="T0" fmla="*/ 195 w 195"/>
                <a:gd name="T1" fmla="*/ 6 h 12"/>
                <a:gd name="T2" fmla="*/ 190 w 195"/>
                <a:gd name="T3" fmla="*/ 0 h 12"/>
                <a:gd name="T4" fmla="*/ 0 w 195"/>
                <a:gd name="T5" fmla="*/ 0 h 12"/>
                <a:gd name="T6" fmla="*/ 0 w 195"/>
                <a:gd name="T7" fmla="*/ 12 h 12"/>
                <a:gd name="T8" fmla="*/ 190 w 195"/>
                <a:gd name="T9" fmla="*/ 12 h 12"/>
                <a:gd name="T10" fmla="*/ 184 w 195"/>
                <a:gd name="T11" fmla="*/ 6 h 12"/>
                <a:gd name="T12" fmla="*/ 195 w 195"/>
                <a:gd name="T13" fmla="*/ 6 h 12"/>
                <a:gd name="T14" fmla="*/ 195 w 195"/>
                <a:gd name="T15" fmla="*/ 0 h 12"/>
                <a:gd name="T16" fmla="*/ 190 w 195"/>
                <a:gd name="T17" fmla="*/ 0 h 12"/>
                <a:gd name="T18" fmla="*/ 195 w 19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5"/>
                <a:gd name="T31" fmla="*/ 0 h 12"/>
                <a:gd name="T32" fmla="*/ 195 w 19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5" h="12">
                  <a:moveTo>
                    <a:pt x="195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5" y="6"/>
                  </a:lnTo>
                  <a:lnTo>
                    <a:pt x="195" y="0"/>
                  </a:lnTo>
                  <a:lnTo>
                    <a:pt x="190" y="0"/>
                  </a:lnTo>
                  <a:lnTo>
                    <a:pt x="19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4" name="Freeform 1134"/>
            <p:cNvSpPr>
              <a:spLocks/>
            </p:cNvSpPr>
            <p:nvPr/>
          </p:nvSpPr>
          <p:spPr bwMode="auto">
            <a:xfrm>
              <a:off x="4702" y="3591"/>
              <a:ext cx="11" cy="79"/>
            </a:xfrm>
            <a:custGeom>
              <a:avLst/>
              <a:gdLst>
                <a:gd name="T0" fmla="*/ 6 w 11"/>
                <a:gd name="T1" fmla="*/ 79 h 79"/>
                <a:gd name="T2" fmla="*/ 11 w 11"/>
                <a:gd name="T3" fmla="*/ 73 h 79"/>
                <a:gd name="T4" fmla="*/ 11 w 11"/>
                <a:gd name="T5" fmla="*/ 0 h 79"/>
                <a:gd name="T6" fmla="*/ 0 w 11"/>
                <a:gd name="T7" fmla="*/ 0 h 79"/>
                <a:gd name="T8" fmla="*/ 0 w 11"/>
                <a:gd name="T9" fmla="*/ 73 h 79"/>
                <a:gd name="T10" fmla="*/ 6 w 11"/>
                <a:gd name="T11" fmla="*/ 67 h 79"/>
                <a:gd name="T12" fmla="*/ 6 w 11"/>
                <a:gd name="T13" fmla="*/ 79 h 79"/>
                <a:gd name="T14" fmla="*/ 11 w 11"/>
                <a:gd name="T15" fmla="*/ 79 h 79"/>
                <a:gd name="T16" fmla="*/ 11 w 11"/>
                <a:gd name="T17" fmla="*/ 73 h 79"/>
                <a:gd name="T18" fmla="*/ 6 w 11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79"/>
                  </a:moveTo>
                  <a:lnTo>
                    <a:pt x="11" y="73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1" y="79"/>
                  </a:lnTo>
                  <a:lnTo>
                    <a:pt x="11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5" name="Freeform 1135"/>
            <p:cNvSpPr>
              <a:spLocks/>
            </p:cNvSpPr>
            <p:nvPr/>
          </p:nvSpPr>
          <p:spPr bwMode="auto">
            <a:xfrm>
              <a:off x="4512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1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1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6" name="Rectangle 1136"/>
            <p:cNvSpPr>
              <a:spLocks noChangeArrowheads="1"/>
            </p:cNvSpPr>
            <p:nvPr/>
          </p:nvSpPr>
          <p:spPr bwMode="auto">
            <a:xfrm>
              <a:off x="4548" y="3664"/>
              <a:ext cx="129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7" name="Freeform 1137"/>
            <p:cNvSpPr>
              <a:spLocks/>
            </p:cNvSpPr>
            <p:nvPr/>
          </p:nvSpPr>
          <p:spPr bwMode="auto">
            <a:xfrm>
              <a:off x="4543" y="3664"/>
              <a:ext cx="11" cy="132"/>
            </a:xfrm>
            <a:custGeom>
              <a:avLst/>
              <a:gdLst>
                <a:gd name="T0" fmla="*/ 5 w 11"/>
                <a:gd name="T1" fmla="*/ 121 h 132"/>
                <a:gd name="T2" fmla="*/ 11 w 11"/>
                <a:gd name="T3" fmla="*/ 127 h 132"/>
                <a:gd name="T4" fmla="*/ 11 w 11"/>
                <a:gd name="T5" fmla="*/ 0 h 132"/>
                <a:gd name="T6" fmla="*/ 0 w 11"/>
                <a:gd name="T7" fmla="*/ 0 h 132"/>
                <a:gd name="T8" fmla="*/ 0 w 11"/>
                <a:gd name="T9" fmla="*/ 127 h 132"/>
                <a:gd name="T10" fmla="*/ 5 w 11"/>
                <a:gd name="T11" fmla="*/ 132 h 132"/>
                <a:gd name="T12" fmla="*/ 0 w 11"/>
                <a:gd name="T13" fmla="*/ 127 h 132"/>
                <a:gd name="T14" fmla="*/ 0 w 11"/>
                <a:gd name="T15" fmla="*/ 132 h 132"/>
                <a:gd name="T16" fmla="*/ 5 w 11"/>
                <a:gd name="T17" fmla="*/ 132 h 132"/>
                <a:gd name="T18" fmla="*/ 5 w 11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2"/>
                <a:gd name="T32" fmla="*/ 11 w 11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2">
                  <a:moveTo>
                    <a:pt x="5" y="121"/>
                  </a:moveTo>
                  <a:lnTo>
                    <a:pt x="11" y="127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5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5" y="132"/>
                  </a:lnTo>
                  <a:lnTo>
                    <a:pt x="5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8" name="Freeform 1138"/>
            <p:cNvSpPr>
              <a:spLocks/>
            </p:cNvSpPr>
            <p:nvPr/>
          </p:nvSpPr>
          <p:spPr bwMode="auto">
            <a:xfrm>
              <a:off x="4548" y="3785"/>
              <a:ext cx="135" cy="11"/>
            </a:xfrm>
            <a:custGeom>
              <a:avLst/>
              <a:gdLst>
                <a:gd name="T0" fmla="*/ 123 w 135"/>
                <a:gd name="T1" fmla="*/ 6 h 11"/>
                <a:gd name="T2" fmla="*/ 129 w 135"/>
                <a:gd name="T3" fmla="*/ 0 h 11"/>
                <a:gd name="T4" fmla="*/ 0 w 135"/>
                <a:gd name="T5" fmla="*/ 0 h 11"/>
                <a:gd name="T6" fmla="*/ 0 w 135"/>
                <a:gd name="T7" fmla="*/ 11 h 11"/>
                <a:gd name="T8" fmla="*/ 129 w 135"/>
                <a:gd name="T9" fmla="*/ 11 h 11"/>
                <a:gd name="T10" fmla="*/ 135 w 135"/>
                <a:gd name="T11" fmla="*/ 6 h 11"/>
                <a:gd name="T12" fmla="*/ 129 w 135"/>
                <a:gd name="T13" fmla="*/ 11 h 11"/>
                <a:gd name="T14" fmla="*/ 135 w 135"/>
                <a:gd name="T15" fmla="*/ 11 h 11"/>
                <a:gd name="T16" fmla="*/ 135 w 135"/>
                <a:gd name="T17" fmla="*/ 6 h 11"/>
                <a:gd name="T18" fmla="*/ 123 w 135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5"/>
                <a:gd name="T31" fmla="*/ 0 h 11"/>
                <a:gd name="T32" fmla="*/ 135 w 135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5" h="11">
                  <a:moveTo>
                    <a:pt x="123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9" y="11"/>
                  </a:lnTo>
                  <a:lnTo>
                    <a:pt x="135" y="6"/>
                  </a:lnTo>
                  <a:lnTo>
                    <a:pt x="129" y="11"/>
                  </a:lnTo>
                  <a:lnTo>
                    <a:pt x="135" y="11"/>
                  </a:lnTo>
                  <a:lnTo>
                    <a:pt x="135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09" name="Freeform 1139"/>
            <p:cNvSpPr>
              <a:spLocks/>
            </p:cNvSpPr>
            <p:nvPr/>
          </p:nvSpPr>
          <p:spPr bwMode="auto">
            <a:xfrm>
              <a:off x="4671" y="3658"/>
              <a:ext cx="12" cy="133"/>
            </a:xfrm>
            <a:custGeom>
              <a:avLst/>
              <a:gdLst>
                <a:gd name="T0" fmla="*/ 6 w 12"/>
                <a:gd name="T1" fmla="*/ 12 h 133"/>
                <a:gd name="T2" fmla="*/ 0 w 12"/>
                <a:gd name="T3" fmla="*/ 6 h 133"/>
                <a:gd name="T4" fmla="*/ 0 w 12"/>
                <a:gd name="T5" fmla="*/ 133 h 133"/>
                <a:gd name="T6" fmla="*/ 12 w 12"/>
                <a:gd name="T7" fmla="*/ 133 h 133"/>
                <a:gd name="T8" fmla="*/ 12 w 12"/>
                <a:gd name="T9" fmla="*/ 6 h 133"/>
                <a:gd name="T10" fmla="*/ 6 w 12"/>
                <a:gd name="T11" fmla="*/ 0 h 133"/>
                <a:gd name="T12" fmla="*/ 12 w 12"/>
                <a:gd name="T13" fmla="*/ 6 h 133"/>
                <a:gd name="T14" fmla="*/ 12 w 12"/>
                <a:gd name="T15" fmla="*/ 0 h 133"/>
                <a:gd name="T16" fmla="*/ 6 w 12"/>
                <a:gd name="T17" fmla="*/ 0 h 133"/>
                <a:gd name="T18" fmla="*/ 6 w 12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3"/>
                <a:gd name="T32" fmla="*/ 12 w 12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3">
                  <a:moveTo>
                    <a:pt x="6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2" y="133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0" name="Freeform 1140"/>
            <p:cNvSpPr>
              <a:spLocks/>
            </p:cNvSpPr>
            <p:nvPr/>
          </p:nvSpPr>
          <p:spPr bwMode="auto">
            <a:xfrm>
              <a:off x="4543" y="3658"/>
              <a:ext cx="134" cy="12"/>
            </a:xfrm>
            <a:custGeom>
              <a:avLst/>
              <a:gdLst>
                <a:gd name="T0" fmla="*/ 11 w 134"/>
                <a:gd name="T1" fmla="*/ 6 h 12"/>
                <a:gd name="T2" fmla="*/ 5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5 w 134"/>
                <a:gd name="T9" fmla="*/ 0 h 12"/>
                <a:gd name="T10" fmla="*/ 0 w 134"/>
                <a:gd name="T11" fmla="*/ 6 h 12"/>
                <a:gd name="T12" fmla="*/ 5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1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1" y="6"/>
                  </a:moveTo>
                  <a:lnTo>
                    <a:pt x="5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1" name="Rectangle 1141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2" name="Rectangle 1142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3" name="Rectangle 1143"/>
            <p:cNvSpPr>
              <a:spLocks noChangeArrowheads="1"/>
            </p:cNvSpPr>
            <p:nvPr/>
          </p:nvSpPr>
          <p:spPr bwMode="auto">
            <a:xfrm>
              <a:off x="4498" y="3503"/>
              <a:ext cx="229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4" name="Freeform 1144"/>
            <p:cNvSpPr>
              <a:spLocks/>
            </p:cNvSpPr>
            <p:nvPr/>
          </p:nvSpPr>
          <p:spPr bwMode="auto">
            <a:xfrm>
              <a:off x="4493" y="3503"/>
              <a:ext cx="11" cy="94"/>
            </a:xfrm>
            <a:custGeom>
              <a:avLst/>
              <a:gdLst>
                <a:gd name="T0" fmla="*/ 5 w 11"/>
                <a:gd name="T1" fmla="*/ 82 h 94"/>
                <a:gd name="T2" fmla="*/ 11 w 11"/>
                <a:gd name="T3" fmla="*/ 88 h 94"/>
                <a:gd name="T4" fmla="*/ 11 w 11"/>
                <a:gd name="T5" fmla="*/ 0 h 94"/>
                <a:gd name="T6" fmla="*/ 0 w 11"/>
                <a:gd name="T7" fmla="*/ 0 h 94"/>
                <a:gd name="T8" fmla="*/ 0 w 11"/>
                <a:gd name="T9" fmla="*/ 88 h 94"/>
                <a:gd name="T10" fmla="*/ 5 w 11"/>
                <a:gd name="T11" fmla="*/ 94 h 94"/>
                <a:gd name="T12" fmla="*/ 0 w 11"/>
                <a:gd name="T13" fmla="*/ 88 h 94"/>
                <a:gd name="T14" fmla="*/ 0 w 11"/>
                <a:gd name="T15" fmla="*/ 94 h 94"/>
                <a:gd name="T16" fmla="*/ 5 w 11"/>
                <a:gd name="T17" fmla="*/ 94 h 94"/>
                <a:gd name="T18" fmla="*/ 5 w 11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82"/>
                  </a:moveTo>
                  <a:lnTo>
                    <a:pt x="11" y="88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5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5" y="94"/>
                  </a:lnTo>
                  <a:lnTo>
                    <a:pt x="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5" name="Freeform 1145"/>
            <p:cNvSpPr>
              <a:spLocks/>
            </p:cNvSpPr>
            <p:nvPr/>
          </p:nvSpPr>
          <p:spPr bwMode="auto">
            <a:xfrm>
              <a:off x="4498" y="3585"/>
              <a:ext cx="235" cy="12"/>
            </a:xfrm>
            <a:custGeom>
              <a:avLst/>
              <a:gdLst>
                <a:gd name="T0" fmla="*/ 223 w 235"/>
                <a:gd name="T1" fmla="*/ 6 h 12"/>
                <a:gd name="T2" fmla="*/ 229 w 235"/>
                <a:gd name="T3" fmla="*/ 0 h 12"/>
                <a:gd name="T4" fmla="*/ 0 w 235"/>
                <a:gd name="T5" fmla="*/ 0 h 12"/>
                <a:gd name="T6" fmla="*/ 0 w 235"/>
                <a:gd name="T7" fmla="*/ 12 h 12"/>
                <a:gd name="T8" fmla="*/ 229 w 235"/>
                <a:gd name="T9" fmla="*/ 12 h 12"/>
                <a:gd name="T10" fmla="*/ 235 w 235"/>
                <a:gd name="T11" fmla="*/ 6 h 12"/>
                <a:gd name="T12" fmla="*/ 229 w 235"/>
                <a:gd name="T13" fmla="*/ 12 h 12"/>
                <a:gd name="T14" fmla="*/ 235 w 235"/>
                <a:gd name="T15" fmla="*/ 12 h 12"/>
                <a:gd name="T16" fmla="*/ 235 w 235"/>
                <a:gd name="T17" fmla="*/ 6 h 12"/>
                <a:gd name="T18" fmla="*/ 223 w 23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5"/>
                <a:gd name="T31" fmla="*/ 0 h 12"/>
                <a:gd name="T32" fmla="*/ 235 w 23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5" h="12">
                  <a:moveTo>
                    <a:pt x="223" y="6"/>
                  </a:moveTo>
                  <a:lnTo>
                    <a:pt x="2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9" y="12"/>
                  </a:lnTo>
                  <a:lnTo>
                    <a:pt x="235" y="6"/>
                  </a:lnTo>
                  <a:lnTo>
                    <a:pt x="229" y="12"/>
                  </a:lnTo>
                  <a:lnTo>
                    <a:pt x="235" y="12"/>
                  </a:lnTo>
                  <a:lnTo>
                    <a:pt x="235" y="6"/>
                  </a:lnTo>
                  <a:lnTo>
                    <a:pt x="2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6" name="Freeform 1146"/>
            <p:cNvSpPr>
              <a:spLocks/>
            </p:cNvSpPr>
            <p:nvPr/>
          </p:nvSpPr>
          <p:spPr bwMode="auto">
            <a:xfrm>
              <a:off x="4721" y="3497"/>
              <a:ext cx="12" cy="94"/>
            </a:xfrm>
            <a:custGeom>
              <a:avLst/>
              <a:gdLst>
                <a:gd name="T0" fmla="*/ 6 w 12"/>
                <a:gd name="T1" fmla="*/ 12 h 94"/>
                <a:gd name="T2" fmla="*/ 0 w 12"/>
                <a:gd name="T3" fmla="*/ 6 h 94"/>
                <a:gd name="T4" fmla="*/ 0 w 12"/>
                <a:gd name="T5" fmla="*/ 94 h 94"/>
                <a:gd name="T6" fmla="*/ 12 w 12"/>
                <a:gd name="T7" fmla="*/ 94 h 94"/>
                <a:gd name="T8" fmla="*/ 12 w 12"/>
                <a:gd name="T9" fmla="*/ 6 h 94"/>
                <a:gd name="T10" fmla="*/ 6 w 12"/>
                <a:gd name="T11" fmla="*/ 0 h 94"/>
                <a:gd name="T12" fmla="*/ 12 w 12"/>
                <a:gd name="T13" fmla="*/ 6 h 94"/>
                <a:gd name="T14" fmla="*/ 12 w 12"/>
                <a:gd name="T15" fmla="*/ 0 h 94"/>
                <a:gd name="T16" fmla="*/ 6 w 12"/>
                <a:gd name="T17" fmla="*/ 0 h 94"/>
                <a:gd name="T18" fmla="*/ 6 w 12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2" y="94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7" name="Freeform 1147"/>
            <p:cNvSpPr>
              <a:spLocks/>
            </p:cNvSpPr>
            <p:nvPr/>
          </p:nvSpPr>
          <p:spPr bwMode="auto">
            <a:xfrm>
              <a:off x="4493" y="3497"/>
              <a:ext cx="234" cy="12"/>
            </a:xfrm>
            <a:custGeom>
              <a:avLst/>
              <a:gdLst>
                <a:gd name="T0" fmla="*/ 11 w 234"/>
                <a:gd name="T1" fmla="*/ 6 h 12"/>
                <a:gd name="T2" fmla="*/ 5 w 234"/>
                <a:gd name="T3" fmla="*/ 12 h 12"/>
                <a:gd name="T4" fmla="*/ 234 w 234"/>
                <a:gd name="T5" fmla="*/ 12 h 12"/>
                <a:gd name="T6" fmla="*/ 234 w 234"/>
                <a:gd name="T7" fmla="*/ 0 h 12"/>
                <a:gd name="T8" fmla="*/ 5 w 234"/>
                <a:gd name="T9" fmla="*/ 0 h 12"/>
                <a:gd name="T10" fmla="*/ 0 w 234"/>
                <a:gd name="T11" fmla="*/ 6 h 12"/>
                <a:gd name="T12" fmla="*/ 5 w 234"/>
                <a:gd name="T13" fmla="*/ 0 h 12"/>
                <a:gd name="T14" fmla="*/ 0 w 234"/>
                <a:gd name="T15" fmla="*/ 0 h 12"/>
                <a:gd name="T16" fmla="*/ 0 w 234"/>
                <a:gd name="T17" fmla="*/ 6 h 12"/>
                <a:gd name="T18" fmla="*/ 11 w 2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4"/>
                <a:gd name="T31" fmla="*/ 0 h 12"/>
                <a:gd name="T32" fmla="*/ 234 w 2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4" h="12">
                  <a:moveTo>
                    <a:pt x="11" y="6"/>
                  </a:moveTo>
                  <a:lnTo>
                    <a:pt x="5" y="12"/>
                  </a:lnTo>
                  <a:lnTo>
                    <a:pt x="234" y="12"/>
                  </a:lnTo>
                  <a:lnTo>
                    <a:pt x="2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8" name="Rectangle 1148"/>
            <p:cNvSpPr>
              <a:spLocks noChangeArrowheads="1"/>
            </p:cNvSpPr>
            <p:nvPr/>
          </p:nvSpPr>
          <p:spPr bwMode="auto">
            <a:xfrm>
              <a:off x="4587" y="3150"/>
              <a:ext cx="53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19" name="Freeform 1149"/>
            <p:cNvSpPr>
              <a:spLocks/>
            </p:cNvSpPr>
            <p:nvPr/>
          </p:nvSpPr>
          <p:spPr bwMode="auto">
            <a:xfrm>
              <a:off x="4581" y="3144"/>
              <a:ext cx="11" cy="88"/>
            </a:xfrm>
            <a:custGeom>
              <a:avLst/>
              <a:gdLst>
                <a:gd name="T0" fmla="*/ 6 w 11"/>
                <a:gd name="T1" fmla="*/ 0 h 88"/>
                <a:gd name="T2" fmla="*/ 0 w 11"/>
                <a:gd name="T3" fmla="*/ 6 h 88"/>
                <a:gd name="T4" fmla="*/ 0 w 11"/>
                <a:gd name="T5" fmla="*/ 88 h 88"/>
                <a:gd name="T6" fmla="*/ 11 w 11"/>
                <a:gd name="T7" fmla="*/ 88 h 88"/>
                <a:gd name="T8" fmla="*/ 11 w 11"/>
                <a:gd name="T9" fmla="*/ 6 h 88"/>
                <a:gd name="T10" fmla="*/ 6 w 11"/>
                <a:gd name="T11" fmla="*/ 12 h 88"/>
                <a:gd name="T12" fmla="*/ 6 w 11"/>
                <a:gd name="T13" fmla="*/ 0 h 88"/>
                <a:gd name="T14" fmla="*/ 0 w 11"/>
                <a:gd name="T15" fmla="*/ 0 h 88"/>
                <a:gd name="T16" fmla="*/ 0 w 11"/>
                <a:gd name="T17" fmla="*/ 6 h 88"/>
                <a:gd name="T18" fmla="*/ 6 w 11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1" y="88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0" name="Freeform 1150"/>
            <p:cNvSpPr>
              <a:spLocks/>
            </p:cNvSpPr>
            <p:nvPr/>
          </p:nvSpPr>
          <p:spPr bwMode="auto">
            <a:xfrm>
              <a:off x="4587" y="3144"/>
              <a:ext cx="59" cy="12"/>
            </a:xfrm>
            <a:custGeom>
              <a:avLst/>
              <a:gdLst>
                <a:gd name="T0" fmla="*/ 59 w 59"/>
                <a:gd name="T1" fmla="*/ 6 h 12"/>
                <a:gd name="T2" fmla="*/ 53 w 59"/>
                <a:gd name="T3" fmla="*/ 0 h 12"/>
                <a:gd name="T4" fmla="*/ 0 w 59"/>
                <a:gd name="T5" fmla="*/ 0 h 12"/>
                <a:gd name="T6" fmla="*/ 0 w 59"/>
                <a:gd name="T7" fmla="*/ 12 h 12"/>
                <a:gd name="T8" fmla="*/ 53 w 59"/>
                <a:gd name="T9" fmla="*/ 12 h 12"/>
                <a:gd name="T10" fmla="*/ 48 w 59"/>
                <a:gd name="T11" fmla="*/ 6 h 12"/>
                <a:gd name="T12" fmla="*/ 59 w 59"/>
                <a:gd name="T13" fmla="*/ 6 h 12"/>
                <a:gd name="T14" fmla="*/ 59 w 59"/>
                <a:gd name="T15" fmla="*/ 0 h 12"/>
                <a:gd name="T16" fmla="*/ 53 w 59"/>
                <a:gd name="T17" fmla="*/ 0 h 12"/>
                <a:gd name="T18" fmla="*/ 59 w 59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2"/>
                <a:gd name="T32" fmla="*/ 59 w 59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2">
                  <a:moveTo>
                    <a:pt x="59" y="6"/>
                  </a:moveTo>
                  <a:lnTo>
                    <a:pt x="53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3" y="12"/>
                  </a:lnTo>
                  <a:lnTo>
                    <a:pt x="48" y="6"/>
                  </a:lnTo>
                  <a:lnTo>
                    <a:pt x="59" y="6"/>
                  </a:lnTo>
                  <a:lnTo>
                    <a:pt x="59" y="0"/>
                  </a:lnTo>
                  <a:lnTo>
                    <a:pt x="53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1" name="Freeform 1151"/>
            <p:cNvSpPr>
              <a:spLocks/>
            </p:cNvSpPr>
            <p:nvPr/>
          </p:nvSpPr>
          <p:spPr bwMode="auto">
            <a:xfrm>
              <a:off x="4635" y="3150"/>
              <a:ext cx="11" cy="88"/>
            </a:xfrm>
            <a:custGeom>
              <a:avLst/>
              <a:gdLst>
                <a:gd name="T0" fmla="*/ 5 w 11"/>
                <a:gd name="T1" fmla="*/ 88 h 88"/>
                <a:gd name="T2" fmla="*/ 11 w 11"/>
                <a:gd name="T3" fmla="*/ 82 h 88"/>
                <a:gd name="T4" fmla="*/ 11 w 11"/>
                <a:gd name="T5" fmla="*/ 0 h 88"/>
                <a:gd name="T6" fmla="*/ 0 w 11"/>
                <a:gd name="T7" fmla="*/ 0 h 88"/>
                <a:gd name="T8" fmla="*/ 0 w 11"/>
                <a:gd name="T9" fmla="*/ 82 h 88"/>
                <a:gd name="T10" fmla="*/ 5 w 11"/>
                <a:gd name="T11" fmla="*/ 77 h 88"/>
                <a:gd name="T12" fmla="*/ 5 w 11"/>
                <a:gd name="T13" fmla="*/ 88 h 88"/>
                <a:gd name="T14" fmla="*/ 11 w 11"/>
                <a:gd name="T15" fmla="*/ 88 h 88"/>
                <a:gd name="T16" fmla="*/ 11 w 11"/>
                <a:gd name="T17" fmla="*/ 82 h 88"/>
                <a:gd name="T18" fmla="*/ 5 w 11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5" y="88"/>
                  </a:moveTo>
                  <a:lnTo>
                    <a:pt x="11" y="82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5" y="77"/>
                  </a:lnTo>
                  <a:lnTo>
                    <a:pt x="5" y="88"/>
                  </a:lnTo>
                  <a:lnTo>
                    <a:pt x="11" y="88"/>
                  </a:lnTo>
                  <a:lnTo>
                    <a:pt x="11" y="82"/>
                  </a:lnTo>
                  <a:lnTo>
                    <a:pt x="5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2" name="Freeform 1152"/>
            <p:cNvSpPr>
              <a:spLocks/>
            </p:cNvSpPr>
            <p:nvPr/>
          </p:nvSpPr>
          <p:spPr bwMode="auto">
            <a:xfrm>
              <a:off x="4581" y="3227"/>
              <a:ext cx="59" cy="11"/>
            </a:xfrm>
            <a:custGeom>
              <a:avLst/>
              <a:gdLst>
                <a:gd name="T0" fmla="*/ 0 w 59"/>
                <a:gd name="T1" fmla="*/ 5 h 11"/>
                <a:gd name="T2" fmla="*/ 6 w 59"/>
                <a:gd name="T3" fmla="*/ 11 h 11"/>
                <a:gd name="T4" fmla="*/ 59 w 59"/>
                <a:gd name="T5" fmla="*/ 11 h 11"/>
                <a:gd name="T6" fmla="*/ 59 w 59"/>
                <a:gd name="T7" fmla="*/ 0 h 11"/>
                <a:gd name="T8" fmla="*/ 6 w 59"/>
                <a:gd name="T9" fmla="*/ 0 h 11"/>
                <a:gd name="T10" fmla="*/ 11 w 59"/>
                <a:gd name="T11" fmla="*/ 5 h 11"/>
                <a:gd name="T12" fmla="*/ 0 w 59"/>
                <a:gd name="T13" fmla="*/ 5 h 11"/>
                <a:gd name="T14" fmla="*/ 0 w 59"/>
                <a:gd name="T15" fmla="*/ 11 h 11"/>
                <a:gd name="T16" fmla="*/ 6 w 59"/>
                <a:gd name="T17" fmla="*/ 11 h 11"/>
                <a:gd name="T18" fmla="*/ 0 w 59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1"/>
                <a:gd name="T32" fmla="*/ 59 w 59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1">
                  <a:moveTo>
                    <a:pt x="0" y="5"/>
                  </a:moveTo>
                  <a:lnTo>
                    <a:pt x="6" y="11"/>
                  </a:lnTo>
                  <a:lnTo>
                    <a:pt x="59" y="11"/>
                  </a:lnTo>
                  <a:lnTo>
                    <a:pt x="59" y="0"/>
                  </a:lnTo>
                  <a:lnTo>
                    <a:pt x="6" y="0"/>
                  </a:lnTo>
                  <a:lnTo>
                    <a:pt x="11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3" name="Freeform 1153"/>
            <p:cNvSpPr>
              <a:spLocks/>
            </p:cNvSpPr>
            <p:nvPr/>
          </p:nvSpPr>
          <p:spPr bwMode="auto">
            <a:xfrm>
              <a:off x="4529" y="3227"/>
              <a:ext cx="37" cy="276"/>
            </a:xfrm>
            <a:custGeom>
              <a:avLst/>
              <a:gdLst>
                <a:gd name="T0" fmla="*/ 31 w 37"/>
                <a:gd name="T1" fmla="*/ 0 h 276"/>
                <a:gd name="T2" fmla="*/ 25 w 37"/>
                <a:gd name="T3" fmla="*/ 5 h 276"/>
                <a:gd name="T4" fmla="*/ 0 w 37"/>
                <a:gd name="T5" fmla="*/ 274 h 276"/>
                <a:gd name="T6" fmla="*/ 12 w 37"/>
                <a:gd name="T7" fmla="*/ 276 h 276"/>
                <a:gd name="T8" fmla="*/ 37 w 37"/>
                <a:gd name="T9" fmla="*/ 7 h 276"/>
                <a:gd name="T10" fmla="*/ 31 w 37"/>
                <a:gd name="T11" fmla="*/ 11 h 276"/>
                <a:gd name="T12" fmla="*/ 31 w 37"/>
                <a:gd name="T13" fmla="*/ 0 h 276"/>
                <a:gd name="T14" fmla="*/ 25 w 37"/>
                <a:gd name="T15" fmla="*/ 0 h 276"/>
                <a:gd name="T16" fmla="*/ 25 w 37"/>
                <a:gd name="T17" fmla="*/ 5 h 276"/>
                <a:gd name="T18" fmla="*/ 31 w 37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7"/>
                <a:gd name="T31" fmla="*/ 0 h 276"/>
                <a:gd name="T32" fmla="*/ 37 w 37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7" h="276">
                  <a:moveTo>
                    <a:pt x="31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2" y="276"/>
                  </a:lnTo>
                  <a:lnTo>
                    <a:pt x="37" y="7"/>
                  </a:lnTo>
                  <a:lnTo>
                    <a:pt x="31" y="11"/>
                  </a:lnTo>
                  <a:lnTo>
                    <a:pt x="31" y="0"/>
                  </a:lnTo>
                  <a:lnTo>
                    <a:pt x="25" y="0"/>
                  </a:lnTo>
                  <a:lnTo>
                    <a:pt x="25" y="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4" name="Freeform 1154"/>
            <p:cNvSpPr>
              <a:spLocks/>
            </p:cNvSpPr>
            <p:nvPr/>
          </p:nvSpPr>
          <p:spPr bwMode="auto">
            <a:xfrm>
              <a:off x="4560" y="3227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05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05 w 111"/>
                <a:gd name="T9" fmla="*/ 11 h 11"/>
                <a:gd name="T10" fmla="*/ 100 w 111"/>
                <a:gd name="T11" fmla="*/ 7 h 11"/>
                <a:gd name="T12" fmla="*/ 111 w 111"/>
                <a:gd name="T13" fmla="*/ 5 h 11"/>
                <a:gd name="T14" fmla="*/ 111 w 111"/>
                <a:gd name="T15" fmla="*/ 0 h 11"/>
                <a:gd name="T16" fmla="*/ 105 w 111"/>
                <a:gd name="T17" fmla="*/ 0 h 11"/>
                <a:gd name="T18" fmla="*/ 111 w 111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1"/>
                <a:gd name="T31" fmla="*/ 0 h 11"/>
                <a:gd name="T32" fmla="*/ 111 w 111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1" h="11">
                  <a:moveTo>
                    <a:pt x="111" y="5"/>
                  </a:moveTo>
                  <a:lnTo>
                    <a:pt x="105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5" y="11"/>
                  </a:lnTo>
                  <a:lnTo>
                    <a:pt x="100" y="7"/>
                  </a:lnTo>
                  <a:lnTo>
                    <a:pt x="111" y="5"/>
                  </a:lnTo>
                  <a:lnTo>
                    <a:pt x="111" y="0"/>
                  </a:lnTo>
                  <a:lnTo>
                    <a:pt x="105" y="0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5" name="Freeform 1155"/>
            <p:cNvSpPr>
              <a:spLocks/>
            </p:cNvSpPr>
            <p:nvPr/>
          </p:nvSpPr>
          <p:spPr bwMode="auto">
            <a:xfrm>
              <a:off x="4660" y="3232"/>
              <a:ext cx="38" cy="277"/>
            </a:xfrm>
            <a:custGeom>
              <a:avLst/>
              <a:gdLst>
                <a:gd name="T0" fmla="*/ 30 w 38"/>
                <a:gd name="T1" fmla="*/ 277 h 277"/>
                <a:gd name="T2" fmla="*/ 36 w 38"/>
                <a:gd name="T3" fmla="*/ 269 h 277"/>
                <a:gd name="T4" fmla="*/ 11 w 38"/>
                <a:gd name="T5" fmla="*/ 0 h 277"/>
                <a:gd name="T6" fmla="*/ 0 w 38"/>
                <a:gd name="T7" fmla="*/ 2 h 277"/>
                <a:gd name="T8" fmla="*/ 26 w 38"/>
                <a:gd name="T9" fmla="*/ 271 h 277"/>
                <a:gd name="T10" fmla="*/ 30 w 38"/>
                <a:gd name="T11" fmla="*/ 265 h 277"/>
                <a:gd name="T12" fmla="*/ 30 w 38"/>
                <a:gd name="T13" fmla="*/ 277 h 277"/>
                <a:gd name="T14" fmla="*/ 38 w 38"/>
                <a:gd name="T15" fmla="*/ 277 h 277"/>
                <a:gd name="T16" fmla="*/ 36 w 38"/>
                <a:gd name="T17" fmla="*/ 269 h 277"/>
                <a:gd name="T18" fmla="*/ 30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0" y="277"/>
                  </a:moveTo>
                  <a:lnTo>
                    <a:pt x="36" y="269"/>
                  </a:lnTo>
                  <a:lnTo>
                    <a:pt x="11" y="0"/>
                  </a:lnTo>
                  <a:lnTo>
                    <a:pt x="0" y="2"/>
                  </a:lnTo>
                  <a:lnTo>
                    <a:pt x="26" y="271"/>
                  </a:lnTo>
                  <a:lnTo>
                    <a:pt x="30" y="265"/>
                  </a:lnTo>
                  <a:lnTo>
                    <a:pt x="30" y="277"/>
                  </a:lnTo>
                  <a:lnTo>
                    <a:pt x="38" y="277"/>
                  </a:lnTo>
                  <a:lnTo>
                    <a:pt x="36" y="269"/>
                  </a:lnTo>
                  <a:lnTo>
                    <a:pt x="30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6" name="Freeform 1156"/>
            <p:cNvSpPr>
              <a:spLocks/>
            </p:cNvSpPr>
            <p:nvPr/>
          </p:nvSpPr>
          <p:spPr bwMode="auto">
            <a:xfrm>
              <a:off x="4527" y="3497"/>
              <a:ext cx="163" cy="12"/>
            </a:xfrm>
            <a:custGeom>
              <a:avLst/>
              <a:gdLst>
                <a:gd name="T0" fmla="*/ 2 w 163"/>
                <a:gd name="T1" fmla="*/ 4 h 12"/>
                <a:gd name="T2" fmla="*/ 8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8 w 163"/>
                <a:gd name="T9" fmla="*/ 0 h 12"/>
                <a:gd name="T10" fmla="*/ 14 w 163"/>
                <a:gd name="T11" fmla="*/ 6 h 12"/>
                <a:gd name="T12" fmla="*/ 2 w 163"/>
                <a:gd name="T13" fmla="*/ 4 h 12"/>
                <a:gd name="T14" fmla="*/ 0 w 163"/>
                <a:gd name="T15" fmla="*/ 12 h 12"/>
                <a:gd name="T16" fmla="*/ 8 w 163"/>
                <a:gd name="T17" fmla="*/ 12 h 12"/>
                <a:gd name="T18" fmla="*/ 2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2" y="4"/>
                  </a:moveTo>
                  <a:lnTo>
                    <a:pt x="8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8" y="0"/>
                  </a:lnTo>
                  <a:lnTo>
                    <a:pt x="14" y="6"/>
                  </a:lnTo>
                  <a:lnTo>
                    <a:pt x="2" y="4"/>
                  </a:lnTo>
                  <a:lnTo>
                    <a:pt x="0" y="12"/>
                  </a:lnTo>
                  <a:lnTo>
                    <a:pt x="8" y="1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7" name="Freeform 1157"/>
            <p:cNvSpPr>
              <a:spLocks/>
            </p:cNvSpPr>
            <p:nvPr/>
          </p:nvSpPr>
          <p:spPr bwMode="auto">
            <a:xfrm>
              <a:off x="4604" y="3791"/>
              <a:ext cx="71" cy="65"/>
            </a:xfrm>
            <a:custGeom>
              <a:avLst/>
              <a:gdLst>
                <a:gd name="T0" fmla="*/ 0 w 71"/>
                <a:gd name="T1" fmla="*/ 65 h 65"/>
                <a:gd name="T2" fmla="*/ 15 w 71"/>
                <a:gd name="T3" fmla="*/ 65 h 65"/>
                <a:gd name="T4" fmla="*/ 29 w 71"/>
                <a:gd name="T5" fmla="*/ 65 h 65"/>
                <a:gd name="T6" fmla="*/ 42 w 71"/>
                <a:gd name="T7" fmla="*/ 63 h 65"/>
                <a:gd name="T8" fmla="*/ 54 w 71"/>
                <a:gd name="T9" fmla="*/ 59 h 65"/>
                <a:gd name="T10" fmla="*/ 61 w 71"/>
                <a:gd name="T11" fmla="*/ 50 h 65"/>
                <a:gd name="T12" fmla="*/ 67 w 71"/>
                <a:gd name="T13" fmla="*/ 36 h 65"/>
                <a:gd name="T14" fmla="*/ 69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6 w 71"/>
                <a:gd name="T23" fmla="*/ 30 h 65"/>
                <a:gd name="T24" fmla="*/ 42 w 71"/>
                <a:gd name="T25" fmla="*/ 36 h 65"/>
                <a:gd name="T26" fmla="*/ 40 w 71"/>
                <a:gd name="T27" fmla="*/ 40 h 65"/>
                <a:gd name="T28" fmla="*/ 36 w 71"/>
                <a:gd name="T29" fmla="*/ 42 h 65"/>
                <a:gd name="T30" fmla="*/ 29 w 71"/>
                <a:gd name="T31" fmla="*/ 42 h 65"/>
                <a:gd name="T32" fmla="*/ 15 w 71"/>
                <a:gd name="T33" fmla="*/ 42 h 65"/>
                <a:gd name="T34" fmla="*/ 0 w 71"/>
                <a:gd name="T35" fmla="*/ 42 h 65"/>
                <a:gd name="T36" fmla="*/ 0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0" y="65"/>
                  </a:moveTo>
                  <a:lnTo>
                    <a:pt x="15" y="65"/>
                  </a:lnTo>
                  <a:lnTo>
                    <a:pt x="29" y="65"/>
                  </a:lnTo>
                  <a:lnTo>
                    <a:pt x="42" y="63"/>
                  </a:lnTo>
                  <a:lnTo>
                    <a:pt x="54" y="59"/>
                  </a:lnTo>
                  <a:lnTo>
                    <a:pt x="61" y="50"/>
                  </a:lnTo>
                  <a:lnTo>
                    <a:pt x="67" y="36"/>
                  </a:lnTo>
                  <a:lnTo>
                    <a:pt x="69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6" y="30"/>
                  </a:lnTo>
                  <a:lnTo>
                    <a:pt x="42" y="36"/>
                  </a:lnTo>
                  <a:lnTo>
                    <a:pt x="40" y="40"/>
                  </a:lnTo>
                  <a:lnTo>
                    <a:pt x="36" y="42"/>
                  </a:lnTo>
                  <a:lnTo>
                    <a:pt x="29" y="42"/>
                  </a:lnTo>
                  <a:lnTo>
                    <a:pt x="15" y="42"/>
                  </a:lnTo>
                  <a:lnTo>
                    <a:pt x="0" y="42"/>
                  </a:lnTo>
                  <a:lnTo>
                    <a:pt x="0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8" name="Freeform 1158"/>
            <p:cNvSpPr>
              <a:spLocks/>
            </p:cNvSpPr>
            <p:nvPr/>
          </p:nvSpPr>
          <p:spPr bwMode="auto">
            <a:xfrm>
              <a:off x="4539" y="3453"/>
              <a:ext cx="147" cy="12"/>
            </a:xfrm>
            <a:custGeom>
              <a:avLst/>
              <a:gdLst>
                <a:gd name="T0" fmla="*/ 147 w 147"/>
                <a:gd name="T1" fmla="*/ 6 h 12"/>
                <a:gd name="T2" fmla="*/ 147 w 147"/>
                <a:gd name="T3" fmla="*/ 0 h 12"/>
                <a:gd name="T4" fmla="*/ 0 w 147"/>
                <a:gd name="T5" fmla="*/ 0 h 12"/>
                <a:gd name="T6" fmla="*/ 0 w 147"/>
                <a:gd name="T7" fmla="*/ 12 h 12"/>
                <a:gd name="T8" fmla="*/ 147 w 147"/>
                <a:gd name="T9" fmla="*/ 12 h 12"/>
                <a:gd name="T10" fmla="*/ 147 w 147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7"/>
                <a:gd name="T19" fmla="*/ 0 h 12"/>
                <a:gd name="T20" fmla="*/ 147 w 147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7" h="12">
                  <a:moveTo>
                    <a:pt x="147" y="6"/>
                  </a:moveTo>
                  <a:lnTo>
                    <a:pt x="147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7" y="12"/>
                  </a:lnTo>
                  <a:lnTo>
                    <a:pt x="147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29" name="Freeform 1159"/>
            <p:cNvSpPr>
              <a:spLocks/>
            </p:cNvSpPr>
            <p:nvPr/>
          </p:nvSpPr>
          <p:spPr bwMode="auto">
            <a:xfrm>
              <a:off x="4544" y="3424"/>
              <a:ext cx="139" cy="12"/>
            </a:xfrm>
            <a:custGeom>
              <a:avLst/>
              <a:gdLst>
                <a:gd name="T0" fmla="*/ 139 w 139"/>
                <a:gd name="T1" fmla="*/ 6 h 12"/>
                <a:gd name="T2" fmla="*/ 139 w 139"/>
                <a:gd name="T3" fmla="*/ 0 h 12"/>
                <a:gd name="T4" fmla="*/ 0 w 139"/>
                <a:gd name="T5" fmla="*/ 0 h 12"/>
                <a:gd name="T6" fmla="*/ 0 w 139"/>
                <a:gd name="T7" fmla="*/ 12 h 12"/>
                <a:gd name="T8" fmla="*/ 139 w 139"/>
                <a:gd name="T9" fmla="*/ 12 h 12"/>
                <a:gd name="T10" fmla="*/ 139 w 13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9"/>
                <a:gd name="T19" fmla="*/ 0 h 12"/>
                <a:gd name="T20" fmla="*/ 139 w 13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9" h="12">
                  <a:moveTo>
                    <a:pt x="139" y="6"/>
                  </a:moveTo>
                  <a:lnTo>
                    <a:pt x="13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9" y="12"/>
                  </a:lnTo>
                  <a:lnTo>
                    <a:pt x="13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0" name="Freeform 1160"/>
            <p:cNvSpPr>
              <a:spLocks/>
            </p:cNvSpPr>
            <p:nvPr/>
          </p:nvSpPr>
          <p:spPr bwMode="auto">
            <a:xfrm>
              <a:off x="4548" y="3399"/>
              <a:ext cx="129" cy="12"/>
            </a:xfrm>
            <a:custGeom>
              <a:avLst/>
              <a:gdLst>
                <a:gd name="T0" fmla="*/ 129 w 129"/>
                <a:gd name="T1" fmla="*/ 6 h 12"/>
                <a:gd name="T2" fmla="*/ 129 w 129"/>
                <a:gd name="T3" fmla="*/ 0 h 12"/>
                <a:gd name="T4" fmla="*/ 0 w 129"/>
                <a:gd name="T5" fmla="*/ 0 h 12"/>
                <a:gd name="T6" fmla="*/ 0 w 129"/>
                <a:gd name="T7" fmla="*/ 12 h 12"/>
                <a:gd name="T8" fmla="*/ 129 w 129"/>
                <a:gd name="T9" fmla="*/ 12 h 12"/>
                <a:gd name="T10" fmla="*/ 129 w 12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9"/>
                <a:gd name="T19" fmla="*/ 0 h 12"/>
                <a:gd name="T20" fmla="*/ 129 w 12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9" h="12">
                  <a:moveTo>
                    <a:pt x="129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9" y="12"/>
                  </a:lnTo>
                  <a:lnTo>
                    <a:pt x="12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1" name="Freeform 1161"/>
            <p:cNvSpPr>
              <a:spLocks/>
            </p:cNvSpPr>
            <p:nvPr/>
          </p:nvSpPr>
          <p:spPr bwMode="auto">
            <a:xfrm>
              <a:off x="4558" y="3254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11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11 w 111"/>
                <a:gd name="T9" fmla="*/ 11 h 11"/>
                <a:gd name="T10" fmla="*/ 111 w 111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1"/>
                <a:gd name="T19" fmla="*/ 0 h 11"/>
                <a:gd name="T20" fmla="*/ 111 w 111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1" h="11">
                  <a:moveTo>
                    <a:pt x="111" y="5"/>
                  </a:moveTo>
                  <a:lnTo>
                    <a:pt x="111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1" y="11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32" name="Group 1162"/>
          <p:cNvGrpSpPr>
            <a:grpSpLocks/>
          </p:cNvGrpSpPr>
          <p:nvPr/>
        </p:nvGrpSpPr>
        <p:grpSpPr bwMode="auto">
          <a:xfrm>
            <a:off x="6526213" y="4213225"/>
            <a:ext cx="377825" cy="1130300"/>
            <a:chOff x="5243" y="3144"/>
            <a:chExt cx="238" cy="712"/>
          </a:xfrm>
        </p:grpSpPr>
        <p:sp>
          <p:nvSpPr>
            <p:cNvPr id="233" name="Rectangle 1163"/>
            <p:cNvSpPr>
              <a:spLocks noChangeArrowheads="1"/>
            </p:cNvSpPr>
            <p:nvPr/>
          </p:nvSpPr>
          <p:spPr bwMode="auto">
            <a:xfrm>
              <a:off x="5266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4" name="Freeform 1164"/>
            <p:cNvSpPr>
              <a:spLocks/>
            </p:cNvSpPr>
            <p:nvPr/>
          </p:nvSpPr>
          <p:spPr bwMode="auto">
            <a:xfrm>
              <a:off x="5260" y="3585"/>
              <a:ext cx="12" cy="79"/>
            </a:xfrm>
            <a:custGeom>
              <a:avLst/>
              <a:gdLst>
                <a:gd name="T0" fmla="*/ 6 w 12"/>
                <a:gd name="T1" fmla="*/ 0 h 79"/>
                <a:gd name="T2" fmla="*/ 0 w 12"/>
                <a:gd name="T3" fmla="*/ 6 h 79"/>
                <a:gd name="T4" fmla="*/ 0 w 12"/>
                <a:gd name="T5" fmla="*/ 79 h 79"/>
                <a:gd name="T6" fmla="*/ 12 w 12"/>
                <a:gd name="T7" fmla="*/ 79 h 79"/>
                <a:gd name="T8" fmla="*/ 12 w 12"/>
                <a:gd name="T9" fmla="*/ 6 h 79"/>
                <a:gd name="T10" fmla="*/ 6 w 12"/>
                <a:gd name="T11" fmla="*/ 12 h 79"/>
                <a:gd name="T12" fmla="*/ 6 w 12"/>
                <a:gd name="T13" fmla="*/ 0 h 79"/>
                <a:gd name="T14" fmla="*/ 0 w 12"/>
                <a:gd name="T15" fmla="*/ 0 h 79"/>
                <a:gd name="T16" fmla="*/ 0 w 12"/>
                <a:gd name="T17" fmla="*/ 6 h 79"/>
                <a:gd name="T18" fmla="*/ 6 w 12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2" y="79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5" name="Freeform 1165"/>
            <p:cNvSpPr>
              <a:spLocks/>
            </p:cNvSpPr>
            <p:nvPr/>
          </p:nvSpPr>
          <p:spPr bwMode="auto">
            <a:xfrm>
              <a:off x="5266" y="3585"/>
              <a:ext cx="196" cy="12"/>
            </a:xfrm>
            <a:custGeom>
              <a:avLst/>
              <a:gdLst>
                <a:gd name="T0" fmla="*/ 196 w 196"/>
                <a:gd name="T1" fmla="*/ 6 h 12"/>
                <a:gd name="T2" fmla="*/ 190 w 196"/>
                <a:gd name="T3" fmla="*/ 0 h 12"/>
                <a:gd name="T4" fmla="*/ 0 w 196"/>
                <a:gd name="T5" fmla="*/ 0 h 12"/>
                <a:gd name="T6" fmla="*/ 0 w 196"/>
                <a:gd name="T7" fmla="*/ 12 h 12"/>
                <a:gd name="T8" fmla="*/ 190 w 196"/>
                <a:gd name="T9" fmla="*/ 12 h 12"/>
                <a:gd name="T10" fmla="*/ 184 w 196"/>
                <a:gd name="T11" fmla="*/ 6 h 12"/>
                <a:gd name="T12" fmla="*/ 196 w 196"/>
                <a:gd name="T13" fmla="*/ 6 h 12"/>
                <a:gd name="T14" fmla="*/ 196 w 196"/>
                <a:gd name="T15" fmla="*/ 0 h 12"/>
                <a:gd name="T16" fmla="*/ 190 w 196"/>
                <a:gd name="T17" fmla="*/ 0 h 12"/>
                <a:gd name="T18" fmla="*/ 196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196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6" y="6"/>
                  </a:lnTo>
                  <a:lnTo>
                    <a:pt x="196" y="0"/>
                  </a:lnTo>
                  <a:lnTo>
                    <a:pt x="190" y="0"/>
                  </a:lnTo>
                  <a:lnTo>
                    <a:pt x="196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6" name="Freeform 1166"/>
            <p:cNvSpPr>
              <a:spLocks/>
            </p:cNvSpPr>
            <p:nvPr/>
          </p:nvSpPr>
          <p:spPr bwMode="auto">
            <a:xfrm>
              <a:off x="5450" y="3591"/>
              <a:ext cx="12" cy="79"/>
            </a:xfrm>
            <a:custGeom>
              <a:avLst/>
              <a:gdLst>
                <a:gd name="T0" fmla="*/ 6 w 12"/>
                <a:gd name="T1" fmla="*/ 79 h 79"/>
                <a:gd name="T2" fmla="*/ 12 w 12"/>
                <a:gd name="T3" fmla="*/ 73 h 79"/>
                <a:gd name="T4" fmla="*/ 12 w 12"/>
                <a:gd name="T5" fmla="*/ 0 h 79"/>
                <a:gd name="T6" fmla="*/ 0 w 12"/>
                <a:gd name="T7" fmla="*/ 0 h 79"/>
                <a:gd name="T8" fmla="*/ 0 w 12"/>
                <a:gd name="T9" fmla="*/ 73 h 79"/>
                <a:gd name="T10" fmla="*/ 6 w 12"/>
                <a:gd name="T11" fmla="*/ 67 h 79"/>
                <a:gd name="T12" fmla="*/ 6 w 12"/>
                <a:gd name="T13" fmla="*/ 79 h 79"/>
                <a:gd name="T14" fmla="*/ 12 w 12"/>
                <a:gd name="T15" fmla="*/ 79 h 79"/>
                <a:gd name="T16" fmla="*/ 12 w 12"/>
                <a:gd name="T17" fmla="*/ 73 h 79"/>
                <a:gd name="T18" fmla="*/ 6 w 12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79"/>
                <a:gd name="T32" fmla="*/ 12 w 12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79">
                  <a:moveTo>
                    <a:pt x="6" y="79"/>
                  </a:moveTo>
                  <a:lnTo>
                    <a:pt x="12" y="73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2" y="79"/>
                  </a:lnTo>
                  <a:lnTo>
                    <a:pt x="12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7" name="Freeform 1167"/>
            <p:cNvSpPr>
              <a:spLocks/>
            </p:cNvSpPr>
            <p:nvPr/>
          </p:nvSpPr>
          <p:spPr bwMode="auto">
            <a:xfrm>
              <a:off x="5260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2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2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8" name="Rectangle 1168"/>
            <p:cNvSpPr>
              <a:spLocks noChangeArrowheads="1"/>
            </p:cNvSpPr>
            <p:nvPr/>
          </p:nvSpPr>
          <p:spPr bwMode="auto">
            <a:xfrm>
              <a:off x="5297" y="3664"/>
              <a:ext cx="128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39" name="Freeform 1169"/>
            <p:cNvSpPr>
              <a:spLocks/>
            </p:cNvSpPr>
            <p:nvPr/>
          </p:nvSpPr>
          <p:spPr bwMode="auto">
            <a:xfrm>
              <a:off x="5291" y="3664"/>
              <a:ext cx="12" cy="132"/>
            </a:xfrm>
            <a:custGeom>
              <a:avLst/>
              <a:gdLst>
                <a:gd name="T0" fmla="*/ 6 w 12"/>
                <a:gd name="T1" fmla="*/ 121 h 132"/>
                <a:gd name="T2" fmla="*/ 12 w 12"/>
                <a:gd name="T3" fmla="*/ 127 h 132"/>
                <a:gd name="T4" fmla="*/ 12 w 12"/>
                <a:gd name="T5" fmla="*/ 0 h 132"/>
                <a:gd name="T6" fmla="*/ 0 w 12"/>
                <a:gd name="T7" fmla="*/ 0 h 132"/>
                <a:gd name="T8" fmla="*/ 0 w 12"/>
                <a:gd name="T9" fmla="*/ 127 h 132"/>
                <a:gd name="T10" fmla="*/ 6 w 12"/>
                <a:gd name="T11" fmla="*/ 132 h 132"/>
                <a:gd name="T12" fmla="*/ 0 w 12"/>
                <a:gd name="T13" fmla="*/ 127 h 132"/>
                <a:gd name="T14" fmla="*/ 0 w 12"/>
                <a:gd name="T15" fmla="*/ 132 h 132"/>
                <a:gd name="T16" fmla="*/ 6 w 12"/>
                <a:gd name="T17" fmla="*/ 132 h 132"/>
                <a:gd name="T18" fmla="*/ 6 w 12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2"/>
                <a:gd name="T32" fmla="*/ 12 w 12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2">
                  <a:moveTo>
                    <a:pt x="6" y="121"/>
                  </a:moveTo>
                  <a:lnTo>
                    <a:pt x="12" y="127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6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6" y="132"/>
                  </a:lnTo>
                  <a:lnTo>
                    <a:pt x="6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0" name="Freeform 1170"/>
            <p:cNvSpPr>
              <a:spLocks/>
            </p:cNvSpPr>
            <p:nvPr/>
          </p:nvSpPr>
          <p:spPr bwMode="auto">
            <a:xfrm>
              <a:off x="5297" y="3785"/>
              <a:ext cx="134" cy="11"/>
            </a:xfrm>
            <a:custGeom>
              <a:avLst/>
              <a:gdLst>
                <a:gd name="T0" fmla="*/ 123 w 134"/>
                <a:gd name="T1" fmla="*/ 6 h 11"/>
                <a:gd name="T2" fmla="*/ 128 w 134"/>
                <a:gd name="T3" fmla="*/ 0 h 11"/>
                <a:gd name="T4" fmla="*/ 0 w 134"/>
                <a:gd name="T5" fmla="*/ 0 h 11"/>
                <a:gd name="T6" fmla="*/ 0 w 134"/>
                <a:gd name="T7" fmla="*/ 11 h 11"/>
                <a:gd name="T8" fmla="*/ 128 w 134"/>
                <a:gd name="T9" fmla="*/ 11 h 11"/>
                <a:gd name="T10" fmla="*/ 134 w 134"/>
                <a:gd name="T11" fmla="*/ 6 h 11"/>
                <a:gd name="T12" fmla="*/ 128 w 134"/>
                <a:gd name="T13" fmla="*/ 11 h 11"/>
                <a:gd name="T14" fmla="*/ 134 w 134"/>
                <a:gd name="T15" fmla="*/ 11 h 11"/>
                <a:gd name="T16" fmla="*/ 134 w 134"/>
                <a:gd name="T17" fmla="*/ 6 h 11"/>
                <a:gd name="T18" fmla="*/ 123 w 134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1"/>
                <a:gd name="T32" fmla="*/ 134 w 134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1">
                  <a:moveTo>
                    <a:pt x="123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8" y="11"/>
                  </a:lnTo>
                  <a:lnTo>
                    <a:pt x="134" y="6"/>
                  </a:lnTo>
                  <a:lnTo>
                    <a:pt x="128" y="11"/>
                  </a:lnTo>
                  <a:lnTo>
                    <a:pt x="134" y="11"/>
                  </a:lnTo>
                  <a:lnTo>
                    <a:pt x="134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1" name="Freeform 1171"/>
            <p:cNvSpPr>
              <a:spLocks/>
            </p:cNvSpPr>
            <p:nvPr/>
          </p:nvSpPr>
          <p:spPr bwMode="auto">
            <a:xfrm>
              <a:off x="5420" y="3658"/>
              <a:ext cx="11" cy="133"/>
            </a:xfrm>
            <a:custGeom>
              <a:avLst/>
              <a:gdLst>
                <a:gd name="T0" fmla="*/ 5 w 11"/>
                <a:gd name="T1" fmla="*/ 12 h 133"/>
                <a:gd name="T2" fmla="*/ 0 w 11"/>
                <a:gd name="T3" fmla="*/ 6 h 133"/>
                <a:gd name="T4" fmla="*/ 0 w 11"/>
                <a:gd name="T5" fmla="*/ 133 h 133"/>
                <a:gd name="T6" fmla="*/ 11 w 11"/>
                <a:gd name="T7" fmla="*/ 133 h 133"/>
                <a:gd name="T8" fmla="*/ 11 w 11"/>
                <a:gd name="T9" fmla="*/ 6 h 133"/>
                <a:gd name="T10" fmla="*/ 5 w 11"/>
                <a:gd name="T11" fmla="*/ 0 h 133"/>
                <a:gd name="T12" fmla="*/ 11 w 11"/>
                <a:gd name="T13" fmla="*/ 6 h 133"/>
                <a:gd name="T14" fmla="*/ 11 w 11"/>
                <a:gd name="T15" fmla="*/ 0 h 133"/>
                <a:gd name="T16" fmla="*/ 5 w 11"/>
                <a:gd name="T17" fmla="*/ 0 h 133"/>
                <a:gd name="T18" fmla="*/ 5 w 11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3"/>
                <a:gd name="T32" fmla="*/ 11 w 11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3">
                  <a:moveTo>
                    <a:pt x="5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1" y="133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2" name="Freeform 1172"/>
            <p:cNvSpPr>
              <a:spLocks/>
            </p:cNvSpPr>
            <p:nvPr/>
          </p:nvSpPr>
          <p:spPr bwMode="auto">
            <a:xfrm>
              <a:off x="5291" y="3658"/>
              <a:ext cx="134" cy="12"/>
            </a:xfrm>
            <a:custGeom>
              <a:avLst/>
              <a:gdLst>
                <a:gd name="T0" fmla="*/ 12 w 134"/>
                <a:gd name="T1" fmla="*/ 6 h 12"/>
                <a:gd name="T2" fmla="*/ 6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6 w 134"/>
                <a:gd name="T9" fmla="*/ 0 h 12"/>
                <a:gd name="T10" fmla="*/ 0 w 134"/>
                <a:gd name="T11" fmla="*/ 6 h 12"/>
                <a:gd name="T12" fmla="*/ 6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2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2" y="6"/>
                  </a:moveTo>
                  <a:lnTo>
                    <a:pt x="6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3" name="Rectangle 1173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4" name="Rectangle 1174"/>
            <p:cNvSpPr>
              <a:spLocks noChangeArrowheads="1"/>
            </p:cNvSpPr>
            <p:nvPr/>
          </p:nvSpPr>
          <p:spPr bwMode="auto">
            <a:xfrm>
              <a:off x="5352" y="3791"/>
              <a:ext cx="18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5" name="Rectangle 1175"/>
            <p:cNvSpPr>
              <a:spLocks noChangeArrowheads="1"/>
            </p:cNvSpPr>
            <p:nvPr/>
          </p:nvSpPr>
          <p:spPr bwMode="auto">
            <a:xfrm>
              <a:off x="5249" y="3503"/>
              <a:ext cx="226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6" name="Freeform 1176"/>
            <p:cNvSpPr>
              <a:spLocks/>
            </p:cNvSpPr>
            <p:nvPr/>
          </p:nvSpPr>
          <p:spPr bwMode="auto">
            <a:xfrm>
              <a:off x="5243" y="3503"/>
              <a:ext cx="12" cy="94"/>
            </a:xfrm>
            <a:custGeom>
              <a:avLst/>
              <a:gdLst>
                <a:gd name="T0" fmla="*/ 6 w 12"/>
                <a:gd name="T1" fmla="*/ 82 h 94"/>
                <a:gd name="T2" fmla="*/ 12 w 12"/>
                <a:gd name="T3" fmla="*/ 88 h 94"/>
                <a:gd name="T4" fmla="*/ 12 w 12"/>
                <a:gd name="T5" fmla="*/ 0 h 94"/>
                <a:gd name="T6" fmla="*/ 0 w 12"/>
                <a:gd name="T7" fmla="*/ 0 h 94"/>
                <a:gd name="T8" fmla="*/ 0 w 12"/>
                <a:gd name="T9" fmla="*/ 88 h 94"/>
                <a:gd name="T10" fmla="*/ 6 w 12"/>
                <a:gd name="T11" fmla="*/ 94 h 94"/>
                <a:gd name="T12" fmla="*/ 0 w 12"/>
                <a:gd name="T13" fmla="*/ 88 h 94"/>
                <a:gd name="T14" fmla="*/ 0 w 12"/>
                <a:gd name="T15" fmla="*/ 94 h 94"/>
                <a:gd name="T16" fmla="*/ 6 w 12"/>
                <a:gd name="T17" fmla="*/ 94 h 94"/>
                <a:gd name="T18" fmla="*/ 6 w 12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82"/>
                  </a:moveTo>
                  <a:lnTo>
                    <a:pt x="12" y="88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6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6" y="94"/>
                  </a:lnTo>
                  <a:lnTo>
                    <a:pt x="6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7" name="Freeform 1177"/>
            <p:cNvSpPr>
              <a:spLocks/>
            </p:cNvSpPr>
            <p:nvPr/>
          </p:nvSpPr>
          <p:spPr bwMode="auto">
            <a:xfrm>
              <a:off x="5249" y="3585"/>
              <a:ext cx="232" cy="12"/>
            </a:xfrm>
            <a:custGeom>
              <a:avLst/>
              <a:gdLst>
                <a:gd name="T0" fmla="*/ 221 w 232"/>
                <a:gd name="T1" fmla="*/ 6 h 12"/>
                <a:gd name="T2" fmla="*/ 226 w 232"/>
                <a:gd name="T3" fmla="*/ 0 h 12"/>
                <a:gd name="T4" fmla="*/ 0 w 232"/>
                <a:gd name="T5" fmla="*/ 0 h 12"/>
                <a:gd name="T6" fmla="*/ 0 w 232"/>
                <a:gd name="T7" fmla="*/ 12 h 12"/>
                <a:gd name="T8" fmla="*/ 226 w 232"/>
                <a:gd name="T9" fmla="*/ 12 h 12"/>
                <a:gd name="T10" fmla="*/ 232 w 232"/>
                <a:gd name="T11" fmla="*/ 6 h 12"/>
                <a:gd name="T12" fmla="*/ 226 w 232"/>
                <a:gd name="T13" fmla="*/ 12 h 12"/>
                <a:gd name="T14" fmla="*/ 232 w 232"/>
                <a:gd name="T15" fmla="*/ 12 h 12"/>
                <a:gd name="T16" fmla="*/ 232 w 232"/>
                <a:gd name="T17" fmla="*/ 6 h 12"/>
                <a:gd name="T18" fmla="*/ 221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221" y="6"/>
                  </a:moveTo>
                  <a:lnTo>
                    <a:pt x="226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6" y="12"/>
                  </a:lnTo>
                  <a:lnTo>
                    <a:pt x="232" y="6"/>
                  </a:lnTo>
                  <a:lnTo>
                    <a:pt x="226" y="12"/>
                  </a:lnTo>
                  <a:lnTo>
                    <a:pt x="232" y="12"/>
                  </a:lnTo>
                  <a:lnTo>
                    <a:pt x="232" y="6"/>
                  </a:lnTo>
                  <a:lnTo>
                    <a:pt x="22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8" name="Freeform 1178"/>
            <p:cNvSpPr>
              <a:spLocks/>
            </p:cNvSpPr>
            <p:nvPr/>
          </p:nvSpPr>
          <p:spPr bwMode="auto">
            <a:xfrm>
              <a:off x="5470" y="3497"/>
              <a:ext cx="11" cy="94"/>
            </a:xfrm>
            <a:custGeom>
              <a:avLst/>
              <a:gdLst>
                <a:gd name="T0" fmla="*/ 5 w 11"/>
                <a:gd name="T1" fmla="*/ 12 h 94"/>
                <a:gd name="T2" fmla="*/ 0 w 11"/>
                <a:gd name="T3" fmla="*/ 6 h 94"/>
                <a:gd name="T4" fmla="*/ 0 w 11"/>
                <a:gd name="T5" fmla="*/ 94 h 94"/>
                <a:gd name="T6" fmla="*/ 11 w 11"/>
                <a:gd name="T7" fmla="*/ 94 h 94"/>
                <a:gd name="T8" fmla="*/ 11 w 11"/>
                <a:gd name="T9" fmla="*/ 6 h 94"/>
                <a:gd name="T10" fmla="*/ 5 w 11"/>
                <a:gd name="T11" fmla="*/ 0 h 94"/>
                <a:gd name="T12" fmla="*/ 11 w 11"/>
                <a:gd name="T13" fmla="*/ 6 h 94"/>
                <a:gd name="T14" fmla="*/ 11 w 11"/>
                <a:gd name="T15" fmla="*/ 0 h 94"/>
                <a:gd name="T16" fmla="*/ 5 w 11"/>
                <a:gd name="T17" fmla="*/ 0 h 94"/>
                <a:gd name="T18" fmla="*/ 5 w 11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1" y="94"/>
                  </a:lnTo>
                  <a:lnTo>
                    <a:pt x="11" y="6"/>
                  </a:lnTo>
                  <a:lnTo>
                    <a:pt x="5" y="0"/>
                  </a:lnTo>
                  <a:lnTo>
                    <a:pt x="11" y="6"/>
                  </a:lnTo>
                  <a:lnTo>
                    <a:pt x="11" y="0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49" name="Freeform 1179"/>
            <p:cNvSpPr>
              <a:spLocks/>
            </p:cNvSpPr>
            <p:nvPr/>
          </p:nvSpPr>
          <p:spPr bwMode="auto">
            <a:xfrm>
              <a:off x="5243" y="3497"/>
              <a:ext cx="232" cy="12"/>
            </a:xfrm>
            <a:custGeom>
              <a:avLst/>
              <a:gdLst>
                <a:gd name="T0" fmla="*/ 12 w 232"/>
                <a:gd name="T1" fmla="*/ 6 h 12"/>
                <a:gd name="T2" fmla="*/ 6 w 232"/>
                <a:gd name="T3" fmla="*/ 12 h 12"/>
                <a:gd name="T4" fmla="*/ 232 w 232"/>
                <a:gd name="T5" fmla="*/ 12 h 12"/>
                <a:gd name="T6" fmla="*/ 232 w 232"/>
                <a:gd name="T7" fmla="*/ 0 h 12"/>
                <a:gd name="T8" fmla="*/ 6 w 232"/>
                <a:gd name="T9" fmla="*/ 0 h 12"/>
                <a:gd name="T10" fmla="*/ 0 w 232"/>
                <a:gd name="T11" fmla="*/ 6 h 12"/>
                <a:gd name="T12" fmla="*/ 6 w 232"/>
                <a:gd name="T13" fmla="*/ 0 h 12"/>
                <a:gd name="T14" fmla="*/ 0 w 232"/>
                <a:gd name="T15" fmla="*/ 0 h 12"/>
                <a:gd name="T16" fmla="*/ 0 w 232"/>
                <a:gd name="T17" fmla="*/ 6 h 12"/>
                <a:gd name="T18" fmla="*/ 12 w 232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2"/>
                <a:gd name="T31" fmla="*/ 0 h 12"/>
                <a:gd name="T32" fmla="*/ 232 w 232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2" h="12">
                  <a:moveTo>
                    <a:pt x="12" y="6"/>
                  </a:moveTo>
                  <a:lnTo>
                    <a:pt x="6" y="12"/>
                  </a:lnTo>
                  <a:lnTo>
                    <a:pt x="232" y="12"/>
                  </a:lnTo>
                  <a:lnTo>
                    <a:pt x="232" y="0"/>
                  </a:lnTo>
                  <a:lnTo>
                    <a:pt x="6" y="0"/>
                  </a:lnTo>
                  <a:lnTo>
                    <a:pt x="0" y="6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0" name="Rectangle 1180"/>
            <p:cNvSpPr>
              <a:spLocks noChangeArrowheads="1"/>
            </p:cNvSpPr>
            <p:nvPr/>
          </p:nvSpPr>
          <p:spPr bwMode="auto">
            <a:xfrm>
              <a:off x="5335" y="3150"/>
              <a:ext cx="54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1" name="Freeform 1181"/>
            <p:cNvSpPr>
              <a:spLocks/>
            </p:cNvSpPr>
            <p:nvPr/>
          </p:nvSpPr>
          <p:spPr bwMode="auto">
            <a:xfrm>
              <a:off x="5329" y="3144"/>
              <a:ext cx="12" cy="88"/>
            </a:xfrm>
            <a:custGeom>
              <a:avLst/>
              <a:gdLst>
                <a:gd name="T0" fmla="*/ 6 w 12"/>
                <a:gd name="T1" fmla="*/ 0 h 88"/>
                <a:gd name="T2" fmla="*/ 0 w 12"/>
                <a:gd name="T3" fmla="*/ 6 h 88"/>
                <a:gd name="T4" fmla="*/ 0 w 12"/>
                <a:gd name="T5" fmla="*/ 88 h 88"/>
                <a:gd name="T6" fmla="*/ 12 w 12"/>
                <a:gd name="T7" fmla="*/ 88 h 88"/>
                <a:gd name="T8" fmla="*/ 12 w 12"/>
                <a:gd name="T9" fmla="*/ 6 h 88"/>
                <a:gd name="T10" fmla="*/ 6 w 12"/>
                <a:gd name="T11" fmla="*/ 12 h 88"/>
                <a:gd name="T12" fmla="*/ 6 w 12"/>
                <a:gd name="T13" fmla="*/ 0 h 88"/>
                <a:gd name="T14" fmla="*/ 0 w 12"/>
                <a:gd name="T15" fmla="*/ 0 h 88"/>
                <a:gd name="T16" fmla="*/ 0 w 12"/>
                <a:gd name="T17" fmla="*/ 6 h 88"/>
                <a:gd name="T18" fmla="*/ 6 w 12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2" y="88"/>
                  </a:lnTo>
                  <a:lnTo>
                    <a:pt x="12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2" name="Freeform 1182"/>
            <p:cNvSpPr>
              <a:spLocks/>
            </p:cNvSpPr>
            <p:nvPr/>
          </p:nvSpPr>
          <p:spPr bwMode="auto">
            <a:xfrm>
              <a:off x="5335" y="3144"/>
              <a:ext cx="60" cy="12"/>
            </a:xfrm>
            <a:custGeom>
              <a:avLst/>
              <a:gdLst>
                <a:gd name="T0" fmla="*/ 60 w 60"/>
                <a:gd name="T1" fmla="*/ 6 h 12"/>
                <a:gd name="T2" fmla="*/ 54 w 60"/>
                <a:gd name="T3" fmla="*/ 0 h 12"/>
                <a:gd name="T4" fmla="*/ 0 w 60"/>
                <a:gd name="T5" fmla="*/ 0 h 12"/>
                <a:gd name="T6" fmla="*/ 0 w 60"/>
                <a:gd name="T7" fmla="*/ 12 h 12"/>
                <a:gd name="T8" fmla="*/ 54 w 60"/>
                <a:gd name="T9" fmla="*/ 12 h 12"/>
                <a:gd name="T10" fmla="*/ 48 w 60"/>
                <a:gd name="T11" fmla="*/ 6 h 12"/>
                <a:gd name="T12" fmla="*/ 60 w 60"/>
                <a:gd name="T13" fmla="*/ 6 h 12"/>
                <a:gd name="T14" fmla="*/ 60 w 60"/>
                <a:gd name="T15" fmla="*/ 0 h 12"/>
                <a:gd name="T16" fmla="*/ 54 w 60"/>
                <a:gd name="T17" fmla="*/ 0 h 12"/>
                <a:gd name="T18" fmla="*/ 60 w 60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2"/>
                <a:gd name="T32" fmla="*/ 60 w 60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2">
                  <a:moveTo>
                    <a:pt x="60" y="6"/>
                  </a:moveTo>
                  <a:lnTo>
                    <a:pt x="54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60" y="6"/>
                  </a:lnTo>
                  <a:lnTo>
                    <a:pt x="60" y="0"/>
                  </a:lnTo>
                  <a:lnTo>
                    <a:pt x="54" y="0"/>
                  </a:lnTo>
                  <a:lnTo>
                    <a:pt x="6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3" name="Freeform 1183"/>
            <p:cNvSpPr>
              <a:spLocks/>
            </p:cNvSpPr>
            <p:nvPr/>
          </p:nvSpPr>
          <p:spPr bwMode="auto">
            <a:xfrm>
              <a:off x="5383" y="3150"/>
              <a:ext cx="12" cy="88"/>
            </a:xfrm>
            <a:custGeom>
              <a:avLst/>
              <a:gdLst>
                <a:gd name="T0" fmla="*/ 6 w 12"/>
                <a:gd name="T1" fmla="*/ 88 h 88"/>
                <a:gd name="T2" fmla="*/ 12 w 12"/>
                <a:gd name="T3" fmla="*/ 82 h 88"/>
                <a:gd name="T4" fmla="*/ 12 w 12"/>
                <a:gd name="T5" fmla="*/ 0 h 88"/>
                <a:gd name="T6" fmla="*/ 0 w 12"/>
                <a:gd name="T7" fmla="*/ 0 h 88"/>
                <a:gd name="T8" fmla="*/ 0 w 12"/>
                <a:gd name="T9" fmla="*/ 82 h 88"/>
                <a:gd name="T10" fmla="*/ 6 w 12"/>
                <a:gd name="T11" fmla="*/ 77 h 88"/>
                <a:gd name="T12" fmla="*/ 6 w 12"/>
                <a:gd name="T13" fmla="*/ 88 h 88"/>
                <a:gd name="T14" fmla="*/ 12 w 12"/>
                <a:gd name="T15" fmla="*/ 88 h 88"/>
                <a:gd name="T16" fmla="*/ 12 w 12"/>
                <a:gd name="T17" fmla="*/ 82 h 88"/>
                <a:gd name="T18" fmla="*/ 6 w 12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88"/>
                <a:gd name="T32" fmla="*/ 12 w 12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88">
                  <a:moveTo>
                    <a:pt x="6" y="88"/>
                  </a:moveTo>
                  <a:lnTo>
                    <a:pt x="12" y="8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6" y="77"/>
                  </a:lnTo>
                  <a:lnTo>
                    <a:pt x="6" y="88"/>
                  </a:lnTo>
                  <a:lnTo>
                    <a:pt x="12" y="88"/>
                  </a:lnTo>
                  <a:lnTo>
                    <a:pt x="12" y="82"/>
                  </a:lnTo>
                  <a:lnTo>
                    <a:pt x="6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4" name="Freeform 1184"/>
            <p:cNvSpPr>
              <a:spLocks/>
            </p:cNvSpPr>
            <p:nvPr/>
          </p:nvSpPr>
          <p:spPr bwMode="auto">
            <a:xfrm>
              <a:off x="5329" y="3227"/>
              <a:ext cx="60" cy="11"/>
            </a:xfrm>
            <a:custGeom>
              <a:avLst/>
              <a:gdLst>
                <a:gd name="T0" fmla="*/ 0 w 60"/>
                <a:gd name="T1" fmla="*/ 5 h 11"/>
                <a:gd name="T2" fmla="*/ 6 w 60"/>
                <a:gd name="T3" fmla="*/ 11 h 11"/>
                <a:gd name="T4" fmla="*/ 60 w 60"/>
                <a:gd name="T5" fmla="*/ 11 h 11"/>
                <a:gd name="T6" fmla="*/ 60 w 60"/>
                <a:gd name="T7" fmla="*/ 0 h 11"/>
                <a:gd name="T8" fmla="*/ 6 w 60"/>
                <a:gd name="T9" fmla="*/ 0 h 11"/>
                <a:gd name="T10" fmla="*/ 12 w 60"/>
                <a:gd name="T11" fmla="*/ 5 h 11"/>
                <a:gd name="T12" fmla="*/ 0 w 60"/>
                <a:gd name="T13" fmla="*/ 5 h 11"/>
                <a:gd name="T14" fmla="*/ 0 w 60"/>
                <a:gd name="T15" fmla="*/ 11 h 11"/>
                <a:gd name="T16" fmla="*/ 6 w 60"/>
                <a:gd name="T17" fmla="*/ 11 h 11"/>
                <a:gd name="T18" fmla="*/ 0 w 60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60"/>
                <a:gd name="T31" fmla="*/ 0 h 11"/>
                <a:gd name="T32" fmla="*/ 60 w 60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60" h="11">
                  <a:moveTo>
                    <a:pt x="0" y="5"/>
                  </a:moveTo>
                  <a:lnTo>
                    <a:pt x="6" y="11"/>
                  </a:lnTo>
                  <a:lnTo>
                    <a:pt x="60" y="11"/>
                  </a:lnTo>
                  <a:lnTo>
                    <a:pt x="60" y="0"/>
                  </a:lnTo>
                  <a:lnTo>
                    <a:pt x="6" y="0"/>
                  </a:lnTo>
                  <a:lnTo>
                    <a:pt x="12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5" name="Freeform 1185"/>
            <p:cNvSpPr>
              <a:spLocks/>
            </p:cNvSpPr>
            <p:nvPr/>
          </p:nvSpPr>
          <p:spPr bwMode="auto">
            <a:xfrm>
              <a:off x="5278" y="3227"/>
              <a:ext cx="36" cy="276"/>
            </a:xfrm>
            <a:custGeom>
              <a:avLst/>
              <a:gdLst>
                <a:gd name="T0" fmla="*/ 30 w 36"/>
                <a:gd name="T1" fmla="*/ 0 h 276"/>
                <a:gd name="T2" fmla="*/ 25 w 36"/>
                <a:gd name="T3" fmla="*/ 5 h 276"/>
                <a:gd name="T4" fmla="*/ 0 w 36"/>
                <a:gd name="T5" fmla="*/ 274 h 276"/>
                <a:gd name="T6" fmla="*/ 11 w 36"/>
                <a:gd name="T7" fmla="*/ 276 h 276"/>
                <a:gd name="T8" fmla="*/ 36 w 36"/>
                <a:gd name="T9" fmla="*/ 7 h 276"/>
                <a:gd name="T10" fmla="*/ 30 w 36"/>
                <a:gd name="T11" fmla="*/ 11 h 276"/>
                <a:gd name="T12" fmla="*/ 30 w 36"/>
                <a:gd name="T13" fmla="*/ 0 h 276"/>
                <a:gd name="T14" fmla="*/ 26 w 36"/>
                <a:gd name="T15" fmla="*/ 0 h 276"/>
                <a:gd name="T16" fmla="*/ 25 w 36"/>
                <a:gd name="T17" fmla="*/ 5 h 276"/>
                <a:gd name="T18" fmla="*/ 30 w 36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6"/>
                <a:gd name="T31" fmla="*/ 0 h 276"/>
                <a:gd name="T32" fmla="*/ 36 w 36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6" h="276">
                  <a:moveTo>
                    <a:pt x="30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1" y="276"/>
                  </a:lnTo>
                  <a:lnTo>
                    <a:pt x="36" y="7"/>
                  </a:lnTo>
                  <a:lnTo>
                    <a:pt x="30" y="11"/>
                  </a:lnTo>
                  <a:lnTo>
                    <a:pt x="30" y="0"/>
                  </a:lnTo>
                  <a:lnTo>
                    <a:pt x="26" y="0"/>
                  </a:lnTo>
                  <a:lnTo>
                    <a:pt x="25" y="5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6" name="Freeform 1186"/>
            <p:cNvSpPr>
              <a:spLocks/>
            </p:cNvSpPr>
            <p:nvPr/>
          </p:nvSpPr>
          <p:spPr bwMode="auto">
            <a:xfrm>
              <a:off x="5308" y="3227"/>
              <a:ext cx="112" cy="11"/>
            </a:xfrm>
            <a:custGeom>
              <a:avLst/>
              <a:gdLst>
                <a:gd name="T0" fmla="*/ 112 w 112"/>
                <a:gd name="T1" fmla="*/ 5 h 11"/>
                <a:gd name="T2" fmla="*/ 106 w 112"/>
                <a:gd name="T3" fmla="*/ 0 h 11"/>
                <a:gd name="T4" fmla="*/ 0 w 112"/>
                <a:gd name="T5" fmla="*/ 0 h 11"/>
                <a:gd name="T6" fmla="*/ 0 w 112"/>
                <a:gd name="T7" fmla="*/ 11 h 11"/>
                <a:gd name="T8" fmla="*/ 106 w 112"/>
                <a:gd name="T9" fmla="*/ 11 h 11"/>
                <a:gd name="T10" fmla="*/ 100 w 112"/>
                <a:gd name="T11" fmla="*/ 7 h 11"/>
                <a:gd name="T12" fmla="*/ 112 w 112"/>
                <a:gd name="T13" fmla="*/ 5 h 11"/>
                <a:gd name="T14" fmla="*/ 112 w 112"/>
                <a:gd name="T15" fmla="*/ 0 h 11"/>
                <a:gd name="T16" fmla="*/ 106 w 112"/>
                <a:gd name="T17" fmla="*/ 0 h 11"/>
                <a:gd name="T18" fmla="*/ 112 w 112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2"/>
                <a:gd name="T31" fmla="*/ 0 h 11"/>
                <a:gd name="T32" fmla="*/ 112 w 112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2" h="11">
                  <a:moveTo>
                    <a:pt x="112" y="5"/>
                  </a:moveTo>
                  <a:lnTo>
                    <a:pt x="106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6" y="11"/>
                  </a:lnTo>
                  <a:lnTo>
                    <a:pt x="100" y="7"/>
                  </a:lnTo>
                  <a:lnTo>
                    <a:pt x="112" y="5"/>
                  </a:lnTo>
                  <a:lnTo>
                    <a:pt x="112" y="0"/>
                  </a:lnTo>
                  <a:lnTo>
                    <a:pt x="106" y="0"/>
                  </a:lnTo>
                  <a:lnTo>
                    <a:pt x="112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7" name="Freeform 1187"/>
            <p:cNvSpPr>
              <a:spLocks/>
            </p:cNvSpPr>
            <p:nvPr/>
          </p:nvSpPr>
          <p:spPr bwMode="auto">
            <a:xfrm>
              <a:off x="5408" y="3232"/>
              <a:ext cx="38" cy="277"/>
            </a:xfrm>
            <a:custGeom>
              <a:avLst/>
              <a:gdLst>
                <a:gd name="T0" fmla="*/ 33 w 38"/>
                <a:gd name="T1" fmla="*/ 277 h 277"/>
                <a:gd name="T2" fmla="*/ 38 w 38"/>
                <a:gd name="T3" fmla="*/ 269 h 277"/>
                <a:gd name="T4" fmla="*/ 12 w 38"/>
                <a:gd name="T5" fmla="*/ 0 h 277"/>
                <a:gd name="T6" fmla="*/ 0 w 38"/>
                <a:gd name="T7" fmla="*/ 2 h 277"/>
                <a:gd name="T8" fmla="*/ 27 w 38"/>
                <a:gd name="T9" fmla="*/ 271 h 277"/>
                <a:gd name="T10" fmla="*/ 33 w 38"/>
                <a:gd name="T11" fmla="*/ 265 h 277"/>
                <a:gd name="T12" fmla="*/ 33 w 38"/>
                <a:gd name="T13" fmla="*/ 277 h 277"/>
                <a:gd name="T14" fmla="*/ 38 w 38"/>
                <a:gd name="T15" fmla="*/ 277 h 277"/>
                <a:gd name="T16" fmla="*/ 38 w 38"/>
                <a:gd name="T17" fmla="*/ 269 h 277"/>
                <a:gd name="T18" fmla="*/ 33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3" y="277"/>
                  </a:moveTo>
                  <a:lnTo>
                    <a:pt x="38" y="269"/>
                  </a:lnTo>
                  <a:lnTo>
                    <a:pt x="12" y="0"/>
                  </a:lnTo>
                  <a:lnTo>
                    <a:pt x="0" y="2"/>
                  </a:lnTo>
                  <a:lnTo>
                    <a:pt x="27" y="271"/>
                  </a:lnTo>
                  <a:lnTo>
                    <a:pt x="33" y="265"/>
                  </a:lnTo>
                  <a:lnTo>
                    <a:pt x="33" y="277"/>
                  </a:lnTo>
                  <a:lnTo>
                    <a:pt x="38" y="277"/>
                  </a:lnTo>
                  <a:lnTo>
                    <a:pt x="38" y="269"/>
                  </a:lnTo>
                  <a:lnTo>
                    <a:pt x="33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8" name="Freeform 1188"/>
            <p:cNvSpPr>
              <a:spLocks/>
            </p:cNvSpPr>
            <p:nvPr/>
          </p:nvSpPr>
          <p:spPr bwMode="auto">
            <a:xfrm>
              <a:off x="5278" y="3497"/>
              <a:ext cx="163" cy="12"/>
            </a:xfrm>
            <a:custGeom>
              <a:avLst/>
              <a:gdLst>
                <a:gd name="T0" fmla="*/ 0 w 163"/>
                <a:gd name="T1" fmla="*/ 4 h 12"/>
                <a:gd name="T2" fmla="*/ 5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5 w 163"/>
                <a:gd name="T9" fmla="*/ 0 h 12"/>
                <a:gd name="T10" fmla="*/ 11 w 163"/>
                <a:gd name="T11" fmla="*/ 6 h 12"/>
                <a:gd name="T12" fmla="*/ 0 w 163"/>
                <a:gd name="T13" fmla="*/ 4 h 12"/>
                <a:gd name="T14" fmla="*/ 0 w 163"/>
                <a:gd name="T15" fmla="*/ 12 h 12"/>
                <a:gd name="T16" fmla="*/ 5 w 163"/>
                <a:gd name="T17" fmla="*/ 12 h 12"/>
                <a:gd name="T18" fmla="*/ 0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0" y="4"/>
                  </a:moveTo>
                  <a:lnTo>
                    <a:pt x="5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5" y="0"/>
                  </a:lnTo>
                  <a:lnTo>
                    <a:pt x="11" y="6"/>
                  </a:lnTo>
                  <a:lnTo>
                    <a:pt x="0" y="4"/>
                  </a:lnTo>
                  <a:lnTo>
                    <a:pt x="0" y="12"/>
                  </a:lnTo>
                  <a:lnTo>
                    <a:pt x="5" y="1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59" name="Freeform 1189"/>
            <p:cNvSpPr>
              <a:spLocks/>
            </p:cNvSpPr>
            <p:nvPr/>
          </p:nvSpPr>
          <p:spPr bwMode="auto">
            <a:xfrm>
              <a:off x="5352" y="3791"/>
              <a:ext cx="71" cy="65"/>
            </a:xfrm>
            <a:custGeom>
              <a:avLst/>
              <a:gdLst>
                <a:gd name="T0" fmla="*/ 2 w 71"/>
                <a:gd name="T1" fmla="*/ 65 h 65"/>
                <a:gd name="T2" fmla="*/ 18 w 71"/>
                <a:gd name="T3" fmla="*/ 65 h 65"/>
                <a:gd name="T4" fmla="*/ 31 w 71"/>
                <a:gd name="T5" fmla="*/ 65 h 65"/>
                <a:gd name="T6" fmla="*/ 43 w 71"/>
                <a:gd name="T7" fmla="*/ 63 h 65"/>
                <a:gd name="T8" fmla="*/ 54 w 71"/>
                <a:gd name="T9" fmla="*/ 59 h 65"/>
                <a:gd name="T10" fmla="*/ 64 w 71"/>
                <a:gd name="T11" fmla="*/ 50 h 65"/>
                <a:gd name="T12" fmla="*/ 68 w 71"/>
                <a:gd name="T13" fmla="*/ 36 h 65"/>
                <a:gd name="T14" fmla="*/ 71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7 w 71"/>
                <a:gd name="T23" fmla="*/ 30 h 65"/>
                <a:gd name="T24" fmla="*/ 43 w 71"/>
                <a:gd name="T25" fmla="*/ 36 h 65"/>
                <a:gd name="T26" fmla="*/ 41 w 71"/>
                <a:gd name="T27" fmla="*/ 40 h 65"/>
                <a:gd name="T28" fmla="*/ 37 w 71"/>
                <a:gd name="T29" fmla="*/ 42 h 65"/>
                <a:gd name="T30" fmla="*/ 29 w 71"/>
                <a:gd name="T31" fmla="*/ 42 h 65"/>
                <a:gd name="T32" fmla="*/ 18 w 71"/>
                <a:gd name="T33" fmla="*/ 42 h 65"/>
                <a:gd name="T34" fmla="*/ 0 w 71"/>
                <a:gd name="T35" fmla="*/ 42 h 65"/>
                <a:gd name="T36" fmla="*/ 2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2" y="65"/>
                  </a:moveTo>
                  <a:lnTo>
                    <a:pt x="18" y="65"/>
                  </a:lnTo>
                  <a:lnTo>
                    <a:pt x="31" y="65"/>
                  </a:lnTo>
                  <a:lnTo>
                    <a:pt x="43" y="63"/>
                  </a:lnTo>
                  <a:lnTo>
                    <a:pt x="54" y="59"/>
                  </a:lnTo>
                  <a:lnTo>
                    <a:pt x="64" y="50"/>
                  </a:lnTo>
                  <a:lnTo>
                    <a:pt x="68" y="36"/>
                  </a:lnTo>
                  <a:lnTo>
                    <a:pt x="71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7" y="30"/>
                  </a:lnTo>
                  <a:lnTo>
                    <a:pt x="43" y="36"/>
                  </a:lnTo>
                  <a:lnTo>
                    <a:pt x="41" y="40"/>
                  </a:lnTo>
                  <a:lnTo>
                    <a:pt x="37" y="42"/>
                  </a:lnTo>
                  <a:lnTo>
                    <a:pt x="29" y="42"/>
                  </a:lnTo>
                  <a:lnTo>
                    <a:pt x="18" y="42"/>
                  </a:lnTo>
                  <a:lnTo>
                    <a:pt x="0" y="42"/>
                  </a:lnTo>
                  <a:lnTo>
                    <a:pt x="2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0" name="Freeform 1190"/>
            <p:cNvSpPr>
              <a:spLocks/>
            </p:cNvSpPr>
            <p:nvPr/>
          </p:nvSpPr>
          <p:spPr bwMode="auto">
            <a:xfrm>
              <a:off x="5287" y="3453"/>
              <a:ext cx="148" cy="12"/>
            </a:xfrm>
            <a:custGeom>
              <a:avLst/>
              <a:gdLst>
                <a:gd name="T0" fmla="*/ 148 w 148"/>
                <a:gd name="T1" fmla="*/ 6 h 12"/>
                <a:gd name="T2" fmla="*/ 148 w 148"/>
                <a:gd name="T3" fmla="*/ 0 h 12"/>
                <a:gd name="T4" fmla="*/ 0 w 148"/>
                <a:gd name="T5" fmla="*/ 0 h 12"/>
                <a:gd name="T6" fmla="*/ 0 w 148"/>
                <a:gd name="T7" fmla="*/ 12 h 12"/>
                <a:gd name="T8" fmla="*/ 148 w 148"/>
                <a:gd name="T9" fmla="*/ 12 h 12"/>
                <a:gd name="T10" fmla="*/ 148 w 14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8"/>
                <a:gd name="T19" fmla="*/ 0 h 12"/>
                <a:gd name="T20" fmla="*/ 148 w 14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8" h="12">
                  <a:moveTo>
                    <a:pt x="148" y="6"/>
                  </a:moveTo>
                  <a:lnTo>
                    <a:pt x="14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8" y="12"/>
                  </a:lnTo>
                  <a:lnTo>
                    <a:pt x="14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1" name="Freeform 1191"/>
            <p:cNvSpPr>
              <a:spLocks/>
            </p:cNvSpPr>
            <p:nvPr/>
          </p:nvSpPr>
          <p:spPr bwMode="auto">
            <a:xfrm>
              <a:off x="5293" y="3424"/>
              <a:ext cx="138" cy="12"/>
            </a:xfrm>
            <a:custGeom>
              <a:avLst/>
              <a:gdLst>
                <a:gd name="T0" fmla="*/ 138 w 138"/>
                <a:gd name="T1" fmla="*/ 6 h 12"/>
                <a:gd name="T2" fmla="*/ 138 w 138"/>
                <a:gd name="T3" fmla="*/ 0 h 12"/>
                <a:gd name="T4" fmla="*/ 0 w 138"/>
                <a:gd name="T5" fmla="*/ 0 h 12"/>
                <a:gd name="T6" fmla="*/ 0 w 138"/>
                <a:gd name="T7" fmla="*/ 12 h 12"/>
                <a:gd name="T8" fmla="*/ 138 w 138"/>
                <a:gd name="T9" fmla="*/ 12 h 12"/>
                <a:gd name="T10" fmla="*/ 138 w 13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8"/>
                <a:gd name="T19" fmla="*/ 0 h 12"/>
                <a:gd name="T20" fmla="*/ 138 w 13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8" h="12">
                  <a:moveTo>
                    <a:pt x="138" y="6"/>
                  </a:moveTo>
                  <a:lnTo>
                    <a:pt x="13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8" y="12"/>
                  </a:lnTo>
                  <a:lnTo>
                    <a:pt x="13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2" name="Freeform 1192"/>
            <p:cNvSpPr>
              <a:spLocks/>
            </p:cNvSpPr>
            <p:nvPr/>
          </p:nvSpPr>
          <p:spPr bwMode="auto">
            <a:xfrm>
              <a:off x="5297" y="3399"/>
              <a:ext cx="128" cy="12"/>
            </a:xfrm>
            <a:custGeom>
              <a:avLst/>
              <a:gdLst>
                <a:gd name="T0" fmla="*/ 128 w 128"/>
                <a:gd name="T1" fmla="*/ 6 h 12"/>
                <a:gd name="T2" fmla="*/ 128 w 128"/>
                <a:gd name="T3" fmla="*/ 0 h 12"/>
                <a:gd name="T4" fmla="*/ 0 w 128"/>
                <a:gd name="T5" fmla="*/ 0 h 12"/>
                <a:gd name="T6" fmla="*/ 0 w 128"/>
                <a:gd name="T7" fmla="*/ 12 h 12"/>
                <a:gd name="T8" fmla="*/ 128 w 128"/>
                <a:gd name="T9" fmla="*/ 12 h 12"/>
                <a:gd name="T10" fmla="*/ 128 w 128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8"/>
                <a:gd name="T19" fmla="*/ 0 h 12"/>
                <a:gd name="T20" fmla="*/ 128 w 128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8" h="12">
                  <a:moveTo>
                    <a:pt x="128" y="6"/>
                  </a:moveTo>
                  <a:lnTo>
                    <a:pt x="128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8" y="12"/>
                  </a:lnTo>
                  <a:lnTo>
                    <a:pt x="128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3" name="Freeform 1193"/>
            <p:cNvSpPr>
              <a:spLocks/>
            </p:cNvSpPr>
            <p:nvPr/>
          </p:nvSpPr>
          <p:spPr bwMode="auto">
            <a:xfrm>
              <a:off x="5306" y="3254"/>
              <a:ext cx="114" cy="11"/>
            </a:xfrm>
            <a:custGeom>
              <a:avLst/>
              <a:gdLst>
                <a:gd name="T0" fmla="*/ 114 w 114"/>
                <a:gd name="T1" fmla="*/ 5 h 11"/>
                <a:gd name="T2" fmla="*/ 114 w 114"/>
                <a:gd name="T3" fmla="*/ 0 h 11"/>
                <a:gd name="T4" fmla="*/ 0 w 114"/>
                <a:gd name="T5" fmla="*/ 0 h 11"/>
                <a:gd name="T6" fmla="*/ 0 w 114"/>
                <a:gd name="T7" fmla="*/ 11 h 11"/>
                <a:gd name="T8" fmla="*/ 114 w 114"/>
                <a:gd name="T9" fmla="*/ 11 h 11"/>
                <a:gd name="T10" fmla="*/ 114 w 114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4"/>
                <a:gd name="T19" fmla="*/ 0 h 11"/>
                <a:gd name="T20" fmla="*/ 114 w 114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4" h="11">
                  <a:moveTo>
                    <a:pt x="114" y="5"/>
                  </a:moveTo>
                  <a:lnTo>
                    <a:pt x="114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4" y="11"/>
                  </a:lnTo>
                  <a:lnTo>
                    <a:pt x="114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264" name="Group 1194"/>
          <p:cNvGrpSpPr>
            <a:grpSpLocks/>
          </p:cNvGrpSpPr>
          <p:nvPr/>
        </p:nvGrpSpPr>
        <p:grpSpPr bwMode="auto">
          <a:xfrm>
            <a:off x="5626100" y="4213225"/>
            <a:ext cx="381000" cy="1130300"/>
            <a:chOff x="4493" y="3144"/>
            <a:chExt cx="240" cy="712"/>
          </a:xfrm>
        </p:grpSpPr>
        <p:sp>
          <p:nvSpPr>
            <p:cNvPr id="265" name="Rectangle 1195"/>
            <p:cNvSpPr>
              <a:spLocks noChangeArrowheads="1"/>
            </p:cNvSpPr>
            <p:nvPr/>
          </p:nvSpPr>
          <p:spPr bwMode="auto">
            <a:xfrm>
              <a:off x="4518" y="3591"/>
              <a:ext cx="190" cy="73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6" name="Freeform 1196"/>
            <p:cNvSpPr>
              <a:spLocks/>
            </p:cNvSpPr>
            <p:nvPr/>
          </p:nvSpPr>
          <p:spPr bwMode="auto">
            <a:xfrm>
              <a:off x="4512" y="3585"/>
              <a:ext cx="11" cy="79"/>
            </a:xfrm>
            <a:custGeom>
              <a:avLst/>
              <a:gdLst>
                <a:gd name="T0" fmla="*/ 6 w 11"/>
                <a:gd name="T1" fmla="*/ 0 h 79"/>
                <a:gd name="T2" fmla="*/ 0 w 11"/>
                <a:gd name="T3" fmla="*/ 6 h 79"/>
                <a:gd name="T4" fmla="*/ 0 w 11"/>
                <a:gd name="T5" fmla="*/ 79 h 79"/>
                <a:gd name="T6" fmla="*/ 11 w 11"/>
                <a:gd name="T7" fmla="*/ 79 h 79"/>
                <a:gd name="T8" fmla="*/ 11 w 11"/>
                <a:gd name="T9" fmla="*/ 6 h 79"/>
                <a:gd name="T10" fmla="*/ 6 w 11"/>
                <a:gd name="T11" fmla="*/ 12 h 79"/>
                <a:gd name="T12" fmla="*/ 6 w 11"/>
                <a:gd name="T13" fmla="*/ 0 h 79"/>
                <a:gd name="T14" fmla="*/ 0 w 11"/>
                <a:gd name="T15" fmla="*/ 0 h 79"/>
                <a:gd name="T16" fmla="*/ 0 w 11"/>
                <a:gd name="T17" fmla="*/ 6 h 79"/>
                <a:gd name="T18" fmla="*/ 6 w 11"/>
                <a:gd name="T19" fmla="*/ 0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0"/>
                  </a:moveTo>
                  <a:lnTo>
                    <a:pt x="0" y="6"/>
                  </a:lnTo>
                  <a:lnTo>
                    <a:pt x="0" y="79"/>
                  </a:lnTo>
                  <a:lnTo>
                    <a:pt x="11" y="79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7" name="Freeform 1197"/>
            <p:cNvSpPr>
              <a:spLocks/>
            </p:cNvSpPr>
            <p:nvPr/>
          </p:nvSpPr>
          <p:spPr bwMode="auto">
            <a:xfrm>
              <a:off x="4518" y="3585"/>
              <a:ext cx="195" cy="12"/>
            </a:xfrm>
            <a:custGeom>
              <a:avLst/>
              <a:gdLst>
                <a:gd name="T0" fmla="*/ 195 w 195"/>
                <a:gd name="T1" fmla="*/ 6 h 12"/>
                <a:gd name="T2" fmla="*/ 190 w 195"/>
                <a:gd name="T3" fmla="*/ 0 h 12"/>
                <a:gd name="T4" fmla="*/ 0 w 195"/>
                <a:gd name="T5" fmla="*/ 0 h 12"/>
                <a:gd name="T6" fmla="*/ 0 w 195"/>
                <a:gd name="T7" fmla="*/ 12 h 12"/>
                <a:gd name="T8" fmla="*/ 190 w 195"/>
                <a:gd name="T9" fmla="*/ 12 h 12"/>
                <a:gd name="T10" fmla="*/ 184 w 195"/>
                <a:gd name="T11" fmla="*/ 6 h 12"/>
                <a:gd name="T12" fmla="*/ 195 w 195"/>
                <a:gd name="T13" fmla="*/ 6 h 12"/>
                <a:gd name="T14" fmla="*/ 195 w 195"/>
                <a:gd name="T15" fmla="*/ 0 h 12"/>
                <a:gd name="T16" fmla="*/ 190 w 195"/>
                <a:gd name="T17" fmla="*/ 0 h 12"/>
                <a:gd name="T18" fmla="*/ 195 w 19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5"/>
                <a:gd name="T31" fmla="*/ 0 h 12"/>
                <a:gd name="T32" fmla="*/ 195 w 19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5" h="12">
                  <a:moveTo>
                    <a:pt x="195" y="6"/>
                  </a:moveTo>
                  <a:lnTo>
                    <a:pt x="190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90" y="12"/>
                  </a:lnTo>
                  <a:lnTo>
                    <a:pt x="184" y="6"/>
                  </a:lnTo>
                  <a:lnTo>
                    <a:pt x="195" y="6"/>
                  </a:lnTo>
                  <a:lnTo>
                    <a:pt x="195" y="0"/>
                  </a:lnTo>
                  <a:lnTo>
                    <a:pt x="190" y="0"/>
                  </a:lnTo>
                  <a:lnTo>
                    <a:pt x="19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8" name="Freeform 1198"/>
            <p:cNvSpPr>
              <a:spLocks/>
            </p:cNvSpPr>
            <p:nvPr/>
          </p:nvSpPr>
          <p:spPr bwMode="auto">
            <a:xfrm>
              <a:off x="4702" y="3591"/>
              <a:ext cx="11" cy="79"/>
            </a:xfrm>
            <a:custGeom>
              <a:avLst/>
              <a:gdLst>
                <a:gd name="T0" fmla="*/ 6 w 11"/>
                <a:gd name="T1" fmla="*/ 79 h 79"/>
                <a:gd name="T2" fmla="*/ 11 w 11"/>
                <a:gd name="T3" fmla="*/ 73 h 79"/>
                <a:gd name="T4" fmla="*/ 11 w 11"/>
                <a:gd name="T5" fmla="*/ 0 h 79"/>
                <a:gd name="T6" fmla="*/ 0 w 11"/>
                <a:gd name="T7" fmla="*/ 0 h 79"/>
                <a:gd name="T8" fmla="*/ 0 w 11"/>
                <a:gd name="T9" fmla="*/ 73 h 79"/>
                <a:gd name="T10" fmla="*/ 6 w 11"/>
                <a:gd name="T11" fmla="*/ 67 h 79"/>
                <a:gd name="T12" fmla="*/ 6 w 11"/>
                <a:gd name="T13" fmla="*/ 79 h 79"/>
                <a:gd name="T14" fmla="*/ 11 w 11"/>
                <a:gd name="T15" fmla="*/ 79 h 79"/>
                <a:gd name="T16" fmla="*/ 11 w 11"/>
                <a:gd name="T17" fmla="*/ 73 h 79"/>
                <a:gd name="T18" fmla="*/ 6 w 11"/>
                <a:gd name="T19" fmla="*/ 79 h 79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79"/>
                <a:gd name="T32" fmla="*/ 11 w 11"/>
                <a:gd name="T33" fmla="*/ 79 h 79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79">
                  <a:moveTo>
                    <a:pt x="6" y="79"/>
                  </a:moveTo>
                  <a:lnTo>
                    <a:pt x="11" y="73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73"/>
                  </a:lnTo>
                  <a:lnTo>
                    <a:pt x="6" y="67"/>
                  </a:lnTo>
                  <a:lnTo>
                    <a:pt x="6" y="79"/>
                  </a:lnTo>
                  <a:lnTo>
                    <a:pt x="11" y="79"/>
                  </a:lnTo>
                  <a:lnTo>
                    <a:pt x="11" y="73"/>
                  </a:lnTo>
                  <a:lnTo>
                    <a:pt x="6" y="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69" name="Freeform 1199"/>
            <p:cNvSpPr>
              <a:spLocks/>
            </p:cNvSpPr>
            <p:nvPr/>
          </p:nvSpPr>
          <p:spPr bwMode="auto">
            <a:xfrm>
              <a:off x="4512" y="3658"/>
              <a:ext cx="196" cy="12"/>
            </a:xfrm>
            <a:custGeom>
              <a:avLst/>
              <a:gdLst>
                <a:gd name="T0" fmla="*/ 0 w 196"/>
                <a:gd name="T1" fmla="*/ 6 h 12"/>
                <a:gd name="T2" fmla="*/ 6 w 196"/>
                <a:gd name="T3" fmla="*/ 12 h 12"/>
                <a:gd name="T4" fmla="*/ 196 w 196"/>
                <a:gd name="T5" fmla="*/ 12 h 12"/>
                <a:gd name="T6" fmla="*/ 196 w 196"/>
                <a:gd name="T7" fmla="*/ 0 h 12"/>
                <a:gd name="T8" fmla="*/ 6 w 196"/>
                <a:gd name="T9" fmla="*/ 0 h 12"/>
                <a:gd name="T10" fmla="*/ 11 w 196"/>
                <a:gd name="T11" fmla="*/ 6 h 12"/>
                <a:gd name="T12" fmla="*/ 0 w 196"/>
                <a:gd name="T13" fmla="*/ 6 h 12"/>
                <a:gd name="T14" fmla="*/ 0 w 196"/>
                <a:gd name="T15" fmla="*/ 12 h 12"/>
                <a:gd name="T16" fmla="*/ 6 w 196"/>
                <a:gd name="T17" fmla="*/ 12 h 12"/>
                <a:gd name="T18" fmla="*/ 0 w 196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96"/>
                <a:gd name="T31" fmla="*/ 0 h 12"/>
                <a:gd name="T32" fmla="*/ 196 w 196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96" h="12">
                  <a:moveTo>
                    <a:pt x="0" y="6"/>
                  </a:moveTo>
                  <a:lnTo>
                    <a:pt x="6" y="12"/>
                  </a:lnTo>
                  <a:lnTo>
                    <a:pt x="196" y="12"/>
                  </a:lnTo>
                  <a:lnTo>
                    <a:pt x="196" y="0"/>
                  </a:lnTo>
                  <a:lnTo>
                    <a:pt x="6" y="0"/>
                  </a:lnTo>
                  <a:lnTo>
                    <a:pt x="11" y="6"/>
                  </a:lnTo>
                  <a:lnTo>
                    <a:pt x="0" y="6"/>
                  </a:lnTo>
                  <a:lnTo>
                    <a:pt x="0" y="12"/>
                  </a:lnTo>
                  <a:lnTo>
                    <a:pt x="6" y="12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0" name="Rectangle 1200"/>
            <p:cNvSpPr>
              <a:spLocks noChangeArrowheads="1"/>
            </p:cNvSpPr>
            <p:nvPr/>
          </p:nvSpPr>
          <p:spPr bwMode="auto">
            <a:xfrm>
              <a:off x="4548" y="3664"/>
              <a:ext cx="129" cy="127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1" name="Freeform 1201"/>
            <p:cNvSpPr>
              <a:spLocks/>
            </p:cNvSpPr>
            <p:nvPr/>
          </p:nvSpPr>
          <p:spPr bwMode="auto">
            <a:xfrm>
              <a:off x="4543" y="3664"/>
              <a:ext cx="11" cy="132"/>
            </a:xfrm>
            <a:custGeom>
              <a:avLst/>
              <a:gdLst>
                <a:gd name="T0" fmla="*/ 5 w 11"/>
                <a:gd name="T1" fmla="*/ 121 h 132"/>
                <a:gd name="T2" fmla="*/ 11 w 11"/>
                <a:gd name="T3" fmla="*/ 127 h 132"/>
                <a:gd name="T4" fmla="*/ 11 w 11"/>
                <a:gd name="T5" fmla="*/ 0 h 132"/>
                <a:gd name="T6" fmla="*/ 0 w 11"/>
                <a:gd name="T7" fmla="*/ 0 h 132"/>
                <a:gd name="T8" fmla="*/ 0 w 11"/>
                <a:gd name="T9" fmla="*/ 127 h 132"/>
                <a:gd name="T10" fmla="*/ 5 w 11"/>
                <a:gd name="T11" fmla="*/ 132 h 132"/>
                <a:gd name="T12" fmla="*/ 0 w 11"/>
                <a:gd name="T13" fmla="*/ 127 h 132"/>
                <a:gd name="T14" fmla="*/ 0 w 11"/>
                <a:gd name="T15" fmla="*/ 132 h 132"/>
                <a:gd name="T16" fmla="*/ 5 w 11"/>
                <a:gd name="T17" fmla="*/ 132 h 132"/>
                <a:gd name="T18" fmla="*/ 5 w 11"/>
                <a:gd name="T19" fmla="*/ 121 h 13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132"/>
                <a:gd name="T32" fmla="*/ 11 w 11"/>
                <a:gd name="T33" fmla="*/ 132 h 13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132">
                  <a:moveTo>
                    <a:pt x="5" y="121"/>
                  </a:moveTo>
                  <a:lnTo>
                    <a:pt x="11" y="127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5" y="132"/>
                  </a:lnTo>
                  <a:lnTo>
                    <a:pt x="0" y="127"/>
                  </a:lnTo>
                  <a:lnTo>
                    <a:pt x="0" y="132"/>
                  </a:lnTo>
                  <a:lnTo>
                    <a:pt x="5" y="132"/>
                  </a:lnTo>
                  <a:lnTo>
                    <a:pt x="5" y="1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2" name="Freeform 1202"/>
            <p:cNvSpPr>
              <a:spLocks/>
            </p:cNvSpPr>
            <p:nvPr/>
          </p:nvSpPr>
          <p:spPr bwMode="auto">
            <a:xfrm>
              <a:off x="4548" y="3785"/>
              <a:ext cx="135" cy="11"/>
            </a:xfrm>
            <a:custGeom>
              <a:avLst/>
              <a:gdLst>
                <a:gd name="T0" fmla="*/ 123 w 135"/>
                <a:gd name="T1" fmla="*/ 6 h 11"/>
                <a:gd name="T2" fmla="*/ 129 w 135"/>
                <a:gd name="T3" fmla="*/ 0 h 11"/>
                <a:gd name="T4" fmla="*/ 0 w 135"/>
                <a:gd name="T5" fmla="*/ 0 h 11"/>
                <a:gd name="T6" fmla="*/ 0 w 135"/>
                <a:gd name="T7" fmla="*/ 11 h 11"/>
                <a:gd name="T8" fmla="*/ 129 w 135"/>
                <a:gd name="T9" fmla="*/ 11 h 11"/>
                <a:gd name="T10" fmla="*/ 135 w 135"/>
                <a:gd name="T11" fmla="*/ 6 h 11"/>
                <a:gd name="T12" fmla="*/ 129 w 135"/>
                <a:gd name="T13" fmla="*/ 11 h 11"/>
                <a:gd name="T14" fmla="*/ 135 w 135"/>
                <a:gd name="T15" fmla="*/ 11 h 11"/>
                <a:gd name="T16" fmla="*/ 135 w 135"/>
                <a:gd name="T17" fmla="*/ 6 h 11"/>
                <a:gd name="T18" fmla="*/ 123 w 135"/>
                <a:gd name="T19" fmla="*/ 6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5"/>
                <a:gd name="T31" fmla="*/ 0 h 11"/>
                <a:gd name="T32" fmla="*/ 135 w 135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5" h="11">
                  <a:moveTo>
                    <a:pt x="123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29" y="11"/>
                  </a:lnTo>
                  <a:lnTo>
                    <a:pt x="135" y="6"/>
                  </a:lnTo>
                  <a:lnTo>
                    <a:pt x="129" y="11"/>
                  </a:lnTo>
                  <a:lnTo>
                    <a:pt x="135" y="11"/>
                  </a:lnTo>
                  <a:lnTo>
                    <a:pt x="135" y="6"/>
                  </a:lnTo>
                  <a:lnTo>
                    <a:pt x="1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3" name="Freeform 1203"/>
            <p:cNvSpPr>
              <a:spLocks/>
            </p:cNvSpPr>
            <p:nvPr/>
          </p:nvSpPr>
          <p:spPr bwMode="auto">
            <a:xfrm>
              <a:off x="4671" y="3658"/>
              <a:ext cx="12" cy="133"/>
            </a:xfrm>
            <a:custGeom>
              <a:avLst/>
              <a:gdLst>
                <a:gd name="T0" fmla="*/ 6 w 12"/>
                <a:gd name="T1" fmla="*/ 12 h 133"/>
                <a:gd name="T2" fmla="*/ 0 w 12"/>
                <a:gd name="T3" fmla="*/ 6 h 133"/>
                <a:gd name="T4" fmla="*/ 0 w 12"/>
                <a:gd name="T5" fmla="*/ 133 h 133"/>
                <a:gd name="T6" fmla="*/ 12 w 12"/>
                <a:gd name="T7" fmla="*/ 133 h 133"/>
                <a:gd name="T8" fmla="*/ 12 w 12"/>
                <a:gd name="T9" fmla="*/ 6 h 133"/>
                <a:gd name="T10" fmla="*/ 6 w 12"/>
                <a:gd name="T11" fmla="*/ 0 h 133"/>
                <a:gd name="T12" fmla="*/ 12 w 12"/>
                <a:gd name="T13" fmla="*/ 6 h 133"/>
                <a:gd name="T14" fmla="*/ 12 w 12"/>
                <a:gd name="T15" fmla="*/ 0 h 133"/>
                <a:gd name="T16" fmla="*/ 6 w 12"/>
                <a:gd name="T17" fmla="*/ 0 h 133"/>
                <a:gd name="T18" fmla="*/ 6 w 12"/>
                <a:gd name="T19" fmla="*/ 12 h 13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133"/>
                <a:gd name="T32" fmla="*/ 12 w 12"/>
                <a:gd name="T33" fmla="*/ 133 h 13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133">
                  <a:moveTo>
                    <a:pt x="6" y="12"/>
                  </a:moveTo>
                  <a:lnTo>
                    <a:pt x="0" y="6"/>
                  </a:lnTo>
                  <a:lnTo>
                    <a:pt x="0" y="133"/>
                  </a:lnTo>
                  <a:lnTo>
                    <a:pt x="12" y="133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4" name="Freeform 1204"/>
            <p:cNvSpPr>
              <a:spLocks/>
            </p:cNvSpPr>
            <p:nvPr/>
          </p:nvSpPr>
          <p:spPr bwMode="auto">
            <a:xfrm>
              <a:off x="4543" y="3658"/>
              <a:ext cx="134" cy="12"/>
            </a:xfrm>
            <a:custGeom>
              <a:avLst/>
              <a:gdLst>
                <a:gd name="T0" fmla="*/ 11 w 134"/>
                <a:gd name="T1" fmla="*/ 6 h 12"/>
                <a:gd name="T2" fmla="*/ 5 w 134"/>
                <a:gd name="T3" fmla="*/ 12 h 12"/>
                <a:gd name="T4" fmla="*/ 134 w 134"/>
                <a:gd name="T5" fmla="*/ 12 h 12"/>
                <a:gd name="T6" fmla="*/ 134 w 134"/>
                <a:gd name="T7" fmla="*/ 0 h 12"/>
                <a:gd name="T8" fmla="*/ 5 w 134"/>
                <a:gd name="T9" fmla="*/ 0 h 12"/>
                <a:gd name="T10" fmla="*/ 0 w 134"/>
                <a:gd name="T11" fmla="*/ 6 h 12"/>
                <a:gd name="T12" fmla="*/ 5 w 134"/>
                <a:gd name="T13" fmla="*/ 0 h 12"/>
                <a:gd name="T14" fmla="*/ 0 w 134"/>
                <a:gd name="T15" fmla="*/ 0 h 12"/>
                <a:gd name="T16" fmla="*/ 0 w 134"/>
                <a:gd name="T17" fmla="*/ 6 h 12"/>
                <a:gd name="T18" fmla="*/ 11 w 1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34"/>
                <a:gd name="T31" fmla="*/ 0 h 12"/>
                <a:gd name="T32" fmla="*/ 134 w 1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34" h="12">
                  <a:moveTo>
                    <a:pt x="11" y="6"/>
                  </a:moveTo>
                  <a:lnTo>
                    <a:pt x="5" y="12"/>
                  </a:lnTo>
                  <a:lnTo>
                    <a:pt x="134" y="12"/>
                  </a:lnTo>
                  <a:lnTo>
                    <a:pt x="1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5" name="Rectangle 1205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6" name="Rectangle 1206"/>
            <p:cNvSpPr>
              <a:spLocks noChangeArrowheads="1"/>
            </p:cNvSpPr>
            <p:nvPr/>
          </p:nvSpPr>
          <p:spPr bwMode="auto">
            <a:xfrm>
              <a:off x="4604" y="3791"/>
              <a:ext cx="17" cy="21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7" name="Rectangle 1207"/>
            <p:cNvSpPr>
              <a:spLocks noChangeArrowheads="1"/>
            </p:cNvSpPr>
            <p:nvPr/>
          </p:nvSpPr>
          <p:spPr bwMode="auto">
            <a:xfrm>
              <a:off x="4498" y="3503"/>
              <a:ext cx="229" cy="88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8" name="Freeform 1208"/>
            <p:cNvSpPr>
              <a:spLocks/>
            </p:cNvSpPr>
            <p:nvPr/>
          </p:nvSpPr>
          <p:spPr bwMode="auto">
            <a:xfrm>
              <a:off x="4493" y="3503"/>
              <a:ext cx="11" cy="94"/>
            </a:xfrm>
            <a:custGeom>
              <a:avLst/>
              <a:gdLst>
                <a:gd name="T0" fmla="*/ 5 w 11"/>
                <a:gd name="T1" fmla="*/ 82 h 94"/>
                <a:gd name="T2" fmla="*/ 11 w 11"/>
                <a:gd name="T3" fmla="*/ 88 h 94"/>
                <a:gd name="T4" fmla="*/ 11 w 11"/>
                <a:gd name="T5" fmla="*/ 0 h 94"/>
                <a:gd name="T6" fmla="*/ 0 w 11"/>
                <a:gd name="T7" fmla="*/ 0 h 94"/>
                <a:gd name="T8" fmla="*/ 0 w 11"/>
                <a:gd name="T9" fmla="*/ 88 h 94"/>
                <a:gd name="T10" fmla="*/ 5 w 11"/>
                <a:gd name="T11" fmla="*/ 94 h 94"/>
                <a:gd name="T12" fmla="*/ 0 w 11"/>
                <a:gd name="T13" fmla="*/ 88 h 94"/>
                <a:gd name="T14" fmla="*/ 0 w 11"/>
                <a:gd name="T15" fmla="*/ 94 h 94"/>
                <a:gd name="T16" fmla="*/ 5 w 11"/>
                <a:gd name="T17" fmla="*/ 94 h 94"/>
                <a:gd name="T18" fmla="*/ 5 w 11"/>
                <a:gd name="T19" fmla="*/ 8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94"/>
                <a:gd name="T32" fmla="*/ 11 w 11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94">
                  <a:moveTo>
                    <a:pt x="5" y="82"/>
                  </a:moveTo>
                  <a:lnTo>
                    <a:pt x="11" y="88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8"/>
                  </a:lnTo>
                  <a:lnTo>
                    <a:pt x="5" y="94"/>
                  </a:lnTo>
                  <a:lnTo>
                    <a:pt x="0" y="88"/>
                  </a:lnTo>
                  <a:lnTo>
                    <a:pt x="0" y="94"/>
                  </a:lnTo>
                  <a:lnTo>
                    <a:pt x="5" y="94"/>
                  </a:lnTo>
                  <a:lnTo>
                    <a:pt x="5" y="8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79" name="Freeform 1209"/>
            <p:cNvSpPr>
              <a:spLocks/>
            </p:cNvSpPr>
            <p:nvPr/>
          </p:nvSpPr>
          <p:spPr bwMode="auto">
            <a:xfrm>
              <a:off x="4498" y="3585"/>
              <a:ext cx="235" cy="12"/>
            </a:xfrm>
            <a:custGeom>
              <a:avLst/>
              <a:gdLst>
                <a:gd name="T0" fmla="*/ 223 w 235"/>
                <a:gd name="T1" fmla="*/ 6 h 12"/>
                <a:gd name="T2" fmla="*/ 229 w 235"/>
                <a:gd name="T3" fmla="*/ 0 h 12"/>
                <a:gd name="T4" fmla="*/ 0 w 235"/>
                <a:gd name="T5" fmla="*/ 0 h 12"/>
                <a:gd name="T6" fmla="*/ 0 w 235"/>
                <a:gd name="T7" fmla="*/ 12 h 12"/>
                <a:gd name="T8" fmla="*/ 229 w 235"/>
                <a:gd name="T9" fmla="*/ 12 h 12"/>
                <a:gd name="T10" fmla="*/ 235 w 235"/>
                <a:gd name="T11" fmla="*/ 6 h 12"/>
                <a:gd name="T12" fmla="*/ 229 w 235"/>
                <a:gd name="T13" fmla="*/ 12 h 12"/>
                <a:gd name="T14" fmla="*/ 235 w 235"/>
                <a:gd name="T15" fmla="*/ 12 h 12"/>
                <a:gd name="T16" fmla="*/ 235 w 235"/>
                <a:gd name="T17" fmla="*/ 6 h 12"/>
                <a:gd name="T18" fmla="*/ 223 w 235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5"/>
                <a:gd name="T31" fmla="*/ 0 h 12"/>
                <a:gd name="T32" fmla="*/ 235 w 235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5" h="12">
                  <a:moveTo>
                    <a:pt x="223" y="6"/>
                  </a:moveTo>
                  <a:lnTo>
                    <a:pt x="2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9" y="12"/>
                  </a:lnTo>
                  <a:lnTo>
                    <a:pt x="235" y="6"/>
                  </a:lnTo>
                  <a:lnTo>
                    <a:pt x="229" y="12"/>
                  </a:lnTo>
                  <a:lnTo>
                    <a:pt x="235" y="12"/>
                  </a:lnTo>
                  <a:lnTo>
                    <a:pt x="235" y="6"/>
                  </a:lnTo>
                  <a:lnTo>
                    <a:pt x="223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0" name="Freeform 1210"/>
            <p:cNvSpPr>
              <a:spLocks/>
            </p:cNvSpPr>
            <p:nvPr/>
          </p:nvSpPr>
          <p:spPr bwMode="auto">
            <a:xfrm>
              <a:off x="4721" y="3497"/>
              <a:ext cx="12" cy="94"/>
            </a:xfrm>
            <a:custGeom>
              <a:avLst/>
              <a:gdLst>
                <a:gd name="T0" fmla="*/ 6 w 12"/>
                <a:gd name="T1" fmla="*/ 12 h 94"/>
                <a:gd name="T2" fmla="*/ 0 w 12"/>
                <a:gd name="T3" fmla="*/ 6 h 94"/>
                <a:gd name="T4" fmla="*/ 0 w 12"/>
                <a:gd name="T5" fmla="*/ 94 h 94"/>
                <a:gd name="T6" fmla="*/ 12 w 12"/>
                <a:gd name="T7" fmla="*/ 94 h 94"/>
                <a:gd name="T8" fmla="*/ 12 w 12"/>
                <a:gd name="T9" fmla="*/ 6 h 94"/>
                <a:gd name="T10" fmla="*/ 6 w 12"/>
                <a:gd name="T11" fmla="*/ 0 h 94"/>
                <a:gd name="T12" fmla="*/ 12 w 12"/>
                <a:gd name="T13" fmla="*/ 6 h 94"/>
                <a:gd name="T14" fmla="*/ 12 w 12"/>
                <a:gd name="T15" fmla="*/ 0 h 94"/>
                <a:gd name="T16" fmla="*/ 6 w 12"/>
                <a:gd name="T17" fmla="*/ 0 h 94"/>
                <a:gd name="T18" fmla="*/ 6 w 12"/>
                <a:gd name="T19" fmla="*/ 12 h 9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2"/>
                <a:gd name="T31" fmla="*/ 0 h 94"/>
                <a:gd name="T32" fmla="*/ 12 w 12"/>
                <a:gd name="T33" fmla="*/ 94 h 94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2" h="94">
                  <a:moveTo>
                    <a:pt x="6" y="12"/>
                  </a:moveTo>
                  <a:lnTo>
                    <a:pt x="0" y="6"/>
                  </a:lnTo>
                  <a:lnTo>
                    <a:pt x="0" y="94"/>
                  </a:lnTo>
                  <a:lnTo>
                    <a:pt x="12" y="94"/>
                  </a:lnTo>
                  <a:lnTo>
                    <a:pt x="12" y="6"/>
                  </a:lnTo>
                  <a:lnTo>
                    <a:pt x="6" y="0"/>
                  </a:lnTo>
                  <a:lnTo>
                    <a:pt x="12" y="6"/>
                  </a:lnTo>
                  <a:lnTo>
                    <a:pt x="12" y="0"/>
                  </a:lnTo>
                  <a:lnTo>
                    <a:pt x="6" y="0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1" name="Freeform 1211"/>
            <p:cNvSpPr>
              <a:spLocks/>
            </p:cNvSpPr>
            <p:nvPr/>
          </p:nvSpPr>
          <p:spPr bwMode="auto">
            <a:xfrm>
              <a:off x="4493" y="3497"/>
              <a:ext cx="234" cy="12"/>
            </a:xfrm>
            <a:custGeom>
              <a:avLst/>
              <a:gdLst>
                <a:gd name="T0" fmla="*/ 11 w 234"/>
                <a:gd name="T1" fmla="*/ 6 h 12"/>
                <a:gd name="T2" fmla="*/ 5 w 234"/>
                <a:gd name="T3" fmla="*/ 12 h 12"/>
                <a:gd name="T4" fmla="*/ 234 w 234"/>
                <a:gd name="T5" fmla="*/ 12 h 12"/>
                <a:gd name="T6" fmla="*/ 234 w 234"/>
                <a:gd name="T7" fmla="*/ 0 h 12"/>
                <a:gd name="T8" fmla="*/ 5 w 234"/>
                <a:gd name="T9" fmla="*/ 0 h 12"/>
                <a:gd name="T10" fmla="*/ 0 w 234"/>
                <a:gd name="T11" fmla="*/ 6 h 12"/>
                <a:gd name="T12" fmla="*/ 5 w 234"/>
                <a:gd name="T13" fmla="*/ 0 h 12"/>
                <a:gd name="T14" fmla="*/ 0 w 234"/>
                <a:gd name="T15" fmla="*/ 0 h 12"/>
                <a:gd name="T16" fmla="*/ 0 w 234"/>
                <a:gd name="T17" fmla="*/ 6 h 12"/>
                <a:gd name="T18" fmla="*/ 11 w 234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34"/>
                <a:gd name="T31" fmla="*/ 0 h 12"/>
                <a:gd name="T32" fmla="*/ 234 w 234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34" h="12">
                  <a:moveTo>
                    <a:pt x="11" y="6"/>
                  </a:moveTo>
                  <a:lnTo>
                    <a:pt x="5" y="12"/>
                  </a:lnTo>
                  <a:lnTo>
                    <a:pt x="234" y="12"/>
                  </a:lnTo>
                  <a:lnTo>
                    <a:pt x="234" y="0"/>
                  </a:lnTo>
                  <a:lnTo>
                    <a:pt x="5" y="0"/>
                  </a:lnTo>
                  <a:lnTo>
                    <a:pt x="0" y="6"/>
                  </a:lnTo>
                  <a:lnTo>
                    <a:pt x="5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11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2" name="Rectangle 1212"/>
            <p:cNvSpPr>
              <a:spLocks noChangeArrowheads="1"/>
            </p:cNvSpPr>
            <p:nvPr/>
          </p:nvSpPr>
          <p:spPr bwMode="auto">
            <a:xfrm>
              <a:off x="4587" y="3150"/>
              <a:ext cx="53" cy="82"/>
            </a:xfrm>
            <a:prstGeom prst="rect">
              <a:avLst/>
            </a:pr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3" name="Freeform 1213"/>
            <p:cNvSpPr>
              <a:spLocks/>
            </p:cNvSpPr>
            <p:nvPr/>
          </p:nvSpPr>
          <p:spPr bwMode="auto">
            <a:xfrm>
              <a:off x="4581" y="3144"/>
              <a:ext cx="11" cy="88"/>
            </a:xfrm>
            <a:custGeom>
              <a:avLst/>
              <a:gdLst>
                <a:gd name="T0" fmla="*/ 6 w 11"/>
                <a:gd name="T1" fmla="*/ 0 h 88"/>
                <a:gd name="T2" fmla="*/ 0 w 11"/>
                <a:gd name="T3" fmla="*/ 6 h 88"/>
                <a:gd name="T4" fmla="*/ 0 w 11"/>
                <a:gd name="T5" fmla="*/ 88 h 88"/>
                <a:gd name="T6" fmla="*/ 11 w 11"/>
                <a:gd name="T7" fmla="*/ 88 h 88"/>
                <a:gd name="T8" fmla="*/ 11 w 11"/>
                <a:gd name="T9" fmla="*/ 6 h 88"/>
                <a:gd name="T10" fmla="*/ 6 w 11"/>
                <a:gd name="T11" fmla="*/ 12 h 88"/>
                <a:gd name="T12" fmla="*/ 6 w 11"/>
                <a:gd name="T13" fmla="*/ 0 h 88"/>
                <a:gd name="T14" fmla="*/ 0 w 11"/>
                <a:gd name="T15" fmla="*/ 0 h 88"/>
                <a:gd name="T16" fmla="*/ 0 w 11"/>
                <a:gd name="T17" fmla="*/ 6 h 88"/>
                <a:gd name="T18" fmla="*/ 6 w 11"/>
                <a:gd name="T19" fmla="*/ 0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6" y="0"/>
                  </a:moveTo>
                  <a:lnTo>
                    <a:pt x="0" y="6"/>
                  </a:lnTo>
                  <a:lnTo>
                    <a:pt x="0" y="88"/>
                  </a:lnTo>
                  <a:lnTo>
                    <a:pt x="11" y="88"/>
                  </a:lnTo>
                  <a:lnTo>
                    <a:pt x="11" y="6"/>
                  </a:lnTo>
                  <a:lnTo>
                    <a:pt x="6" y="1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6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4" name="Freeform 1214"/>
            <p:cNvSpPr>
              <a:spLocks/>
            </p:cNvSpPr>
            <p:nvPr/>
          </p:nvSpPr>
          <p:spPr bwMode="auto">
            <a:xfrm>
              <a:off x="4587" y="3144"/>
              <a:ext cx="59" cy="12"/>
            </a:xfrm>
            <a:custGeom>
              <a:avLst/>
              <a:gdLst>
                <a:gd name="T0" fmla="*/ 59 w 59"/>
                <a:gd name="T1" fmla="*/ 6 h 12"/>
                <a:gd name="T2" fmla="*/ 53 w 59"/>
                <a:gd name="T3" fmla="*/ 0 h 12"/>
                <a:gd name="T4" fmla="*/ 0 w 59"/>
                <a:gd name="T5" fmla="*/ 0 h 12"/>
                <a:gd name="T6" fmla="*/ 0 w 59"/>
                <a:gd name="T7" fmla="*/ 12 h 12"/>
                <a:gd name="T8" fmla="*/ 53 w 59"/>
                <a:gd name="T9" fmla="*/ 12 h 12"/>
                <a:gd name="T10" fmla="*/ 48 w 59"/>
                <a:gd name="T11" fmla="*/ 6 h 12"/>
                <a:gd name="T12" fmla="*/ 59 w 59"/>
                <a:gd name="T13" fmla="*/ 6 h 12"/>
                <a:gd name="T14" fmla="*/ 59 w 59"/>
                <a:gd name="T15" fmla="*/ 0 h 12"/>
                <a:gd name="T16" fmla="*/ 53 w 59"/>
                <a:gd name="T17" fmla="*/ 0 h 12"/>
                <a:gd name="T18" fmla="*/ 59 w 59"/>
                <a:gd name="T19" fmla="*/ 6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2"/>
                <a:gd name="T32" fmla="*/ 59 w 59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2">
                  <a:moveTo>
                    <a:pt x="59" y="6"/>
                  </a:moveTo>
                  <a:lnTo>
                    <a:pt x="53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53" y="12"/>
                  </a:lnTo>
                  <a:lnTo>
                    <a:pt x="48" y="6"/>
                  </a:lnTo>
                  <a:lnTo>
                    <a:pt x="59" y="6"/>
                  </a:lnTo>
                  <a:lnTo>
                    <a:pt x="59" y="0"/>
                  </a:lnTo>
                  <a:lnTo>
                    <a:pt x="53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5" name="Freeform 1215"/>
            <p:cNvSpPr>
              <a:spLocks/>
            </p:cNvSpPr>
            <p:nvPr/>
          </p:nvSpPr>
          <p:spPr bwMode="auto">
            <a:xfrm>
              <a:off x="4635" y="3150"/>
              <a:ext cx="11" cy="88"/>
            </a:xfrm>
            <a:custGeom>
              <a:avLst/>
              <a:gdLst>
                <a:gd name="T0" fmla="*/ 5 w 11"/>
                <a:gd name="T1" fmla="*/ 88 h 88"/>
                <a:gd name="T2" fmla="*/ 11 w 11"/>
                <a:gd name="T3" fmla="*/ 82 h 88"/>
                <a:gd name="T4" fmla="*/ 11 w 11"/>
                <a:gd name="T5" fmla="*/ 0 h 88"/>
                <a:gd name="T6" fmla="*/ 0 w 11"/>
                <a:gd name="T7" fmla="*/ 0 h 88"/>
                <a:gd name="T8" fmla="*/ 0 w 11"/>
                <a:gd name="T9" fmla="*/ 82 h 88"/>
                <a:gd name="T10" fmla="*/ 5 w 11"/>
                <a:gd name="T11" fmla="*/ 77 h 88"/>
                <a:gd name="T12" fmla="*/ 5 w 11"/>
                <a:gd name="T13" fmla="*/ 88 h 88"/>
                <a:gd name="T14" fmla="*/ 11 w 11"/>
                <a:gd name="T15" fmla="*/ 88 h 88"/>
                <a:gd name="T16" fmla="*/ 11 w 11"/>
                <a:gd name="T17" fmla="*/ 82 h 88"/>
                <a:gd name="T18" fmla="*/ 5 w 11"/>
                <a:gd name="T19" fmla="*/ 88 h 88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"/>
                <a:gd name="T31" fmla="*/ 0 h 88"/>
                <a:gd name="T32" fmla="*/ 11 w 11"/>
                <a:gd name="T33" fmla="*/ 88 h 88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" h="88">
                  <a:moveTo>
                    <a:pt x="5" y="88"/>
                  </a:moveTo>
                  <a:lnTo>
                    <a:pt x="11" y="82"/>
                  </a:lnTo>
                  <a:lnTo>
                    <a:pt x="11" y="0"/>
                  </a:lnTo>
                  <a:lnTo>
                    <a:pt x="0" y="0"/>
                  </a:lnTo>
                  <a:lnTo>
                    <a:pt x="0" y="82"/>
                  </a:lnTo>
                  <a:lnTo>
                    <a:pt x="5" y="77"/>
                  </a:lnTo>
                  <a:lnTo>
                    <a:pt x="5" y="88"/>
                  </a:lnTo>
                  <a:lnTo>
                    <a:pt x="11" y="88"/>
                  </a:lnTo>
                  <a:lnTo>
                    <a:pt x="11" y="82"/>
                  </a:lnTo>
                  <a:lnTo>
                    <a:pt x="5" y="8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6" name="Freeform 1216"/>
            <p:cNvSpPr>
              <a:spLocks/>
            </p:cNvSpPr>
            <p:nvPr/>
          </p:nvSpPr>
          <p:spPr bwMode="auto">
            <a:xfrm>
              <a:off x="4581" y="3227"/>
              <a:ext cx="59" cy="11"/>
            </a:xfrm>
            <a:custGeom>
              <a:avLst/>
              <a:gdLst>
                <a:gd name="T0" fmla="*/ 0 w 59"/>
                <a:gd name="T1" fmla="*/ 5 h 11"/>
                <a:gd name="T2" fmla="*/ 6 w 59"/>
                <a:gd name="T3" fmla="*/ 11 h 11"/>
                <a:gd name="T4" fmla="*/ 59 w 59"/>
                <a:gd name="T5" fmla="*/ 11 h 11"/>
                <a:gd name="T6" fmla="*/ 59 w 59"/>
                <a:gd name="T7" fmla="*/ 0 h 11"/>
                <a:gd name="T8" fmla="*/ 6 w 59"/>
                <a:gd name="T9" fmla="*/ 0 h 11"/>
                <a:gd name="T10" fmla="*/ 11 w 59"/>
                <a:gd name="T11" fmla="*/ 5 h 11"/>
                <a:gd name="T12" fmla="*/ 0 w 59"/>
                <a:gd name="T13" fmla="*/ 5 h 11"/>
                <a:gd name="T14" fmla="*/ 0 w 59"/>
                <a:gd name="T15" fmla="*/ 11 h 11"/>
                <a:gd name="T16" fmla="*/ 6 w 59"/>
                <a:gd name="T17" fmla="*/ 11 h 11"/>
                <a:gd name="T18" fmla="*/ 0 w 59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59"/>
                <a:gd name="T31" fmla="*/ 0 h 11"/>
                <a:gd name="T32" fmla="*/ 59 w 59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59" h="11">
                  <a:moveTo>
                    <a:pt x="0" y="5"/>
                  </a:moveTo>
                  <a:lnTo>
                    <a:pt x="6" y="11"/>
                  </a:lnTo>
                  <a:lnTo>
                    <a:pt x="59" y="11"/>
                  </a:lnTo>
                  <a:lnTo>
                    <a:pt x="59" y="0"/>
                  </a:lnTo>
                  <a:lnTo>
                    <a:pt x="6" y="0"/>
                  </a:lnTo>
                  <a:lnTo>
                    <a:pt x="11" y="5"/>
                  </a:lnTo>
                  <a:lnTo>
                    <a:pt x="0" y="5"/>
                  </a:lnTo>
                  <a:lnTo>
                    <a:pt x="0" y="11"/>
                  </a:lnTo>
                  <a:lnTo>
                    <a:pt x="6" y="11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7" name="Freeform 1217"/>
            <p:cNvSpPr>
              <a:spLocks/>
            </p:cNvSpPr>
            <p:nvPr/>
          </p:nvSpPr>
          <p:spPr bwMode="auto">
            <a:xfrm>
              <a:off x="4529" y="3227"/>
              <a:ext cx="37" cy="276"/>
            </a:xfrm>
            <a:custGeom>
              <a:avLst/>
              <a:gdLst>
                <a:gd name="T0" fmla="*/ 31 w 37"/>
                <a:gd name="T1" fmla="*/ 0 h 276"/>
                <a:gd name="T2" fmla="*/ 25 w 37"/>
                <a:gd name="T3" fmla="*/ 5 h 276"/>
                <a:gd name="T4" fmla="*/ 0 w 37"/>
                <a:gd name="T5" fmla="*/ 274 h 276"/>
                <a:gd name="T6" fmla="*/ 12 w 37"/>
                <a:gd name="T7" fmla="*/ 276 h 276"/>
                <a:gd name="T8" fmla="*/ 37 w 37"/>
                <a:gd name="T9" fmla="*/ 7 h 276"/>
                <a:gd name="T10" fmla="*/ 31 w 37"/>
                <a:gd name="T11" fmla="*/ 11 h 276"/>
                <a:gd name="T12" fmla="*/ 31 w 37"/>
                <a:gd name="T13" fmla="*/ 0 h 276"/>
                <a:gd name="T14" fmla="*/ 25 w 37"/>
                <a:gd name="T15" fmla="*/ 0 h 276"/>
                <a:gd name="T16" fmla="*/ 25 w 37"/>
                <a:gd name="T17" fmla="*/ 5 h 276"/>
                <a:gd name="T18" fmla="*/ 31 w 37"/>
                <a:gd name="T19" fmla="*/ 0 h 27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7"/>
                <a:gd name="T31" fmla="*/ 0 h 276"/>
                <a:gd name="T32" fmla="*/ 37 w 37"/>
                <a:gd name="T33" fmla="*/ 276 h 27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7" h="276">
                  <a:moveTo>
                    <a:pt x="31" y="0"/>
                  </a:moveTo>
                  <a:lnTo>
                    <a:pt x="25" y="5"/>
                  </a:lnTo>
                  <a:lnTo>
                    <a:pt x="0" y="274"/>
                  </a:lnTo>
                  <a:lnTo>
                    <a:pt x="12" y="276"/>
                  </a:lnTo>
                  <a:lnTo>
                    <a:pt x="37" y="7"/>
                  </a:lnTo>
                  <a:lnTo>
                    <a:pt x="31" y="11"/>
                  </a:lnTo>
                  <a:lnTo>
                    <a:pt x="31" y="0"/>
                  </a:lnTo>
                  <a:lnTo>
                    <a:pt x="25" y="0"/>
                  </a:lnTo>
                  <a:lnTo>
                    <a:pt x="25" y="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8" name="Freeform 1218"/>
            <p:cNvSpPr>
              <a:spLocks/>
            </p:cNvSpPr>
            <p:nvPr/>
          </p:nvSpPr>
          <p:spPr bwMode="auto">
            <a:xfrm>
              <a:off x="4560" y="3227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05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05 w 111"/>
                <a:gd name="T9" fmla="*/ 11 h 11"/>
                <a:gd name="T10" fmla="*/ 100 w 111"/>
                <a:gd name="T11" fmla="*/ 7 h 11"/>
                <a:gd name="T12" fmla="*/ 111 w 111"/>
                <a:gd name="T13" fmla="*/ 5 h 11"/>
                <a:gd name="T14" fmla="*/ 111 w 111"/>
                <a:gd name="T15" fmla="*/ 0 h 11"/>
                <a:gd name="T16" fmla="*/ 105 w 111"/>
                <a:gd name="T17" fmla="*/ 0 h 11"/>
                <a:gd name="T18" fmla="*/ 111 w 111"/>
                <a:gd name="T19" fmla="*/ 5 h 11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11"/>
                <a:gd name="T31" fmla="*/ 0 h 11"/>
                <a:gd name="T32" fmla="*/ 111 w 111"/>
                <a:gd name="T33" fmla="*/ 11 h 11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11" h="11">
                  <a:moveTo>
                    <a:pt x="111" y="5"/>
                  </a:moveTo>
                  <a:lnTo>
                    <a:pt x="105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05" y="11"/>
                  </a:lnTo>
                  <a:lnTo>
                    <a:pt x="100" y="7"/>
                  </a:lnTo>
                  <a:lnTo>
                    <a:pt x="111" y="5"/>
                  </a:lnTo>
                  <a:lnTo>
                    <a:pt x="111" y="0"/>
                  </a:lnTo>
                  <a:lnTo>
                    <a:pt x="105" y="0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89" name="Freeform 1219"/>
            <p:cNvSpPr>
              <a:spLocks/>
            </p:cNvSpPr>
            <p:nvPr/>
          </p:nvSpPr>
          <p:spPr bwMode="auto">
            <a:xfrm>
              <a:off x="4660" y="3232"/>
              <a:ext cx="38" cy="277"/>
            </a:xfrm>
            <a:custGeom>
              <a:avLst/>
              <a:gdLst>
                <a:gd name="T0" fmla="*/ 30 w 38"/>
                <a:gd name="T1" fmla="*/ 277 h 277"/>
                <a:gd name="T2" fmla="*/ 36 w 38"/>
                <a:gd name="T3" fmla="*/ 269 h 277"/>
                <a:gd name="T4" fmla="*/ 11 w 38"/>
                <a:gd name="T5" fmla="*/ 0 h 277"/>
                <a:gd name="T6" fmla="*/ 0 w 38"/>
                <a:gd name="T7" fmla="*/ 2 h 277"/>
                <a:gd name="T8" fmla="*/ 26 w 38"/>
                <a:gd name="T9" fmla="*/ 271 h 277"/>
                <a:gd name="T10" fmla="*/ 30 w 38"/>
                <a:gd name="T11" fmla="*/ 265 h 277"/>
                <a:gd name="T12" fmla="*/ 30 w 38"/>
                <a:gd name="T13" fmla="*/ 277 h 277"/>
                <a:gd name="T14" fmla="*/ 38 w 38"/>
                <a:gd name="T15" fmla="*/ 277 h 277"/>
                <a:gd name="T16" fmla="*/ 36 w 38"/>
                <a:gd name="T17" fmla="*/ 269 h 277"/>
                <a:gd name="T18" fmla="*/ 30 w 38"/>
                <a:gd name="T19" fmla="*/ 277 h 277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38"/>
                <a:gd name="T31" fmla="*/ 0 h 277"/>
                <a:gd name="T32" fmla="*/ 38 w 38"/>
                <a:gd name="T33" fmla="*/ 277 h 277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38" h="277">
                  <a:moveTo>
                    <a:pt x="30" y="277"/>
                  </a:moveTo>
                  <a:lnTo>
                    <a:pt x="36" y="269"/>
                  </a:lnTo>
                  <a:lnTo>
                    <a:pt x="11" y="0"/>
                  </a:lnTo>
                  <a:lnTo>
                    <a:pt x="0" y="2"/>
                  </a:lnTo>
                  <a:lnTo>
                    <a:pt x="26" y="271"/>
                  </a:lnTo>
                  <a:lnTo>
                    <a:pt x="30" y="265"/>
                  </a:lnTo>
                  <a:lnTo>
                    <a:pt x="30" y="277"/>
                  </a:lnTo>
                  <a:lnTo>
                    <a:pt x="38" y="277"/>
                  </a:lnTo>
                  <a:lnTo>
                    <a:pt x="36" y="269"/>
                  </a:lnTo>
                  <a:lnTo>
                    <a:pt x="30" y="2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0" name="Freeform 1220"/>
            <p:cNvSpPr>
              <a:spLocks/>
            </p:cNvSpPr>
            <p:nvPr/>
          </p:nvSpPr>
          <p:spPr bwMode="auto">
            <a:xfrm>
              <a:off x="4527" y="3497"/>
              <a:ext cx="163" cy="12"/>
            </a:xfrm>
            <a:custGeom>
              <a:avLst/>
              <a:gdLst>
                <a:gd name="T0" fmla="*/ 2 w 163"/>
                <a:gd name="T1" fmla="*/ 4 h 12"/>
                <a:gd name="T2" fmla="*/ 8 w 163"/>
                <a:gd name="T3" fmla="*/ 12 h 12"/>
                <a:gd name="T4" fmla="*/ 163 w 163"/>
                <a:gd name="T5" fmla="*/ 12 h 12"/>
                <a:gd name="T6" fmla="*/ 163 w 163"/>
                <a:gd name="T7" fmla="*/ 0 h 12"/>
                <a:gd name="T8" fmla="*/ 8 w 163"/>
                <a:gd name="T9" fmla="*/ 0 h 12"/>
                <a:gd name="T10" fmla="*/ 14 w 163"/>
                <a:gd name="T11" fmla="*/ 6 h 12"/>
                <a:gd name="T12" fmla="*/ 2 w 163"/>
                <a:gd name="T13" fmla="*/ 4 h 12"/>
                <a:gd name="T14" fmla="*/ 0 w 163"/>
                <a:gd name="T15" fmla="*/ 12 h 12"/>
                <a:gd name="T16" fmla="*/ 8 w 163"/>
                <a:gd name="T17" fmla="*/ 12 h 12"/>
                <a:gd name="T18" fmla="*/ 2 w 163"/>
                <a:gd name="T19" fmla="*/ 4 h 1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163"/>
                <a:gd name="T31" fmla="*/ 0 h 12"/>
                <a:gd name="T32" fmla="*/ 163 w 163"/>
                <a:gd name="T33" fmla="*/ 12 h 1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163" h="12">
                  <a:moveTo>
                    <a:pt x="2" y="4"/>
                  </a:moveTo>
                  <a:lnTo>
                    <a:pt x="8" y="12"/>
                  </a:lnTo>
                  <a:lnTo>
                    <a:pt x="163" y="12"/>
                  </a:lnTo>
                  <a:lnTo>
                    <a:pt x="163" y="0"/>
                  </a:lnTo>
                  <a:lnTo>
                    <a:pt x="8" y="0"/>
                  </a:lnTo>
                  <a:lnTo>
                    <a:pt x="14" y="6"/>
                  </a:lnTo>
                  <a:lnTo>
                    <a:pt x="2" y="4"/>
                  </a:lnTo>
                  <a:lnTo>
                    <a:pt x="0" y="12"/>
                  </a:lnTo>
                  <a:lnTo>
                    <a:pt x="8" y="1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1" name="Freeform 1221"/>
            <p:cNvSpPr>
              <a:spLocks/>
            </p:cNvSpPr>
            <p:nvPr/>
          </p:nvSpPr>
          <p:spPr bwMode="auto">
            <a:xfrm>
              <a:off x="4604" y="3791"/>
              <a:ext cx="71" cy="65"/>
            </a:xfrm>
            <a:custGeom>
              <a:avLst/>
              <a:gdLst>
                <a:gd name="T0" fmla="*/ 0 w 71"/>
                <a:gd name="T1" fmla="*/ 65 h 65"/>
                <a:gd name="T2" fmla="*/ 15 w 71"/>
                <a:gd name="T3" fmla="*/ 65 h 65"/>
                <a:gd name="T4" fmla="*/ 29 w 71"/>
                <a:gd name="T5" fmla="*/ 65 h 65"/>
                <a:gd name="T6" fmla="*/ 42 w 71"/>
                <a:gd name="T7" fmla="*/ 63 h 65"/>
                <a:gd name="T8" fmla="*/ 54 w 71"/>
                <a:gd name="T9" fmla="*/ 59 h 65"/>
                <a:gd name="T10" fmla="*/ 61 w 71"/>
                <a:gd name="T11" fmla="*/ 50 h 65"/>
                <a:gd name="T12" fmla="*/ 67 w 71"/>
                <a:gd name="T13" fmla="*/ 36 h 65"/>
                <a:gd name="T14" fmla="*/ 69 w 71"/>
                <a:gd name="T15" fmla="*/ 21 h 65"/>
                <a:gd name="T16" fmla="*/ 71 w 71"/>
                <a:gd name="T17" fmla="*/ 0 h 65"/>
                <a:gd name="T18" fmla="*/ 48 w 71"/>
                <a:gd name="T19" fmla="*/ 0 h 65"/>
                <a:gd name="T20" fmla="*/ 48 w 71"/>
                <a:gd name="T21" fmla="*/ 19 h 65"/>
                <a:gd name="T22" fmla="*/ 46 w 71"/>
                <a:gd name="T23" fmla="*/ 30 h 65"/>
                <a:gd name="T24" fmla="*/ 42 w 71"/>
                <a:gd name="T25" fmla="*/ 36 h 65"/>
                <a:gd name="T26" fmla="*/ 40 w 71"/>
                <a:gd name="T27" fmla="*/ 40 h 65"/>
                <a:gd name="T28" fmla="*/ 36 w 71"/>
                <a:gd name="T29" fmla="*/ 42 h 65"/>
                <a:gd name="T30" fmla="*/ 29 w 71"/>
                <a:gd name="T31" fmla="*/ 42 h 65"/>
                <a:gd name="T32" fmla="*/ 15 w 71"/>
                <a:gd name="T33" fmla="*/ 42 h 65"/>
                <a:gd name="T34" fmla="*/ 0 w 71"/>
                <a:gd name="T35" fmla="*/ 42 h 65"/>
                <a:gd name="T36" fmla="*/ 0 w 71"/>
                <a:gd name="T37" fmla="*/ 65 h 6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1"/>
                <a:gd name="T58" fmla="*/ 0 h 65"/>
                <a:gd name="T59" fmla="*/ 71 w 71"/>
                <a:gd name="T60" fmla="*/ 65 h 65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1" h="65">
                  <a:moveTo>
                    <a:pt x="0" y="65"/>
                  </a:moveTo>
                  <a:lnTo>
                    <a:pt x="15" y="65"/>
                  </a:lnTo>
                  <a:lnTo>
                    <a:pt x="29" y="65"/>
                  </a:lnTo>
                  <a:lnTo>
                    <a:pt x="42" y="63"/>
                  </a:lnTo>
                  <a:lnTo>
                    <a:pt x="54" y="59"/>
                  </a:lnTo>
                  <a:lnTo>
                    <a:pt x="61" y="50"/>
                  </a:lnTo>
                  <a:lnTo>
                    <a:pt x="67" y="36"/>
                  </a:lnTo>
                  <a:lnTo>
                    <a:pt x="69" y="21"/>
                  </a:lnTo>
                  <a:lnTo>
                    <a:pt x="71" y="0"/>
                  </a:lnTo>
                  <a:lnTo>
                    <a:pt x="48" y="0"/>
                  </a:lnTo>
                  <a:lnTo>
                    <a:pt x="48" y="19"/>
                  </a:lnTo>
                  <a:lnTo>
                    <a:pt x="46" y="30"/>
                  </a:lnTo>
                  <a:lnTo>
                    <a:pt x="42" y="36"/>
                  </a:lnTo>
                  <a:lnTo>
                    <a:pt x="40" y="40"/>
                  </a:lnTo>
                  <a:lnTo>
                    <a:pt x="36" y="42"/>
                  </a:lnTo>
                  <a:lnTo>
                    <a:pt x="29" y="42"/>
                  </a:lnTo>
                  <a:lnTo>
                    <a:pt x="15" y="42"/>
                  </a:lnTo>
                  <a:lnTo>
                    <a:pt x="0" y="42"/>
                  </a:lnTo>
                  <a:lnTo>
                    <a:pt x="0" y="6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2" name="Freeform 1222"/>
            <p:cNvSpPr>
              <a:spLocks/>
            </p:cNvSpPr>
            <p:nvPr/>
          </p:nvSpPr>
          <p:spPr bwMode="auto">
            <a:xfrm>
              <a:off x="4539" y="3453"/>
              <a:ext cx="147" cy="12"/>
            </a:xfrm>
            <a:custGeom>
              <a:avLst/>
              <a:gdLst>
                <a:gd name="T0" fmla="*/ 147 w 147"/>
                <a:gd name="T1" fmla="*/ 6 h 12"/>
                <a:gd name="T2" fmla="*/ 147 w 147"/>
                <a:gd name="T3" fmla="*/ 0 h 12"/>
                <a:gd name="T4" fmla="*/ 0 w 147"/>
                <a:gd name="T5" fmla="*/ 0 h 12"/>
                <a:gd name="T6" fmla="*/ 0 w 147"/>
                <a:gd name="T7" fmla="*/ 12 h 12"/>
                <a:gd name="T8" fmla="*/ 147 w 147"/>
                <a:gd name="T9" fmla="*/ 12 h 12"/>
                <a:gd name="T10" fmla="*/ 147 w 147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7"/>
                <a:gd name="T19" fmla="*/ 0 h 12"/>
                <a:gd name="T20" fmla="*/ 147 w 147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7" h="12">
                  <a:moveTo>
                    <a:pt x="147" y="6"/>
                  </a:moveTo>
                  <a:lnTo>
                    <a:pt x="147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47" y="12"/>
                  </a:lnTo>
                  <a:lnTo>
                    <a:pt x="147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3" name="Freeform 1223"/>
            <p:cNvSpPr>
              <a:spLocks/>
            </p:cNvSpPr>
            <p:nvPr/>
          </p:nvSpPr>
          <p:spPr bwMode="auto">
            <a:xfrm>
              <a:off x="4544" y="3424"/>
              <a:ext cx="139" cy="12"/>
            </a:xfrm>
            <a:custGeom>
              <a:avLst/>
              <a:gdLst>
                <a:gd name="T0" fmla="*/ 139 w 139"/>
                <a:gd name="T1" fmla="*/ 6 h 12"/>
                <a:gd name="T2" fmla="*/ 139 w 139"/>
                <a:gd name="T3" fmla="*/ 0 h 12"/>
                <a:gd name="T4" fmla="*/ 0 w 139"/>
                <a:gd name="T5" fmla="*/ 0 h 12"/>
                <a:gd name="T6" fmla="*/ 0 w 139"/>
                <a:gd name="T7" fmla="*/ 12 h 12"/>
                <a:gd name="T8" fmla="*/ 139 w 139"/>
                <a:gd name="T9" fmla="*/ 12 h 12"/>
                <a:gd name="T10" fmla="*/ 139 w 13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9"/>
                <a:gd name="T19" fmla="*/ 0 h 12"/>
                <a:gd name="T20" fmla="*/ 139 w 13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9" h="12">
                  <a:moveTo>
                    <a:pt x="139" y="6"/>
                  </a:moveTo>
                  <a:lnTo>
                    <a:pt x="13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39" y="12"/>
                  </a:lnTo>
                  <a:lnTo>
                    <a:pt x="13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4" name="Freeform 1224"/>
            <p:cNvSpPr>
              <a:spLocks/>
            </p:cNvSpPr>
            <p:nvPr/>
          </p:nvSpPr>
          <p:spPr bwMode="auto">
            <a:xfrm>
              <a:off x="4548" y="3399"/>
              <a:ext cx="129" cy="12"/>
            </a:xfrm>
            <a:custGeom>
              <a:avLst/>
              <a:gdLst>
                <a:gd name="T0" fmla="*/ 129 w 129"/>
                <a:gd name="T1" fmla="*/ 6 h 12"/>
                <a:gd name="T2" fmla="*/ 129 w 129"/>
                <a:gd name="T3" fmla="*/ 0 h 12"/>
                <a:gd name="T4" fmla="*/ 0 w 129"/>
                <a:gd name="T5" fmla="*/ 0 h 12"/>
                <a:gd name="T6" fmla="*/ 0 w 129"/>
                <a:gd name="T7" fmla="*/ 12 h 12"/>
                <a:gd name="T8" fmla="*/ 129 w 129"/>
                <a:gd name="T9" fmla="*/ 12 h 12"/>
                <a:gd name="T10" fmla="*/ 129 w 129"/>
                <a:gd name="T11" fmla="*/ 6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9"/>
                <a:gd name="T19" fmla="*/ 0 h 12"/>
                <a:gd name="T20" fmla="*/ 129 w 129"/>
                <a:gd name="T21" fmla="*/ 12 h 1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9" h="12">
                  <a:moveTo>
                    <a:pt x="129" y="6"/>
                  </a:moveTo>
                  <a:lnTo>
                    <a:pt x="129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129" y="12"/>
                  </a:lnTo>
                  <a:lnTo>
                    <a:pt x="129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295" name="Freeform 1225"/>
            <p:cNvSpPr>
              <a:spLocks/>
            </p:cNvSpPr>
            <p:nvPr/>
          </p:nvSpPr>
          <p:spPr bwMode="auto">
            <a:xfrm>
              <a:off x="4558" y="3254"/>
              <a:ext cx="111" cy="11"/>
            </a:xfrm>
            <a:custGeom>
              <a:avLst/>
              <a:gdLst>
                <a:gd name="T0" fmla="*/ 111 w 111"/>
                <a:gd name="T1" fmla="*/ 5 h 11"/>
                <a:gd name="T2" fmla="*/ 111 w 111"/>
                <a:gd name="T3" fmla="*/ 0 h 11"/>
                <a:gd name="T4" fmla="*/ 0 w 111"/>
                <a:gd name="T5" fmla="*/ 0 h 11"/>
                <a:gd name="T6" fmla="*/ 0 w 111"/>
                <a:gd name="T7" fmla="*/ 11 h 11"/>
                <a:gd name="T8" fmla="*/ 111 w 111"/>
                <a:gd name="T9" fmla="*/ 11 h 11"/>
                <a:gd name="T10" fmla="*/ 111 w 111"/>
                <a:gd name="T11" fmla="*/ 5 h 1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11"/>
                <a:gd name="T19" fmla="*/ 0 h 11"/>
                <a:gd name="T20" fmla="*/ 111 w 111"/>
                <a:gd name="T21" fmla="*/ 11 h 11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11" h="11">
                  <a:moveTo>
                    <a:pt x="111" y="5"/>
                  </a:moveTo>
                  <a:lnTo>
                    <a:pt x="111" y="0"/>
                  </a:lnTo>
                  <a:lnTo>
                    <a:pt x="0" y="0"/>
                  </a:lnTo>
                  <a:lnTo>
                    <a:pt x="0" y="11"/>
                  </a:lnTo>
                  <a:lnTo>
                    <a:pt x="111" y="11"/>
                  </a:lnTo>
                  <a:lnTo>
                    <a:pt x="11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296" name="Line 1230"/>
          <p:cNvSpPr>
            <a:spLocks noChangeShapeType="1"/>
          </p:cNvSpPr>
          <p:nvPr/>
        </p:nvSpPr>
        <p:spPr bwMode="auto">
          <a:xfrm flipH="1" flipV="1">
            <a:off x="450850" y="1951038"/>
            <a:ext cx="273050" cy="65722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97" name="Rectangle 1231"/>
          <p:cNvSpPr>
            <a:spLocks noChangeArrowheads="1"/>
          </p:cNvSpPr>
          <p:nvPr/>
        </p:nvSpPr>
        <p:spPr bwMode="auto">
          <a:xfrm>
            <a:off x="682625" y="1858963"/>
            <a:ext cx="42863" cy="157162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sp>
        <p:nvSpPr>
          <p:cNvPr id="298" name="Oval 1233"/>
          <p:cNvSpPr>
            <a:spLocks noChangeArrowheads="1"/>
          </p:cNvSpPr>
          <p:nvPr/>
        </p:nvSpPr>
        <p:spPr bwMode="auto">
          <a:xfrm>
            <a:off x="633413" y="1857375"/>
            <a:ext cx="88900" cy="158750"/>
          </a:xfrm>
          <a:prstGeom prst="ellipse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299" name="Group 1234"/>
          <p:cNvGrpSpPr>
            <a:grpSpLocks/>
          </p:cNvGrpSpPr>
          <p:nvPr/>
        </p:nvGrpSpPr>
        <p:grpSpPr bwMode="auto">
          <a:xfrm rot="9564189">
            <a:off x="468313" y="1936750"/>
            <a:ext cx="92075" cy="158750"/>
            <a:chOff x="495" y="1846"/>
            <a:chExt cx="58" cy="100"/>
          </a:xfrm>
        </p:grpSpPr>
        <p:sp>
          <p:nvSpPr>
            <p:cNvPr id="300" name="Rectangle 1235"/>
            <p:cNvSpPr>
              <a:spLocks noChangeArrowheads="1"/>
            </p:cNvSpPr>
            <p:nvPr/>
          </p:nvSpPr>
          <p:spPr bwMode="auto">
            <a:xfrm>
              <a:off x="526" y="1847"/>
              <a:ext cx="27" cy="99"/>
            </a:xfrm>
            <a:prstGeom prst="rect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01" name="Oval 1236"/>
            <p:cNvSpPr>
              <a:spLocks noChangeArrowheads="1"/>
            </p:cNvSpPr>
            <p:nvPr/>
          </p:nvSpPr>
          <p:spPr bwMode="auto">
            <a:xfrm>
              <a:off x="495" y="1846"/>
              <a:ext cx="56" cy="1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302" name="Rectangle 1280"/>
          <p:cNvSpPr>
            <a:spLocks noChangeArrowheads="1"/>
          </p:cNvSpPr>
          <p:nvPr/>
        </p:nvSpPr>
        <p:spPr bwMode="auto">
          <a:xfrm>
            <a:off x="625475" y="2012950"/>
            <a:ext cx="768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3333CC"/>
                </a:solidFill>
                <a:latin typeface="Arial" panose="020B0604020202020204" pitchFamily="34" charset="0"/>
              </a:rPr>
              <a:t>Ignition Switch</a:t>
            </a:r>
          </a:p>
        </p:txBody>
      </p:sp>
      <p:grpSp>
        <p:nvGrpSpPr>
          <p:cNvPr id="303" name="Group 1564"/>
          <p:cNvGrpSpPr>
            <a:grpSpLocks/>
          </p:cNvGrpSpPr>
          <p:nvPr/>
        </p:nvGrpSpPr>
        <p:grpSpPr bwMode="auto">
          <a:xfrm>
            <a:off x="4876800" y="2879725"/>
            <a:ext cx="762000" cy="658813"/>
            <a:chOff x="3072" y="1814"/>
            <a:chExt cx="480" cy="415"/>
          </a:xfrm>
        </p:grpSpPr>
        <p:sp>
          <p:nvSpPr>
            <p:cNvPr id="304" name="Rectangle 1277"/>
            <p:cNvSpPr>
              <a:spLocks noChangeArrowheads="1"/>
            </p:cNvSpPr>
            <p:nvPr/>
          </p:nvSpPr>
          <p:spPr bwMode="auto">
            <a:xfrm>
              <a:off x="3072" y="1814"/>
              <a:ext cx="397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0" i="0" u="none" strike="noStrike" kern="0" cap="none" spc="0" normalizeH="0" baseline="0" noProof="0">
                  <a:ln>
                    <a:noFill/>
                  </a:ln>
                  <a:solidFill>
                    <a:srgbClr val="3333CC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Coil Packs</a:t>
              </a:r>
            </a:p>
          </p:txBody>
        </p:sp>
        <p:sp>
          <p:nvSpPr>
            <p:cNvPr id="305" name="Line 1287"/>
            <p:cNvSpPr>
              <a:spLocks noChangeShapeType="1"/>
            </p:cNvSpPr>
            <p:nvPr/>
          </p:nvSpPr>
          <p:spPr bwMode="auto">
            <a:xfrm>
              <a:off x="3383" y="2074"/>
              <a:ext cx="169" cy="155"/>
            </a:xfrm>
            <a:prstGeom prst="line">
              <a:avLst/>
            </a:prstGeom>
            <a:noFill/>
            <a:ln w="28575">
              <a:solidFill>
                <a:srgbClr val="3333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306" name="Freeform 1290"/>
          <p:cNvSpPr>
            <a:spLocks/>
          </p:cNvSpPr>
          <p:nvPr/>
        </p:nvSpPr>
        <p:spPr bwMode="auto">
          <a:xfrm>
            <a:off x="720725" y="320675"/>
            <a:ext cx="563563" cy="1679575"/>
          </a:xfrm>
          <a:custGeom>
            <a:avLst/>
            <a:gdLst>
              <a:gd name="T0" fmla="*/ 0 w 485"/>
              <a:gd name="T1" fmla="*/ 1679575 h 142"/>
              <a:gd name="T2" fmla="*/ 0 w 485"/>
              <a:gd name="T3" fmla="*/ 0 h 142"/>
              <a:gd name="T4" fmla="*/ 5635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7" name="Freeform 1291"/>
          <p:cNvSpPr>
            <a:spLocks/>
          </p:cNvSpPr>
          <p:nvPr/>
        </p:nvSpPr>
        <p:spPr bwMode="auto">
          <a:xfrm flipH="1">
            <a:off x="1250950" y="320675"/>
            <a:ext cx="5911850" cy="692150"/>
          </a:xfrm>
          <a:custGeom>
            <a:avLst/>
            <a:gdLst>
              <a:gd name="T0" fmla="*/ 0 w 485"/>
              <a:gd name="T1" fmla="*/ 692150 h 142"/>
              <a:gd name="T2" fmla="*/ 0 w 485"/>
              <a:gd name="T3" fmla="*/ 0 h 142"/>
              <a:gd name="T4" fmla="*/ 5911850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08" name="Freeform 1293"/>
          <p:cNvSpPr>
            <a:spLocks/>
          </p:cNvSpPr>
          <p:nvPr/>
        </p:nvSpPr>
        <p:spPr bwMode="auto">
          <a:xfrm flipV="1">
            <a:off x="720725" y="2562225"/>
            <a:ext cx="563563" cy="2362200"/>
          </a:xfrm>
          <a:custGeom>
            <a:avLst/>
            <a:gdLst>
              <a:gd name="T0" fmla="*/ 0 w 485"/>
              <a:gd name="T1" fmla="*/ 2362200 h 142"/>
              <a:gd name="T2" fmla="*/ 0 w 485"/>
              <a:gd name="T3" fmla="*/ 0 h 142"/>
              <a:gd name="T4" fmla="*/ 5635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09" name="Group 1574"/>
          <p:cNvGrpSpPr>
            <a:grpSpLocks/>
          </p:cNvGrpSpPr>
          <p:nvPr/>
        </p:nvGrpSpPr>
        <p:grpSpPr bwMode="auto">
          <a:xfrm>
            <a:off x="7959725" y="2343150"/>
            <a:ext cx="719138" cy="2011363"/>
            <a:chOff x="5014" y="1476"/>
            <a:chExt cx="453" cy="1267"/>
          </a:xfrm>
        </p:grpSpPr>
        <p:sp>
          <p:nvSpPr>
            <p:cNvPr id="310" name="Freeform 1497"/>
            <p:cNvSpPr>
              <a:spLocks/>
            </p:cNvSpPr>
            <p:nvPr/>
          </p:nvSpPr>
          <p:spPr bwMode="auto">
            <a:xfrm flipH="1">
              <a:off x="5014" y="1476"/>
              <a:ext cx="348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348 w 400"/>
                <a:gd name="T5" fmla="*/ 354 h 706"/>
                <a:gd name="T6" fmla="*/ 348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11" name="Group 1507"/>
            <p:cNvGrpSpPr>
              <a:grpSpLocks/>
            </p:cNvGrpSpPr>
            <p:nvPr/>
          </p:nvGrpSpPr>
          <p:grpSpPr bwMode="auto">
            <a:xfrm>
              <a:off x="5257" y="2162"/>
              <a:ext cx="210" cy="581"/>
              <a:chOff x="5257" y="2162"/>
              <a:chExt cx="210" cy="581"/>
            </a:xfrm>
          </p:grpSpPr>
          <p:sp>
            <p:nvSpPr>
              <p:cNvPr id="312" name="Rectangle 1489"/>
              <p:cNvSpPr>
                <a:spLocks noChangeArrowheads="1"/>
              </p:cNvSpPr>
              <p:nvPr/>
            </p:nvSpPr>
            <p:spPr bwMode="auto">
              <a:xfrm>
                <a:off x="5257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13" name="Rectangle 1490"/>
              <p:cNvSpPr>
                <a:spLocks noChangeArrowheads="1"/>
              </p:cNvSpPr>
              <p:nvPr/>
            </p:nvSpPr>
            <p:spPr bwMode="auto">
              <a:xfrm>
                <a:off x="5299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14" name="Group 1571"/>
          <p:cNvGrpSpPr>
            <a:grpSpLocks/>
          </p:cNvGrpSpPr>
          <p:nvPr/>
        </p:nvGrpSpPr>
        <p:grpSpPr bwMode="auto">
          <a:xfrm>
            <a:off x="6548438" y="2343150"/>
            <a:ext cx="344487" cy="2011363"/>
            <a:chOff x="4125" y="1476"/>
            <a:chExt cx="217" cy="1267"/>
          </a:xfrm>
        </p:grpSpPr>
        <p:sp>
          <p:nvSpPr>
            <p:cNvPr id="315" name="Freeform 1512"/>
            <p:cNvSpPr>
              <a:spLocks/>
            </p:cNvSpPr>
            <p:nvPr/>
          </p:nvSpPr>
          <p:spPr bwMode="auto">
            <a:xfrm>
              <a:off x="4230" y="1476"/>
              <a:ext cx="112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112 w 400"/>
                <a:gd name="T5" fmla="*/ 354 h 706"/>
                <a:gd name="T6" fmla="*/ 112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16" name="Group 1505"/>
            <p:cNvGrpSpPr>
              <a:grpSpLocks/>
            </p:cNvGrpSpPr>
            <p:nvPr/>
          </p:nvGrpSpPr>
          <p:grpSpPr bwMode="auto">
            <a:xfrm>
              <a:off x="4125" y="2162"/>
              <a:ext cx="210" cy="581"/>
              <a:chOff x="4125" y="2162"/>
              <a:chExt cx="210" cy="581"/>
            </a:xfrm>
          </p:grpSpPr>
          <p:sp>
            <p:nvSpPr>
              <p:cNvPr id="317" name="Rectangle 1372"/>
              <p:cNvSpPr>
                <a:spLocks noChangeArrowheads="1"/>
              </p:cNvSpPr>
              <p:nvPr/>
            </p:nvSpPr>
            <p:spPr bwMode="auto">
              <a:xfrm>
                <a:off x="4167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18" name="Rectangle 1501"/>
              <p:cNvSpPr>
                <a:spLocks noChangeArrowheads="1"/>
              </p:cNvSpPr>
              <p:nvPr/>
            </p:nvSpPr>
            <p:spPr bwMode="auto">
              <a:xfrm>
                <a:off x="4125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19" name="Group 1573"/>
          <p:cNvGrpSpPr>
            <a:grpSpLocks/>
          </p:cNvGrpSpPr>
          <p:nvPr/>
        </p:nvGrpSpPr>
        <p:grpSpPr bwMode="auto">
          <a:xfrm>
            <a:off x="7426325" y="2343150"/>
            <a:ext cx="354013" cy="2011363"/>
            <a:chOff x="4678" y="1476"/>
            <a:chExt cx="223" cy="1267"/>
          </a:xfrm>
        </p:grpSpPr>
        <p:sp>
          <p:nvSpPr>
            <p:cNvPr id="320" name="Freeform 1511"/>
            <p:cNvSpPr>
              <a:spLocks/>
            </p:cNvSpPr>
            <p:nvPr/>
          </p:nvSpPr>
          <p:spPr bwMode="auto">
            <a:xfrm flipH="1">
              <a:off x="4678" y="1476"/>
              <a:ext cx="118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118 w 400"/>
                <a:gd name="T5" fmla="*/ 354 h 706"/>
                <a:gd name="T6" fmla="*/ 118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21" name="Group 1506"/>
            <p:cNvGrpSpPr>
              <a:grpSpLocks/>
            </p:cNvGrpSpPr>
            <p:nvPr/>
          </p:nvGrpSpPr>
          <p:grpSpPr bwMode="auto">
            <a:xfrm>
              <a:off x="4691" y="2162"/>
              <a:ext cx="210" cy="581"/>
              <a:chOff x="4691" y="2162"/>
              <a:chExt cx="210" cy="581"/>
            </a:xfrm>
          </p:grpSpPr>
          <p:sp>
            <p:nvSpPr>
              <p:cNvPr id="322" name="Rectangle 1431"/>
              <p:cNvSpPr>
                <a:spLocks noChangeArrowheads="1"/>
              </p:cNvSpPr>
              <p:nvPr/>
            </p:nvSpPr>
            <p:spPr bwMode="auto">
              <a:xfrm>
                <a:off x="4733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23" name="Rectangle 1502"/>
              <p:cNvSpPr>
                <a:spLocks noChangeArrowheads="1"/>
              </p:cNvSpPr>
              <p:nvPr/>
            </p:nvSpPr>
            <p:spPr bwMode="auto">
              <a:xfrm>
                <a:off x="4691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24" name="Group 1570"/>
          <p:cNvGrpSpPr>
            <a:grpSpLocks/>
          </p:cNvGrpSpPr>
          <p:nvPr/>
        </p:nvGrpSpPr>
        <p:grpSpPr bwMode="auto">
          <a:xfrm>
            <a:off x="5649913" y="2343150"/>
            <a:ext cx="709612" cy="2011363"/>
            <a:chOff x="3559" y="1476"/>
            <a:chExt cx="447" cy="1267"/>
          </a:xfrm>
        </p:grpSpPr>
        <p:sp>
          <p:nvSpPr>
            <p:cNvPr id="325" name="Freeform 1496"/>
            <p:cNvSpPr>
              <a:spLocks/>
            </p:cNvSpPr>
            <p:nvPr/>
          </p:nvSpPr>
          <p:spPr bwMode="auto">
            <a:xfrm>
              <a:off x="3658" y="1476"/>
              <a:ext cx="348" cy="1045"/>
            </a:xfrm>
            <a:custGeom>
              <a:avLst/>
              <a:gdLst>
                <a:gd name="T0" fmla="*/ 0 w 400"/>
                <a:gd name="T1" fmla="*/ 1045 h 706"/>
                <a:gd name="T2" fmla="*/ 0 w 400"/>
                <a:gd name="T3" fmla="*/ 354 h 706"/>
                <a:gd name="T4" fmla="*/ 348 w 400"/>
                <a:gd name="T5" fmla="*/ 354 h 706"/>
                <a:gd name="T6" fmla="*/ 348 w 400"/>
                <a:gd name="T7" fmla="*/ 0 h 70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400"/>
                <a:gd name="T13" fmla="*/ 0 h 706"/>
                <a:gd name="T14" fmla="*/ 400 w 400"/>
                <a:gd name="T15" fmla="*/ 706 h 70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400" h="706">
                  <a:moveTo>
                    <a:pt x="0" y="706"/>
                  </a:moveTo>
                  <a:lnTo>
                    <a:pt x="0" y="239"/>
                  </a:lnTo>
                  <a:lnTo>
                    <a:pt x="400" y="239"/>
                  </a:lnTo>
                  <a:lnTo>
                    <a:pt x="400" y="0"/>
                  </a:lnTo>
                </a:path>
              </a:pathLst>
            </a:custGeom>
            <a:noFill/>
            <a:ln w="38100">
              <a:solidFill>
                <a:srgbClr val="96969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26" name="Group 1504"/>
            <p:cNvGrpSpPr>
              <a:grpSpLocks/>
            </p:cNvGrpSpPr>
            <p:nvPr/>
          </p:nvGrpSpPr>
          <p:grpSpPr bwMode="auto">
            <a:xfrm>
              <a:off x="3559" y="2162"/>
              <a:ext cx="210" cy="581"/>
              <a:chOff x="3559" y="2162"/>
              <a:chExt cx="210" cy="581"/>
            </a:xfrm>
          </p:grpSpPr>
          <p:sp>
            <p:nvSpPr>
              <p:cNvPr id="327" name="Rectangle 1309"/>
              <p:cNvSpPr>
                <a:spLocks noChangeArrowheads="1"/>
              </p:cNvSpPr>
              <p:nvPr/>
            </p:nvSpPr>
            <p:spPr bwMode="auto">
              <a:xfrm>
                <a:off x="3601" y="2589"/>
                <a:ext cx="126" cy="154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28" name="Rectangle 1503"/>
              <p:cNvSpPr>
                <a:spLocks noChangeArrowheads="1"/>
              </p:cNvSpPr>
              <p:nvPr/>
            </p:nvSpPr>
            <p:spPr bwMode="auto">
              <a:xfrm>
                <a:off x="3559" y="2162"/>
                <a:ext cx="210" cy="427"/>
              </a:xfrm>
              <a:prstGeom prst="rect">
                <a:avLst/>
              </a:prstGeom>
              <a:solidFill>
                <a:srgbClr val="808080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</p:grpSp>
      <p:grpSp>
        <p:nvGrpSpPr>
          <p:cNvPr id="329" name="Group 1576"/>
          <p:cNvGrpSpPr>
            <a:grpSpLocks/>
          </p:cNvGrpSpPr>
          <p:nvPr/>
        </p:nvGrpSpPr>
        <p:grpSpPr bwMode="auto">
          <a:xfrm>
            <a:off x="2670175" y="685800"/>
            <a:ext cx="3448050" cy="1971675"/>
            <a:chOff x="1682" y="432"/>
            <a:chExt cx="2172" cy="1242"/>
          </a:xfrm>
        </p:grpSpPr>
        <p:sp>
          <p:nvSpPr>
            <p:cNvPr id="330" name="Line 1548"/>
            <p:cNvSpPr>
              <a:spLocks noChangeShapeType="1"/>
            </p:cNvSpPr>
            <p:nvPr/>
          </p:nvSpPr>
          <p:spPr bwMode="auto">
            <a:xfrm>
              <a:off x="2977" y="1132"/>
              <a:ext cx="374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31" name="Group 1543"/>
            <p:cNvGrpSpPr>
              <a:grpSpLocks/>
            </p:cNvGrpSpPr>
            <p:nvPr/>
          </p:nvGrpSpPr>
          <p:grpSpPr bwMode="auto">
            <a:xfrm rot="-5400000">
              <a:off x="3201" y="1169"/>
              <a:ext cx="277" cy="203"/>
              <a:chOff x="4093" y="3562"/>
              <a:chExt cx="554" cy="587"/>
            </a:xfrm>
          </p:grpSpPr>
          <p:sp>
            <p:nvSpPr>
              <p:cNvPr id="335" name="Line 1544"/>
              <p:cNvSpPr>
                <a:spLocks noChangeShapeType="1"/>
              </p:cNvSpPr>
              <p:nvPr/>
            </p:nvSpPr>
            <p:spPr bwMode="auto">
              <a:xfrm flipH="1">
                <a:off x="4288" y="3562"/>
                <a:ext cx="0" cy="587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36" name="Line 1545"/>
              <p:cNvSpPr>
                <a:spLocks noChangeShapeType="1"/>
              </p:cNvSpPr>
              <p:nvPr/>
            </p:nvSpPr>
            <p:spPr bwMode="auto">
              <a:xfrm flipH="1">
                <a:off x="4191" y="3657"/>
                <a:ext cx="0" cy="398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37" name="Line 1546"/>
              <p:cNvSpPr>
                <a:spLocks noChangeShapeType="1"/>
              </p:cNvSpPr>
              <p:nvPr/>
            </p:nvSpPr>
            <p:spPr bwMode="auto">
              <a:xfrm flipH="1">
                <a:off x="4093" y="3741"/>
                <a:ext cx="0" cy="231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38" name="Line 1547"/>
              <p:cNvSpPr>
                <a:spLocks noChangeShapeType="1"/>
              </p:cNvSpPr>
              <p:nvPr/>
            </p:nvSpPr>
            <p:spPr bwMode="auto">
              <a:xfrm>
                <a:off x="4292" y="3856"/>
                <a:ext cx="355" cy="0"/>
              </a:xfrm>
              <a:prstGeom prst="line">
                <a:avLst/>
              </a:prstGeom>
              <a:noFill/>
              <a:ln w="38100">
                <a:solidFill>
                  <a:srgbClr val="00CC99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332" name="Rectangle 1031"/>
            <p:cNvSpPr>
              <a:spLocks noChangeArrowheads="1"/>
            </p:cNvSpPr>
            <p:nvPr/>
          </p:nvSpPr>
          <p:spPr bwMode="auto">
            <a:xfrm>
              <a:off x="1682" y="432"/>
              <a:ext cx="1423" cy="1242"/>
            </a:xfrm>
            <a:prstGeom prst="rect">
              <a:avLst/>
            </a:prstGeom>
            <a:noFill/>
            <a:ln w="19050">
              <a:solidFill>
                <a:srgbClr val="000000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33" name="Line 1522"/>
            <p:cNvSpPr>
              <a:spLocks noChangeShapeType="1"/>
            </p:cNvSpPr>
            <p:nvPr/>
          </p:nvSpPr>
          <p:spPr bwMode="auto">
            <a:xfrm>
              <a:off x="2971" y="974"/>
              <a:ext cx="883" cy="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aphicFrame>
          <p:nvGraphicFramePr>
            <p:cNvPr id="334" name="Object 1024"/>
            <p:cNvGraphicFramePr>
              <a:graphicFrameLocks noChangeAspect="1"/>
            </p:cNvGraphicFramePr>
            <p:nvPr/>
          </p:nvGraphicFramePr>
          <p:xfrm>
            <a:off x="1741" y="550"/>
            <a:ext cx="1262" cy="100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orelDRAW" r:id="rId3" imgW="914400" imgH="914400" progId="CorelDraw.Graphic.7">
                    <p:embed/>
                  </p:oleObj>
                </mc:Choice>
                <mc:Fallback>
                  <p:oleObj name="CorelDRAW" r:id="rId3" imgW="914400" imgH="914400" progId="CorelDraw.Graphic.7">
                    <p:embed/>
                    <p:pic>
                      <p:nvPicPr>
                        <p:cNvPr id="334" name="Object 102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741" y="550"/>
                          <a:ext cx="1262" cy="100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39" name="AutoShape 1495"/>
          <p:cNvSpPr>
            <a:spLocks noChangeArrowheads="1"/>
          </p:cNvSpPr>
          <p:nvPr/>
        </p:nvSpPr>
        <p:spPr bwMode="auto">
          <a:xfrm>
            <a:off x="6046788" y="971550"/>
            <a:ext cx="2232025" cy="1400175"/>
          </a:xfrm>
          <a:prstGeom prst="roundRect">
            <a:avLst>
              <a:gd name="adj" fmla="val 16667"/>
            </a:avLst>
          </a:prstGeom>
          <a:solidFill>
            <a:srgbClr val="66CCFF"/>
          </a:solidFill>
          <a:ln w="285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sp>
        <p:nvSpPr>
          <p:cNvPr id="340" name="Rectangle 1561"/>
          <p:cNvSpPr>
            <a:spLocks noChangeArrowheads="1"/>
          </p:cNvSpPr>
          <p:nvPr/>
        </p:nvSpPr>
        <p:spPr bwMode="auto">
          <a:xfrm>
            <a:off x="6357938" y="1319213"/>
            <a:ext cx="161131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3333CC"/>
                </a:solidFill>
                <a:latin typeface="Arial" panose="020B0604020202020204" pitchFamily="34" charset="0"/>
              </a:rPr>
              <a:t>Control Unit</a:t>
            </a:r>
          </a:p>
        </p:txBody>
      </p:sp>
      <p:grpSp>
        <p:nvGrpSpPr>
          <p:cNvPr id="341" name="Group 1563"/>
          <p:cNvGrpSpPr>
            <a:grpSpLocks/>
          </p:cNvGrpSpPr>
          <p:nvPr/>
        </p:nvGrpSpPr>
        <p:grpSpPr bwMode="auto">
          <a:xfrm>
            <a:off x="4724400" y="804863"/>
            <a:ext cx="1041400" cy="688975"/>
            <a:chOff x="2976" y="507"/>
            <a:chExt cx="656" cy="434"/>
          </a:xfrm>
        </p:grpSpPr>
        <p:sp>
          <p:nvSpPr>
            <p:cNvPr id="342" name="Rectangle 1559"/>
            <p:cNvSpPr>
              <a:spLocks noChangeArrowheads="1"/>
            </p:cNvSpPr>
            <p:nvPr/>
          </p:nvSpPr>
          <p:spPr bwMode="auto">
            <a:xfrm>
              <a:off x="3157" y="507"/>
              <a:ext cx="47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0" i="0" u="none" strike="noStrike" kern="0" cap="none" spc="0" normalizeH="0" baseline="0" noProof="0">
                  <a:ln>
                    <a:noFill/>
                  </a:ln>
                  <a:solidFill>
                    <a:srgbClr val="3333CC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Timing Sensor</a:t>
              </a:r>
            </a:p>
          </p:txBody>
        </p:sp>
        <p:sp>
          <p:nvSpPr>
            <p:cNvPr id="343" name="Line 1560"/>
            <p:cNvSpPr>
              <a:spLocks noChangeShapeType="1"/>
            </p:cNvSpPr>
            <p:nvPr/>
          </p:nvSpPr>
          <p:spPr bwMode="auto">
            <a:xfrm flipH="1">
              <a:off x="2976" y="760"/>
              <a:ext cx="211" cy="181"/>
            </a:xfrm>
            <a:prstGeom prst="line">
              <a:avLst/>
            </a:prstGeom>
            <a:noFill/>
            <a:ln w="28575">
              <a:solidFill>
                <a:srgbClr val="3333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44" name="Group 1577"/>
          <p:cNvGrpSpPr>
            <a:grpSpLocks/>
          </p:cNvGrpSpPr>
          <p:nvPr/>
        </p:nvGrpSpPr>
        <p:grpSpPr bwMode="auto">
          <a:xfrm>
            <a:off x="1754188" y="931863"/>
            <a:ext cx="1335087" cy="500062"/>
            <a:chOff x="1105" y="587"/>
            <a:chExt cx="841" cy="315"/>
          </a:xfrm>
        </p:grpSpPr>
        <p:sp>
          <p:nvSpPr>
            <p:cNvPr id="345" name="Rectangle 1283"/>
            <p:cNvSpPr>
              <a:spLocks noChangeArrowheads="1"/>
            </p:cNvSpPr>
            <p:nvPr/>
          </p:nvSpPr>
          <p:spPr bwMode="auto">
            <a:xfrm>
              <a:off x="1105" y="587"/>
              <a:ext cx="47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200" b="0" i="0" u="none" strike="noStrike" kern="0" cap="none" spc="0" normalizeH="0" baseline="0" noProof="0">
                  <a:ln>
                    <a:noFill/>
                  </a:ln>
                  <a:solidFill>
                    <a:srgbClr val="3333CC"/>
                  </a:solidFill>
                  <a:effectLst/>
                  <a:uLnTx/>
                  <a:uFillTx/>
                  <a:latin typeface="Arial" panose="020B0604020202020204" pitchFamily="34" charset="0"/>
                </a:rPr>
                <a:t>Timing Disc</a:t>
              </a:r>
            </a:p>
          </p:txBody>
        </p:sp>
        <p:sp>
          <p:nvSpPr>
            <p:cNvPr id="346" name="Line 1558"/>
            <p:cNvSpPr>
              <a:spLocks noChangeShapeType="1"/>
            </p:cNvSpPr>
            <p:nvPr/>
          </p:nvSpPr>
          <p:spPr bwMode="auto">
            <a:xfrm>
              <a:off x="1564" y="753"/>
              <a:ext cx="382" cy="149"/>
            </a:xfrm>
            <a:prstGeom prst="line">
              <a:avLst/>
            </a:prstGeom>
            <a:noFill/>
            <a:ln w="28575">
              <a:solidFill>
                <a:srgbClr val="3333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sp>
        <p:nvSpPr>
          <p:cNvPr id="347" name="Freeform 1289"/>
          <p:cNvSpPr>
            <a:spLocks/>
          </p:cNvSpPr>
          <p:nvPr/>
        </p:nvSpPr>
        <p:spPr bwMode="auto">
          <a:xfrm rot="2911227">
            <a:off x="3415507" y="1313656"/>
            <a:ext cx="249238" cy="327025"/>
          </a:xfrm>
          <a:custGeom>
            <a:avLst/>
            <a:gdLst>
              <a:gd name="T0" fmla="*/ 240142 w 137"/>
              <a:gd name="T1" fmla="*/ 0 h 268"/>
              <a:gd name="T2" fmla="*/ 249238 w 137"/>
              <a:gd name="T3" fmla="*/ 327025 h 268"/>
              <a:gd name="T4" fmla="*/ 0 60000 65536"/>
              <a:gd name="T5" fmla="*/ 0 60000 65536"/>
              <a:gd name="T6" fmla="*/ 0 w 137"/>
              <a:gd name="T7" fmla="*/ 0 h 268"/>
              <a:gd name="T8" fmla="*/ 137 w 137"/>
              <a:gd name="T9" fmla="*/ 268 h 26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37" h="268">
                <a:moveTo>
                  <a:pt x="132" y="0"/>
                </a:moveTo>
                <a:cubicBezTo>
                  <a:pt x="0" y="73"/>
                  <a:pt x="48" y="235"/>
                  <a:pt x="137" y="268"/>
                </a:cubicBezTo>
              </a:path>
            </a:pathLst>
          </a:custGeom>
          <a:noFill/>
          <a:ln w="38100">
            <a:solidFill>
              <a:srgbClr val="33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sp>
        <p:nvSpPr>
          <p:cNvPr id="348" name="Rectangle 1579"/>
          <p:cNvSpPr>
            <a:spLocks noChangeArrowheads="1"/>
          </p:cNvSpPr>
          <p:nvPr/>
        </p:nvSpPr>
        <p:spPr bwMode="auto">
          <a:xfrm>
            <a:off x="2689225" y="441325"/>
            <a:ext cx="2230438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3333CC"/>
                </a:solidFill>
                <a:latin typeface="Arial" panose="020B0604020202020204" pitchFamily="34" charset="0"/>
              </a:rPr>
              <a:t>Engine Speed Sensing Unit</a:t>
            </a:r>
          </a:p>
        </p:txBody>
      </p:sp>
      <p:sp>
        <p:nvSpPr>
          <p:cNvPr id="349" name="Line 1580"/>
          <p:cNvSpPr>
            <a:spLocks noChangeShapeType="1"/>
          </p:cNvSpPr>
          <p:nvPr/>
        </p:nvSpPr>
        <p:spPr bwMode="auto">
          <a:xfrm>
            <a:off x="2613025" y="4906963"/>
            <a:ext cx="593725" cy="0"/>
          </a:xfrm>
          <a:prstGeom prst="line">
            <a:avLst/>
          </a:prstGeom>
          <a:noFill/>
          <a:ln w="38100">
            <a:solidFill>
              <a:srgbClr val="00CC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350" name="Group 1581"/>
          <p:cNvGrpSpPr>
            <a:grpSpLocks/>
          </p:cNvGrpSpPr>
          <p:nvPr/>
        </p:nvGrpSpPr>
        <p:grpSpPr bwMode="auto">
          <a:xfrm>
            <a:off x="3136900" y="3197225"/>
            <a:ext cx="1327150" cy="1362075"/>
            <a:chOff x="1976" y="2014"/>
            <a:chExt cx="836" cy="858"/>
          </a:xfrm>
        </p:grpSpPr>
        <p:sp>
          <p:nvSpPr>
            <p:cNvPr id="351" name="AutoShape 1582"/>
            <p:cNvSpPr>
              <a:spLocks noChangeArrowheads="1"/>
            </p:cNvSpPr>
            <p:nvPr/>
          </p:nvSpPr>
          <p:spPr bwMode="auto">
            <a:xfrm rot="-5400000">
              <a:off x="1965" y="2025"/>
              <a:ext cx="858" cy="836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808080"/>
                </a:gs>
                <a:gs pos="50000">
                  <a:srgbClr val="B2B2B2"/>
                </a:gs>
                <a:gs pos="100000">
                  <a:srgbClr val="808080"/>
                </a:gs>
              </a:gsLst>
              <a:lin ang="540000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  <p:sp>
          <p:nvSpPr>
            <p:cNvPr id="352" name="AutoShape 1583"/>
            <p:cNvSpPr>
              <a:spLocks noChangeArrowheads="1"/>
            </p:cNvSpPr>
            <p:nvPr/>
          </p:nvSpPr>
          <p:spPr bwMode="auto">
            <a:xfrm rot="-5400000">
              <a:off x="1993" y="2132"/>
              <a:ext cx="84" cy="98"/>
            </a:xfrm>
            <a:prstGeom prst="can">
              <a:avLst>
                <a:gd name="adj" fmla="val 29167"/>
              </a:avLst>
            </a:prstGeom>
            <a:gradFill rotWithShape="0">
              <a:gsLst>
                <a:gs pos="0">
                  <a:srgbClr val="808080"/>
                </a:gs>
                <a:gs pos="50000">
                  <a:srgbClr val="B2B2B2"/>
                </a:gs>
                <a:gs pos="100000">
                  <a:srgbClr val="808080"/>
                </a:gs>
              </a:gsLst>
              <a:lin ang="540000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  <p:sp>
          <p:nvSpPr>
            <p:cNvPr id="353" name="AutoShape 1584"/>
            <p:cNvSpPr>
              <a:spLocks noChangeArrowheads="1"/>
            </p:cNvSpPr>
            <p:nvPr/>
          </p:nvSpPr>
          <p:spPr bwMode="auto">
            <a:xfrm rot="-5400000">
              <a:off x="1993" y="2698"/>
              <a:ext cx="84" cy="98"/>
            </a:xfrm>
            <a:prstGeom prst="can">
              <a:avLst>
                <a:gd name="adj" fmla="val 29167"/>
              </a:avLst>
            </a:prstGeom>
            <a:gradFill rotWithShape="0">
              <a:gsLst>
                <a:gs pos="0">
                  <a:srgbClr val="808080"/>
                </a:gs>
                <a:gs pos="50000">
                  <a:srgbClr val="B2B2B2"/>
                </a:gs>
                <a:gs pos="100000">
                  <a:srgbClr val="808080"/>
                </a:gs>
              </a:gsLst>
              <a:lin ang="540000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</p:grpSp>
      <p:sp>
        <p:nvSpPr>
          <p:cNvPr id="354" name="Freeform 1585"/>
          <p:cNvSpPr>
            <a:spLocks/>
          </p:cNvSpPr>
          <p:nvPr/>
        </p:nvSpPr>
        <p:spPr bwMode="auto">
          <a:xfrm>
            <a:off x="1266825" y="3457575"/>
            <a:ext cx="1909763" cy="1363663"/>
          </a:xfrm>
          <a:custGeom>
            <a:avLst/>
            <a:gdLst>
              <a:gd name="T0" fmla="*/ 0 w 485"/>
              <a:gd name="T1" fmla="*/ 1363663 h 142"/>
              <a:gd name="T2" fmla="*/ 0 w 485"/>
              <a:gd name="T3" fmla="*/ 0 h 142"/>
              <a:gd name="T4" fmla="*/ 19097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55" name="Rectangle 1586"/>
          <p:cNvSpPr>
            <a:spLocks noChangeArrowheads="1"/>
          </p:cNvSpPr>
          <p:nvPr/>
        </p:nvSpPr>
        <p:spPr bwMode="auto">
          <a:xfrm>
            <a:off x="3473450" y="3665538"/>
            <a:ext cx="9620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3333CC"/>
                </a:solidFill>
                <a:latin typeface="Arial" panose="020B0604020202020204" pitchFamily="34" charset="0"/>
              </a:rPr>
              <a:t>Alternator</a:t>
            </a:r>
          </a:p>
        </p:txBody>
      </p:sp>
      <p:sp>
        <p:nvSpPr>
          <p:cNvPr id="356" name="Freeform 1587"/>
          <p:cNvSpPr>
            <a:spLocks/>
          </p:cNvSpPr>
          <p:nvPr/>
        </p:nvSpPr>
        <p:spPr bwMode="auto">
          <a:xfrm flipV="1">
            <a:off x="720725" y="3352800"/>
            <a:ext cx="563563" cy="1571625"/>
          </a:xfrm>
          <a:custGeom>
            <a:avLst/>
            <a:gdLst>
              <a:gd name="T0" fmla="*/ 0 w 485"/>
              <a:gd name="T1" fmla="*/ 1571625 h 142"/>
              <a:gd name="T2" fmla="*/ 0 w 485"/>
              <a:gd name="T3" fmla="*/ 0 h 142"/>
              <a:gd name="T4" fmla="*/ 563563 w 485"/>
              <a:gd name="T5" fmla="*/ 0 h 142"/>
              <a:gd name="T6" fmla="*/ 0 60000 65536"/>
              <a:gd name="T7" fmla="*/ 0 60000 65536"/>
              <a:gd name="T8" fmla="*/ 0 60000 65536"/>
              <a:gd name="T9" fmla="*/ 0 w 485"/>
              <a:gd name="T10" fmla="*/ 0 h 142"/>
              <a:gd name="T11" fmla="*/ 485 w 485"/>
              <a:gd name="T12" fmla="*/ 142 h 14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85" h="142">
                <a:moveTo>
                  <a:pt x="0" y="142"/>
                </a:moveTo>
                <a:lnTo>
                  <a:pt x="0" y="0"/>
                </a:lnTo>
                <a:lnTo>
                  <a:pt x="485" y="0"/>
                </a:lnTo>
              </a:path>
            </a:pathLst>
          </a:custGeom>
          <a:noFill/>
          <a:ln w="38100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357" name="Group 1596"/>
          <p:cNvGrpSpPr>
            <a:grpSpLocks/>
          </p:cNvGrpSpPr>
          <p:nvPr/>
        </p:nvGrpSpPr>
        <p:grpSpPr bwMode="auto">
          <a:xfrm rot="-5400000">
            <a:off x="2968625" y="4965701"/>
            <a:ext cx="439737" cy="322262"/>
            <a:chOff x="4093" y="3562"/>
            <a:chExt cx="554" cy="587"/>
          </a:xfrm>
        </p:grpSpPr>
        <p:sp>
          <p:nvSpPr>
            <p:cNvPr id="358" name="Line 1597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59" name="Line 1598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0" name="Line 1599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1" name="Line 1600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3810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62" name="Group 1602"/>
          <p:cNvGrpSpPr>
            <a:grpSpLocks/>
          </p:cNvGrpSpPr>
          <p:nvPr/>
        </p:nvGrpSpPr>
        <p:grpSpPr bwMode="auto">
          <a:xfrm>
            <a:off x="2465388" y="4121150"/>
            <a:ext cx="711200" cy="477838"/>
            <a:chOff x="4093" y="3562"/>
            <a:chExt cx="554" cy="587"/>
          </a:xfrm>
        </p:grpSpPr>
        <p:sp>
          <p:nvSpPr>
            <p:cNvPr id="363" name="Line 1603"/>
            <p:cNvSpPr>
              <a:spLocks noChangeShapeType="1"/>
            </p:cNvSpPr>
            <p:nvPr/>
          </p:nvSpPr>
          <p:spPr bwMode="auto">
            <a:xfrm flipH="1">
              <a:off x="4288" y="3562"/>
              <a:ext cx="0" cy="587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4" name="Line 1604"/>
            <p:cNvSpPr>
              <a:spLocks noChangeShapeType="1"/>
            </p:cNvSpPr>
            <p:nvPr/>
          </p:nvSpPr>
          <p:spPr bwMode="auto">
            <a:xfrm flipH="1">
              <a:off x="4191" y="3657"/>
              <a:ext cx="0" cy="398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5" name="Line 1605"/>
            <p:cNvSpPr>
              <a:spLocks noChangeShapeType="1"/>
            </p:cNvSpPr>
            <p:nvPr/>
          </p:nvSpPr>
          <p:spPr bwMode="auto">
            <a:xfrm flipH="1">
              <a:off x="4093" y="3741"/>
              <a:ext cx="0" cy="231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6" name="Line 1606"/>
            <p:cNvSpPr>
              <a:spLocks noChangeShapeType="1"/>
            </p:cNvSpPr>
            <p:nvPr/>
          </p:nvSpPr>
          <p:spPr bwMode="auto">
            <a:xfrm>
              <a:off x="4292" y="3856"/>
              <a:ext cx="355" cy="0"/>
            </a:xfrm>
            <a:prstGeom prst="line">
              <a:avLst/>
            </a:prstGeom>
            <a:noFill/>
            <a:ln w="57150">
              <a:solidFill>
                <a:srgbClr val="00CC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67" name="Group 1294"/>
          <p:cNvGrpSpPr>
            <a:grpSpLocks/>
          </p:cNvGrpSpPr>
          <p:nvPr/>
        </p:nvGrpSpPr>
        <p:grpSpPr bwMode="auto">
          <a:xfrm>
            <a:off x="876300" y="4643438"/>
            <a:ext cx="1900238" cy="1450975"/>
            <a:chOff x="552" y="2925"/>
            <a:chExt cx="1197" cy="914"/>
          </a:xfrm>
        </p:grpSpPr>
        <p:sp>
          <p:nvSpPr>
            <p:cNvPr id="368" name="AutoShape 1295"/>
            <p:cNvSpPr>
              <a:spLocks noChangeArrowheads="1"/>
            </p:cNvSpPr>
            <p:nvPr/>
          </p:nvSpPr>
          <p:spPr bwMode="auto">
            <a:xfrm>
              <a:off x="552" y="3128"/>
              <a:ext cx="1197" cy="711"/>
            </a:xfrm>
            <a:prstGeom prst="cube">
              <a:avLst>
                <a:gd name="adj" fmla="val 25000"/>
              </a:avLst>
            </a:prstGeom>
            <a:solidFill>
              <a:srgbClr val="969696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4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sp>
          <p:nvSpPr>
            <p:cNvPr id="369" name="AutoShape 1296"/>
            <p:cNvSpPr>
              <a:spLocks noChangeArrowheads="1"/>
            </p:cNvSpPr>
            <p:nvPr/>
          </p:nvSpPr>
          <p:spPr bwMode="auto">
            <a:xfrm>
              <a:off x="1556" y="3027"/>
              <a:ext cx="100" cy="154"/>
            </a:xfrm>
            <a:prstGeom prst="can">
              <a:avLst>
                <a:gd name="adj" fmla="val 38500"/>
              </a:avLst>
            </a:prstGeom>
            <a:gradFill rotWithShape="0">
              <a:gsLst>
                <a:gs pos="0">
                  <a:srgbClr val="777777"/>
                </a:gs>
                <a:gs pos="50000">
                  <a:srgbClr val="B2B2B2"/>
                </a:gs>
                <a:gs pos="100000">
                  <a:srgbClr val="777777"/>
                </a:gs>
              </a:gsLst>
              <a:lin ang="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  <p:sp>
          <p:nvSpPr>
            <p:cNvPr id="370" name="Line 1297"/>
            <p:cNvSpPr>
              <a:spLocks noChangeShapeType="1"/>
            </p:cNvSpPr>
            <p:nvPr/>
          </p:nvSpPr>
          <p:spPr bwMode="auto">
            <a:xfrm flipH="1">
              <a:off x="1462" y="2982"/>
              <a:ext cx="73" cy="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</a:endParaRPr>
            </a:p>
          </p:txBody>
        </p:sp>
        <p:grpSp>
          <p:nvGrpSpPr>
            <p:cNvPr id="371" name="Group 1298"/>
            <p:cNvGrpSpPr>
              <a:grpSpLocks/>
            </p:cNvGrpSpPr>
            <p:nvPr/>
          </p:nvGrpSpPr>
          <p:grpSpPr bwMode="auto">
            <a:xfrm flipH="1">
              <a:off x="895" y="2925"/>
              <a:ext cx="108" cy="113"/>
              <a:chOff x="2422" y="2584"/>
              <a:chExt cx="104" cy="104"/>
            </a:xfrm>
          </p:grpSpPr>
          <p:sp>
            <p:nvSpPr>
              <p:cNvPr id="373" name="Line 1299"/>
              <p:cNvSpPr>
                <a:spLocks noChangeShapeType="1"/>
              </p:cNvSpPr>
              <p:nvPr/>
            </p:nvSpPr>
            <p:spPr bwMode="auto">
              <a:xfrm>
                <a:off x="2422" y="2636"/>
                <a:ext cx="10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  <p:sp>
            <p:nvSpPr>
              <p:cNvPr id="374" name="Line 1300"/>
              <p:cNvSpPr>
                <a:spLocks noChangeShapeType="1"/>
              </p:cNvSpPr>
              <p:nvPr/>
            </p:nvSpPr>
            <p:spPr bwMode="auto">
              <a:xfrm rot="-5400000">
                <a:off x="2422" y="2636"/>
                <a:ext cx="10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372" name="AutoShape 1301"/>
            <p:cNvSpPr>
              <a:spLocks noChangeArrowheads="1"/>
            </p:cNvSpPr>
            <p:nvPr/>
          </p:nvSpPr>
          <p:spPr bwMode="auto">
            <a:xfrm>
              <a:off x="746" y="3028"/>
              <a:ext cx="100" cy="154"/>
            </a:xfrm>
            <a:prstGeom prst="can">
              <a:avLst>
                <a:gd name="adj" fmla="val 38500"/>
              </a:avLst>
            </a:prstGeom>
            <a:gradFill rotWithShape="0">
              <a:gsLst>
                <a:gs pos="0">
                  <a:srgbClr val="777777"/>
                </a:gs>
                <a:gs pos="50000">
                  <a:srgbClr val="B2B2B2"/>
                </a:gs>
                <a:gs pos="100000">
                  <a:srgbClr val="777777"/>
                </a:gs>
              </a:gsLst>
              <a:lin ang="0" scaled="1"/>
            </a:gradFill>
            <a:ln w="9525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charset="0"/>
              </a:endParaRPr>
            </a:p>
          </p:txBody>
        </p:sp>
      </p:grpSp>
      <p:sp>
        <p:nvSpPr>
          <p:cNvPr id="375" name="Rectangle 1601"/>
          <p:cNvSpPr>
            <a:spLocks noChangeArrowheads="1"/>
          </p:cNvSpPr>
          <p:nvPr/>
        </p:nvSpPr>
        <p:spPr bwMode="auto">
          <a:xfrm>
            <a:off x="874713" y="5384800"/>
            <a:ext cx="1620837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200">
                <a:solidFill>
                  <a:srgbClr val="3333CC"/>
                </a:solidFill>
                <a:latin typeface="Arial" panose="020B0604020202020204" pitchFamily="34" charset="0"/>
              </a:rPr>
              <a:t>Battery</a:t>
            </a:r>
          </a:p>
        </p:txBody>
      </p:sp>
      <p:sp>
        <p:nvSpPr>
          <p:cNvPr id="2" name="Rectangle 1"/>
          <p:cNvSpPr/>
          <p:nvPr/>
        </p:nvSpPr>
        <p:spPr>
          <a:xfrm>
            <a:off x="2797727" y="5796157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eaLnBrk="1" hangingPunct="1"/>
            <a:r>
              <a:rPr lang="en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Modern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25452717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2" grpId="0" autoUpdateAnimBg="0"/>
      <p:bldP spid="340" grpId="0" autoUpdateAnimBg="0"/>
      <p:bldP spid="347" grpId="0" animBg="1"/>
      <p:bldP spid="348" grpId="0" autoUpdateAnimBg="0"/>
      <p:bldP spid="355" grpId="0" autoUpdateAnimBg="0"/>
      <p:bldP spid="375" grpId="0" autoUpdateAnimBg="0"/>
    </p:bldLst>
  </p:timing>
</p:sld>
</file>

<file path=ppt/theme/theme1.xml><?xml version="1.0" encoding="utf-8"?>
<a:theme xmlns:a="http://schemas.openxmlformats.org/drawingml/2006/main" name="blueboxs.ppt">
  <a:themeElements>
    <a:clrScheme name="">
      <a:dk1>
        <a:srgbClr val="000000"/>
      </a:dk1>
      <a:lt1>
        <a:srgbClr val="FFFFFF"/>
      </a:lt1>
      <a:dk2>
        <a:srgbClr val="00279F"/>
      </a:dk2>
      <a:lt2>
        <a:srgbClr val="FAFD00"/>
      </a:lt2>
      <a:accent1>
        <a:srgbClr val="FF8203"/>
      </a:accent1>
      <a:accent2>
        <a:srgbClr val="E84400"/>
      </a:accent2>
      <a:accent3>
        <a:srgbClr val="AAACCD"/>
      </a:accent3>
      <a:accent4>
        <a:srgbClr val="DADADA"/>
      </a:accent4>
      <a:accent5>
        <a:srgbClr val="FFC1AA"/>
      </a:accent5>
      <a:accent6>
        <a:srgbClr val="D23D00"/>
      </a:accent6>
      <a:hlink>
        <a:srgbClr val="00DFCA"/>
      </a:hlink>
      <a:folHlink>
        <a:srgbClr val="618FFD"/>
      </a:folHlink>
    </a:clrScheme>
    <a:fontScheme name="blueboxs.pp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rgbClr val="FAFD00"/>
            </a:solidFill>
            <a:effectLst/>
            <a:latin typeface="Univers" charset="-1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1" i="0" u="none" strike="noStrike" cap="none" normalizeH="0" baseline="0" smtClean="0">
            <a:ln>
              <a:noFill/>
            </a:ln>
            <a:solidFill>
              <a:srgbClr val="FAFD00"/>
            </a:solidFill>
            <a:effectLst/>
            <a:latin typeface="Univers" charset="-18"/>
          </a:defRPr>
        </a:defPPr>
      </a:lstStyle>
    </a:lnDef>
  </a:objectDefaults>
  <a:extraClrSchemeLst>
    <a:extraClrScheme>
      <a:clrScheme name="blueboxs.pp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boxs.pp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boxs.pp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Inductiveignition</Template>
  <TotalTime>0</TotalTime>
  <Pages>79</Pages>
  <Words>599</Words>
  <Application>Microsoft Office PowerPoint</Application>
  <PresentationFormat>On-screen Show (4:3)</PresentationFormat>
  <Paragraphs>248</Paragraphs>
  <Slides>23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Monotype Sorts</vt:lpstr>
      <vt:lpstr>Arial</vt:lpstr>
      <vt:lpstr>Times New Roman</vt:lpstr>
      <vt:lpstr>Univers</vt:lpstr>
      <vt:lpstr>blueboxs.ppt</vt:lpstr>
      <vt:lpstr>CorelDRAW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>INDUCTIVE</dc:subject>
  <dc:creator>Andrew Gibson</dc:creator>
  <cp:keywords/>
  <dc:description/>
  <cp:lastModifiedBy>Andrew Gibson</cp:lastModifiedBy>
  <cp:revision>15</cp:revision>
  <cp:lastPrinted>1601-01-01T00:00:00Z</cp:lastPrinted>
  <dcterms:created xsi:type="dcterms:W3CDTF">2018-07-16T13:32:42Z</dcterms:created>
  <dcterms:modified xsi:type="dcterms:W3CDTF">2021-10-01T11:46:02Z</dcterms:modified>
</cp:coreProperties>
</file>