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277" r:id="rId2"/>
    <p:sldId id="335" r:id="rId3"/>
    <p:sldId id="378" r:id="rId4"/>
    <p:sldId id="336" r:id="rId5"/>
    <p:sldId id="337" r:id="rId6"/>
    <p:sldId id="338" r:id="rId7"/>
    <p:sldId id="339" r:id="rId8"/>
    <p:sldId id="340" r:id="rId9"/>
    <p:sldId id="341" r:id="rId10"/>
    <p:sldId id="342" r:id="rId11"/>
    <p:sldId id="343" r:id="rId12"/>
    <p:sldId id="344" r:id="rId13"/>
    <p:sldId id="345" r:id="rId14"/>
    <p:sldId id="346" r:id="rId15"/>
    <p:sldId id="347" r:id="rId16"/>
    <p:sldId id="348" r:id="rId17"/>
    <p:sldId id="349" r:id="rId18"/>
    <p:sldId id="350" r:id="rId19"/>
    <p:sldId id="351" r:id="rId20"/>
    <p:sldId id="352" r:id="rId21"/>
    <p:sldId id="353" r:id="rId22"/>
    <p:sldId id="371" r:id="rId23"/>
    <p:sldId id="372" r:id="rId24"/>
    <p:sldId id="373" r:id="rId25"/>
    <p:sldId id="374" r:id="rId26"/>
    <p:sldId id="375" r:id="rId27"/>
    <p:sldId id="376" r:id="rId28"/>
    <p:sldId id="377" r:id="rId29"/>
    <p:sldId id="384" r:id="rId30"/>
    <p:sldId id="385" r:id="rId31"/>
    <p:sldId id="388" r:id="rId32"/>
    <p:sldId id="389" r:id="rId33"/>
    <p:sldId id="386" r:id="rId34"/>
    <p:sldId id="387" r:id="rId3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B4A6D6-9DE2-ACC2-A51F-E129CB95ADAD}" v="70" dt="2020-10-03T23:42:15.045"/>
    <p1510:client id="{89B2C80A-8799-0C67-826C-226F11498DB8}" v="604" dt="2020-10-03T18:48:41.852"/>
    <p1510:client id="{D3C8C6F4-7CE8-3C32-99C1-61E4C766CBFF}" v="19" dt="2020-10-03T23:04:07.7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sldLst>
      <p:sld r:id="rId1" collapse="1"/>
      <p:sld r:id="rId2" collapse="1"/>
      <p:sld r:id="rId3" collapse="1"/>
    </p:sldLst>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_rels/viewProps.xml.rels><?xml version="1.0" encoding="UTF-8" standalone="yes"?>
<Relationships xmlns="http://schemas.openxmlformats.org/package/2006/relationships"><Relationship Id="rId3" Type="http://schemas.openxmlformats.org/officeDocument/2006/relationships/slide" Target="slides/slide19.xml"/><Relationship Id="rId2" Type="http://schemas.openxmlformats.org/officeDocument/2006/relationships/slide" Target="slides/slide18.xml"/><Relationship Id="rId1"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29/06/2025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29/06/2025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29/06/2025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29/06/2025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29/06/2025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020752"/>
          </a:xfrm>
        </p:spPr>
        <p:txBody>
          <a:bodyPr/>
          <a:lstStyle/>
          <a:p>
            <a:pPr eaLnBrk="1" hangingPunct="1"/>
            <a:r>
              <a:rPr lang="en-GB" altLang="en-US" sz="2800" dirty="0">
                <a:solidFill>
                  <a:schemeClr val="accent2"/>
                </a:solidFill>
              </a:rPr>
              <a:t>Module Title: International Financial Management</a:t>
            </a:r>
          </a:p>
        </p:txBody>
      </p:sp>
      <p:sp>
        <p:nvSpPr>
          <p:cNvPr id="6147" name="Subtitle 4"/>
          <p:cNvSpPr>
            <a:spLocks noGrp="1"/>
          </p:cNvSpPr>
          <p:nvPr>
            <p:ph type="subTitle" idx="1"/>
          </p:nvPr>
        </p:nvSpPr>
        <p:spPr>
          <a:xfrm>
            <a:off x="571472" y="1928802"/>
            <a:ext cx="7786742" cy="3948469"/>
          </a:xfrm>
        </p:spPr>
        <p:txBody>
          <a:bodyPr/>
          <a:lstStyle/>
          <a:p>
            <a:pPr eaLnBrk="1" hangingPunct="1"/>
            <a:endParaRPr lang="en-GB" altLang="en-US" dirty="0">
              <a:solidFill>
                <a:schemeClr val="accent2"/>
              </a:solidFill>
            </a:endParaRPr>
          </a:p>
          <a:p>
            <a:pPr eaLnBrk="1" hangingPunct="1"/>
            <a:r>
              <a:rPr lang="en-GB" altLang="en-US" dirty="0">
                <a:solidFill>
                  <a:schemeClr val="accent2"/>
                </a:solidFill>
              </a:rPr>
              <a:t>Module Code: BABM 6002</a:t>
            </a:r>
          </a:p>
          <a:p>
            <a:pPr eaLnBrk="1" hangingPunct="1"/>
            <a:r>
              <a:rPr lang="en-GB" altLang="en-US" dirty="0">
                <a:solidFill>
                  <a:schemeClr val="accent2"/>
                </a:solidFill>
              </a:rPr>
              <a:t>Week 2</a:t>
            </a:r>
          </a:p>
          <a:p>
            <a:pPr eaLnBrk="1" hangingPunct="1"/>
            <a:endParaRPr lang="en-GB" altLang="en-US" sz="2800" b="1" dirty="0">
              <a:solidFill>
                <a:schemeClr val="accent2"/>
              </a:solidFill>
            </a:endParaRPr>
          </a:p>
          <a:p>
            <a:pPr eaLnBrk="1" hangingPunct="1"/>
            <a:r>
              <a:rPr lang="en-GB" altLang="en-US" sz="2800" dirty="0">
                <a:solidFill>
                  <a:schemeClr val="accent2"/>
                </a:solidFill>
              </a:rPr>
              <a:t>Lecture 2.2 – Dividend Distribution Policy</a:t>
            </a:r>
          </a:p>
          <a:p>
            <a:pPr eaLnBrk="1" hangingPunct="1"/>
            <a:endParaRPr lang="en-GB" altLang="en-US" sz="2800"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1676400" y="155575"/>
            <a:ext cx="6781800" cy="969169"/>
          </a:xfrm>
        </p:spPr>
        <p:txBody>
          <a:bodyPr/>
          <a:lstStyle/>
          <a:p>
            <a:pPr>
              <a:defRPr/>
            </a:pPr>
            <a:r>
              <a:rPr lang="en-US" sz="4000" b="1" dirty="0"/>
              <a:t>Lecture 2.2 Objectives</a:t>
            </a:r>
          </a:p>
        </p:txBody>
      </p:sp>
      <p:sp>
        <p:nvSpPr>
          <p:cNvPr id="6147" name="Rectangle 3"/>
          <p:cNvSpPr>
            <a:spLocks noGrp="1" noChangeArrowheads="1"/>
          </p:cNvSpPr>
          <p:nvPr>
            <p:ph type="body" idx="1"/>
          </p:nvPr>
        </p:nvSpPr>
        <p:spPr>
          <a:xfrm>
            <a:off x="611560" y="1139098"/>
            <a:ext cx="8382000" cy="4306126"/>
          </a:xfrm>
        </p:spPr>
        <p:txBody>
          <a:bodyPr/>
          <a:lstStyle/>
          <a:p>
            <a:pPr>
              <a:lnSpc>
                <a:spcPct val="80000"/>
              </a:lnSpc>
              <a:buFont typeface="Wingdings" panose="05000000000000000000" pitchFamily="2" charset="2"/>
              <a:buChar char="§"/>
            </a:pPr>
            <a:r>
              <a:rPr lang="en-US" altLang="en-US" sz="2000" dirty="0"/>
              <a:t>Understand the dividend retention versus distribution dilemma faced by the firm. </a:t>
            </a:r>
          </a:p>
          <a:p>
            <a:pPr>
              <a:lnSpc>
                <a:spcPct val="80000"/>
              </a:lnSpc>
              <a:buFont typeface="Wingdings" panose="05000000000000000000" pitchFamily="2" charset="2"/>
              <a:buChar char="§"/>
            </a:pPr>
            <a:r>
              <a:rPr lang="en-US" altLang="en-US" sz="2000" dirty="0"/>
              <a:t>Explain the Modigliani and Miller (M&amp;M) argument that dividends are irrelevant. </a:t>
            </a:r>
          </a:p>
          <a:p>
            <a:pPr>
              <a:lnSpc>
                <a:spcPct val="80000"/>
              </a:lnSpc>
              <a:buFont typeface="Wingdings" panose="05000000000000000000" pitchFamily="2" charset="2"/>
              <a:buChar char="§"/>
            </a:pPr>
            <a:r>
              <a:rPr lang="en-US" altLang="en-US" sz="2000" dirty="0"/>
              <a:t>Explain the counterarguments to M&amp;M - that dividends do matter. </a:t>
            </a:r>
          </a:p>
          <a:p>
            <a:pPr>
              <a:lnSpc>
                <a:spcPct val="80000"/>
              </a:lnSpc>
              <a:buFont typeface="Wingdings" panose="05000000000000000000" pitchFamily="2" charset="2"/>
              <a:buChar char="§"/>
            </a:pPr>
            <a:r>
              <a:rPr lang="en-US" altLang="en-US" sz="2000" dirty="0"/>
              <a:t>Identify and discuss the factors affecting a firm's dividend and retention of earnings policy. </a:t>
            </a:r>
          </a:p>
          <a:p>
            <a:pPr>
              <a:lnSpc>
                <a:spcPct val="80000"/>
              </a:lnSpc>
              <a:buFont typeface="Wingdings" panose="05000000000000000000" pitchFamily="2" charset="2"/>
              <a:buChar char="§"/>
            </a:pPr>
            <a:r>
              <a:rPr lang="en-US" altLang="en-US" sz="2000" dirty="0"/>
              <a:t>Summarize the standard cash dividend payment procedures and critical dates.</a:t>
            </a:r>
          </a:p>
        </p:txBody>
      </p:sp>
    </p:spTree>
    <p:extLst>
      <p:ext uri="{BB962C8B-B14F-4D97-AF65-F5344CB8AC3E}">
        <p14:creationId xmlns:p14="http://schemas.microsoft.com/office/powerpoint/2010/main" val="873692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lstStyle/>
          <a:p>
            <a:r>
              <a:rPr lang="en-GB" sz="3200" dirty="0"/>
              <a:t>What is a Dividend?</a:t>
            </a:r>
          </a:p>
        </p:txBody>
      </p:sp>
      <p:sp>
        <p:nvSpPr>
          <p:cNvPr id="3" name="Content Placeholder 2"/>
          <p:cNvSpPr>
            <a:spLocks noGrp="1"/>
          </p:cNvSpPr>
          <p:nvPr>
            <p:ph idx="1"/>
          </p:nvPr>
        </p:nvSpPr>
        <p:spPr>
          <a:xfrm>
            <a:off x="611560" y="980728"/>
            <a:ext cx="8229600" cy="4608512"/>
          </a:xfrm>
        </p:spPr>
        <p:txBody>
          <a:bodyPr/>
          <a:lstStyle/>
          <a:p>
            <a:pPr marL="0" indent="0">
              <a:buNone/>
            </a:pPr>
            <a:r>
              <a:rPr lang="en-GB" sz="2400" dirty="0"/>
              <a:t>A dividend can be defined as a reward, cash or otherwise, that a company gives to its shareholders.</a:t>
            </a:r>
            <a:r>
              <a:rPr lang="en-GB" dirty="0"/>
              <a:t> </a:t>
            </a:r>
          </a:p>
          <a:p>
            <a:pPr>
              <a:buFont typeface="Wingdings" panose="05000000000000000000" pitchFamily="2" charset="2"/>
              <a:buChar char="§"/>
            </a:pPr>
            <a:r>
              <a:rPr lang="en-GB" sz="2400" dirty="0"/>
              <a:t>Dividends can be issued in various forms, such as cash payment, stocks or any other form. </a:t>
            </a:r>
          </a:p>
          <a:p>
            <a:pPr>
              <a:buFont typeface="Wingdings" panose="05000000000000000000" pitchFamily="2" charset="2"/>
              <a:buChar char="§"/>
            </a:pPr>
            <a:r>
              <a:rPr lang="en-GB" sz="2400" dirty="0"/>
              <a:t>A company’s dividend is decided by its board of directors and it requires the shareholders’ approval. </a:t>
            </a:r>
          </a:p>
          <a:p>
            <a:pPr>
              <a:buFont typeface="Wingdings" panose="05000000000000000000" pitchFamily="2" charset="2"/>
              <a:buChar char="§"/>
            </a:pPr>
            <a:r>
              <a:rPr lang="en-GB" sz="2400" dirty="0"/>
              <a:t>However, it is not obligatory for a company to pay dividend. </a:t>
            </a:r>
          </a:p>
          <a:p>
            <a:pPr marL="0" lvl="0" indent="0">
              <a:buNone/>
            </a:pPr>
            <a:r>
              <a:rPr lang="en-GB" sz="2400" dirty="0"/>
              <a:t>Dividend is usually a part of the profit that the company shares with its shareholders.</a:t>
            </a:r>
            <a:r>
              <a:rPr lang="en-GB" sz="1800" dirty="0">
                <a:solidFill>
                  <a:srgbClr val="FF0000"/>
                </a:solidFill>
              </a:rPr>
              <a:t> </a:t>
            </a:r>
          </a:p>
          <a:p>
            <a:pPr marL="0" lvl="0" indent="0">
              <a:buNone/>
            </a:pPr>
            <a:endParaRPr lang="en-GB" sz="1800" dirty="0">
              <a:solidFill>
                <a:srgbClr val="FF0000"/>
              </a:solidFill>
            </a:endParaRPr>
          </a:p>
          <a:p>
            <a:pPr marL="0" lvl="0" indent="0">
              <a:buNone/>
            </a:pPr>
            <a:r>
              <a:rPr lang="en-GB" sz="1800" dirty="0">
                <a:solidFill>
                  <a:srgbClr val="FF0000"/>
                </a:solidFill>
              </a:rPr>
              <a:t>(The Economic Times, 14 Oct 2021) </a:t>
            </a:r>
          </a:p>
          <a:p>
            <a:pPr>
              <a:buFont typeface="Wingdings" panose="05000000000000000000" pitchFamily="2" charset="2"/>
              <a:buChar char="§"/>
            </a:pPr>
            <a:endParaRPr lang="en-GB" sz="2400" dirty="0"/>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29/06/2025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071197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a:xfrm>
            <a:off x="1691680" y="332656"/>
            <a:ext cx="5486400" cy="758825"/>
          </a:xfrm>
        </p:spPr>
        <p:txBody>
          <a:bodyPr/>
          <a:lstStyle/>
          <a:p>
            <a:pPr>
              <a:defRPr/>
            </a:pPr>
            <a:r>
              <a:rPr lang="en-US" sz="3200" b="1" dirty="0"/>
              <a:t>Dividend Policy</a:t>
            </a:r>
          </a:p>
        </p:txBody>
      </p:sp>
      <p:sp>
        <p:nvSpPr>
          <p:cNvPr id="7171" name="Rectangle 4"/>
          <p:cNvSpPr>
            <a:spLocks noGrp="1" noChangeArrowheads="1"/>
          </p:cNvSpPr>
          <p:nvPr>
            <p:ph type="body" idx="1"/>
          </p:nvPr>
        </p:nvSpPr>
        <p:spPr>
          <a:xfrm>
            <a:off x="611560" y="1340768"/>
            <a:ext cx="8001000" cy="2428357"/>
          </a:xfrm>
        </p:spPr>
        <p:txBody>
          <a:bodyPr>
            <a:spAutoFit/>
          </a:bodyPr>
          <a:lstStyle/>
          <a:p>
            <a:pPr marL="685800" indent="-457200">
              <a:spcBef>
                <a:spcPct val="10000"/>
              </a:spcBef>
              <a:spcAft>
                <a:spcPct val="10000"/>
              </a:spcAft>
              <a:buFont typeface="Wingdings" panose="05000000000000000000" pitchFamily="2" charset="2"/>
              <a:buChar char="§"/>
            </a:pPr>
            <a:r>
              <a:rPr lang="en-US" altLang="en-US" sz="3300" dirty="0"/>
              <a:t>Passive Versus Active Dividend Policies</a:t>
            </a:r>
          </a:p>
          <a:p>
            <a:pPr marL="685800" indent="-457200">
              <a:spcBef>
                <a:spcPct val="10000"/>
              </a:spcBef>
              <a:spcAft>
                <a:spcPct val="10000"/>
              </a:spcAft>
              <a:buFont typeface="Wingdings" panose="05000000000000000000" pitchFamily="2" charset="2"/>
              <a:buChar char="§"/>
            </a:pPr>
            <a:r>
              <a:rPr lang="en-US" altLang="en-US" sz="3300" dirty="0"/>
              <a:t>Factors Influencing Dividend Policy</a:t>
            </a:r>
          </a:p>
          <a:p>
            <a:pPr marL="685800" indent="-457200">
              <a:spcBef>
                <a:spcPct val="10000"/>
              </a:spcBef>
              <a:spcAft>
                <a:spcPct val="10000"/>
              </a:spcAft>
              <a:buFont typeface="Wingdings" panose="05000000000000000000" pitchFamily="2" charset="2"/>
              <a:buChar char="§"/>
            </a:pPr>
            <a:r>
              <a:rPr lang="en-US" altLang="en-US" sz="3300" dirty="0"/>
              <a:t>Dividend Stability</a:t>
            </a:r>
          </a:p>
          <a:p>
            <a:pPr marL="685800" indent="-457200">
              <a:spcBef>
                <a:spcPct val="10000"/>
              </a:spcBef>
              <a:spcAft>
                <a:spcPct val="10000"/>
              </a:spcAft>
              <a:buFont typeface="Wingdings" panose="05000000000000000000" pitchFamily="2" charset="2"/>
              <a:buChar char="§"/>
            </a:pPr>
            <a:r>
              <a:rPr lang="en-US" altLang="en-US" sz="3300" dirty="0"/>
              <a:t>Administrative Considerations</a:t>
            </a:r>
          </a:p>
        </p:txBody>
      </p:sp>
    </p:spTree>
    <p:extLst>
      <p:ext uri="{BB962C8B-B14F-4D97-AF65-F5344CB8AC3E}">
        <p14:creationId xmlns:p14="http://schemas.microsoft.com/office/powerpoint/2010/main" val="2476237443"/>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Rectangle 3"/>
          <p:cNvSpPr>
            <a:spLocks noGrp="1" noChangeArrowheads="1"/>
          </p:cNvSpPr>
          <p:nvPr>
            <p:ph type="title"/>
          </p:nvPr>
        </p:nvSpPr>
        <p:spPr>
          <a:xfrm>
            <a:off x="1676400" y="161925"/>
            <a:ext cx="6172200" cy="746795"/>
          </a:xfrm>
        </p:spPr>
        <p:txBody>
          <a:bodyPr/>
          <a:lstStyle/>
          <a:p>
            <a:pPr>
              <a:defRPr/>
            </a:pPr>
            <a:r>
              <a:rPr lang="en-US" sz="3200" b="1" dirty="0"/>
              <a:t>Dividends as a Passive Residual</a:t>
            </a:r>
          </a:p>
        </p:txBody>
      </p:sp>
      <p:sp>
        <p:nvSpPr>
          <p:cNvPr id="7172" name="Rectangle 4"/>
          <p:cNvSpPr>
            <a:spLocks noGrp="1" noChangeArrowheads="1"/>
          </p:cNvSpPr>
          <p:nvPr>
            <p:ph type="body" idx="1"/>
          </p:nvPr>
        </p:nvSpPr>
        <p:spPr>
          <a:xfrm>
            <a:off x="685800" y="3501008"/>
            <a:ext cx="8153400" cy="2514600"/>
          </a:xfrm>
        </p:spPr>
        <p:txBody>
          <a:bodyPr/>
          <a:lstStyle/>
          <a:p>
            <a:pPr marL="457200" lvl="1" indent="-342900">
              <a:buSzTx/>
              <a:buFont typeface="Wingdings" panose="05000000000000000000" pitchFamily="2" charset="2"/>
              <a:buChar char="§"/>
            </a:pPr>
            <a:r>
              <a:rPr lang="en-US" altLang="en-US" sz="2400" dirty="0"/>
              <a:t>The firm uses earnings plus the additional financing that the increased equity can support to finance any expected positive-NPV projects.</a:t>
            </a:r>
          </a:p>
          <a:p>
            <a:pPr marL="457200" lvl="1" indent="-342900">
              <a:buSzTx/>
              <a:buFont typeface="Wingdings" panose="05000000000000000000" pitchFamily="2" charset="2"/>
              <a:buChar char="§"/>
            </a:pPr>
            <a:r>
              <a:rPr lang="en-US" altLang="en-US" sz="2400" dirty="0"/>
              <a:t>Any unused earnings are paid out in the form of dividends. This describes a passive dividend policy.</a:t>
            </a:r>
          </a:p>
        </p:txBody>
      </p:sp>
      <p:sp>
        <p:nvSpPr>
          <p:cNvPr id="7174" name="Rectangle 6"/>
          <p:cNvSpPr>
            <a:spLocks noChangeArrowheads="1"/>
          </p:cNvSpPr>
          <p:nvPr/>
        </p:nvSpPr>
        <p:spPr bwMode="auto">
          <a:xfrm>
            <a:off x="539552" y="1124744"/>
            <a:ext cx="7988300" cy="1968500"/>
          </a:xfrm>
          <a:prstGeom prst="rect">
            <a:avLst/>
          </a:prstGeom>
          <a:solidFill>
            <a:srgbClr val="FFFF99"/>
          </a:solidFill>
          <a:ln w="12700">
            <a:solidFill>
              <a:srgbClr val="000000"/>
            </a:solidFill>
            <a:miter lim="800000"/>
            <a:headEnd/>
            <a:tailEnd/>
          </a:ln>
          <a:effectLst/>
        </p:spPr>
        <p:txBody>
          <a:bodyPr lIns="90488" tIns="44450" rIns="90488" bIns="44450"/>
          <a:lstStyle/>
          <a:p>
            <a:pPr algn="ctr">
              <a:spcBef>
                <a:spcPct val="20000"/>
              </a:spcBef>
              <a:spcAft>
                <a:spcPct val="20000"/>
              </a:spcAft>
              <a:defRPr/>
            </a:pPr>
            <a:r>
              <a:rPr lang="en-US" sz="2800" dirty="0">
                <a:solidFill>
                  <a:srgbClr val="42B200"/>
                </a:solidFill>
                <a:effectLst>
                  <a:outerShdw blurRad="38100" dist="38100" dir="2700000" algn="tl">
                    <a:srgbClr val="000000"/>
                  </a:outerShdw>
                </a:effectLst>
                <a:latin typeface="Arial" charset="0"/>
              </a:rPr>
              <a:t>Can the payment of cash dividends affect shareholder wealth?</a:t>
            </a:r>
          </a:p>
          <a:p>
            <a:pPr algn="ctr">
              <a:spcBef>
                <a:spcPct val="20000"/>
              </a:spcBef>
              <a:spcAft>
                <a:spcPct val="20000"/>
              </a:spcAft>
              <a:defRPr/>
            </a:pPr>
            <a:r>
              <a:rPr lang="en-US" sz="2800" dirty="0">
                <a:solidFill>
                  <a:schemeClr val="hlink"/>
                </a:solidFill>
                <a:effectLst>
                  <a:outerShdw blurRad="38100" dist="38100" dir="2700000" algn="tl">
                    <a:srgbClr val="000000"/>
                  </a:outerShdw>
                </a:effectLst>
                <a:latin typeface="Arial" charset="0"/>
              </a:rPr>
              <a:t>If so, what dividend-payout ratio will maximize shareholder wealth?</a:t>
            </a:r>
          </a:p>
        </p:txBody>
      </p:sp>
    </p:spTree>
    <p:extLst>
      <p:ext uri="{BB962C8B-B14F-4D97-AF65-F5344CB8AC3E}">
        <p14:creationId xmlns:p14="http://schemas.microsoft.com/office/powerpoint/2010/main" val="19452288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wipe(left)">
                                      <p:cBhvr>
                                        <p:cTn id="7" dur="500"/>
                                        <p:tgtEl>
                                          <p:spTgt spid="7172">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7172">
                                            <p:txEl>
                                              <p:pRg st="1" end="1"/>
                                            </p:txEl>
                                          </p:spTgt>
                                        </p:tgtEl>
                                        <p:attrNameLst>
                                          <p:attrName>style.visibility</p:attrName>
                                        </p:attrNameLst>
                                      </p:cBhvr>
                                      <p:to>
                                        <p:strVal val="visible"/>
                                      </p:to>
                                    </p:set>
                                    <p:animEffect transition="in" filter="wipe(left)">
                                      <p:cBhvr>
                                        <p:cTn id="10" dur="500"/>
                                        <p:tgtEl>
                                          <p:spTgt spid="717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5" name="Rectangle 3"/>
          <p:cNvSpPr>
            <a:spLocks noGrp="1" noChangeArrowheads="1"/>
          </p:cNvSpPr>
          <p:nvPr>
            <p:ph type="title"/>
          </p:nvPr>
        </p:nvSpPr>
        <p:spPr>
          <a:xfrm>
            <a:off x="1550466" y="384175"/>
            <a:ext cx="7239000" cy="758825"/>
          </a:xfrm>
        </p:spPr>
        <p:txBody>
          <a:bodyPr/>
          <a:lstStyle/>
          <a:p>
            <a:pPr>
              <a:defRPr/>
            </a:pPr>
            <a:r>
              <a:rPr lang="en-US" sz="3200" b="1" dirty="0"/>
              <a:t>Irrelevance of Dividends</a:t>
            </a:r>
          </a:p>
        </p:txBody>
      </p:sp>
      <p:sp>
        <p:nvSpPr>
          <p:cNvPr id="8196" name="Rectangle 4"/>
          <p:cNvSpPr>
            <a:spLocks noGrp="1" noChangeArrowheads="1"/>
          </p:cNvSpPr>
          <p:nvPr>
            <p:ph type="body" idx="1"/>
          </p:nvPr>
        </p:nvSpPr>
        <p:spPr>
          <a:xfrm>
            <a:off x="594026" y="2688788"/>
            <a:ext cx="8166100" cy="3352800"/>
          </a:xfrm>
        </p:spPr>
        <p:txBody>
          <a:bodyPr/>
          <a:lstStyle/>
          <a:p>
            <a:pPr marL="685800" indent="-457200">
              <a:buSzTx/>
              <a:buFont typeface="Wingdings" panose="05000000000000000000" pitchFamily="2" charset="2"/>
              <a:buChar char="§"/>
              <a:defRPr/>
            </a:pPr>
            <a:r>
              <a:rPr lang="en-US" sz="2800" dirty="0"/>
              <a:t>M&amp;M contend that the effect of dividend  payments on shareholder wealth is exactly offset by other means of financing.</a:t>
            </a:r>
          </a:p>
          <a:p>
            <a:pPr marL="685800" indent="-457200">
              <a:buSzTx/>
              <a:buFont typeface="Wingdings" panose="05000000000000000000" pitchFamily="2" charset="2"/>
              <a:buChar char="§"/>
              <a:defRPr/>
            </a:pPr>
            <a:r>
              <a:rPr lang="en-US" sz="2800" dirty="0"/>
              <a:t>The dividend plus the “new” stock price after </a:t>
            </a:r>
            <a:r>
              <a:rPr lang="en-US" sz="2800" dirty="0">
                <a:solidFill>
                  <a:schemeClr val="hlink"/>
                </a:solidFill>
                <a:effectLst>
                  <a:outerShdw blurRad="38100" dist="38100" dir="2700000" algn="tl">
                    <a:srgbClr val="C0C0C0"/>
                  </a:outerShdw>
                </a:effectLst>
              </a:rPr>
              <a:t>dilution</a:t>
            </a:r>
            <a:r>
              <a:rPr lang="en-US" sz="2800" dirty="0"/>
              <a:t> exactly equals the stock price prior to the dividend distribution.</a:t>
            </a:r>
          </a:p>
        </p:txBody>
      </p:sp>
      <p:sp>
        <p:nvSpPr>
          <p:cNvPr id="8198" name="Rectangle 6"/>
          <p:cNvSpPr>
            <a:spLocks noChangeArrowheads="1"/>
          </p:cNvSpPr>
          <p:nvPr/>
        </p:nvSpPr>
        <p:spPr bwMode="auto">
          <a:xfrm>
            <a:off x="571857" y="1392580"/>
            <a:ext cx="7924800" cy="1066800"/>
          </a:xfrm>
          <a:prstGeom prst="rect">
            <a:avLst/>
          </a:prstGeom>
          <a:noFill/>
          <a:ln w="12700">
            <a:noFill/>
            <a:miter lim="800000"/>
            <a:headEnd/>
            <a:tailEnd/>
          </a:ln>
          <a:effectLst/>
        </p:spPr>
        <p:txBody>
          <a:bodyPr lIns="90488" tIns="44450" rIns="90488" bIns="44450"/>
          <a:lstStyle/>
          <a:p>
            <a:pPr marL="857250" indent="-628650">
              <a:spcBef>
                <a:spcPct val="10000"/>
              </a:spcBef>
              <a:spcAft>
                <a:spcPct val="10000"/>
              </a:spcAft>
              <a:defRPr/>
            </a:pPr>
            <a:r>
              <a:rPr lang="en-US" sz="3200" i="1" dirty="0">
                <a:solidFill>
                  <a:srgbClr val="42B200"/>
                </a:solidFill>
                <a:effectLst>
                  <a:outerShdw blurRad="38100" dist="38100" dir="2700000" algn="tl">
                    <a:srgbClr val="C0C0C0"/>
                  </a:outerShdw>
                </a:effectLst>
                <a:latin typeface="Arial" charset="0"/>
              </a:rPr>
              <a:t>A.  Current dividends versus retention of earnings</a:t>
            </a:r>
          </a:p>
        </p:txBody>
      </p:sp>
    </p:spTree>
    <p:extLst>
      <p:ext uri="{BB962C8B-B14F-4D97-AF65-F5344CB8AC3E}">
        <p14:creationId xmlns:p14="http://schemas.microsoft.com/office/powerpoint/2010/main" val="380864125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animEffect transition="in" filter="wipe(left)">
                                      <p:cBhvr>
                                        <p:cTn id="7" dur="500"/>
                                        <p:tgtEl>
                                          <p:spTgt spid="819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196">
                                            <p:txEl>
                                              <p:pRg st="1" end="1"/>
                                            </p:txEl>
                                          </p:spTgt>
                                        </p:tgtEl>
                                        <p:attrNameLst>
                                          <p:attrName>style.visibility</p:attrName>
                                        </p:attrNameLst>
                                      </p:cBhvr>
                                      <p:to>
                                        <p:strVal val="visible"/>
                                      </p:to>
                                    </p:set>
                                    <p:animEffect transition="in" filter="wipe(left)">
                                      <p:cBhvr>
                                        <p:cTn id="12" dur="500"/>
                                        <p:tgtEl>
                                          <p:spTgt spid="819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9" name="Rectangle 3"/>
          <p:cNvSpPr>
            <a:spLocks noGrp="1" noChangeArrowheads="1"/>
          </p:cNvSpPr>
          <p:nvPr>
            <p:ph type="title"/>
          </p:nvPr>
        </p:nvSpPr>
        <p:spPr>
          <a:xfrm>
            <a:off x="1524000" y="404664"/>
            <a:ext cx="7239000" cy="758825"/>
          </a:xfrm>
        </p:spPr>
        <p:txBody>
          <a:bodyPr/>
          <a:lstStyle/>
          <a:p>
            <a:pPr>
              <a:defRPr/>
            </a:pPr>
            <a:r>
              <a:rPr lang="en-US" sz="3200" b="1" dirty="0"/>
              <a:t>Irrelevance of Dividends</a:t>
            </a:r>
          </a:p>
        </p:txBody>
      </p:sp>
      <p:sp>
        <p:nvSpPr>
          <p:cNvPr id="9220" name="Rectangle 4"/>
          <p:cNvSpPr>
            <a:spLocks noGrp="1" noChangeArrowheads="1"/>
          </p:cNvSpPr>
          <p:nvPr>
            <p:ph type="body" idx="1"/>
          </p:nvPr>
        </p:nvSpPr>
        <p:spPr>
          <a:xfrm>
            <a:off x="609600" y="2273300"/>
            <a:ext cx="8153400" cy="3373231"/>
          </a:xfrm>
        </p:spPr>
        <p:txBody>
          <a:bodyPr>
            <a:spAutoFit/>
          </a:bodyPr>
          <a:lstStyle/>
          <a:p>
            <a:pPr marL="685800" indent="-457200">
              <a:buSzTx/>
              <a:buFont typeface="Wingdings" panose="05000000000000000000" pitchFamily="2" charset="2"/>
              <a:buChar char="§"/>
            </a:pPr>
            <a:r>
              <a:rPr lang="en-US" altLang="en-US" sz="2600" dirty="0"/>
              <a:t>M&amp;M and the total-value principle ensures that the sum of market value plus current dividends of two firms identical in all respects other than dividend-payout ratios will be the same.</a:t>
            </a:r>
          </a:p>
          <a:p>
            <a:pPr marL="685800" indent="-457200">
              <a:buSzTx/>
              <a:buFont typeface="Wingdings" panose="05000000000000000000" pitchFamily="2" charset="2"/>
              <a:buChar char="§"/>
            </a:pPr>
            <a:r>
              <a:rPr lang="en-US" altLang="en-US" sz="2600" dirty="0"/>
              <a:t>Investors can “create” any dividend policy they desire by selling shares when the dividend payout is too low or buying shares when the dividend payout is excessive.</a:t>
            </a:r>
          </a:p>
        </p:txBody>
      </p:sp>
      <p:sp>
        <p:nvSpPr>
          <p:cNvPr id="9222" name="Rectangle 6"/>
          <p:cNvSpPr>
            <a:spLocks noChangeArrowheads="1"/>
          </p:cNvSpPr>
          <p:nvPr/>
        </p:nvSpPr>
        <p:spPr bwMode="auto">
          <a:xfrm>
            <a:off x="609600" y="1689100"/>
            <a:ext cx="7924800" cy="609600"/>
          </a:xfrm>
          <a:prstGeom prst="rect">
            <a:avLst/>
          </a:prstGeom>
          <a:noFill/>
          <a:ln w="12700">
            <a:noFill/>
            <a:miter lim="800000"/>
            <a:headEnd/>
            <a:tailEnd/>
          </a:ln>
          <a:effectLst/>
        </p:spPr>
        <p:txBody>
          <a:bodyPr lIns="90488" tIns="44450" rIns="90488" bIns="44450"/>
          <a:lstStyle/>
          <a:p>
            <a:pPr marL="857250" indent="-628650">
              <a:spcBef>
                <a:spcPct val="10000"/>
              </a:spcBef>
              <a:spcAft>
                <a:spcPct val="10000"/>
              </a:spcAft>
              <a:defRPr/>
            </a:pPr>
            <a:r>
              <a:rPr lang="en-US" sz="3200" i="1">
                <a:solidFill>
                  <a:srgbClr val="42B200"/>
                </a:solidFill>
                <a:effectLst>
                  <a:outerShdw blurRad="38100" dist="38100" dir="2700000" algn="tl">
                    <a:srgbClr val="C0C0C0"/>
                  </a:outerShdw>
                </a:effectLst>
                <a:latin typeface="Arial" charset="0"/>
              </a:rPr>
              <a:t>B.  Conservation of value</a:t>
            </a:r>
          </a:p>
        </p:txBody>
      </p:sp>
    </p:spTree>
    <p:extLst>
      <p:ext uri="{BB962C8B-B14F-4D97-AF65-F5344CB8AC3E}">
        <p14:creationId xmlns:p14="http://schemas.microsoft.com/office/powerpoint/2010/main" val="137666679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animEffect transition="in" filter="wipe(left)">
                                      <p:cBhvr>
                                        <p:cTn id="7" dur="500"/>
                                        <p:tgtEl>
                                          <p:spTgt spid="922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220">
                                            <p:txEl>
                                              <p:pRg st="1" end="1"/>
                                            </p:txEl>
                                          </p:spTgt>
                                        </p:tgtEl>
                                        <p:attrNameLst>
                                          <p:attrName>style.visibility</p:attrName>
                                        </p:attrNameLst>
                                      </p:cBhvr>
                                      <p:to>
                                        <p:strVal val="visible"/>
                                      </p:to>
                                    </p:set>
                                    <p:animEffect transition="in" filter="wipe(left)">
                                      <p:cBhvr>
                                        <p:cTn id="12" dur="500"/>
                                        <p:tgtEl>
                                          <p:spTgt spid="922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3" name="Rectangle 3"/>
          <p:cNvSpPr>
            <a:spLocks noGrp="1" noChangeArrowheads="1"/>
          </p:cNvSpPr>
          <p:nvPr>
            <p:ph type="title"/>
          </p:nvPr>
        </p:nvSpPr>
        <p:spPr>
          <a:xfrm>
            <a:off x="1619672" y="280841"/>
            <a:ext cx="7239000" cy="758825"/>
          </a:xfrm>
        </p:spPr>
        <p:txBody>
          <a:bodyPr/>
          <a:lstStyle/>
          <a:p>
            <a:pPr>
              <a:defRPr/>
            </a:pPr>
            <a:r>
              <a:rPr lang="en-US" sz="3200" b="1" dirty="0"/>
              <a:t>Relevance of Dividends</a:t>
            </a:r>
          </a:p>
        </p:txBody>
      </p:sp>
      <p:sp>
        <p:nvSpPr>
          <p:cNvPr id="10244" name="Rectangle 4"/>
          <p:cNvSpPr>
            <a:spLocks noGrp="1" noChangeArrowheads="1"/>
          </p:cNvSpPr>
          <p:nvPr>
            <p:ph type="body" idx="1"/>
          </p:nvPr>
        </p:nvSpPr>
        <p:spPr>
          <a:xfrm>
            <a:off x="609600" y="2114843"/>
            <a:ext cx="8001000" cy="3508653"/>
          </a:xfrm>
        </p:spPr>
        <p:txBody>
          <a:bodyPr>
            <a:spAutoFit/>
          </a:bodyPr>
          <a:lstStyle/>
          <a:p>
            <a:pPr marL="685800" indent="-457200">
              <a:buSzTx/>
              <a:buFont typeface="Wingdings" panose="05000000000000000000" pitchFamily="2" charset="2"/>
              <a:buChar char="§"/>
            </a:pPr>
            <a:r>
              <a:rPr lang="en-US" altLang="en-US" sz="3000" dirty="0"/>
              <a:t>Uncertainty surrounding future company profitability leads certain investors to prefer the certainty of current dividends.</a:t>
            </a:r>
          </a:p>
          <a:p>
            <a:pPr marL="685800" indent="-457200">
              <a:buSzTx/>
              <a:buFont typeface="Wingdings" panose="05000000000000000000" pitchFamily="2" charset="2"/>
              <a:buChar char="§"/>
            </a:pPr>
            <a:r>
              <a:rPr lang="en-US" altLang="en-US" sz="3000" dirty="0"/>
              <a:t>Investors prefer “large” dividends.</a:t>
            </a:r>
          </a:p>
          <a:p>
            <a:pPr marL="685800" indent="-457200">
              <a:buSzTx/>
              <a:buFont typeface="Wingdings" panose="05000000000000000000" pitchFamily="2" charset="2"/>
              <a:buChar char="§"/>
            </a:pPr>
            <a:r>
              <a:rPr lang="en-US" altLang="en-US" sz="3000" dirty="0"/>
              <a:t>Investors do not like to manufacture “homemade” dividends, but prefer the company to distribute them directly.</a:t>
            </a:r>
          </a:p>
        </p:txBody>
      </p:sp>
      <p:sp>
        <p:nvSpPr>
          <p:cNvPr id="10246" name="Rectangle 6"/>
          <p:cNvSpPr>
            <a:spLocks noChangeArrowheads="1"/>
          </p:cNvSpPr>
          <p:nvPr/>
        </p:nvSpPr>
        <p:spPr bwMode="auto">
          <a:xfrm>
            <a:off x="609600" y="1447800"/>
            <a:ext cx="7924800" cy="609600"/>
          </a:xfrm>
          <a:prstGeom prst="rect">
            <a:avLst/>
          </a:prstGeom>
          <a:noFill/>
          <a:ln w="12700">
            <a:noFill/>
            <a:miter lim="800000"/>
            <a:headEnd/>
            <a:tailEnd/>
          </a:ln>
          <a:effectLst/>
        </p:spPr>
        <p:txBody>
          <a:bodyPr lIns="90488" tIns="44450" rIns="90488" bIns="44450"/>
          <a:lstStyle/>
          <a:p>
            <a:pPr marL="857250" indent="-628650">
              <a:spcBef>
                <a:spcPct val="10000"/>
              </a:spcBef>
              <a:spcAft>
                <a:spcPct val="10000"/>
              </a:spcAft>
              <a:defRPr/>
            </a:pPr>
            <a:r>
              <a:rPr lang="en-US" sz="3200" i="1" dirty="0">
                <a:solidFill>
                  <a:schemeClr val="hlink"/>
                </a:solidFill>
                <a:effectLst>
                  <a:outerShdw blurRad="38100" dist="38100" dir="2700000" algn="tl">
                    <a:srgbClr val="C0C0C0"/>
                  </a:outerShdw>
                </a:effectLst>
                <a:latin typeface="Arial" charset="0"/>
              </a:rPr>
              <a:t>A.  Preference for dividends</a:t>
            </a:r>
          </a:p>
        </p:txBody>
      </p:sp>
    </p:spTree>
    <p:extLst>
      <p:ext uri="{BB962C8B-B14F-4D97-AF65-F5344CB8AC3E}">
        <p14:creationId xmlns:p14="http://schemas.microsoft.com/office/powerpoint/2010/main" val="406152394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44">
                                            <p:txEl>
                                              <p:pRg st="0" end="0"/>
                                            </p:txEl>
                                          </p:spTgt>
                                        </p:tgtEl>
                                        <p:attrNameLst>
                                          <p:attrName>style.visibility</p:attrName>
                                        </p:attrNameLst>
                                      </p:cBhvr>
                                      <p:to>
                                        <p:strVal val="visible"/>
                                      </p:to>
                                    </p:set>
                                    <p:animEffect transition="in" filter="wipe(left)">
                                      <p:cBhvr>
                                        <p:cTn id="7" dur="500"/>
                                        <p:tgtEl>
                                          <p:spTgt spid="1024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44">
                                            <p:txEl>
                                              <p:pRg st="1" end="1"/>
                                            </p:txEl>
                                          </p:spTgt>
                                        </p:tgtEl>
                                        <p:attrNameLst>
                                          <p:attrName>style.visibility</p:attrName>
                                        </p:attrNameLst>
                                      </p:cBhvr>
                                      <p:to>
                                        <p:strVal val="visible"/>
                                      </p:to>
                                    </p:set>
                                    <p:animEffect transition="in" filter="wipe(left)">
                                      <p:cBhvr>
                                        <p:cTn id="12" dur="500"/>
                                        <p:tgtEl>
                                          <p:spTgt spid="1024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44">
                                            <p:txEl>
                                              <p:pRg st="2" end="2"/>
                                            </p:txEl>
                                          </p:spTgt>
                                        </p:tgtEl>
                                        <p:attrNameLst>
                                          <p:attrName>style.visibility</p:attrName>
                                        </p:attrNameLst>
                                      </p:cBhvr>
                                      <p:to>
                                        <p:strVal val="visible"/>
                                      </p:to>
                                    </p:set>
                                    <p:animEffect transition="in" filter="wipe(left)">
                                      <p:cBhvr>
                                        <p:cTn id="17" dur="500"/>
                                        <p:tgtEl>
                                          <p:spTgt spid="1024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4"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7" name="Rectangle 3"/>
          <p:cNvSpPr>
            <a:spLocks noGrp="1" noChangeArrowheads="1"/>
          </p:cNvSpPr>
          <p:nvPr>
            <p:ph type="title"/>
          </p:nvPr>
        </p:nvSpPr>
        <p:spPr>
          <a:xfrm>
            <a:off x="1547664" y="332656"/>
            <a:ext cx="7239000" cy="758825"/>
          </a:xfrm>
        </p:spPr>
        <p:txBody>
          <a:bodyPr/>
          <a:lstStyle/>
          <a:p>
            <a:pPr>
              <a:defRPr/>
            </a:pPr>
            <a:r>
              <a:rPr lang="en-US" sz="3200" b="1" dirty="0"/>
              <a:t>Relevance of Dividends</a:t>
            </a:r>
          </a:p>
        </p:txBody>
      </p:sp>
      <p:sp>
        <p:nvSpPr>
          <p:cNvPr id="11268" name="Rectangle 4"/>
          <p:cNvSpPr>
            <a:spLocks noGrp="1" noChangeArrowheads="1"/>
          </p:cNvSpPr>
          <p:nvPr>
            <p:ph type="body" idx="1"/>
          </p:nvPr>
        </p:nvSpPr>
        <p:spPr>
          <a:xfrm>
            <a:off x="606177" y="2204864"/>
            <a:ext cx="8458200" cy="3280898"/>
          </a:xfrm>
        </p:spPr>
        <p:txBody>
          <a:bodyPr>
            <a:spAutoFit/>
          </a:bodyPr>
          <a:lstStyle/>
          <a:p>
            <a:pPr marL="685800" indent="-457200">
              <a:buSzTx/>
              <a:buFont typeface="Wingdings" panose="05000000000000000000" pitchFamily="2" charset="2"/>
              <a:buChar char="§"/>
            </a:pPr>
            <a:r>
              <a:rPr lang="en-US" altLang="en-US" sz="2800" dirty="0"/>
              <a:t>Capital gains taxes are deferred until the actual sale of stock. This creates a timing option.</a:t>
            </a:r>
          </a:p>
          <a:p>
            <a:pPr marL="685800" indent="-457200">
              <a:buSzTx/>
              <a:buFont typeface="Wingdings" panose="05000000000000000000" pitchFamily="2" charset="2"/>
              <a:buChar char="§"/>
            </a:pPr>
            <a:r>
              <a:rPr lang="en-US" altLang="en-US" sz="2800" dirty="0"/>
              <a:t>Capital gains are preferred to dividends, everything else equal. Thus, high dividend-yielding stocks should sell at a discount to generate a higher before-tax rate of return.</a:t>
            </a:r>
          </a:p>
          <a:p>
            <a:pPr marL="685800" indent="-457200">
              <a:buSzTx/>
              <a:buFont typeface="Wingdings" panose="05000000000000000000" pitchFamily="2" charset="2"/>
              <a:buChar char="§"/>
            </a:pPr>
            <a:r>
              <a:rPr lang="en-US" altLang="en-US" sz="2800" dirty="0"/>
              <a:t>Certain institutional investors pay no tax.</a:t>
            </a:r>
          </a:p>
        </p:txBody>
      </p:sp>
      <p:sp>
        <p:nvSpPr>
          <p:cNvPr id="11270" name="Rectangle 6"/>
          <p:cNvSpPr>
            <a:spLocks noChangeArrowheads="1"/>
          </p:cNvSpPr>
          <p:nvPr/>
        </p:nvSpPr>
        <p:spPr bwMode="auto">
          <a:xfrm>
            <a:off x="626458" y="1422040"/>
            <a:ext cx="7924800" cy="609600"/>
          </a:xfrm>
          <a:prstGeom prst="rect">
            <a:avLst/>
          </a:prstGeom>
          <a:noFill/>
          <a:ln w="12700">
            <a:noFill/>
            <a:miter lim="800000"/>
            <a:headEnd/>
            <a:tailEnd/>
          </a:ln>
          <a:effectLst/>
        </p:spPr>
        <p:txBody>
          <a:bodyPr lIns="90488" tIns="44450" rIns="90488" bIns="44450"/>
          <a:lstStyle/>
          <a:p>
            <a:pPr marL="857250" indent="-628650">
              <a:spcBef>
                <a:spcPct val="10000"/>
              </a:spcBef>
              <a:spcAft>
                <a:spcPct val="10000"/>
              </a:spcAft>
              <a:defRPr/>
            </a:pPr>
            <a:r>
              <a:rPr lang="en-US" sz="3200" i="1">
                <a:solidFill>
                  <a:schemeClr val="hlink"/>
                </a:solidFill>
                <a:effectLst>
                  <a:outerShdw blurRad="38100" dist="38100" dir="2700000" algn="tl">
                    <a:srgbClr val="C0C0C0"/>
                  </a:outerShdw>
                </a:effectLst>
                <a:latin typeface="Arial" charset="0"/>
              </a:rPr>
              <a:t>B.  Taxes on the investor</a:t>
            </a:r>
          </a:p>
        </p:txBody>
      </p:sp>
    </p:spTree>
    <p:extLst>
      <p:ext uri="{BB962C8B-B14F-4D97-AF65-F5344CB8AC3E}">
        <p14:creationId xmlns:p14="http://schemas.microsoft.com/office/powerpoint/2010/main" val="363542272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268">
                                            <p:txEl>
                                              <p:pRg st="0" end="0"/>
                                            </p:txEl>
                                          </p:spTgt>
                                        </p:tgtEl>
                                        <p:attrNameLst>
                                          <p:attrName>style.visibility</p:attrName>
                                        </p:attrNameLst>
                                      </p:cBhvr>
                                      <p:to>
                                        <p:strVal val="visible"/>
                                      </p:to>
                                    </p:set>
                                    <p:animEffect transition="in" filter="wipe(left)">
                                      <p:cBhvr>
                                        <p:cTn id="7" dur="500"/>
                                        <p:tgtEl>
                                          <p:spTgt spid="1126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1268">
                                            <p:txEl>
                                              <p:pRg st="1" end="1"/>
                                            </p:txEl>
                                          </p:spTgt>
                                        </p:tgtEl>
                                        <p:attrNameLst>
                                          <p:attrName>style.visibility</p:attrName>
                                        </p:attrNameLst>
                                      </p:cBhvr>
                                      <p:to>
                                        <p:strVal val="visible"/>
                                      </p:to>
                                    </p:set>
                                    <p:animEffect transition="in" filter="wipe(left)">
                                      <p:cBhvr>
                                        <p:cTn id="12" dur="500"/>
                                        <p:tgtEl>
                                          <p:spTgt spid="1126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1268">
                                            <p:txEl>
                                              <p:pRg st="2" end="2"/>
                                            </p:txEl>
                                          </p:spTgt>
                                        </p:tgtEl>
                                        <p:attrNameLst>
                                          <p:attrName>style.visibility</p:attrName>
                                        </p:attrNameLst>
                                      </p:cBhvr>
                                      <p:to>
                                        <p:strVal val="visible"/>
                                      </p:to>
                                    </p:set>
                                    <p:animEffect transition="in" filter="wipe(left)">
                                      <p:cBhvr>
                                        <p:cTn id="17" dur="500"/>
                                        <p:tgtEl>
                                          <p:spTgt spid="1126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8"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3"/>
          <p:cNvSpPr>
            <a:spLocks noGrp="1" noChangeArrowheads="1"/>
          </p:cNvSpPr>
          <p:nvPr>
            <p:ph type="title"/>
          </p:nvPr>
        </p:nvSpPr>
        <p:spPr>
          <a:xfrm>
            <a:off x="1546169" y="260648"/>
            <a:ext cx="7239000" cy="758825"/>
          </a:xfrm>
        </p:spPr>
        <p:txBody>
          <a:bodyPr/>
          <a:lstStyle/>
          <a:p>
            <a:pPr>
              <a:defRPr/>
            </a:pPr>
            <a:r>
              <a:rPr lang="en-US" sz="3200" b="1" dirty="0"/>
              <a:t>Relevance of Dividends</a:t>
            </a:r>
          </a:p>
        </p:txBody>
      </p:sp>
      <p:sp>
        <p:nvSpPr>
          <p:cNvPr id="12292" name="Rectangle 4"/>
          <p:cNvSpPr>
            <a:spLocks noGrp="1" noChangeArrowheads="1"/>
          </p:cNvSpPr>
          <p:nvPr>
            <p:ph type="body" idx="1"/>
          </p:nvPr>
        </p:nvSpPr>
        <p:spPr>
          <a:xfrm>
            <a:off x="495300" y="2132856"/>
            <a:ext cx="8153400" cy="3733800"/>
          </a:xfrm>
        </p:spPr>
        <p:txBody>
          <a:bodyPr/>
          <a:lstStyle/>
          <a:p>
            <a:pPr marL="685800" indent="-457200">
              <a:lnSpc>
                <a:spcPct val="90000"/>
              </a:lnSpc>
              <a:buSzTx/>
              <a:buFont typeface="Wingdings" panose="05000000000000000000" pitchFamily="2" charset="2"/>
              <a:buChar char="§"/>
              <a:defRPr/>
            </a:pPr>
            <a:r>
              <a:rPr lang="en-US" altLang="en-US" sz="2400" dirty="0"/>
              <a:t>Corporations can typically exclude 70% of dividend income from taxation. Thus, corporations generally prefer to receive dividends rather than capital gains.</a:t>
            </a:r>
          </a:p>
          <a:p>
            <a:pPr marL="685800" indent="-457200">
              <a:lnSpc>
                <a:spcPct val="90000"/>
              </a:lnSpc>
              <a:buSzTx/>
              <a:buFont typeface="Wingdings" panose="05000000000000000000" pitchFamily="2" charset="2"/>
              <a:buChar char="§"/>
              <a:defRPr/>
            </a:pPr>
            <a:r>
              <a:rPr lang="en-US" altLang="en-US" sz="2400" dirty="0"/>
              <a:t>The result is clienteles of investors with different dividend preferences. In equilibrium, there will be the proper distribution of firms with differing dividend policies to exactly meet the needs of investors.</a:t>
            </a:r>
          </a:p>
          <a:p>
            <a:pPr marL="685800" indent="-457200">
              <a:lnSpc>
                <a:spcPct val="90000"/>
              </a:lnSpc>
              <a:buSzTx/>
              <a:buFont typeface="Wingdings" panose="05000000000000000000" pitchFamily="2" charset="2"/>
              <a:buChar char="§"/>
              <a:defRPr/>
            </a:pPr>
            <a:r>
              <a:rPr lang="en-US" altLang="en-US" sz="2400" dirty="0">
                <a:solidFill>
                  <a:srgbClr val="42B200"/>
                </a:solidFill>
                <a:effectLst>
                  <a:outerShdw blurRad="38100" dist="38100" dir="2700000" algn="tl">
                    <a:srgbClr val="C0C0C0"/>
                  </a:outerShdw>
                </a:effectLst>
              </a:rPr>
              <a:t>Thus, dividend-payout decisions are irrelevant.</a:t>
            </a:r>
          </a:p>
        </p:txBody>
      </p:sp>
      <p:sp>
        <p:nvSpPr>
          <p:cNvPr id="12294" name="Rectangle 6"/>
          <p:cNvSpPr>
            <a:spLocks noChangeArrowheads="1"/>
          </p:cNvSpPr>
          <p:nvPr/>
        </p:nvSpPr>
        <p:spPr bwMode="auto">
          <a:xfrm>
            <a:off x="609600" y="1195536"/>
            <a:ext cx="7924800" cy="609600"/>
          </a:xfrm>
          <a:prstGeom prst="rect">
            <a:avLst/>
          </a:prstGeom>
          <a:noFill/>
          <a:ln w="12700">
            <a:noFill/>
            <a:miter lim="800000"/>
            <a:headEnd/>
            <a:tailEnd/>
          </a:ln>
          <a:effectLst/>
        </p:spPr>
        <p:txBody>
          <a:bodyPr lIns="90488" tIns="44450" rIns="90488" bIns="44450"/>
          <a:lstStyle/>
          <a:p>
            <a:pPr marL="857250" indent="-628650">
              <a:spcBef>
                <a:spcPct val="10000"/>
              </a:spcBef>
              <a:spcAft>
                <a:spcPct val="10000"/>
              </a:spcAft>
              <a:defRPr/>
            </a:pPr>
            <a:r>
              <a:rPr lang="en-US" sz="3200" i="1" dirty="0">
                <a:solidFill>
                  <a:schemeClr val="hlink"/>
                </a:solidFill>
                <a:effectLst>
                  <a:outerShdw blurRad="38100" dist="38100" dir="2700000" algn="tl">
                    <a:srgbClr val="C0C0C0"/>
                  </a:outerShdw>
                </a:effectLst>
                <a:latin typeface="Arial" charset="0"/>
              </a:rPr>
              <a:t>B.  Taxes on the investor (continued)</a:t>
            </a:r>
          </a:p>
        </p:txBody>
      </p:sp>
    </p:spTree>
    <p:extLst>
      <p:ext uri="{BB962C8B-B14F-4D97-AF65-F5344CB8AC3E}">
        <p14:creationId xmlns:p14="http://schemas.microsoft.com/office/powerpoint/2010/main" val="71756276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292">
                                            <p:txEl>
                                              <p:pRg st="0" end="0"/>
                                            </p:txEl>
                                          </p:spTgt>
                                        </p:tgtEl>
                                        <p:attrNameLst>
                                          <p:attrName>style.visibility</p:attrName>
                                        </p:attrNameLst>
                                      </p:cBhvr>
                                      <p:to>
                                        <p:strVal val="visible"/>
                                      </p:to>
                                    </p:set>
                                    <p:animEffect transition="in" filter="wipe(left)">
                                      <p:cBhvr>
                                        <p:cTn id="7" dur="500"/>
                                        <p:tgtEl>
                                          <p:spTgt spid="1229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292">
                                            <p:txEl>
                                              <p:pRg st="1" end="1"/>
                                            </p:txEl>
                                          </p:spTgt>
                                        </p:tgtEl>
                                        <p:attrNameLst>
                                          <p:attrName>style.visibility</p:attrName>
                                        </p:attrNameLst>
                                      </p:cBhvr>
                                      <p:to>
                                        <p:strVal val="visible"/>
                                      </p:to>
                                    </p:set>
                                    <p:animEffect transition="in" filter="wipe(left)">
                                      <p:cBhvr>
                                        <p:cTn id="12" dur="500"/>
                                        <p:tgtEl>
                                          <p:spTgt spid="1229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2292">
                                            <p:txEl>
                                              <p:pRg st="2" end="2"/>
                                            </p:txEl>
                                          </p:spTgt>
                                        </p:tgtEl>
                                        <p:attrNameLst>
                                          <p:attrName>style.visibility</p:attrName>
                                        </p:attrNameLst>
                                      </p:cBhvr>
                                      <p:to>
                                        <p:strVal val="visible"/>
                                      </p:to>
                                    </p:set>
                                    <p:animEffect transition="in" filter="wipe(left)">
                                      <p:cBhvr>
                                        <p:cTn id="17" dur="500"/>
                                        <p:tgtEl>
                                          <p:spTgt spid="1229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2"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5" name="Rectangle 3"/>
          <p:cNvSpPr>
            <a:spLocks noGrp="1" noChangeArrowheads="1"/>
          </p:cNvSpPr>
          <p:nvPr>
            <p:ph type="title"/>
          </p:nvPr>
        </p:nvSpPr>
        <p:spPr>
          <a:xfrm>
            <a:off x="1058807" y="476672"/>
            <a:ext cx="7239000" cy="758825"/>
          </a:xfrm>
        </p:spPr>
        <p:txBody>
          <a:bodyPr/>
          <a:lstStyle/>
          <a:p>
            <a:pPr>
              <a:defRPr/>
            </a:pPr>
            <a:r>
              <a:rPr lang="en-US" sz="3200" b="1" dirty="0"/>
              <a:t>Other Dividend Issues</a:t>
            </a:r>
          </a:p>
        </p:txBody>
      </p:sp>
      <p:sp>
        <p:nvSpPr>
          <p:cNvPr id="13316" name="Rectangle 4"/>
          <p:cNvSpPr>
            <a:spLocks noGrp="1" noChangeArrowheads="1"/>
          </p:cNvSpPr>
          <p:nvPr>
            <p:ph type="body" idx="1"/>
          </p:nvPr>
        </p:nvSpPr>
        <p:spPr>
          <a:xfrm>
            <a:off x="584200" y="1981200"/>
            <a:ext cx="7696200" cy="3886200"/>
          </a:xfrm>
        </p:spPr>
        <p:txBody>
          <a:bodyPr/>
          <a:lstStyle/>
          <a:p>
            <a:pPr marL="685800" indent="-457200">
              <a:buFont typeface="Wingdings" panose="05000000000000000000" pitchFamily="2" charset="2"/>
              <a:buChar char="§"/>
            </a:pPr>
            <a:r>
              <a:rPr lang="en-US" altLang="en-US" dirty="0"/>
              <a:t>Flotation costs</a:t>
            </a:r>
          </a:p>
          <a:p>
            <a:pPr marL="685800" indent="-457200">
              <a:buFont typeface="Wingdings" panose="05000000000000000000" pitchFamily="2" charset="2"/>
              <a:buChar char="§"/>
            </a:pPr>
            <a:r>
              <a:rPr lang="en-US" altLang="en-US" dirty="0"/>
              <a:t>Transaction costs and divisibility of securities</a:t>
            </a:r>
          </a:p>
          <a:p>
            <a:pPr marL="685800" indent="-457200">
              <a:buFont typeface="Wingdings" panose="05000000000000000000" pitchFamily="2" charset="2"/>
              <a:buChar char="§"/>
            </a:pPr>
            <a:r>
              <a:rPr lang="en-US" altLang="en-US" dirty="0"/>
              <a:t>Institutional restrictions</a:t>
            </a:r>
          </a:p>
          <a:p>
            <a:pPr marL="685800" indent="-457200">
              <a:buFont typeface="Wingdings" panose="05000000000000000000" pitchFamily="2" charset="2"/>
              <a:buChar char="§"/>
            </a:pPr>
            <a:r>
              <a:rPr lang="en-US" altLang="en-US" dirty="0"/>
              <a:t>Financial signaling</a:t>
            </a:r>
          </a:p>
        </p:txBody>
      </p:sp>
      <p:sp>
        <p:nvSpPr>
          <p:cNvPr id="14340" name="Rectangle 6"/>
          <p:cNvSpPr>
            <a:spLocks noChangeArrowheads="1"/>
          </p:cNvSpPr>
          <p:nvPr/>
        </p:nvSpPr>
        <p:spPr bwMode="auto">
          <a:xfrm>
            <a:off x="0" y="6172200"/>
            <a:ext cx="79248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endParaRPr lang="en-GB" altLang="en-US" sz="2400"/>
          </a:p>
        </p:txBody>
      </p:sp>
    </p:spTree>
    <p:extLst>
      <p:ext uri="{BB962C8B-B14F-4D97-AF65-F5344CB8AC3E}">
        <p14:creationId xmlns:p14="http://schemas.microsoft.com/office/powerpoint/2010/main" val="27891202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animEffect transition="in" filter="wipe(left)">
                                      <p:cBhvr>
                                        <p:cTn id="7" dur="500"/>
                                        <p:tgtEl>
                                          <p:spTgt spid="1331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3316">
                                            <p:txEl>
                                              <p:pRg st="1" end="1"/>
                                            </p:txEl>
                                          </p:spTgt>
                                        </p:tgtEl>
                                        <p:attrNameLst>
                                          <p:attrName>style.visibility</p:attrName>
                                        </p:attrNameLst>
                                      </p:cBhvr>
                                      <p:to>
                                        <p:strVal val="visible"/>
                                      </p:to>
                                    </p:set>
                                    <p:animEffect transition="in" filter="wipe(left)">
                                      <p:cBhvr>
                                        <p:cTn id="12" dur="500"/>
                                        <p:tgtEl>
                                          <p:spTgt spid="1331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3316">
                                            <p:txEl>
                                              <p:pRg st="2" end="2"/>
                                            </p:txEl>
                                          </p:spTgt>
                                        </p:tgtEl>
                                        <p:attrNameLst>
                                          <p:attrName>style.visibility</p:attrName>
                                        </p:attrNameLst>
                                      </p:cBhvr>
                                      <p:to>
                                        <p:strVal val="visible"/>
                                      </p:to>
                                    </p:set>
                                    <p:animEffect transition="in" filter="wipe(left)">
                                      <p:cBhvr>
                                        <p:cTn id="17" dur="500"/>
                                        <p:tgtEl>
                                          <p:spTgt spid="13316">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3316">
                                            <p:txEl>
                                              <p:pRg st="3" end="3"/>
                                            </p:txEl>
                                          </p:spTgt>
                                        </p:tgtEl>
                                        <p:attrNameLst>
                                          <p:attrName>style.visibility</p:attrName>
                                        </p:attrNameLst>
                                      </p:cBhvr>
                                      <p:to>
                                        <p:strVal val="visible"/>
                                      </p:to>
                                    </p:set>
                                    <p:animEffect transition="in" filter="wipe(left)">
                                      <p:cBhvr>
                                        <p:cTn id="22" dur="500"/>
                                        <p:tgtEl>
                                          <p:spTgt spid="1331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9" name="Rectangle 3"/>
          <p:cNvSpPr>
            <a:spLocks noGrp="1" noChangeArrowheads="1"/>
          </p:cNvSpPr>
          <p:nvPr>
            <p:ph type="title"/>
          </p:nvPr>
        </p:nvSpPr>
        <p:spPr>
          <a:xfrm>
            <a:off x="1475656" y="332656"/>
            <a:ext cx="6695256" cy="792088"/>
          </a:xfrm>
        </p:spPr>
        <p:txBody>
          <a:bodyPr/>
          <a:lstStyle/>
          <a:p>
            <a:pPr>
              <a:defRPr/>
            </a:pPr>
            <a:r>
              <a:rPr lang="en-US" sz="3200" b="1" dirty="0"/>
              <a:t>Empirical Testing of Dividend Policy</a:t>
            </a:r>
          </a:p>
        </p:txBody>
      </p:sp>
      <p:sp>
        <p:nvSpPr>
          <p:cNvPr id="14340" name="Rectangle 4"/>
          <p:cNvSpPr>
            <a:spLocks noGrp="1" noChangeArrowheads="1"/>
          </p:cNvSpPr>
          <p:nvPr>
            <p:ph type="body" idx="1"/>
          </p:nvPr>
        </p:nvSpPr>
        <p:spPr>
          <a:xfrm>
            <a:off x="740234" y="1286272"/>
            <a:ext cx="8166100" cy="4446984"/>
          </a:xfrm>
        </p:spPr>
        <p:txBody>
          <a:bodyPr/>
          <a:lstStyle/>
          <a:p>
            <a:pPr marL="406400" indent="-406400">
              <a:lnSpc>
                <a:spcPct val="90000"/>
              </a:lnSpc>
              <a:buFont typeface="Monotype Sorts" pitchFamily="2" charset="2"/>
              <a:buNone/>
              <a:defRPr/>
            </a:pPr>
            <a:r>
              <a:rPr lang="en-US" sz="2800" i="1" dirty="0">
                <a:solidFill>
                  <a:srgbClr val="42B200"/>
                </a:solidFill>
                <a:effectLst>
                  <a:outerShdw blurRad="38100" dist="38100" dir="2700000" algn="tl">
                    <a:srgbClr val="C0C0C0"/>
                  </a:outerShdw>
                </a:effectLst>
              </a:rPr>
              <a:t>Tax Effect</a:t>
            </a:r>
          </a:p>
          <a:p>
            <a:pPr>
              <a:lnSpc>
                <a:spcPct val="90000"/>
              </a:lnSpc>
              <a:spcBef>
                <a:spcPct val="0"/>
              </a:spcBef>
              <a:buSzTx/>
              <a:buFont typeface="Wingdings" panose="05000000000000000000" pitchFamily="2" charset="2"/>
              <a:buChar char="§"/>
              <a:defRPr/>
            </a:pPr>
            <a:r>
              <a:rPr lang="en-US" sz="2400" dirty="0"/>
              <a:t>Dividends are taxed more heavily than capital gains, so before-tax returns should be higher for high-dividend-paying firms.</a:t>
            </a:r>
          </a:p>
          <a:p>
            <a:pPr>
              <a:lnSpc>
                <a:spcPct val="90000"/>
              </a:lnSpc>
              <a:spcBef>
                <a:spcPct val="0"/>
              </a:spcBef>
              <a:buSzTx/>
              <a:buFont typeface="Wingdings" panose="05000000000000000000" pitchFamily="2" charset="2"/>
              <a:buChar char="§"/>
              <a:defRPr/>
            </a:pPr>
            <a:r>
              <a:rPr lang="en-US" sz="2400" dirty="0"/>
              <a:t>Empirical results are mixed – recently the evidence is largely consistent with dividend neutrality.</a:t>
            </a:r>
          </a:p>
          <a:p>
            <a:pPr marL="406400" indent="-406400">
              <a:lnSpc>
                <a:spcPct val="90000"/>
              </a:lnSpc>
              <a:buFont typeface="Monotype Sorts" pitchFamily="2" charset="2"/>
              <a:buNone/>
              <a:defRPr/>
            </a:pPr>
            <a:r>
              <a:rPr lang="en-US" sz="2800" i="1" dirty="0">
                <a:solidFill>
                  <a:schemeClr val="hlink"/>
                </a:solidFill>
                <a:effectLst>
                  <a:outerShdw blurRad="38100" dist="38100" dir="2700000" algn="tl">
                    <a:srgbClr val="C0C0C0"/>
                  </a:outerShdw>
                </a:effectLst>
              </a:rPr>
              <a:t>Financial Signaling</a:t>
            </a:r>
            <a:endParaRPr lang="en-US" sz="2800" i="1" dirty="0"/>
          </a:p>
          <a:p>
            <a:pPr>
              <a:lnSpc>
                <a:spcPct val="90000"/>
              </a:lnSpc>
              <a:spcBef>
                <a:spcPct val="0"/>
              </a:spcBef>
              <a:buSzTx/>
              <a:buFont typeface="Wingdings" panose="05000000000000000000" pitchFamily="2" charset="2"/>
              <a:buChar char="§"/>
              <a:defRPr/>
            </a:pPr>
            <a:r>
              <a:rPr lang="en-US" sz="2400" dirty="0"/>
              <a:t>Expect that increases (decreases) in dividends lead to positive (negative) excess stock returns.</a:t>
            </a:r>
          </a:p>
          <a:p>
            <a:pPr>
              <a:lnSpc>
                <a:spcPct val="90000"/>
              </a:lnSpc>
              <a:spcBef>
                <a:spcPct val="0"/>
              </a:spcBef>
              <a:buSzTx/>
              <a:buFont typeface="Wingdings" panose="05000000000000000000" pitchFamily="2" charset="2"/>
              <a:buChar char="§"/>
              <a:defRPr/>
            </a:pPr>
            <a:r>
              <a:rPr lang="en-US" sz="2400" dirty="0"/>
              <a:t>Empirical results are consistent with these expectations.</a:t>
            </a:r>
          </a:p>
        </p:txBody>
      </p:sp>
      <p:sp>
        <p:nvSpPr>
          <p:cNvPr id="15364" name="Rectangle 6"/>
          <p:cNvSpPr>
            <a:spLocks noChangeArrowheads="1"/>
          </p:cNvSpPr>
          <p:nvPr/>
        </p:nvSpPr>
        <p:spPr bwMode="auto">
          <a:xfrm>
            <a:off x="0" y="6172200"/>
            <a:ext cx="79248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endParaRPr lang="en-GB" altLang="en-US" sz="2400"/>
          </a:p>
        </p:txBody>
      </p:sp>
    </p:spTree>
    <p:extLst>
      <p:ext uri="{BB962C8B-B14F-4D97-AF65-F5344CB8AC3E}">
        <p14:creationId xmlns:p14="http://schemas.microsoft.com/office/powerpoint/2010/main" val="251040542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340">
                                            <p:txEl>
                                              <p:pRg st="0" end="0"/>
                                            </p:txEl>
                                          </p:spTgt>
                                        </p:tgtEl>
                                        <p:attrNameLst>
                                          <p:attrName>style.visibility</p:attrName>
                                        </p:attrNameLst>
                                      </p:cBhvr>
                                      <p:to>
                                        <p:strVal val="visible"/>
                                      </p:to>
                                    </p:set>
                                    <p:animEffect transition="in" filter="wipe(left)">
                                      <p:cBhvr>
                                        <p:cTn id="7" dur="500"/>
                                        <p:tgtEl>
                                          <p:spTgt spid="14340">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4340">
                                            <p:txEl>
                                              <p:pRg st="1" end="1"/>
                                            </p:txEl>
                                          </p:spTgt>
                                        </p:tgtEl>
                                        <p:attrNameLst>
                                          <p:attrName>style.visibility</p:attrName>
                                        </p:attrNameLst>
                                      </p:cBhvr>
                                      <p:to>
                                        <p:strVal val="visible"/>
                                      </p:to>
                                    </p:set>
                                    <p:animEffect transition="in" filter="wipe(left)">
                                      <p:cBhvr>
                                        <p:cTn id="10" dur="500"/>
                                        <p:tgtEl>
                                          <p:spTgt spid="14340">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4340">
                                            <p:txEl>
                                              <p:pRg st="2" end="2"/>
                                            </p:txEl>
                                          </p:spTgt>
                                        </p:tgtEl>
                                        <p:attrNameLst>
                                          <p:attrName>style.visibility</p:attrName>
                                        </p:attrNameLst>
                                      </p:cBhvr>
                                      <p:to>
                                        <p:strVal val="visible"/>
                                      </p:to>
                                    </p:set>
                                    <p:animEffect transition="in" filter="wipe(left)">
                                      <p:cBhvr>
                                        <p:cTn id="13" dur="500"/>
                                        <p:tgtEl>
                                          <p:spTgt spid="14340">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14340">
                                            <p:txEl>
                                              <p:pRg st="3" end="3"/>
                                            </p:txEl>
                                          </p:spTgt>
                                        </p:tgtEl>
                                        <p:attrNameLst>
                                          <p:attrName>style.visibility</p:attrName>
                                        </p:attrNameLst>
                                      </p:cBhvr>
                                      <p:to>
                                        <p:strVal val="visible"/>
                                      </p:to>
                                    </p:set>
                                    <p:animEffect transition="in" filter="wipe(left)">
                                      <p:cBhvr>
                                        <p:cTn id="18" dur="500"/>
                                        <p:tgtEl>
                                          <p:spTgt spid="14340">
                                            <p:txEl>
                                              <p:pRg st="3" end="3"/>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4340">
                                            <p:txEl>
                                              <p:pRg st="4" end="4"/>
                                            </p:txEl>
                                          </p:spTgt>
                                        </p:tgtEl>
                                        <p:attrNameLst>
                                          <p:attrName>style.visibility</p:attrName>
                                        </p:attrNameLst>
                                      </p:cBhvr>
                                      <p:to>
                                        <p:strVal val="visible"/>
                                      </p:to>
                                    </p:set>
                                    <p:animEffect transition="in" filter="wipe(left)">
                                      <p:cBhvr>
                                        <p:cTn id="21" dur="500"/>
                                        <p:tgtEl>
                                          <p:spTgt spid="14340">
                                            <p:txEl>
                                              <p:pRg st="4" end="4"/>
                                            </p:tx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14340">
                                            <p:txEl>
                                              <p:pRg st="5" end="5"/>
                                            </p:txEl>
                                          </p:spTgt>
                                        </p:tgtEl>
                                        <p:attrNameLst>
                                          <p:attrName>style.visibility</p:attrName>
                                        </p:attrNameLst>
                                      </p:cBhvr>
                                      <p:to>
                                        <p:strVal val="visible"/>
                                      </p:to>
                                    </p:set>
                                    <p:animEffect transition="in" filter="wipe(left)">
                                      <p:cBhvr>
                                        <p:cTn id="24" dur="500"/>
                                        <p:tgtEl>
                                          <p:spTgt spid="1434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0"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3" name="Rectangle 3"/>
          <p:cNvSpPr>
            <a:spLocks noGrp="1" noChangeArrowheads="1"/>
          </p:cNvSpPr>
          <p:nvPr>
            <p:ph type="title"/>
          </p:nvPr>
        </p:nvSpPr>
        <p:spPr>
          <a:xfrm>
            <a:off x="1676400" y="200025"/>
            <a:ext cx="6934200" cy="924719"/>
          </a:xfrm>
        </p:spPr>
        <p:txBody>
          <a:bodyPr/>
          <a:lstStyle/>
          <a:p>
            <a:pPr>
              <a:defRPr/>
            </a:pPr>
            <a:r>
              <a:rPr lang="en-US" sz="3200" b="1" dirty="0"/>
              <a:t>Implications for Corporate Policy</a:t>
            </a:r>
          </a:p>
        </p:txBody>
      </p:sp>
      <p:sp>
        <p:nvSpPr>
          <p:cNvPr id="15364" name="Rectangle 4"/>
          <p:cNvSpPr>
            <a:spLocks noGrp="1" noChangeArrowheads="1"/>
          </p:cNvSpPr>
          <p:nvPr>
            <p:ph type="body" idx="1"/>
          </p:nvPr>
        </p:nvSpPr>
        <p:spPr>
          <a:xfrm>
            <a:off x="683568" y="1124744"/>
            <a:ext cx="8077200" cy="4648200"/>
          </a:xfrm>
        </p:spPr>
        <p:txBody>
          <a:bodyPr/>
          <a:lstStyle/>
          <a:p>
            <a:pPr>
              <a:buSzTx/>
              <a:buFont typeface="Wingdings" panose="05000000000000000000" pitchFamily="2" charset="2"/>
              <a:buChar char="§"/>
            </a:pPr>
            <a:r>
              <a:rPr lang="en-US" altLang="en-US" sz="3000" dirty="0"/>
              <a:t>Establish a policy that will maximize shareholder wealth.</a:t>
            </a:r>
          </a:p>
          <a:p>
            <a:pPr>
              <a:buSzTx/>
              <a:buFont typeface="Wingdings" panose="05000000000000000000" pitchFamily="2" charset="2"/>
              <a:buChar char="§"/>
            </a:pPr>
            <a:r>
              <a:rPr lang="en-US" altLang="en-US" sz="3000" dirty="0"/>
              <a:t>Distribute excess funds to shareholders and stabilize the absolute amount of dividends if necessary (passive).</a:t>
            </a:r>
          </a:p>
          <a:p>
            <a:pPr>
              <a:buSzTx/>
              <a:buFont typeface="Wingdings" panose="05000000000000000000" pitchFamily="2" charset="2"/>
              <a:buChar char="§"/>
            </a:pPr>
            <a:r>
              <a:rPr lang="en-US" altLang="en-US" sz="3000" dirty="0"/>
              <a:t>Payouts greater than excess funds should occur only in an environment that has a net preference for dividends.</a:t>
            </a:r>
          </a:p>
        </p:txBody>
      </p:sp>
    </p:spTree>
    <p:extLst>
      <p:ext uri="{BB962C8B-B14F-4D97-AF65-F5344CB8AC3E}">
        <p14:creationId xmlns:p14="http://schemas.microsoft.com/office/powerpoint/2010/main" val="304714577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364">
                                            <p:txEl>
                                              <p:pRg st="0" end="0"/>
                                            </p:txEl>
                                          </p:spTgt>
                                        </p:tgtEl>
                                        <p:attrNameLst>
                                          <p:attrName>style.visibility</p:attrName>
                                        </p:attrNameLst>
                                      </p:cBhvr>
                                      <p:to>
                                        <p:strVal val="visible"/>
                                      </p:to>
                                    </p:set>
                                    <p:animEffect transition="in" filter="wipe(left)">
                                      <p:cBhvr>
                                        <p:cTn id="7" dur="500"/>
                                        <p:tgtEl>
                                          <p:spTgt spid="1536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5364">
                                            <p:txEl>
                                              <p:pRg st="1" end="1"/>
                                            </p:txEl>
                                          </p:spTgt>
                                        </p:tgtEl>
                                        <p:attrNameLst>
                                          <p:attrName>style.visibility</p:attrName>
                                        </p:attrNameLst>
                                      </p:cBhvr>
                                      <p:to>
                                        <p:strVal val="visible"/>
                                      </p:to>
                                    </p:set>
                                    <p:animEffect transition="in" filter="wipe(left)">
                                      <p:cBhvr>
                                        <p:cTn id="12" dur="500"/>
                                        <p:tgtEl>
                                          <p:spTgt spid="1536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5364">
                                            <p:txEl>
                                              <p:pRg st="2" end="2"/>
                                            </p:txEl>
                                          </p:spTgt>
                                        </p:tgtEl>
                                        <p:attrNameLst>
                                          <p:attrName>style.visibility</p:attrName>
                                        </p:attrNameLst>
                                      </p:cBhvr>
                                      <p:to>
                                        <p:strVal val="visible"/>
                                      </p:to>
                                    </p:set>
                                    <p:animEffect transition="in" filter="wipe(left)">
                                      <p:cBhvr>
                                        <p:cTn id="17" dur="500"/>
                                        <p:tgtEl>
                                          <p:spTgt spid="1536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4"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7" name="Rectangle 3"/>
          <p:cNvSpPr>
            <a:spLocks noGrp="1" noChangeArrowheads="1"/>
          </p:cNvSpPr>
          <p:nvPr>
            <p:ph type="title"/>
          </p:nvPr>
        </p:nvSpPr>
        <p:spPr>
          <a:xfrm>
            <a:off x="1676400" y="200025"/>
            <a:ext cx="6934200" cy="852711"/>
          </a:xfrm>
        </p:spPr>
        <p:txBody>
          <a:bodyPr/>
          <a:lstStyle/>
          <a:p>
            <a:pPr>
              <a:defRPr/>
            </a:pPr>
            <a:r>
              <a:rPr lang="en-US" sz="3200" b="1" dirty="0"/>
              <a:t>Implications for Corporate Policy</a:t>
            </a:r>
          </a:p>
        </p:txBody>
      </p:sp>
      <p:sp>
        <p:nvSpPr>
          <p:cNvPr id="16388" name="Rectangle 4"/>
          <p:cNvSpPr>
            <a:spLocks noGrp="1" noChangeArrowheads="1"/>
          </p:cNvSpPr>
          <p:nvPr>
            <p:ph type="body" idx="1"/>
          </p:nvPr>
        </p:nvSpPr>
        <p:spPr>
          <a:xfrm>
            <a:off x="539552" y="1268760"/>
            <a:ext cx="8305800" cy="3637919"/>
          </a:xfrm>
        </p:spPr>
        <p:txBody>
          <a:bodyPr>
            <a:spAutoFit/>
          </a:bodyPr>
          <a:lstStyle/>
          <a:p>
            <a:pPr marL="685800" indent="-457200">
              <a:buSzTx/>
              <a:buFont typeface="Wingdings" panose="05000000000000000000" pitchFamily="2" charset="2"/>
              <a:buChar char="§"/>
            </a:pPr>
            <a:r>
              <a:rPr lang="en-US" altLang="en-US" sz="3200" dirty="0"/>
              <a:t>There is a positive value associated with a modest dividend. Could be due to institutional restrictions or signaling effects.</a:t>
            </a:r>
          </a:p>
          <a:p>
            <a:pPr marL="685800" indent="-457200">
              <a:buSzTx/>
              <a:buFont typeface="Wingdings" panose="05000000000000000000" pitchFamily="2" charset="2"/>
              <a:buChar char="§"/>
            </a:pPr>
            <a:r>
              <a:rPr lang="en-US" altLang="en-US" sz="3200" dirty="0"/>
              <a:t>Dividends in excess of the passive policy does not appear to lead to share price improvement because of taxes and flotation costs.</a:t>
            </a:r>
          </a:p>
        </p:txBody>
      </p:sp>
    </p:spTree>
    <p:extLst>
      <p:ext uri="{BB962C8B-B14F-4D97-AF65-F5344CB8AC3E}">
        <p14:creationId xmlns:p14="http://schemas.microsoft.com/office/powerpoint/2010/main" val="116723495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animEffect transition="in" filter="wipe(left)">
                                      <p:cBhvr>
                                        <p:cTn id="7" dur="500"/>
                                        <p:tgtEl>
                                          <p:spTgt spid="1638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388">
                                            <p:txEl>
                                              <p:pRg st="1" end="1"/>
                                            </p:txEl>
                                          </p:spTgt>
                                        </p:tgtEl>
                                        <p:attrNameLst>
                                          <p:attrName>style.visibility</p:attrName>
                                        </p:attrNameLst>
                                      </p:cBhvr>
                                      <p:to>
                                        <p:strVal val="visible"/>
                                      </p:to>
                                    </p:set>
                                    <p:animEffect transition="in" filter="wipe(left)">
                                      <p:cBhvr>
                                        <p:cTn id="12" dur="500"/>
                                        <p:tgtEl>
                                          <p:spTgt spid="1638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1" name="Rectangle 3"/>
          <p:cNvSpPr>
            <a:spLocks noGrp="1" noChangeArrowheads="1"/>
          </p:cNvSpPr>
          <p:nvPr>
            <p:ph type="title"/>
          </p:nvPr>
        </p:nvSpPr>
        <p:spPr>
          <a:xfrm>
            <a:off x="1676400" y="161925"/>
            <a:ext cx="7239000" cy="962819"/>
          </a:xfrm>
        </p:spPr>
        <p:txBody>
          <a:bodyPr/>
          <a:lstStyle/>
          <a:p>
            <a:pPr>
              <a:defRPr/>
            </a:pPr>
            <a:r>
              <a:rPr lang="en-US" sz="3200" b="1" dirty="0"/>
              <a:t>Factors Influencing Dividend Policy</a:t>
            </a:r>
          </a:p>
        </p:txBody>
      </p:sp>
      <p:sp>
        <p:nvSpPr>
          <p:cNvPr id="17412" name="Rectangle 4"/>
          <p:cNvSpPr>
            <a:spLocks noGrp="1" noChangeArrowheads="1"/>
          </p:cNvSpPr>
          <p:nvPr>
            <p:ph type="body" idx="1"/>
          </p:nvPr>
        </p:nvSpPr>
        <p:spPr>
          <a:xfrm>
            <a:off x="686621" y="2132856"/>
            <a:ext cx="7924800" cy="4038600"/>
          </a:xfrm>
        </p:spPr>
        <p:txBody>
          <a:bodyPr/>
          <a:lstStyle/>
          <a:p>
            <a:pPr>
              <a:lnSpc>
                <a:spcPct val="90000"/>
              </a:lnSpc>
              <a:buSzTx/>
              <a:buFont typeface="Wingdings" panose="05000000000000000000" pitchFamily="2" charset="2"/>
              <a:buChar char="§"/>
              <a:defRPr/>
            </a:pPr>
            <a:r>
              <a:rPr lang="en-US" sz="2800" i="1" dirty="0">
                <a:solidFill>
                  <a:srgbClr val="42B200"/>
                </a:solidFill>
                <a:effectLst>
                  <a:outerShdw blurRad="38100" dist="38100" dir="2700000" algn="tl">
                    <a:srgbClr val="C0C0C0"/>
                  </a:outerShdw>
                </a:effectLst>
              </a:rPr>
              <a:t>Capital Impairment Rule</a:t>
            </a:r>
            <a:r>
              <a:rPr lang="en-US" sz="2800" dirty="0">
                <a:solidFill>
                  <a:srgbClr val="42B200"/>
                </a:solidFill>
                <a:effectLst>
                  <a:outerShdw blurRad="38100" dist="38100" dir="2700000" algn="tl">
                    <a:srgbClr val="C0C0C0"/>
                  </a:outerShdw>
                </a:effectLst>
              </a:rPr>
              <a:t> </a:t>
            </a:r>
            <a:r>
              <a:rPr lang="en-US" sz="2800" dirty="0"/>
              <a:t>– many states prohibit the payment of dividends if these dividends impair “capital” (usually either par value of common stock or par plus additional paid-in capital).</a:t>
            </a:r>
          </a:p>
          <a:p>
            <a:pPr marL="1143000" lvl="1" indent="-342900">
              <a:lnSpc>
                <a:spcPct val="90000"/>
              </a:lnSpc>
              <a:defRPr/>
            </a:pPr>
            <a:r>
              <a:rPr lang="en-US" sz="2400" dirty="0"/>
              <a:t>Incorporation in some states (notably Delaware) allows a firm to use the “fair value,” rather than “book value,” of its assets when judging whether a dividend impairs “capital.”</a:t>
            </a:r>
          </a:p>
        </p:txBody>
      </p:sp>
      <p:sp>
        <p:nvSpPr>
          <p:cNvPr id="17414" name="Rectangle 6"/>
          <p:cNvSpPr>
            <a:spLocks noChangeArrowheads="1"/>
          </p:cNvSpPr>
          <p:nvPr/>
        </p:nvSpPr>
        <p:spPr bwMode="auto">
          <a:xfrm>
            <a:off x="323528" y="1178322"/>
            <a:ext cx="8216900" cy="603250"/>
          </a:xfrm>
          <a:prstGeom prst="rect">
            <a:avLst/>
          </a:prstGeom>
          <a:solidFill>
            <a:srgbClr val="FCFEB9"/>
          </a:solidFill>
          <a:ln w="12700">
            <a:solidFill>
              <a:srgbClr val="000000"/>
            </a:solidFill>
            <a:miter lim="800000"/>
            <a:headEnd/>
            <a:tailEnd/>
          </a:ln>
          <a:effectLst/>
        </p:spPr>
        <p:txBody>
          <a:bodyPr lIns="90488" tIns="44450" rIns="90488" bIns="44450"/>
          <a:lstStyle/>
          <a:p>
            <a:pPr marL="857250" indent="-628650" algn="ctr">
              <a:spcBef>
                <a:spcPct val="10000"/>
              </a:spcBef>
              <a:spcAft>
                <a:spcPct val="10000"/>
              </a:spcAft>
              <a:defRPr/>
            </a:pPr>
            <a:r>
              <a:rPr lang="en-US" sz="3200">
                <a:solidFill>
                  <a:schemeClr val="hlink"/>
                </a:solidFill>
                <a:effectLst>
                  <a:outerShdw blurRad="38100" dist="38100" dir="2700000" algn="tl">
                    <a:srgbClr val="000000"/>
                  </a:outerShdw>
                </a:effectLst>
                <a:latin typeface="Arial" charset="0"/>
              </a:rPr>
              <a:t>Legal Rules</a:t>
            </a:r>
          </a:p>
        </p:txBody>
      </p:sp>
    </p:spTree>
    <p:extLst>
      <p:ext uri="{BB962C8B-B14F-4D97-AF65-F5344CB8AC3E}">
        <p14:creationId xmlns:p14="http://schemas.microsoft.com/office/powerpoint/2010/main" val="76559153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animEffect transition="in" filter="wipe(left)">
                                      <p:cBhvr>
                                        <p:cTn id="7" dur="500"/>
                                        <p:tgtEl>
                                          <p:spTgt spid="17412">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7412">
                                            <p:txEl>
                                              <p:pRg st="1" end="1"/>
                                            </p:txEl>
                                          </p:spTgt>
                                        </p:tgtEl>
                                        <p:attrNameLst>
                                          <p:attrName>style.visibility</p:attrName>
                                        </p:attrNameLst>
                                      </p:cBhvr>
                                      <p:to>
                                        <p:strVal val="visible"/>
                                      </p:to>
                                    </p:set>
                                    <p:animEffect transition="in" filter="wipe(left)">
                                      <p:cBhvr>
                                        <p:cTn id="10" dur="500"/>
                                        <p:tgtEl>
                                          <p:spTgt spid="1741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2"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9" name="Rectangle 3"/>
          <p:cNvSpPr>
            <a:spLocks noGrp="1" noChangeArrowheads="1"/>
          </p:cNvSpPr>
          <p:nvPr>
            <p:ph type="title"/>
          </p:nvPr>
        </p:nvSpPr>
        <p:spPr>
          <a:xfrm>
            <a:off x="1187624" y="260649"/>
            <a:ext cx="7239000" cy="720080"/>
          </a:xfrm>
        </p:spPr>
        <p:txBody>
          <a:bodyPr/>
          <a:lstStyle/>
          <a:p>
            <a:pPr>
              <a:defRPr/>
            </a:pPr>
            <a:r>
              <a:rPr lang="en-US" sz="3200" b="1" dirty="0"/>
              <a:t>Factors Influencing Dividend Policy</a:t>
            </a:r>
          </a:p>
        </p:txBody>
      </p:sp>
      <p:sp>
        <p:nvSpPr>
          <p:cNvPr id="50180" name="Rectangle 4"/>
          <p:cNvSpPr>
            <a:spLocks noGrp="1" noChangeArrowheads="1"/>
          </p:cNvSpPr>
          <p:nvPr>
            <p:ph type="body" idx="1"/>
          </p:nvPr>
        </p:nvSpPr>
        <p:spPr>
          <a:xfrm>
            <a:off x="832024" y="2292904"/>
            <a:ext cx="7950200" cy="3194721"/>
          </a:xfrm>
        </p:spPr>
        <p:txBody>
          <a:bodyPr>
            <a:spAutoFit/>
          </a:bodyPr>
          <a:lstStyle/>
          <a:p>
            <a:pPr>
              <a:buSzTx/>
              <a:buFont typeface="Wingdings" panose="05000000000000000000" pitchFamily="2" charset="2"/>
              <a:buChar char="§"/>
              <a:defRPr/>
            </a:pPr>
            <a:r>
              <a:rPr lang="en-US" sz="2800" i="1" dirty="0">
                <a:solidFill>
                  <a:srgbClr val="42B200"/>
                </a:solidFill>
                <a:effectLst>
                  <a:outerShdw blurRad="38100" dist="38100" dir="2700000" algn="tl">
                    <a:srgbClr val="C0C0C0"/>
                  </a:outerShdw>
                </a:effectLst>
              </a:rPr>
              <a:t>Insolvency Rule</a:t>
            </a:r>
            <a:r>
              <a:rPr lang="en-US" sz="2800" dirty="0">
                <a:solidFill>
                  <a:srgbClr val="42B200"/>
                </a:solidFill>
                <a:effectLst>
                  <a:outerShdw blurRad="38100" dist="38100" dir="2700000" algn="tl">
                    <a:srgbClr val="C0C0C0"/>
                  </a:outerShdw>
                </a:effectLst>
              </a:rPr>
              <a:t> </a:t>
            </a:r>
            <a:r>
              <a:rPr lang="en-US" sz="2800" dirty="0"/>
              <a:t>– some states prohibit the payment of cash dividends if the company is insolvent under either a “fair market valuation” or “equitable” sense.</a:t>
            </a:r>
          </a:p>
          <a:p>
            <a:pPr>
              <a:buSzTx/>
              <a:buFont typeface="Wingdings" panose="05000000000000000000" pitchFamily="2" charset="2"/>
              <a:buChar char="§"/>
              <a:defRPr/>
            </a:pPr>
            <a:r>
              <a:rPr lang="en-US" sz="2800" i="1" dirty="0">
                <a:solidFill>
                  <a:srgbClr val="42B200"/>
                </a:solidFill>
                <a:effectLst>
                  <a:outerShdw blurRad="38100" dist="38100" dir="2700000" algn="tl">
                    <a:srgbClr val="C0C0C0"/>
                  </a:outerShdw>
                </a:effectLst>
              </a:rPr>
              <a:t>Undue Retention of Earnings Rule</a:t>
            </a:r>
            <a:r>
              <a:rPr lang="en-US" sz="2800" dirty="0">
                <a:solidFill>
                  <a:srgbClr val="42B200"/>
                </a:solidFill>
                <a:effectLst>
                  <a:outerShdw blurRad="38100" dist="38100" dir="2700000" algn="tl">
                    <a:srgbClr val="C0C0C0"/>
                  </a:outerShdw>
                </a:effectLst>
              </a:rPr>
              <a:t> </a:t>
            </a:r>
            <a:r>
              <a:rPr lang="en-US" sz="2800" dirty="0"/>
              <a:t>– prohibits the undue retention of earnings in excess of the present and future investment needs of the firm.</a:t>
            </a:r>
          </a:p>
        </p:txBody>
      </p:sp>
      <p:sp>
        <p:nvSpPr>
          <p:cNvPr id="50182" name="Rectangle 6"/>
          <p:cNvSpPr>
            <a:spLocks noChangeArrowheads="1"/>
          </p:cNvSpPr>
          <p:nvPr/>
        </p:nvSpPr>
        <p:spPr bwMode="auto">
          <a:xfrm>
            <a:off x="212105" y="1340768"/>
            <a:ext cx="8216900" cy="603250"/>
          </a:xfrm>
          <a:prstGeom prst="rect">
            <a:avLst/>
          </a:prstGeom>
          <a:solidFill>
            <a:srgbClr val="FCFEB9"/>
          </a:solidFill>
          <a:ln w="12700">
            <a:solidFill>
              <a:srgbClr val="000000"/>
            </a:solidFill>
            <a:miter lim="800000"/>
            <a:headEnd/>
            <a:tailEnd/>
          </a:ln>
          <a:effectLst/>
        </p:spPr>
        <p:txBody>
          <a:bodyPr lIns="90488" tIns="44450" rIns="90488" bIns="44450"/>
          <a:lstStyle/>
          <a:p>
            <a:pPr marL="857250" indent="-628650" algn="ctr">
              <a:spcBef>
                <a:spcPct val="10000"/>
              </a:spcBef>
              <a:spcAft>
                <a:spcPct val="10000"/>
              </a:spcAft>
              <a:defRPr/>
            </a:pPr>
            <a:r>
              <a:rPr lang="en-US" sz="3200" dirty="0">
                <a:solidFill>
                  <a:schemeClr val="hlink"/>
                </a:solidFill>
                <a:effectLst>
                  <a:outerShdw blurRad="38100" dist="38100" dir="2700000" algn="tl">
                    <a:srgbClr val="000000"/>
                  </a:outerShdw>
                </a:effectLst>
                <a:latin typeface="Arial" charset="0"/>
              </a:rPr>
              <a:t>Legal Rules</a:t>
            </a:r>
          </a:p>
        </p:txBody>
      </p:sp>
    </p:spTree>
    <p:extLst>
      <p:ext uri="{BB962C8B-B14F-4D97-AF65-F5344CB8AC3E}">
        <p14:creationId xmlns:p14="http://schemas.microsoft.com/office/powerpoint/2010/main" val="14517705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0180">
                                            <p:txEl>
                                              <p:pRg st="0" end="0"/>
                                            </p:txEl>
                                          </p:spTgt>
                                        </p:tgtEl>
                                        <p:attrNameLst>
                                          <p:attrName>style.visibility</p:attrName>
                                        </p:attrNameLst>
                                      </p:cBhvr>
                                      <p:to>
                                        <p:strVal val="visible"/>
                                      </p:to>
                                    </p:set>
                                    <p:animEffect transition="in" filter="wipe(left)">
                                      <p:cBhvr>
                                        <p:cTn id="7" dur="500"/>
                                        <p:tgtEl>
                                          <p:spTgt spid="5018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0180">
                                            <p:txEl>
                                              <p:pRg st="1" end="1"/>
                                            </p:txEl>
                                          </p:spTgt>
                                        </p:tgtEl>
                                        <p:attrNameLst>
                                          <p:attrName>style.visibility</p:attrName>
                                        </p:attrNameLst>
                                      </p:cBhvr>
                                      <p:to>
                                        <p:strVal val="visible"/>
                                      </p:to>
                                    </p:set>
                                    <p:animEffect transition="in" filter="wipe(left)">
                                      <p:cBhvr>
                                        <p:cTn id="12" dur="500"/>
                                        <p:tgtEl>
                                          <p:spTgt spid="5018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0"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5" name="Rectangle 3"/>
          <p:cNvSpPr>
            <a:spLocks noGrp="1" noChangeArrowheads="1"/>
          </p:cNvSpPr>
          <p:nvPr>
            <p:ph type="title"/>
          </p:nvPr>
        </p:nvSpPr>
        <p:spPr>
          <a:xfrm>
            <a:off x="920750" y="260648"/>
            <a:ext cx="7239000" cy="746795"/>
          </a:xfrm>
        </p:spPr>
        <p:txBody>
          <a:bodyPr/>
          <a:lstStyle/>
          <a:p>
            <a:pPr>
              <a:defRPr/>
            </a:pPr>
            <a:r>
              <a:rPr lang="en-US" sz="3200" b="1" dirty="0"/>
              <a:t>Factors Influencing Dividend Policy</a:t>
            </a:r>
          </a:p>
        </p:txBody>
      </p:sp>
      <p:sp>
        <p:nvSpPr>
          <p:cNvPr id="18436" name="Rectangle 4"/>
          <p:cNvSpPr>
            <a:spLocks noGrp="1" noChangeArrowheads="1"/>
          </p:cNvSpPr>
          <p:nvPr>
            <p:ph type="body" idx="1"/>
          </p:nvPr>
        </p:nvSpPr>
        <p:spPr>
          <a:xfrm>
            <a:off x="920750" y="2204864"/>
            <a:ext cx="6781800" cy="3440942"/>
          </a:xfrm>
        </p:spPr>
        <p:txBody>
          <a:bodyPr>
            <a:spAutoFit/>
          </a:bodyPr>
          <a:lstStyle/>
          <a:p>
            <a:pPr>
              <a:buSzTx/>
              <a:buFont typeface="Wingdings" panose="05000000000000000000" pitchFamily="2" charset="2"/>
              <a:buChar char="§"/>
            </a:pPr>
            <a:r>
              <a:rPr lang="en-US" altLang="en-US" sz="3200" dirty="0"/>
              <a:t>Funding Needs of the Firm</a:t>
            </a:r>
          </a:p>
          <a:p>
            <a:pPr>
              <a:buSzTx/>
              <a:buFont typeface="Wingdings" panose="05000000000000000000" pitchFamily="2" charset="2"/>
              <a:buChar char="§"/>
            </a:pPr>
            <a:r>
              <a:rPr lang="en-US" altLang="en-US" sz="3200" dirty="0"/>
              <a:t>Liquidity</a:t>
            </a:r>
          </a:p>
          <a:p>
            <a:pPr>
              <a:buSzTx/>
              <a:buFont typeface="Wingdings" panose="05000000000000000000" pitchFamily="2" charset="2"/>
              <a:buChar char="§"/>
            </a:pPr>
            <a:r>
              <a:rPr lang="en-US" altLang="en-US" sz="3200" dirty="0"/>
              <a:t>Ability to Borrow</a:t>
            </a:r>
          </a:p>
          <a:p>
            <a:pPr>
              <a:buSzTx/>
              <a:buFont typeface="Wingdings" panose="05000000000000000000" pitchFamily="2" charset="2"/>
              <a:buChar char="§"/>
            </a:pPr>
            <a:r>
              <a:rPr lang="en-US" altLang="en-US" sz="3200" dirty="0"/>
              <a:t>Restrictions in Debt Contracts (protective covenants)</a:t>
            </a:r>
          </a:p>
          <a:p>
            <a:pPr>
              <a:buSzTx/>
              <a:buFont typeface="Wingdings" panose="05000000000000000000" pitchFamily="2" charset="2"/>
              <a:buChar char="§"/>
            </a:pPr>
            <a:r>
              <a:rPr lang="en-US" altLang="en-US" sz="3200" dirty="0"/>
              <a:t>Control</a:t>
            </a:r>
          </a:p>
        </p:txBody>
      </p:sp>
      <p:sp>
        <p:nvSpPr>
          <p:cNvPr id="18438" name="Rectangle 6"/>
          <p:cNvSpPr>
            <a:spLocks noChangeArrowheads="1"/>
          </p:cNvSpPr>
          <p:nvPr/>
        </p:nvSpPr>
        <p:spPr bwMode="auto">
          <a:xfrm>
            <a:off x="933860" y="1240321"/>
            <a:ext cx="6311900" cy="596900"/>
          </a:xfrm>
          <a:prstGeom prst="rect">
            <a:avLst/>
          </a:prstGeom>
          <a:solidFill>
            <a:srgbClr val="FCFEB9"/>
          </a:solidFill>
          <a:ln w="12700">
            <a:solidFill>
              <a:srgbClr val="000000"/>
            </a:solidFill>
            <a:miter lim="800000"/>
            <a:headEnd/>
            <a:tailEnd/>
          </a:ln>
          <a:effectLst/>
        </p:spPr>
        <p:txBody>
          <a:bodyPr lIns="90488" tIns="44450" rIns="90488" bIns="44450"/>
          <a:lstStyle/>
          <a:p>
            <a:pPr marL="857250" indent="-628650" algn="ctr">
              <a:spcBef>
                <a:spcPct val="10000"/>
              </a:spcBef>
              <a:spcAft>
                <a:spcPct val="10000"/>
              </a:spcAft>
              <a:defRPr/>
            </a:pPr>
            <a:r>
              <a:rPr lang="en-US" sz="3600" dirty="0">
                <a:solidFill>
                  <a:schemeClr val="hlink"/>
                </a:solidFill>
                <a:effectLst>
                  <a:outerShdw blurRad="38100" dist="38100" dir="2700000" algn="tl">
                    <a:srgbClr val="000000"/>
                  </a:outerShdw>
                </a:effectLst>
                <a:latin typeface="Arial" charset="0"/>
              </a:rPr>
              <a:t>Other Issues to Consider</a:t>
            </a:r>
          </a:p>
        </p:txBody>
      </p:sp>
    </p:spTree>
    <p:extLst>
      <p:ext uri="{BB962C8B-B14F-4D97-AF65-F5344CB8AC3E}">
        <p14:creationId xmlns:p14="http://schemas.microsoft.com/office/powerpoint/2010/main" val="266187642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8436">
                                            <p:txEl>
                                              <p:pRg st="0" end="0"/>
                                            </p:txEl>
                                          </p:spTgt>
                                        </p:tgtEl>
                                        <p:attrNameLst>
                                          <p:attrName>style.visibility</p:attrName>
                                        </p:attrNameLst>
                                      </p:cBhvr>
                                      <p:to>
                                        <p:strVal val="visible"/>
                                      </p:to>
                                    </p:set>
                                    <p:animEffect transition="in" filter="wipe(left)">
                                      <p:cBhvr>
                                        <p:cTn id="7" dur="500"/>
                                        <p:tgtEl>
                                          <p:spTgt spid="1843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436">
                                            <p:txEl>
                                              <p:pRg st="1" end="1"/>
                                            </p:txEl>
                                          </p:spTgt>
                                        </p:tgtEl>
                                        <p:attrNameLst>
                                          <p:attrName>style.visibility</p:attrName>
                                        </p:attrNameLst>
                                      </p:cBhvr>
                                      <p:to>
                                        <p:strVal val="visible"/>
                                      </p:to>
                                    </p:set>
                                    <p:animEffect transition="in" filter="wipe(left)">
                                      <p:cBhvr>
                                        <p:cTn id="12" dur="500"/>
                                        <p:tgtEl>
                                          <p:spTgt spid="1843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436">
                                            <p:txEl>
                                              <p:pRg st="2" end="2"/>
                                            </p:txEl>
                                          </p:spTgt>
                                        </p:tgtEl>
                                        <p:attrNameLst>
                                          <p:attrName>style.visibility</p:attrName>
                                        </p:attrNameLst>
                                      </p:cBhvr>
                                      <p:to>
                                        <p:strVal val="visible"/>
                                      </p:to>
                                    </p:set>
                                    <p:animEffect transition="in" filter="wipe(left)">
                                      <p:cBhvr>
                                        <p:cTn id="17" dur="500"/>
                                        <p:tgtEl>
                                          <p:spTgt spid="18436">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8436">
                                            <p:txEl>
                                              <p:pRg st="3" end="3"/>
                                            </p:txEl>
                                          </p:spTgt>
                                        </p:tgtEl>
                                        <p:attrNameLst>
                                          <p:attrName>style.visibility</p:attrName>
                                        </p:attrNameLst>
                                      </p:cBhvr>
                                      <p:to>
                                        <p:strVal val="visible"/>
                                      </p:to>
                                    </p:set>
                                    <p:animEffect transition="in" filter="wipe(left)">
                                      <p:cBhvr>
                                        <p:cTn id="22" dur="500"/>
                                        <p:tgtEl>
                                          <p:spTgt spid="18436">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8436">
                                            <p:txEl>
                                              <p:pRg st="4" end="4"/>
                                            </p:txEl>
                                          </p:spTgt>
                                        </p:tgtEl>
                                        <p:attrNameLst>
                                          <p:attrName>style.visibility</p:attrName>
                                        </p:attrNameLst>
                                      </p:cBhvr>
                                      <p:to>
                                        <p:strVal val="visible"/>
                                      </p:to>
                                    </p:set>
                                    <p:animEffect transition="in" filter="wipe(left)">
                                      <p:cBhvr>
                                        <p:cTn id="27" dur="500"/>
                                        <p:tgtEl>
                                          <p:spTgt spid="1843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6"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type="title"/>
          </p:nvPr>
        </p:nvSpPr>
        <p:spPr>
          <a:xfrm>
            <a:off x="1589088" y="214379"/>
            <a:ext cx="6781800" cy="758825"/>
          </a:xfrm>
        </p:spPr>
        <p:txBody>
          <a:bodyPr/>
          <a:lstStyle/>
          <a:p>
            <a:pPr>
              <a:defRPr/>
            </a:pPr>
            <a:r>
              <a:rPr lang="en-US" sz="3200" b="1" dirty="0"/>
              <a:t>Dividend Stability</a:t>
            </a:r>
          </a:p>
        </p:txBody>
      </p:sp>
      <p:sp>
        <p:nvSpPr>
          <p:cNvPr id="19462" name="Rectangle 6"/>
          <p:cNvSpPr>
            <a:spLocks noChangeArrowheads="1"/>
          </p:cNvSpPr>
          <p:nvPr/>
        </p:nvSpPr>
        <p:spPr bwMode="auto">
          <a:xfrm>
            <a:off x="290513" y="1143001"/>
            <a:ext cx="8445500" cy="977900"/>
          </a:xfrm>
          <a:prstGeom prst="rect">
            <a:avLst/>
          </a:prstGeom>
          <a:solidFill>
            <a:srgbClr val="FCFEB9"/>
          </a:solidFill>
          <a:ln w="12700">
            <a:solidFill>
              <a:srgbClr val="000000"/>
            </a:solidFill>
            <a:miter lim="800000"/>
            <a:headEnd/>
            <a:tailEnd/>
          </a:ln>
          <a:effectLst/>
        </p:spPr>
        <p:txBody>
          <a:bodyPr lIns="90488" tIns="44450" rIns="90488" bIns="44450"/>
          <a:lstStyle/>
          <a:p>
            <a:pPr algn="ctr">
              <a:spcBef>
                <a:spcPct val="20000"/>
              </a:spcBef>
              <a:spcAft>
                <a:spcPct val="20000"/>
              </a:spcAft>
              <a:defRPr/>
            </a:pPr>
            <a:r>
              <a:rPr lang="en-US" sz="2800" dirty="0">
                <a:solidFill>
                  <a:srgbClr val="42B200"/>
                </a:solidFill>
                <a:effectLst>
                  <a:outerShdw blurRad="38100" dist="38100" dir="2700000" algn="tl">
                    <a:srgbClr val="000000"/>
                  </a:outerShdw>
                </a:effectLst>
                <a:latin typeface="Arial" charset="0"/>
              </a:rPr>
              <a:t>Stability </a:t>
            </a:r>
            <a:r>
              <a:rPr lang="en-US" sz="2800" dirty="0">
                <a:effectLst>
                  <a:outerShdw blurRad="38100" dist="38100" dir="2700000" algn="tl">
                    <a:srgbClr val="FFFFFF"/>
                  </a:outerShdw>
                </a:effectLst>
                <a:latin typeface="Arial" charset="0"/>
              </a:rPr>
              <a:t>– maintaining the position of the firm’s dividend payments in relation to a trend line.</a:t>
            </a:r>
          </a:p>
        </p:txBody>
      </p:sp>
      <p:sp>
        <p:nvSpPr>
          <p:cNvPr id="21508" name="Line 7"/>
          <p:cNvSpPr>
            <a:spLocks noChangeShapeType="1"/>
          </p:cNvSpPr>
          <p:nvPr/>
        </p:nvSpPr>
        <p:spPr bwMode="auto">
          <a:xfrm>
            <a:off x="1752600" y="3117850"/>
            <a:ext cx="0" cy="2895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09" name="Rectangle 8"/>
          <p:cNvSpPr>
            <a:spLocks noChangeArrowheads="1"/>
          </p:cNvSpPr>
          <p:nvPr/>
        </p:nvSpPr>
        <p:spPr bwMode="auto">
          <a:xfrm rot="16200000">
            <a:off x="-532016" y="4400394"/>
            <a:ext cx="2832508"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2400" dirty="0"/>
              <a:t>Pounds Per Share</a:t>
            </a:r>
          </a:p>
        </p:txBody>
      </p:sp>
      <p:sp>
        <p:nvSpPr>
          <p:cNvPr id="21510" name="Rectangle 9"/>
          <p:cNvSpPr>
            <a:spLocks noChangeArrowheads="1"/>
          </p:cNvSpPr>
          <p:nvPr/>
        </p:nvSpPr>
        <p:spPr bwMode="auto">
          <a:xfrm>
            <a:off x="1281113" y="37814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3</a:t>
            </a:r>
          </a:p>
        </p:txBody>
      </p:sp>
      <p:sp>
        <p:nvSpPr>
          <p:cNvPr id="21511" name="Rectangle 10"/>
          <p:cNvSpPr>
            <a:spLocks noChangeArrowheads="1"/>
          </p:cNvSpPr>
          <p:nvPr/>
        </p:nvSpPr>
        <p:spPr bwMode="auto">
          <a:xfrm>
            <a:off x="1281113" y="30956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4</a:t>
            </a:r>
          </a:p>
        </p:txBody>
      </p:sp>
      <p:sp>
        <p:nvSpPr>
          <p:cNvPr id="21512" name="Rectangle 11"/>
          <p:cNvSpPr>
            <a:spLocks noChangeArrowheads="1"/>
          </p:cNvSpPr>
          <p:nvPr/>
        </p:nvSpPr>
        <p:spPr bwMode="auto">
          <a:xfrm>
            <a:off x="1281113" y="45434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2</a:t>
            </a:r>
          </a:p>
        </p:txBody>
      </p:sp>
      <p:sp>
        <p:nvSpPr>
          <p:cNvPr id="21513" name="Rectangle 12"/>
          <p:cNvSpPr>
            <a:spLocks noChangeArrowheads="1"/>
          </p:cNvSpPr>
          <p:nvPr/>
        </p:nvSpPr>
        <p:spPr bwMode="auto">
          <a:xfrm>
            <a:off x="1281113" y="52292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1</a:t>
            </a:r>
          </a:p>
        </p:txBody>
      </p:sp>
      <p:sp>
        <p:nvSpPr>
          <p:cNvPr id="21514" name="Line 13"/>
          <p:cNvSpPr>
            <a:spLocks noChangeShapeType="1"/>
          </p:cNvSpPr>
          <p:nvPr/>
        </p:nvSpPr>
        <p:spPr bwMode="auto">
          <a:xfrm>
            <a:off x="1752600" y="4718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5" name="Line 14"/>
          <p:cNvSpPr>
            <a:spLocks noChangeShapeType="1"/>
          </p:cNvSpPr>
          <p:nvPr/>
        </p:nvSpPr>
        <p:spPr bwMode="auto">
          <a:xfrm>
            <a:off x="2362200" y="4337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6" name="Line 15"/>
          <p:cNvSpPr>
            <a:spLocks noChangeShapeType="1"/>
          </p:cNvSpPr>
          <p:nvPr/>
        </p:nvSpPr>
        <p:spPr bwMode="auto">
          <a:xfrm flipV="1">
            <a:off x="2362200" y="43370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7" name="Line 16"/>
          <p:cNvSpPr>
            <a:spLocks noChangeShapeType="1"/>
          </p:cNvSpPr>
          <p:nvPr/>
        </p:nvSpPr>
        <p:spPr bwMode="auto">
          <a:xfrm>
            <a:off x="2971800" y="5099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8" name="Line 17"/>
          <p:cNvSpPr>
            <a:spLocks noChangeShapeType="1"/>
          </p:cNvSpPr>
          <p:nvPr/>
        </p:nvSpPr>
        <p:spPr bwMode="auto">
          <a:xfrm>
            <a:off x="3581400" y="4718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9" name="Line 18"/>
          <p:cNvSpPr>
            <a:spLocks noChangeShapeType="1"/>
          </p:cNvSpPr>
          <p:nvPr/>
        </p:nvSpPr>
        <p:spPr bwMode="auto">
          <a:xfrm>
            <a:off x="4191000" y="3956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0" name="Line 19"/>
          <p:cNvSpPr>
            <a:spLocks noChangeShapeType="1"/>
          </p:cNvSpPr>
          <p:nvPr/>
        </p:nvSpPr>
        <p:spPr bwMode="auto">
          <a:xfrm>
            <a:off x="4800600" y="3194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1" name="Line 20"/>
          <p:cNvSpPr>
            <a:spLocks noChangeShapeType="1"/>
          </p:cNvSpPr>
          <p:nvPr/>
        </p:nvSpPr>
        <p:spPr bwMode="auto">
          <a:xfrm>
            <a:off x="5410200" y="3956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2" name="Line 21"/>
          <p:cNvSpPr>
            <a:spLocks noChangeShapeType="1"/>
          </p:cNvSpPr>
          <p:nvPr/>
        </p:nvSpPr>
        <p:spPr bwMode="auto">
          <a:xfrm>
            <a:off x="6019800" y="4718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3" name="Line 22"/>
          <p:cNvSpPr>
            <a:spLocks noChangeShapeType="1"/>
          </p:cNvSpPr>
          <p:nvPr/>
        </p:nvSpPr>
        <p:spPr bwMode="auto">
          <a:xfrm flipV="1">
            <a:off x="2971800" y="43370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4" name="Line 23"/>
          <p:cNvSpPr>
            <a:spLocks noChangeShapeType="1"/>
          </p:cNvSpPr>
          <p:nvPr/>
        </p:nvSpPr>
        <p:spPr bwMode="auto">
          <a:xfrm flipV="1">
            <a:off x="3581400" y="47180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5" name="Line 24"/>
          <p:cNvSpPr>
            <a:spLocks noChangeShapeType="1"/>
          </p:cNvSpPr>
          <p:nvPr/>
        </p:nvSpPr>
        <p:spPr bwMode="auto">
          <a:xfrm flipV="1">
            <a:off x="4191000" y="39560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6" name="Line 25"/>
          <p:cNvSpPr>
            <a:spLocks noChangeShapeType="1"/>
          </p:cNvSpPr>
          <p:nvPr/>
        </p:nvSpPr>
        <p:spPr bwMode="auto">
          <a:xfrm flipV="1">
            <a:off x="4800600" y="31940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7" name="Line 26"/>
          <p:cNvSpPr>
            <a:spLocks noChangeShapeType="1"/>
          </p:cNvSpPr>
          <p:nvPr/>
        </p:nvSpPr>
        <p:spPr bwMode="auto">
          <a:xfrm flipV="1">
            <a:off x="5410200" y="31940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8" name="Line 27"/>
          <p:cNvSpPr>
            <a:spLocks noChangeShapeType="1"/>
          </p:cNvSpPr>
          <p:nvPr/>
        </p:nvSpPr>
        <p:spPr bwMode="auto">
          <a:xfrm flipV="1">
            <a:off x="6019800" y="39560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9" name="Line 28"/>
          <p:cNvSpPr>
            <a:spLocks noChangeShapeType="1"/>
          </p:cNvSpPr>
          <p:nvPr/>
        </p:nvSpPr>
        <p:spPr bwMode="auto">
          <a:xfrm flipV="1">
            <a:off x="6629400" y="43370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30" name="Line 29"/>
          <p:cNvSpPr>
            <a:spLocks noChangeShapeType="1"/>
          </p:cNvSpPr>
          <p:nvPr/>
        </p:nvSpPr>
        <p:spPr bwMode="auto">
          <a:xfrm>
            <a:off x="6629400" y="4337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31" name="Line 30"/>
          <p:cNvSpPr>
            <a:spLocks noChangeShapeType="1"/>
          </p:cNvSpPr>
          <p:nvPr/>
        </p:nvSpPr>
        <p:spPr bwMode="auto">
          <a:xfrm>
            <a:off x="7239000" y="3956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32" name="Line 31"/>
          <p:cNvSpPr>
            <a:spLocks noChangeShapeType="1"/>
          </p:cNvSpPr>
          <p:nvPr/>
        </p:nvSpPr>
        <p:spPr bwMode="auto">
          <a:xfrm flipV="1">
            <a:off x="7239000" y="39560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33" name="Line 32"/>
          <p:cNvSpPr>
            <a:spLocks noChangeShapeType="1"/>
          </p:cNvSpPr>
          <p:nvPr/>
        </p:nvSpPr>
        <p:spPr bwMode="auto">
          <a:xfrm flipV="1">
            <a:off x="7848600" y="35750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34" name="Line 33"/>
          <p:cNvSpPr>
            <a:spLocks noChangeShapeType="1"/>
          </p:cNvSpPr>
          <p:nvPr/>
        </p:nvSpPr>
        <p:spPr bwMode="auto">
          <a:xfrm>
            <a:off x="7848600" y="3575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90" name="Rectangle 34"/>
          <p:cNvSpPr>
            <a:spLocks noChangeArrowheads="1"/>
          </p:cNvSpPr>
          <p:nvPr/>
        </p:nvSpPr>
        <p:spPr bwMode="auto">
          <a:xfrm>
            <a:off x="5700713" y="3171825"/>
            <a:ext cx="2251075" cy="363538"/>
          </a:xfrm>
          <a:prstGeom prst="rect">
            <a:avLst/>
          </a:prstGeom>
          <a:noFill/>
          <a:ln w="12700">
            <a:noFill/>
            <a:miter lim="800000"/>
            <a:headEnd/>
            <a:tailEnd/>
          </a:ln>
          <a:effectLst/>
        </p:spPr>
        <p:txBody>
          <a:bodyPr wrap="none" lIns="90488" tIns="44450" rIns="90488" bIns="44450">
            <a:spAutoFit/>
          </a:bodyPr>
          <a:lstStyle/>
          <a:p>
            <a:pPr>
              <a:defRPr/>
            </a:pPr>
            <a:r>
              <a:rPr lang="en-US" sz="1800">
                <a:solidFill>
                  <a:schemeClr val="hlink"/>
                </a:solidFill>
                <a:effectLst>
                  <a:outerShdw blurRad="38100" dist="38100" dir="2700000" algn="tl">
                    <a:srgbClr val="C0C0C0"/>
                  </a:outerShdw>
                </a:effectLst>
                <a:latin typeface="Arial" charset="0"/>
              </a:rPr>
              <a:t>Earnings per share</a:t>
            </a:r>
          </a:p>
        </p:txBody>
      </p:sp>
      <p:sp>
        <p:nvSpPr>
          <p:cNvPr id="21536" name="Line 35"/>
          <p:cNvSpPr>
            <a:spLocks noChangeShapeType="1"/>
          </p:cNvSpPr>
          <p:nvPr/>
        </p:nvSpPr>
        <p:spPr bwMode="auto">
          <a:xfrm>
            <a:off x="1752600" y="54038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37" name="Line 36"/>
          <p:cNvSpPr>
            <a:spLocks noChangeShapeType="1"/>
          </p:cNvSpPr>
          <p:nvPr/>
        </p:nvSpPr>
        <p:spPr bwMode="auto">
          <a:xfrm>
            <a:off x="2362200" y="52514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38" name="Line 37"/>
          <p:cNvSpPr>
            <a:spLocks noChangeShapeType="1"/>
          </p:cNvSpPr>
          <p:nvPr/>
        </p:nvSpPr>
        <p:spPr bwMode="auto">
          <a:xfrm>
            <a:off x="2971800" y="55562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39" name="Line 38"/>
          <p:cNvSpPr>
            <a:spLocks noChangeShapeType="1"/>
          </p:cNvSpPr>
          <p:nvPr/>
        </p:nvSpPr>
        <p:spPr bwMode="auto">
          <a:xfrm>
            <a:off x="3581400" y="54038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0" name="Line 39"/>
          <p:cNvSpPr>
            <a:spLocks noChangeShapeType="1"/>
          </p:cNvSpPr>
          <p:nvPr/>
        </p:nvSpPr>
        <p:spPr bwMode="auto">
          <a:xfrm flipV="1">
            <a:off x="2362200" y="5251450"/>
            <a:ext cx="0" cy="1524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1" name="Line 40"/>
          <p:cNvSpPr>
            <a:spLocks noChangeShapeType="1"/>
          </p:cNvSpPr>
          <p:nvPr/>
        </p:nvSpPr>
        <p:spPr bwMode="auto">
          <a:xfrm flipV="1">
            <a:off x="3581400" y="5403850"/>
            <a:ext cx="0" cy="1524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2" name="Line 41"/>
          <p:cNvSpPr>
            <a:spLocks noChangeShapeType="1"/>
          </p:cNvSpPr>
          <p:nvPr/>
        </p:nvSpPr>
        <p:spPr bwMode="auto">
          <a:xfrm>
            <a:off x="2971800" y="5251450"/>
            <a:ext cx="0" cy="3048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3" name="Line 42"/>
          <p:cNvSpPr>
            <a:spLocks noChangeShapeType="1"/>
          </p:cNvSpPr>
          <p:nvPr/>
        </p:nvSpPr>
        <p:spPr bwMode="auto">
          <a:xfrm>
            <a:off x="4191000" y="5099050"/>
            <a:ext cx="0" cy="3048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4" name="Line 43"/>
          <p:cNvSpPr>
            <a:spLocks noChangeShapeType="1"/>
          </p:cNvSpPr>
          <p:nvPr/>
        </p:nvSpPr>
        <p:spPr bwMode="auto">
          <a:xfrm>
            <a:off x="4191000" y="50990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5" name="Line 44"/>
          <p:cNvSpPr>
            <a:spLocks noChangeShapeType="1"/>
          </p:cNvSpPr>
          <p:nvPr/>
        </p:nvSpPr>
        <p:spPr bwMode="auto">
          <a:xfrm>
            <a:off x="5410200" y="50990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6" name="Line 45"/>
          <p:cNvSpPr>
            <a:spLocks noChangeShapeType="1"/>
          </p:cNvSpPr>
          <p:nvPr/>
        </p:nvSpPr>
        <p:spPr bwMode="auto">
          <a:xfrm>
            <a:off x="4800600" y="47180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7" name="Line 46"/>
          <p:cNvSpPr>
            <a:spLocks noChangeShapeType="1"/>
          </p:cNvSpPr>
          <p:nvPr/>
        </p:nvSpPr>
        <p:spPr bwMode="auto">
          <a:xfrm>
            <a:off x="4800600" y="4718050"/>
            <a:ext cx="0" cy="3810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8" name="Line 47"/>
          <p:cNvSpPr>
            <a:spLocks noChangeShapeType="1"/>
          </p:cNvSpPr>
          <p:nvPr/>
        </p:nvSpPr>
        <p:spPr bwMode="auto">
          <a:xfrm>
            <a:off x="5410200" y="4718050"/>
            <a:ext cx="0" cy="3810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9" name="Line 48"/>
          <p:cNvSpPr>
            <a:spLocks noChangeShapeType="1"/>
          </p:cNvSpPr>
          <p:nvPr/>
        </p:nvSpPr>
        <p:spPr bwMode="auto">
          <a:xfrm>
            <a:off x="6019800" y="5099050"/>
            <a:ext cx="0" cy="3048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50" name="Line 49"/>
          <p:cNvSpPr>
            <a:spLocks noChangeShapeType="1"/>
          </p:cNvSpPr>
          <p:nvPr/>
        </p:nvSpPr>
        <p:spPr bwMode="auto">
          <a:xfrm>
            <a:off x="6019800" y="54038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51" name="Line 50"/>
          <p:cNvSpPr>
            <a:spLocks noChangeShapeType="1"/>
          </p:cNvSpPr>
          <p:nvPr/>
        </p:nvSpPr>
        <p:spPr bwMode="auto">
          <a:xfrm>
            <a:off x="7239000" y="49466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52" name="Line 51"/>
          <p:cNvSpPr>
            <a:spLocks noChangeShapeType="1"/>
          </p:cNvSpPr>
          <p:nvPr/>
        </p:nvSpPr>
        <p:spPr bwMode="auto">
          <a:xfrm>
            <a:off x="7848600" y="47180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53" name="Line 52"/>
          <p:cNvSpPr>
            <a:spLocks noChangeShapeType="1"/>
          </p:cNvSpPr>
          <p:nvPr/>
        </p:nvSpPr>
        <p:spPr bwMode="auto">
          <a:xfrm>
            <a:off x="6629400" y="51752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54" name="Line 53"/>
          <p:cNvSpPr>
            <a:spLocks noChangeShapeType="1"/>
          </p:cNvSpPr>
          <p:nvPr/>
        </p:nvSpPr>
        <p:spPr bwMode="auto">
          <a:xfrm flipV="1">
            <a:off x="7848600" y="4718050"/>
            <a:ext cx="0" cy="1524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55" name="Line 54"/>
          <p:cNvSpPr>
            <a:spLocks noChangeShapeType="1"/>
          </p:cNvSpPr>
          <p:nvPr/>
        </p:nvSpPr>
        <p:spPr bwMode="auto">
          <a:xfrm flipV="1">
            <a:off x="7239000" y="4946650"/>
            <a:ext cx="0" cy="1524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56" name="Line 55"/>
          <p:cNvSpPr>
            <a:spLocks noChangeShapeType="1"/>
          </p:cNvSpPr>
          <p:nvPr/>
        </p:nvSpPr>
        <p:spPr bwMode="auto">
          <a:xfrm flipV="1">
            <a:off x="6629400" y="5175250"/>
            <a:ext cx="0" cy="1524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9512" name="Rectangle 56"/>
          <p:cNvSpPr>
            <a:spLocks noChangeArrowheads="1"/>
          </p:cNvSpPr>
          <p:nvPr/>
        </p:nvSpPr>
        <p:spPr bwMode="auto">
          <a:xfrm>
            <a:off x="7529513" y="4924425"/>
            <a:ext cx="1273175" cy="638175"/>
          </a:xfrm>
          <a:prstGeom prst="rect">
            <a:avLst/>
          </a:prstGeom>
          <a:noFill/>
          <a:ln w="12700">
            <a:noFill/>
            <a:miter lim="800000"/>
            <a:headEnd/>
            <a:tailEnd/>
          </a:ln>
          <a:effectLst/>
        </p:spPr>
        <p:txBody>
          <a:bodyPr wrap="none" lIns="90488" tIns="44450" rIns="90488" bIns="44450">
            <a:spAutoFit/>
          </a:bodyPr>
          <a:lstStyle/>
          <a:p>
            <a:pPr algn="ctr">
              <a:defRPr/>
            </a:pPr>
            <a:r>
              <a:rPr lang="en-US" sz="1800">
                <a:solidFill>
                  <a:srgbClr val="42B200"/>
                </a:solidFill>
                <a:effectLst>
                  <a:outerShdw blurRad="38100" dist="38100" dir="2700000" algn="tl">
                    <a:srgbClr val="C0C0C0"/>
                  </a:outerShdw>
                </a:effectLst>
                <a:latin typeface="Arial" charset="0"/>
              </a:rPr>
              <a:t>Dividends</a:t>
            </a:r>
          </a:p>
          <a:p>
            <a:pPr algn="ctr">
              <a:defRPr/>
            </a:pPr>
            <a:r>
              <a:rPr lang="en-US" sz="1800">
                <a:solidFill>
                  <a:srgbClr val="42B200"/>
                </a:solidFill>
                <a:effectLst>
                  <a:outerShdw blurRad="38100" dist="38100" dir="2700000" algn="tl">
                    <a:srgbClr val="C0C0C0"/>
                  </a:outerShdw>
                </a:effectLst>
                <a:latin typeface="Arial" charset="0"/>
              </a:rPr>
              <a:t>per share</a:t>
            </a:r>
          </a:p>
        </p:txBody>
      </p:sp>
      <p:sp>
        <p:nvSpPr>
          <p:cNvPr id="21558" name="Line 57"/>
          <p:cNvSpPr>
            <a:spLocks noChangeShapeType="1"/>
          </p:cNvSpPr>
          <p:nvPr/>
        </p:nvSpPr>
        <p:spPr bwMode="auto">
          <a:xfrm>
            <a:off x="1752600" y="5997770"/>
            <a:ext cx="69342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59" name="Rectangle 58"/>
          <p:cNvSpPr>
            <a:spLocks noChangeArrowheads="1"/>
          </p:cNvSpPr>
          <p:nvPr/>
        </p:nvSpPr>
        <p:spPr bwMode="auto">
          <a:xfrm>
            <a:off x="4710113" y="6075363"/>
            <a:ext cx="892175"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2400"/>
              <a:t>Time</a:t>
            </a:r>
          </a:p>
        </p:txBody>
      </p:sp>
      <p:sp>
        <p:nvSpPr>
          <p:cNvPr id="21560" name="Rectangle 59"/>
          <p:cNvSpPr>
            <a:spLocks noChangeArrowheads="1"/>
          </p:cNvSpPr>
          <p:nvPr/>
        </p:nvSpPr>
        <p:spPr bwMode="auto">
          <a:xfrm>
            <a:off x="1938338" y="3089275"/>
            <a:ext cx="2574925" cy="695325"/>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lgn="ctr">
              <a:spcBef>
                <a:spcPct val="0"/>
              </a:spcBef>
              <a:spcAft>
                <a:spcPct val="0"/>
              </a:spcAft>
              <a:buClrTx/>
              <a:buSzTx/>
              <a:buFontTx/>
              <a:buNone/>
            </a:pPr>
            <a:r>
              <a:rPr lang="en-US" altLang="en-US" sz="1800" dirty="0"/>
              <a:t>50% of earnings</a:t>
            </a:r>
          </a:p>
          <a:p>
            <a:pPr algn="ctr">
              <a:spcBef>
                <a:spcPct val="0"/>
              </a:spcBef>
              <a:spcAft>
                <a:spcPct val="0"/>
              </a:spcAft>
              <a:buClrTx/>
              <a:buSzTx/>
              <a:buFontTx/>
              <a:buNone/>
            </a:pPr>
            <a:r>
              <a:rPr lang="en-US" altLang="en-US" sz="1800" dirty="0"/>
              <a:t>paid out as dividends</a:t>
            </a:r>
          </a:p>
        </p:txBody>
      </p:sp>
    </p:spTree>
    <p:extLst>
      <p:ext uri="{BB962C8B-B14F-4D97-AF65-F5344CB8AC3E}">
        <p14:creationId xmlns:p14="http://schemas.microsoft.com/office/powerpoint/2010/main" val="1085454103"/>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title"/>
          </p:nvPr>
        </p:nvSpPr>
        <p:spPr>
          <a:xfrm>
            <a:off x="1460608" y="175269"/>
            <a:ext cx="6781800" cy="758825"/>
          </a:xfrm>
        </p:spPr>
        <p:txBody>
          <a:bodyPr/>
          <a:lstStyle/>
          <a:p>
            <a:pPr>
              <a:defRPr/>
            </a:pPr>
            <a:r>
              <a:rPr lang="en-US" sz="3200" b="1" dirty="0"/>
              <a:t>Dividend Stability</a:t>
            </a:r>
          </a:p>
        </p:txBody>
      </p:sp>
      <p:sp>
        <p:nvSpPr>
          <p:cNvPr id="20486" name="Rectangle 6"/>
          <p:cNvSpPr>
            <a:spLocks noChangeArrowheads="1"/>
          </p:cNvSpPr>
          <p:nvPr/>
        </p:nvSpPr>
        <p:spPr bwMode="auto">
          <a:xfrm>
            <a:off x="273050" y="1237746"/>
            <a:ext cx="8445500" cy="825500"/>
          </a:xfrm>
          <a:prstGeom prst="rect">
            <a:avLst/>
          </a:prstGeom>
          <a:solidFill>
            <a:srgbClr val="FCFEB9"/>
          </a:solidFill>
          <a:ln w="12700">
            <a:solidFill>
              <a:srgbClr val="000000"/>
            </a:solidFill>
            <a:miter lim="800000"/>
            <a:headEnd/>
            <a:tailEnd/>
          </a:ln>
          <a:effectLst/>
        </p:spPr>
        <p:txBody>
          <a:bodyPr lIns="90488" tIns="44450" rIns="90488" bIns="44450"/>
          <a:lstStyle/>
          <a:p>
            <a:pPr algn="ctr">
              <a:spcBef>
                <a:spcPct val="20000"/>
              </a:spcBef>
              <a:spcAft>
                <a:spcPct val="20000"/>
              </a:spcAft>
              <a:defRPr/>
            </a:pPr>
            <a:r>
              <a:rPr lang="en-US" dirty="0">
                <a:effectLst>
                  <a:outerShdw blurRad="38100" dist="38100" dir="2700000" algn="tl">
                    <a:srgbClr val="FFFFFF"/>
                  </a:outerShdw>
                </a:effectLst>
                <a:latin typeface="Arial" charset="0"/>
              </a:rPr>
              <a:t>Dividends begin at 50% of earnings, but are stable and increase only when supported by growth in earnings.</a:t>
            </a:r>
          </a:p>
        </p:txBody>
      </p:sp>
      <p:sp>
        <p:nvSpPr>
          <p:cNvPr id="22532" name="Line 7"/>
          <p:cNvSpPr>
            <a:spLocks noChangeShapeType="1"/>
          </p:cNvSpPr>
          <p:nvPr/>
        </p:nvSpPr>
        <p:spPr bwMode="auto">
          <a:xfrm>
            <a:off x="1752600" y="3041650"/>
            <a:ext cx="0" cy="2895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33" name="Rectangle 8"/>
          <p:cNvSpPr>
            <a:spLocks noChangeArrowheads="1"/>
          </p:cNvSpPr>
          <p:nvPr/>
        </p:nvSpPr>
        <p:spPr bwMode="auto">
          <a:xfrm rot="16200000">
            <a:off x="-532016" y="4324194"/>
            <a:ext cx="2832508"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2400" dirty="0"/>
              <a:t>Pounds Per Share</a:t>
            </a:r>
          </a:p>
        </p:txBody>
      </p:sp>
      <p:sp>
        <p:nvSpPr>
          <p:cNvPr id="22534" name="Rectangle 9"/>
          <p:cNvSpPr>
            <a:spLocks noChangeArrowheads="1"/>
          </p:cNvSpPr>
          <p:nvPr/>
        </p:nvSpPr>
        <p:spPr bwMode="auto">
          <a:xfrm>
            <a:off x="1281113" y="37052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3</a:t>
            </a:r>
          </a:p>
        </p:txBody>
      </p:sp>
      <p:sp>
        <p:nvSpPr>
          <p:cNvPr id="22535" name="Rectangle 10"/>
          <p:cNvSpPr>
            <a:spLocks noChangeArrowheads="1"/>
          </p:cNvSpPr>
          <p:nvPr/>
        </p:nvSpPr>
        <p:spPr bwMode="auto">
          <a:xfrm>
            <a:off x="1281113" y="30194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4</a:t>
            </a:r>
          </a:p>
        </p:txBody>
      </p:sp>
      <p:sp>
        <p:nvSpPr>
          <p:cNvPr id="22536" name="Rectangle 11"/>
          <p:cNvSpPr>
            <a:spLocks noChangeArrowheads="1"/>
          </p:cNvSpPr>
          <p:nvPr/>
        </p:nvSpPr>
        <p:spPr bwMode="auto">
          <a:xfrm>
            <a:off x="1281113" y="44672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2</a:t>
            </a:r>
          </a:p>
        </p:txBody>
      </p:sp>
      <p:sp>
        <p:nvSpPr>
          <p:cNvPr id="22537" name="Rectangle 12"/>
          <p:cNvSpPr>
            <a:spLocks noChangeArrowheads="1"/>
          </p:cNvSpPr>
          <p:nvPr/>
        </p:nvSpPr>
        <p:spPr bwMode="auto">
          <a:xfrm>
            <a:off x="1281113" y="51530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1</a:t>
            </a:r>
          </a:p>
        </p:txBody>
      </p:sp>
      <p:sp>
        <p:nvSpPr>
          <p:cNvPr id="22538" name="Line 13"/>
          <p:cNvSpPr>
            <a:spLocks noChangeShapeType="1"/>
          </p:cNvSpPr>
          <p:nvPr/>
        </p:nvSpPr>
        <p:spPr bwMode="auto">
          <a:xfrm>
            <a:off x="1752600" y="4641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39" name="Line 14"/>
          <p:cNvSpPr>
            <a:spLocks noChangeShapeType="1"/>
          </p:cNvSpPr>
          <p:nvPr/>
        </p:nvSpPr>
        <p:spPr bwMode="auto">
          <a:xfrm>
            <a:off x="2362200" y="4260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0" name="Line 15"/>
          <p:cNvSpPr>
            <a:spLocks noChangeShapeType="1"/>
          </p:cNvSpPr>
          <p:nvPr/>
        </p:nvSpPr>
        <p:spPr bwMode="auto">
          <a:xfrm flipV="1">
            <a:off x="2362200" y="42608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1" name="Line 16"/>
          <p:cNvSpPr>
            <a:spLocks noChangeShapeType="1"/>
          </p:cNvSpPr>
          <p:nvPr/>
        </p:nvSpPr>
        <p:spPr bwMode="auto">
          <a:xfrm>
            <a:off x="2971800" y="5022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2" name="Line 17"/>
          <p:cNvSpPr>
            <a:spLocks noChangeShapeType="1"/>
          </p:cNvSpPr>
          <p:nvPr/>
        </p:nvSpPr>
        <p:spPr bwMode="auto">
          <a:xfrm>
            <a:off x="3581400" y="4641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3" name="Line 18"/>
          <p:cNvSpPr>
            <a:spLocks noChangeShapeType="1"/>
          </p:cNvSpPr>
          <p:nvPr/>
        </p:nvSpPr>
        <p:spPr bwMode="auto">
          <a:xfrm>
            <a:off x="4191000" y="3879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4" name="Line 19"/>
          <p:cNvSpPr>
            <a:spLocks noChangeShapeType="1"/>
          </p:cNvSpPr>
          <p:nvPr/>
        </p:nvSpPr>
        <p:spPr bwMode="auto">
          <a:xfrm>
            <a:off x="4800600" y="3117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5" name="Line 20"/>
          <p:cNvSpPr>
            <a:spLocks noChangeShapeType="1"/>
          </p:cNvSpPr>
          <p:nvPr/>
        </p:nvSpPr>
        <p:spPr bwMode="auto">
          <a:xfrm>
            <a:off x="5410200" y="3879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6" name="Line 21"/>
          <p:cNvSpPr>
            <a:spLocks noChangeShapeType="1"/>
          </p:cNvSpPr>
          <p:nvPr/>
        </p:nvSpPr>
        <p:spPr bwMode="auto">
          <a:xfrm>
            <a:off x="6019800" y="4641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7" name="Line 22"/>
          <p:cNvSpPr>
            <a:spLocks noChangeShapeType="1"/>
          </p:cNvSpPr>
          <p:nvPr/>
        </p:nvSpPr>
        <p:spPr bwMode="auto">
          <a:xfrm flipV="1">
            <a:off x="2971800" y="42608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8" name="Line 23"/>
          <p:cNvSpPr>
            <a:spLocks noChangeShapeType="1"/>
          </p:cNvSpPr>
          <p:nvPr/>
        </p:nvSpPr>
        <p:spPr bwMode="auto">
          <a:xfrm flipV="1">
            <a:off x="3581400" y="46418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9" name="Line 24"/>
          <p:cNvSpPr>
            <a:spLocks noChangeShapeType="1"/>
          </p:cNvSpPr>
          <p:nvPr/>
        </p:nvSpPr>
        <p:spPr bwMode="auto">
          <a:xfrm flipV="1">
            <a:off x="4191000" y="38798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0" name="Line 25"/>
          <p:cNvSpPr>
            <a:spLocks noChangeShapeType="1"/>
          </p:cNvSpPr>
          <p:nvPr/>
        </p:nvSpPr>
        <p:spPr bwMode="auto">
          <a:xfrm flipV="1">
            <a:off x="4800600" y="31178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1" name="Line 26"/>
          <p:cNvSpPr>
            <a:spLocks noChangeShapeType="1"/>
          </p:cNvSpPr>
          <p:nvPr/>
        </p:nvSpPr>
        <p:spPr bwMode="auto">
          <a:xfrm flipV="1">
            <a:off x="5410200" y="31178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2" name="Line 27"/>
          <p:cNvSpPr>
            <a:spLocks noChangeShapeType="1"/>
          </p:cNvSpPr>
          <p:nvPr/>
        </p:nvSpPr>
        <p:spPr bwMode="auto">
          <a:xfrm flipV="1">
            <a:off x="6019800" y="38798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3" name="Line 28"/>
          <p:cNvSpPr>
            <a:spLocks noChangeShapeType="1"/>
          </p:cNvSpPr>
          <p:nvPr/>
        </p:nvSpPr>
        <p:spPr bwMode="auto">
          <a:xfrm flipV="1">
            <a:off x="6629400" y="42608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4" name="Line 29"/>
          <p:cNvSpPr>
            <a:spLocks noChangeShapeType="1"/>
          </p:cNvSpPr>
          <p:nvPr/>
        </p:nvSpPr>
        <p:spPr bwMode="auto">
          <a:xfrm>
            <a:off x="6629400" y="4260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5" name="Line 30"/>
          <p:cNvSpPr>
            <a:spLocks noChangeShapeType="1"/>
          </p:cNvSpPr>
          <p:nvPr/>
        </p:nvSpPr>
        <p:spPr bwMode="auto">
          <a:xfrm>
            <a:off x="7239000" y="3879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6" name="Line 31"/>
          <p:cNvSpPr>
            <a:spLocks noChangeShapeType="1"/>
          </p:cNvSpPr>
          <p:nvPr/>
        </p:nvSpPr>
        <p:spPr bwMode="auto">
          <a:xfrm flipV="1">
            <a:off x="7239000" y="38798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7" name="Line 32"/>
          <p:cNvSpPr>
            <a:spLocks noChangeShapeType="1"/>
          </p:cNvSpPr>
          <p:nvPr/>
        </p:nvSpPr>
        <p:spPr bwMode="auto">
          <a:xfrm flipV="1">
            <a:off x="7848600" y="34988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8" name="Line 33"/>
          <p:cNvSpPr>
            <a:spLocks noChangeShapeType="1"/>
          </p:cNvSpPr>
          <p:nvPr/>
        </p:nvSpPr>
        <p:spPr bwMode="auto">
          <a:xfrm>
            <a:off x="7848600" y="3498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14" name="Rectangle 34"/>
          <p:cNvSpPr>
            <a:spLocks noChangeArrowheads="1"/>
          </p:cNvSpPr>
          <p:nvPr/>
        </p:nvSpPr>
        <p:spPr bwMode="auto">
          <a:xfrm>
            <a:off x="5700713" y="3095625"/>
            <a:ext cx="2251075" cy="363538"/>
          </a:xfrm>
          <a:prstGeom prst="rect">
            <a:avLst/>
          </a:prstGeom>
          <a:noFill/>
          <a:ln w="12700">
            <a:noFill/>
            <a:miter lim="800000"/>
            <a:headEnd/>
            <a:tailEnd/>
          </a:ln>
          <a:effectLst/>
        </p:spPr>
        <p:txBody>
          <a:bodyPr wrap="none" lIns="90488" tIns="44450" rIns="90488" bIns="44450">
            <a:spAutoFit/>
          </a:bodyPr>
          <a:lstStyle/>
          <a:p>
            <a:pPr>
              <a:defRPr/>
            </a:pPr>
            <a:r>
              <a:rPr lang="en-US" sz="1800">
                <a:solidFill>
                  <a:schemeClr val="hlink"/>
                </a:solidFill>
                <a:effectLst>
                  <a:outerShdw blurRad="38100" dist="38100" dir="2700000" algn="tl">
                    <a:srgbClr val="C0C0C0"/>
                  </a:outerShdw>
                </a:effectLst>
                <a:latin typeface="Arial" charset="0"/>
              </a:rPr>
              <a:t>Earnings per share</a:t>
            </a:r>
          </a:p>
        </p:txBody>
      </p:sp>
      <p:sp>
        <p:nvSpPr>
          <p:cNvPr id="20515" name="Rectangle 35"/>
          <p:cNvSpPr>
            <a:spLocks noChangeArrowheads="1"/>
          </p:cNvSpPr>
          <p:nvPr/>
        </p:nvSpPr>
        <p:spPr bwMode="auto">
          <a:xfrm>
            <a:off x="6145213" y="5153025"/>
            <a:ext cx="2365375" cy="363538"/>
          </a:xfrm>
          <a:prstGeom prst="rect">
            <a:avLst/>
          </a:prstGeom>
          <a:noFill/>
          <a:ln w="12700">
            <a:noFill/>
            <a:miter lim="800000"/>
            <a:headEnd/>
            <a:tailEnd/>
          </a:ln>
          <a:effectLst/>
        </p:spPr>
        <p:txBody>
          <a:bodyPr wrap="none" lIns="90488" tIns="44450" rIns="90488" bIns="44450">
            <a:spAutoFit/>
          </a:bodyPr>
          <a:lstStyle/>
          <a:p>
            <a:pPr algn="ctr">
              <a:defRPr/>
            </a:pPr>
            <a:r>
              <a:rPr lang="en-US" sz="1800">
                <a:solidFill>
                  <a:srgbClr val="42B200"/>
                </a:solidFill>
                <a:effectLst>
                  <a:outerShdw blurRad="38100" dist="38100" dir="2700000" algn="tl">
                    <a:srgbClr val="C0C0C0"/>
                  </a:outerShdw>
                </a:effectLst>
                <a:latin typeface="Arial" charset="0"/>
              </a:rPr>
              <a:t>Dividends per share</a:t>
            </a:r>
          </a:p>
        </p:txBody>
      </p:sp>
      <p:sp>
        <p:nvSpPr>
          <p:cNvPr id="22561" name="Line 36"/>
          <p:cNvSpPr>
            <a:spLocks noChangeShapeType="1"/>
          </p:cNvSpPr>
          <p:nvPr/>
        </p:nvSpPr>
        <p:spPr bwMode="auto">
          <a:xfrm>
            <a:off x="1752600" y="5937250"/>
            <a:ext cx="69342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62" name="Rectangle 37"/>
          <p:cNvSpPr>
            <a:spLocks noChangeArrowheads="1"/>
          </p:cNvSpPr>
          <p:nvPr/>
        </p:nvSpPr>
        <p:spPr bwMode="auto">
          <a:xfrm>
            <a:off x="4710113" y="5999163"/>
            <a:ext cx="892175"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2400"/>
              <a:t>Time</a:t>
            </a:r>
          </a:p>
        </p:txBody>
      </p:sp>
      <p:sp>
        <p:nvSpPr>
          <p:cNvPr id="22563" name="Rectangle 38"/>
          <p:cNvSpPr>
            <a:spLocks noChangeArrowheads="1"/>
          </p:cNvSpPr>
          <p:nvPr/>
        </p:nvSpPr>
        <p:spPr bwMode="auto">
          <a:xfrm>
            <a:off x="1963738" y="3013075"/>
            <a:ext cx="2524125" cy="695325"/>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lgn="ctr">
              <a:spcBef>
                <a:spcPct val="0"/>
              </a:spcBef>
              <a:spcAft>
                <a:spcPct val="0"/>
              </a:spcAft>
              <a:buClrTx/>
              <a:buSzTx/>
              <a:buFontTx/>
              <a:buNone/>
            </a:pPr>
            <a:r>
              <a:rPr lang="en-US" altLang="en-US" sz="1800"/>
              <a:t>50% dividend-payout</a:t>
            </a:r>
          </a:p>
          <a:p>
            <a:pPr algn="ctr">
              <a:spcBef>
                <a:spcPct val="0"/>
              </a:spcBef>
              <a:spcAft>
                <a:spcPct val="0"/>
              </a:spcAft>
              <a:buClrTx/>
              <a:buSzTx/>
              <a:buFontTx/>
              <a:buNone/>
            </a:pPr>
            <a:r>
              <a:rPr lang="en-US" altLang="en-US" sz="1800"/>
              <a:t>rate with stability</a:t>
            </a:r>
          </a:p>
        </p:txBody>
      </p:sp>
      <p:sp>
        <p:nvSpPr>
          <p:cNvPr id="22564" name="Line 39"/>
          <p:cNvSpPr>
            <a:spLocks noChangeShapeType="1"/>
          </p:cNvSpPr>
          <p:nvPr/>
        </p:nvSpPr>
        <p:spPr bwMode="auto">
          <a:xfrm>
            <a:off x="1752600" y="5327650"/>
            <a:ext cx="31242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2565" name="Line 40"/>
          <p:cNvSpPr>
            <a:spLocks noChangeShapeType="1"/>
          </p:cNvSpPr>
          <p:nvPr/>
        </p:nvSpPr>
        <p:spPr bwMode="auto">
          <a:xfrm>
            <a:off x="4876800" y="4946650"/>
            <a:ext cx="35052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2566" name="Line 41"/>
          <p:cNvSpPr>
            <a:spLocks noChangeShapeType="1"/>
          </p:cNvSpPr>
          <p:nvPr/>
        </p:nvSpPr>
        <p:spPr bwMode="auto">
          <a:xfrm>
            <a:off x="4876800" y="4946650"/>
            <a:ext cx="0" cy="3810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016453651"/>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7" name="Rectangle 3"/>
          <p:cNvSpPr>
            <a:spLocks noGrp="1" noChangeArrowheads="1"/>
          </p:cNvSpPr>
          <p:nvPr>
            <p:ph type="title"/>
          </p:nvPr>
        </p:nvSpPr>
        <p:spPr>
          <a:xfrm>
            <a:off x="1676400" y="161925"/>
            <a:ext cx="5791200" cy="746795"/>
          </a:xfrm>
        </p:spPr>
        <p:txBody>
          <a:bodyPr/>
          <a:lstStyle/>
          <a:p>
            <a:pPr>
              <a:defRPr/>
            </a:pPr>
            <a:r>
              <a:rPr lang="en-US" sz="3200" b="1" dirty="0"/>
              <a:t>Valuation of Dividend Stability</a:t>
            </a:r>
          </a:p>
        </p:txBody>
      </p:sp>
      <p:sp>
        <p:nvSpPr>
          <p:cNvPr id="21508" name="Rectangle 4"/>
          <p:cNvSpPr>
            <a:spLocks noGrp="1" noChangeArrowheads="1"/>
          </p:cNvSpPr>
          <p:nvPr>
            <p:ph type="body" idx="1"/>
          </p:nvPr>
        </p:nvSpPr>
        <p:spPr>
          <a:xfrm>
            <a:off x="827584" y="1268760"/>
            <a:ext cx="7924800" cy="3951851"/>
          </a:xfrm>
        </p:spPr>
        <p:txBody>
          <a:bodyPr>
            <a:spAutoFit/>
          </a:bodyPr>
          <a:lstStyle/>
          <a:p>
            <a:pPr>
              <a:buSzTx/>
              <a:buFont typeface="Wingdings" panose="05000000000000000000" pitchFamily="2" charset="2"/>
              <a:buChar char="§"/>
              <a:defRPr/>
            </a:pPr>
            <a:r>
              <a:rPr lang="en-US" altLang="en-US" sz="2200" i="1" dirty="0">
                <a:solidFill>
                  <a:srgbClr val="42B200"/>
                </a:solidFill>
                <a:effectLst>
                  <a:outerShdw blurRad="38100" dist="38100" dir="2700000" algn="tl">
                    <a:srgbClr val="C0C0C0"/>
                  </a:outerShdw>
                </a:effectLst>
              </a:rPr>
              <a:t>Information content</a:t>
            </a:r>
            <a:r>
              <a:rPr lang="en-US" altLang="en-US" sz="2200" dirty="0">
                <a:solidFill>
                  <a:srgbClr val="42B200"/>
                </a:solidFill>
                <a:effectLst>
                  <a:outerShdw blurRad="38100" dist="38100" dir="2700000" algn="tl">
                    <a:srgbClr val="C0C0C0"/>
                  </a:outerShdw>
                </a:effectLst>
              </a:rPr>
              <a:t> </a:t>
            </a:r>
            <a:r>
              <a:rPr lang="en-US" altLang="en-US" sz="2200" dirty="0"/>
              <a:t>– management may be able to affect the expectations of investors through the informational content of dividends. A stable dividend suggests that the company expects stable or growing dividends in the future.</a:t>
            </a:r>
          </a:p>
          <a:p>
            <a:pPr>
              <a:buSzTx/>
              <a:buFont typeface="Wingdings" panose="05000000000000000000" pitchFamily="2" charset="2"/>
              <a:buChar char="§"/>
              <a:defRPr/>
            </a:pPr>
            <a:r>
              <a:rPr lang="en-US" altLang="en-US" sz="2200" i="1" dirty="0">
                <a:solidFill>
                  <a:schemeClr val="hlink"/>
                </a:solidFill>
                <a:effectLst>
                  <a:outerShdw blurRad="38100" dist="38100" dir="2700000" algn="tl">
                    <a:srgbClr val="C0C0C0"/>
                  </a:outerShdw>
                </a:effectLst>
              </a:rPr>
              <a:t>Current income desires</a:t>
            </a:r>
            <a:r>
              <a:rPr lang="en-US" altLang="en-US" sz="2200" dirty="0">
                <a:solidFill>
                  <a:schemeClr val="hlink"/>
                </a:solidFill>
                <a:effectLst>
                  <a:outerShdw blurRad="38100" dist="38100" dir="2700000" algn="tl">
                    <a:srgbClr val="C0C0C0"/>
                  </a:outerShdw>
                </a:effectLst>
              </a:rPr>
              <a:t> </a:t>
            </a:r>
            <a:r>
              <a:rPr lang="en-US" altLang="en-US" sz="2200" dirty="0"/>
              <a:t>– some investors who desire a specific periodic income will prefer a company with stable dividends to one with unstable dividends.</a:t>
            </a:r>
          </a:p>
          <a:p>
            <a:pPr>
              <a:buSzTx/>
              <a:buFont typeface="Wingdings" panose="05000000000000000000" pitchFamily="2" charset="2"/>
              <a:buChar char="§"/>
              <a:defRPr/>
            </a:pPr>
            <a:r>
              <a:rPr lang="en-US" altLang="en-US" sz="2200" i="1" dirty="0">
                <a:solidFill>
                  <a:schemeClr val="tx2"/>
                </a:solidFill>
                <a:effectLst>
                  <a:outerShdw blurRad="38100" dist="38100" dir="2700000" algn="tl">
                    <a:srgbClr val="C0C0C0"/>
                  </a:outerShdw>
                </a:effectLst>
              </a:rPr>
              <a:t>Institutional considerations</a:t>
            </a:r>
            <a:r>
              <a:rPr lang="en-US" altLang="en-US" sz="2200" dirty="0">
                <a:solidFill>
                  <a:schemeClr val="tx2"/>
                </a:solidFill>
                <a:effectLst>
                  <a:outerShdw blurRad="38100" dist="38100" dir="2700000" algn="tl">
                    <a:srgbClr val="C0C0C0"/>
                  </a:outerShdw>
                </a:effectLst>
              </a:rPr>
              <a:t> </a:t>
            </a:r>
            <a:r>
              <a:rPr lang="en-US" altLang="en-US" sz="2200" dirty="0"/>
              <a:t>– a stable dividend may permit certain institutional investors to buy the common stock as they meet the requirements to be placed on the organizations “approved list.”</a:t>
            </a:r>
          </a:p>
        </p:txBody>
      </p:sp>
    </p:spTree>
    <p:extLst>
      <p:ext uri="{BB962C8B-B14F-4D97-AF65-F5344CB8AC3E}">
        <p14:creationId xmlns:p14="http://schemas.microsoft.com/office/powerpoint/2010/main" val="359348886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1508">
                                            <p:txEl>
                                              <p:pRg st="1" end="1"/>
                                            </p:txEl>
                                          </p:spTgt>
                                        </p:tgtEl>
                                        <p:attrNameLst>
                                          <p:attrName>style.visibility</p:attrName>
                                        </p:attrNameLst>
                                      </p:cBhvr>
                                      <p:to>
                                        <p:strVal val="visible"/>
                                      </p:to>
                                    </p:set>
                                    <p:animEffect transition="in" filter="wipe(left)">
                                      <p:cBhvr>
                                        <p:cTn id="7" dur="500"/>
                                        <p:tgtEl>
                                          <p:spTgt spid="21508">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1508">
                                            <p:txEl>
                                              <p:pRg st="2" end="2"/>
                                            </p:txEl>
                                          </p:spTgt>
                                        </p:tgtEl>
                                        <p:attrNameLst>
                                          <p:attrName>style.visibility</p:attrName>
                                        </p:attrNameLst>
                                      </p:cBhvr>
                                      <p:to>
                                        <p:strVal val="visible"/>
                                      </p:to>
                                    </p:set>
                                    <p:animEffect transition="in" filter="wipe(left)">
                                      <p:cBhvr>
                                        <p:cTn id="12" dur="500"/>
                                        <p:tgtEl>
                                          <p:spTgt spid="2150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8"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1" name="Rectangle 3"/>
          <p:cNvSpPr>
            <a:spLocks noGrp="1" noChangeArrowheads="1"/>
          </p:cNvSpPr>
          <p:nvPr>
            <p:ph type="title"/>
          </p:nvPr>
        </p:nvSpPr>
        <p:spPr>
          <a:xfrm>
            <a:off x="1701800" y="303719"/>
            <a:ext cx="5486400" cy="758825"/>
          </a:xfrm>
        </p:spPr>
        <p:txBody>
          <a:bodyPr/>
          <a:lstStyle/>
          <a:p>
            <a:pPr>
              <a:defRPr/>
            </a:pPr>
            <a:r>
              <a:rPr lang="en-US" sz="3200" b="1" dirty="0"/>
              <a:t>Types of Dividends</a:t>
            </a:r>
          </a:p>
        </p:txBody>
      </p:sp>
      <p:sp>
        <p:nvSpPr>
          <p:cNvPr id="22532" name="Rectangle 4"/>
          <p:cNvSpPr>
            <a:spLocks noGrp="1" noChangeArrowheads="1"/>
          </p:cNvSpPr>
          <p:nvPr>
            <p:ph type="body" idx="1"/>
          </p:nvPr>
        </p:nvSpPr>
        <p:spPr>
          <a:xfrm>
            <a:off x="413543" y="3474852"/>
            <a:ext cx="8077200" cy="1963614"/>
          </a:xfrm>
        </p:spPr>
        <p:txBody>
          <a:bodyPr>
            <a:spAutoFit/>
          </a:bodyPr>
          <a:lstStyle/>
          <a:p>
            <a:pPr marL="285750" indent="-285750" defTabSz="482600">
              <a:buFont typeface="Monotype Sorts" pitchFamily="2" charset="2"/>
              <a:buNone/>
              <a:defRPr/>
            </a:pPr>
            <a:r>
              <a:rPr lang="en-US" altLang="en-US" sz="3200" i="1" dirty="0">
                <a:solidFill>
                  <a:schemeClr val="hlink"/>
                </a:solidFill>
                <a:effectLst>
                  <a:outerShdw blurRad="38100" dist="38100" dir="2700000" algn="tl">
                    <a:srgbClr val="C0C0C0"/>
                  </a:outerShdw>
                </a:effectLst>
              </a:rPr>
              <a:t>		Extra dividend</a:t>
            </a:r>
            <a:endParaRPr lang="en-US" altLang="en-US" sz="3200" i="1" dirty="0"/>
          </a:p>
          <a:p>
            <a:pPr marL="857250" lvl="1" indent="-457200" defTabSz="482600">
              <a:buSzTx/>
              <a:buFont typeface="Wingdings" panose="05000000000000000000" pitchFamily="2" charset="2"/>
              <a:buChar char="§"/>
              <a:defRPr/>
            </a:pPr>
            <a:r>
              <a:rPr lang="en-US" altLang="en-US" sz="2800" dirty="0"/>
              <a:t>A nonrecurring dividend paid to shareholders in addition to the regular dividend. It is brought about by special circumstances.</a:t>
            </a:r>
          </a:p>
        </p:txBody>
      </p:sp>
      <p:sp>
        <p:nvSpPr>
          <p:cNvPr id="24580" name="Rectangle 6"/>
          <p:cNvSpPr>
            <a:spLocks noChangeArrowheads="1"/>
          </p:cNvSpPr>
          <p:nvPr/>
        </p:nvSpPr>
        <p:spPr bwMode="auto">
          <a:xfrm>
            <a:off x="0" y="6172200"/>
            <a:ext cx="79248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endParaRPr lang="en-GB" altLang="en-US" sz="2400"/>
          </a:p>
        </p:txBody>
      </p:sp>
      <p:sp>
        <p:nvSpPr>
          <p:cNvPr id="22535" name="Rectangle 7"/>
          <p:cNvSpPr>
            <a:spLocks noChangeArrowheads="1"/>
          </p:cNvSpPr>
          <p:nvPr/>
        </p:nvSpPr>
        <p:spPr bwMode="auto">
          <a:xfrm>
            <a:off x="413543" y="1591722"/>
            <a:ext cx="8077200" cy="1612900"/>
          </a:xfrm>
          <a:prstGeom prst="rect">
            <a:avLst/>
          </a:prstGeom>
          <a:noFill/>
          <a:ln w="12700">
            <a:noFill/>
            <a:miter lim="800000"/>
            <a:headEnd/>
            <a:tailEnd/>
          </a:ln>
        </p:spPr>
        <p:txBody>
          <a:bodyPr lIns="90488" tIns="44450" rIns="90488" bIns="44450">
            <a:spAutoFit/>
          </a:bodyPr>
          <a:lstStyle/>
          <a:p>
            <a:pPr marL="285750" indent="-285750" defTabSz="482600">
              <a:spcBef>
                <a:spcPct val="20000"/>
              </a:spcBef>
              <a:spcAft>
                <a:spcPct val="20000"/>
              </a:spcAft>
              <a:defRPr/>
            </a:pPr>
            <a:r>
              <a:rPr lang="en-US" sz="3200" i="1" dirty="0">
                <a:solidFill>
                  <a:srgbClr val="42B200"/>
                </a:solidFill>
                <a:effectLst>
                  <a:outerShdw blurRad="38100" dist="38100" dir="2700000" algn="tl">
                    <a:srgbClr val="C0C0C0"/>
                  </a:outerShdw>
                </a:effectLst>
                <a:latin typeface="Arial" charset="0"/>
              </a:rPr>
              <a:t>		Regular Dividend</a:t>
            </a:r>
          </a:p>
          <a:p>
            <a:pPr marL="857250" lvl="1" indent="-457200" defTabSz="482600">
              <a:spcBef>
                <a:spcPct val="20000"/>
              </a:spcBef>
              <a:spcAft>
                <a:spcPct val="20000"/>
              </a:spcAft>
              <a:buClr>
                <a:schemeClr val="tx2"/>
              </a:buClr>
              <a:buFont typeface="Wingdings" panose="05000000000000000000" pitchFamily="2" charset="2"/>
              <a:buChar char="§"/>
              <a:defRPr/>
            </a:pPr>
            <a:r>
              <a:rPr lang="en-US" sz="2800" dirty="0">
                <a:latin typeface="Arial" charset="0"/>
              </a:rPr>
              <a:t>The dividend that is normally expected to be paid by the firm.</a:t>
            </a:r>
          </a:p>
        </p:txBody>
      </p:sp>
    </p:spTree>
    <p:extLst>
      <p:ext uri="{BB962C8B-B14F-4D97-AF65-F5344CB8AC3E}">
        <p14:creationId xmlns:p14="http://schemas.microsoft.com/office/powerpoint/2010/main" val="163211551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animEffect transition="in" filter="wipe(left)">
                                      <p:cBhvr>
                                        <p:cTn id="7" dur="500"/>
                                        <p:tgtEl>
                                          <p:spTgt spid="22532">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2532">
                                            <p:txEl>
                                              <p:pRg st="1" end="1"/>
                                            </p:txEl>
                                          </p:spTgt>
                                        </p:tgtEl>
                                        <p:attrNameLst>
                                          <p:attrName>style.visibility</p:attrName>
                                        </p:attrNameLst>
                                      </p:cBhvr>
                                      <p:to>
                                        <p:strVal val="visible"/>
                                      </p:to>
                                    </p:set>
                                    <p:animEffect transition="in" filter="wipe(left)">
                                      <p:cBhvr>
                                        <p:cTn id="10" dur="500"/>
                                        <p:tgtEl>
                                          <p:spTgt spid="2253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type="title"/>
          </p:nvPr>
        </p:nvSpPr>
        <p:spPr>
          <a:xfrm>
            <a:off x="838200" y="161925"/>
            <a:ext cx="8153400" cy="1428750"/>
          </a:xfrm>
        </p:spPr>
        <p:txBody>
          <a:bodyPr/>
          <a:lstStyle/>
          <a:p>
            <a:pPr>
              <a:defRPr/>
            </a:pPr>
            <a:r>
              <a:rPr lang="en-US" sz="3200" b="1" dirty="0"/>
              <a:t>Summary of Repurchasing as Part of Dividend Policy</a:t>
            </a:r>
          </a:p>
        </p:txBody>
      </p:sp>
      <p:sp>
        <p:nvSpPr>
          <p:cNvPr id="43011" name="Rectangle 4"/>
          <p:cNvSpPr>
            <a:spLocks noGrp="1" noChangeArrowheads="1"/>
          </p:cNvSpPr>
          <p:nvPr>
            <p:ph type="body" idx="1"/>
          </p:nvPr>
        </p:nvSpPr>
        <p:spPr>
          <a:xfrm>
            <a:off x="838200" y="1772816"/>
            <a:ext cx="8001000" cy="3194721"/>
          </a:xfrm>
        </p:spPr>
        <p:txBody>
          <a:bodyPr>
            <a:spAutoFit/>
          </a:bodyPr>
          <a:lstStyle/>
          <a:p>
            <a:pPr>
              <a:buSzTx/>
              <a:buFont typeface="Wingdings" panose="05000000000000000000" pitchFamily="2" charset="2"/>
              <a:buChar char="§"/>
            </a:pPr>
            <a:r>
              <a:rPr lang="en-US" altLang="en-US" sz="2800" dirty="0"/>
              <a:t>Stock repurchases are most relevant for firms with large amounts of excess cash that might otherwise generate a significant taxable transaction to investors.</a:t>
            </a:r>
          </a:p>
          <a:p>
            <a:pPr>
              <a:buSzTx/>
              <a:buFont typeface="Wingdings" panose="05000000000000000000" pitchFamily="2" charset="2"/>
              <a:buChar char="§"/>
            </a:pPr>
            <a:r>
              <a:rPr lang="en-US" altLang="en-US" sz="2800" dirty="0"/>
              <a:t>Firms must be careful not to make regularly occurring repurchases or the IRS may consider the capital gains as dividends for tax purposes.</a:t>
            </a:r>
          </a:p>
        </p:txBody>
      </p:sp>
    </p:spTree>
    <p:extLst>
      <p:ext uri="{BB962C8B-B14F-4D97-AF65-F5344CB8AC3E}">
        <p14:creationId xmlns:p14="http://schemas.microsoft.com/office/powerpoint/2010/main" val="3364490012"/>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7" name="Rectangle 3"/>
          <p:cNvSpPr>
            <a:spLocks noGrp="1" noChangeArrowheads="1"/>
          </p:cNvSpPr>
          <p:nvPr>
            <p:ph type="title"/>
          </p:nvPr>
        </p:nvSpPr>
        <p:spPr>
          <a:xfrm>
            <a:off x="1676400" y="161925"/>
            <a:ext cx="6477000" cy="674787"/>
          </a:xfrm>
        </p:spPr>
        <p:txBody>
          <a:bodyPr/>
          <a:lstStyle/>
          <a:p>
            <a:pPr>
              <a:defRPr/>
            </a:pPr>
            <a:r>
              <a:rPr lang="en-US" sz="3200" b="1" dirty="0"/>
              <a:t>Investment or Financing Decision?</a:t>
            </a:r>
          </a:p>
        </p:txBody>
      </p:sp>
      <p:sp>
        <p:nvSpPr>
          <p:cNvPr id="41988" name="Rectangle 4"/>
          <p:cNvSpPr>
            <a:spLocks noGrp="1" noChangeArrowheads="1"/>
          </p:cNvSpPr>
          <p:nvPr>
            <p:ph type="body" idx="1"/>
          </p:nvPr>
        </p:nvSpPr>
        <p:spPr>
          <a:xfrm>
            <a:off x="599583" y="3140968"/>
            <a:ext cx="8229600" cy="2362200"/>
          </a:xfrm>
        </p:spPr>
        <p:txBody>
          <a:bodyPr/>
          <a:lstStyle/>
          <a:p>
            <a:pPr marL="0" indent="0" defTabSz="292100">
              <a:buSzTx/>
              <a:buFontTx/>
              <a:buNone/>
              <a:defRPr/>
            </a:pPr>
            <a:r>
              <a:rPr lang="en-US" sz="3200" i="1" dirty="0">
                <a:solidFill>
                  <a:srgbClr val="42B200"/>
                </a:solidFill>
                <a:effectLst>
                  <a:outerShdw blurRad="38100" dist="38100" dir="2700000" algn="tl">
                    <a:srgbClr val="C0C0C0"/>
                  </a:outerShdw>
                </a:effectLst>
              </a:rPr>
              <a:t>	Financing Decision</a:t>
            </a:r>
            <a:endParaRPr lang="en-US" sz="2800" i="1" dirty="0"/>
          </a:p>
          <a:p>
            <a:pPr marL="571500" lvl="1" indent="-342900" defTabSz="292100">
              <a:buSzTx/>
              <a:buFont typeface="Wingdings" panose="05000000000000000000" pitchFamily="2" charset="2"/>
              <a:buChar char="§"/>
              <a:defRPr/>
            </a:pPr>
            <a:r>
              <a:rPr lang="en-US" sz="2400" dirty="0"/>
              <a:t>It possesses capital structure or dividend policy motivations.</a:t>
            </a:r>
          </a:p>
          <a:p>
            <a:pPr marL="571500" lvl="1" indent="-342900" defTabSz="292100">
              <a:buSzTx/>
              <a:buFont typeface="Wingdings" panose="05000000000000000000" pitchFamily="2" charset="2"/>
              <a:buChar char="§"/>
              <a:defRPr/>
            </a:pPr>
            <a:r>
              <a:rPr lang="en-US" sz="2400" dirty="0"/>
              <a:t>For example, a repurchase immediately changes the debt-to-equity ratio (higher financial leverage).</a:t>
            </a:r>
          </a:p>
        </p:txBody>
      </p:sp>
      <p:sp>
        <p:nvSpPr>
          <p:cNvPr id="41990" name="Rectangle 6"/>
          <p:cNvSpPr>
            <a:spLocks noChangeArrowheads="1"/>
          </p:cNvSpPr>
          <p:nvPr/>
        </p:nvSpPr>
        <p:spPr bwMode="auto">
          <a:xfrm>
            <a:off x="609600" y="1196752"/>
            <a:ext cx="8229600" cy="1828800"/>
          </a:xfrm>
          <a:prstGeom prst="rect">
            <a:avLst/>
          </a:prstGeom>
          <a:noFill/>
          <a:ln w="12700">
            <a:noFill/>
            <a:miter lim="800000"/>
            <a:headEnd/>
            <a:tailEnd/>
          </a:ln>
          <a:effectLst/>
        </p:spPr>
        <p:txBody>
          <a:bodyPr lIns="90488" tIns="44450" rIns="90488" bIns="44450"/>
          <a:lstStyle/>
          <a:p>
            <a:pPr defTabSz="292100">
              <a:spcBef>
                <a:spcPct val="20000"/>
              </a:spcBef>
              <a:spcAft>
                <a:spcPct val="20000"/>
              </a:spcAft>
              <a:defRPr/>
            </a:pPr>
            <a:r>
              <a:rPr lang="en-US" sz="3200" i="1" dirty="0">
                <a:solidFill>
                  <a:schemeClr val="hlink"/>
                </a:solidFill>
                <a:effectLst>
                  <a:outerShdw blurRad="38100" dist="38100" dir="2700000" algn="tl">
                    <a:srgbClr val="C0C0C0"/>
                  </a:outerShdw>
                </a:effectLst>
                <a:latin typeface="Arial" charset="0"/>
              </a:rPr>
              <a:t>	</a:t>
            </a:r>
            <a:r>
              <a:rPr lang="en-US" sz="2400" i="1" dirty="0">
                <a:solidFill>
                  <a:schemeClr val="hlink"/>
                </a:solidFill>
                <a:effectLst>
                  <a:outerShdw blurRad="38100" dist="38100" dir="2700000" algn="tl">
                    <a:srgbClr val="C0C0C0"/>
                  </a:outerShdw>
                </a:effectLst>
                <a:latin typeface="+mj-lt"/>
              </a:rPr>
              <a:t>Investing Decision</a:t>
            </a:r>
            <a:endParaRPr lang="en-US" sz="2400" i="1" dirty="0">
              <a:latin typeface="+mj-lt"/>
            </a:endParaRPr>
          </a:p>
          <a:p>
            <a:pPr marL="571500" lvl="1" indent="-342900" defTabSz="292100">
              <a:spcBef>
                <a:spcPct val="20000"/>
              </a:spcBef>
              <a:spcAft>
                <a:spcPct val="20000"/>
              </a:spcAft>
              <a:buClr>
                <a:schemeClr val="tx2"/>
              </a:buClr>
              <a:buFont typeface="Wingdings" panose="05000000000000000000" pitchFamily="2" charset="2"/>
              <a:buChar char="§"/>
              <a:defRPr/>
            </a:pPr>
            <a:r>
              <a:rPr lang="en-US" sz="2400" dirty="0">
                <a:latin typeface="+mj-lt"/>
              </a:rPr>
              <a:t>Not really, as stock that is repurchased is held as treasury stock and does not provide an expected return like other investments.</a:t>
            </a:r>
          </a:p>
        </p:txBody>
      </p:sp>
    </p:spTree>
    <p:extLst>
      <p:ext uri="{BB962C8B-B14F-4D97-AF65-F5344CB8AC3E}">
        <p14:creationId xmlns:p14="http://schemas.microsoft.com/office/powerpoint/2010/main" val="25781110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1988">
                                            <p:txEl>
                                              <p:pRg st="0" end="0"/>
                                            </p:txEl>
                                          </p:spTgt>
                                        </p:tgtEl>
                                        <p:attrNameLst>
                                          <p:attrName>style.visibility</p:attrName>
                                        </p:attrNameLst>
                                      </p:cBhvr>
                                      <p:to>
                                        <p:strVal val="visible"/>
                                      </p:to>
                                    </p:set>
                                    <p:animEffect transition="in" filter="wipe(left)">
                                      <p:cBhvr>
                                        <p:cTn id="7" dur="500"/>
                                        <p:tgtEl>
                                          <p:spTgt spid="41988">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41988">
                                            <p:txEl>
                                              <p:pRg st="1" end="1"/>
                                            </p:txEl>
                                          </p:spTgt>
                                        </p:tgtEl>
                                        <p:attrNameLst>
                                          <p:attrName>style.visibility</p:attrName>
                                        </p:attrNameLst>
                                      </p:cBhvr>
                                      <p:to>
                                        <p:strVal val="visible"/>
                                      </p:to>
                                    </p:set>
                                    <p:animEffect transition="in" filter="wipe(left)">
                                      <p:cBhvr>
                                        <p:cTn id="10" dur="500"/>
                                        <p:tgtEl>
                                          <p:spTgt spid="41988">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41988">
                                            <p:txEl>
                                              <p:pRg st="2" end="2"/>
                                            </p:txEl>
                                          </p:spTgt>
                                        </p:tgtEl>
                                        <p:attrNameLst>
                                          <p:attrName>style.visibility</p:attrName>
                                        </p:attrNameLst>
                                      </p:cBhvr>
                                      <p:to>
                                        <p:strVal val="visible"/>
                                      </p:to>
                                    </p:set>
                                    <p:animEffect transition="in" filter="wipe(left)">
                                      <p:cBhvr>
                                        <p:cTn id="13" dur="500"/>
                                        <p:tgtEl>
                                          <p:spTgt spid="4198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8"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1" name="Rectangle 3"/>
          <p:cNvSpPr>
            <a:spLocks noGrp="1" noChangeArrowheads="1"/>
          </p:cNvSpPr>
          <p:nvPr>
            <p:ph type="title"/>
          </p:nvPr>
        </p:nvSpPr>
        <p:spPr>
          <a:xfrm>
            <a:off x="1115616" y="476673"/>
            <a:ext cx="7086600" cy="720080"/>
          </a:xfrm>
        </p:spPr>
        <p:txBody>
          <a:bodyPr/>
          <a:lstStyle/>
          <a:p>
            <a:pPr>
              <a:defRPr/>
            </a:pPr>
            <a:r>
              <a:rPr lang="en-US" sz="3200" b="1" dirty="0"/>
              <a:t>Possible Signaling Effect</a:t>
            </a:r>
          </a:p>
        </p:txBody>
      </p:sp>
      <p:sp>
        <p:nvSpPr>
          <p:cNvPr id="43012" name="Rectangle 4"/>
          <p:cNvSpPr>
            <a:spLocks noGrp="1" noChangeArrowheads="1"/>
          </p:cNvSpPr>
          <p:nvPr>
            <p:ph type="body" idx="1"/>
          </p:nvPr>
        </p:nvSpPr>
        <p:spPr>
          <a:xfrm>
            <a:off x="827584" y="1340768"/>
            <a:ext cx="7924800" cy="3637919"/>
          </a:xfrm>
        </p:spPr>
        <p:txBody>
          <a:bodyPr>
            <a:spAutoFit/>
          </a:bodyPr>
          <a:lstStyle/>
          <a:p>
            <a:pPr>
              <a:buSzTx/>
              <a:buFont typeface="Wingdings" panose="05000000000000000000" pitchFamily="2" charset="2"/>
              <a:buChar char="§"/>
            </a:pPr>
            <a:r>
              <a:rPr lang="en-US" altLang="en-US" sz="2400" dirty="0"/>
              <a:t>Repurchases have a positive signaling effect.</a:t>
            </a:r>
          </a:p>
          <a:p>
            <a:pPr>
              <a:buSzTx/>
              <a:buFont typeface="Wingdings" panose="05000000000000000000" pitchFamily="2" charset="2"/>
              <a:buChar char="§"/>
            </a:pPr>
            <a:r>
              <a:rPr lang="en-US" altLang="en-US" sz="2400" dirty="0"/>
              <a:t>For example, if the stock is undervalued management may tender for shares at a “premium.” This signals that the share prices are undervalued.</a:t>
            </a:r>
          </a:p>
          <a:p>
            <a:pPr>
              <a:buSzTx/>
              <a:buFont typeface="Wingdings" panose="05000000000000000000" pitchFamily="2" charset="2"/>
              <a:buChar char="§"/>
            </a:pPr>
            <a:r>
              <a:rPr lang="en-US" altLang="en-US" sz="2400" dirty="0"/>
              <a:t>Dutch-auction self-tenders have less signaling power likely due to a smaller tender premium.</a:t>
            </a:r>
          </a:p>
          <a:p>
            <a:pPr>
              <a:buSzTx/>
              <a:buFont typeface="Wingdings" panose="05000000000000000000" pitchFamily="2" charset="2"/>
              <a:buChar char="§"/>
            </a:pPr>
            <a:r>
              <a:rPr lang="en-US" altLang="en-US" sz="2400" dirty="0"/>
              <a:t>Open-market purchases have only a modest positive signaling effect likely due to many programs being instituted after significant share price declines.</a:t>
            </a:r>
          </a:p>
        </p:txBody>
      </p:sp>
    </p:spTree>
    <p:extLst>
      <p:ext uri="{BB962C8B-B14F-4D97-AF65-F5344CB8AC3E}">
        <p14:creationId xmlns:p14="http://schemas.microsoft.com/office/powerpoint/2010/main" val="216228264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3012">
                                            <p:txEl>
                                              <p:pRg st="1" end="1"/>
                                            </p:txEl>
                                          </p:spTgt>
                                        </p:tgtEl>
                                        <p:attrNameLst>
                                          <p:attrName>style.visibility</p:attrName>
                                        </p:attrNameLst>
                                      </p:cBhvr>
                                      <p:to>
                                        <p:strVal val="visible"/>
                                      </p:to>
                                    </p:set>
                                    <p:animEffect transition="in" filter="wipe(left)">
                                      <p:cBhvr>
                                        <p:cTn id="7" dur="500"/>
                                        <p:tgtEl>
                                          <p:spTgt spid="43012">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3012">
                                            <p:txEl>
                                              <p:pRg st="2" end="2"/>
                                            </p:txEl>
                                          </p:spTgt>
                                        </p:tgtEl>
                                        <p:attrNameLst>
                                          <p:attrName>style.visibility</p:attrName>
                                        </p:attrNameLst>
                                      </p:cBhvr>
                                      <p:to>
                                        <p:strVal val="visible"/>
                                      </p:to>
                                    </p:set>
                                    <p:animEffect transition="in" filter="wipe(left)">
                                      <p:cBhvr>
                                        <p:cTn id="12" dur="500"/>
                                        <p:tgtEl>
                                          <p:spTgt spid="43012">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3012">
                                            <p:txEl>
                                              <p:pRg st="3" end="3"/>
                                            </p:txEl>
                                          </p:spTgt>
                                        </p:tgtEl>
                                        <p:attrNameLst>
                                          <p:attrName>style.visibility</p:attrName>
                                        </p:attrNameLst>
                                      </p:cBhvr>
                                      <p:to>
                                        <p:strVal val="visible"/>
                                      </p:to>
                                    </p:set>
                                    <p:animEffect transition="in" filter="wipe(left)">
                                      <p:cBhvr>
                                        <p:cTn id="17" dur="500"/>
                                        <p:tgtEl>
                                          <p:spTgt spid="4301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2"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ChangeArrowheads="1"/>
          </p:cNvSpPr>
          <p:nvPr/>
        </p:nvSpPr>
        <p:spPr bwMode="auto">
          <a:xfrm>
            <a:off x="409575" y="2771775"/>
            <a:ext cx="8324850" cy="1847850"/>
          </a:xfrm>
          <a:prstGeom prst="rect">
            <a:avLst/>
          </a:prstGeom>
          <a:solidFill>
            <a:srgbClr val="FCFEB9"/>
          </a:solidFill>
          <a:ln w="57150" cmpd="thinThick">
            <a:solidFill>
              <a:srgbClr val="000000"/>
            </a:solidFill>
            <a:miter lim="800000"/>
            <a:headEnd/>
            <a:tailEnd/>
          </a:ln>
        </p:spPr>
        <p:txBody>
          <a:bodyPr wrap="none" anchor="ct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endParaRPr lang="en-GB" altLang="en-US" sz="2400"/>
          </a:p>
        </p:txBody>
      </p:sp>
      <p:sp>
        <p:nvSpPr>
          <p:cNvPr id="44036" name="Rectangle 4"/>
          <p:cNvSpPr>
            <a:spLocks noGrp="1" noChangeArrowheads="1"/>
          </p:cNvSpPr>
          <p:nvPr>
            <p:ph type="title"/>
          </p:nvPr>
        </p:nvSpPr>
        <p:spPr>
          <a:xfrm>
            <a:off x="304800" y="282575"/>
            <a:ext cx="8763000" cy="860425"/>
          </a:xfrm>
        </p:spPr>
        <p:txBody>
          <a:bodyPr/>
          <a:lstStyle/>
          <a:p>
            <a:pPr>
              <a:defRPr/>
            </a:pPr>
            <a:r>
              <a:rPr lang="en-US" sz="3200" b="1" dirty="0"/>
              <a:t>Administrative Considerations:  Procedural Aspects</a:t>
            </a:r>
          </a:p>
        </p:txBody>
      </p:sp>
      <p:sp>
        <p:nvSpPr>
          <p:cNvPr id="44037" name="Rectangle 5"/>
          <p:cNvSpPr>
            <a:spLocks noGrp="1" noChangeArrowheads="1"/>
          </p:cNvSpPr>
          <p:nvPr>
            <p:ph type="body" idx="1"/>
          </p:nvPr>
        </p:nvSpPr>
        <p:spPr>
          <a:xfrm>
            <a:off x="304800" y="2819400"/>
            <a:ext cx="8458200" cy="3429000"/>
          </a:xfrm>
        </p:spPr>
        <p:txBody>
          <a:bodyPr>
            <a:spAutoFit/>
          </a:bodyPr>
          <a:lstStyle/>
          <a:p>
            <a:pPr marL="0" indent="0" algn="ctr">
              <a:buFont typeface="Monotype Sorts" pitchFamily="2" charset="2"/>
              <a:buNone/>
              <a:defRPr/>
            </a:pPr>
            <a:r>
              <a:rPr lang="en-US" sz="2800" dirty="0">
                <a:solidFill>
                  <a:schemeClr val="hlink"/>
                </a:solidFill>
                <a:effectLst>
                  <a:outerShdw blurRad="38100" dist="38100" dir="2700000" algn="tl">
                    <a:srgbClr val="C0C0C0"/>
                  </a:outerShdw>
                </a:effectLst>
              </a:rPr>
              <a:t>Record Date </a:t>
            </a:r>
            <a:r>
              <a:rPr lang="en-US" sz="2800" dirty="0"/>
              <a:t>– The date, set by the board of directors when a dividend is declared, on which an investor must be a shareholder of record to be entitled to the upcoming dividend.</a:t>
            </a:r>
          </a:p>
          <a:p>
            <a:pPr marL="0" indent="0" algn="ctr">
              <a:spcBef>
                <a:spcPct val="62000"/>
              </a:spcBef>
              <a:buFont typeface="Monotype Sorts" pitchFamily="2" charset="2"/>
              <a:buNone/>
              <a:defRPr/>
            </a:pPr>
            <a:r>
              <a:rPr lang="en-US" sz="2800" dirty="0"/>
              <a:t>The board of directors met on May 8</a:t>
            </a:r>
            <a:r>
              <a:rPr lang="en-US" sz="2800" baseline="30000" dirty="0"/>
              <a:t>th</a:t>
            </a:r>
            <a:r>
              <a:rPr lang="en-US" sz="2800" dirty="0"/>
              <a:t> to declare a dividend payable to shareholders on June 15</a:t>
            </a:r>
            <a:r>
              <a:rPr lang="en-US" sz="2800" baseline="30000" dirty="0"/>
              <a:t>th</a:t>
            </a:r>
            <a:r>
              <a:rPr lang="en-US" sz="2800" dirty="0"/>
              <a:t>  to the shareholders of record on May 31</a:t>
            </a:r>
            <a:r>
              <a:rPr lang="en-US" sz="2800" baseline="30000" dirty="0"/>
              <a:t>st</a:t>
            </a:r>
            <a:r>
              <a:rPr lang="en-US" sz="2800" dirty="0"/>
              <a:t>.</a:t>
            </a:r>
          </a:p>
        </p:txBody>
      </p:sp>
      <p:sp>
        <p:nvSpPr>
          <p:cNvPr id="46085" name="Line 7"/>
          <p:cNvSpPr>
            <a:spLocks noChangeShapeType="1"/>
          </p:cNvSpPr>
          <p:nvPr/>
        </p:nvSpPr>
        <p:spPr bwMode="auto">
          <a:xfrm flipV="1">
            <a:off x="1066800" y="22098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86" name="Line 8"/>
          <p:cNvSpPr>
            <a:spLocks noChangeShapeType="1"/>
          </p:cNvSpPr>
          <p:nvPr/>
        </p:nvSpPr>
        <p:spPr bwMode="auto">
          <a:xfrm flipV="1">
            <a:off x="4572000" y="22098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87" name="Line 9"/>
          <p:cNvSpPr>
            <a:spLocks noChangeShapeType="1"/>
          </p:cNvSpPr>
          <p:nvPr/>
        </p:nvSpPr>
        <p:spPr bwMode="auto">
          <a:xfrm flipV="1">
            <a:off x="5486400" y="2209800"/>
            <a:ext cx="0" cy="3048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88" name="Line 10"/>
          <p:cNvSpPr>
            <a:spLocks noChangeShapeType="1"/>
          </p:cNvSpPr>
          <p:nvPr/>
        </p:nvSpPr>
        <p:spPr bwMode="auto">
          <a:xfrm flipV="1">
            <a:off x="8077200" y="22098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89" name="Rectangle 11"/>
          <p:cNvSpPr>
            <a:spLocks noChangeArrowheads="1"/>
          </p:cNvSpPr>
          <p:nvPr/>
        </p:nvSpPr>
        <p:spPr bwMode="auto">
          <a:xfrm>
            <a:off x="671513" y="1882775"/>
            <a:ext cx="815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May 8</a:t>
            </a:r>
          </a:p>
        </p:txBody>
      </p:sp>
      <p:sp>
        <p:nvSpPr>
          <p:cNvPr id="46090" name="Rectangle 12"/>
          <p:cNvSpPr>
            <a:spLocks noChangeArrowheads="1"/>
          </p:cNvSpPr>
          <p:nvPr/>
        </p:nvSpPr>
        <p:spPr bwMode="auto">
          <a:xfrm>
            <a:off x="4024313" y="1882775"/>
            <a:ext cx="942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May 29</a:t>
            </a:r>
          </a:p>
        </p:txBody>
      </p:sp>
      <p:sp>
        <p:nvSpPr>
          <p:cNvPr id="44045" name="Rectangle 13"/>
          <p:cNvSpPr>
            <a:spLocks noChangeArrowheads="1"/>
          </p:cNvSpPr>
          <p:nvPr/>
        </p:nvSpPr>
        <p:spPr bwMode="auto">
          <a:xfrm>
            <a:off x="5014913" y="1882775"/>
            <a:ext cx="942975" cy="363538"/>
          </a:xfrm>
          <a:prstGeom prst="rect">
            <a:avLst/>
          </a:prstGeom>
          <a:noFill/>
          <a:ln w="12700">
            <a:noFill/>
            <a:miter lim="800000"/>
            <a:headEnd/>
            <a:tailEnd/>
          </a:ln>
          <a:effectLst/>
        </p:spPr>
        <p:txBody>
          <a:bodyPr wrap="none" lIns="90488" tIns="44450" rIns="90488" bIns="44450">
            <a:spAutoFit/>
          </a:bodyPr>
          <a:lstStyle/>
          <a:p>
            <a:pPr>
              <a:defRPr/>
            </a:pPr>
            <a:r>
              <a:rPr lang="en-US" sz="1800">
                <a:solidFill>
                  <a:schemeClr val="hlink"/>
                </a:solidFill>
                <a:effectLst>
                  <a:outerShdw blurRad="38100" dist="38100" dir="2700000" algn="tl">
                    <a:srgbClr val="C0C0C0"/>
                  </a:outerShdw>
                </a:effectLst>
                <a:latin typeface="Arial" charset="0"/>
              </a:rPr>
              <a:t>May 31</a:t>
            </a:r>
          </a:p>
        </p:txBody>
      </p:sp>
      <p:sp>
        <p:nvSpPr>
          <p:cNvPr id="46092" name="Rectangle 14"/>
          <p:cNvSpPr>
            <a:spLocks noChangeArrowheads="1"/>
          </p:cNvSpPr>
          <p:nvPr/>
        </p:nvSpPr>
        <p:spPr bwMode="auto">
          <a:xfrm>
            <a:off x="7529513" y="1882775"/>
            <a:ext cx="10318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June 15</a:t>
            </a:r>
          </a:p>
        </p:txBody>
      </p:sp>
      <p:sp>
        <p:nvSpPr>
          <p:cNvPr id="46093" name="Line 15"/>
          <p:cNvSpPr>
            <a:spLocks noChangeShapeType="1"/>
          </p:cNvSpPr>
          <p:nvPr/>
        </p:nvSpPr>
        <p:spPr bwMode="auto">
          <a:xfrm>
            <a:off x="4572000" y="2514600"/>
            <a:ext cx="914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94" name="Line 16"/>
          <p:cNvSpPr>
            <a:spLocks noChangeShapeType="1"/>
          </p:cNvSpPr>
          <p:nvPr/>
        </p:nvSpPr>
        <p:spPr bwMode="auto">
          <a:xfrm flipV="1">
            <a:off x="1592263" y="2262188"/>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95" name="Line 17"/>
          <p:cNvSpPr>
            <a:spLocks noChangeShapeType="1"/>
          </p:cNvSpPr>
          <p:nvPr/>
        </p:nvSpPr>
        <p:spPr bwMode="auto">
          <a:xfrm flipV="1">
            <a:off x="2133600" y="2263775"/>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96" name="Line 18"/>
          <p:cNvSpPr>
            <a:spLocks noChangeShapeType="1"/>
          </p:cNvSpPr>
          <p:nvPr/>
        </p:nvSpPr>
        <p:spPr bwMode="auto">
          <a:xfrm flipV="1">
            <a:off x="2674938" y="2271713"/>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97" name="Line 19"/>
          <p:cNvSpPr>
            <a:spLocks noChangeShapeType="1"/>
          </p:cNvSpPr>
          <p:nvPr/>
        </p:nvSpPr>
        <p:spPr bwMode="auto">
          <a:xfrm flipV="1">
            <a:off x="3200400" y="2278063"/>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98" name="Line 20"/>
          <p:cNvSpPr>
            <a:spLocks noChangeShapeType="1"/>
          </p:cNvSpPr>
          <p:nvPr/>
        </p:nvSpPr>
        <p:spPr bwMode="auto">
          <a:xfrm flipV="1">
            <a:off x="37338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99" name="Line 21"/>
          <p:cNvSpPr>
            <a:spLocks noChangeShapeType="1"/>
          </p:cNvSpPr>
          <p:nvPr/>
        </p:nvSpPr>
        <p:spPr bwMode="auto">
          <a:xfrm flipV="1">
            <a:off x="63246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100" name="Line 22"/>
          <p:cNvSpPr>
            <a:spLocks noChangeShapeType="1"/>
          </p:cNvSpPr>
          <p:nvPr/>
        </p:nvSpPr>
        <p:spPr bwMode="auto">
          <a:xfrm flipV="1">
            <a:off x="68580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101" name="Line 23"/>
          <p:cNvSpPr>
            <a:spLocks noChangeShapeType="1"/>
          </p:cNvSpPr>
          <p:nvPr/>
        </p:nvSpPr>
        <p:spPr bwMode="auto">
          <a:xfrm flipV="1">
            <a:off x="73914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102" name="Line 24"/>
          <p:cNvSpPr>
            <a:spLocks noChangeShapeType="1"/>
          </p:cNvSpPr>
          <p:nvPr/>
        </p:nvSpPr>
        <p:spPr bwMode="auto">
          <a:xfrm>
            <a:off x="1066800" y="2514600"/>
            <a:ext cx="2819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103" name="Freeform 25"/>
          <p:cNvSpPr>
            <a:spLocks/>
          </p:cNvSpPr>
          <p:nvPr/>
        </p:nvSpPr>
        <p:spPr bwMode="auto">
          <a:xfrm>
            <a:off x="4038600" y="2438400"/>
            <a:ext cx="306388" cy="153988"/>
          </a:xfrm>
          <a:custGeom>
            <a:avLst/>
            <a:gdLst>
              <a:gd name="T0" fmla="*/ 0 w 193"/>
              <a:gd name="T1" fmla="*/ 2147483646 h 97"/>
              <a:gd name="T2" fmla="*/ 2147483646 w 193"/>
              <a:gd name="T3" fmla="*/ 0 h 97"/>
              <a:gd name="T4" fmla="*/ 2147483646 w 193"/>
              <a:gd name="T5" fmla="*/ 2147483646 h 97"/>
              <a:gd name="T6" fmla="*/ 2147483646 w 193"/>
              <a:gd name="T7" fmla="*/ 0 h 97"/>
              <a:gd name="T8" fmla="*/ 2147483646 w 193"/>
              <a:gd name="T9" fmla="*/ 0 h 97"/>
              <a:gd name="T10" fmla="*/ 0 60000 65536"/>
              <a:gd name="T11" fmla="*/ 0 60000 65536"/>
              <a:gd name="T12" fmla="*/ 0 60000 65536"/>
              <a:gd name="T13" fmla="*/ 0 60000 65536"/>
              <a:gd name="T14" fmla="*/ 0 60000 65536"/>
              <a:gd name="T15" fmla="*/ 0 w 193"/>
              <a:gd name="T16" fmla="*/ 0 h 97"/>
              <a:gd name="T17" fmla="*/ 193 w 193"/>
              <a:gd name="T18" fmla="*/ 97 h 97"/>
            </a:gdLst>
            <a:ahLst/>
            <a:cxnLst>
              <a:cxn ang="T10">
                <a:pos x="T0" y="T1"/>
              </a:cxn>
              <a:cxn ang="T11">
                <a:pos x="T2" y="T3"/>
              </a:cxn>
              <a:cxn ang="T12">
                <a:pos x="T4" y="T5"/>
              </a:cxn>
              <a:cxn ang="T13">
                <a:pos x="T6" y="T7"/>
              </a:cxn>
              <a:cxn ang="T14">
                <a:pos x="T8" y="T9"/>
              </a:cxn>
            </a:cxnLst>
            <a:rect l="T15" t="T16" r="T17" b="T18"/>
            <a:pathLst>
              <a:path w="193" h="97">
                <a:moveTo>
                  <a:pt x="0" y="96"/>
                </a:moveTo>
                <a:lnTo>
                  <a:pt x="96" y="0"/>
                </a:lnTo>
                <a:lnTo>
                  <a:pt x="96" y="96"/>
                </a:lnTo>
                <a:lnTo>
                  <a:pt x="192" y="0"/>
                </a:lnTo>
              </a:path>
            </a:pathLst>
          </a:custGeom>
          <a:noFill/>
          <a:ln w="12700"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104" name="Line 26"/>
          <p:cNvSpPr>
            <a:spLocks noChangeShapeType="1"/>
          </p:cNvSpPr>
          <p:nvPr/>
        </p:nvSpPr>
        <p:spPr bwMode="auto">
          <a:xfrm>
            <a:off x="6019800" y="2514600"/>
            <a:ext cx="2057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105" name="Freeform 27"/>
          <p:cNvSpPr>
            <a:spLocks/>
          </p:cNvSpPr>
          <p:nvPr/>
        </p:nvSpPr>
        <p:spPr bwMode="auto">
          <a:xfrm>
            <a:off x="5562600" y="2438400"/>
            <a:ext cx="306388" cy="153988"/>
          </a:xfrm>
          <a:custGeom>
            <a:avLst/>
            <a:gdLst>
              <a:gd name="T0" fmla="*/ 0 w 193"/>
              <a:gd name="T1" fmla="*/ 2147483646 h 97"/>
              <a:gd name="T2" fmla="*/ 2147483646 w 193"/>
              <a:gd name="T3" fmla="*/ 0 h 97"/>
              <a:gd name="T4" fmla="*/ 2147483646 w 193"/>
              <a:gd name="T5" fmla="*/ 2147483646 h 97"/>
              <a:gd name="T6" fmla="*/ 2147483646 w 193"/>
              <a:gd name="T7" fmla="*/ 0 h 97"/>
              <a:gd name="T8" fmla="*/ 2147483646 w 193"/>
              <a:gd name="T9" fmla="*/ 0 h 97"/>
              <a:gd name="T10" fmla="*/ 0 60000 65536"/>
              <a:gd name="T11" fmla="*/ 0 60000 65536"/>
              <a:gd name="T12" fmla="*/ 0 60000 65536"/>
              <a:gd name="T13" fmla="*/ 0 60000 65536"/>
              <a:gd name="T14" fmla="*/ 0 60000 65536"/>
              <a:gd name="T15" fmla="*/ 0 w 193"/>
              <a:gd name="T16" fmla="*/ 0 h 97"/>
              <a:gd name="T17" fmla="*/ 193 w 193"/>
              <a:gd name="T18" fmla="*/ 97 h 97"/>
            </a:gdLst>
            <a:ahLst/>
            <a:cxnLst>
              <a:cxn ang="T10">
                <a:pos x="T0" y="T1"/>
              </a:cxn>
              <a:cxn ang="T11">
                <a:pos x="T2" y="T3"/>
              </a:cxn>
              <a:cxn ang="T12">
                <a:pos x="T4" y="T5"/>
              </a:cxn>
              <a:cxn ang="T13">
                <a:pos x="T6" y="T7"/>
              </a:cxn>
              <a:cxn ang="T14">
                <a:pos x="T8" y="T9"/>
              </a:cxn>
            </a:cxnLst>
            <a:rect l="T15" t="T16" r="T17" b="T18"/>
            <a:pathLst>
              <a:path w="193" h="97">
                <a:moveTo>
                  <a:pt x="0" y="96"/>
                </a:moveTo>
                <a:lnTo>
                  <a:pt x="96" y="0"/>
                </a:lnTo>
                <a:lnTo>
                  <a:pt x="96" y="96"/>
                </a:lnTo>
                <a:lnTo>
                  <a:pt x="192" y="0"/>
                </a:lnTo>
              </a:path>
            </a:pathLst>
          </a:custGeom>
          <a:noFill/>
          <a:ln w="12700"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106" name="Line 28"/>
          <p:cNvSpPr>
            <a:spLocks noChangeShapeType="1"/>
          </p:cNvSpPr>
          <p:nvPr/>
        </p:nvSpPr>
        <p:spPr bwMode="auto">
          <a:xfrm flipV="1">
            <a:off x="5029200" y="22098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575536432"/>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ChangeArrowheads="1"/>
          </p:cNvSpPr>
          <p:nvPr/>
        </p:nvSpPr>
        <p:spPr bwMode="auto">
          <a:xfrm>
            <a:off x="409575" y="2847975"/>
            <a:ext cx="8324850" cy="1466850"/>
          </a:xfrm>
          <a:prstGeom prst="rect">
            <a:avLst/>
          </a:prstGeom>
          <a:solidFill>
            <a:srgbClr val="FCFEB9"/>
          </a:solidFill>
          <a:ln w="57150" cmpd="thinThick">
            <a:solidFill>
              <a:srgbClr val="000000"/>
            </a:solidFill>
            <a:miter lim="800000"/>
            <a:headEnd/>
            <a:tailEnd/>
          </a:ln>
        </p:spPr>
        <p:txBody>
          <a:bodyPr wrap="none" anchor="ct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endParaRPr lang="en-GB" altLang="en-US" sz="2400"/>
          </a:p>
        </p:txBody>
      </p:sp>
      <p:sp>
        <p:nvSpPr>
          <p:cNvPr id="45060" name="Rectangle 4"/>
          <p:cNvSpPr>
            <a:spLocks noGrp="1" noChangeArrowheads="1"/>
          </p:cNvSpPr>
          <p:nvPr>
            <p:ph type="title"/>
          </p:nvPr>
        </p:nvSpPr>
        <p:spPr>
          <a:xfrm>
            <a:off x="1676400" y="282575"/>
            <a:ext cx="7391400" cy="1187450"/>
          </a:xfrm>
        </p:spPr>
        <p:txBody>
          <a:bodyPr/>
          <a:lstStyle/>
          <a:p>
            <a:pPr>
              <a:defRPr/>
            </a:pPr>
            <a:r>
              <a:rPr lang="en-US" sz="3200" b="1" dirty="0"/>
              <a:t>Administrative Considerations:  Procedural Aspects</a:t>
            </a:r>
          </a:p>
        </p:txBody>
      </p:sp>
      <p:sp>
        <p:nvSpPr>
          <p:cNvPr id="45061" name="Rectangle 5"/>
          <p:cNvSpPr>
            <a:spLocks noGrp="1" noChangeArrowheads="1"/>
          </p:cNvSpPr>
          <p:nvPr>
            <p:ph type="body" idx="1"/>
          </p:nvPr>
        </p:nvSpPr>
        <p:spPr>
          <a:xfrm>
            <a:off x="304800" y="2895600"/>
            <a:ext cx="8458200" cy="3508375"/>
          </a:xfrm>
        </p:spPr>
        <p:txBody>
          <a:bodyPr>
            <a:spAutoFit/>
          </a:bodyPr>
          <a:lstStyle/>
          <a:p>
            <a:pPr marL="0" indent="0" algn="ctr">
              <a:buFont typeface="Monotype Sorts" pitchFamily="2" charset="2"/>
              <a:buNone/>
              <a:defRPr/>
            </a:pPr>
            <a:r>
              <a:rPr lang="en-US" altLang="en-US" sz="2800">
                <a:solidFill>
                  <a:schemeClr val="hlink"/>
                </a:solidFill>
                <a:effectLst>
                  <a:outerShdw blurRad="38100" dist="38100" dir="2700000" algn="tl">
                    <a:srgbClr val="C0C0C0"/>
                  </a:outerShdw>
                </a:effectLst>
              </a:rPr>
              <a:t>Ex-dividend Date </a:t>
            </a:r>
            <a:r>
              <a:rPr lang="en-US" altLang="en-US" sz="2800"/>
              <a:t>– The first date on which a stock purchaser is no longer entitled to the recently declared dividend.</a:t>
            </a:r>
          </a:p>
          <a:p>
            <a:pPr marL="0" indent="0" algn="ctr">
              <a:spcBef>
                <a:spcPct val="62000"/>
              </a:spcBef>
              <a:buFont typeface="Monotype Sorts" pitchFamily="2" charset="2"/>
              <a:buNone/>
              <a:defRPr/>
            </a:pPr>
            <a:r>
              <a:rPr lang="en-US" altLang="en-US" sz="2400"/>
              <a:t>The buyer and seller of the shares have several days to </a:t>
            </a:r>
            <a:r>
              <a:rPr lang="en-US" altLang="en-US" sz="2400" i="1">
                <a:solidFill>
                  <a:srgbClr val="42B200"/>
                </a:solidFill>
                <a:effectLst>
                  <a:outerShdw blurRad="38100" dist="38100" dir="2700000" algn="tl">
                    <a:srgbClr val="C0C0C0"/>
                  </a:outerShdw>
                </a:effectLst>
              </a:rPr>
              <a:t>settle</a:t>
            </a:r>
            <a:r>
              <a:rPr lang="en-US" altLang="en-US" sz="2400"/>
              <a:t> (pay for the shares or deliver the shares). The brokerage industry has a rule that new shareholders are entitled to dividends only if they purchase the stock at least two business days prior to the record date.</a:t>
            </a:r>
          </a:p>
        </p:txBody>
      </p:sp>
      <p:sp>
        <p:nvSpPr>
          <p:cNvPr id="47109" name="Line 7"/>
          <p:cNvSpPr>
            <a:spLocks noChangeShapeType="1"/>
          </p:cNvSpPr>
          <p:nvPr/>
        </p:nvSpPr>
        <p:spPr bwMode="auto">
          <a:xfrm flipV="1">
            <a:off x="1066800" y="22860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10" name="Line 8"/>
          <p:cNvSpPr>
            <a:spLocks noChangeShapeType="1"/>
          </p:cNvSpPr>
          <p:nvPr/>
        </p:nvSpPr>
        <p:spPr bwMode="auto">
          <a:xfrm flipV="1">
            <a:off x="4572000" y="2286000"/>
            <a:ext cx="0" cy="3048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11" name="Line 9"/>
          <p:cNvSpPr>
            <a:spLocks noChangeShapeType="1"/>
          </p:cNvSpPr>
          <p:nvPr/>
        </p:nvSpPr>
        <p:spPr bwMode="auto">
          <a:xfrm flipV="1">
            <a:off x="5486400" y="22860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12" name="Line 10"/>
          <p:cNvSpPr>
            <a:spLocks noChangeShapeType="1"/>
          </p:cNvSpPr>
          <p:nvPr/>
        </p:nvSpPr>
        <p:spPr bwMode="auto">
          <a:xfrm flipV="1">
            <a:off x="8077200" y="22860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13" name="Rectangle 11"/>
          <p:cNvSpPr>
            <a:spLocks noChangeArrowheads="1"/>
          </p:cNvSpPr>
          <p:nvPr/>
        </p:nvSpPr>
        <p:spPr bwMode="auto">
          <a:xfrm>
            <a:off x="671513" y="1958975"/>
            <a:ext cx="815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May 8</a:t>
            </a:r>
          </a:p>
        </p:txBody>
      </p:sp>
      <p:sp>
        <p:nvSpPr>
          <p:cNvPr id="45068" name="Rectangle 12"/>
          <p:cNvSpPr>
            <a:spLocks noChangeArrowheads="1"/>
          </p:cNvSpPr>
          <p:nvPr/>
        </p:nvSpPr>
        <p:spPr bwMode="auto">
          <a:xfrm>
            <a:off x="4024313" y="1958975"/>
            <a:ext cx="942975" cy="363538"/>
          </a:xfrm>
          <a:prstGeom prst="rect">
            <a:avLst/>
          </a:prstGeom>
          <a:noFill/>
          <a:ln w="12700">
            <a:noFill/>
            <a:miter lim="800000"/>
            <a:headEnd/>
            <a:tailEnd/>
          </a:ln>
          <a:effectLst/>
        </p:spPr>
        <p:txBody>
          <a:bodyPr wrap="none" lIns="90488" tIns="44450" rIns="90488" bIns="44450">
            <a:spAutoFit/>
          </a:bodyPr>
          <a:lstStyle/>
          <a:p>
            <a:pPr>
              <a:defRPr/>
            </a:pPr>
            <a:r>
              <a:rPr lang="en-US" sz="1800">
                <a:solidFill>
                  <a:schemeClr val="hlink"/>
                </a:solidFill>
                <a:effectLst>
                  <a:outerShdw blurRad="38100" dist="38100" dir="2700000" algn="tl">
                    <a:srgbClr val="C0C0C0"/>
                  </a:outerShdw>
                </a:effectLst>
                <a:latin typeface="Arial" charset="0"/>
              </a:rPr>
              <a:t>May 29</a:t>
            </a:r>
          </a:p>
        </p:txBody>
      </p:sp>
      <p:sp>
        <p:nvSpPr>
          <p:cNvPr id="47115" name="Rectangle 13"/>
          <p:cNvSpPr>
            <a:spLocks noChangeArrowheads="1"/>
          </p:cNvSpPr>
          <p:nvPr/>
        </p:nvSpPr>
        <p:spPr bwMode="auto">
          <a:xfrm>
            <a:off x="5014913" y="1958975"/>
            <a:ext cx="942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May 31</a:t>
            </a:r>
          </a:p>
        </p:txBody>
      </p:sp>
      <p:sp>
        <p:nvSpPr>
          <p:cNvPr id="47116" name="Rectangle 14"/>
          <p:cNvSpPr>
            <a:spLocks noChangeArrowheads="1"/>
          </p:cNvSpPr>
          <p:nvPr/>
        </p:nvSpPr>
        <p:spPr bwMode="auto">
          <a:xfrm>
            <a:off x="7529513" y="1958975"/>
            <a:ext cx="10318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June 15</a:t>
            </a:r>
          </a:p>
        </p:txBody>
      </p:sp>
      <p:sp>
        <p:nvSpPr>
          <p:cNvPr id="47117" name="Line 15"/>
          <p:cNvSpPr>
            <a:spLocks noChangeShapeType="1"/>
          </p:cNvSpPr>
          <p:nvPr/>
        </p:nvSpPr>
        <p:spPr bwMode="auto">
          <a:xfrm flipV="1">
            <a:off x="16002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18" name="Line 16"/>
          <p:cNvSpPr>
            <a:spLocks noChangeShapeType="1"/>
          </p:cNvSpPr>
          <p:nvPr/>
        </p:nvSpPr>
        <p:spPr bwMode="auto">
          <a:xfrm flipV="1">
            <a:off x="21336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19" name="Line 17"/>
          <p:cNvSpPr>
            <a:spLocks noChangeShapeType="1"/>
          </p:cNvSpPr>
          <p:nvPr/>
        </p:nvSpPr>
        <p:spPr bwMode="auto">
          <a:xfrm flipV="1">
            <a:off x="26670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0" name="Line 18"/>
          <p:cNvSpPr>
            <a:spLocks noChangeShapeType="1"/>
          </p:cNvSpPr>
          <p:nvPr/>
        </p:nvSpPr>
        <p:spPr bwMode="auto">
          <a:xfrm flipV="1">
            <a:off x="32004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1" name="Line 19"/>
          <p:cNvSpPr>
            <a:spLocks noChangeShapeType="1"/>
          </p:cNvSpPr>
          <p:nvPr/>
        </p:nvSpPr>
        <p:spPr bwMode="auto">
          <a:xfrm flipV="1">
            <a:off x="37338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2" name="Line 20"/>
          <p:cNvSpPr>
            <a:spLocks noChangeShapeType="1"/>
          </p:cNvSpPr>
          <p:nvPr/>
        </p:nvSpPr>
        <p:spPr bwMode="auto">
          <a:xfrm flipV="1">
            <a:off x="63246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3" name="Line 21"/>
          <p:cNvSpPr>
            <a:spLocks noChangeShapeType="1"/>
          </p:cNvSpPr>
          <p:nvPr/>
        </p:nvSpPr>
        <p:spPr bwMode="auto">
          <a:xfrm flipV="1">
            <a:off x="68580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4" name="Line 22"/>
          <p:cNvSpPr>
            <a:spLocks noChangeShapeType="1"/>
          </p:cNvSpPr>
          <p:nvPr/>
        </p:nvSpPr>
        <p:spPr bwMode="auto">
          <a:xfrm flipV="1">
            <a:off x="73914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5" name="Freeform 23"/>
          <p:cNvSpPr>
            <a:spLocks/>
          </p:cNvSpPr>
          <p:nvPr/>
        </p:nvSpPr>
        <p:spPr bwMode="auto">
          <a:xfrm>
            <a:off x="4038600" y="2514600"/>
            <a:ext cx="306388" cy="153988"/>
          </a:xfrm>
          <a:custGeom>
            <a:avLst/>
            <a:gdLst>
              <a:gd name="T0" fmla="*/ 0 w 193"/>
              <a:gd name="T1" fmla="*/ 2147483646 h 97"/>
              <a:gd name="T2" fmla="*/ 2147483646 w 193"/>
              <a:gd name="T3" fmla="*/ 0 h 97"/>
              <a:gd name="T4" fmla="*/ 2147483646 w 193"/>
              <a:gd name="T5" fmla="*/ 2147483646 h 97"/>
              <a:gd name="T6" fmla="*/ 2147483646 w 193"/>
              <a:gd name="T7" fmla="*/ 0 h 97"/>
              <a:gd name="T8" fmla="*/ 2147483646 w 193"/>
              <a:gd name="T9" fmla="*/ 0 h 97"/>
              <a:gd name="T10" fmla="*/ 0 60000 65536"/>
              <a:gd name="T11" fmla="*/ 0 60000 65536"/>
              <a:gd name="T12" fmla="*/ 0 60000 65536"/>
              <a:gd name="T13" fmla="*/ 0 60000 65536"/>
              <a:gd name="T14" fmla="*/ 0 60000 65536"/>
              <a:gd name="T15" fmla="*/ 0 w 193"/>
              <a:gd name="T16" fmla="*/ 0 h 97"/>
              <a:gd name="T17" fmla="*/ 193 w 193"/>
              <a:gd name="T18" fmla="*/ 97 h 97"/>
            </a:gdLst>
            <a:ahLst/>
            <a:cxnLst>
              <a:cxn ang="T10">
                <a:pos x="T0" y="T1"/>
              </a:cxn>
              <a:cxn ang="T11">
                <a:pos x="T2" y="T3"/>
              </a:cxn>
              <a:cxn ang="T12">
                <a:pos x="T4" y="T5"/>
              </a:cxn>
              <a:cxn ang="T13">
                <a:pos x="T6" y="T7"/>
              </a:cxn>
              <a:cxn ang="T14">
                <a:pos x="T8" y="T9"/>
              </a:cxn>
            </a:cxnLst>
            <a:rect l="T15" t="T16" r="T17" b="T18"/>
            <a:pathLst>
              <a:path w="193" h="97">
                <a:moveTo>
                  <a:pt x="0" y="96"/>
                </a:moveTo>
                <a:lnTo>
                  <a:pt x="96" y="0"/>
                </a:lnTo>
                <a:lnTo>
                  <a:pt x="96" y="96"/>
                </a:lnTo>
                <a:lnTo>
                  <a:pt x="192" y="0"/>
                </a:lnTo>
              </a:path>
            </a:pathLst>
          </a:custGeom>
          <a:noFill/>
          <a:ln w="12700"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7126" name="Freeform 24"/>
          <p:cNvSpPr>
            <a:spLocks/>
          </p:cNvSpPr>
          <p:nvPr/>
        </p:nvSpPr>
        <p:spPr bwMode="auto">
          <a:xfrm>
            <a:off x="5562600" y="2514600"/>
            <a:ext cx="306388" cy="153988"/>
          </a:xfrm>
          <a:custGeom>
            <a:avLst/>
            <a:gdLst>
              <a:gd name="T0" fmla="*/ 0 w 193"/>
              <a:gd name="T1" fmla="*/ 2147483646 h 97"/>
              <a:gd name="T2" fmla="*/ 2147483646 w 193"/>
              <a:gd name="T3" fmla="*/ 0 h 97"/>
              <a:gd name="T4" fmla="*/ 2147483646 w 193"/>
              <a:gd name="T5" fmla="*/ 2147483646 h 97"/>
              <a:gd name="T6" fmla="*/ 2147483646 w 193"/>
              <a:gd name="T7" fmla="*/ 0 h 97"/>
              <a:gd name="T8" fmla="*/ 2147483646 w 193"/>
              <a:gd name="T9" fmla="*/ 0 h 97"/>
              <a:gd name="T10" fmla="*/ 0 60000 65536"/>
              <a:gd name="T11" fmla="*/ 0 60000 65536"/>
              <a:gd name="T12" fmla="*/ 0 60000 65536"/>
              <a:gd name="T13" fmla="*/ 0 60000 65536"/>
              <a:gd name="T14" fmla="*/ 0 60000 65536"/>
              <a:gd name="T15" fmla="*/ 0 w 193"/>
              <a:gd name="T16" fmla="*/ 0 h 97"/>
              <a:gd name="T17" fmla="*/ 193 w 193"/>
              <a:gd name="T18" fmla="*/ 97 h 97"/>
            </a:gdLst>
            <a:ahLst/>
            <a:cxnLst>
              <a:cxn ang="T10">
                <a:pos x="T0" y="T1"/>
              </a:cxn>
              <a:cxn ang="T11">
                <a:pos x="T2" y="T3"/>
              </a:cxn>
              <a:cxn ang="T12">
                <a:pos x="T4" y="T5"/>
              </a:cxn>
              <a:cxn ang="T13">
                <a:pos x="T6" y="T7"/>
              </a:cxn>
              <a:cxn ang="T14">
                <a:pos x="T8" y="T9"/>
              </a:cxn>
            </a:cxnLst>
            <a:rect l="T15" t="T16" r="T17" b="T18"/>
            <a:pathLst>
              <a:path w="193" h="97">
                <a:moveTo>
                  <a:pt x="0" y="96"/>
                </a:moveTo>
                <a:lnTo>
                  <a:pt x="96" y="0"/>
                </a:lnTo>
                <a:lnTo>
                  <a:pt x="96" y="96"/>
                </a:lnTo>
                <a:lnTo>
                  <a:pt x="192" y="0"/>
                </a:lnTo>
              </a:path>
            </a:pathLst>
          </a:custGeom>
          <a:noFill/>
          <a:ln w="12700"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7127" name="Line 25"/>
          <p:cNvSpPr>
            <a:spLocks noChangeShapeType="1"/>
          </p:cNvSpPr>
          <p:nvPr/>
        </p:nvSpPr>
        <p:spPr bwMode="auto">
          <a:xfrm>
            <a:off x="1066800" y="2590800"/>
            <a:ext cx="2819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8" name="Line 26"/>
          <p:cNvSpPr>
            <a:spLocks noChangeShapeType="1"/>
          </p:cNvSpPr>
          <p:nvPr/>
        </p:nvSpPr>
        <p:spPr bwMode="auto">
          <a:xfrm>
            <a:off x="4572000" y="2590800"/>
            <a:ext cx="914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9" name="Line 27"/>
          <p:cNvSpPr>
            <a:spLocks noChangeShapeType="1"/>
          </p:cNvSpPr>
          <p:nvPr/>
        </p:nvSpPr>
        <p:spPr bwMode="auto">
          <a:xfrm>
            <a:off x="6019800" y="2590800"/>
            <a:ext cx="2057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30" name="Line 28"/>
          <p:cNvSpPr>
            <a:spLocks noChangeShapeType="1"/>
          </p:cNvSpPr>
          <p:nvPr/>
        </p:nvSpPr>
        <p:spPr bwMode="auto">
          <a:xfrm flipV="1">
            <a:off x="5029200" y="22860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723506632"/>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ChangeArrowheads="1"/>
          </p:cNvSpPr>
          <p:nvPr/>
        </p:nvSpPr>
        <p:spPr bwMode="auto">
          <a:xfrm>
            <a:off x="409575" y="4676775"/>
            <a:ext cx="8324850" cy="1238250"/>
          </a:xfrm>
          <a:prstGeom prst="rect">
            <a:avLst/>
          </a:prstGeom>
          <a:solidFill>
            <a:srgbClr val="FCFEB9"/>
          </a:solidFill>
          <a:ln w="57150" cmpd="thinThick">
            <a:solidFill>
              <a:srgbClr val="000000"/>
            </a:solidFill>
            <a:miter lim="800000"/>
            <a:headEnd/>
            <a:tailEnd/>
          </a:ln>
        </p:spPr>
        <p:txBody>
          <a:bodyPr wrap="none" anchor="ct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endParaRPr lang="en-GB" altLang="en-US" sz="2400"/>
          </a:p>
        </p:txBody>
      </p:sp>
      <p:sp>
        <p:nvSpPr>
          <p:cNvPr id="48131" name="Rectangle 3"/>
          <p:cNvSpPr>
            <a:spLocks noChangeArrowheads="1"/>
          </p:cNvSpPr>
          <p:nvPr/>
        </p:nvSpPr>
        <p:spPr bwMode="auto">
          <a:xfrm>
            <a:off x="409575" y="2771775"/>
            <a:ext cx="8324850" cy="1466850"/>
          </a:xfrm>
          <a:prstGeom prst="rect">
            <a:avLst/>
          </a:prstGeom>
          <a:solidFill>
            <a:srgbClr val="FCFEB9"/>
          </a:solidFill>
          <a:ln w="57150" cmpd="thinThick">
            <a:solidFill>
              <a:srgbClr val="000000"/>
            </a:solidFill>
            <a:miter lim="800000"/>
            <a:headEnd/>
            <a:tailEnd/>
          </a:ln>
        </p:spPr>
        <p:txBody>
          <a:bodyPr wrap="none" anchor="ct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endParaRPr lang="en-GB" altLang="en-US" sz="2400"/>
          </a:p>
        </p:txBody>
      </p:sp>
      <p:sp>
        <p:nvSpPr>
          <p:cNvPr id="46085" name="Rectangle 5"/>
          <p:cNvSpPr>
            <a:spLocks noGrp="1" noChangeArrowheads="1"/>
          </p:cNvSpPr>
          <p:nvPr>
            <p:ph type="title"/>
          </p:nvPr>
        </p:nvSpPr>
        <p:spPr>
          <a:xfrm>
            <a:off x="1676400" y="282575"/>
            <a:ext cx="7391400" cy="1187450"/>
          </a:xfrm>
        </p:spPr>
        <p:txBody>
          <a:bodyPr/>
          <a:lstStyle/>
          <a:p>
            <a:pPr>
              <a:defRPr/>
            </a:pPr>
            <a:r>
              <a:rPr lang="en-US" sz="3200" b="1" dirty="0"/>
              <a:t>Administrative Considerations:  Procedural Aspects</a:t>
            </a:r>
          </a:p>
        </p:txBody>
      </p:sp>
      <p:sp>
        <p:nvSpPr>
          <p:cNvPr id="46086" name="Rectangle 6"/>
          <p:cNvSpPr>
            <a:spLocks noGrp="1" noChangeArrowheads="1"/>
          </p:cNvSpPr>
          <p:nvPr>
            <p:ph type="body" idx="1"/>
          </p:nvPr>
        </p:nvSpPr>
        <p:spPr>
          <a:xfrm>
            <a:off x="304800" y="2819400"/>
            <a:ext cx="8458200" cy="3505200"/>
          </a:xfrm>
        </p:spPr>
        <p:txBody>
          <a:bodyPr/>
          <a:lstStyle/>
          <a:p>
            <a:pPr marL="0" indent="0" algn="ctr">
              <a:buFont typeface="Monotype Sorts" pitchFamily="2" charset="2"/>
              <a:buNone/>
              <a:defRPr/>
            </a:pPr>
            <a:r>
              <a:rPr lang="en-US" sz="2800">
                <a:solidFill>
                  <a:schemeClr val="hlink"/>
                </a:solidFill>
                <a:effectLst>
                  <a:outerShdw blurRad="38100" dist="38100" dir="2700000" algn="tl">
                    <a:srgbClr val="C0C0C0"/>
                  </a:outerShdw>
                </a:effectLst>
              </a:rPr>
              <a:t>Declaration Date </a:t>
            </a:r>
            <a:r>
              <a:rPr lang="en-US" sz="2800"/>
              <a:t>– The date that the board of directors announces the amount and date of the next dividend.</a:t>
            </a:r>
            <a:endParaRPr lang="en-US" sz="1600"/>
          </a:p>
          <a:p>
            <a:pPr marL="0" indent="0" algn="ctr">
              <a:buFont typeface="Monotype Sorts" pitchFamily="2" charset="2"/>
              <a:buNone/>
              <a:defRPr/>
            </a:pPr>
            <a:endParaRPr lang="en-US" sz="1600"/>
          </a:p>
          <a:p>
            <a:pPr marL="0" indent="0" algn="ctr">
              <a:spcBef>
                <a:spcPct val="62000"/>
              </a:spcBef>
              <a:buFont typeface="Monotype Sorts" pitchFamily="2" charset="2"/>
              <a:buNone/>
              <a:defRPr/>
            </a:pPr>
            <a:r>
              <a:rPr lang="en-US" sz="2800">
                <a:solidFill>
                  <a:srgbClr val="42B200"/>
                </a:solidFill>
                <a:effectLst>
                  <a:outerShdw blurRad="38100" dist="38100" dir="2700000" algn="tl">
                    <a:srgbClr val="C0C0C0"/>
                  </a:outerShdw>
                </a:effectLst>
              </a:rPr>
              <a:t>Payment Date </a:t>
            </a:r>
            <a:r>
              <a:rPr lang="en-US" sz="2800"/>
              <a:t>– The date when the corporation actually pays the declared dividend.</a:t>
            </a:r>
          </a:p>
        </p:txBody>
      </p:sp>
      <p:sp>
        <p:nvSpPr>
          <p:cNvPr id="48134" name="Line 8"/>
          <p:cNvSpPr>
            <a:spLocks noChangeShapeType="1"/>
          </p:cNvSpPr>
          <p:nvPr/>
        </p:nvSpPr>
        <p:spPr bwMode="auto">
          <a:xfrm flipV="1">
            <a:off x="1066800" y="2209800"/>
            <a:ext cx="0" cy="3048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5" name="Line 9"/>
          <p:cNvSpPr>
            <a:spLocks noChangeShapeType="1"/>
          </p:cNvSpPr>
          <p:nvPr/>
        </p:nvSpPr>
        <p:spPr bwMode="auto">
          <a:xfrm flipV="1">
            <a:off x="4572000" y="22098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6" name="Line 10"/>
          <p:cNvSpPr>
            <a:spLocks noChangeShapeType="1"/>
          </p:cNvSpPr>
          <p:nvPr/>
        </p:nvSpPr>
        <p:spPr bwMode="auto">
          <a:xfrm flipV="1">
            <a:off x="5486400" y="22098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7" name="Line 11"/>
          <p:cNvSpPr>
            <a:spLocks noChangeShapeType="1"/>
          </p:cNvSpPr>
          <p:nvPr/>
        </p:nvSpPr>
        <p:spPr bwMode="auto">
          <a:xfrm flipV="1">
            <a:off x="8077200" y="2209800"/>
            <a:ext cx="0" cy="304800"/>
          </a:xfrm>
          <a:prstGeom prst="line">
            <a:avLst/>
          </a:prstGeom>
          <a:noFill/>
          <a:ln w="25400">
            <a:solidFill>
              <a:srgbClr val="42B2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92" name="Rectangle 12"/>
          <p:cNvSpPr>
            <a:spLocks noChangeArrowheads="1"/>
          </p:cNvSpPr>
          <p:nvPr/>
        </p:nvSpPr>
        <p:spPr bwMode="auto">
          <a:xfrm>
            <a:off x="671513" y="1882775"/>
            <a:ext cx="815975" cy="363538"/>
          </a:xfrm>
          <a:prstGeom prst="rect">
            <a:avLst/>
          </a:prstGeom>
          <a:noFill/>
          <a:ln w="12700">
            <a:noFill/>
            <a:miter lim="800000"/>
            <a:headEnd/>
            <a:tailEnd/>
          </a:ln>
          <a:effectLst/>
        </p:spPr>
        <p:txBody>
          <a:bodyPr wrap="none" lIns="90488" tIns="44450" rIns="90488" bIns="44450">
            <a:spAutoFit/>
          </a:bodyPr>
          <a:lstStyle/>
          <a:p>
            <a:pPr>
              <a:defRPr/>
            </a:pPr>
            <a:r>
              <a:rPr lang="en-US" sz="1800">
                <a:solidFill>
                  <a:schemeClr val="hlink"/>
                </a:solidFill>
                <a:effectLst>
                  <a:outerShdw blurRad="38100" dist="38100" dir="2700000" algn="tl">
                    <a:srgbClr val="C0C0C0"/>
                  </a:outerShdw>
                </a:effectLst>
                <a:latin typeface="Arial" charset="0"/>
              </a:rPr>
              <a:t>May 8</a:t>
            </a:r>
          </a:p>
        </p:txBody>
      </p:sp>
      <p:sp>
        <p:nvSpPr>
          <p:cNvPr id="48139" name="Rectangle 13"/>
          <p:cNvSpPr>
            <a:spLocks noChangeArrowheads="1"/>
          </p:cNvSpPr>
          <p:nvPr/>
        </p:nvSpPr>
        <p:spPr bwMode="auto">
          <a:xfrm>
            <a:off x="4024313" y="1882775"/>
            <a:ext cx="942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May 29</a:t>
            </a:r>
          </a:p>
        </p:txBody>
      </p:sp>
      <p:sp>
        <p:nvSpPr>
          <p:cNvPr id="48140" name="Rectangle 14"/>
          <p:cNvSpPr>
            <a:spLocks noChangeArrowheads="1"/>
          </p:cNvSpPr>
          <p:nvPr/>
        </p:nvSpPr>
        <p:spPr bwMode="auto">
          <a:xfrm>
            <a:off x="5014913" y="1882775"/>
            <a:ext cx="942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May 31</a:t>
            </a:r>
          </a:p>
        </p:txBody>
      </p:sp>
      <p:sp>
        <p:nvSpPr>
          <p:cNvPr id="46095" name="Rectangle 15"/>
          <p:cNvSpPr>
            <a:spLocks noChangeArrowheads="1"/>
          </p:cNvSpPr>
          <p:nvPr/>
        </p:nvSpPr>
        <p:spPr bwMode="auto">
          <a:xfrm>
            <a:off x="7529513" y="1882775"/>
            <a:ext cx="1031875" cy="363538"/>
          </a:xfrm>
          <a:prstGeom prst="rect">
            <a:avLst/>
          </a:prstGeom>
          <a:noFill/>
          <a:ln w="12700">
            <a:noFill/>
            <a:miter lim="800000"/>
            <a:headEnd/>
            <a:tailEnd/>
          </a:ln>
          <a:effectLst/>
        </p:spPr>
        <p:txBody>
          <a:bodyPr wrap="none" lIns="90488" tIns="44450" rIns="90488" bIns="44450">
            <a:spAutoFit/>
          </a:bodyPr>
          <a:lstStyle/>
          <a:p>
            <a:pPr>
              <a:defRPr/>
            </a:pPr>
            <a:r>
              <a:rPr lang="en-US" sz="1800">
                <a:solidFill>
                  <a:srgbClr val="42B200"/>
                </a:solidFill>
                <a:effectLst>
                  <a:outerShdw blurRad="38100" dist="38100" dir="2700000" algn="tl">
                    <a:srgbClr val="C0C0C0"/>
                  </a:outerShdw>
                </a:effectLst>
                <a:latin typeface="Arial" charset="0"/>
              </a:rPr>
              <a:t>June 15</a:t>
            </a:r>
          </a:p>
        </p:txBody>
      </p:sp>
      <p:sp>
        <p:nvSpPr>
          <p:cNvPr id="48142" name="Line 16"/>
          <p:cNvSpPr>
            <a:spLocks noChangeShapeType="1"/>
          </p:cNvSpPr>
          <p:nvPr/>
        </p:nvSpPr>
        <p:spPr bwMode="auto">
          <a:xfrm flipV="1">
            <a:off x="16002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3" name="Line 17"/>
          <p:cNvSpPr>
            <a:spLocks noChangeShapeType="1"/>
          </p:cNvSpPr>
          <p:nvPr/>
        </p:nvSpPr>
        <p:spPr bwMode="auto">
          <a:xfrm flipV="1">
            <a:off x="21336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4" name="Line 18"/>
          <p:cNvSpPr>
            <a:spLocks noChangeShapeType="1"/>
          </p:cNvSpPr>
          <p:nvPr/>
        </p:nvSpPr>
        <p:spPr bwMode="auto">
          <a:xfrm flipV="1">
            <a:off x="26670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5" name="Line 19"/>
          <p:cNvSpPr>
            <a:spLocks noChangeShapeType="1"/>
          </p:cNvSpPr>
          <p:nvPr/>
        </p:nvSpPr>
        <p:spPr bwMode="auto">
          <a:xfrm flipV="1">
            <a:off x="32004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6" name="Line 20"/>
          <p:cNvSpPr>
            <a:spLocks noChangeShapeType="1"/>
          </p:cNvSpPr>
          <p:nvPr/>
        </p:nvSpPr>
        <p:spPr bwMode="auto">
          <a:xfrm flipV="1">
            <a:off x="37338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7" name="Line 21"/>
          <p:cNvSpPr>
            <a:spLocks noChangeShapeType="1"/>
          </p:cNvSpPr>
          <p:nvPr/>
        </p:nvSpPr>
        <p:spPr bwMode="auto">
          <a:xfrm flipV="1">
            <a:off x="63246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8" name="Line 22"/>
          <p:cNvSpPr>
            <a:spLocks noChangeShapeType="1"/>
          </p:cNvSpPr>
          <p:nvPr/>
        </p:nvSpPr>
        <p:spPr bwMode="auto">
          <a:xfrm flipV="1">
            <a:off x="68580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9" name="Line 23"/>
          <p:cNvSpPr>
            <a:spLocks noChangeShapeType="1"/>
          </p:cNvSpPr>
          <p:nvPr/>
        </p:nvSpPr>
        <p:spPr bwMode="auto">
          <a:xfrm flipV="1">
            <a:off x="73914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50" name="Freeform 24"/>
          <p:cNvSpPr>
            <a:spLocks/>
          </p:cNvSpPr>
          <p:nvPr/>
        </p:nvSpPr>
        <p:spPr bwMode="auto">
          <a:xfrm>
            <a:off x="4038600" y="2438400"/>
            <a:ext cx="306388" cy="153988"/>
          </a:xfrm>
          <a:custGeom>
            <a:avLst/>
            <a:gdLst>
              <a:gd name="T0" fmla="*/ 0 w 193"/>
              <a:gd name="T1" fmla="*/ 2147483646 h 97"/>
              <a:gd name="T2" fmla="*/ 2147483646 w 193"/>
              <a:gd name="T3" fmla="*/ 0 h 97"/>
              <a:gd name="T4" fmla="*/ 2147483646 w 193"/>
              <a:gd name="T5" fmla="*/ 2147483646 h 97"/>
              <a:gd name="T6" fmla="*/ 2147483646 w 193"/>
              <a:gd name="T7" fmla="*/ 0 h 97"/>
              <a:gd name="T8" fmla="*/ 2147483646 w 193"/>
              <a:gd name="T9" fmla="*/ 0 h 97"/>
              <a:gd name="T10" fmla="*/ 0 60000 65536"/>
              <a:gd name="T11" fmla="*/ 0 60000 65536"/>
              <a:gd name="T12" fmla="*/ 0 60000 65536"/>
              <a:gd name="T13" fmla="*/ 0 60000 65536"/>
              <a:gd name="T14" fmla="*/ 0 60000 65536"/>
              <a:gd name="T15" fmla="*/ 0 w 193"/>
              <a:gd name="T16" fmla="*/ 0 h 97"/>
              <a:gd name="T17" fmla="*/ 193 w 193"/>
              <a:gd name="T18" fmla="*/ 97 h 97"/>
            </a:gdLst>
            <a:ahLst/>
            <a:cxnLst>
              <a:cxn ang="T10">
                <a:pos x="T0" y="T1"/>
              </a:cxn>
              <a:cxn ang="T11">
                <a:pos x="T2" y="T3"/>
              </a:cxn>
              <a:cxn ang="T12">
                <a:pos x="T4" y="T5"/>
              </a:cxn>
              <a:cxn ang="T13">
                <a:pos x="T6" y="T7"/>
              </a:cxn>
              <a:cxn ang="T14">
                <a:pos x="T8" y="T9"/>
              </a:cxn>
            </a:cxnLst>
            <a:rect l="T15" t="T16" r="T17" b="T18"/>
            <a:pathLst>
              <a:path w="193" h="97">
                <a:moveTo>
                  <a:pt x="0" y="96"/>
                </a:moveTo>
                <a:lnTo>
                  <a:pt x="96" y="0"/>
                </a:lnTo>
                <a:lnTo>
                  <a:pt x="96" y="96"/>
                </a:lnTo>
                <a:lnTo>
                  <a:pt x="192" y="0"/>
                </a:lnTo>
              </a:path>
            </a:pathLst>
          </a:custGeom>
          <a:noFill/>
          <a:ln w="12700"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8151" name="Freeform 25"/>
          <p:cNvSpPr>
            <a:spLocks/>
          </p:cNvSpPr>
          <p:nvPr/>
        </p:nvSpPr>
        <p:spPr bwMode="auto">
          <a:xfrm>
            <a:off x="5562600" y="2438400"/>
            <a:ext cx="306388" cy="153988"/>
          </a:xfrm>
          <a:custGeom>
            <a:avLst/>
            <a:gdLst>
              <a:gd name="T0" fmla="*/ 0 w 193"/>
              <a:gd name="T1" fmla="*/ 2147483646 h 97"/>
              <a:gd name="T2" fmla="*/ 2147483646 w 193"/>
              <a:gd name="T3" fmla="*/ 0 h 97"/>
              <a:gd name="T4" fmla="*/ 2147483646 w 193"/>
              <a:gd name="T5" fmla="*/ 2147483646 h 97"/>
              <a:gd name="T6" fmla="*/ 2147483646 w 193"/>
              <a:gd name="T7" fmla="*/ 0 h 97"/>
              <a:gd name="T8" fmla="*/ 2147483646 w 193"/>
              <a:gd name="T9" fmla="*/ 0 h 97"/>
              <a:gd name="T10" fmla="*/ 0 60000 65536"/>
              <a:gd name="T11" fmla="*/ 0 60000 65536"/>
              <a:gd name="T12" fmla="*/ 0 60000 65536"/>
              <a:gd name="T13" fmla="*/ 0 60000 65536"/>
              <a:gd name="T14" fmla="*/ 0 60000 65536"/>
              <a:gd name="T15" fmla="*/ 0 w 193"/>
              <a:gd name="T16" fmla="*/ 0 h 97"/>
              <a:gd name="T17" fmla="*/ 193 w 193"/>
              <a:gd name="T18" fmla="*/ 97 h 97"/>
            </a:gdLst>
            <a:ahLst/>
            <a:cxnLst>
              <a:cxn ang="T10">
                <a:pos x="T0" y="T1"/>
              </a:cxn>
              <a:cxn ang="T11">
                <a:pos x="T2" y="T3"/>
              </a:cxn>
              <a:cxn ang="T12">
                <a:pos x="T4" y="T5"/>
              </a:cxn>
              <a:cxn ang="T13">
                <a:pos x="T6" y="T7"/>
              </a:cxn>
              <a:cxn ang="T14">
                <a:pos x="T8" y="T9"/>
              </a:cxn>
            </a:cxnLst>
            <a:rect l="T15" t="T16" r="T17" b="T18"/>
            <a:pathLst>
              <a:path w="193" h="97">
                <a:moveTo>
                  <a:pt x="0" y="96"/>
                </a:moveTo>
                <a:lnTo>
                  <a:pt x="96" y="0"/>
                </a:lnTo>
                <a:lnTo>
                  <a:pt x="96" y="96"/>
                </a:lnTo>
                <a:lnTo>
                  <a:pt x="192" y="0"/>
                </a:lnTo>
              </a:path>
            </a:pathLst>
          </a:custGeom>
          <a:noFill/>
          <a:ln w="12700"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8152" name="Line 26"/>
          <p:cNvSpPr>
            <a:spLocks noChangeShapeType="1"/>
          </p:cNvSpPr>
          <p:nvPr/>
        </p:nvSpPr>
        <p:spPr bwMode="auto">
          <a:xfrm>
            <a:off x="1066800" y="2514600"/>
            <a:ext cx="2819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53" name="Line 27"/>
          <p:cNvSpPr>
            <a:spLocks noChangeShapeType="1"/>
          </p:cNvSpPr>
          <p:nvPr/>
        </p:nvSpPr>
        <p:spPr bwMode="auto">
          <a:xfrm>
            <a:off x="4572000" y="2514600"/>
            <a:ext cx="914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54" name="Line 28"/>
          <p:cNvSpPr>
            <a:spLocks noChangeShapeType="1"/>
          </p:cNvSpPr>
          <p:nvPr/>
        </p:nvSpPr>
        <p:spPr bwMode="auto">
          <a:xfrm>
            <a:off x="6019800" y="2514600"/>
            <a:ext cx="2057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55" name="Line 29"/>
          <p:cNvSpPr>
            <a:spLocks noChangeShapeType="1"/>
          </p:cNvSpPr>
          <p:nvPr/>
        </p:nvSpPr>
        <p:spPr bwMode="auto">
          <a:xfrm flipV="1">
            <a:off x="5029200" y="22098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18079389"/>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7" name="Rectangle 3"/>
          <p:cNvSpPr>
            <a:spLocks noGrp="1" noChangeArrowheads="1"/>
          </p:cNvSpPr>
          <p:nvPr>
            <p:ph type="title"/>
          </p:nvPr>
        </p:nvSpPr>
        <p:spPr>
          <a:xfrm>
            <a:off x="1676400" y="161925"/>
            <a:ext cx="5791200" cy="674787"/>
          </a:xfrm>
        </p:spPr>
        <p:txBody>
          <a:bodyPr/>
          <a:lstStyle/>
          <a:p>
            <a:pPr>
              <a:defRPr/>
            </a:pPr>
            <a:r>
              <a:rPr lang="en-US" sz="3200" b="1" dirty="0"/>
              <a:t>Dividend Reinvestment Plans</a:t>
            </a:r>
          </a:p>
        </p:txBody>
      </p:sp>
      <p:sp>
        <p:nvSpPr>
          <p:cNvPr id="47108" name="Rectangle 4"/>
          <p:cNvSpPr>
            <a:spLocks noGrp="1" noChangeArrowheads="1"/>
          </p:cNvSpPr>
          <p:nvPr>
            <p:ph type="body" idx="1"/>
          </p:nvPr>
        </p:nvSpPr>
        <p:spPr>
          <a:xfrm>
            <a:off x="755576" y="2780060"/>
            <a:ext cx="8077200" cy="3035300"/>
          </a:xfrm>
        </p:spPr>
        <p:txBody>
          <a:bodyPr>
            <a:spAutoFit/>
          </a:bodyPr>
          <a:lstStyle/>
          <a:p>
            <a:pPr>
              <a:buSzTx/>
              <a:buFont typeface="Wingdings" panose="05000000000000000000" pitchFamily="2" charset="2"/>
              <a:buChar char="§"/>
            </a:pPr>
            <a:r>
              <a:rPr lang="en-US" altLang="en-US" sz="2200" dirty="0"/>
              <a:t>The firm can use existing stock. A trustee (e.g., a bank) purchases the stock on the open market and credits current shareholders with the new shares.</a:t>
            </a:r>
          </a:p>
          <a:p>
            <a:pPr>
              <a:buSzTx/>
              <a:buFont typeface="Wingdings" panose="05000000000000000000" pitchFamily="2" charset="2"/>
              <a:buChar char="§"/>
            </a:pPr>
            <a:r>
              <a:rPr lang="en-US" altLang="en-US" sz="2200" dirty="0"/>
              <a:t>The firm can issue new stock. This method raises “new” funds for the firm. The plan essentially reduces the effective dividend-payout ratio.</a:t>
            </a:r>
          </a:p>
          <a:p>
            <a:pPr>
              <a:buSzTx/>
              <a:buFont typeface="Wingdings" panose="05000000000000000000" pitchFamily="2" charset="2"/>
              <a:buChar char="§"/>
            </a:pPr>
            <a:r>
              <a:rPr lang="en-US" altLang="en-US" sz="2200" dirty="0"/>
              <a:t>Some plans offer discounts and eliminate brokerage costs for current shareholders.</a:t>
            </a:r>
          </a:p>
        </p:txBody>
      </p:sp>
      <p:sp>
        <p:nvSpPr>
          <p:cNvPr id="47110" name="Rectangle 6"/>
          <p:cNvSpPr>
            <a:spLocks noChangeArrowheads="1"/>
          </p:cNvSpPr>
          <p:nvPr/>
        </p:nvSpPr>
        <p:spPr bwMode="auto">
          <a:xfrm>
            <a:off x="467544" y="1052736"/>
            <a:ext cx="8216900" cy="1511300"/>
          </a:xfrm>
          <a:prstGeom prst="rect">
            <a:avLst/>
          </a:prstGeom>
          <a:solidFill>
            <a:srgbClr val="FFFF99"/>
          </a:solidFill>
          <a:ln w="12700">
            <a:solidFill>
              <a:srgbClr val="000000"/>
            </a:solidFill>
            <a:miter lim="800000"/>
            <a:headEnd/>
            <a:tailEnd/>
          </a:ln>
          <a:effectLst/>
        </p:spPr>
        <p:txBody>
          <a:bodyPr lIns="90488" tIns="44450" rIns="90488" bIns="44450"/>
          <a:lstStyle/>
          <a:p>
            <a:pPr algn="ctr">
              <a:spcBef>
                <a:spcPct val="20000"/>
              </a:spcBef>
              <a:spcAft>
                <a:spcPct val="20000"/>
              </a:spcAft>
              <a:defRPr/>
            </a:pPr>
            <a:r>
              <a:rPr lang="en-US" sz="2400" dirty="0">
                <a:solidFill>
                  <a:srgbClr val="42B200"/>
                </a:solidFill>
                <a:effectLst>
                  <a:outerShdw blurRad="38100" dist="38100" dir="2700000" algn="tl">
                    <a:srgbClr val="000000"/>
                  </a:outerShdw>
                </a:effectLst>
                <a:latin typeface="+mj-lt"/>
              </a:rPr>
              <a:t>Dividend Reinvestment Plan (DRIP) </a:t>
            </a:r>
            <a:r>
              <a:rPr lang="en-US" sz="2400" dirty="0">
                <a:latin typeface="+mj-lt"/>
              </a:rPr>
              <a:t>– An optional plan allowing shareholders to automatically reinvest dividend payments in additional shares of the company’s stock.</a:t>
            </a:r>
          </a:p>
        </p:txBody>
      </p:sp>
    </p:spTree>
    <p:extLst>
      <p:ext uri="{BB962C8B-B14F-4D97-AF65-F5344CB8AC3E}">
        <p14:creationId xmlns:p14="http://schemas.microsoft.com/office/powerpoint/2010/main" val="24716199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7108">
                                            <p:txEl>
                                              <p:pRg st="0" end="0"/>
                                            </p:txEl>
                                          </p:spTgt>
                                        </p:tgtEl>
                                        <p:attrNameLst>
                                          <p:attrName>style.visibility</p:attrName>
                                        </p:attrNameLst>
                                      </p:cBhvr>
                                      <p:to>
                                        <p:strVal val="visible"/>
                                      </p:to>
                                    </p:set>
                                    <p:animEffect transition="in" filter="wipe(left)">
                                      <p:cBhvr>
                                        <p:cTn id="7" dur="500"/>
                                        <p:tgtEl>
                                          <p:spTgt spid="4710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7108">
                                            <p:txEl>
                                              <p:pRg st="1" end="1"/>
                                            </p:txEl>
                                          </p:spTgt>
                                        </p:tgtEl>
                                        <p:attrNameLst>
                                          <p:attrName>style.visibility</p:attrName>
                                        </p:attrNameLst>
                                      </p:cBhvr>
                                      <p:to>
                                        <p:strVal val="visible"/>
                                      </p:to>
                                    </p:set>
                                    <p:animEffect transition="in" filter="wipe(left)">
                                      <p:cBhvr>
                                        <p:cTn id="12" dur="500"/>
                                        <p:tgtEl>
                                          <p:spTgt spid="4710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7108">
                                            <p:txEl>
                                              <p:pRg st="2" end="2"/>
                                            </p:txEl>
                                          </p:spTgt>
                                        </p:tgtEl>
                                        <p:attrNameLst>
                                          <p:attrName>style.visibility</p:attrName>
                                        </p:attrNameLst>
                                      </p:cBhvr>
                                      <p:to>
                                        <p:strVal val="visible"/>
                                      </p:to>
                                    </p:set>
                                    <p:animEffect transition="in" filter="wipe(left)">
                                      <p:cBhvr>
                                        <p:cTn id="17" dur="500"/>
                                        <p:tgtEl>
                                          <p:spTgt spid="4710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8"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a:t>Questions</a:t>
            </a:r>
          </a:p>
        </p:txBody>
      </p:sp>
      <p:sp>
        <p:nvSpPr>
          <p:cNvPr id="3" name="Content Placeholder 2"/>
          <p:cNvSpPr>
            <a:spLocks noGrp="1"/>
          </p:cNvSpPr>
          <p:nvPr>
            <p:ph idx="1"/>
          </p:nvPr>
        </p:nvSpPr>
        <p:spPr/>
        <p:txBody>
          <a:bodyPr/>
          <a:lstStyle/>
          <a:p>
            <a:pPr marL="0" indent="0">
              <a:buNone/>
            </a:pPr>
            <a:r>
              <a:rPr lang="en-GB" dirty="0"/>
              <a:t>Read the journal article entitled: </a:t>
            </a:r>
            <a:r>
              <a:rPr lang="en-GB" dirty="0">
                <a:solidFill>
                  <a:srgbClr val="FF0000"/>
                </a:solidFill>
              </a:rPr>
              <a:t>Does Dividend Policy Matter? </a:t>
            </a:r>
            <a:r>
              <a:rPr lang="en-GB" dirty="0"/>
              <a:t> and answer the questions on slide 30.</a:t>
            </a:r>
          </a:p>
          <a:p>
            <a:pPr marL="0" indent="0">
              <a:buNone/>
            </a:pPr>
            <a:r>
              <a:rPr lang="en-GB" dirty="0"/>
              <a:t>The noted journal article has been uploaded on Moodle in week 2 as week 2 Lecture 2.2 Journal Article.</a:t>
            </a:r>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29/06/2025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8368842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274638"/>
            <a:ext cx="8229600" cy="490066"/>
          </a:xfrm>
        </p:spPr>
        <p:txBody>
          <a:bodyPr/>
          <a:lstStyle/>
          <a:p>
            <a:pPr eaLnBrk="1" hangingPunct="1"/>
            <a:r>
              <a:rPr lang="en-US" altLang="en-US" dirty="0"/>
              <a:t>Quick Quiz</a:t>
            </a:r>
          </a:p>
        </p:txBody>
      </p:sp>
      <p:sp>
        <p:nvSpPr>
          <p:cNvPr id="872451" name="Rectangle 3"/>
          <p:cNvSpPr>
            <a:spLocks noGrp="1" noChangeArrowheads="1"/>
          </p:cNvSpPr>
          <p:nvPr>
            <p:ph type="body" idx="1"/>
          </p:nvPr>
        </p:nvSpPr>
        <p:spPr>
          <a:xfrm>
            <a:off x="323528" y="1340768"/>
            <a:ext cx="8712968" cy="4176464"/>
          </a:xfrm>
        </p:spPr>
        <p:txBody>
          <a:bodyPr/>
          <a:lstStyle/>
          <a:p>
            <a:pPr marL="514350" indent="-514350" eaLnBrk="1" hangingPunct="1">
              <a:lnSpc>
                <a:spcPct val="90000"/>
              </a:lnSpc>
              <a:buFont typeface="+mj-lt"/>
              <a:buAutoNum type="arabicPeriod"/>
            </a:pPr>
            <a:r>
              <a:rPr lang="en-US" altLang="en-US" sz="2800" dirty="0"/>
              <a:t>What are the different types of dividends, and how is a dividend paid?</a:t>
            </a:r>
          </a:p>
          <a:p>
            <a:pPr marL="514350" indent="-514350" eaLnBrk="1" hangingPunct="1">
              <a:lnSpc>
                <a:spcPct val="90000"/>
              </a:lnSpc>
              <a:buFont typeface="+mj-lt"/>
              <a:buAutoNum type="arabicPeriod"/>
            </a:pPr>
            <a:r>
              <a:rPr lang="en-US" altLang="en-US" sz="2800" dirty="0"/>
              <a:t>What is the information content of dividend changes?</a:t>
            </a:r>
          </a:p>
          <a:p>
            <a:pPr marL="514350" indent="-514350" eaLnBrk="1" hangingPunct="1">
              <a:lnSpc>
                <a:spcPct val="90000"/>
              </a:lnSpc>
              <a:buFont typeface="+mj-lt"/>
              <a:buAutoNum type="arabicPeriod"/>
            </a:pPr>
            <a:r>
              <a:rPr lang="en-US" altLang="en-US" sz="2800" dirty="0"/>
              <a:t>What are stock dividends, and how do they differ from cash dividends?</a:t>
            </a:r>
          </a:p>
          <a:p>
            <a:pPr marL="514350" indent="-514350" eaLnBrk="1" hangingPunct="1">
              <a:lnSpc>
                <a:spcPct val="90000"/>
              </a:lnSpc>
              <a:buFont typeface="+mj-lt"/>
              <a:buAutoNum type="arabicPeriod"/>
            </a:pPr>
            <a:r>
              <a:rPr lang="en-US" altLang="en-US" sz="2800" dirty="0"/>
              <a:t>How are share repurchases an alternative to dividends, and why might investors prefer them?</a:t>
            </a:r>
          </a:p>
        </p:txBody>
      </p:sp>
    </p:spTree>
    <p:extLst>
      <p:ext uri="{BB962C8B-B14F-4D97-AF65-F5344CB8AC3E}">
        <p14:creationId xmlns:p14="http://schemas.microsoft.com/office/powerpoint/2010/main" val="36068548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872451">
                                            <p:txEl>
                                              <p:pRg st="0" end="0"/>
                                            </p:txEl>
                                          </p:spTgt>
                                        </p:tgtEl>
                                        <p:attrNameLst>
                                          <p:attrName>style.visibility</p:attrName>
                                        </p:attrNameLst>
                                      </p:cBhvr>
                                      <p:to>
                                        <p:strVal val="visible"/>
                                      </p:to>
                                    </p:set>
                                    <p:animEffect transition="in" filter="fade">
                                      <p:cBhvr>
                                        <p:cTn id="7" dur="1000"/>
                                        <p:tgtEl>
                                          <p:spTgt spid="872451">
                                            <p:txEl>
                                              <p:pRg st="0" end="0"/>
                                            </p:txEl>
                                          </p:spTgt>
                                        </p:tgtEl>
                                      </p:cBhvr>
                                    </p:animEffect>
                                    <p:anim calcmode="lin" valueType="num">
                                      <p:cBhvr>
                                        <p:cTn id="8" dur="1000" fill="hold"/>
                                        <p:tgtEl>
                                          <p:spTgt spid="87245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7245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872451">
                                            <p:txEl>
                                              <p:pRg st="1" end="1"/>
                                            </p:txEl>
                                          </p:spTgt>
                                        </p:tgtEl>
                                        <p:attrNameLst>
                                          <p:attrName>style.visibility</p:attrName>
                                        </p:attrNameLst>
                                      </p:cBhvr>
                                      <p:to>
                                        <p:strVal val="visible"/>
                                      </p:to>
                                    </p:set>
                                    <p:animEffect transition="in" filter="fade">
                                      <p:cBhvr>
                                        <p:cTn id="14" dur="1000"/>
                                        <p:tgtEl>
                                          <p:spTgt spid="872451">
                                            <p:txEl>
                                              <p:pRg st="1" end="1"/>
                                            </p:txEl>
                                          </p:spTgt>
                                        </p:tgtEl>
                                      </p:cBhvr>
                                    </p:animEffect>
                                    <p:anim calcmode="lin" valueType="num">
                                      <p:cBhvr>
                                        <p:cTn id="15" dur="1000" fill="hold"/>
                                        <p:tgtEl>
                                          <p:spTgt spid="87245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7245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872451">
                                            <p:txEl>
                                              <p:pRg st="2" end="2"/>
                                            </p:txEl>
                                          </p:spTgt>
                                        </p:tgtEl>
                                        <p:attrNameLst>
                                          <p:attrName>style.visibility</p:attrName>
                                        </p:attrNameLst>
                                      </p:cBhvr>
                                      <p:to>
                                        <p:strVal val="visible"/>
                                      </p:to>
                                    </p:set>
                                    <p:animEffect transition="in" filter="fade">
                                      <p:cBhvr>
                                        <p:cTn id="21" dur="1000"/>
                                        <p:tgtEl>
                                          <p:spTgt spid="872451">
                                            <p:txEl>
                                              <p:pRg st="2" end="2"/>
                                            </p:txEl>
                                          </p:spTgt>
                                        </p:tgtEl>
                                      </p:cBhvr>
                                    </p:animEffect>
                                    <p:anim calcmode="lin" valueType="num">
                                      <p:cBhvr>
                                        <p:cTn id="22" dur="1000" fill="hold"/>
                                        <p:tgtEl>
                                          <p:spTgt spid="87245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7245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872451">
                                            <p:txEl>
                                              <p:pRg st="3" end="3"/>
                                            </p:txEl>
                                          </p:spTgt>
                                        </p:tgtEl>
                                        <p:attrNameLst>
                                          <p:attrName>style.visibility</p:attrName>
                                        </p:attrNameLst>
                                      </p:cBhvr>
                                      <p:to>
                                        <p:strVal val="visible"/>
                                      </p:to>
                                    </p:set>
                                    <p:animEffect transition="in" filter="fade">
                                      <p:cBhvr>
                                        <p:cTn id="28" dur="1000"/>
                                        <p:tgtEl>
                                          <p:spTgt spid="872451">
                                            <p:txEl>
                                              <p:pRg st="3" end="3"/>
                                            </p:txEl>
                                          </p:spTgt>
                                        </p:tgtEl>
                                      </p:cBhvr>
                                    </p:animEffect>
                                    <p:anim calcmode="lin" valueType="num">
                                      <p:cBhvr>
                                        <p:cTn id="29" dur="1000" fill="hold"/>
                                        <p:tgtEl>
                                          <p:spTgt spid="87245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7245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457200" y="274638"/>
            <a:ext cx="8229600" cy="634082"/>
          </a:xfrm>
        </p:spPr>
        <p:txBody>
          <a:bodyPr/>
          <a:lstStyle/>
          <a:p>
            <a:r>
              <a:rPr lang="en-US" dirty="0">
                <a:solidFill>
                  <a:srgbClr val="FFC000"/>
                </a:solidFill>
              </a:rPr>
              <a:t>Any Questions?</a:t>
            </a: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425406" y="4365104"/>
            <a:ext cx="8229600" cy="748680"/>
          </a:xfrm>
        </p:spPr>
        <p:txBody>
          <a:bodyPr/>
          <a:lstStyle/>
          <a:p>
            <a:pPr marL="0" indent="0" algn="ctr">
              <a:buNone/>
            </a:pPr>
            <a:r>
              <a:rPr lang="en-GB" sz="4400" dirty="0">
                <a:solidFill>
                  <a:srgbClr val="FFC000"/>
                </a:solidFill>
                <a:ea typeface="+mn-lt"/>
                <a:cs typeface="+mn-lt"/>
              </a:rPr>
              <a:t>Thank you!</a:t>
            </a:r>
            <a:endParaRPr lang="en-US" sz="44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29/06/2025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6" name="Picture 5"/>
          <p:cNvPicPr>
            <a:picLocks noChangeAspect="1"/>
          </p:cNvPicPr>
          <p:nvPr/>
        </p:nvPicPr>
        <p:blipFill>
          <a:blip r:embed="rId2"/>
          <a:stretch>
            <a:fillRect/>
          </a:stretch>
        </p:blipFill>
        <p:spPr>
          <a:xfrm>
            <a:off x="-10810" y="0"/>
            <a:ext cx="9144793" cy="4176122"/>
          </a:xfrm>
          <a:prstGeom prst="rect">
            <a:avLst/>
          </a:prstGeom>
        </p:spPr>
      </p:pic>
    </p:spTree>
    <p:extLst>
      <p:ext uri="{BB962C8B-B14F-4D97-AF65-F5344CB8AC3E}">
        <p14:creationId xmlns:p14="http://schemas.microsoft.com/office/powerpoint/2010/main" val="32252829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A76A5-63C6-1C15-0D26-563F43DC8B96}"/>
              </a:ext>
            </a:extLst>
          </p:cNvPr>
          <p:cNvSpPr>
            <a:spLocks noGrp="1"/>
          </p:cNvSpPr>
          <p:nvPr>
            <p:ph type="title"/>
          </p:nvPr>
        </p:nvSpPr>
        <p:spPr/>
        <p:txBody>
          <a:bodyPr/>
          <a:lstStyle/>
          <a:p>
            <a:r>
              <a:rPr lang="en-GB" dirty="0"/>
              <a:t>Essential Reading </a:t>
            </a:r>
            <a:br>
              <a:rPr lang="en-GB" dirty="0"/>
            </a:br>
            <a:endParaRPr lang="en-GB" dirty="0"/>
          </a:p>
        </p:txBody>
      </p:sp>
      <p:sp>
        <p:nvSpPr>
          <p:cNvPr id="3" name="Content Placeholder 2">
            <a:extLst>
              <a:ext uri="{FF2B5EF4-FFF2-40B4-BE49-F238E27FC236}">
                <a16:creationId xmlns:a16="http://schemas.microsoft.com/office/drawing/2014/main" id="{B8E43FCD-E41D-DB81-977B-BD70660F591B}"/>
              </a:ext>
            </a:extLst>
          </p:cNvPr>
          <p:cNvSpPr>
            <a:spLocks noGrp="1"/>
          </p:cNvSpPr>
          <p:nvPr>
            <p:ph sz="half" idx="1"/>
          </p:nvPr>
        </p:nvSpPr>
        <p:spPr/>
        <p:txBody>
          <a:bodyPr/>
          <a:lstStyle/>
          <a:p>
            <a:r>
              <a:rPr lang="en-GB" dirty="0"/>
              <a:t>Chapter 12 – Dividend Policy – </a:t>
            </a:r>
          </a:p>
          <a:p>
            <a:r>
              <a:rPr lang="en-GB" dirty="0"/>
              <a:t>Essentials of corporate financial management</a:t>
            </a:r>
          </a:p>
          <a:p>
            <a:pPr fontAlgn="ctr"/>
            <a:r>
              <a:rPr lang="en-GB" dirty="0"/>
              <a:t>E-book</a:t>
            </a:r>
          </a:p>
          <a:p>
            <a:pPr fontAlgn="ctr"/>
            <a:r>
              <a:rPr lang="en-GB" dirty="0"/>
              <a:t>Arnold, Glen,, Second edition., Harlow, England :, Pearson, ©2013; [2013]</a:t>
            </a:r>
          </a:p>
          <a:p>
            <a:endParaRPr lang="en-GB" dirty="0"/>
          </a:p>
        </p:txBody>
      </p:sp>
      <p:sp>
        <p:nvSpPr>
          <p:cNvPr id="6" name="Content Placeholder 5">
            <a:extLst>
              <a:ext uri="{FF2B5EF4-FFF2-40B4-BE49-F238E27FC236}">
                <a16:creationId xmlns:a16="http://schemas.microsoft.com/office/drawing/2014/main" id="{34FC4BEC-D9D6-A152-625A-1B3F8472725B}"/>
              </a:ext>
            </a:extLst>
          </p:cNvPr>
          <p:cNvSpPr>
            <a:spLocks noGrp="1"/>
          </p:cNvSpPr>
          <p:nvPr>
            <p:ph sz="half" idx="2"/>
          </p:nvPr>
        </p:nvSpPr>
        <p:spPr>
          <a:xfrm>
            <a:off x="4648200" y="1600200"/>
            <a:ext cx="4038600" cy="4133055"/>
          </a:xfrm>
        </p:spPr>
        <p:txBody>
          <a:bodyPr/>
          <a:lstStyle/>
          <a:p>
            <a:r>
              <a:rPr lang="en-GB"/>
              <a:t>Chapter 12</a:t>
            </a:r>
            <a:endParaRPr lang="en-GB" dirty="0"/>
          </a:p>
          <a:p>
            <a:r>
              <a:rPr lang="en-GB" dirty="0"/>
              <a:t>Business finance [electronic resource] / theory and practice</a:t>
            </a:r>
          </a:p>
          <a:p>
            <a:pPr fontAlgn="ctr"/>
            <a:r>
              <a:rPr lang="en-GB" dirty="0"/>
              <a:t>E-book</a:t>
            </a:r>
          </a:p>
          <a:p>
            <a:pPr fontAlgn="ctr"/>
            <a:r>
              <a:rPr lang="en-GB" dirty="0"/>
              <a:t>McLaney, E. J., 9th ed., Harlow :, Financial Times Prentice Hall, 2011.</a:t>
            </a:r>
          </a:p>
          <a:p>
            <a:endParaRPr lang="en-GB" dirty="0"/>
          </a:p>
        </p:txBody>
      </p:sp>
      <p:sp>
        <p:nvSpPr>
          <p:cNvPr id="4" name="Date Placeholder 3">
            <a:extLst>
              <a:ext uri="{FF2B5EF4-FFF2-40B4-BE49-F238E27FC236}">
                <a16:creationId xmlns:a16="http://schemas.microsoft.com/office/drawing/2014/main" id="{48CC4997-427D-D498-CF4F-E57B66233BE6}"/>
              </a:ext>
            </a:extLst>
          </p:cNvPr>
          <p:cNvSpPr>
            <a:spLocks noGrp="1"/>
          </p:cNvSpPr>
          <p:nvPr>
            <p:ph type="dt" sz="half" idx="10"/>
          </p:nvPr>
        </p:nvSpPr>
        <p:spPr/>
        <p:txBody>
          <a:bodyPr/>
          <a:lstStyle/>
          <a:p>
            <a:pPr>
              <a:defRPr/>
            </a:pPr>
            <a:fld id="{2303D31F-598B-47EE-BA37-93F097A3D676}" type="datetime1">
              <a:rPr lang="en-GB" altLang="en-US" smtClean="0"/>
              <a:pPr>
                <a:defRPr/>
              </a:pPr>
              <a:t>29/06/2025</a:t>
            </a:fld>
            <a:endParaRPr lang="en-GB" altLang="en-US"/>
          </a:p>
        </p:txBody>
      </p:sp>
      <p:sp>
        <p:nvSpPr>
          <p:cNvPr id="5" name="Slide Number Placeholder 4">
            <a:extLst>
              <a:ext uri="{FF2B5EF4-FFF2-40B4-BE49-F238E27FC236}">
                <a16:creationId xmlns:a16="http://schemas.microsoft.com/office/drawing/2014/main" id="{FEA48F86-0715-8250-011F-04AE8172E15E}"/>
              </a:ext>
            </a:extLst>
          </p:cNvPr>
          <p:cNvSpPr>
            <a:spLocks noGrp="1"/>
          </p:cNvSpPr>
          <p:nvPr>
            <p:ph type="sldNum" sz="quarter" idx="11"/>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26804094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GB" sz="3200" dirty="0"/>
              <a:t>Suggested further readings</a:t>
            </a:r>
          </a:p>
        </p:txBody>
      </p:sp>
      <p:sp>
        <p:nvSpPr>
          <p:cNvPr id="3" name="Content Placeholder 2"/>
          <p:cNvSpPr>
            <a:spLocks noGrp="1"/>
          </p:cNvSpPr>
          <p:nvPr>
            <p:ph idx="1"/>
          </p:nvPr>
        </p:nvSpPr>
        <p:spPr>
          <a:xfrm>
            <a:off x="422386" y="836712"/>
            <a:ext cx="8229600" cy="4680520"/>
          </a:xfrm>
        </p:spPr>
        <p:txBody>
          <a:bodyPr/>
          <a:lstStyle/>
          <a:p>
            <a:pPr>
              <a:buFont typeface="Wingdings" panose="05000000000000000000" pitchFamily="2" charset="2"/>
              <a:buChar char="§"/>
            </a:pPr>
            <a:r>
              <a:rPr lang="en-GB" sz="1200" dirty="0"/>
              <a:t>Allen, F. and </a:t>
            </a:r>
            <a:r>
              <a:rPr lang="en-GB" sz="1200" dirty="0" err="1"/>
              <a:t>Michaely</a:t>
            </a:r>
            <a:r>
              <a:rPr lang="en-GB" sz="1200" dirty="0"/>
              <a:t>, R. (2003),“</a:t>
            </a:r>
            <a:r>
              <a:rPr lang="en-GB" sz="1200" dirty="0" err="1"/>
              <a:t>Payout</a:t>
            </a:r>
            <a:r>
              <a:rPr lang="en-GB" sz="1200" dirty="0"/>
              <a:t> policy”, in </a:t>
            </a:r>
            <a:r>
              <a:rPr lang="en-GB" sz="1200" dirty="0" err="1"/>
              <a:t>Constantinides</a:t>
            </a:r>
            <a:r>
              <a:rPr lang="en-GB" sz="1200" dirty="0"/>
              <a:t>, G.M., Harris, M. and </a:t>
            </a:r>
            <a:r>
              <a:rPr lang="en-GB" sz="1200" dirty="0" err="1"/>
              <a:t>Stulz</a:t>
            </a:r>
            <a:r>
              <a:rPr lang="en-GB" sz="1200" dirty="0"/>
              <a:t>, R.M.(</a:t>
            </a:r>
            <a:r>
              <a:rPr lang="en-GB" sz="1200" dirty="0" err="1"/>
              <a:t>Eds</a:t>
            </a:r>
            <a:r>
              <a:rPr lang="en-GB" sz="1200" dirty="0"/>
              <a:t>),Handbook of the Economics of Finance, Vol. 1A, North Holland, </a:t>
            </a:r>
            <a:r>
              <a:rPr lang="en-GB" sz="1200" dirty="0" err="1"/>
              <a:t>Amsterdam,pp</a:t>
            </a:r>
            <a:r>
              <a:rPr lang="en-GB" sz="1200" dirty="0"/>
              <a:t>. 337-429.140MF41,2 (16) (PDF) Corporate dividend policy revisited. Available from: https://www.researchgate.net/publication/276259559_Corporate_dividend_policy_revisited [accessed Oct 17 2021].</a:t>
            </a:r>
          </a:p>
          <a:p>
            <a:pPr>
              <a:buFont typeface="Wingdings" panose="05000000000000000000" pitchFamily="2" charset="2"/>
              <a:buChar char="§"/>
            </a:pPr>
            <a:r>
              <a:rPr lang="en-GB" sz="1200" dirty="0"/>
              <a:t>Al-</a:t>
            </a:r>
            <a:r>
              <a:rPr lang="en-GB" sz="1200" dirty="0" err="1"/>
              <a:t>Malkawi</a:t>
            </a:r>
            <a:r>
              <a:rPr lang="en-GB" sz="1200" dirty="0"/>
              <a:t>, H.-A., Rafferty, M. and Pillai, R. (2010),“Dividend policy: a review of </a:t>
            </a:r>
            <a:r>
              <a:rPr lang="en-GB" sz="1200" dirty="0" err="1"/>
              <a:t>theoriesand</a:t>
            </a:r>
            <a:r>
              <a:rPr lang="en-GB" sz="1200" dirty="0"/>
              <a:t> empirical </a:t>
            </a:r>
            <a:r>
              <a:rPr lang="en-GB" sz="1200" dirty="0" err="1"/>
              <a:t>evidence”,International</a:t>
            </a:r>
            <a:r>
              <a:rPr lang="en-GB" sz="1200" dirty="0"/>
              <a:t> Bulletin of Business Administration, Vol. 9,pp. 171-200.</a:t>
            </a:r>
          </a:p>
          <a:p>
            <a:pPr>
              <a:buFont typeface="Wingdings" panose="05000000000000000000" pitchFamily="2" charset="2"/>
              <a:buChar char="§"/>
            </a:pPr>
            <a:r>
              <a:rPr lang="en-GB" sz="1200" dirty="0" err="1"/>
              <a:t>Amenta</a:t>
            </a:r>
            <a:r>
              <a:rPr lang="en-GB" sz="1200" dirty="0"/>
              <a:t>, M. (2013),“</a:t>
            </a:r>
            <a:r>
              <a:rPr lang="en-GB" sz="1200" dirty="0" err="1"/>
              <a:t>FactSet</a:t>
            </a:r>
            <a:r>
              <a:rPr lang="en-GB" sz="1200" dirty="0"/>
              <a:t>: buyback quarterly S&amp;P 500”, Fact Research Systems Inc., pp. 1-13.Andres, C., </a:t>
            </a:r>
            <a:r>
              <a:rPr lang="en-GB" sz="1200" dirty="0" err="1"/>
              <a:t>Betzer</a:t>
            </a:r>
            <a:r>
              <a:rPr lang="en-GB" sz="1200" dirty="0"/>
              <a:t>, A., Da Silva, L.C. and </a:t>
            </a:r>
            <a:r>
              <a:rPr lang="en-GB" sz="1200" dirty="0" err="1"/>
              <a:t>Goergen</a:t>
            </a:r>
            <a:r>
              <a:rPr lang="en-GB" sz="1200" dirty="0"/>
              <a:t>, M. (2009),“Trends in dividends: payers </a:t>
            </a:r>
            <a:r>
              <a:rPr lang="en-GB" sz="1200" dirty="0" err="1"/>
              <a:t>andpayouts</a:t>
            </a:r>
            <a:r>
              <a:rPr lang="en-GB" sz="1200" dirty="0"/>
              <a:t>”, in Baker, H.K. (Ed.),Dividends and Dividend Policy, John Wiley &amp; Sons, </a:t>
            </a:r>
            <a:r>
              <a:rPr lang="en-GB" sz="1200" dirty="0" err="1"/>
              <a:t>Hoboken,NJ</a:t>
            </a:r>
            <a:r>
              <a:rPr lang="en-GB" sz="1200" dirty="0"/>
              <a:t>, pp. 35-54.</a:t>
            </a:r>
          </a:p>
          <a:p>
            <a:pPr>
              <a:buFont typeface="Wingdings" panose="05000000000000000000" pitchFamily="2" charset="2"/>
              <a:buChar char="§"/>
            </a:pPr>
            <a:r>
              <a:rPr lang="en-GB" sz="1200" dirty="0" err="1"/>
              <a:t>Ang</a:t>
            </a:r>
            <a:r>
              <a:rPr lang="en-GB" sz="1200" dirty="0"/>
              <a:t>, J.S. and </a:t>
            </a:r>
            <a:r>
              <a:rPr lang="en-GB" sz="1200" dirty="0" err="1"/>
              <a:t>Ciccone</a:t>
            </a:r>
            <a:r>
              <a:rPr lang="en-GB" sz="1200" dirty="0"/>
              <a:t>, S.J. (2009),“Dividend irrelevance theory”, in Baker, H.K. (Ed.),</a:t>
            </a:r>
            <a:r>
              <a:rPr lang="en-GB" sz="1200" dirty="0" err="1"/>
              <a:t>Dividendsand</a:t>
            </a:r>
            <a:r>
              <a:rPr lang="en-GB" sz="1200" dirty="0"/>
              <a:t> Dividend Policy, Oxford University Press, New York, NY, pp. 97-113.</a:t>
            </a:r>
          </a:p>
          <a:p>
            <a:pPr>
              <a:buFont typeface="Wingdings" panose="05000000000000000000" pitchFamily="2" charset="2"/>
              <a:buChar char="§"/>
            </a:pPr>
            <a:r>
              <a:rPr lang="en-GB" sz="1200" dirty="0"/>
              <a:t>Baker, H.K. (Ed.) (2009),Dividends and Dividend Policy, John Wiley &amp; Sons, Hoboken, </a:t>
            </a:r>
            <a:r>
              <a:rPr lang="en-GB" sz="1200" dirty="0" err="1"/>
              <a:t>NJ.Baker</a:t>
            </a:r>
            <a:r>
              <a:rPr lang="en-GB" sz="1200" dirty="0"/>
              <a:t>, H.K. and Powell, G.E. (1999),“How corporate managers view dividend policy”,</a:t>
            </a:r>
            <a:r>
              <a:rPr lang="en-GB" sz="1200" dirty="0" err="1"/>
              <a:t>QuarterlyJournal</a:t>
            </a:r>
            <a:r>
              <a:rPr lang="en-GB" sz="1200" dirty="0"/>
              <a:t> of Business and Economics, Vol. 38 No. 2, pp. 17-35.</a:t>
            </a:r>
          </a:p>
          <a:p>
            <a:pPr>
              <a:buFont typeface="Wingdings" panose="05000000000000000000" pitchFamily="2" charset="2"/>
              <a:buChar char="§"/>
            </a:pPr>
            <a:r>
              <a:rPr lang="en-GB" sz="1200" dirty="0"/>
              <a:t>Baker, H.K., Powell, G.E. and </a:t>
            </a:r>
            <a:r>
              <a:rPr lang="en-GB" sz="1200" dirty="0" err="1"/>
              <a:t>Veit</a:t>
            </a:r>
            <a:r>
              <a:rPr lang="en-GB" sz="1200" dirty="0"/>
              <a:t>, E.T. (2002),“Revisiting the dividend puzzle: do all the </a:t>
            </a:r>
            <a:r>
              <a:rPr lang="en-GB" sz="1200" dirty="0" err="1"/>
              <a:t>piecesnow</a:t>
            </a:r>
            <a:r>
              <a:rPr lang="en-GB" sz="1200" dirty="0"/>
              <a:t> </a:t>
            </a:r>
            <a:r>
              <a:rPr lang="en-GB" sz="1200" dirty="0" err="1"/>
              <a:t>fit?”,Review</a:t>
            </a:r>
            <a:r>
              <a:rPr lang="en-GB" sz="1200" dirty="0"/>
              <a:t> of Financial Economics, Vol. 11 No. 4, pp. 241-261.</a:t>
            </a:r>
          </a:p>
          <a:p>
            <a:pPr>
              <a:buFont typeface="Wingdings" panose="05000000000000000000" pitchFamily="2" charset="2"/>
              <a:buChar char="§"/>
            </a:pPr>
            <a:r>
              <a:rPr lang="en-GB" sz="1200" dirty="0"/>
              <a:t>Baker, H.K., Singleton, J.C. and </a:t>
            </a:r>
            <a:r>
              <a:rPr lang="en-GB" sz="1200" dirty="0" err="1"/>
              <a:t>Veit</a:t>
            </a:r>
            <a:r>
              <a:rPr lang="en-GB" sz="1200" dirty="0"/>
              <a:t>, E.T. (2011),Survey Research in Corporate Finance−</a:t>
            </a:r>
            <a:r>
              <a:rPr lang="en-GB" sz="1200" dirty="0" err="1"/>
              <a:t>Bridgingthe</a:t>
            </a:r>
            <a:r>
              <a:rPr lang="en-GB" sz="1200" dirty="0"/>
              <a:t> Gap between Theory and Practice, Oxford University Press, New York, NY.</a:t>
            </a:r>
          </a:p>
          <a:p>
            <a:pPr>
              <a:buFont typeface="Wingdings" panose="05000000000000000000" pitchFamily="2" charset="2"/>
              <a:buChar char="§"/>
            </a:pPr>
            <a:r>
              <a:rPr lang="en-GB" sz="1200" dirty="0"/>
              <a:t>Baker, H.K., </a:t>
            </a:r>
            <a:r>
              <a:rPr lang="en-GB" sz="1200" dirty="0" err="1"/>
              <a:t>Veit</a:t>
            </a:r>
            <a:r>
              <a:rPr lang="en-GB" sz="1200" dirty="0"/>
              <a:t>, E.T. and Powell, G.E. (2001),“Factors influencing dividend policy decisions </a:t>
            </a:r>
            <a:r>
              <a:rPr lang="en-GB" sz="1200" dirty="0" err="1"/>
              <a:t>ofNASDAQ</a:t>
            </a:r>
            <a:r>
              <a:rPr lang="en-GB" sz="1200" dirty="0"/>
              <a:t> </a:t>
            </a:r>
            <a:r>
              <a:rPr lang="en-GB" sz="1200" dirty="0" err="1"/>
              <a:t>firms”,Financial</a:t>
            </a:r>
            <a:r>
              <a:rPr lang="en-GB" sz="1200" dirty="0"/>
              <a:t> Review, Vol. 36 No. 3, pp. 19-38.</a:t>
            </a:r>
          </a:p>
          <a:p>
            <a:pPr>
              <a:buFont typeface="Wingdings" panose="05000000000000000000" pitchFamily="2" charset="2"/>
              <a:buChar char="§"/>
            </a:pPr>
            <a:r>
              <a:rPr lang="en-GB" sz="1200" dirty="0"/>
              <a:t>Baker, M. and </a:t>
            </a:r>
            <a:r>
              <a:rPr lang="en-GB" sz="1200" dirty="0" err="1"/>
              <a:t>Wurgler</a:t>
            </a:r>
            <a:r>
              <a:rPr lang="en-GB" sz="1200" dirty="0"/>
              <a:t>, J. (2004a),“A catering theory of </a:t>
            </a:r>
            <a:r>
              <a:rPr lang="en-GB" sz="1200" dirty="0" err="1"/>
              <a:t>dividends”,Journal</a:t>
            </a:r>
            <a:r>
              <a:rPr lang="en-GB" sz="1200" dirty="0"/>
              <a:t> of Finance, Vol. 59No. 3, pp. 1125-1165.Baker, M. and </a:t>
            </a:r>
            <a:r>
              <a:rPr lang="en-GB" sz="1200" dirty="0" err="1"/>
              <a:t>Wurgler</a:t>
            </a:r>
            <a:r>
              <a:rPr lang="en-GB" sz="1200" dirty="0"/>
              <a:t>, J. (2004b),“Appearing and disappearing dividends: the link to </a:t>
            </a:r>
            <a:r>
              <a:rPr lang="en-GB" sz="1200" dirty="0" err="1"/>
              <a:t>cateringincentives</a:t>
            </a:r>
            <a:r>
              <a:rPr lang="en-GB" sz="1200" dirty="0"/>
              <a:t>”,Journal of Financial Economics, Vol. 73 No. 2, pp. 271-288.</a:t>
            </a:r>
          </a:p>
          <a:p>
            <a:pPr marL="0" indent="0">
              <a:buNone/>
            </a:pPr>
            <a:endParaRPr lang="en-GB" sz="1200" dirty="0"/>
          </a:p>
          <a:p>
            <a:pPr marL="0" indent="0">
              <a:buNone/>
            </a:pPr>
            <a:endParaRPr lang="en-GB" sz="1000" dirty="0"/>
          </a:p>
          <a:p>
            <a:pPr marL="0" indent="0">
              <a:buNone/>
            </a:pPr>
            <a:endParaRPr lang="en-GB" sz="1000" dirty="0"/>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15037116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19"/>
            <a:ext cx="8229600" cy="461046"/>
          </a:xfrm>
        </p:spPr>
        <p:txBody>
          <a:bodyPr/>
          <a:lstStyle/>
          <a:p>
            <a:r>
              <a:rPr lang="en-GB" sz="2400" dirty="0"/>
              <a:t>Suggested further readings</a:t>
            </a:r>
          </a:p>
        </p:txBody>
      </p:sp>
      <p:sp>
        <p:nvSpPr>
          <p:cNvPr id="3" name="Content Placeholder 2"/>
          <p:cNvSpPr>
            <a:spLocks noGrp="1"/>
          </p:cNvSpPr>
          <p:nvPr>
            <p:ph idx="1"/>
          </p:nvPr>
        </p:nvSpPr>
        <p:spPr>
          <a:xfrm>
            <a:off x="53752" y="512464"/>
            <a:ext cx="9036496" cy="5292799"/>
          </a:xfrm>
        </p:spPr>
        <p:txBody>
          <a:bodyPr/>
          <a:lstStyle/>
          <a:p>
            <a:r>
              <a:rPr lang="en-GB" sz="1400" dirty="0">
                <a:solidFill>
                  <a:prstClr val="black"/>
                </a:solidFill>
              </a:rPr>
              <a:t>Bancel, F., Bhattacharyya, H. and </a:t>
            </a:r>
            <a:r>
              <a:rPr lang="en-GB" sz="1400" dirty="0" err="1">
                <a:solidFill>
                  <a:prstClr val="black"/>
                </a:solidFill>
              </a:rPr>
              <a:t>Mittoo</a:t>
            </a:r>
            <a:r>
              <a:rPr lang="en-GB" sz="1400" dirty="0">
                <a:solidFill>
                  <a:prstClr val="black"/>
                </a:solidFill>
              </a:rPr>
              <a:t>, U.R. (2009),“Cross-country determinants of </a:t>
            </a:r>
            <a:r>
              <a:rPr lang="en-GB" sz="1400" dirty="0" err="1">
                <a:solidFill>
                  <a:prstClr val="black"/>
                </a:solidFill>
              </a:rPr>
              <a:t>payoutpolicy</a:t>
            </a:r>
            <a:r>
              <a:rPr lang="en-GB" sz="1400" dirty="0">
                <a:solidFill>
                  <a:prstClr val="black"/>
                </a:solidFill>
              </a:rPr>
              <a:t>: European firms”, in Baker, H.K. (Ed.),Dividends and Dividend Policy, John Wiley &amp;Sons, </a:t>
            </a:r>
          </a:p>
          <a:p>
            <a:r>
              <a:rPr lang="en-GB" sz="1400" dirty="0">
                <a:solidFill>
                  <a:prstClr val="black"/>
                </a:solidFill>
              </a:rPr>
              <a:t>Hoboken, NJ, pp. 71-93.Benartzi, S., </a:t>
            </a:r>
            <a:r>
              <a:rPr lang="en-GB" sz="1400" dirty="0" err="1">
                <a:solidFill>
                  <a:prstClr val="black"/>
                </a:solidFill>
              </a:rPr>
              <a:t>Michaely</a:t>
            </a:r>
            <a:r>
              <a:rPr lang="en-GB" sz="1400" dirty="0">
                <a:solidFill>
                  <a:prstClr val="black"/>
                </a:solidFill>
              </a:rPr>
              <a:t>, R. and </a:t>
            </a:r>
            <a:r>
              <a:rPr lang="en-GB" sz="1400" dirty="0" err="1">
                <a:solidFill>
                  <a:prstClr val="black"/>
                </a:solidFill>
              </a:rPr>
              <a:t>Thaler</a:t>
            </a:r>
            <a:r>
              <a:rPr lang="en-GB" sz="1400" dirty="0">
                <a:solidFill>
                  <a:prstClr val="black"/>
                </a:solidFill>
              </a:rPr>
              <a:t>, R. (1997),“Do changes in dividends signal the future or </a:t>
            </a:r>
            <a:r>
              <a:rPr lang="en-GB" sz="1400" dirty="0" err="1">
                <a:solidFill>
                  <a:prstClr val="black"/>
                </a:solidFill>
              </a:rPr>
              <a:t>thepast</a:t>
            </a:r>
            <a:r>
              <a:rPr lang="en-GB" sz="1400" dirty="0">
                <a:solidFill>
                  <a:prstClr val="black"/>
                </a:solidFill>
              </a:rPr>
              <a:t>?”,Journal of Finance, Vol. 52 No. 3, pp. 1007-1034.</a:t>
            </a:r>
          </a:p>
          <a:p>
            <a:r>
              <a:rPr lang="en-GB" sz="1400" dirty="0">
                <a:solidFill>
                  <a:prstClr val="black"/>
                </a:solidFill>
              </a:rPr>
              <a:t>Bernstein, P.L. (1992),Capital Ideas: The Improbable Origins of Modern Wall Street, Free </a:t>
            </a:r>
            <a:r>
              <a:rPr lang="en-GB" sz="1400" dirty="0" err="1">
                <a:solidFill>
                  <a:prstClr val="black"/>
                </a:solidFill>
              </a:rPr>
              <a:t>Press,New</a:t>
            </a:r>
            <a:r>
              <a:rPr lang="en-GB" sz="1400" dirty="0">
                <a:solidFill>
                  <a:prstClr val="black"/>
                </a:solidFill>
              </a:rPr>
              <a:t> York, </a:t>
            </a:r>
            <a:r>
              <a:rPr lang="en-GB" sz="1400" dirty="0" err="1">
                <a:solidFill>
                  <a:prstClr val="black"/>
                </a:solidFill>
              </a:rPr>
              <a:t>NY.Bernstein</a:t>
            </a:r>
            <a:r>
              <a:rPr lang="en-GB" sz="1400" dirty="0">
                <a:solidFill>
                  <a:prstClr val="black"/>
                </a:solidFill>
              </a:rPr>
              <a:t>, P.L. (2005),“Dividends and the frozen orange juice </a:t>
            </a:r>
            <a:r>
              <a:rPr lang="en-GB" sz="1400" dirty="0" err="1">
                <a:solidFill>
                  <a:prstClr val="black"/>
                </a:solidFill>
              </a:rPr>
              <a:t>syndrome”,Financial</a:t>
            </a:r>
            <a:r>
              <a:rPr lang="en-GB" sz="1400" dirty="0">
                <a:solidFill>
                  <a:prstClr val="black"/>
                </a:solidFill>
              </a:rPr>
              <a:t> </a:t>
            </a:r>
            <a:r>
              <a:rPr lang="en-GB" sz="1400" dirty="0" err="1">
                <a:solidFill>
                  <a:prstClr val="black"/>
                </a:solidFill>
              </a:rPr>
              <a:t>AnalystsJournal</a:t>
            </a:r>
            <a:r>
              <a:rPr lang="en-GB" sz="1400" dirty="0">
                <a:solidFill>
                  <a:prstClr val="black"/>
                </a:solidFill>
              </a:rPr>
              <a:t>, Vol. 61 No. 2, pp. 25-30.</a:t>
            </a:r>
          </a:p>
          <a:p>
            <a:r>
              <a:rPr lang="en-GB" sz="1400" dirty="0">
                <a:solidFill>
                  <a:prstClr val="black"/>
                </a:solidFill>
              </a:rPr>
              <a:t>Bhattacharya, S. (1979),“Imperfect information, dividend policy, </a:t>
            </a:r>
            <a:r>
              <a:rPr lang="en-GB" sz="1400" dirty="0" err="1">
                <a:solidFill>
                  <a:prstClr val="black"/>
                </a:solidFill>
              </a:rPr>
              <a:t>and‘the</a:t>
            </a:r>
            <a:r>
              <a:rPr lang="en-GB" sz="1400" dirty="0">
                <a:solidFill>
                  <a:prstClr val="black"/>
                </a:solidFill>
              </a:rPr>
              <a:t> bird in the </a:t>
            </a:r>
            <a:r>
              <a:rPr lang="en-GB" sz="1400" dirty="0" err="1">
                <a:solidFill>
                  <a:prstClr val="black"/>
                </a:solidFill>
              </a:rPr>
              <a:t>handfallacy</a:t>
            </a:r>
            <a:r>
              <a:rPr lang="en-GB" sz="1400" dirty="0">
                <a:solidFill>
                  <a:prstClr val="black"/>
                </a:solidFill>
              </a:rPr>
              <a:t>”,Bell Journal of Economics, Vol. 10 No. 1, pp. 259-270.</a:t>
            </a:r>
          </a:p>
          <a:p>
            <a:r>
              <a:rPr lang="en-GB" sz="1400" dirty="0" err="1">
                <a:solidFill>
                  <a:prstClr val="black"/>
                </a:solidFill>
              </a:rPr>
              <a:t>Bierman</a:t>
            </a:r>
            <a:r>
              <a:rPr lang="en-GB" sz="1400" dirty="0">
                <a:solidFill>
                  <a:prstClr val="black"/>
                </a:solidFill>
              </a:rPr>
              <a:t>, H., Jr (2001),Increasing Shareholder Value: Distribution Policy, Kluwer </a:t>
            </a:r>
            <a:r>
              <a:rPr lang="en-GB" sz="1400" dirty="0" err="1">
                <a:solidFill>
                  <a:prstClr val="black"/>
                </a:solidFill>
              </a:rPr>
              <a:t>AcademicPublishers</a:t>
            </a:r>
            <a:r>
              <a:rPr lang="en-GB" sz="1400" dirty="0">
                <a:solidFill>
                  <a:prstClr val="black"/>
                </a:solidFill>
              </a:rPr>
              <a:t>, Boston, MA.</a:t>
            </a:r>
          </a:p>
          <a:p>
            <a:r>
              <a:rPr lang="en-GB" sz="1400" dirty="0">
                <a:solidFill>
                  <a:prstClr val="black"/>
                </a:solidFill>
              </a:rPr>
              <a:t>Black, F. (1976),“The dividend </a:t>
            </a:r>
            <a:r>
              <a:rPr lang="en-GB" sz="1400" dirty="0" err="1">
                <a:solidFill>
                  <a:prstClr val="black"/>
                </a:solidFill>
              </a:rPr>
              <a:t>puzzle”,Journal</a:t>
            </a:r>
            <a:r>
              <a:rPr lang="en-GB" sz="1400" dirty="0">
                <a:solidFill>
                  <a:prstClr val="black"/>
                </a:solidFill>
              </a:rPr>
              <a:t> of Portfolio Management, Vol. 2 No. 2,pp. 5-8.</a:t>
            </a:r>
          </a:p>
          <a:p>
            <a:r>
              <a:rPr lang="en-GB" sz="1400" dirty="0" err="1">
                <a:solidFill>
                  <a:prstClr val="black"/>
                </a:solidFill>
              </a:rPr>
              <a:t>Bøhren</a:t>
            </a:r>
            <a:r>
              <a:rPr lang="en-GB" sz="1400" dirty="0">
                <a:solidFill>
                  <a:prstClr val="black"/>
                </a:solidFill>
              </a:rPr>
              <a:t>, Ø., </a:t>
            </a:r>
            <a:r>
              <a:rPr lang="en-GB" sz="1400" dirty="0" err="1">
                <a:solidFill>
                  <a:prstClr val="black"/>
                </a:solidFill>
              </a:rPr>
              <a:t>Josefsen</a:t>
            </a:r>
            <a:r>
              <a:rPr lang="en-GB" sz="1400" dirty="0">
                <a:solidFill>
                  <a:prstClr val="black"/>
                </a:solidFill>
              </a:rPr>
              <a:t>, M. and Steen, P. (2012),“Stakeholder conflicts and dividend policy”,</a:t>
            </a:r>
            <a:r>
              <a:rPr lang="en-GB" sz="1400" dirty="0" err="1">
                <a:solidFill>
                  <a:prstClr val="black"/>
                </a:solidFill>
              </a:rPr>
              <a:t>Journalof</a:t>
            </a:r>
            <a:r>
              <a:rPr lang="en-GB" sz="1400" dirty="0">
                <a:solidFill>
                  <a:prstClr val="black"/>
                </a:solidFill>
              </a:rPr>
              <a:t> Banking and Finance, Vol. 36 No. 10, pp. 2852-2864.</a:t>
            </a:r>
          </a:p>
          <a:p>
            <a:r>
              <a:rPr lang="en-GB" sz="1400" dirty="0" err="1">
                <a:solidFill>
                  <a:prstClr val="black"/>
                </a:solidFill>
              </a:rPr>
              <a:t>Brav</a:t>
            </a:r>
            <a:r>
              <a:rPr lang="en-GB" sz="1400" dirty="0">
                <a:solidFill>
                  <a:prstClr val="black"/>
                </a:solidFill>
              </a:rPr>
              <a:t>, A., Graham, J.R., Harvey, C.R. and </a:t>
            </a:r>
            <a:r>
              <a:rPr lang="en-GB" sz="1400" dirty="0" err="1">
                <a:solidFill>
                  <a:prstClr val="black"/>
                </a:solidFill>
              </a:rPr>
              <a:t>Michaely</a:t>
            </a:r>
            <a:r>
              <a:rPr lang="en-GB" sz="1400" dirty="0">
                <a:solidFill>
                  <a:prstClr val="black"/>
                </a:solidFill>
              </a:rPr>
              <a:t>, R. (2005),“</a:t>
            </a:r>
            <a:r>
              <a:rPr lang="en-GB" sz="1400" dirty="0" err="1">
                <a:solidFill>
                  <a:prstClr val="black"/>
                </a:solidFill>
              </a:rPr>
              <a:t>Payout</a:t>
            </a:r>
            <a:r>
              <a:rPr lang="en-GB" sz="1400" dirty="0">
                <a:solidFill>
                  <a:prstClr val="black"/>
                </a:solidFill>
              </a:rPr>
              <a:t> policy in the 21st </a:t>
            </a:r>
            <a:r>
              <a:rPr lang="en-GB" sz="1400" dirty="0" err="1">
                <a:solidFill>
                  <a:prstClr val="black"/>
                </a:solidFill>
              </a:rPr>
              <a:t>century”,Journal</a:t>
            </a:r>
            <a:r>
              <a:rPr lang="en-GB" sz="1400" dirty="0">
                <a:solidFill>
                  <a:prstClr val="black"/>
                </a:solidFill>
              </a:rPr>
              <a:t> of Financial Economics, Vol. 77 No. 3, pp. 483-527.</a:t>
            </a:r>
          </a:p>
          <a:p>
            <a:r>
              <a:rPr lang="en-GB" sz="1400" dirty="0" err="1">
                <a:solidFill>
                  <a:prstClr val="black"/>
                </a:solidFill>
              </a:rPr>
              <a:t>Brav</a:t>
            </a:r>
            <a:r>
              <a:rPr lang="en-GB" sz="1400" dirty="0">
                <a:solidFill>
                  <a:prstClr val="black"/>
                </a:solidFill>
              </a:rPr>
              <a:t>, A., Graham, J.R., Harvey, C.R. and </a:t>
            </a:r>
            <a:r>
              <a:rPr lang="en-GB" sz="1400" dirty="0" err="1">
                <a:solidFill>
                  <a:prstClr val="black"/>
                </a:solidFill>
              </a:rPr>
              <a:t>Michaely</a:t>
            </a:r>
            <a:r>
              <a:rPr lang="en-GB" sz="1400" dirty="0">
                <a:solidFill>
                  <a:prstClr val="black"/>
                </a:solidFill>
              </a:rPr>
              <a:t>, R. (2008),“Managerial response to the may2003 dividend tax </a:t>
            </a:r>
            <a:r>
              <a:rPr lang="en-GB" sz="1400" dirty="0" err="1">
                <a:solidFill>
                  <a:prstClr val="black"/>
                </a:solidFill>
              </a:rPr>
              <a:t>cut”,Financial</a:t>
            </a:r>
            <a:r>
              <a:rPr lang="en-GB" sz="1400" dirty="0">
                <a:solidFill>
                  <a:prstClr val="black"/>
                </a:solidFill>
              </a:rPr>
              <a:t> Management, Vol. 37 No. 4, pp. 611-624.</a:t>
            </a:r>
          </a:p>
          <a:p>
            <a:r>
              <a:rPr lang="en-GB" sz="1400" dirty="0" err="1">
                <a:solidFill>
                  <a:prstClr val="black"/>
                </a:solidFill>
              </a:rPr>
              <a:t>Bulan</a:t>
            </a:r>
            <a:r>
              <a:rPr lang="en-GB" sz="1400" dirty="0">
                <a:solidFill>
                  <a:prstClr val="black"/>
                </a:solidFill>
              </a:rPr>
              <a:t>, L.T. and Hull, T. (2013),“The impact of technical defaults on dividend </a:t>
            </a:r>
            <a:r>
              <a:rPr lang="en-GB" sz="1400" dirty="0" err="1">
                <a:solidFill>
                  <a:prstClr val="black"/>
                </a:solidFill>
              </a:rPr>
              <a:t>policy”,Journal</a:t>
            </a:r>
            <a:r>
              <a:rPr lang="en-GB" sz="1400" dirty="0">
                <a:solidFill>
                  <a:prstClr val="black"/>
                </a:solidFill>
              </a:rPr>
              <a:t> </a:t>
            </a:r>
            <a:r>
              <a:rPr lang="en-GB" sz="1400" dirty="0" err="1">
                <a:solidFill>
                  <a:prstClr val="black"/>
                </a:solidFill>
              </a:rPr>
              <a:t>ofBanking</a:t>
            </a:r>
            <a:r>
              <a:rPr lang="en-GB" sz="1400" dirty="0">
                <a:solidFill>
                  <a:prstClr val="black"/>
                </a:solidFill>
              </a:rPr>
              <a:t> and Finance, Vol. 37 No. 3, pp. 814-823. (16) (PDF) Corporate dividend policy revisited. Available from: https://www.researchgate.net/publication/276259559_Corporate_dividend_policy_revisited [accessed Oct 17 2021].</a:t>
            </a:r>
          </a:p>
          <a:p>
            <a:r>
              <a:rPr lang="en-GB" sz="1400" dirty="0">
                <a:solidFill>
                  <a:prstClr val="black"/>
                </a:solidFill>
              </a:rPr>
              <a:t>Horne &amp; </a:t>
            </a:r>
            <a:r>
              <a:rPr lang="en-GB" sz="1400" dirty="0" err="1">
                <a:solidFill>
                  <a:prstClr val="black"/>
                </a:solidFill>
              </a:rPr>
              <a:t>Wachowicz</a:t>
            </a:r>
            <a:r>
              <a:rPr lang="en-GB" sz="1400" dirty="0">
                <a:solidFill>
                  <a:prstClr val="black"/>
                </a:solidFill>
              </a:rPr>
              <a:t> (2009). Fundamentals of Financial Management, 13</a:t>
            </a:r>
            <a:r>
              <a:rPr lang="en-GB" sz="1400" baseline="30000" dirty="0">
                <a:solidFill>
                  <a:prstClr val="black"/>
                </a:solidFill>
              </a:rPr>
              <a:t>th</a:t>
            </a:r>
            <a:r>
              <a:rPr lang="en-GB" sz="1400" dirty="0">
                <a:solidFill>
                  <a:prstClr val="black"/>
                </a:solidFill>
              </a:rPr>
              <a:t> Edition, Pearson Education Limited.</a:t>
            </a:r>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33964030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3168</TotalTime>
  <Words>2847</Words>
  <Application>Microsoft Office PowerPoint</Application>
  <PresentationFormat>On-screen Show (4:3)</PresentationFormat>
  <Paragraphs>218</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Monotype Sorts</vt:lpstr>
      <vt:lpstr>Myriad Pro</vt:lpstr>
      <vt:lpstr>Arial</vt:lpstr>
      <vt:lpstr>Verdana</vt:lpstr>
      <vt:lpstr>Wingdings</vt:lpstr>
      <vt:lpstr>20140311PresentationUWTSDTemplate</vt:lpstr>
      <vt:lpstr>Module Title: International Financial Management</vt:lpstr>
      <vt:lpstr>Lecture 2.2 Objectives</vt:lpstr>
      <vt:lpstr>What is a Dividend?</vt:lpstr>
      <vt:lpstr>Dividend Policy</vt:lpstr>
      <vt:lpstr>Dividends as a Passive Residual</vt:lpstr>
      <vt:lpstr>Irrelevance of Dividends</vt:lpstr>
      <vt:lpstr>Irrelevance of Dividends</vt:lpstr>
      <vt:lpstr>Relevance of Dividends</vt:lpstr>
      <vt:lpstr>Relevance of Dividends</vt:lpstr>
      <vt:lpstr>Relevance of Dividends</vt:lpstr>
      <vt:lpstr>Other Dividend Issues</vt:lpstr>
      <vt:lpstr>Empirical Testing of Dividend Policy</vt:lpstr>
      <vt:lpstr>Implications for Corporate Policy</vt:lpstr>
      <vt:lpstr>Implications for Corporate Policy</vt:lpstr>
      <vt:lpstr>Factors Influencing Dividend Policy</vt:lpstr>
      <vt:lpstr>Factors Influencing Dividend Policy</vt:lpstr>
      <vt:lpstr>Factors Influencing Dividend Policy</vt:lpstr>
      <vt:lpstr>Dividend Stability</vt:lpstr>
      <vt:lpstr>Dividend Stability</vt:lpstr>
      <vt:lpstr>Valuation of Dividend Stability</vt:lpstr>
      <vt:lpstr>Types of Dividends</vt:lpstr>
      <vt:lpstr>Summary of Repurchasing as Part of Dividend Policy</vt:lpstr>
      <vt:lpstr>Investment or Financing Decision?</vt:lpstr>
      <vt:lpstr>Possible Signaling Effect</vt:lpstr>
      <vt:lpstr>Administrative Considerations:  Procedural Aspects</vt:lpstr>
      <vt:lpstr>Administrative Considerations:  Procedural Aspects</vt:lpstr>
      <vt:lpstr>Administrative Considerations:  Procedural Aspects</vt:lpstr>
      <vt:lpstr>Dividend Reinvestment Plans</vt:lpstr>
      <vt:lpstr>Questions</vt:lpstr>
      <vt:lpstr>Quick Quiz</vt:lpstr>
      <vt:lpstr>Any Questions?</vt:lpstr>
      <vt:lpstr>Essential Reading  </vt:lpstr>
      <vt:lpstr>Suggested further readings</vt:lpstr>
      <vt:lpstr>Suggested further readings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Zainab Atta</cp:lastModifiedBy>
  <cp:revision>469</cp:revision>
  <cp:lastPrinted>2018-07-09T15:27:01Z</cp:lastPrinted>
  <dcterms:created xsi:type="dcterms:W3CDTF">2002-10-07T19:43:58Z</dcterms:created>
  <dcterms:modified xsi:type="dcterms:W3CDTF">2025-06-29T14:22:42Z</dcterms:modified>
</cp:coreProperties>
</file>