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57" r:id="rId4"/>
    <p:sldId id="260" r:id="rId5"/>
    <p:sldId id="280" r:id="rId6"/>
    <p:sldId id="278" r:id="rId7"/>
    <p:sldId id="281" r:id="rId8"/>
    <p:sldId id="282" r:id="rId9"/>
    <p:sldId id="284" r:id="rId10"/>
    <p:sldId id="285" r:id="rId11"/>
    <p:sldId id="283" r:id="rId12"/>
    <p:sldId id="286" r:id="rId13"/>
    <p:sldId id="287" r:id="rId14"/>
    <p:sldId id="28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ABCA094-AFE3-4296-B0B3-921993470DBD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B845477-4DA9-4262-896A-54DF36249C6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23D8A2-4D69-4CB6-B1EF-60304370CDEC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AE4F097-E0B4-4D8A-ACD7-2B336B6D2F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BFB0656-8B2A-4DBC-AE94-9DF6947F98B7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11EBF6EA-9478-426A-89A7-0610EBFB47E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EFF14C6-0E93-49D4-B5EC-296E09BB1F51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78A77BA-3C55-4FFF-8091-AEA5EBDD62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0FFA68-9F17-429C-B92A-7BD48D5811FF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4D3B50A-1414-4B01-A20E-CEF88962EB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44AFE94-B7E8-4CFE-B3F6-915DD24A7F07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E3A52E5-5132-43ED-B2C8-35AD1512C1D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2C085B5-46B1-4E4B-989A-6632F6183BEE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81E03BA-50D0-4908-8D99-46AA97DE95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BBA3F9E-70E6-4092-A4A9-40A63DFD4FC4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D53DFB2-5A83-4AFD-9010-42FC678E85E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1A45DE9-ABDC-44CC-B44F-A904E39D5811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875384C-09FC-4818-A0C9-E4577BF32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2DBF62C-E3E3-4EA3-9A0C-3A9CD26BC04C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BA9E3D4-E08B-4AE2-BA56-60745F30F7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61BF6E8-BF6E-4CE5-AC79-C6482EC12747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8BA0726-B3B5-4A7F-B709-CD3C3BE7590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2E942F3E-254A-4C02-AACD-B1D0E0AD66B4}" type="datetime1">
              <a:rPr lang="en-GB" smtClean="0"/>
              <a:pPr lvl="0"/>
              <a:t>14/09/2020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4B97203-C8F6-486C-BAD3-FF3DEABBE3F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nationality-international-law" TargetMode="External"/><Relationship Id="rId2" Type="http://schemas.openxmlformats.org/officeDocument/2006/relationships/hyperlink" Target="https://www.merriam-webster.com/dictionary/ethnici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annica.com/event/World-War-II" TargetMode="External"/><Relationship Id="rId4" Type="http://schemas.openxmlformats.org/officeDocument/2006/relationships/hyperlink" Target="https://www.britannica.com/topic/race-human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c/cd/MehmedV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HPHP 4009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Pathway to Evil: Genocide – Theory, History, Denial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Armenian Genocide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784887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88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Defining Genocide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600"/>
              </a:spcBef>
            </a:pPr>
            <a:r>
              <a:rPr lang="en-GB" sz="2600"/>
              <a:t>Genocide (Encyclopaedia Britannica) available at: www.britanica.com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the deliberate and systematic destruction of a group of people because of their </a:t>
            </a:r>
            <a:r>
              <a:rPr lang="en-GB" sz="2600">
                <a:hlinkClick r:id="rId2"/>
              </a:rPr>
              <a:t>ethnicity</a:t>
            </a:r>
            <a:r>
              <a:rPr lang="en-GB" sz="2600"/>
              <a:t>, </a:t>
            </a:r>
            <a:r>
              <a:rPr lang="en-GB" sz="2600">
                <a:hlinkClick r:id="rId3"/>
              </a:rPr>
              <a:t>nationality</a:t>
            </a:r>
            <a:r>
              <a:rPr lang="en-GB" sz="2600"/>
              <a:t>, religion, or </a:t>
            </a:r>
            <a:r>
              <a:rPr lang="en-GB" sz="2600">
                <a:hlinkClick r:id="rId4"/>
              </a:rPr>
              <a:t>race</a:t>
            </a:r>
            <a:r>
              <a:rPr lang="en-GB" sz="2600"/>
              <a:t>. The term, derived from the Greek </a:t>
            </a:r>
            <a:r>
              <a:rPr lang="en-GB" sz="2600" i="1"/>
              <a:t>genos</a:t>
            </a:r>
            <a:r>
              <a:rPr lang="en-GB" sz="2600"/>
              <a:t> (“race,” “tribe,” or “nation”) and the Latin </a:t>
            </a:r>
            <a:r>
              <a:rPr lang="en-GB" sz="2600" i="1"/>
              <a:t>cide</a:t>
            </a:r>
            <a:r>
              <a:rPr lang="en-GB" sz="2600"/>
              <a:t> (“killing”), was coined by Raphael Lemkin, a Polish-born jurist who served as an adviser to the U.S. Department of War during </a:t>
            </a:r>
            <a:r>
              <a:rPr lang="en-GB" sz="2600">
                <a:hlinkClick r:id="rId5"/>
              </a:rPr>
              <a:t>World War II</a:t>
            </a:r>
            <a:r>
              <a:rPr lang="en-GB" sz="2600"/>
              <a:t>. [accessed 11 September 2020]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Emerging Themes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Sectarianism – Agriculturalist vs Other </a:t>
            </a:r>
          </a:p>
          <a:p>
            <a:endParaRPr lang="en-GB" dirty="0" smtClean="0"/>
          </a:p>
          <a:p>
            <a:r>
              <a:rPr lang="en-GB" dirty="0" smtClean="0"/>
              <a:t>Religious, Ethnic, Racial Hatred</a:t>
            </a:r>
          </a:p>
          <a:p>
            <a:endParaRPr lang="en-GB" dirty="0" smtClean="0"/>
          </a:p>
          <a:p>
            <a:r>
              <a:rPr lang="en-GB" dirty="0" smtClean="0"/>
              <a:t>Imperial Conquest based upon:</a:t>
            </a:r>
          </a:p>
          <a:p>
            <a:endParaRPr lang="en-GB" dirty="0" smtClean="0"/>
          </a:p>
          <a:p>
            <a:pPr marL="651510" indent="-514350">
              <a:buFont typeface="+mj-lt"/>
              <a:buAutoNum type="arabicPeriod"/>
            </a:pPr>
            <a:r>
              <a:rPr lang="en-GB" dirty="0" smtClean="0"/>
              <a:t>Aggrandisement, territorial gain, conquest</a:t>
            </a:r>
          </a:p>
          <a:p>
            <a:pPr marL="651510" indent="-514350">
              <a:buFont typeface="+mj-lt"/>
              <a:buAutoNum type="arabicPeriod"/>
            </a:pPr>
            <a:r>
              <a:rPr lang="en-GB" dirty="0" smtClean="0"/>
              <a:t>Irredentism – restoration of lost territory holding peoples of similar ethnic origin</a:t>
            </a:r>
          </a:p>
          <a:p>
            <a:pPr marL="651510" indent="-514350">
              <a:buFont typeface="+mj-lt"/>
              <a:buAutoNum type="arabicPeriod"/>
            </a:pPr>
            <a:r>
              <a:rPr lang="en-GB" dirty="0" err="1" smtClean="0"/>
              <a:t>Revanchism</a:t>
            </a:r>
            <a:r>
              <a:rPr lang="en-GB" dirty="0" smtClean="0"/>
              <a:t> – will to reverse territorial losses </a:t>
            </a:r>
          </a:p>
          <a:p>
            <a:pPr marL="651510" indent="-514350">
              <a:buFont typeface="+mj-lt"/>
              <a:buAutoNum type="arabicPeriod"/>
            </a:pPr>
            <a:endParaRPr lang="en-GB" dirty="0" smtClean="0"/>
          </a:p>
          <a:p>
            <a:pPr marL="651510" indent="-514350">
              <a:buFont typeface="+mj-lt"/>
              <a:buAutoNum type="arabicPeriod"/>
            </a:pPr>
            <a:endParaRPr lang="en-GB" dirty="0" smtClean="0"/>
          </a:p>
          <a:p>
            <a:endParaRPr lang="en-GB" dirty="0"/>
          </a:p>
          <a:p>
            <a:pPr marL="13716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954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4000" dirty="0" smtClean="0"/>
              <a:t>OTTOMAN EMPIRE - ‘SICK MAN OF EUROPE’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EMERGENCE OF ‘NATION-STATES’ ON THE FRINGES OF A DYING AND BANKRUPT OTTOMAN EMPIRE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DETERMINATION OF GREAT POWERS TO PROTECT INTERESTS IN BALKANS AND EAST MEDITERRANEAN  </a:t>
            </a:r>
            <a:endParaRPr lang="en-US" sz="2400" dirty="0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MEHMED V (SULTAN 1909-1918)</a:t>
            </a:r>
            <a:endParaRPr lang="en-US" sz="2400" smtClean="0"/>
          </a:p>
        </p:txBody>
      </p:sp>
      <p:pic>
        <p:nvPicPr>
          <p:cNvPr id="4101" name="Picture 6" descr="File:Mehmed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565400"/>
            <a:ext cx="39592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03733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 Empire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2001837"/>
            <a:ext cx="666750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1586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Ottoman society: multi-national – Muslim, Jewish, Greek Orthodox, Armenian Christian</a:t>
            </a:r>
          </a:p>
          <a:p>
            <a:r>
              <a:rPr lang="en-GB" dirty="0" smtClean="0"/>
              <a:t>Armenians recognised as cultural and religiously distinct – but no political influence</a:t>
            </a:r>
          </a:p>
          <a:p>
            <a:r>
              <a:rPr lang="en-GB" dirty="0" smtClean="0"/>
              <a:t>To reverse Ottoman demise central to ‘Young Turk’ policy</a:t>
            </a:r>
          </a:p>
          <a:p>
            <a:r>
              <a:rPr lang="en-GB" dirty="0" smtClean="0"/>
              <a:t>Centred on ethnic tensions; national chauvinism, </a:t>
            </a:r>
            <a:r>
              <a:rPr lang="en-GB" dirty="0" err="1" smtClean="0"/>
              <a:t>revanchism</a:t>
            </a:r>
            <a:r>
              <a:rPr lang="en-GB" dirty="0" smtClean="0"/>
              <a:t>  and land </a:t>
            </a:r>
            <a:r>
              <a:rPr lang="en-GB" dirty="0" smtClean="0"/>
              <a:t>expansion/cultivation</a:t>
            </a:r>
            <a:r>
              <a:rPr lang="en-GB" dirty="0" smtClean="0"/>
              <a:t>, past glories and ‘cult of antiquity’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164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Hamidian</a:t>
            </a:r>
            <a:r>
              <a:rPr lang="en-GB" dirty="0" smtClean="0"/>
              <a:t> Massacres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Persecution of Armenians 1894-6 (named after Sultan Abdul Hamid II)</a:t>
            </a:r>
          </a:p>
          <a:p>
            <a:r>
              <a:rPr lang="en-GB" dirty="0" smtClean="0"/>
              <a:t>Destruction of Armenian villages</a:t>
            </a:r>
          </a:p>
          <a:p>
            <a:r>
              <a:rPr lang="en-GB" dirty="0" smtClean="0"/>
              <a:t>December 1895 massacre of 2500 at Urfa Cathedral</a:t>
            </a:r>
          </a:p>
          <a:p>
            <a:r>
              <a:rPr lang="en-GB" dirty="0" smtClean="0"/>
              <a:t>Death Toll – 80k-300k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8800"/>
            <a:ext cx="40386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8609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YOUNG TURKS</a:t>
            </a:r>
            <a:endParaRPr lang="en-US" smtClean="0"/>
          </a:p>
        </p:txBody>
      </p:sp>
      <p:sp>
        <p:nvSpPr>
          <p:cNvPr id="14234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APPEARED IN OTTOMAN EUROPEAN TERRITORIES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REFORMIST AND ANTI-SLAVIC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SUPPORT FROM INTELLECTUALS/ ARMY/MINORITIES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FORCED CONSTITIUTIONAL CHANGE ON OTTOMANS AND HOPES OF MULTI-ETHNIC PARLIAMENT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SCUPPERED BY NATIONALIST ELEMENTS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FELL FROM POWER AFTER 1911-12 WAR WITH ITALY</a:t>
            </a:r>
            <a:endParaRPr lang="en-US" sz="2000" smtClean="0"/>
          </a:p>
        </p:txBody>
      </p:sp>
      <p:sp>
        <p:nvSpPr>
          <p:cNvPr id="14234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mtClean="0"/>
          </a:p>
        </p:txBody>
      </p:sp>
      <p:pic>
        <p:nvPicPr>
          <p:cNvPr id="15365" name="Picture 10" descr="Sandanski,_Dimo_Hadzhi_Dimov,_Todor_Panitsa_with_Young_Tur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1000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26289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Young Turks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Originally – blend of nationalists; Islamists; progressive liberals (for democracy and the overthrow of the Sultan)</a:t>
            </a:r>
          </a:p>
          <a:p>
            <a:r>
              <a:rPr lang="en-GB" dirty="0" smtClean="0"/>
              <a:t>Later (from 1902) – radicalised , nationalistic, dropping of liberal ideals</a:t>
            </a:r>
          </a:p>
          <a:p>
            <a:r>
              <a:rPr lang="en-GB" dirty="0" smtClean="0"/>
              <a:t>Racist overtones  - espousing ’a world of </a:t>
            </a:r>
            <a:r>
              <a:rPr lang="en-GB" dirty="0" err="1" smtClean="0"/>
              <a:t>Turkishness</a:t>
            </a:r>
            <a:r>
              <a:rPr lang="en-GB" dirty="0" smtClean="0"/>
              <a:t>…the brotherhood born of race’…’a mystical vision of blood and race’ (Kiernan, p.401-2).</a:t>
            </a:r>
          </a:p>
          <a:p>
            <a:r>
              <a:rPr lang="en-GB" dirty="0" smtClean="0"/>
              <a:t>Aim: Territorial expansion (irredentist policy)  - a Pan-</a:t>
            </a:r>
            <a:r>
              <a:rPr lang="en-GB" dirty="0" err="1" smtClean="0"/>
              <a:t>Turanian</a:t>
            </a:r>
            <a:r>
              <a:rPr lang="en-GB" dirty="0" smtClean="0"/>
              <a:t> Empire (Turkestan) – into Russian lands/the Caucasus  -a clash with territorial reality and Armenians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942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Armenians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By 1906-7 the Target for Turkish nationalistic vitriol increasingly the Armenians – the language of racial hatred:</a:t>
            </a:r>
          </a:p>
          <a:p>
            <a:r>
              <a:rPr lang="en-GB" dirty="0" smtClean="0"/>
              <a:t>‘tubercular microbes…that needed to be dealt with. (Kiernan, p.401) 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3888431" cy="4478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851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 decline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Austro- Hungary annex Bosnia Herzegovina in 1908</a:t>
            </a:r>
          </a:p>
          <a:p>
            <a:r>
              <a:rPr lang="en-GB" dirty="0" smtClean="0"/>
              <a:t>Bulgaria declares full independence 1909</a:t>
            </a:r>
          </a:p>
          <a:p>
            <a:r>
              <a:rPr lang="en-GB" dirty="0" smtClean="0"/>
              <a:t>Albanian revolts 1911-12</a:t>
            </a:r>
          </a:p>
          <a:p>
            <a:r>
              <a:rPr lang="en-GB" dirty="0" smtClean="0"/>
              <a:t>Italy seizes Tripoli 1911-1912</a:t>
            </a:r>
          </a:p>
          <a:p>
            <a:r>
              <a:rPr lang="en-GB" dirty="0" smtClean="0"/>
              <a:t>Balkan Wars 1912-13: ‘the Balkan dogs are trampling on Islam …it will be impossible to spare Eastern Turkey! (Kiernan, p.403)</a:t>
            </a:r>
          </a:p>
          <a:p>
            <a:r>
              <a:rPr lang="en-GB" dirty="0" smtClean="0"/>
              <a:t>All – underlines the vulnerability of a dying and discredited Ottoman Empire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397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Young Turks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1914 Young Turks are:</a:t>
            </a:r>
          </a:p>
          <a:p>
            <a:r>
              <a:rPr lang="en-GB" dirty="0" smtClean="0"/>
              <a:t>Racist ; </a:t>
            </a:r>
            <a:r>
              <a:rPr lang="en-GB" dirty="0" err="1" smtClean="0"/>
              <a:t>Territorialist</a:t>
            </a:r>
            <a:r>
              <a:rPr lang="en-GB" dirty="0" smtClean="0"/>
              <a:t>; Militarist; Agriculturalist (Cult of Antiquity  - Turkestan) and:</a:t>
            </a:r>
          </a:p>
          <a:p>
            <a:r>
              <a:rPr lang="en-GB" dirty="0" smtClean="0"/>
              <a:t>In power  - coup of 1913 and the Committee of Union and Progress (CUP)</a:t>
            </a:r>
          </a:p>
          <a:p>
            <a:r>
              <a:rPr lang="en-GB" dirty="0" smtClean="0"/>
              <a:t>Rhetoric vs Armenians raised</a:t>
            </a:r>
          </a:p>
          <a:p>
            <a:r>
              <a:rPr lang="en-GB" dirty="0" smtClean="0"/>
              <a:t>November 1914 Turkey joins the Central Powers to placate Russia, including quest for hegemony in the Caucasus</a:t>
            </a:r>
          </a:p>
          <a:p>
            <a:r>
              <a:rPr lang="en-GB" dirty="0" smtClean="0"/>
              <a:t>A heady brew!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132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Genocide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Genocidal intent accompanied territorial expansion</a:t>
            </a:r>
          </a:p>
          <a:p>
            <a:r>
              <a:rPr lang="en-GB" dirty="0" smtClean="0"/>
              <a:t>Most murderous – </a:t>
            </a:r>
            <a:r>
              <a:rPr lang="en-GB" dirty="0" err="1" smtClean="0"/>
              <a:t>Trabzond</a:t>
            </a:r>
            <a:r>
              <a:rPr lang="en-GB" dirty="0" smtClean="0"/>
              <a:t> province on the Black Sea (1915)</a:t>
            </a:r>
          </a:p>
          <a:p>
            <a:r>
              <a:rPr lang="en-GB" dirty="0" smtClean="0"/>
              <a:t>Continued into 1916</a:t>
            </a:r>
          </a:p>
          <a:p>
            <a:r>
              <a:rPr lang="en-GB" dirty="0" smtClean="0"/>
              <a:t>‘Turkification means licence to expel, to kill or destroy everything that is not Turkish’</a:t>
            </a:r>
          </a:p>
          <a:p>
            <a:r>
              <a:rPr lang="en-GB" dirty="0" smtClean="0"/>
              <a:t>Wolff Metternich (German Ambassador, Istanbul) </a:t>
            </a:r>
          </a:p>
          <a:p>
            <a:r>
              <a:rPr lang="en-GB" dirty="0" smtClean="0"/>
              <a:t>Death toll estimate: 600k-1.2 million 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57200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67224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424</TotalTime>
  <Words>556</Words>
  <Application>Microsoft Office PowerPoint</Application>
  <PresentationFormat>On-screen Show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Apex</vt:lpstr>
      <vt:lpstr>HPHP 4009</vt:lpstr>
      <vt:lpstr>The Armenian Genocide</vt:lpstr>
      <vt:lpstr>Defining Genocide </vt:lpstr>
      <vt:lpstr>Emerging Themes </vt:lpstr>
      <vt:lpstr>OTTOMAN EMPIRE - ‘SICK MAN OF EUROPE’</vt:lpstr>
      <vt:lpstr>Ottoman Empire</vt:lpstr>
      <vt:lpstr>Ottoman Empire</vt:lpstr>
      <vt:lpstr>Hamidian Massacres</vt:lpstr>
      <vt:lpstr>THE YOUNG TURKS</vt:lpstr>
      <vt:lpstr>Young Turks</vt:lpstr>
      <vt:lpstr>Armenians</vt:lpstr>
      <vt:lpstr>Ottoman decline </vt:lpstr>
      <vt:lpstr>Young Turks</vt:lpstr>
      <vt:lpstr>Genocide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4009</dc:title>
  <dc:creator>Lester Mason</dc:creator>
  <cp:lastModifiedBy>Lester Mason</cp:lastModifiedBy>
  <cp:revision>32</cp:revision>
  <dcterms:created xsi:type="dcterms:W3CDTF">2020-09-11T14:18:55Z</dcterms:created>
  <dcterms:modified xsi:type="dcterms:W3CDTF">2020-09-14T15:51:40Z</dcterms:modified>
</cp:coreProperties>
</file>