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306" r:id="rId4"/>
    <p:sldId id="307" r:id="rId5"/>
    <p:sldId id="308" r:id="rId6"/>
    <p:sldId id="309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18" r:id="rId16"/>
    <p:sldId id="319" r:id="rId17"/>
    <p:sldId id="320" r:id="rId18"/>
    <p:sldId id="321" r:id="rId19"/>
    <p:sldId id="322" r:id="rId20"/>
    <p:sldId id="339" r:id="rId21"/>
    <p:sldId id="324" r:id="rId22"/>
    <p:sldId id="340" r:id="rId23"/>
    <p:sldId id="341" r:id="rId24"/>
    <p:sldId id="342" r:id="rId25"/>
    <p:sldId id="343" r:id="rId26"/>
    <p:sldId id="344" r:id="rId27"/>
    <p:sldId id="345" r:id="rId28"/>
    <p:sldId id="346" r:id="rId29"/>
    <p:sldId id="347" r:id="rId30"/>
    <p:sldId id="348" r:id="rId31"/>
    <p:sldId id="349" r:id="rId32"/>
    <p:sldId id="350" r:id="rId33"/>
    <p:sldId id="351" r:id="rId34"/>
    <p:sldId id="352" r:id="rId35"/>
    <p:sldId id="353" r:id="rId36"/>
    <p:sldId id="354" r:id="rId37"/>
    <p:sldId id="355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52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lytAGpd9aw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242268" y="5733256"/>
            <a:ext cx="49252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M4X01858 - Civil 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</a:rPr>
              <a:t>Engineering Technology </a:t>
            </a:r>
            <a:r>
              <a:rPr lang="en-GB" b="1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1</a:t>
            </a:r>
          </a:p>
          <a:p>
            <a:r>
              <a:rPr lang="en-GB" b="1" dirty="0" smtClean="0">
                <a:latin typeface="Arial" panose="020B0604020202020204" pitchFamily="34" charset="0"/>
              </a:rPr>
              <a:t>2017-2018</a:t>
            </a:r>
          </a:p>
        </p:txBody>
      </p:sp>
      <p:sp>
        <p:nvSpPr>
          <p:cNvPr id="3" name="Rectangle 2"/>
          <p:cNvSpPr/>
          <p:nvPr/>
        </p:nvSpPr>
        <p:spPr>
          <a:xfrm>
            <a:off x="2843808" y="2924944"/>
            <a:ext cx="36043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Retaining Walls</a:t>
            </a:r>
            <a:endParaRPr lang="en-GB" sz="36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FUNCTION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Retain </a:t>
            </a:r>
            <a:r>
              <a:rPr lang="en-GB" sz="2000" dirty="0" smtClean="0"/>
              <a:t>a permanent vertical </a:t>
            </a:r>
            <a:r>
              <a:rPr lang="en-GB" sz="2000" dirty="0" smtClean="0"/>
              <a:t>position for </a:t>
            </a:r>
            <a:r>
              <a:rPr lang="en-GB" sz="2000" dirty="0" smtClean="0"/>
              <a:t>a wall of earth that in an unsupported state would be </a:t>
            </a:r>
            <a:r>
              <a:rPr lang="en-GB" sz="2000" dirty="0" smtClean="0"/>
              <a:t>unstable. Walls could also be created to retain a wall of water.</a:t>
            </a:r>
            <a:endParaRPr lang="en-GB" sz="2000" dirty="0"/>
          </a:p>
        </p:txBody>
      </p:sp>
      <p:pic>
        <p:nvPicPr>
          <p:cNvPr id="10" name="Picture 9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276872"/>
            <a:ext cx="6336704" cy="380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7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TYPES OF RETAINING WALLS</a:t>
            </a:r>
            <a:endParaRPr lang="en-GB" sz="24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683568" y="1162257"/>
            <a:ext cx="7848872" cy="4303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Gravity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mass wall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crib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walls or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gabions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reinforced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earth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0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Cantilever</a:t>
            </a:r>
            <a:endParaRPr lang="en-GB" sz="20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concrete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(counterfort and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buttressed)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steel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(sheet piling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bored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piles (secant or contiguous) </a:t>
            </a:r>
            <a:endParaRPr lang="en-GB" sz="20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diaphragm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walls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677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MASS WALL</a:t>
            </a:r>
          </a:p>
          <a:p>
            <a:pPr>
              <a:spcAft>
                <a:spcPts val="1200"/>
              </a:spcAft>
            </a:pPr>
            <a:endParaRPr lang="en-GB" sz="24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7848872" cy="856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Concrete, brickwork or masonry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Relies on mass and friction on the base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060848"/>
            <a:ext cx="7848872" cy="4220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15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CRIB WALL</a:t>
            </a:r>
          </a:p>
          <a:p>
            <a:pPr>
              <a:spcAft>
                <a:spcPts val="1200"/>
              </a:spcAft>
            </a:pPr>
            <a:endParaRPr lang="en-GB" sz="24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7848872" cy="856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Small concrete or hardwood beams interlocked to form small boxes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Filled with granular material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204864"/>
            <a:ext cx="6336704" cy="3475164"/>
          </a:xfrm>
          <a:prstGeom prst="rect">
            <a:avLst/>
          </a:prstGeom>
        </p:spPr>
      </p:pic>
      <p:sp>
        <p:nvSpPr>
          <p:cNvPr id="8" name="TextBox 7">
            <a:hlinkClick r:id="rId3"/>
          </p:cNvPr>
          <p:cNvSpPr txBox="1"/>
          <p:nvPr/>
        </p:nvSpPr>
        <p:spPr>
          <a:xfrm>
            <a:off x="683568" y="5771575"/>
            <a:ext cx="14850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VIDEO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02958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CRIB WALL</a:t>
            </a:r>
          </a:p>
          <a:p>
            <a:pPr>
              <a:spcAft>
                <a:spcPts val="1200"/>
              </a:spcAft>
            </a:pPr>
            <a:endParaRPr lang="en-GB" sz="2400" b="1" dirty="0" smtClean="0"/>
          </a:p>
        </p:txBody>
      </p:sp>
      <p:pic>
        <p:nvPicPr>
          <p:cNvPr id="10" name="Picture 4" descr="https://upload.wikimedia.org/wikipedia/commons/thumb/a/a1/Crib_wall.JPG/1280px-Crib_wal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74" y="1335885"/>
            <a:ext cx="3573118" cy="238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://www.roadtraffic-technology.com/contractor_images/phi-group/4-Timber-Crib-South-Benwel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04" y="3861048"/>
            <a:ext cx="3587588" cy="269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http://img.archiexpo.com/images_ae/photo-g/wooden-retaining-wall-modular-60794-483527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161" y="3861048"/>
            <a:ext cx="3719560" cy="269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http://www.gibbonscontractors.co.nz/site/images/43321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161" y="1345260"/>
            <a:ext cx="3719560" cy="237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8041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GABIONS</a:t>
            </a:r>
            <a:endParaRPr lang="en-GB" sz="24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7848872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Wire mesh boxes filled with well-packed stones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Placed on top of each other to form a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wall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 descr="https://s-media-cache-ak0.pinimg.com/originals/ce/a6/54/cea65435caa4293623d40ea72e7bc1a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05855"/>
            <a:ext cx="5338936" cy="4004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Resultado de imagen de gabio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048" y="813048"/>
            <a:ext cx="2317412" cy="2039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713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REINFORCED EARTH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7848872" cy="779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Compacted soil layers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between reinforcing mesh or strips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reinforcement Attached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precast concrete facing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panels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http://www.gitam.edu/eresource/IRCPAPERS/IRC%20TECHNICAL%20PAPERS%202006/images/p43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" t="2212" r="1846" b="2655"/>
          <a:stretch/>
        </p:blipFill>
        <p:spPr bwMode="auto">
          <a:xfrm>
            <a:off x="1956516" y="2132856"/>
            <a:ext cx="5090917" cy="364743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82672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REINFORCED EARTH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7848872" cy="425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Speedy, low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cost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construction that is light weight. Not able to retain water.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7990" y="1628800"/>
            <a:ext cx="4630274" cy="4233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7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REINFORCED EARTH</a:t>
            </a:r>
          </a:p>
        </p:txBody>
      </p:sp>
      <p:pic>
        <p:nvPicPr>
          <p:cNvPr id="7" name="Picture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340768"/>
            <a:ext cx="6840760" cy="390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97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REINFORCED EARTH</a:t>
            </a:r>
          </a:p>
        </p:txBody>
      </p:sp>
      <p:pic>
        <p:nvPicPr>
          <p:cNvPr id="5" name="Picture 6" descr="http://www.retainingsolutions.com.au/images/gallery/repanel/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703" y="1244520"/>
            <a:ext cx="6624736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539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REINFORCED EARTH</a:t>
            </a:r>
          </a:p>
        </p:txBody>
      </p:sp>
      <p:pic>
        <p:nvPicPr>
          <p:cNvPr id="6" name="Picture 4" descr="http://www.reinforcedearth.co.uk/lib/img/content/earth-walls/hemswor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56792"/>
            <a:ext cx="720080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6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CONCRETE RETAINING </a:t>
            </a:r>
            <a:r>
              <a:rPr lang="en-GB" sz="2400" b="1" dirty="0" smtClean="0"/>
              <a:t>WALLS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78488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foundation should avoid sliding and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overturning. Reinforcement can help reduce the concrete section.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http://www.aboutcivil.org/imajes/Retaining-wall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82"/>
          <a:stretch/>
        </p:blipFill>
        <p:spPr bwMode="auto">
          <a:xfrm>
            <a:off x="2051720" y="1700119"/>
            <a:ext cx="4688160" cy="453842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8528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CONCRETE RETAINING </a:t>
            </a:r>
            <a:r>
              <a:rPr lang="en-GB" sz="2400" b="1" dirty="0" smtClean="0"/>
              <a:t>WALLS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78488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foundation should avoid sliding and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overturning. Reinforcement can help reduce the concrete section.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716" y="1844824"/>
            <a:ext cx="3456384" cy="4084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860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CONCRETE RETAINING </a:t>
            </a:r>
            <a:r>
              <a:rPr lang="en-GB" sz="2400" b="1" dirty="0" smtClean="0"/>
              <a:t>WALLS</a:t>
            </a:r>
            <a:endParaRPr lang="en-GB" sz="2400" b="1" dirty="0"/>
          </a:p>
        </p:txBody>
      </p:sp>
      <p:pic>
        <p:nvPicPr>
          <p:cNvPr id="7" name="Picture 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340768"/>
            <a:ext cx="4320480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63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CONCRETE RETAINING </a:t>
            </a:r>
            <a:r>
              <a:rPr lang="en-GB" sz="2400" b="1" dirty="0" smtClean="0"/>
              <a:t>WALLS</a:t>
            </a:r>
            <a:endParaRPr lang="en-GB" sz="2400" b="1" dirty="0"/>
          </a:p>
        </p:txBody>
      </p:sp>
      <p:pic>
        <p:nvPicPr>
          <p:cNvPr id="5" name="Picture 4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86"/>
          <a:stretch/>
        </p:blipFill>
        <p:spPr bwMode="auto">
          <a:xfrm>
            <a:off x="581308" y="1062111"/>
            <a:ext cx="5615905" cy="530361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5"/>
          <p:cNvSpPr/>
          <p:nvPr/>
        </p:nvSpPr>
        <p:spPr>
          <a:xfrm>
            <a:off x="3851919" y="4094157"/>
            <a:ext cx="1038225" cy="4857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Tension cracking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67544" y="1988840"/>
            <a:ext cx="1512030" cy="4857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Deformation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1554" y="692697"/>
            <a:ext cx="2664296" cy="5597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56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CONCRETE RETAINING </a:t>
            </a:r>
            <a:r>
              <a:rPr lang="en-GB" sz="2400" b="1" dirty="0" smtClean="0"/>
              <a:t>WALLS</a:t>
            </a:r>
            <a:endParaRPr lang="en-GB" sz="2400" b="1" dirty="0"/>
          </a:p>
        </p:txBody>
      </p:sp>
      <p:sp>
        <p:nvSpPr>
          <p:cNvPr id="11" name="Rectangle 10"/>
          <p:cNvSpPr/>
          <p:nvPr/>
        </p:nvSpPr>
        <p:spPr>
          <a:xfrm>
            <a:off x="1547664" y="1916832"/>
            <a:ext cx="504056" cy="2232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1547664" y="4149080"/>
            <a:ext cx="1224136" cy="576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392195" y="1916832"/>
            <a:ext cx="467837" cy="2232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35896" y="4149080"/>
            <a:ext cx="1224136" cy="576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263208" y="1916832"/>
            <a:ext cx="432048" cy="3253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971600" y="1916832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2771800" y="4149080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H="1">
            <a:off x="3721699" y="1916832"/>
            <a:ext cx="670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4860032" y="4149080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5868144" y="4149080"/>
            <a:ext cx="395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6695256" y="1916832"/>
            <a:ext cx="581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/>
          <p:cNvSpPr/>
          <p:nvPr/>
        </p:nvSpPr>
        <p:spPr>
          <a:xfrm>
            <a:off x="971600" y="1939878"/>
            <a:ext cx="576064" cy="150980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2771942" y="4169691"/>
            <a:ext cx="215882" cy="144017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3721699" y="1922222"/>
            <a:ext cx="670496" cy="168636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4873837" y="4162728"/>
            <a:ext cx="274227" cy="150980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6700192" y="1925773"/>
            <a:ext cx="576064" cy="150980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/>
          <p:cNvSpPr/>
          <p:nvPr/>
        </p:nvSpPr>
        <p:spPr>
          <a:xfrm>
            <a:off x="5868144" y="4162728"/>
            <a:ext cx="390128" cy="150980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944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CONCRETE RETAINING </a:t>
            </a:r>
            <a:r>
              <a:rPr lang="en-GB" sz="2400" b="1" dirty="0" smtClean="0"/>
              <a:t>WALLS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78488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Maximum height is about 7 metres. Increased height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using counterforts or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buttressing behind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wall or in the open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204864"/>
            <a:ext cx="6552728" cy="325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020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SHEET PILING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78488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Used when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retained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earth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cannot be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disturbed, or where there is limited space for operations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596" y="2204864"/>
            <a:ext cx="7344816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66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7848872" cy="779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1200"/>
              </a:spcAft>
            </a:pP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Cheaper alternative to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diaphragm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walls. Drilling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holes at close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centres. Depending on the soil a small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gap is left between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piles. 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7176" y="4077072"/>
            <a:ext cx="4536504" cy="1643749"/>
          </a:xfrm>
          <a:prstGeom prst="rect">
            <a:avLst/>
          </a:prstGeom>
        </p:spPr>
      </p:pic>
      <p:pic>
        <p:nvPicPr>
          <p:cNvPr id="8" name="Picture 7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060848"/>
            <a:ext cx="4539952" cy="1819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87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2" descr="G:\Juanan\Mi despacho\Mediopie\Clientes\Valdeprocasa\Onil\FOTOS\2006\marzo\130306 pilotes\DSC017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268761"/>
            <a:ext cx="3651870" cy="4869160"/>
          </a:xfrm>
          <a:prstGeom prst="rect">
            <a:avLst/>
          </a:prstGeom>
          <a:noFill/>
        </p:spPr>
      </p:pic>
      <p:pic>
        <p:nvPicPr>
          <p:cNvPr id="3" name="Picture 2" descr="G:\Juanan\Mi despacho\Mediopie\Clientes\Valdeprocasa\Onil\FOTOS\2006\marzo\080306 pilotes\DSC0177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268760"/>
            <a:ext cx="3651870" cy="486916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</p:spTree>
    <p:extLst>
      <p:ext uri="{BB962C8B-B14F-4D97-AF65-F5344CB8AC3E}">
        <p14:creationId xmlns:p14="http://schemas.microsoft.com/office/powerpoint/2010/main" val="42322544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5" name="Picture 3" descr="G:\Juanan\Mi despacho\Mediopie\Clientes\Valdeprocasa\Onil\FOTOS\2006\marzo\080306 pilotes\DSC017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0900" y="1283588"/>
            <a:ext cx="3651870" cy="4869160"/>
          </a:xfrm>
          <a:prstGeom prst="rect">
            <a:avLst/>
          </a:prstGeom>
          <a:noFill/>
        </p:spPr>
      </p:pic>
      <p:pic>
        <p:nvPicPr>
          <p:cNvPr id="6" name="Picture 2" descr="G:\Juanan\Mi despacho\Mediopie\Clientes\Valdeprocasa\Onil\FOTOS\2006\marzo\080306 pilotes\DSC0178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92538" y="1283588"/>
            <a:ext cx="3651870" cy="48691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009733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7" name="Picture 2" descr="G:\Juanan\Mi despacho\Mediopie\Clientes\Valdeprocasa\Onil\FOTOS\2006\marzo\130306 pilotes\DSC017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74418" y="1283588"/>
            <a:ext cx="6465934" cy="48494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080371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6" name="Picture 2" descr="G:\Juanan\Mi despacho\Mediopie\Clientes\Valdeprocasa\Onil\FOTOS\2006\marzo\230306\DSC0183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1620" y="1283588"/>
            <a:ext cx="6448732" cy="48365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3397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7" name="Picture 2" descr="G:\Juanan\Mi despacho\Mediopie\Clientes\Valdeprocasa\Onil\FOTOS\2006\marzo\280306\DSC018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1620" y="1283588"/>
            <a:ext cx="6448732" cy="48365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325965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6" name="Picture 2" descr="G:\Juanan\Mi despacho\Mediopie\Clientes\Valdeprocasa\Onil\FOTOS\2006\mayo\030506\DSC0193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1620" y="1283588"/>
            <a:ext cx="6448732" cy="48365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752529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7" name="Picture 2" descr="G:\Juanan\Mi despacho\Mediopie\Clientes\Valdeprocasa\Onil\FOTOS\2006\mayo\030506\DSC019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1620" y="1283588"/>
            <a:ext cx="6448732" cy="48365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087362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6" name="Picture 2" descr="G:\Juanan\Mi despacho\Mediopie\Clientes\Valdeprocasa\Onil\FOTOS\2006\mayo\230506\DSC020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1620" y="1283588"/>
            <a:ext cx="6448732" cy="48365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468366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7" name="Picture 3" descr="G:\Juanan\Mi despacho\Mediopie\Clientes\Valdeprocasa\Onil\FOTOS\2006\julio\030706\DSC0229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1620" y="1283588"/>
            <a:ext cx="6448732" cy="48365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370339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6" name="Picture 2" descr="G:\Juanan\Mi despacho\Mediopie\Clientes\Valdeprocasa\Onil\FOTOS\2006\julio\210706\DSC_237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268760"/>
            <a:ext cx="7315981" cy="48513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185668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7" name="Picture 2" descr="G:\Juanan\Mi despacho\Mediopie\Clientes\Valdeprocasa\Onil\FOTOS\2006\julio\210706\DSC_237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268760"/>
            <a:ext cx="7205736" cy="47782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345151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6" name="Picture 1" descr="G:\Juanan\Mi despacho\Mediopie\Clientes\Valdeprocasa\Onil\FOTOS\2006\agosto 06\210806\DSC_24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268760"/>
            <a:ext cx="7205736" cy="47782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599419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DIAPHRAGM WALLS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932527"/>
            <a:ext cx="272596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2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situ concrete wall cast in the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ground. Used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deep basement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constructions. Expensive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solution. </a:t>
            </a:r>
            <a:r>
              <a:rPr lang="en-GB" sz="20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Permanent. Incorporated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into the finished structure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805902"/>
            <a:ext cx="4824536" cy="5673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734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DIAPHRAGM WALLS</a:t>
            </a:r>
            <a:endParaRPr lang="en-GB" sz="2400" b="1" dirty="0"/>
          </a:p>
        </p:txBody>
      </p:sp>
      <p:pic>
        <p:nvPicPr>
          <p:cNvPr id="7" name="Picture 2" descr="06180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4196" y="1283588"/>
            <a:ext cx="3651870" cy="486916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1187624" y="3685189"/>
            <a:ext cx="1080120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200" b="1" dirty="0" smtClean="0">
                <a:solidFill>
                  <a:srgbClr val="C00000"/>
                </a:solidFill>
              </a:rPr>
              <a:t>Guide trench</a:t>
            </a:r>
            <a:endParaRPr lang="en-GB" sz="1200" b="1" dirty="0">
              <a:solidFill>
                <a:srgbClr val="C00000"/>
              </a:solidFill>
            </a:endParaRPr>
          </a:p>
        </p:txBody>
      </p:sp>
      <p:pic>
        <p:nvPicPr>
          <p:cNvPr id="10" name="Picture 2" descr="06200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283588"/>
            <a:ext cx="3651870" cy="4869160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5796136" y="3685188"/>
            <a:ext cx="504056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200" b="1" dirty="0" smtClean="0">
                <a:solidFill>
                  <a:srgbClr val="C00000"/>
                </a:solidFill>
              </a:rPr>
              <a:t>Grab</a:t>
            </a:r>
            <a:endParaRPr lang="en-GB" sz="1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766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DIAPHRAGM WALLS</a:t>
            </a:r>
            <a:endParaRPr lang="en-GB" sz="2400" b="1" dirty="0"/>
          </a:p>
        </p:txBody>
      </p:sp>
      <p:pic>
        <p:nvPicPr>
          <p:cNvPr id="9" name="Picture 2" descr="0613000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6314" y="1283588"/>
            <a:ext cx="3651870" cy="4869160"/>
          </a:xfrm>
          <a:prstGeom prst="rect">
            <a:avLst/>
          </a:prstGeom>
          <a:noFill/>
        </p:spPr>
      </p:pic>
      <p:sp>
        <p:nvSpPr>
          <p:cNvPr id="12" name="TextBox 11"/>
          <p:cNvSpPr txBox="1"/>
          <p:nvPr/>
        </p:nvSpPr>
        <p:spPr>
          <a:xfrm>
            <a:off x="4525727" y="4365104"/>
            <a:ext cx="1152128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200" b="1" dirty="0" smtClean="0">
                <a:solidFill>
                  <a:srgbClr val="C00000"/>
                </a:solidFill>
              </a:rPr>
              <a:t>Former pipes</a:t>
            </a:r>
            <a:endParaRPr lang="en-GB" sz="1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9191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8" name="Picture 2" descr="09190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4919" y="1268760"/>
            <a:ext cx="6379409" cy="4784557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2987824" y="2492896"/>
            <a:ext cx="1728192" cy="27699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200" b="1" dirty="0" smtClean="0">
                <a:solidFill>
                  <a:srgbClr val="C00000"/>
                </a:solidFill>
              </a:rPr>
              <a:t>Load spreading beam</a:t>
            </a:r>
            <a:endParaRPr lang="en-GB" sz="1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250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8504" y="46777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/>
              <a:t>CONTIGUOUS AND SECANT PILING</a:t>
            </a:r>
          </a:p>
        </p:txBody>
      </p:sp>
      <p:pic>
        <p:nvPicPr>
          <p:cNvPr id="6" name="Picture 1" descr="G:\Juanan\Mi despacho\Mediopie\Clientes\Promociones Gonzalez\Aguilera\Dirección de Obra\Fotos\2007\Enero\19 30-01-07\DSC000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4919" y="1273386"/>
            <a:ext cx="6379409" cy="47845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791849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1970</TotalTime>
  <Words>385</Words>
  <Application>Microsoft Office PowerPoint</Application>
  <PresentationFormat>On-screen Show (4:3)</PresentationFormat>
  <Paragraphs>91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Keerthi Kumara Ranasinghe</cp:lastModifiedBy>
  <cp:revision>81</cp:revision>
  <dcterms:created xsi:type="dcterms:W3CDTF">2015-09-15T12:16:09Z</dcterms:created>
  <dcterms:modified xsi:type="dcterms:W3CDTF">2018-01-25T08:42:35Z</dcterms:modified>
</cp:coreProperties>
</file>