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Poppins Bold" charset="1" panose="00000800000000000000"/>
      <p:regular r:id="rId7"/>
    </p:embeddedFont>
    <p:embeddedFont>
      <p:font typeface="Inter Bold" charset="1" panose="020B0802030000000004"/>
      <p:regular r:id="rId8"/>
    </p:embeddedFont>
    <p:embeddedFont>
      <p:font typeface="Inter" charset="1" panose="020B0502030000000004"/>
      <p:regular r:id="rId9"/>
    </p:embeddedFont>
    <p:embeddedFont>
      <p:font typeface="Hussar Bold" charset="1" panose="0000080000000000000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8CC"/>
        </a:solidFill>
      </p:bgPr>
    </p:bg>
    <p:spTree>
      <p:nvGrpSpPr>
        <p:cNvPr id="1" name=""/>
        <p:cNvGrpSpPr/>
        <p:nvPr/>
      </p:nvGrpSpPr>
      <p:grpSpPr>
        <a:xfrm>
          <a:off x="0" y="0"/>
          <a:ext cx="0" cy="0"/>
          <a:chOff x="0" y="0"/>
          <a:chExt cx="0" cy="0"/>
        </a:xfrm>
      </p:grpSpPr>
      <p:sp>
        <p:nvSpPr>
          <p:cNvPr name="AutoShape 2" id="2"/>
          <p:cNvSpPr/>
          <p:nvPr/>
        </p:nvSpPr>
        <p:spPr>
          <a:xfrm>
            <a:off x="821808" y="3900667"/>
            <a:ext cx="13536175" cy="0"/>
          </a:xfrm>
          <a:prstGeom prst="line">
            <a:avLst/>
          </a:prstGeom>
          <a:ln cap="flat" w="57150">
            <a:solidFill>
              <a:srgbClr val="FF9045"/>
            </a:solidFill>
            <a:prstDash val="solid"/>
            <a:headEnd type="none" len="sm" w="sm"/>
            <a:tailEnd type="none" len="sm" w="sm"/>
          </a:ln>
        </p:spPr>
      </p:sp>
      <p:sp>
        <p:nvSpPr>
          <p:cNvPr name="AutoShape 3" id="3"/>
          <p:cNvSpPr/>
          <p:nvPr/>
        </p:nvSpPr>
        <p:spPr>
          <a:xfrm flipV="true">
            <a:off x="14302478" y="3900721"/>
            <a:ext cx="26930" cy="15538207"/>
          </a:xfrm>
          <a:prstGeom prst="line">
            <a:avLst/>
          </a:prstGeom>
          <a:ln cap="flat" w="57150">
            <a:solidFill>
              <a:srgbClr val="FF9045"/>
            </a:solidFill>
            <a:prstDash val="solid"/>
            <a:headEnd type="none" len="sm" w="sm"/>
            <a:tailEnd type="none" len="sm" w="sm"/>
          </a:ln>
        </p:spPr>
      </p:sp>
      <p:sp>
        <p:nvSpPr>
          <p:cNvPr name="AutoShape 4" id="4"/>
          <p:cNvSpPr/>
          <p:nvPr/>
        </p:nvSpPr>
        <p:spPr>
          <a:xfrm flipV="true">
            <a:off x="821808" y="4434044"/>
            <a:ext cx="0" cy="15004884"/>
          </a:xfrm>
          <a:prstGeom prst="line">
            <a:avLst/>
          </a:prstGeom>
          <a:ln cap="flat" w="57150">
            <a:solidFill>
              <a:srgbClr val="FF9045"/>
            </a:solidFill>
            <a:prstDash val="solid"/>
            <a:headEnd type="none" len="sm" w="sm"/>
            <a:tailEnd type="none" len="sm" w="sm"/>
          </a:ln>
        </p:spPr>
      </p:sp>
      <p:sp>
        <p:nvSpPr>
          <p:cNvPr name="AutoShape 5" id="5"/>
          <p:cNvSpPr/>
          <p:nvPr/>
        </p:nvSpPr>
        <p:spPr>
          <a:xfrm>
            <a:off x="746929" y="20835351"/>
            <a:ext cx="8018859" cy="0"/>
          </a:xfrm>
          <a:prstGeom prst="line">
            <a:avLst/>
          </a:prstGeom>
          <a:ln cap="flat" w="57150">
            <a:solidFill>
              <a:srgbClr val="FF9045"/>
            </a:solidFill>
            <a:prstDash val="solid"/>
            <a:headEnd type="none" len="sm" w="sm"/>
            <a:tailEnd type="none" len="sm" w="sm"/>
          </a:ln>
        </p:spPr>
      </p:sp>
      <p:sp>
        <p:nvSpPr>
          <p:cNvPr name="Freeform 6" id="6"/>
          <p:cNvSpPr/>
          <p:nvPr/>
        </p:nvSpPr>
        <p:spPr>
          <a:xfrm flipH="true" flipV="false" rot="0">
            <a:off x="4551431" y="20234576"/>
            <a:ext cx="11324042" cy="1276528"/>
          </a:xfrm>
          <a:custGeom>
            <a:avLst/>
            <a:gdLst/>
            <a:ahLst/>
            <a:cxnLst/>
            <a:rect r="r" b="b" t="t" l="l"/>
            <a:pathLst>
              <a:path h="1276528" w="11324042">
                <a:moveTo>
                  <a:pt x="11324043" y="0"/>
                </a:moveTo>
                <a:lnTo>
                  <a:pt x="0" y="0"/>
                </a:lnTo>
                <a:lnTo>
                  <a:pt x="0" y="1276529"/>
                </a:lnTo>
                <a:lnTo>
                  <a:pt x="11324043" y="1276529"/>
                </a:lnTo>
                <a:lnTo>
                  <a:pt x="1132404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0">
            <a:off x="770899" y="3064378"/>
            <a:ext cx="6303758" cy="1369666"/>
          </a:xfrm>
          <a:custGeom>
            <a:avLst/>
            <a:gdLst/>
            <a:ahLst/>
            <a:cxnLst/>
            <a:rect r="r" b="b" t="t" l="l"/>
            <a:pathLst>
              <a:path h="1369666" w="6303758">
                <a:moveTo>
                  <a:pt x="0" y="0"/>
                </a:moveTo>
                <a:lnTo>
                  <a:pt x="6303758" y="0"/>
                </a:lnTo>
                <a:lnTo>
                  <a:pt x="6303758" y="1369666"/>
                </a:lnTo>
                <a:lnTo>
                  <a:pt x="0" y="1369666"/>
                </a:lnTo>
                <a:lnTo>
                  <a:pt x="0" y="0"/>
                </a:lnTo>
                <a:close/>
              </a:path>
            </a:pathLst>
          </a:custGeom>
          <a:blipFill>
            <a:blip r:embed="rId4">
              <a:extLst>
                <a:ext uri="{96DAC541-7B7A-43D3-8B79-37D633B846F1}">
                  <asvg:svgBlip xmlns:asvg="http://schemas.microsoft.com/office/drawing/2016/SVG/main" r:embed="rId5"/>
                </a:ext>
              </a:extLst>
            </a:blip>
            <a:stretch>
              <a:fillRect l="-69981" t="0" r="0" b="-53620"/>
            </a:stretch>
          </a:blipFill>
        </p:spPr>
      </p:sp>
      <p:sp>
        <p:nvSpPr>
          <p:cNvPr name="AutoShape 8" id="8"/>
          <p:cNvSpPr/>
          <p:nvPr/>
        </p:nvSpPr>
        <p:spPr>
          <a:xfrm>
            <a:off x="821808" y="19748956"/>
            <a:ext cx="13480670" cy="123044"/>
          </a:xfrm>
          <a:prstGeom prst="line">
            <a:avLst/>
          </a:prstGeom>
          <a:ln cap="flat" w="57150">
            <a:solidFill>
              <a:srgbClr val="FF9045"/>
            </a:solidFill>
            <a:prstDash val="solid"/>
            <a:headEnd type="none" len="sm" w="sm"/>
            <a:tailEnd type="none" len="sm" w="sm"/>
          </a:ln>
        </p:spPr>
      </p:sp>
      <p:sp>
        <p:nvSpPr>
          <p:cNvPr name="Freeform 9" id="9"/>
          <p:cNvSpPr/>
          <p:nvPr/>
        </p:nvSpPr>
        <p:spPr>
          <a:xfrm flipH="false" flipV="false" rot="0">
            <a:off x="8765789" y="6180368"/>
            <a:ext cx="4003774" cy="7099130"/>
          </a:xfrm>
          <a:custGeom>
            <a:avLst/>
            <a:gdLst/>
            <a:ahLst/>
            <a:cxnLst/>
            <a:rect r="r" b="b" t="t" l="l"/>
            <a:pathLst>
              <a:path h="7099130" w="4003774">
                <a:moveTo>
                  <a:pt x="0" y="0"/>
                </a:moveTo>
                <a:lnTo>
                  <a:pt x="4003774" y="0"/>
                </a:lnTo>
                <a:lnTo>
                  <a:pt x="4003774" y="7099130"/>
                </a:lnTo>
                <a:lnTo>
                  <a:pt x="0" y="7099130"/>
                </a:lnTo>
                <a:lnTo>
                  <a:pt x="0" y="0"/>
                </a:lnTo>
                <a:close/>
              </a:path>
            </a:pathLst>
          </a:custGeom>
          <a:blipFill>
            <a:blip r:embed="rId6"/>
            <a:stretch>
              <a:fillRect l="0" t="0" r="0" b="0"/>
            </a:stretch>
          </a:blipFill>
        </p:spPr>
      </p:sp>
      <p:sp>
        <p:nvSpPr>
          <p:cNvPr name="Freeform 10" id="10"/>
          <p:cNvSpPr/>
          <p:nvPr/>
        </p:nvSpPr>
        <p:spPr>
          <a:xfrm flipH="false" flipV="false" rot="0">
            <a:off x="5787330" y="3524149"/>
            <a:ext cx="975559" cy="859363"/>
          </a:xfrm>
          <a:custGeom>
            <a:avLst/>
            <a:gdLst/>
            <a:ahLst/>
            <a:cxnLst/>
            <a:rect r="r" b="b" t="t" l="l"/>
            <a:pathLst>
              <a:path h="859363" w="975559">
                <a:moveTo>
                  <a:pt x="0" y="0"/>
                </a:moveTo>
                <a:lnTo>
                  <a:pt x="975560" y="0"/>
                </a:lnTo>
                <a:lnTo>
                  <a:pt x="975560" y="859363"/>
                </a:lnTo>
                <a:lnTo>
                  <a:pt x="0" y="859363"/>
                </a:lnTo>
                <a:lnTo>
                  <a:pt x="0" y="0"/>
                </a:lnTo>
                <a:close/>
              </a:path>
            </a:pathLst>
          </a:custGeom>
          <a:blipFill>
            <a:blip r:embed="rId7"/>
            <a:stretch>
              <a:fillRect l="-47780" t="-4062" r="-42235" b="-4062"/>
            </a:stretch>
          </a:blipFill>
        </p:spPr>
      </p:sp>
      <p:sp>
        <p:nvSpPr>
          <p:cNvPr name="Freeform 11" id="11"/>
          <p:cNvSpPr/>
          <p:nvPr/>
        </p:nvSpPr>
        <p:spPr>
          <a:xfrm flipH="false" flipV="false" rot="0">
            <a:off x="997469" y="15501813"/>
            <a:ext cx="5997916" cy="2038489"/>
          </a:xfrm>
          <a:custGeom>
            <a:avLst/>
            <a:gdLst/>
            <a:ahLst/>
            <a:cxnLst/>
            <a:rect r="r" b="b" t="t" l="l"/>
            <a:pathLst>
              <a:path h="2038489" w="5997916">
                <a:moveTo>
                  <a:pt x="0" y="0"/>
                </a:moveTo>
                <a:lnTo>
                  <a:pt x="5997916" y="0"/>
                </a:lnTo>
                <a:lnTo>
                  <a:pt x="5997916" y="2038490"/>
                </a:lnTo>
                <a:lnTo>
                  <a:pt x="0" y="2038490"/>
                </a:lnTo>
                <a:lnTo>
                  <a:pt x="0" y="0"/>
                </a:lnTo>
                <a:close/>
              </a:path>
            </a:pathLst>
          </a:custGeom>
          <a:blipFill>
            <a:blip r:embed="rId8"/>
            <a:stretch>
              <a:fillRect l="0" t="-1142" r="0" b="0"/>
            </a:stretch>
          </a:blipFill>
        </p:spPr>
      </p:sp>
      <p:sp>
        <p:nvSpPr>
          <p:cNvPr name="Freeform 12" id="12"/>
          <p:cNvSpPr/>
          <p:nvPr/>
        </p:nvSpPr>
        <p:spPr>
          <a:xfrm flipH="false" flipV="false" rot="0">
            <a:off x="7280739" y="15196856"/>
            <a:ext cx="6621022" cy="2628706"/>
          </a:xfrm>
          <a:custGeom>
            <a:avLst/>
            <a:gdLst/>
            <a:ahLst/>
            <a:cxnLst/>
            <a:rect r="r" b="b" t="t" l="l"/>
            <a:pathLst>
              <a:path h="2628706" w="6621022">
                <a:moveTo>
                  <a:pt x="0" y="0"/>
                </a:moveTo>
                <a:lnTo>
                  <a:pt x="6621022" y="0"/>
                </a:lnTo>
                <a:lnTo>
                  <a:pt x="6621022" y="2628706"/>
                </a:lnTo>
                <a:lnTo>
                  <a:pt x="0" y="2628706"/>
                </a:lnTo>
                <a:lnTo>
                  <a:pt x="0" y="0"/>
                </a:lnTo>
                <a:close/>
              </a:path>
            </a:pathLst>
          </a:custGeom>
          <a:blipFill>
            <a:blip r:embed="rId9"/>
            <a:stretch>
              <a:fillRect l="0" t="-1634" r="0" b="-1634"/>
            </a:stretch>
          </a:blipFill>
        </p:spPr>
      </p:sp>
      <p:sp>
        <p:nvSpPr>
          <p:cNvPr name="Freeform 13" id="13"/>
          <p:cNvSpPr/>
          <p:nvPr/>
        </p:nvSpPr>
        <p:spPr>
          <a:xfrm flipH="false" flipV="false" rot="0">
            <a:off x="7343213" y="874888"/>
            <a:ext cx="3670843" cy="1469270"/>
          </a:xfrm>
          <a:custGeom>
            <a:avLst/>
            <a:gdLst/>
            <a:ahLst/>
            <a:cxnLst/>
            <a:rect r="r" b="b" t="t" l="l"/>
            <a:pathLst>
              <a:path h="1469270" w="3670843">
                <a:moveTo>
                  <a:pt x="0" y="0"/>
                </a:moveTo>
                <a:lnTo>
                  <a:pt x="3670843" y="0"/>
                </a:lnTo>
                <a:lnTo>
                  <a:pt x="3670843" y="1469270"/>
                </a:lnTo>
                <a:lnTo>
                  <a:pt x="0" y="1469270"/>
                </a:lnTo>
                <a:lnTo>
                  <a:pt x="0" y="0"/>
                </a:lnTo>
                <a:close/>
              </a:path>
            </a:pathLst>
          </a:custGeom>
          <a:blipFill>
            <a:blip r:embed="rId10"/>
            <a:stretch>
              <a:fillRect l="0" t="0" r="0" b="0"/>
            </a:stretch>
          </a:blipFill>
        </p:spPr>
      </p:sp>
      <p:sp>
        <p:nvSpPr>
          <p:cNvPr name="TextBox 14" id="14"/>
          <p:cNvSpPr txBox="true"/>
          <p:nvPr/>
        </p:nvSpPr>
        <p:spPr>
          <a:xfrm rot="0">
            <a:off x="746929" y="874888"/>
            <a:ext cx="6303758" cy="2038731"/>
          </a:xfrm>
          <a:prstGeom prst="rect">
            <a:avLst/>
          </a:prstGeom>
        </p:spPr>
        <p:txBody>
          <a:bodyPr anchor="t" rtlCol="false" tIns="0" lIns="0" bIns="0" rIns="0">
            <a:spAutoFit/>
          </a:bodyPr>
          <a:lstStyle/>
          <a:p>
            <a:pPr algn="just">
              <a:lnSpc>
                <a:spcPts val="5232"/>
              </a:lnSpc>
            </a:pPr>
            <a:r>
              <a:rPr lang="en-US" b="true" sz="4800" spc="206">
                <a:solidFill>
                  <a:srgbClr val="000000"/>
                </a:solidFill>
                <a:latin typeface="Poppins Bold"/>
                <a:ea typeface="Poppins Bold"/>
                <a:cs typeface="Poppins Bold"/>
                <a:sym typeface="Poppins Bold"/>
              </a:rPr>
              <a:t>HOW TO INSERT HYPERLINKS IN A POWERPOINT</a:t>
            </a:r>
          </a:p>
        </p:txBody>
      </p:sp>
      <p:sp>
        <p:nvSpPr>
          <p:cNvPr name="TextBox 15" id="15"/>
          <p:cNvSpPr txBox="true"/>
          <p:nvPr/>
        </p:nvSpPr>
        <p:spPr>
          <a:xfrm rot="0">
            <a:off x="929298" y="4615019"/>
            <a:ext cx="4143760" cy="454293"/>
          </a:xfrm>
          <a:prstGeom prst="rect">
            <a:avLst/>
          </a:prstGeom>
        </p:spPr>
        <p:txBody>
          <a:bodyPr anchor="t" rtlCol="false" tIns="0" lIns="0" bIns="0" rIns="0">
            <a:spAutoFit/>
          </a:bodyPr>
          <a:lstStyle/>
          <a:p>
            <a:pPr algn="ctr">
              <a:lnSpc>
                <a:spcPts val="3489"/>
              </a:lnSpc>
              <a:spcBef>
                <a:spcPct val="0"/>
              </a:spcBef>
            </a:pPr>
            <a:r>
              <a:rPr lang="en-US" b="true" sz="3200" spc="137">
                <a:solidFill>
                  <a:srgbClr val="000000"/>
                </a:solidFill>
                <a:latin typeface="Inter Bold"/>
                <a:ea typeface="Inter Bold"/>
                <a:cs typeface="Inter Bold"/>
                <a:sym typeface="Inter Bold"/>
              </a:rPr>
              <a:t>Introduction</a:t>
            </a:r>
          </a:p>
        </p:txBody>
      </p:sp>
      <p:sp>
        <p:nvSpPr>
          <p:cNvPr name="TextBox 16" id="16"/>
          <p:cNvSpPr txBox="true"/>
          <p:nvPr/>
        </p:nvSpPr>
        <p:spPr>
          <a:xfrm rot="0">
            <a:off x="997469" y="5097887"/>
            <a:ext cx="6562531" cy="1664939"/>
          </a:xfrm>
          <a:prstGeom prst="rect">
            <a:avLst/>
          </a:prstGeom>
        </p:spPr>
        <p:txBody>
          <a:bodyPr anchor="t" rtlCol="false" tIns="0" lIns="0" bIns="0" rIns="0">
            <a:spAutoFit/>
          </a:bodyPr>
          <a:lstStyle/>
          <a:p>
            <a:pPr algn="just">
              <a:lnSpc>
                <a:spcPts val="1895"/>
              </a:lnSpc>
            </a:pPr>
            <a:r>
              <a:rPr lang="en-US" sz="1504" spc="64">
                <a:solidFill>
                  <a:srgbClr val="000000"/>
                </a:solidFill>
                <a:latin typeface="Inter"/>
                <a:ea typeface="Inter"/>
                <a:cs typeface="Inter"/>
                <a:sym typeface="Inter"/>
              </a:rPr>
              <a:t>In workplaces, Microsoft power point is a presentation tool that is widely used to communicate and share information. The ability to insert hyperlinks is one key feature as it enables the user to associate slides with additional web sites, files, mail addresses, or even slides in the presentation. This makes presentations more interactive, easier to navigate and access more information fast, making them interesting and professional.</a:t>
            </a:r>
          </a:p>
        </p:txBody>
      </p:sp>
      <p:sp>
        <p:nvSpPr>
          <p:cNvPr name="TextBox 17" id="17"/>
          <p:cNvSpPr txBox="true"/>
          <p:nvPr/>
        </p:nvSpPr>
        <p:spPr>
          <a:xfrm rot="0">
            <a:off x="7734440" y="4591629"/>
            <a:ext cx="6339445" cy="1426814"/>
          </a:xfrm>
          <a:prstGeom prst="rect">
            <a:avLst/>
          </a:prstGeom>
        </p:spPr>
        <p:txBody>
          <a:bodyPr anchor="t" rtlCol="false" tIns="0" lIns="0" bIns="0" rIns="0">
            <a:spAutoFit/>
          </a:bodyPr>
          <a:lstStyle/>
          <a:p>
            <a:pPr algn="just">
              <a:lnSpc>
                <a:spcPts val="1895"/>
              </a:lnSpc>
            </a:pPr>
            <a:r>
              <a:rPr lang="en-US" sz="1504" spc="64">
                <a:solidFill>
                  <a:srgbClr val="000000"/>
                </a:solidFill>
                <a:latin typeface="Inter"/>
                <a:ea typeface="Inter"/>
                <a:cs typeface="Inter"/>
                <a:sym typeface="Inter"/>
              </a:rPr>
              <a:t>A web address that links to another area is called a hyperlink. Hyperlinks can be used in PowerPoint to address websites, other slides, documents or email addresses (Kollmorgen, Schrepp, and Thomaschewski, 2022). It can help in generating interactive presentations, the ability to navigate non-linearly, and effective communication within a business setting.</a:t>
            </a:r>
          </a:p>
        </p:txBody>
      </p:sp>
      <p:sp>
        <p:nvSpPr>
          <p:cNvPr name="TextBox 18" id="18"/>
          <p:cNvSpPr txBox="true"/>
          <p:nvPr/>
        </p:nvSpPr>
        <p:spPr>
          <a:xfrm rot="0">
            <a:off x="7734440" y="4121328"/>
            <a:ext cx="5568225" cy="454279"/>
          </a:xfrm>
          <a:prstGeom prst="rect">
            <a:avLst/>
          </a:prstGeom>
        </p:spPr>
        <p:txBody>
          <a:bodyPr anchor="t" rtlCol="false" tIns="0" lIns="0" bIns="0" rIns="0">
            <a:spAutoFit/>
          </a:bodyPr>
          <a:lstStyle/>
          <a:p>
            <a:pPr algn="l">
              <a:lnSpc>
                <a:spcPts val="3488"/>
              </a:lnSpc>
              <a:spcBef>
                <a:spcPct val="0"/>
              </a:spcBef>
            </a:pPr>
            <a:r>
              <a:rPr lang="en-US" b="true" sz="3200" spc="137">
                <a:solidFill>
                  <a:srgbClr val="000000"/>
                </a:solidFill>
                <a:latin typeface="Inter Bold"/>
                <a:ea typeface="Inter Bold"/>
                <a:cs typeface="Inter Bold"/>
                <a:sym typeface="Inter Bold"/>
              </a:rPr>
              <a:t>About Hyperlink</a:t>
            </a:r>
          </a:p>
        </p:txBody>
      </p:sp>
      <p:sp>
        <p:nvSpPr>
          <p:cNvPr name="TextBox 19" id="19"/>
          <p:cNvSpPr txBox="true"/>
          <p:nvPr/>
        </p:nvSpPr>
        <p:spPr>
          <a:xfrm rot="0">
            <a:off x="997469" y="6943801"/>
            <a:ext cx="5850617" cy="454293"/>
          </a:xfrm>
          <a:prstGeom prst="rect">
            <a:avLst/>
          </a:prstGeom>
        </p:spPr>
        <p:txBody>
          <a:bodyPr anchor="t" rtlCol="false" tIns="0" lIns="0" bIns="0" rIns="0">
            <a:spAutoFit/>
          </a:bodyPr>
          <a:lstStyle/>
          <a:p>
            <a:pPr algn="ctr">
              <a:lnSpc>
                <a:spcPts val="3489"/>
              </a:lnSpc>
              <a:spcBef>
                <a:spcPct val="0"/>
              </a:spcBef>
            </a:pPr>
            <a:r>
              <a:rPr lang="en-US" b="true" sz="3200" spc="137">
                <a:solidFill>
                  <a:srgbClr val="000000"/>
                </a:solidFill>
                <a:latin typeface="Inter Bold"/>
                <a:ea typeface="Inter Bold"/>
                <a:cs typeface="Inter Bold"/>
                <a:sym typeface="Inter Bold"/>
              </a:rPr>
              <a:t>Step-by-Step Guide</a:t>
            </a:r>
          </a:p>
        </p:txBody>
      </p:sp>
      <p:sp>
        <p:nvSpPr>
          <p:cNvPr name="TextBox 20" id="20"/>
          <p:cNvSpPr txBox="true"/>
          <p:nvPr/>
        </p:nvSpPr>
        <p:spPr>
          <a:xfrm rot="0">
            <a:off x="997469" y="7507209"/>
            <a:ext cx="6944198" cy="5474939"/>
          </a:xfrm>
          <a:prstGeom prst="rect">
            <a:avLst/>
          </a:prstGeom>
        </p:spPr>
        <p:txBody>
          <a:bodyPr anchor="t" rtlCol="false" tIns="0" lIns="0" bIns="0" rIns="0">
            <a:spAutoFit/>
          </a:bodyPr>
          <a:lstStyle/>
          <a:p>
            <a:pPr algn="just">
              <a:lnSpc>
                <a:spcPts val="1895"/>
              </a:lnSpc>
            </a:pPr>
            <a:r>
              <a:rPr lang="en-US" b="true" sz="1504" spc="64">
                <a:solidFill>
                  <a:srgbClr val="000000"/>
                </a:solidFill>
                <a:latin typeface="Inter Bold"/>
                <a:ea typeface="Inter Bold"/>
                <a:cs typeface="Inter Bold"/>
                <a:sym typeface="Inter Bold"/>
              </a:rPr>
              <a:t>Step 1: Select the Object</a:t>
            </a:r>
          </a:p>
          <a:p>
            <a:pPr algn="just">
              <a:lnSpc>
                <a:spcPts val="1895"/>
              </a:lnSpc>
            </a:pPr>
            <a:r>
              <a:rPr lang="en-US" sz="1504" spc="64">
                <a:solidFill>
                  <a:srgbClr val="000000"/>
                </a:solidFill>
                <a:latin typeface="Inter"/>
                <a:ea typeface="Inter"/>
                <a:cs typeface="Inter"/>
                <a:sym typeface="Inter"/>
              </a:rPr>
              <a:t>In the PowerPoint presentation, open that slide, in which the user want to add the hyperlink. Choose the piece of text, image or shape you wish to be a clickable item.</a:t>
            </a:r>
          </a:p>
          <a:p>
            <a:pPr algn="just">
              <a:lnSpc>
                <a:spcPts val="1895"/>
              </a:lnSpc>
            </a:pPr>
            <a:r>
              <a:rPr lang="en-US" b="true" sz="1504" spc="64">
                <a:solidFill>
                  <a:srgbClr val="000000"/>
                </a:solidFill>
                <a:latin typeface="Inter Bold"/>
                <a:ea typeface="Inter Bold"/>
                <a:cs typeface="Inter Bold"/>
                <a:sym typeface="Inter Bold"/>
              </a:rPr>
              <a:t>Step 2: Open the Insert Tab</a:t>
            </a:r>
          </a:p>
          <a:p>
            <a:pPr algn="just">
              <a:lnSpc>
                <a:spcPts val="1895"/>
              </a:lnSpc>
            </a:pPr>
            <a:r>
              <a:rPr lang="en-US" sz="1504" spc="64">
                <a:solidFill>
                  <a:srgbClr val="000000"/>
                </a:solidFill>
                <a:latin typeface="Inter"/>
                <a:ea typeface="Inter"/>
                <a:cs typeface="Inter"/>
                <a:sym typeface="Inter"/>
              </a:rPr>
              <a:t>Go to the upper menu option and select the Insert tab. In this tab, several addition tools could be included like pictures, shapes, and links.</a:t>
            </a:r>
          </a:p>
          <a:p>
            <a:pPr algn="just">
              <a:lnSpc>
                <a:spcPts val="1895"/>
              </a:lnSpc>
            </a:pPr>
            <a:r>
              <a:rPr lang="en-US" b="true" sz="1504" spc="64">
                <a:solidFill>
                  <a:srgbClr val="000000"/>
                </a:solidFill>
                <a:latin typeface="Inter Bold"/>
                <a:ea typeface="Inter Bold"/>
                <a:cs typeface="Inter Bold"/>
                <a:sym typeface="Inter Bold"/>
              </a:rPr>
              <a:t>Step 3: Click on Hyperlink</a:t>
            </a:r>
          </a:p>
          <a:p>
            <a:pPr algn="just">
              <a:lnSpc>
                <a:spcPts val="1895"/>
              </a:lnSpc>
            </a:pPr>
            <a:r>
              <a:rPr lang="en-US" sz="1504" spc="64">
                <a:solidFill>
                  <a:srgbClr val="000000"/>
                </a:solidFill>
                <a:latin typeface="Inter"/>
                <a:ea typeface="Inter"/>
                <a:cs typeface="Inter"/>
                <a:sym typeface="Inter"/>
              </a:rPr>
              <a:t>In the Insert tab, click on the Link or Hyperlink option. A dialog box will appear with different linking options.</a:t>
            </a:r>
          </a:p>
          <a:p>
            <a:pPr algn="just">
              <a:lnSpc>
                <a:spcPts val="1895"/>
              </a:lnSpc>
            </a:pPr>
            <a:r>
              <a:rPr lang="en-US" b="true" sz="1504" spc="64">
                <a:solidFill>
                  <a:srgbClr val="000000"/>
                </a:solidFill>
                <a:latin typeface="Inter Bold"/>
                <a:ea typeface="Inter Bold"/>
                <a:cs typeface="Inter Bold"/>
                <a:sym typeface="Inter Bold"/>
              </a:rPr>
              <a:t>Step 4: Choose Link Type</a:t>
            </a:r>
          </a:p>
          <a:p>
            <a:pPr algn="just">
              <a:lnSpc>
                <a:spcPts val="1895"/>
              </a:lnSpc>
            </a:pPr>
            <a:r>
              <a:rPr lang="en-US" sz="1504" spc="64">
                <a:solidFill>
                  <a:srgbClr val="000000"/>
                </a:solidFill>
                <a:latin typeface="Inter"/>
                <a:ea typeface="Inter"/>
                <a:cs typeface="Inter"/>
                <a:sym typeface="Inter"/>
              </a:rPr>
              <a:t>Select the type of link you want to insert:</a:t>
            </a:r>
          </a:p>
          <a:p>
            <a:pPr algn="just">
              <a:lnSpc>
                <a:spcPts val="1895"/>
              </a:lnSpc>
            </a:pPr>
            <a:r>
              <a:rPr lang="en-US" sz="1504" spc="64">
                <a:solidFill>
                  <a:srgbClr val="000000"/>
                </a:solidFill>
                <a:latin typeface="Inter"/>
                <a:ea typeface="Inter"/>
                <a:cs typeface="Inter"/>
                <a:sym typeface="Inter"/>
              </a:rPr>
              <a:t>• Existing File or Web Page </a:t>
            </a:r>
          </a:p>
          <a:p>
            <a:pPr algn="just">
              <a:lnSpc>
                <a:spcPts val="1895"/>
              </a:lnSpc>
            </a:pPr>
            <a:r>
              <a:rPr lang="en-US" sz="1504" spc="64">
                <a:solidFill>
                  <a:srgbClr val="000000"/>
                </a:solidFill>
                <a:latin typeface="Inter"/>
                <a:ea typeface="Inter"/>
                <a:cs typeface="Inter"/>
                <a:sym typeface="Inter"/>
              </a:rPr>
              <a:t>• Place in This Document (for linking slides) </a:t>
            </a:r>
          </a:p>
          <a:p>
            <a:pPr algn="just">
              <a:lnSpc>
                <a:spcPts val="1895"/>
              </a:lnSpc>
            </a:pPr>
            <a:r>
              <a:rPr lang="en-US" sz="1504" spc="64">
                <a:solidFill>
                  <a:srgbClr val="000000"/>
                </a:solidFill>
                <a:latin typeface="Inter"/>
                <a:ea typeface="Inter"/>
                <a:cs typeface="Inter"/>
                <a:sym typeface="Inter"/>
              </a:rPr>
              <a:t>• Email Address </a:t>
            </a:r>
          </a:p>
          <a:p>
            <a:pPr algn="just">
              <a:lnSpc>
                <a:spcPts val="1895"/>
              </a:lnSpc>
            </a:pPr>
            <a:r>
              <a:rPr lang="en-US" b="true" sz="1504" spc="64">
                <a:solidFill>
                  <a:srgbClr val="000000"/>
                </a:solidFill>
                <a:latin typeface="Inter Bold"/>
                <a:ea typeface="Inter Bold"/>
                <a:cs typeface="Inter Bold"/>
                <a:sym typeface="Inter Bold"/>
              </a:rPr>
              <a:t>Step 5: Enter the Link</a:t>
            </a:r>
          </a:p>
          <a:p>
            <a:pPr algn="just">
              <a:lnSpc>
                <a:spcPts val="1895"/>
              </a:lnSpc>
            </a:pPr>
            <a:r>
              <a:rPr lang="en-US" sz="1504" spc="64">
                <a:solidFill>
                  <a:srgbClr val="000000"/>
                </a:solidFill>
                <a:latin typeface="Inter"/>
                <a:ea typeface="Inter"/>
                <a:cs typeface="Inter"/>
                <a:sym typeface="Inter"/>
              </a:rPr>
              <a:t>Type or paste the URL, select the slide, or enter the email address in the provided field.</a:t>
            </a:r>
          </a:p>
          <a:p>
            <a:pPr algn="just">
              <a:lnSpc>
                <a:spcPts val="1895"/>
              </a:lnSpc>
            </a:pPr>
            <a:r>
              <a:rPr lang="en-US" b="true" sz="1504" spc="64">
                <a:solidFill>
                  <a:srgbClr val="000000"/>
                </a:solidFill>
                <a:latin typeface="Inter Bold"/>
                <a:ea typeface="Inter Bold"/>
                <a:cs typeface="Inter Bold"/>
                <a:sym typeface="Inter Bold"/>
              </a:rPr>
              <a:t>Step 6: Confirm the Hyperlink</a:t>
            </a:r>
          </a:p>
          <a:p>
            <a:pPr algn="just">
              <a:lnSpc>
                <a:spcPts val="1895"/>
              </a:lnSpc>
            </a:pPr>
            <a:r>
              <a:rPr lang="en-US" sz="1504" spc="64">
                <a:solidFill>
                  <a:srgbClr val="000000"/>
                </a:solidFill>
                <a:latin typeface="Inter"/>
                <a:ea typeface="Inter"/>
                <a:cs typeface="Inter"/>
                <a:sym typeface="Inter"/>
              </a:rPr>
              <a:t>Click OK to apply the hyperlink. Your selected object is now clickable.</a:t>
            </a:r>
          </a:p>
          <a:p>
            <a:pPr algn="just">
              <a:lnSpc>
                <a:spcPts val="1895"/>
              </a:lnSpc>
            </a:pPr>
            <a:r>
              <a:rPr lang="en-US" b="true" sz="1504" spc="64">
                <a:solidFill>
                  <a:srgbClr val="000000"/>
                </a:solidFill>
                <a:latin typeface="Inter Bold"/>
                <a:ea typeface="Inter Bold"/>
                <a:cs typeface="Inter Bold"/>
                <a:sym typeface="Inter Bold"/>
              </a:rPr>
              <a:t>Step 7: Test the Link</a:t>
            </a:r>
          </a:p>
          <a:p>
            <a:pPr algn="just">
              <a:lnSpc>
                <a:spcPts val="1895"/>
              </a:lnSpc>
            </a:pPr>
            <a:r>
              <a:rPr lang="en-US" sz="1504" spc="64">
                <a:solidFill>
                  <a:srgbClr val="000000"/>
                </a:solidFill>
                <a:latin typeface="Inter"/>
                <a:ea typeface="Inter"/>
                <a:cs typeface="Inter"/>
                <a:sym typeface="Inter"/>
              </a:rPr>
              <a:t>Run the slideshow and click the hyperlink to ensure it works correctly.</a:t>
            </a:r>
          </a:p>
        </p:txBody>
      </p:sp>
      <p:sp>
        <p:nvSpPr>
          <p:cNvPr name="TextBox 21" id="21"/>
          <p:cNvSpPr txBox="true"/>
          <p:nvPr/>
        </p:nvSpPr>
        <p:spPr>
          <a:xfrm rot="0">
            <a:off x="997469" y="13603348"/>
            <a:ext cx="5997916" cy="1599788"/>
          </a:xfrm>
          <a:prstGeom prst="rect">
            <a:avLst/>
          </a:prstGeom>
        </p:spPr>
        <p:txBody>
          <a:bodyPr anchor="t" rtlCol="false" tIns="0" lIns="0" bIns="0" rIns="0">
            <a:spAutoFit/>
          </a:bodyPr>
          <a:lstStyle/>
          <a:p>
            <a:pPr algn="just">
              <a:lnSpc>
                <a:spcPts val="1643"/>
              </a:lnSpc>
            </a:pPr>
            <a:r>
              <a:rPr lang="en-US" sz="1304" spc="56">
                <a:solidFill>
                  <a:srgbClr val="000000"/>
                </a:solidFill>
                <a:latin typeface="Inter"/>
                <a:ea typeface="Inter"/>
                <a:cs typeface="Inter"/>
                <a:sym typeface="Inter"/>
              </a:rPr>
              <a:t>In PowerPoint, there are a number of hyperlinks. Online resources are linked by hyperlinks and navigation between the slides of a single presentation is by internal links. Document hyperlinks are those that open a document like PDF or a Word document. Email hyperlinks allow people to send in-text messages (LeFebvre et al., 2022). This is because through the use of the right type the user can make our work a lot easier, we are also able to have better communication when carrying out a presentation.</a:t>
            </a:r>
          </a:p>
        </p:txBody>
      </p:sp>
      <p:sp>
        <p:nvSpPr>
          <p:cNvPr name="TextBox 22" id="22"/>
          <p:cNvSpPr txBox="true"/>
          <p:nvPr/>
        </p:nvSpPr>
        <p:spPr>
          <a:xfrm rot="0">
            <a:off x="997469" y="13163123"/>
            <a:ext cx="5568225" cy="297349"/>
          </a:xfrm>
          <a:prstGeom prst="rect">
            <a:avLst/>
          </a:prstGeom>
        </p:spPr>
        <p:txBody>
          <a:bodyPr anchor="t" rtlCol="false" tIns="0" lIns="0" bIns="0" rIns="0">
            <a:spAutoFit/>
          </a:bodyPr>
          <a:lstStyle/>
          <a:p>
            <a:pPr algn="l">
              <a:lnSpc>
                <a:spcPts val="2391"/>
              </a:lnSpc>
              <a:spcBef>
                <a:spcPct val="0"/>
              </a:spcBef>
            </a:pPr>
            <a:r>
              <a:rPr lang="en-US" b="true" sz="2193" spc="94">
                <a:solidFill>
                  <a:srgbClr val="000000"/>
                </a:solidFill>
                <a:latin typeface="Inter Bold"/>
                <a:ea typeface="Inter Bold"/>
                <a:cs typeface="Inter Bold"/>
                <a:sym typeface="Inter Bold"/>
              </a:rPr>
              <a:t>Types of Hyperlinks </a:t>
            </a:r>
          </a:p>
        </p:txBody>
      </p:sp>
      <p:sp>
        <p:nvSpPr>
          <p:cNvPr name="TextBox 23" id="23"/>
          <p:cNvSpPr txBox="true"/>
          <p:nvPr/>
        </p:nvSpPr>
        <p:spPr>
          <a:xfrm rot="0">
            <a:off x="7280739" y="13919747"/>
            <a:ext cx="6793145" cy="1199738"/>
          </a:xfrm>
          <a:prstGeom prst="rect">
            <a:avLst/>
          </a:prstGeom>
        </p:spPr>
        <p:txBody>
          <a:bodyPr anchor="t" rtlCol="false" tIns="0" lIns="0" bIns="0" rIns="0">
            <a:spAutoFit/>
          </a:bodyPr>
          <a:lstStyle/>
          <a:p>
            <a:pPr algn="just">
              <a:lnSpc>
                <a:spcPts val="1643"/>
              </a:lnSpc>
            </a:pPr>
            <a:r>
              <a:rPr lang="en-US" sz="1304" spc="56">
                <a:solidFill>
                  <a:srgbClr val="000000"/>
                </a:solidFill>
                <a:latin typeface="Inter"/>
                <a:ea typeface="Inter"/>
                <a:cs typeface="Inter"/>
                <a:sym typeface="Inter"/>
              </a:rPr>
              <a:t>Make hyperlinks clear and meaningful so that users know where the hyperlink will take them to. Use short and simple appearances. It is best always to test hyperlinks before providing to make sure that they work. Always keep links in a regular format to increase visual impact. In addition, the user needs to make sure that the links are pertinent to the material to prevent misunderstanding and present it in a professional style.</a:t>
            </a:r>
          </a:p>
        </p:txBody>
      </p:sp>
      <p:sp>
        <p:nvSpPr>
          <p:cNvPr name="TextBox 24" id="24"/>
          <p:cNvSpPr txBox="true"/>
          <p:nvPr/>
        </p:nvSpPr>
        <p:spPr>
          <a:xfrm rot="0">
            <a:off x="7734440" y="13469998"/>
            <a:ext cx="6167321" cy="297349"/>
          </a:xfrm>
          <a:prstGeom prst="rect">
            <a:avLst/>
          </a:prstGeom>
        </p:spPr>
        <p:txBody>
          <a:bodyPr anchor="t" rtlCol="false" tIns="0" lIns="0" bIns="0" rIns="0">
            <a:spAutoFit/>
          </a:bodyPr>
          <a:lstStyle/>
          <a:p>
            <a:pPr algn="l">
              <a:lnSpc>
                <a:spcPts val="2391"/>
              </a:lnSpc>
              <a:spcBef>
                <a:spcPct val="0"/>
              </a:spcBef>
            </a:pPr>
            <a:r>
              <a:rPr lang="en-US" b="true" sz="2193" spc="94">
                <a:solidFill>
                  <a:srgbClr val="000000"/>
                </a:solidFill>
                <a:latin typeface="Inter Bold"/>
                <a:ea typeface="Inter Bold"/>
                <a:cs typeface="Inter Bold"/>
                <a:sym typeface="Inter Bold"/>
              </a:rPr>
              <a:t>Best Practices</a:t>
            </a:r>
          </a:p>
        </p:txBody>
      </p:sp>
      <p:sp>
        <p:nvSpPr>
          <p:cNvPr name="TextBox 25" id="25"/>
          <p:cNvSpPr txBox="true"/>
          <p:nvPr/>
        </p:nvSpPr>
        <p:spPr>
          <a:xfrm rot="0">
            <a:off x="1117485" y="18257236"/>
            <a:ext cx="5881967" cy="1199738"/>
          </a:xfrm>
          <a:prstGeom prst="rect">
            <a:avLst/>
          </a:prstGeom>
        </p:spPr>
        <p:txBody>
          <a:bodyPr anchor="t" rtlCol="false" tIns="0" lIns="0" bIns="0" rIns="0">
            <a:spAutoFit/>
          </a:bodyPr>
          <a:lstStyle/>
          <a:p>
            <a:pPr algn="just">
              <a:lnSpc>
                <a:spcPts val="1643"/>
              </a:lnSpc>
            </a:pPr>
            <a:r>
              <a:rPr lang="en-US" sz="1304" spc="56">
                <a:solidFill>
                  <a:srgbClr val="000000"/>
                </a:solidFill>
                <a:latin typeface="Inter"/>
                <a:ea typeface="Inter"/>
                <a:cs typeface="Inter"/>
                <a:sym typeface="Inter"/>
              </a:rPr>
              <a:t>Hyperlinking is a small influential feature of PowerPoint that can make it more interactive and easier to use. Moreover, with the right steps and best practises, users will be able to design more interesting and effective presentations. This skill applies to enhancing digital competency and contributes to effective communication within a professional workplace setting.</a:t>
            </a:r>
          </a:p>
        </p:txBody>
      </p:sp>
      <p:sp>
        <p:nvSpPr>
          <p:cNvPr name="TextBox 26" id="26"/>
          <p:cNvSpPr txBox="true"/>
          <p:nvPr/>
        </p:nvSpPr>
        <p:spPr>
          <a:xfrm rot="0">
            <a:off x="1117485" y="17817012"/>
            <a:ext cx="6163254" cy="297349"/>
          </a:xfrm>
          <a:prstGeom prst="rect">
            <a:avLst/>
          </a:prstGeom>
        </p:spPr>
        <p:txBody>
          <a:bodyPr anchor="t" rtlCol="false" tIns="0" lIns="0" bIns="0" rIns="0">
            <a:spAutoFit/>
          </a:bodyPr>
          <a:lstStyle/>
          <a:p>
            <a:pPr algn="l">
              <a:lnSpc>
                <a:spcPts val="2391"/>
              </a:lnSpc>
              <a:spcBef>
                <a:spcPct val="0"/>
              </a:spcBef>
            </a:pPr>
            <a:r>
              <a:rPr lang="en-US" b="true" sz="2193" spc="94">
                <a:solidFill>
                  <a:srgbClr val="000000"/>
                </a:solidFill>
                <a:latin typeface="Inter Bold"/>
                <a:ea typeface="Inter Bold"/>
                <a:cs typeface="Inter Bold"/>
                <a:sym typeface="Inter Bold"/>
              </a:rPr>
              <a:t>Conclusion </a:t>
            </a:r>
          </a:p>
        </p:txBody>
      </p:sp>
      <p:sp>
        <p:nvSpPr>
          <p:cNvPr name="TextBox 27" id="27"/>
          <p:cNvSpPr txBox="true"/>
          <p:nvPr/>
        </p:nvSpPr>
        <p:spPr>
          <a:xfrm rot="0">
            <a:off x="7280739" y="18257236"/>
            <a:ext cx="6793145" cy="1199738"/>
          </a:xfrm>
          <a:prstGeom prst="rect">
            <a:avLst/>
          </a:prstGeom>
        </p:spPr>
        <p:txBody>
          <a:bodyPr anchor="t" rtlCol="false" tIns="0" lIns="0" bIns="0" rIns="0">
            <a:spAutoFit/>
          </a:bodyPr>
          <a:lstStyle/>
          <a:p>
            <a:pPr algn="just" marL="281549" indent="-140774" lvl="1">
              <a:lnSpc>
                <a:spcPts val="1643"/>
              </a:lnSpc>
              <a:buFont typeface="Arial"/>
              <a:buChar char="•"/>
            </a:pPr>
            <a:r>
              <a:rPr lang="en-US" sz="1304" spc="56">
                <a:solidFill>
                  <a:srgbClr val="000000"/>
                </a:solidFill>
                <a:latin typeface="Inter"/>
                <a:ea typeface="Inter"/>
                <a:cs typeface="Inter"/>
                <a:sym typeface="Inter"/>
              </a:rPr>
              <a:t>Kollmorgen, J., Schrepp, M. and Thomaschewski, J., (2022). Impact of usage behaviour on the user experience of Netflix, Microsoft Powerpoint, Bigbluebutton and Zoom. In WEBIST (pp. 397-406).</a:t>
            </a:r>
          </a:p>
          <a:p>
            <a:pPr algn="just" marL="281549" indent="-140774" lvl="1">
              <a:lnSpc>
                <a:spcPts val="1643"/>
              </a:lnSpc>
              <a:buFont typeface="Arial"/>
              <a:buChar char="•"/>
            </a:pPr>
            <a:r>
              <a:rPr lang="en-US" sz="1304" spc="56">
                <a:solidFill>
                  <a:srgbClr val="000000"/>
                </a:solidFill>
                <a:latin typeface="Inter"/>
                <a:ea typeface="Inter"/>
                <a:cs typeface="Inter"/>
                <a:sym typeface="Inter"/>
              </a:rPr>
              <a:t>LeFebvre, L., Parsons, M., Entwistle, C., Boyd, R. and Allen, M., (2022). Rethinking PowerPoint slide design for multimedia learning. Journal of Educational Technology Systems, 50(4), pp.503-520.</a:t>
            </a:r>
          </a:p>
        </p:txBody>
      </p:sp>
      <p:sp>
        <p:nvSpPr>
          <p:cNvPr name="TextBox 28" id="28"/>
          <p:cNvSpPr txBox="true"/>
          <p:nvPr/>
        </p:nvSpPr>
        <p:spPr>
          <a:xfrm rot="0">
            <a:off x="7910630" y="17969412"/>
            <a:ext cx="6163254" cy="297349"/>
          </a:xfrm>
          <a:prstGeom prst="rect">
            <a:avLst/>
          </a:prstGeom>
        </p:spPr>
        <p:txBody>
          <a:bodyPr anchor="t" rtlCol="false" tIns="0" lIns="0" bIns="0" rIns="0">
            <a:spAutoFit/>
          </a:bodyPr>
          <a:lstStyle/>
          <a:p>
            <a:pPr algn="l">
              <a:lnSpc>
                <a:spcPts val="2391"/>
              </a:lnSpc>
              <a:spcBef>
                <a:spcPct val="0"/>
              </a:spcBef>
            </a:pPr>
            <a:r>
              <a:rPr lang="en-US" b="true" sz="2193" spc="94">
                <a:solidFill>
                  <a:srgbClr val="000000"/>
                </a:solidFill>
                <a:latin typeface="Inter Bold"/>
                <a:ea typeface="Inter Bold"/>
                <a:cs typeface="Inter Bold"/>
                <a:sym typeface="Inter Bold"/>
              </a:rPr>
              <a:t>References</a:t>
            </a:r>
          </a:p>
        </p:txBody>
      </p:sp>
      <p:sp>
        <p:nvSpPr>
          <p:cNvPr name="TextBox 29" id="29"/>
          <p:cNvSpPr txBox="true"/>
          <p:nvPr/>
        </p:nvSpPr>
        <p:spPr>
          <a:xfrm rot="0">
            <a:off x="11306583" y="643117"/>
            <a:ext cx="3051401" cy="2571750"/>
          </a:xfrm>
          <a:prstGeom prst="rect">
            <a:avLst/>
          </a:prstGeom>
        </p:spPr>
        <p:txBody>
          <a:bodyPr anchor="t" rtlCol="false" tIns="0" lIns="0" bIns="0" rIns="0">
            <a:spAutoFit/>
          </a:bodyPr>
          <a:lstStyle/>
          <a:p>
            <a:pPr algn="just">
              <a:lnSpc>
                <a:spcPts val="2039"/>
              </a:lnSpc>
            </a:pPr>
            <a:r>
              <a:rPr lang="en-US" b="true" sz="1699" spc="33">
                <a:solidFill>
                  <a:srgbClr val="000000"/>
                </a:solidFill>
                <a:latin typeface="Hussar Bold"/>
                <a:ea typeface="Hussar Bold"/>
                <a:cs typeface="Hussar Bold"/>
                <a:sym typeface="Hussar Bold"/>
              </a:rPr>
              <a:t>ST NAME: IONUT MIHAESCU</a:t>
            </a:r>
          </a:p>
          <a:p>
            <a:pPr algn="just">
              <a:lnSpc>
                <a:spcPts val="2039"/>
              </a:lnSpc>
            </a:pPr>
            <a:r>
              <a:rPr lang="en-US" b="true" sz="1699" spc="33">
                <a:solidFill>
                  <a:srgbClr val="000000"/>
                </a:solidFill>
                <a:latin typeface="Hussar Bold"/>
                <a:ea typeface="Hussar Bold"/>
                <a:cs typeface="Hussar Bold"/>
                <a:sym typeface="Hussar Bold"/>
              </a:rPr>
              <a:t>ST ID: 2531564</a:t>
            </a:r>
          </a:p>
          <a:p>
            <a:pPr algn="just">
              <a:lnSpc>
                <a:spcPts val="2039"/>
              </a:lnSpc>
            </a:pPr>
            <a:r>
              <a:rPr lang="en-US" b="true" sz="1699" spc="33">
                <a:solidFill>
                  <a:srgbClr val="000000"/>
                </a:solidFill>
                <a:latin typeface="Hussar Bold"/>
                <a:ea typeface="Hussar Bold"/>
                <a:cs typeface="Hussar Bold"/>
                <a:sym typeface="Hussar Bold"/>
              </a:rPr>
              <a:t>GROUP: 3 </a:t>
            </a:r>
          </a:p>
          <a:p>
            <a:pPr algn="just">
              <a:lnSpc>
                <a:spcPts val="2039"/>
              </a:lnSpc>
            </a:pPr>
            <a:r>
              <a:rPr lang="en-US" b="true" sz="1699" spc="33">
                <a:solidFill>
                  <a:srgbClr val="000000"/>
                </a:solidFill>
                <a:latin typeface="Hussar Bold"/>
                <a:ea typeface="Hussar Bold"/>
                <a:cs typeface="Hussar Bold"/>
                <a:sym typeface="Hussar Bold"/>
              </a:rPr>
              <a:t>MODULE CODE: LCLM4002</a:t>
            </a:r>
          </a:p>
          <a:p>
            <a:pPr algn="just">
              <a:lnSpc>
                <a:spcPts val="2039"/>
              </a:lnSpc>
            </a:pPr>
            <a:r>
              <a:rPr lang="en-US" b="true" sz="1699" spc="33">
                <a:solidFill>
                  <a:srgbClr val="000000"/>
                </a:solidFill>
                <a:latin typeface="Hussar Bold"/>
                <a:ea typeface="Hussar Bold"/>
                <a:cs typeface="Hussar Bold"/>
                <a:sym typeface="Hussar Bold"/>
              </a:rPr>
              <a:t>MODULE NAME: DIGITAL SKILLS </a:t>
            </a:r>
          </a:p>
          <a:p>
            <a:pPr algn="just">
              <a:lnSpc>
                <a:spcPts val="2039"/>
              </a:lnSpc>
            </a:pPr>
            <a:r>
              <a:rPr lang="en-US" b="true" sz="1699" spc="33">
                <a:solidFill>
                  <a:srgbClr val="000000"/>
                </a:solidFill>
                <a:latin typeface="Hussar Bold"/>
                <a:ea typeface="Hussar Bold"/>
                <a:cs typeface="Hussar Bold"/>
                <a:sym typeface="Hussar Bold"/>
              </a:rPr>
              <a:t>LECTURER NAME: REJWAN BIN SULAIMAN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DAHE4adfNgo</dc:identifier>
  <dcterms:modified xsi:type="dcterms:W3CDTF">2011-08-01T06:04:30Z</dcterms:modified>
  <cp:revision>1</cp:revision>
  <dc:title>Copy 3</dc:title>
</cp:coreProperties>
</file>