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9" r:id="rId8"/>
    <p:sldId id="264" r:id="rId9"/>
    <p:sldId id="268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F3F5"/>
          </a:solidFill>
        </a:fill>
      </a:tcStyle>
    </a:wholeTbl>
    <a:band1H>
      <a:tcStyle>
        <a:tcBdr/>
        <a:fill>
          <a:solidFill>
            <a:srgbClr val="CBE7E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E7E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BAC8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BAC8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BAC8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BAC8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7">
            <a:extLst>
              <a:ext uri="{FF2B5EF4-FFF2-40B4-BE49-F238E27FC236}">
                <a16:creationId xmlns:a16="http://schemas.microsoft.com/office/drawing/2014/main" id="{CABA1725-5FAF-C121-1F6B-2CCBD895F584}"/>
              </a:ext>
            </a:extLst>
          </p:cNvPr>
          <p:cNvCxnSpPr/>
          <p:nvPr/>
        </p:nvCxnSpPr>
        <p:spPr>
          <a:xfrm>
            <a:off x="449263" y="4122736"/>
            <a:ext cx="11293470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AAC7A8AF-3A54-6C6F-7397-E80202C12B9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/>
          <a:lstStyle>
            <a:lvl1pPr>
              <a:defRPr sz="6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AB7B8D38-3EAF-6DC4-3642-C86D0EF69B7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1D51C-343D-3124-F7FE-3203B5781E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A44E9-E36E-3145-A2C4-207E86828E1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9617ED61-6077-4F34-8DBE-8CC692B54B89}" type="slidenum"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B772BA4-1BDD-BEE0-D21B-1D18FA84A87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42917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75B714EB-E33B-459F-B6D3-68321F48C353}" type="datetime2">
              <a:rPr lang="en-US"/>
              <a:pPr lvl="0"/>
              <a:t>Sunday, March 13, 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2717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4E08D-A979-6BC5-B4B2-5FB59EBAF19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11414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918C4-0770-FCB9-7344-606F01BDF1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8056" y="1735202"/>
            <a:ext cx="11293196" cy="378300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F87412F-E4AB-2A5D-439D-4E01AF5308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1375CB4-CA3F-0349-8B2E-1D5EC87904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66769CC0-812B-4981-892A-3E012FF7793D}" type="slidenum">
              <a:t>‹#›</a:t>
            </a:fld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1F572CE-B18E-CEB5-9960-8C040C74564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42917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193164EA-C8FA-45B8-B101-BAC3DA41F2E2}" type="datetime2">
              <a:rPr lang="en-US"/>
              <a:pPr lvl="0"/>
              <a:t>Sunday, March 13, 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45037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7">
            <a:extLst>
              <a:ext uri="{FF2B5EF4-FFF2-40B4-BE49-F238E27FC236}">
                <a16:creationId xmlns:a16="http://schemas.microsoft.com/office/drawing/2014/main" id="{3A3B3031-A763-6550-11C4-38E407D03006}"/>
              </a:ext>
            </a:extLst>
          </p:cNvPr>
          <p:cNvCxnSpPr/>
          <p:nvPr/>
        </p:nvCxnSpPr>
        <p:spPr>
          <a:xfrm>
            <a:off x="449263" y="4122736"/>
            <a:ext cx="11293470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EE7A448A-9ADE-DDBE-F899-F7AA539C721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/>
          <a:lstStyle>
            <a:lvl1pPr>
              <a:defRPr sz="6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DC33211E-3F94-EFBB-E7FB-8D93A42DD3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8971E84-CDE5-038A-C776-B3E94A3418B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C97AAA00-377F-4129-B6CA-AFBFC01D572A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D80ED28-B843-8B25-FD87-5F5DB7462A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471D6E2-2FA6-0517-AB28-B4D67B4377C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 rIns="219456"/>
          <a:lstStyle>
            <a:lvl1pPr>
              <a:defRPr/>
            </a:lvl1pPr>
          </a:lstStyle>
          <a:p>
            <a:pPr lvl="0"/>
            <a:fld id="{704D75EB-17AB-4210-A472-BB981C40D2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1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EBEF6-BBF4-5FFB-E1A4-317535E1D11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11414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7C64-2AB2-71F3-AB03-16E5872C18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8056" y="1735202"/>
            <a:ext cx="5431536" cy="42147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738531-36E7-0E21-2F4E-3FE50B7E02C8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09360" y="1735202"/>
            <a:ext cx="5431536" cy="421475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 marL="2429999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45683B-E149-2CA1-E7A3-4A937D2FBA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8660C120-720A-44F5-93DB-6F8EAA9A41E0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14767-CE74-C863-5EFB-EEE6652D97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6E7F53-F029-B938-E0AA-56547871BEC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 rIns="219456"/>
          <a:lstStyle>
            <a:lvl1pPr>
              <a:defRPr/>
            </a:lvl1pPr>
          </a:lstStyle>
          <a:p>
            <a:pPr lvl="0"/>
            <a:fld id="{05E7427E-0675-4AEF-B317-CB8723F7CB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9834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D8C86-684C-9C47-2EAD-49937FF6893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056" y="388802"/>
            <a:ext cx="11311128" cy="114119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470001-5CB0-E26E-AF05-0D5DA167716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48056" y="1774950"/>
            <a:ext cx="5431536" cy="6126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2000" i="1">
                <a:latin typeface="Source Sans Pro Ligh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0E0D06-D945-D5D0-4579-FEE1B1F2EE3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48056" y="2752344"/>
            <a:ext cx="5431536" cy="32004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3D39AA-87D9-17AE-9AD9-31A551BF697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09360" y="1774950"/>
            <a:ext cx="5431536" cy="6126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2000" i="1">
                <a:latin typeface="Source Sans Pro Light"/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08EDBA-239C-9752-AFB5-4F3E51B4AC9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09360" y="2752344"/>
            <a:ext cx="5431536" cy="320040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BD0502-92A6-6968-94C3-2CD02EC257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185A2FE6-3477-4D02-9D4C-1364E8F57637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D6F941-D2AE-B96F-A04C-A5319C888D9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6B09DC-1C80-37D6-7265-1EF7217242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 rIns="219456"/>
          <a:lstStyle>
            <a:lvl1pPr>
              <a:defRPr/>
            </a:lvl1pPr>
          </a:lstStyle>
          <a:p>
            <a:pPr lvl="0"/>
            <a:fld id="{4133E620-DB80-4CA6-A97D-D43214AB125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786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68930-C4DE-31B0-3AF5-46E6F4CBA8C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056" y="388802"/>
            <a:ext cx="11311128" cy="55595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6069FB-0EFA-B2A2-A321-B45C03FA874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BF646083-CCEF-46C2-AD1B-FD68F1EA9738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5EE195-7F56-0923-7665-4D7002B8BE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B03629-9173-39A5-277C-A719ECDA5B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 rIns="219456"/>
          <a:lstStyle>
            <a:lvl1pPr>
              <a:defRPr/>
            </a:lvl1pPr>
          </a:lstStyle>
          <a:p>
            <a:pPr lvl="0"/>
            <a:fld id="{85488267-E033-4CB8-9FDF-945CAE48F9C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32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0F5515-7438-D74C-DE5A-5D12AE804ED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D7D7CE53-D607-479C-A100-2F3C846FBFF0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FE0C7D-8E06-C8DA-9ADB-7F40362D38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CC3AD-B70A-3F24-E337-2CEFEBE746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B6519934-C392-4F93-B032-2280DA5293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20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42136-5F7D-F764-B131-5FE5D972E3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056" y="388802"/>
            <a:ext cx="3447288" cy="1069848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AA89A-952D-B2C7-CF69-D3FB0CC9939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F55C1A-688D-1CDD-BFF0-02C4019C90E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48056" y="1733546"/>
            <a:ext cx="3447288" cy="4219197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21C765-38E4-F12A-095F-C9A51DDDC5D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0D80329B-8F9B-42CF-A0E5-0C45CE429ABC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AB1B6-4728-2279-A143-CF39685E99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DCC97-909B-C8BF-0F60-5AAD86CC202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9F97701D-5F79-4643-893A-2C5F73E3807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876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8856A-072F-4604-EFEA-D8C285BD86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8056" y="388802"/>
            <a:ext cx="3447288" cy="1069848"/>
          </a:xfrm>
        </p:spPr>
        <p:txBody>
          <a:bodyPr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DCB573-E261-EBF9-421A-BF103D83318B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370832" y="441326"/>
            <a:ext cx="7373108" cy="5511417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7EC0D5-558B-FBBD-D977-29B6D4322B5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448056" y="1735202"/>
            <a:ext cx="3447288" cy="421475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A9CEE-5C28-7710-C44F-2BBCFAEE44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5ABE3B7D-C5A9-4231-8FC2-FE41FE46A118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AFDD6F-EABC-6B13-A5A2-A6AA76367B5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ACDE6-B78F-D119-C3C2-D3A06FF1998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5830A64C-EE8F-4F24-9FC8-4AFCE3BC94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0380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661F-0F4E-1BFC-28D7-365F24392F6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114140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93697E-0EAD-96E1-B914-CFEAA52A37F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76727D-43E8-8BAD-BCB3-A60F5734AE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8167DB11-69CF-4E54-89C9-6D078307E07A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F8574-DF28-7CC6-7475-7170F7C56FA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5DF88-87A2-7A73-5577-D82730FD4F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9627077C-FBFD-4865-941C-80453AC193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54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819444-D178-1160-0000-CF703627E99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AA1E79-17FB-7B63-CCF9-30E99468D8F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B5634D-3251-D92A-43CC-9F01CBDB14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38153" y="6153153"/>
            <a:ext cx="3457575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91CFB7F6-B8EA-4453-809A-82F7259F6558}" type="datetime2">
              <a:rPr lang="en-US"/>
              <a:pPr lvl="0"/>
              <a:t>Sunday, March 13,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68C36-18E2-F906-1407-386A6610D7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370383" y="6153153"/>
            <a:ext cx="5397502" cy="50324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CDC13-69B6-B744-18D5-66B12891D6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237786" y="6153153"/>
            <a:ext cx="1511302" cy="503240"/>
          </a:xfrm>
        </p:spPr>
        <p:txBody>
          <a:bodyPr/>
          <a:lstStyle>
            <a:lvl1pPr>
              <a:defRPr/>
            </a:lvl1pPr>
          </a:lstStyle>
          <a:p>
            <a:pPr lvl="0"/>
            <a:fld id="{ADE28E0C-545E-4965-8C17-0BF81926845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018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CA18AC-D8B9-5E15-D04E-526AA8B191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114140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E1C18D-3CF4-C399-144A-29B1B71884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447671" y="1733546"/>
            <a:ext cx="11293470" cy="3783009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91440" bIns="0" anchor="t" anchorCtr="0" compatLnSpc="1">
            <a:no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75A3179-6BF5-0039-D642-0421821A3F5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370383" y="6153153"/>
            <a:ext cx="5397502" cy="503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91440" bIns="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200" baseline="0">
                <a:solidFill>
                  <a:srgbClr val="FFFFFF"/>
                </a:solidFill>
                <a:uFillTx/>
                <a:latin typeface="Source Sans Pro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915EF7-4037-5B60-4D2A-FBD3E2F5A25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37786" y="6153153"/>
            <a:ext cx="1511302" cy="503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9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defRPr>
            </a:lvl1pPr>
          </a:lstStyle>
          <a:p>
            <a:pPr lvl="0"/>
            <a:fld id="{D9F9A812-2B23-4EA1-835D-F3B726D3460E}" type="slidenum">
              <a:t>‹#›</a:t>
            </a:fld>
            <a:endParaRPr lang="en-GB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2E90A351-F61E-A34C-00BB-546485B9245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442917" y="6153153"/>
            <a:ext cx="3457575" cy="503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0" compatLnSpc="1">
            <a:norm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all" spc="200" baseline="0">
                <a:solidFill>
                  <a:srgbClr val="FFFFFF"/>
                </a:solidFill>
                <a:uFillTx/>
                <a:latin typeface="Source Sans Pro"/>
              </a:defRPr>
            </a:lvl1pPr>
          </a:lstStyle>
          <a:p>
            <a:pPr lvl="0"/>
            <a:fld id="{A84E3565-FF87-456C-96AE-412E39C85B50}" type="datetime2">
              <a:rPr lang="en-US"/>
              <a:pPr lvl="0"/>
              <a:t>Sunday, March 13, 2022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3200" b="0" i="1" u="none" strike="noStrike" kern="1200" cap="none" spc="0" baseline="0">
          <a:solidFill>
            <a:srgbClr val="FFFFFF"/>
          </a:solidFill>
          <a:uFillTx/>
          <a:latin typeface="Source Sans Pro Light"/>
        </a:defRPr>
      </a:lvl1pPr>
    </p:titleStyle>
    <p:bodyStyle>
      <a:lvl1pPr marL="449263" marR="0" lvl="0" indent="-447671" algn="l" defTabSz="914400" rtl="0" fontAlgn="auto" hangingPunct="1">
        <a:lnSpc>
          <a:spcPct val="140000"/>
        </a:lnSpc>
        <a:spcBef>
          <a:spcPts val="1000"/>
        </a:spcBef>
        <a:spcAft>
          <a:spcPts val="0"/>
        </a:spcAft>
        <a:buSzPct val="100000"/>
        <a:buFont typeface="Calibri Light" pitchFamily="34"/>
        <a:buChar char="→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Source Sans Pro"/>
        </a:defRPr>
      </a:lvl1pPr>
      <a:lvl2pPr marL="898526" marR="0" lvl="1" indent="-447671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Calibri Light" pitchFamily="34"/>
        <a:buChar char="→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Source Sans Pro"/>
        </a:defRPr>
      </a:lvl2pPr>
      <a:lvl3pPr marL="1349370" marR="0" lvl="2" indent="-447671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Calibri Light" pitchFamily="34"/>
        <a:buChar char="→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Source Sans Pro"/>
        </a:defRPr>
      </a:lvl3pPr>
      <a:lvl4pPr marL="1798633" marR="0" lvl="3" indent="-447671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Calibri Light" pitchFamily="34"/>
        <a:buChar char="→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Source Sans Pro"/>
        </a:defRPr>
      </a:lvl4pPr>
      <a:lvl5pPr marL="2249488" marR="0" lvl="4" indent="-447671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Calibri Light" pitchFamily="34"/>
        <a:buChar char="→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Source Sans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48AA52F5-742C-0AC4-C318-297F408F3F5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E892191-55BF-E804-B0E6-C4F9C637BC72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655633"/>
            <a:ext cx="6311902" cy="1201741"/>
          </a:xfrm>
        </p:spPr>
        <p:txBody>
          <a:bodyPr/>
          <a:lstStyle/>
          <a:p>
            <a:pPr lvl="0"/>
            <a:r>
              <a:rPr lang="en-GB" sz="3200">
                <a:latin typeface="Source Sans Pro Light" pitchFamily="34"/>
              </a:rPr>
              <a:t>Problem solving and decision making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71027ED-C785-9619-512D-A75C9AA0D52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2070" y="3981453"/>
            <a:ext cx="5788023" cy="1970083"/>
          </a:xfrm>
        </p:spPr>
        <p:txBody>
          <a:bodyPr/>
          <a:lstStyle/>
          <a:p>
            <a:pPr lvl="0"/>
            <a:r>
              <a:rPr lang="en-GB" sz="3200">
                <a:latin typeface="Source Sans Pro" pitchFamily="34"/>
              </a:rPr>
              <a:t>Student name: Cristina Anton</a:t>
            </a:r>
          </a:p>
          <a:p>
            <a:pPr lvl="0"/>
            <a:r>
              <a:rPr lang="en-GB" sz="3200">
                <a:latin typeface="Source Sans Pro" pitchFamily="34"/>
              </a:rPr>
              <a:t>Student ID: 2110293</a:t>
            </a:r>
          </a:p>
          <a:p>
            <a:pPr lvl="0"/>
            <a:r>
              <a:rPr lang="en-GB" sz="3200">
                <a:latin typeface="Source Sans Pro" pitchFamily="34"/>
              </a:rPr>
              <a:t>Tutor name Nazmul Hasan</a:t>
            </a:r>
          </a:p>
        </p:txBody>
      </p:sp>
      <p:cxnSp>
        <p:nvCxnSpPr>
          <p:cNvPr id="5" name="Straight Connector 24">
            <a:extLst>
              <a:ext uri="{FF2B5EF4-FFF2-40B4-BE49-F238E27FC236}">
                <a16:creationId xmlns:a16="http://schemas.microsoft.com/office/drawing/2014/main" id="{5B530A4B-3EE5-E929-BD5F-DBF6FB1131F0}"/>
              </a:ext>
            </a:extLst>
          </p:cNvPr>
          <p:cNvCxnSpPr>
            <a:cxnSpLocks noMove="1" noResize="1"/>
          </p:cNvCxnSpPr>
          <p:nvPr/>
        </p:nvCxnSpPr>
        <p:spPr>
          <a:xfrm>
            <a:off x="449263" y="449263"/>
            <a:ext cx="5432422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pic>
        <p:nvPicPr>
          <p:cNvPr id="6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68363DFB-EA3F-5EF6-4D47-595535480C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84" r="21384" b="-2"/>
          <a:stretch>
            <a:fillRect/>
          </a:stretch>
        </p:blipFill>
        <p:spPr>
          <a:xfrm>
            <a:off x="6311902" y="0"/>
            <a:ext cx="5880104" cy="68580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71C4314D-5D07-99B6-37CD-EED6201AEE19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87959A0-1EB5-08BC-DAA9-D9A5944D3F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1417" cy="985832"/>
          </a:xfrm>
        </p:spPr>
        <p:txBody>
          <a:bodyPr anchor="b"/>
          <a:lstStyle/>
          <a:p>
            <a:pPr lvl="0"/>
            <a:r>
              <a:rPr lang="en-GB" sz="3500">
                <a:latin typeface="Source Sans Pro Light" pitchFamily="34"/>
              </a:rPr>
              <a:t>Mid Cheshire Hospitals NHS Foundation Trust (MCHFT)- Background</a:t>
            </a:r>
          </a:p>
        </p:txBody>
      </p:sp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id="{A88233FF-218A-F1BC-A580-6DF43C0925DA}"/>
              </a:ext>
            </a:extLst>
          </p:cNvPr>
          <p:cNvCxnSpPr>
            <a:cxnSpLocks noMove="1" noResize="1"/>
          </p:cNvCxnSpPr>
          <p:nvPr/>
        </p:nvCxnSpPr>
        <p:spPr>
          <a:xfrm>
            <a:off x="449263" y="1609728"/>
            <a:ext cx="1130140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3E371D6-F364-63F7-1114-6AF51C1F65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86625" y="1944691"/>
            <a:ext cx="4827583" cy="4179886"/>
          </a:xfrm>
        </p:spPr>
        <p:txBody>
          <a:bodyPr/>
          <a:lstStyle/>
          <a:p>
            <a:pPr lvl="0">
              <a:lnSpc>
                <a:spcPct val="120000"/>
              </a:lnSpc>
              <a:buFont typeface="Wingdings" pitchFamily="2"/>
              <a:buChar char="Ø"/>
            </a:pPr>
            <a:r>
              <a:rPr lang="en-GB" sz="2000">
                <a:latin typeface="Source Sans Pro" pitchFamily="34"/>
              </a:rPr>
              <a:t>NHS Trust found in April 1991 and become a Foundation Trust in April 2008, they manages Leighton Hospital in Crewe, Victoria Infirmary in Northwich, and Elmhurst Intermediate Care Centre in Winsford </a:t>
            </a:r>
          </a:p>
          <a:p>
            <a:pPr lvl="0">
              <a:lnSpc>
                <a:spcPct val="120000"/>
              </a:lnSpc>
              <a:buFont typeface="Wingdings" pitchFamily="2"/>
              <a:buChar char="Ø"/>
            </a:pPr>
            <a:r>
              <a:rPr lang="en-GB" sz="2000">
                <a:latin typeface="Source Sans Pro" pitchFamily="34"/>
              </a:rPr>
              <a:t>MCHFT offer good quality, safe and efficient healthcare for people from Cheshire (NHS, Mid Cheshire Hospitals NHS Foundation Trust, 2017)</a:t>
            </a:r>
          </a:p>
          <a:p>
            <a:pPr lvl="0">
              <a:lnSpc>
                <a:spcPct val="120000"/>
              </a:lnSpc>
            </a:pPr>
            <a:endParaRPr lang="en-GB" sz="1300">
              <a:latin typeface="Source Sans Pro" pitchFamily="34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11E7FFC-0EE7-4567-7B2E-6DB5190B4D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7788" y="2352678"/>
            <a:ext cx="6919914" cy="28956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961CAC55-D693-0EB8-591B-C80C44BB944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A67E61A-D636-5E95-1777-B9A20BFDD2B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227008"/>
            <a:ext cx="4694236" cy="1706563"/>
          </a:xfrm>
        </p:spPr>
        <p:txBody>
          <a:bodyPr/>
          <a:lstStyle/>
          <a:p>
            <a:pPr lvl="0"/>
            <a:r>
              <a:rPr lang="en-GB" sz="5000">
                <a:latin typeface="Source Sans Pro Light" pitchFamily="34"/>
              </a:rPr>
              <a:t>                                      </a:t>
            </a:r>
            <a:r>
              <a:rPr lang="en-GB">
                <a:latin typeface="Source Sans Pro Light" pitchFamily="34"/>
              </a:rPr>
              <a:t>Complex problem for MCHFT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C7BEF-501F-1B45-2A7F-42F9B996DE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7863" y="3019421"/>
            <a:ext cx="3894136" cy="3363913"/>
          </a:xfrm>
          <a:prstGeom prst="rect">
            <a:avLst/>
          </a:prstGeom>
          <a:noFill/>
          <a:ln cap="flat">
            <a:noFill/>
          </a:ln>
        </p:spPr>
      </p:pic>
      <p:cxnSp>
        <p:nvCxnSpPr>
          <p:cNvPr id="5" name="Straight Connector 10">
            <a:extLst>
              <a:ext uri="{FF2B5EF4-FFF2-40B4-BE49-F238E27FC236}">
                <a16:creationId xmlns:a16="http://schemas.microsoft.com/office/drawing/2014/main" id="{F31C71E9-3061-D1F1-1891-629E6C98A300}"/>
              </a:ext>
            </a:extLst>
          </p:cNvPr>
          <p:cNvCxnSpPr>
            <a:cxnSpLocks noMove="1" noResize="1"/>
          </p:cNvCxnSpPr>
          <p:nvPr/>
        </p:nvCxnSpPr>
        <p:spPr>
          <a:xfrm>
            <a:off x="5616573" y="449263"/>
            <a:ext cx="0" cy="5965829"/>
          </a:xfrm>
          <a:prstGeom prst="straightConnector1">
            <a:avLst/>
          </a:prstGeom>
          <a:noFill/>
          <a:ln w="9528" cap="flat">
            <a:solidFill>
              <a:srgbClr val="FFFFFF"/>
            </a:solidFill>
            <a:prstDash val="solid"/>
            <a:round/>
          </a:ln>
        </p:spPr>
      </p:cxn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921068E-ABC9-E991-EE84-323B2BE1C81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81710" y="2239959"/>
            <a:ext cx="5183184" cy="4143375"/>
          </a:xfrm>
        </p:spPr>
        <p:txBody>
          <a:bodyPr>
            <a:normAutofit/>
          </a:bodyPr>
          <a:lstStyle/>
          <a:p>
            <a:pPr marL="1947" lvl="0" indent="0">
              <a:buNone/>
            </a:pPr>
            <a:r>
              <a:rPr lang="en-GB"/>
              <a:t>Problem is “A matter or situation regarded as unwelcome or harmful and needing to be dealt with and overcome” (Oxford dictionaries, 2020)            </a:t>
            </a:r>
          </a:p>
          <a:p>
            <a:pPr marL="1947" lvl="0" indent="0">
              <a:buNone/>
            </a:pPr>
            <a:r>
              <a:rPr lang="en-GB"/>
              <a:t>                                  Staff absenteeism </a:t>
            </a:r>
          </a:p>
          <a:p>
            <a:pPr marL="1947" lvl="0" indent="0">
              <a:buNone/>
            </a:pPr>
            <a:r>
              <a:rPr lang="en-GB"/>
              <a:t>Absenteeism is a failure of workers to report on the job when they are scheduled to work (Eajournals.org. 2022,) </a:t>
            </a:r>
          </a:p>
          <a:p>
            <a:pPr marL="450003" lvl="0" indent="-448056"/>
            <a:endParaRPr lang="en-GB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02593982-4A49-E78B-2885-BA56E99533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954834" y="292095"/>
            <a:ext cx="3017840" cy="165735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92B4C-2566-7E04-3EF1-404A18B1D3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3346" y="388940"/>
            <a:ext cx="4733921" cy="728657"/>
          </a:xfrm>
        </p:spPr>
        <p:txBody>
          <a:bodyPr/>
          <a:lstStyle/>
          <a:p>
            <a:pPr lvl="0"/>
            <a:r>
              <a:rPr lang="en-GB">
                <a:latin typeface="Source Sans Pro Light" pitchFamily="34"/>
              </a:rPr>
              <a:t>Absenteeism rate in 2020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A9FDE-FF0D-00CF-8898-5E25438FC10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33346" y="1495428"/>
            <a:ext cx="6762746" cy="4973641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r>
              <a:rPr lang="en-GB">
                <a:latin typeface="Source Sans Pro" pitchFamily="34"/>
              </a:rPr>
              <a:t>From  1995 to 2020 absenteeism was always decreasing (Statistica.com , 2021)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Source Sans Pro" pitchFamily="34"/>
              </a:rPr>
              <a:t> Rate of absenteeism in 2021 was 8.1 for Trust (NHS Sickness Absence Rates, 2021)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Source Sans Pro" pitchFamily="34"/>
              </a:rPr>
              <a:t>Main reason of absenteeism were anxiety, depression, stress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Source Sans Pro" pitchFamily="34"/>
              </a:rPr>
              <a:t>Covid-19 is one of the main reason why people are going in depression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BA0D910-B2FD-7642-92DB-122B31D91C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74647" y="4530723"/>
            <a:ext cx="4638678" cy="21828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B1431F47-0025-A720-76A8-B358A20954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896103" y="4598983"/>
            <a:ext cx="4724403" cy="204629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9">
            <a:extLst>
              <a:ext uri="{FF2B5EF4-FFF2-40B4-BE49-F238E27FC236}">
                <a16:creationId xmlns:a16="http://schemas.microsoft.com/office/drawing/2014/main" id="{24D28035-1097-B852-AE40-DF14F8CF8A0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554909" y="296859"/>
            <a:ext cx="4343400" cy="299878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>
            <a:extLst>
              <a:ext uri="{FF2B5EF4-FFF2-40B4-BE49-F238E27FC236}">
                <a16:creationId xmlns:a16="http://schemas.microsoft.com/office/drawing/2014/main" id="{43BDFAEE-638B-A73A-6DBE-006A64CA93A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1AA6A8C-DE9C-36AD-C57A-A04984BA51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1417" cy="985832"/>
          </a:xfrm>
        </p:spPr>
        <p:txBody>
          <a:bodyPr anchor="b"/>
          <a:lstStyle/>
          <a:p>
            <a:pPr lvl="0"/>
            <a:r>
              <a:rPr lang="en-GB" sz="6400">
                <a:latin typeface="Source Sans Pro Light" pitchFamily="34"/>
              </a:rPr>
              <a:t> Impact of absenteeism in  MCHFT</a:t>
            </a:r>
          </a:p>
        </p:txBody>
      </p:sp>
      <p:cxnSp>
        <p:nvCxnSpPr>
          <p:cNvPr id="4" name="Straight Connector 24">
            <a:extLst>
              <a:ext uri="{FF2B5EF4-FFF2-40B4-BE49-F238E27FC236}">
                <a16:creationId xmlns:a16="http://schemas.microsoft.com/office/drawing/2014/main" id="{262F0475-314F-0024-5D92-D23D790B4A00}"/>
              </a:ext>
            </a:extLst>
          </p:cNvPr>
          <p:cNvCxnSpPr>
            <a:cxnSpLocks noMove="1" noResize="1"/>
          </p:cNvCxnSpPr>
          <p:nvPr/>
        </p:nvCxnSpPr>
        <p:spPr>
          <a:xfrm>
            <a:off x="449263" y="1609728"/>
            <a:ext cx="1130140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pic>
        <p:nvPicPr>
          <p:cNvPr id="5" name="Picture 8">
            <a:extLst>
              <a:ext uri="{FF2B5EF4-FFF2-40B4-BE49-F238E27FC236}">
                <a16:creationId xmlns:a16="http://schemas.microsoft.com/office/drawing/2014/main" id="{58C5EAB2-906C-5B71-39F1-8E3BC765D4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348" r="34473"/>
          <a:stretch>
            <a:fillRect/>
          </a:stretch>
        </p:blipFill>
        <p:spPr>
          <a:xfrm>
            <a:off x="158748" y="1949445"/>
            <a:ext cx="3597277" cy="389890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10">
            <a:extLst>
              <a:ext uri="{FF2B5EF4-FFF2-40B4-BE49-F238E27FC236}">
                <a16:creationId xmlns:a16="http://schemas.microsoft.com/office/drawing/2014/main" id="{5F5E1551-AF54-CB7B-6B32-A8A97BF8CF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36" r="5357" b="2"/>
          <a:stretch>
            <a:fillRect/>
          </a:stretch>
        </p:blipFill>
        <p:spPr>
          <a:xfrm>
            <a:off x="8447090" y="2058991"/>
            <a:ext cx="3597277" cy="389890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A6328DF-36CE-335D-49DE-E9EAA64CB8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14775" y="1951036"/>
            <a:ext cx="4384676" cy="4249738"/>
          </a:xfrm>
        </p:spPr>
        <p:txBody>
          <a:bodyPr>
            <a:normAutofit/>
          </a:bodyPr>
          <a:lstStyle/>
          <a:p>
            <a:pPr marL="1947" lvl="0" indent="0">
              <a:buNone/>
            </a:pPr>
            <a:r>
              <a:rPr lang="en-GB"/>
              <a:t>Non-justified absences have a huge impact in organizations both economically and organizationally (Bill Cushard, 2022)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The Trust lost more than £1 million each year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Poor quality of service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Bad work environment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Disappointed customers</a:t>
            </a:r>
          </a:p>
          <a:p>
            <a:pPr marL="450003" lvl="0" indent="-448056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41E07-A840-C639-8669-0335F5D3DB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4429125" cy="590546"/>
          </a:xfrm>
        </p:spPr>
        <p:txBody>
          <a:bodyPr/>
          <a:lstStyle/>
          <a:p>
            <a:pPr lvl="0"/>
            <a:r>
              <a:rPr lang="en-GB">
                <a:latin typeface="Source Sans Pro Light" pitchFamily="34"/>
              </a:rPr>
              <a:t>PESTLE analysis for MCHT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8E658-E292-C8A6-95C7-672217ACC8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671" y="895353"/>
            <a:ext cx="7686675" cy="1438278"/>
          </a:xfrm>
        </p:spPr>
        <p:txBody>
          <a:bodyPr>
            <a:normAutofit/>
          </a:bodyPr>
          <a:lstStyle/>
          <a:p>
            <a:pPr marL="1947" lvl="0" indent="0">
              <a:buNone/>
            </a:pPr>
            <a:r>
              <a:rPr lang="en-GB"/>
              <a:t>PESTEL ANALYSIS is a framework used to analyse and monitor external factors that may have a positive or negative impact on the organization to achieve strategy and objectives.</a:t>
            </a:r>
          </a:p>
          <a:p>
            <a:pPr marL="450003" lvl="0" indent="-448056"/>
            <a:endParaRPr lang="en-GB"/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7F868B09-1CA6-F048-5FB9-EE2519CD71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771" y="2779711"/>
            <a:ext cx="7915275" cy="38830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>
            <a:extLst>
              <a:ext uri="{FF2B5EF4-FFF2-40B4-BE49-F238E27FC236}">
                <a16:creationId xmlns:a16="http://schemas.microsoft.com/office/drawing/2014/main" id="{8847A9BE-542D-82D2-1BAA-1353BADB20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105771" y="185742"/>
            <a:ext cx="4086225" cy="378618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6C3F8-C8E4-7C59-AF5D-95E65618E3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663570"/>
          </a:xfrm>
        </p:spPr>
        <p:txBody>
          <a:bodyPr/>
          <a:lstStyle/>
          <a:p>
            <a:pPr lvl="0"/>
            <a:r>
              <a:rPr lang="en-GB">
                <a:latin typeface="Source Sans Pro Light" pitchFamily="34"/>
              </a:rPr>
              <a:t>Cause-and-effect analysis of the absenteeism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FEAA9-49B1-25FA-5E3A-94B666AECF5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671" y="1030291"/>
            <a:ext cx="11293470" cy="5438778"/>
          </a:xfrm>
        </p:spPr>
        <p:txBody>
          <a:bodyPr/>
          <a:lstStyle/>
          <a:p>
            <a:endParaRPr lang="en-US"/>
          </a:p>
        </p:txBody>
      </p:sp>
      <p:cxnSp>
        <p:nvCxnSpPr>
          <p:cNvPr id="4" name="Straight Arrow Connector 4">
            <a:extLst>
              <a:ext uri="{FF2B5EF4-FFF2-40B4-BE49-F238E27FC236}">
                <a16:creationId xmlns:a16="http://schemas.microsoft.com/office/drawing/2014/main" id="{0AC414F5-5CA6-A62B-FAC0-DEE52DCAB6BB}"/>
              </a:ext>
            </a:extLst>
          </p:cNvPr>
          <p:cNvCxnSpPr/>
          <p:nvPr/>
        </p:nvCxnSpPr>
        <p:spPr>
          <a:xfrm>
            <a:off x="1543050" y="3962396"/>
            <a:ext cx="8256583" cy="0"/>
          </a:xfrm>
          <a:prstGeom prst="straightConnector1">
            <a:avLst/>
          </a:prstGeom>
          <a:noFill/>
          <a:ln w="76196" cap="flat">
            <a:solidFill>
              <a:srgbClr val="FF4200">
                <a:alpha val="50195"/>
              </a:srgbClr>
            </a:solidFill>
            <a:prstDash val="solid"/>
            <a:round/>
            <a:tailEnd type="arrow"/>
          </a:ln>
        </p:spPr>
      </p:cxnSp>
      <p:sp>
        <p:nvSpPr>
          <p:cNvPr id="5" name="Rectangle: Rounded Corners 8">
            <a:extLst>
              <a:ext uri="{FF2B5EF4-FFF2-40B4-BE49-F238E27FC236}">
                <a16:creationId xmlns:a16="http://schemas.microsoft.com/office/drawing/2014/main" id="{D36038F1-BFA8-DB89-3225-C0B56354E7EB}"/>
              </a:ext>
            </a:extLst>
          </p:cNvPr>
          <p:cNvSpPr/>
          <p:nvPr/>
        </p:nvSpPr>
        <p:spPr>
          <a:xfrm>
            <a:off x="9799633" y="3429000"/>
            <a:ext cx="1930398" cy="914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30398"/>
              <a:gd name="f7" fmla="val 914400"/>
              <a:gd name="f8" fmla="val 152400"/>
              <a:gd name="f9" fmla="val 68231"/>
              <a:gd name="f10" fmla="val 152399"/>
              <a:gd name="f11" fmla="val 762000"/>
              <a:gd name="f12" fmla="val 761999"/>
              <a:gd name="f13" fmla="val 846168"/>
              <a:gd name="f14" fmla="val 914399"/>
              <a:gd name="f15" fmla="val 1777998"/>
              <a:gd name="f16" fmla="val 1862166"/>
              <a:gd name="f17" fmla="+- 0 0 -360"/>
              <a:gd name="f18" fmla="+- 0 0 -90"/>
              <a:gd name="f19" fmla="+- 0 0 -180"/>
              <a:gd name="f20" fmla="+- 0 0 -270"/>
              <a:gd name="f21" fmla="*/ f3 1 1930398"/>
              <a:gd name="f22" fmla="*/ f4 1 914400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1930398"/>
              <a:gd name="f30" fmla="*/ f23 1 914400"/>
              <a:gd name="f31" fmla="*/ 965199 f24 1"/>
              <a:gd name="f32" fmla="*/ 0 f23 1"/>
              <a:gd name="f33" fmla="*/ 1930398 f24 1"/>
              <a:gd name="f34" fmla="*/ 457200 f23 1"/>
              <a:gd name="f35" fmla="*/ 914400 f23 1"/>
              <a:gd name="f36" fmla="*/ 0 f24 1"/>
              <a:gd name="f37" fmla="*/ 44638 f24 1"/>
              <a:gd name="f38" fmla="*/ 44638 f23 1"/>
              <a:gd name="f39" fmla="*/ 1885760 f24 1"/>
              <a:gd name="f40" fmla="*/ 869762 f23 1"/>
              <a:gd name="f41" fmla="*/ f25 1 f2"/>
              <a:gd name="f42" fmla="*/ f26 1 f2"/>
              <a:gd name="f43" fmla="*/ f27 1 f2"/>
              <a:gd name="f44" fmla="*/ f28 1 f2"/>
              <a:gd name="f45" fmla="*/ f31 1 1930398"/>
              <a:gd name="f46" fmla="*/ f32 1 914400"/>
              <a:gd name="f47" fmla="*/ f33 1 1930398"/>
              <a:gd name="f48" fmla="*/ f34 1 914400"/>
              <a:gd name="f49" fmla="*/ f35 1 914400"/>
              <a:gd name="f50" fmla="*/ f36 1 1930398"/>
              <a:gd name="f51" fmla="*/ f37 1 1930398"/>
              <a:gd name="f52" fmla="*/ f38 1 914400"/>
              <a:gd name="f53" fmla="*/ f39 1 1930398"/>
              <a:gd name="f54" fmla="*/ f40 1 914400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1930398" h="914400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Staff absenteeism at MCHFT</a:t>
            </a:r>
          </a:p>
        </p:txBody>
      </p:sp>
      <p:sp>
        <p:nvSpPr>
          <p:cNvPr id="6" name="Rectangle: Rounded Corners 9">
            <a:extLst>
              <a:ext uri="{FF2B5EF4-FFF2-40B4-BE49-F238E27FC236}">
                <a16:creationId xmlns:a16="http://schemas.microsoft.com/office/drawing/2014/main" id="{14958EED-C5C7-CA7E-6178-8BCC3A1D783C}"/>
              </a:ext>
            </a:extLst>
          </p:cNvPr>
          <p:cNvSpPr/>
          <p:nvPr/>
        </p:nvSpPr>
        <p:spPr>
          <a:xfrm>
            <a:off x="573091" y="1128717"/>
            <a:ext cx="2447921" cy="634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47638"/>
              <a:gd name="f7" fmla="val 634995"/>
              <a:gd name="f8" fmla="val 105832"/>
              <a:gd name="f9" fmla="val 47382"/>
              <a:gd name="f10" fmla="val 105831"/>
              <a:gd name="f11" fmla="val 529163"/>
              <a:gd name="f12" fmla="val 529162"/>
              <a:gd name="f13" fmla="val 587612"/>
              <a:gd name="f14" fmla="val 634994"/>
              <a:gd name="f15" fmla="val 2341805"/>
              <a:gd name="f16" fmla="val 2400254"/>
              <a:gd name="f17" fmla="+- 0 0 -360"/>
              <a:gd name="f18" fmla="+- 0 0 -90"/>
              <a:gd name="f19" fmla="+- 0 0 -180"/>
              <a:gd name="f20" fmla="+- 0 0 -270"/>
              <a:gd name="f21" fmla="*/ f3 1 2447638"/>
              <a:gd name="f22" fmla="*/ f4 1 634995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447638"/>
              <a:gd name="f30" fmla="*/ f23 1 634995"/>
              <a:gd name="f31" fmla="*/ 1223819 f24 1"/>
              <a:gd name="f32" fmla="*/ 0 f23 1"/>
              <a:gd name="f33" fmla="*/ 2447638 f24 1"/>
              <a:gd name="f34" fmla="*/ 317498 f23 1"/>
              <a:gd name="f35" fmla="*/ 634995 f23 1"/>
              <a:gd name="f36" fmla="*/ 0 f24 1"/>
              <a:gd name="f37" fmla="*/ 30998 f24 1"/>
              <a:gd name="f38" fmla="*/ 30998 f23 1"/>
              <a:gd name="f39" fmla="*/ 2416640 f24 1"/>
              <a:gd name="f40" fmla="*/ 603997 f23 1"/>
              <a:gd name="f41" fmla="*/ f25 1 f2"/>
              <a:gd name="f42" fmla="*/ f26 1 f2"/>
              <a:gd name="f43" fmla="*/ f27 1 f2"/>
              <a:gd name="f44" fmla="*/ f28 1 f2"/>
              <a:gd name="f45" fmla="*/ f31 1 2447638"/>
              <a:gd name="f46" fmla="*/ f32 1 634995"/>
              <a:gd name="f47" fmla="*/ f33 1 2447638"/>
              <a:gd name="f48" fmla="*/ f34 1 634995"/>
              <a:gd name="f49" fmla="*/ f35 1 634995"/>
              <a:gd name="f50" fmla="*/ f36 1 2447638"/>
              <a:gd name="f51" fmla="*/ f37 1 2447638"/>
              <a:gd name="f52" fmla="*/ f38 1 634995"/>
              <a:gd name="f53" fmla="*/ f39 1 2447638"/>
              <a:gd name="f54" fmla="*/ f40 1 634995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447638" h="634995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Poor workplace condition</a:t>
            </a:r>
          </a:p>
        </p:txBody>
      </p:sp>
      <p:sp>
        <p:nvSpPr>
          <p:cNvPr id="7" name="Rectangle: Rounded Corners 10">
            <a:extLst>
              <a:ext uri="{FF2B5EF4-FFF2-40B4-BE49-F238E27FC236}">
                <a16:creationId xmlns:a16="http://schemas.microsoft.com/office/drawing/2014/main" id="{BC2BE562-8F8B-B165-F2FF-8179D554DE97}"/>
              </a:ext>
            </a:extLst>
          </p:cNvPr>
          <p:cNvSpPr/>
          <p:nvPr/>
        </p:nvSpPr>
        <p:spPr>
          <a:xfrm>
            <a:off x="4640259" y="1198558"/>
            <a:ext cx="2457450" cy="66357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56873"/>
              <a:gd name="f7" fmla="val 664147"/>
              <a:gd name="f8" fmla="val 110691"/>
              <a:gd name="f9" fmla="val 49558"/>
              <a:gd name="f10" fmla="val 110690"/>
              <a:gd name="f11" fmla="val 553456"/>
              <a:gd name="f12" fmla="val 553455"/>
              <a:gd name="f13" fmla="val 614588"/>
              <a:gd name="f14" fmla="val 664146"/>
              <a:gd name="f15" fmla="val 2346182"/>
              <a:gd name="f16" fmla="val 2407314"/>
              <a:gd name="f17" fmla="+- 0 0 -360"/>
              <a:gd name="f18" fmla="+- 0 0 -90"/>
              <a:gd name="f19" fmla="+- 0 0 -180"/>
              <a:gd name="f20" fmla="+- 0 0 -270"/>
              <a:gd name="f21" fmla="*/ f3 1 2456873"/>
              <a:gd name="f22" fmla="*/ f4 1 664147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456873"/>
              <a:gd name="f30" fmla="*/ f23 1 664147"/>
              <a:gd name="f31" fmla="*/ 1228437 f24 1"/>
              <a:gd name="f32" fmla="*/ 0 f23 1"/>
              <a:gd name="f33" fmla="*/ 2456873 f24 1"/>
              <a:gd name="f34" fmla="*/ 332074 f23 1"/>
              <a:gd name="f35" fmla="*/ 664147 f23 1"/>
              <a:gd name="f36" fmla="*/ 0 f24 1"/>
              <a:gd name="f37" fmla="*/ 32421 f24 1"/>
              <a:gd name="f38" fmla="*/ 32421 f23 1"/>
              <a:gd name="f39" fmla="*/ 2424452 f24 1"/>
              <a:gd name="f40" fmla="*/ 631726 f23 1"/>
              <a:gd name="f41" fmla="*/ f25 1 f2"/>
              <a:gd name="f42" fmla="*/ f26 1 f2"/>
              <a:gd name="f43" fmla="*/ f27 1 f2"/>
              <a:gd name="f44" fmla="*/ f28 1 f2"/>
              <a:gd name="f45" fmla="*/ f31 1 2456873"/>
              <a:gd name="f46" fmla="*/ f32 1 664147"/>
              <a:gd name="f47" fmla="*/ f33 1 2456873"/>
              <a:gd name="f48" fmla="*/ f34 1 664147"/>
              <a:gd name="f49" fmla="*/ f35 1 664147"/>
              <a:gd name="f50" fmla="*/ f36 1 2456873"/>
              <a:gd name="f51" fmla="*/ f37 1 2456873"/>
              <a:gd name="f52" fmla="*/ f38 1 664147"/>
              <a:gd name="f53" fmla="*/ f39 1 2456873"/>
              <a:gd name="f54" fmla="*/ f40 1 664147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456873" h="664147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Ineffective attendance policy</a:t>
            </a:r>
          </a:p>
        </p:txBody>
      </p:sp>
      <p:sp>
        <p:nvSpPr>
          <p:cNvPr id="8" name="Rectangle: Rounded Corners 11">
            <a:extLst>
              <a:ext uri="{FF2B5EF4-FFF2-40B4-BE49-F238E27FC236}">
                <a16:creationId xmlns:a16="http://schemas.microsoft.com/office/drawing/2014/main" id="{0F10E13B-4393-7E4A-B0B9-54F7A090418C}"/>
              </a:ext>
            </a:extLst>
          </p:cNvPr>
          <p:cNvSpPr/>
          <p:nvPr/>
        </p:nvSpPr>
        <p:spPr>
          <a:xfrm>
            <a:off x="447671" y="5827708"/>
            <a:ext cx="2651129" cy="634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50836"/>
              <a:gd name="f7" fmla="val 634995"/>
              <a:gd name="f8" fmla="val 105832"/>
              <a:gd name="f9" fmla="val 47382"/>
              <a:gd name="f10" fmla="val 105831"/>
              <a:gd name="f11" fmla="val 529163"/>
              <a:gd name="f12" fmla="val 529162"/>
              <a:gd name="f13" fmla="val 587612"/>
              <a:gd name="f14" fmla="val 634994"/>
              <a:gd name="f15" fmla="val 2545003"/>
              <a:gd name="f16" fmla="val 2603452"/>
              <a:gd name="f17" fmla="+- 0 0 -360"/>
              <a:gd name="f18" fmla="+- 0 0 -90"/>
              <a:gd name="f19" fmla="+- 0 0 -180"/>
              <a:gd name="f20" fmla="+- 0 0 -270"/>
              <a:gd name="f21" fmla="*/ f3 1 2650836"/>
              <a:gd name="f22" fmla="*/ f4 1 634995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650836"/>
              <a:gd name="f30" fmla="*/ f23 1 634995"/>
              <a:gd name="f31" fmla="*/ 1325418 f24 1"/>
              <a:gd name="f32" fmla="*/ 0 f23 1"/>
              <a:gd name="f33" fmla="*/ 2650836 f24 1"/>
              <a:gd name="f34" fmla="*/ 317498 f23 1"/>
              <a:gd name="f35" fmla="*/ 634995 f23 1"/>
              <a:gd name="f36" fmla="*/ 0 f24 1"/>
              <a:gd name="f37" fmla="*/ 30998 f24 1"/>
              <a:gd name="f38" fmla="*/ 30998 f23 1"/>
              <a:gd name="f39" fmla="*/ 2619838 f24 1"/>
              <a:gd name="f40" fmla="*/ 603997 f23 1"/>
              <a:gd name="f41" fmla="*/ f25 1 f2"/>
              <a:gd name="f42" fmla="*/ f26 1 f2"/>
              <a:gd name="f43" fmla="*/ f27 1 f2"/>
              <a:gd name="f44" fmla="*/ f28 1 f2"/>
              <a:gd name="f45" fmla="*/ f31 1 2650836"/>
              <a:gd name="f46" fmla="*/ f32 1 634995"/>
              <a:gd name="f47" fmla="*/ f33 1 2650836"/>
              <a:gd name="f48" fmla="*/ f34 1 634995"/>
              <a:gd name="f49" fmla="*/ f35 1 634995"/>
              <a:gd name="f50" fmla="*/ f36 1 2650836"/>
              <a:gd name="f51" fmla="*/ f37 1 2650836"/>
              <a:gd name="f52" fmla="*/ f38 1 634995"/>
              <a:gd name="f53" fmla="*/ f39 1 2650836"/>
              <a:gd name="f54" fmla="*/ f40 1 634995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650836" h="634995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Personal Factors</a:t>
            </a:r>
          </a:p>
        </p:txBody>
      </p:sp>
      <p:sp>
        <p:nvSpPr>
          <p:cNvPr id="9" name="Rectangle: Rounded Corners 12">
            <a:extLst>
              <a:ext uri="{FF2B5EF4-FFF2-40B4-BE49-F238E27FC236}">
                <a16:creationId xmlns:a16="http://schemas.microsoft.com/office/drawing/2014/main" id="{24AA9116-8C13-761F-77D6-A7807B210D90}"/>
              </a:ext>
            </a:extLst>
          </p:cNvPr>
          <p:cNvSpPr/>
          <p:nvPr/>
        </p:nvSpPr>
        <p:spPr>
          <a:xfrm>
            <a:off x="4437061" y="5718172"/>
            <a:ext cx="2863845" cy="634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63269"/>
              <a:gd name="f7" fmla="val 634995"/>
              <a:gd name="f8" fmla="val 105832"/>
              <a:gd name="f9" fmla="val 47382"/>
              <a:gd name="f10" fmla="val 105831"/>
              <a:gd name="f11" fmla="val 529163"/>
              <a:gd name="f12" fmla="val 529162"/>
              <a:gd name="f13" fmla="val 587612"/>
              <a:gd name="f14" fmla="val 634994"/>
              <a:gd name="f15" fmla="val 2757436"/>
              <a:gd name="f16" fmla="val 2815885"/>
              <a:gd name="f17" fmla="+- 0 0 -360"/>
              <a:gd name="f18" fmla="+- 0 0 -90"/>
              <a:gd name="f19" fmla="+- 0 0 -180"/>
              <a:gd name="f20" fmla="+- 0 0 -270"/>
              <a:gd name="f21" fmla="*/ f3 1 2863269"/>
              <a:gd name="f22" fmla="*/ f4 1 634995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863269"/>
              <a:gd name="f30" fmla="*/ f23 1 634995"/>
              <a:gd name="f31" fmla="*/ 1431635 f24 1"/>
              <a:gd name="f32" fmla="*/ 0 f23 1"/>
              <a:gd name="f33" fmla="*/ 2863269 f24 1"/>
              <a:gd name="f34" fmla="*/ 317498 f23 1"/>
              <a:gd name="f35" fmla="*/ 634995 f23 1"/>
              <a:gd name="f36" fmla="*/ 0 f24 1"/>
              <a:gd name="f37" fmla="*/ 30998 f24 1"/>
              <a:gd name="f38" fmla="*/ 30998 f23 1"/>
              <a:gd name="f39" fmla="*/ 2832271 f24 1"/>
              <a:gd name="f40" fmla="*/ 603997 f23 1"/>
              <a:gd name="f41" fmla="*/ f25 1 f2"/>
              <a:gd name="f42" fmla="*/ f26 1 f2"/>
              <a:gd name="f43" fmla="*/ f27 1 f2"/>
              <a:gd name="f44" fmla="*/ f28 1 f2"/>
              <a:gd name="f45" fmla="*/ f31 1 2863269"/>
              <a:gd name="f46" fmla="*/ f32 1 634995"/>
              <a:gd name="f47" fmla="*/ f33 1 2863269"/>
              <a:gd name="f48" fmla="*/ f34 1 634995"/>
              <a:gd name="f49" fmla="*/ f35 1 634995"/>
              <a:gd name="f50" fmla="*/ f36 1 2863269"/>
              <a:gd name="f51" fmla="*/ f37 1 2863269"/>
              <a:gd name="f52" fmla="*/ f38 1 634995"/>
              <a:gd name="f53" fmla="*/ f39 1 2863269"/>
              <a:gd name="f54" fmla="*/ f40 1 634995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863269" h="634995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Mental well being problems</a:t>
            </a:r>
          </a:p>
        </p:txBody>
      </p:sp>
      <p:cxnSp>
        <p:nvCxnSpPr>
          <p:cNvPr id="10" name="Straight Arrow Connector 14">
            <a:extLst>
              <a:ext uri="{FF2B5EF4-FFF2-40B4-BE49-F238E27FC236}">
                <a16:creationId xmlns:a16="http://schemas.microsoft.com/office/drawing/2014/main" id="{75C6FD16-A18C-6970-3A3E-4AB2025D49B2}"/>
              </a:ext>
            </a:extLst>
          </p:cNvPr>
          <p:cNvCxnSpPr/>
          <p:nvPr/>
        </p:nvCxnSpPr>
        <p:spPr>
          <a:xfrm flipV="1">
            <a:off x="3021013" y="3997327"/>
            <a:ext cx="1947864" cy="1846265"/>
          </a:xfrm>
          <a:prstGeom prst="straightConnector1">
            <a:avLst/>
          </a:prstGeom>
          <a:noFill/>
          <a:ln w="9528" cap="flat">
            <a:solidFill>
              <a:srgbClr val="00BAC8"/>
            </a:solidFill>
            <a:prstDash val="solid"/>
            <a:round/>
            <a:tailEnd type="arrow"/>
          </a:ln>
        </p:spPr>
      </p:cxnSp>
      <p:cxnSp>
        <p:nvCxnSpPr>
          <p:cNvPr id="11" name="Straight Arrow Connector 19">
            <a:extLst>
              <a:ext uri="{FF2B5EF4-FFF2-40B4-BE49-F238E27FC236}">
                <a16:creationId xmlns:a16="http://schemas.microsoft.com/office/drawing/2014/main" id="{00AC75F6-D09B-2D47-D25C-B4033F8169EF}"/>
              </a:ext>
            </a:extLst>
          </p:cNvPr>
          <p:cNvCxnSpPr/>
          <p:nvPr/>
        </p:nvCxnSpPr>
        <p:spPr>
          <a:xfrm flipV="1">
            <a:off x="7258050" y="4019546"/>
            <a:ext cx="1912933" cy="2428875"/>
          </a:xfrm>
          <a:prstGeom prst="straightConnector1">
            <a:avLst/>
          </a:prstGeom>
          <a:noFill/>
          <a:ln w="9528" cap="flat">
            <a:solidFill>
              <a:srgbClr val="00BAC8"/>
            </a:solidFill>
            <a:prstDash val="solid"/>
            <a:round/>
            <a:tailEnd type="arrow"/>
          </a:ln>
        </p:spPr>
      </p:cxnSp>
      <p:cxnSp>
        <p:nvCxnSpPr>
          <p:cNvPr id="12" name="Straight Arrow Connector 23">
            <a:extLst>
              <a:ext uri="{FF2B5EF4-FFF2-40B4-BE49-F238E27FC236}">
                <a16:creationId xmlns:a16="http://schemas.microsoft.com/office/drawing/2014/main" id="{A4A9D223-BD2B-6007-690C-28B6658A058F}"/>
              </a:ext>
            </a:extLst>
          </p:cNvPr>
          <p:cNvCxnSpPr/>
          <p:nvPr/>
        </p:nvCxnSpPr>
        <p:spPr>
          <a:xfrm>
            <a:off x="3008311" y="1308104"/>
            <a:ext cx="1960566" cy="2644774"/>
          </a:xfrm>
          <a:prstGeom prst="straightConnector1">
            <a:avLst/>
          </a:prstGeom>
          <a:noFill/>
          <a:ln w="9528" cap="flat">
            <a:solidFill>
              <a:srgbClr val="00BAC8"/>
            </a:solidFill>
            <a:prstDash val="solid"/>
            <a:round/>
            <a:tailEnd type="arrow"/>
          </a:ln>
        </p:spPr>
      </p:cxnSp>
      <p:cxnSp>
        <p:nvCxnSpPr>
          <p:cNvPr id="13" name="Straight Arrow Connector 27">
            <a:extLst>
              <a:ext uri="{FF2B5EF4-FFF2-40B4-BE49-F238E27FC236}">
                <a16:creationId xmlns:a16="http://schemas.microsoft.com/office/drawing/2014/main" id="{FF4E9A15-62D6-BC01-A9CD-3688D47986C3}"/>
              </a:ext>
            </a:extLst>
          </p:cNvPr>
          <p:cNvCxnSpPr/>
          <p:nvPr/>
        </p:nvCxnSpPr>
        <p:spPr>
          <a:xfrm>
            <a:off x="7096128" y="1254127"/>
            <a:ext cx="2103430" cy="2651119"/>
          </a:xfrm>
          <a:prstGeom prst="straightConnector1">
            <a:avLst/>
          </a:prstGeom>
          <a:noFill/>
          <a:ln w="9528" cap="flat">
            <a:solidFill>
              <a:srgbClr val="00BAC8"/>
            </a:solidFill>
            <a:prstDash val="solid"/>
            <a:round/>
            <a:tailEnd type="arrow"/>
          </a:ln>
        </p:spPr>
      </p:cxnSp>
      <p:sp>
        <p:nvSpPr>
          <p:cNvPr id="14" name="Rectangle: Rounded Corners 29">
            <a:extLst>
              <a:ext uri="{FF2B5EF4-FFF2-40B4-BE49-F238E27FC236}">
                <a16:creationId xmlns:a16="http://schemas.microsoft.com/office/drawing/2014/main" id="{49EDDE41-BFF5-57A1-B633-FD46CAED0F6F}"/>
              </a:ext>
            </a:extLst>
          </p:cNvPr>
          <p:cNvSpPr/>
          <p:nvPr/>
        </p:nvSpPr>
        <p:spPr>
          <a:xfrm>
            <a:off x="4779961" y="2014542"/>
            <a:ext cx="2660647" cy="73660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60391"/>
              <a:gd name="f7" fmla="val 735451"/>
              <a:gd name="f8" fmla="val 122575"/>
              <a:gd name="f9" fmla="val 54878"/>
              <a:gd name="f10" fmla="val 122574"/>
              <a:gd name="f11" fmla="val 612876"/>
              <a:gd name="f12" fmla="val 612875"/>
              <a:gd name="f13" fmla="val 680572"/>
              <a:gd name="f14" fmla="val 735450"/>
              <a:gd name="f15" fmla="val 2537816"/>
              <a:gd name="f16" fmla="val 2605512"/>
              <a:gd name="f17" fmla="+- 0 0 -360"/>
              <a:gd name="f18" fmla="+- 0 0 -90"/>
              <a:gd name="f19" fmla="+- 0 0 -180"/>
              <a:gd name="f20" fmla="+- 0 0 -270"/>
              <a:gd name="f21" fmla="*/ f3 1 2660391"/>
              <a:gd name="f22" fmla="*/ f4 1 735451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660391"/>
              <a:gd name="f30" fmla="*/ f23 1 735451"/>
              <a:gd name="f31" fmla="*/ 1330196 f24 1"/>
              <a:gd name="f32" fmla="*/ 0 f23 1"/>
              <a:gd name="f33" fmla="*/ 2660391 f24 1"/>
              <a:gd name="f34" fmla="*/ 367726 f23 1"/>
              <a:gd name="f35" fmla="*/ 735451 f23 1"/>
              <a:gd name="f36" fmla="*/ 0 f24 1"/>
              <a:gd name="f37" fmla="*/ 35902 f24 1"/>
              <a:gd name="f38" fmla="*/ 35902 f23 1"/>
              <a:gd name="f39" fmla="*/ 2624489 f24 1"/>
              <a:gd name="f40" fmla="*/ 699549 f23 1"/>
              <a:gd name="f41" fmla="*/ f25 1 f2"/>
              <a:gd name="f42" fmla="*/ f26 1 f2"/>
              <a:gd name="f43" fmla="*/ f27 1 f2"/>
              <a:gd name="f44" fmla="*/ f28 1 f2"/>
              <a:gd name="f45" fmla="*/ f31 1 2660391"/>
              <a:gd name="f46" fmla="*/ f32 1 735451"/>
              <a:gd name="f47" fmla="*/ f33 1 2660391"/>
              <a:gd name="f48" fmla="*/ f34 1 735451"/>
              <a:gd name="f49" fmla="*/ f35 1 735451"/>
              <a:gd name="f50" fmla="*/ f36 1 2660391"/>
              <a:gd name="f51" fmla="*/ f37 1 2660391"/>
              <a:gd name="f52" fmla="*/ f38 1 735451"/>
              <a:gd name="f53" fmla="*/ f39 1 2660391"/>
              <a:gd name="f54" fmla="*/ f40 1 735451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660391" h="735451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They know that their absence will be accepted</a:t>
            </a:r>
          </a:p>
        </p:txBody>
      </p:sp>
      <p:sp>
        <p:nvSpPr>
          <p:cNvPr id="15" name="Rectangle: Rounded Corners 30">
            <a:extLst>
              <a:ext uri="{FF2B5EF4-FFF2-40B4-BE49-F238E27FC236}">
                <a16:creationId xmlns:a16="http://schemas.microsoft.com/office/drawing/2014/main" id="{F9137C8F-CABB-4D9C-6337-9CF0364640C8}"/>
              </a:ext>
            </a:extLst>
          </p:cNvPr>
          <p:cNvSpPr/>
          <p:nvPr/>
        </p:nvSpPr>
        <p:spPr>
          <a:xfrm>
            <a:off x="4905371" y="3006720"/>
            <a:ext cx="2863845" cy="914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63269"/>
              <a:gd name="f7" fmla="val 914400"/>
              <a:gd name="f8" fmla="val 152400"/>
              <a:gd name="f9" fmla="val 68231"/>
              <a:gd name="f10" fmla="val 152399"/>
              <a:gd name="f11" fmla="val 762000"/>
              <a:gd name="f12" fmla="val 761999"/>
              <a:gd name="f13" fmla="val 846168"/>
              <a:gd name="f14" fmla="val 914399"/>
              <a:gd name="f15" fmla="val 2710869"/>
              <a:gd name="f16" fmla="val 2795037"/>
              <a:gd name="f17" fmla="+- 0 0 -360"/>
              <a:gd name="f18" fmla="+- 0 0 -90"/>
              <a:gd name="f19" fmla="+- 0 0 -180"/>
              <a:gd name="f20" fmla="+- 0 0 -270"/>
              <a:gd name="f21" fmla="*/ f3 1 2863269"/>
              <a:gd name="f22" fmla="*/ f4 1 914400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863269"/>
              <a:gd name="f30" fmla="*/ f23 1 914400"/>
              <a:gd name="f31" fmla="*/ 1431635 f24 1"/>
              <a:gd name="f32" fmla="*/ 0 f23 1"/>
              <a:gd name="f33" fmla="*/ 2863269 f24 1"/>
              <a:gd name="f34" fmla="*/ 457200 f23 1"/>
              <a:gd name="f35" fmla="*/ 914400 f23 1"/>
              <a:gd name="f36" fmla="*/ 0 f24 1"/>
              <a:gd name="f37" fmla="*/ 44638 f24 1"/>
              <a:gd name="f38" fmla="*/ 44638 f23 1"/>
              <a:gd name="f39" fmla="*/ 2818631 f24 1"/>
              <a:gd name="f40" fmla="*/ 869762 f23 1"/>
              <a:gd name="f41" fmla="*/ f25 1 f2"/>
              <a:gd name="f42" fmla="*/ f26 1 f2"/>
              <a:gd name="f43" fmla="*/ f27 1 f2"/>
              <a:gd name="f44" fmla="*/ f28 1 f2"/>
              <a:gd name="f45" fmla="*/ f31 1 2863269"/>
              <a:gd name="f46" fmla="*/ f32 1 914400"/>
              <a:gd name="f47" fmla="*/ f33 1 2863269"/>
              <a:gd name="f48" fmla="*/ f34 1 914400"/>
              <a:gd name="f49" fmla="*/ f35 1 914400"/>
              <a:gd name="f50" fmla="*/ f36 1 2863269"/>
              <a:gd name="f51" fmla="*/ f37 1 2863269"/>
              <a:gd name="f52" fmla="*/ f38 1 914400"/>
              <a:gd name="f53" fmla="*/ f39 1 2863269"/>
              <a:gd name="f54" fmla="*/ f40 1 914400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863269" h="914400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There are not properly rules about attendance </a:t>
            </a:r>
          </a:p>
        </p:txBody>
      </p:sp>
      <p:sp>
        <p:nvSpPr>
          <p:cNvPr id="16" name="Rectangle: Rounded Corners 31">
            <a:extLst>
              <a:ext uri="{FF2B5EF4-FFF2-40B4-BE49-F238E27FC236}">
                <a16:creationId xmlns:a16="http://schemas.microsoft.com/office/drawing/2014/main" id="{08EF33B0-17FC-135B-3260-8D63E460A65A}"/>
              </a:ext>
            </a:extLst>
          </p:cNvPr>
          <p:cNvSpPr/>
          <p:nvPr/>
        </p:nvSpPr>
        <p:spPr>
          <a:xfrm>
            <a:off x="447671" y="1881185"/>
            <a:ext cx="2784476" cy="70167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784668"/>
              <a:gd name="f7" fmla="val 701957"/>
              <a:gd name="f8" fmla="val 116993"/>
              <a:gd name="f9" fmla="val 52379"/>
              <a:gd name="f10" fmla="val 116992"/>
              <a:gd name="f11" fmla="val 584964"/>
              <a:gd name="f12" fmla="val 584963"/>
              <a:gd name="f13" fmla="val 649577"/>
              <a:gd name="f14" fmla="val 701956"/>
              <a:gd name="f15" fmla="val 2667675"/>
              <a:gd name="f16" fmla="val 2732288"/>
              <a:gd name="f17" fmla="+- 0 0 -360"/>
              <a:gd name="f18" fmla="+- 0 0 -90"/>
              <a:gd name="f19" fmla="+- 0 0 -180"/>
              <a:gd name="f20" fmla="+- 0 0 -270"/>
              <a:gd name="f21" fmla="*/ f3 1 2784668"/>
              <a:gd name="f22" fmla="*/ f4 1 701957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784668"/>
              <a:gd name="f30" fmla="*/ f23 1 701957"/>
              <a:gd name="f31" fmla="*/ 1392334 f24 1"/>
              <a:gd name="f32" fmla="*/ 0 f23 1"/>
              <a:gd name="f33" fmla="*/ 2784668 f24 1"/>
              <a:gd name="f34" fmla="*/ 350979 f23 1"/>
              <a:gd name="f35" fmla="*/ 701957 f23 1"/>
              <a:gd name="f36" fmla="*/ 0 f24 1"/>
              <a:gd name="f37" fmla="*/ 34267 f24 1"/>
              <a:gd name="f38" fmla="*/ 34267 f23 1"/>
              <a:gd name="f39" fmla="*/ 2750401 f24 1"/>
              <a:gd name="f40" fmla="*/ 667690 f23 1"/>
              <a:gd name="f41" fmla="*/ f25 1 f2"/>
              <a:gd name="f42" fmla="*/ f26 1 f2"/>
              <a:gd name="f43" fmla="*/ f27 1 f2"/>
              <a:gd name="f44" fmla="*/ f28 1 f2"/>
              <a:gd name="f45" fmla="*/ f31 1 2784668"/>
              <a:gd name="f46" fmla="*/ f32 1 701957"/>
              <a:gd name="f47" fmla="*/ f33 1 2784668"/>
              <a:gd name="f48" fmla="*/ f34 1 701957"/>
              <a:gd name="f49" fmla="*/ f35 1 701957"/>
              <a:gd name="f50" fmla="*/ f36 1 2784668"/>
              <a:gd name="f51" fmla="*/ f37 1 2784668"/>
              <a:gd name="f52" fmla="*/ f38 1 701957"/>
              <a:gd name="f53" fmla="*/ f39 1 2784668"/>
              <a:gd name="f54" fmla="*/ f40 1 701957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784668" h="701957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Pressure at work, high targets and no recognition</a:t>
            </a:r>
          </a:p>
        </p:txBody>
      </p:sp>
      <p:sp>
        <p:nvSpPr>
          <p:cNvPr id="17" name="Rectangle: Rounded Corners 32">
            <a:extLst>
              <a:ext uri="{FF2B5EF4-FFF2-40B4-BE49-F238E27FC236}">
                <a16:creationId xmlns:a16="http://schemas.microsoft.com/office/drawing/2014/main" id="{2037D5F3-2273-8F67-5B6C-43D81DC4185B}"/>
              </a:ext>
            </a:extLst>
          </p:cNvPr>
          <p:cNvSpPr/>
          <p:nvPr/>
        </p:nvSpPr>
        <p:spPr>
          <a:xfrm>
            <a:off x="517522" y="2846390"/>
            <a:ext cx="2784476" cy="9144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784668"/>
              <a:gd name="f7" fmla="val 914400"/>
              <a:gd name="f8" fmla="val 152400"/>
              <a:gd name="f9" fmla="val 68231"/>
              <a:gd name="f10" fmla="val 152399"/>
              <a:gd name="f11" fmla="val 762000"/>
              <a:gd name="f12" fmla="val 761999"/>
              <a:gd name="f13" fmla="val 846168"/>
              <a:gd name="f14" fmla="val 914399"/>
              <a:gd name="f15" fmla="val 2632268"/>
              <a:gd name="f16" fmla="val 2716436"/>
              <a:gd name="f17" fmla="+- 0 0 -360"/>
              <a:gd name="f18" fmla="+- 0 0 -90"/>
              <a:gd name="f19" fmla="+- 0 0 -180"/>
              <a:gd name="f20" fmla="+- 0 0 -270"/>
              <a:gd name="f21" fmla="*/ f3 1 2784668"/>
              <a:gd name="f22" fmla="*/ f4 1 914400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784668"/>
              <a:gd name="f30" fmla="*/ f23 1 914400"/>
              <a:gd name="f31" fmla="*/ 1392334 f24 1"/>
              <a:gd name="f32" fmla="*/ 0 f23 1"/>
              <a:gd name="f33" fmla="*/ 2784668 f24 1"/>
              <a:gd name="f34" fmla="*/ 457200 f23 1"/>
              <a:gd name="f35" fmla="*/ 914400 f23 1"/>
              <a:gd name="f36" fmla="*/ 0 f24 1"/>
              <a:gd name="f37" fmla="*/ 44638 f24 1"/>
              <a:gd name="f38" fmla="*/ 44638 f23 1"/>
              <a:gd name="f39" fmla="*/ 2740030 f24 1"/>
              <a:gd name="f40" fmla="*/ 869762 f23 1"/>
              <a:gd name="f41" fmla="*/ f25 1 f2"/>
              <a:gd name="f42" fmla="*/ f26 1 f2"/>
              <a:gd name="f43" fmla="*/ f27 1 f2"/>
              <a:gd name="f44" fmla="*/ f28 1 f2"/>
              <a:gd name="f45" fmla="*/ f31 1 2784668"/>
              <a:gd name="f46" fmla="*/ f32 1 914400"/>
              <a:gd name="f47" fmla="*/ f33 1 2784668"/>
              <a:gd name="f48" fmla="*/ f34 1 914400"/>
              <a:gd name="f49" fmla="*/ f35 1 914400"/>
              <a:gd name="f50" fmla="*/ f36 1 2784668"/>
              <a:gd name="f51" fmla="*/ f37 1 2784668"/>
              <a:gd name="f52" fmla="*/ f38 1 914400"/>
              <a:gd name="f53" fmla="*/ f39 1 2784668"/>
              <a:gd name="f54" fmla="*/ f40 1 914400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784668" h="914400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Discrimination, harassment and bullying between employees</a:t>
            </a:r>
          </a:p>
        </p:txBody>
      </p:sp>
      <p:sp>
        <p:nvSpPr>
          <p:cNvPr id="18" name="Rectangle: Rounded Corners 38">
            <a:extLst>
              <a:ext uri="{FF2B5EF4-FFF2-40B4-BE49-F238E27FC236}">
                <a16:creationId xmlns:a16="http://schemas.microsoft.com/office/drawing/2014/main" id="{D8D17955-737E-7937-AE6F-7FAD7FAA13A6}"/>
              </a:ext>
            </a:extLst>
          </p:cNvPr>
          <p:cNvSpPr/>
          <p:nvPr/>
        </p:nvSpPr>
        <p:spPr>
          <a:xfrm>
            <a:off x="4640259" y="4908554"/>
            <a:ext cx="2965454" cy="68739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964868"/>
              <a:gd name="f7" fmla="val 686732"/>
              <a:gd name="f8" fmla="val 114455"/>
              <a:gd name="f9" fmla="val 51243"/>
              <a:gd name="f10" fmla="val 114454"/>
              <a:gd name="f11" fmla="val 572277"/>
              <a:gd name="f12" fmla="val 572276"/>
              <a:gd name="f13" fmla="val 635488"/>
              <a:gd name="f14" fmla="val 686731"/>
              <a:gd name="f15" fmla="val 2850413"/>
              <a:gd name="f16" fmla="val 2913624"/>
              <a:gd name="f17" fmla="+- 0 0 -360"/>
              <a:gd name="f18" fmla="+- 0 0 -90"/>
              <a:gd name="f19" fmla="+- 0 0 -180"/>
              <a:gd name="f20" fmla="+- 0 0 -270"/>
              <a:gd name="f21" fmla="*/ f3 1 2964868"/>
              <a:gd name="f22" fmla="*/ f4 1 686732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964868"/>
              <a:gd name="f30" fmla="*/ f23 1 686732"/>
              <a:gd name="f31" fmla="*/ 1482434 f24 1"/>
              <a:gd name="f32" fmla="*/ 0 f23 1"/>
              <a:gd name="f33" fmla="*/ 2964868 f24 1"/>
              <a:gd name="f34" fmla="*/ 343366 f23 1"/>
              <a:gd name="f35" fmla="*/ 686732 f23 1"/>
              <a:gd name="f36" fmla="*/ 0 f24 1"/>
              <a:gd name="f37" fmla="*/ 33524 f24 1"/>
              <a:gd name="f38" fmla="*/ 33524 f23 1"/>
              <a:gd name="f39" fmla="*/ 2931344 f24 1"/>
              <a:gd name="f40" fmla="*/ 653208 f23 1"/>
              <a:gd name="f41" fmla="*/ f25 1 f2"/>
              <a:gd name="f42" fmla="*/ f26 1 f2"/>
              <a:gd name="f43" fmla="*/ f27 1 f2"/>
              <a:gd name="f44" fmla="*/ f28 1 f2"/>
              <a:gd name="f45" fmla="*/ f31 1 2964868"/>
              <a:gd name="f46" fmla="*/ f32 1 686732"/>
              <a:gd name="f47" fmla="*/ f33 1 2964868"/>
              <a:gd name="f48" fmla="*/ f34 1 686732"/>
              <a:gd name="f49" fmla="*/ f35 1 686732"/>
              <a:gd name="f50" fmla="*/ f36 1 2964868"/>
              <a:gd name="f51" fmla="*/ f37 1 2964868"/>
              <a:gd name="f52" fmla="*/ f38 1 686732"/>
              <a:gd name="f53" fmla="*/ f39 1 2964868"/>
              <a:gd name="f54" fmla="*/ f40 1 686732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964868" h="686732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People are feeling under stress</a:t>
            </a:r>
          </a:p>
        </p:txBody>
      </p:sp>
      <p:sp>
        <p:nvSpPr>
          <p:cNvPr id="19" name="Rectangle: Rounded Corners 39">
            <a:extLst>
              <a:ext uri="{FF2B5EF4-FFF2-40B4-BE49-F238E27FC236}">
                <a16:creationId xmlns:a16="http://schemas.microsoft.com/office/drawing/2014/main" id="{5962B79F-0846-DAF1-505A-B6157B34E213}"/>
              </a:ext>
            </a:extLst>
          </p:cNvPr>
          <p:cNvSpPr/>
          <p:nvPr/>
        </p:nvSpPr>
        <p:spPr>
          <a:xfrm>
            <a:off x="4968877" y="4010028"/>
            <a:ext cx="2687641" cy="67786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88235"/>
              <a:gd name="f7" fmla="val 677424"/>
              <a:gd name="f8" fmla="val 112904"/>
              <a:gd name="f9" fmla="val 50548"/>
              <a:gd name="f10" fmla="val 112903"/>
              <a:gd name="f11" fmla="val 564520"/>
              <a:gd name="f12" fmla="val 564519"/>
              <a:gd name="f13" fmla="val 626875"/>
              <a:gd name="f14" fmla="val 677423"/>
              <a:gd name="f15" fmla="val 2575331"/>
              <a:gd name="f16" fmla="val 2637686"/>
              <a:gd name="f17" fmla="+- 0 0 -360"/>
              <a:gd name="f18" fmla="+- 0 0 -90"/>
              <a:gd name="f19" fmla="+- 0 0 -180"/>
              <a:gd name="f20" fmla="+- 0 0 -270"/>
              <a:gd name="f21" fmla="*/ f3 1 2688235"/>
              <a:gd name="f22" fmla="*/ f4 1 677424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2688235"/>
              <a:gd name="f30" fmla="*/ f23 1 677424"/>
              <a:gd name="f31" fmla="*/ 1344118 f24 1"/>
              <a:gd name="f32" fmla="*/ 0 f23 1"/>
              <a:gd name="f33" fmla="*/ 2688235 f24 1"/>
              <a:gd name="f34" fmla="*/ 338712 f23 1"/>
              <a:gd name="f35" fmla="*/ 677424 f23 1"/>
              <a:gd name="f36" fmla="*/ 0 f24 1"/>
              <a:gd name="f37" fmla="*/ 33069 f24 1"/>
              <a:gd name="f38" fmla="*/ 33069 f23 1"/>
              <a:gd name="f39" fmla="*/ 2655166 f24 1"/>
              <a:gd name="f40" fmla="*/ 644355 f23 1"/>
              <a:gd name="f41" fmla="*/ f25 1 f2"/>
              <a:gd name="f42" fmla="*/ f26 1 f2"/>
              <a:gd name="f43" fmla="*/ f27 1 f2"/>
              <a:gd name="f44" fmla="*/ f28 1 f2"/>
              <a:gd name="f45" fmla="*/ f31 1 2688235"/>
              <a:gd name="f46" fmla="*/ f32 1 677424"/>
              <a:gd name="f47" fmla="*/ f33 1 2688235"/>
              <a:gd name="f48" fmla="*/ f34 1 677424"/>
              <a:gd name="f49" fmla="*/ f35 1 677424"/>
              <a:gd name="f50" fmla="*/ f36 1 2688235"/>
              <a:gd name="f51" fmla="*/ f37 1 2688235"/>
              <a:gd name="f52" fmla="*/ f38 1 677424"/>
              <a:gd name="f53" fmla="*/ f39 1 2688235"/>
              <a:gd name="f54" fmla="*/ f40 1 677424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2688235" h="677424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People are in depression</a:t>
            </a:r>
          </a:p>
        </p:txBody>
      </p:sp>
      <p:sp>
        <p:nvSpPr>
          <p:cNvPr id="20" name="Rectangle: Rounded Corners 41">
            <a:extLst>
              <a:ext uri="{FF2B5EF4-FFF2-40B4-BE49-F238E27FC236}">
                <a16:creationId xmlns:a16="http://schemas.microsoft.com/office/drawing/2014/main" id="{95B0EA99-2955-F0E3-D761-E3A7B1366211}"/>
              </a:ext>
            </a:extLst>
          </p:cNvPr>
          <p:cNvSpPr/>
          <p:nvPr/>
        </p:nvSpPr>
        <p:spPr>
          <a:xfrm>
            <a:off x="582609" y="5010153"/>
            <a:ext cx="2649538" cy="6794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650836"/>
              <a:gd name="f7" fmla="val 680487"/>
              <a:gd name="f8" fmla="val 113414"/>
              <a:gd name="f9" fmla="val 50777"/>
              <a:gd name="f10" fmla="val 113413"/>
              <a:gd name="f11" fmla="val 567073"/>
              <a:gd name="f12" fmla="val 567072"/>
              <a:gd name="f13" fmla="val 629710"/>
              <a:gd name="f14" fmla="val 2537422"/>
              <a:gd name="f15" fmla="val 680486"/>
              <a:gd name="f16" fmla="val 2600059"/>
              <a:gd name="f17" fmla="val 2650837"/>
              <a:gd name="f18" fmla="val 629709"/>
              <a:gd name="f19" fmla="val 2600058"/>
              <a:gd name="f20" fmla="val 2537421"/>
              <a:gd name="f21" fmla="+- 0 0 -360"/>
              <a:gd name="f22" fmla="+- 0 0 -90"/>
              <a:gd name="f23" fmla="+- 0 0 -180"/>
              <a:gd name="f24" fmla="+- 0 0 -270"/>
              <a:gd name="f25" fmla="*/ f3 1 2650836"/>
              <a:gd name="f26" fmla="*/ f4 1 680487"/>
              <a:gd name="f27" fmla="+- f7 0 f5"/>
              <a:gd name="f28" fmla="+- f6 0 f5"/>
              <a:gd name="f29" fmla="*/ f21 f0 1"/>
              <a:gd name="f30" fmla="*/ f22 f0 1"/>
              <a:gd name="f31" fmla="*/ f23 f0 1"/>
              <a:gd name="f32" fmla="*/ f24 f0 1"/>
              <a:gd name="f33" fmla="*/ f28 1 2650836"/>
              <a:gd name="f34" fmla="*/ f27 1 680487"/>
              <a:gd name="f35" fmla="*/ 1325418 f28 1"/>
              <a:gd name="f36" fmla="*/ 0 f27 1"/>
              <a:gd name="f37" fmla="*/ 2650836 f28 1"/>
              <a:gd name="f38" fmla="*/ 340244 f27 1"/>
              <a:gd name="f39" fmla="*/ 680487 f27 1"/>
              <a:gd name="f40" fmla="*/ 0 f28 1"/>
              <a:gd name="f41" fmla="*/ 33219 f28 1"/>
              <a:gd name="f42" fmla="*/ 33219 f27 1"/>
              <a:gd name="f43" fmla="*/ 2617617 f28 1"/>
              <a:gd name="f44" fmla="*/ 647268 f27 1"/>
              <a:gd name="f45" fmla="*/ f29 1 f2"/>
              <a:gd name="f46" fmla="*/ f30 1 f2"/>
              <a:gd name="f47" fmla="*/ f31 1 f2"/>
              <a:gd name="f48" fmla="*/ f32 1 f2"/>
              <a:gd name="f49" fmla="*/ f35 1 2650836"/>
              <a:gd name="f50" fmla="*/ f36 1 680487"/>
              <a:gd name="f51" fmla="*/ f37 1 2650836"/>
              <a:gd name="f52" fmla="*/ f38 1 680487"/>
              <a:gd name="f53" fmla="*/ f39 1 680487"/>
              <a:gd name="f54" fmla="*/ f40 1 2650836"/>
              <a:gd name="f55" fmla="*/ f41 1 2650836"/>
              <a:gd name="f56" fmla="*/ f42 1 680487"/>
              <a:gd name="f57" fmla="*/ f43 1 2650836"/>
              <a:gd name="f58" fmla="*/ f44 1 680487"/>
              <a:gd name="f59" fmla="+- f45 0 f1"/>
              <a:gd name="f60" fmla="+- f46 0 f1"/>
              <a:gd name="f61" fmla="+- f47 0 f1"/>
              <a:gd name="f62" fmla="+- f48 0 f1"/>
              <a:gd name="f63" fmla="*/ f49 1 f33"/>
              <a:gd name="f64" fmla="*/ f50 1 f34"/>
              <a:gd name="f65" fmla="*/ f51 1 f33"/>
              <a:gd name="f66" fmla="*/ f52 1 f34"/>
              <a:gd name="f67" fmla="*/ f53 1 f34"/>
              <a:gd name="f68" fmla="*/ f54 1 f33"/>
              <a:gd name="f69" fmla="*/ f55 1 f33"/>
              <a:gd name="f70" fmla="*/ f57 1 f33"/>
              <a:gd name="f71" fmla="*/ f56 1 f34"/>
              <a:gd name="f72" fmla="*/ f58 1 f34"/>
              <a:gd name="f73" fmla="*/ f69 f25 1"/>
              <a:gd name="f74" fmla="*/ f70 f25 1"/>
              <a:gd name="f75" fmla="*/ f72 f26 1"/>
              <a:gd name="f76" fmla="*/ f71 f26 1"/>
              <a:gd name="f77" fmla="*/ f63 f25 1"/>
              <a:gd name="f78" fmla="*/ f64 f26 1"/>
              <a:gd name="f79" fmla="*/ f65 f25 1"/>
              <a:gd name="f80" fmla="*/ f66 f26 1"/>
              <a:gd name="f81" fmla="*/ f67 f26 1"/>
              <a:gd name="f82" fmla="*/ f68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9">
                <a:pos x="f77" y="f78"/>
              </a:cxn>
              <a:cxn ang="f60">
                <a:pos x="f79" y="f80"/>
              </a:cxn>
              <a:cxn ang="f61">
                <a:pos x="f77" y="f81"/>
              </a:cxn>
              <a:cxn ang="f62">
                <a:pos x="f82" y="f80"/>
              </a:cxn>
            </a:cxnLst>
            <a:rect l="f73" t="f76" r="f74" b="f75"/>
            <a:pathLst>
              <a:path w="2650836" h="680487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7"/>
                  <a:pt x="f10" y="f7"/>
                </a:cubicBezTo>
                <a:lnTo>
                  <a:pt x="f14" y="f7"/>
                </a:lnTo>
                <a:lnTo>
                  <a:pt x="f14" y="f15"/>
                </a:lnTo>
                <a:cubicBezTo>
                  <a:pt x="f16" y="f15"/>
                  <a:pt x="f17" y="f18"/>
                  <a:pt x="f17" y="f12"/>
                </a:cubicBezTo>
                <a:lnTo>
                  <a:pt x="f6" y="f8"/>
                </a:lnTo>
                <a:cubicBezTo>
                  <a:pt x="f6" y="f9"/>
                  <a:pt x="f19" y="f5"/>
                  <a:pt x="f20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People faced integrity issue  and low morale</a:t>
            </a:r>
          </a:p>
        </p:txBody>
      </p:sp>
      <p:sp>
        <p:nvSpPr>
          <p:cNvPr id="21" name="Rectangle: Rounded Corners 42">
            <a:extLst>
              <a:ext uri="{FF2B5EF4-FFF2-40B4-BE49-F238E27FC236}">
                <a16:creationId xmlns:a16="http://schemas.microsoft.com/office/drawing/2014/main" id="{AC18EBBA-01A5-4D43-427F-99EEB1AE7B2B}"/>
              </a:ext>
            </a:extLst>
          </p:cNvPr>
          <p:cNvSpPr/>
          <p:nvPr/>
        </p:nvSpPr>
        <p:spPr>
          <a:xfrm>
            <a:off x="582609" y="4217990"/>
            <a:ext cx="3406770" cy="68262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08215"/>
              <a:gd name="f7" fmla="val 683623"/>
              <a:gd name="f8" fmla="val 113937"/>
              <a:gd name="f9" fmla="val 51011"/>
              <a:gd name="f10" fmla="val 113936"/>
              <a:gd name="f11" fmla="val 569686"/>
              <a:gd name="f12" fmla="val 569685"/>
              <a:gd name="f13" fmla="val 632611"/>
              <a:gd name="f14" fmla="val 683622"/>
              <a:gd name="f15" fmla="val 3294278"/>
              <a:gd name="f16" fmla="val 3357203"/>
              <a:gd name="f17" fmla="+- 0 0 -360"/>
              <a:gd name="f18" fmla="+- 0 0 -90"/>
              <a:gd name="f19" fmla="+- 0 0 -180"/>
              <a:gd name="f20" fmla="+- 0 0 -270"/>
              <a:gd name="f21" fmla="*/ f3 1 3408215"/>
              <a:gd name="f22" fmla="*/ f4 1 683623"/>
              <a:gd name="f23" fmla="+- f7 0 f5"/>
              <a:gd name="f24" fmla="+- f6 0 f5"/>
              <a:gd name="f25" fmla="*/ f17 f0 1"/>
              <a:gd name="f26" fmla="*/ f18 f0 1"/>
              <a:gd name="f27" fmla="*/ f19 f0 1"/>
              <a:gd name="f28" fmla="*/ f20 f0 1"/>
              <a:gd name="f29" fmla="*/ f24 1 3408215"/>
              <a:gd name="f30" fmla="*/ f23 1 683623"/>
              <a:gd name="f31" fmla="*/ 1704108 f24 1"/>
              <a:gd name="f32" fmla="*/ 0 f23 1"/>
              <a:gd name="f33" fmla="*/ 3408215 f24 1"/>
              <a:gd name="f34" fmla="*/ 341812 f23 1"/>
              <a:gd name="f35" fmla="*/ 683623 f23 1"/>
              <a:gd name="f36" fmla="*/ 0 f24 1"/>
              <a:gd name="f37" fmla="*/ 33372 f24 1"/>
              <a:gd name="f38" fmla="*/ 33372 f23 1"/>
              <a:gd name="f39" fmla="*/ 3374843 f24 1"/>
              <a:gd name="f40" fmla="*/ 650251 f23 1"/>
              <a:gd name="f41" fmla="*/ f25 1 f2"/>
              <a:gd name="f42" fmla="*/ f26 1 f2"/>
              <a:gd name="f43" fmla="*/ f27 1 f2"/>
              <a:gd name="f44" fmla="*/ f28 1 f2"/>
              <a:gd name="f45" fmla="*/ f31 1 3408215"/>
              <a:gd name="f46" fmla="*/ f32 1 683623"/>
              <a:gd name="f47" fmla="*/ f33 1 3408215"/>
              <a:gd name="f48" fmla="*/ f34 1 683623"/>
              <a:gd name="f49" fmla="*/ f35 1 683623"/>
              <a:gd name="f50" fmla="*/ f36 1 3408215"/>
              <a:gd name="f51" fmla="*/ f37 1 3408215"/>
              <a:gd name="f52" fmla="*/ f38 1 683623"/>
              <a:gd name="f53" fmla="*/ f39 1 3408215"/>
              <a:gd name="f54" fmla="*/ f40 1 683623"/>
              <a:gd name="f55" fmla="+- f41 0 f1"/>
              <a:gd name="f56" fmla="+- f42 0 f1"/>
              <a:gd name="f57" fmla="+- f43 0 f1"/>
              <a:gd name="f58" fmla="+- f44 0 f1"/>
              <a:gd name="f59" fmla="*/ f45 1 f29"/>
              <a:gd name="f60" fmla="*/ f46 1 f30"/>
              <a:gd name="f61" fmla="*/ f47 1 f29"/>
              <a:gd name="f62" fmla="*/ f48 1 f30"/>
              <a:gd name="f63" fmla="*/ f49 1 f30"/>
              <a:gd name="f64" fmla="*/ f50 1 f29"/>
              <a:gd name="f65" fmla="*/ f51 1 f29"/>
              <a:gd name="f66" fmla="*/ f53 1 f29"/>
              <a:gd name="f67" fmla="*/ f52 1 f30"/>
              <a:gd name="f68" fmla="*/ f54 1 f30"/>
              <a:gd name="f69" fmla="*/ f65 f21 1"/>
              <a:gd name="f70" fmla="*/ f66 f21 1"/>
              <a:gd name="f71" fmla="*/ f68 f22 1"/>
              <a:gd name="f72" fmla="*/ f67 f22 1"/>
              <a:gd name="f73" fmla="*/ f59 f21 1"/>
              <a:gd name="f74" fmla="*/ f60 f22 1"/>
              <a:gd name="f75" fmla="*/ f61 f21 1"/>
              <a:gd name="f76" fmla="*/ f62 f22 1"/>
              <a:gd name="f77" fmla="*/ f63 f22 1"/>
              <a:gd name="f78" fmla="*/ f64 f2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5">
                <a:pos x="f73" y="f74"/>
              </a:cxn>
              <a:cxn ang="f56">
                <a:pos x="f75" y="f76"/>
              </a:cxn>
              <a:cxn ang="f57">
                <a:pos x="f73" y="f77"/>
              </a:cxn>
              <a:cxn ang="f58">
                <a:pos x="f78" y="f76"/>
              </a:cxn>
            </a:cxnLst>
            <a:rect l="f69" t="f72" r="f70" b="f71"/>
            <a:pathLst>
              <a:path w="3408215" h="683623">
                <a:moveTo>
                  <a:pt x="f8" y="f5"/>
                </a:moveTo>
                <a:lnTo>
                  <a:pt x="f8" y="f5"/>
                </a:lnTo>
                <a:cubicBezTo>
                  <a:pt x="f9" y="f5"/>
                  <a:pt x="f5" y="f9"/>
                  <a:pt x="f5" y="f10"/>
                </a:cubicBezTo>
                <a:lnTo>
                  <a:pt x="f5" y="f11"/>
                </a:lnTo>
                <a:lnTo>
                  <a:pt x="f5" y="f12"/>
                </a:lnTo>
                <a:cubicBezTo>
                  <a:pt x="f5" y="f13"/>
                  <a:pt x="f9" y="f14"/>
                  <a:pt x="f10" y="f14"/>
                </a:cubicBezTo>
                <a:lnTo>
                  <a:pt x="f15" y="f7"/>
                </a:lnTo>
                <a:lnTo>
                  <a:pt x="f15" y="f14"/>
                </a:lnTo>
                <a:cubicBezTo>
                  <a:pt x="f16" y="f14"/>
                  <a:pt x="f6" y="f13"/>
                  <a:pt x="f6" y="f11"/>
                </a:cubicBezTo>
                <a:lnTo>
                  <a:pt x="f6" y="f8"/>
                </a:lnTo>
                <a:cubicBezTo>
                  <a:pt x="f6" y="f9"/>
                  <a:pt x="f16" y="f5"/>
                  <a:pt x="f15" y="f5"/>
                </a:cubicBezTo>
                <a:lnTo>
                  <a:pt x="f8" y="f5"/>
                </a:lnTo>
                <a:close/>
              </a:path>
            </a:pathLst>
          </a:custGeom>
          <a:solidFill>
            <a:srgbClr val="00BAC8"/>
          </a:solidFill>
          <a:ln w="10799" cap="flat">
            <a:solidFill>
              <a:srgbClr val="008892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FFFFFF"/>
                </a:solidFill>
                <a:uFillTx/>
                <a:latin typeface="Source Sans Pro" pitchFamily="34"/>
              </a:rPr>
              <a:t>Children care and family issue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C1990-8F66-2EEF-CC25-BABA7CA59D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4799008" cy="654052"/>
          </a:xfrm>
        </p:spPr>
        <p:txBody>
          <a:bodyPr/>
          <a:lstStyle/>
          <a:p>
            <a:pPr lvl="0"/>
            <a:r>
              <a:rPr lang="en-GB">
                <a:latin typeface="Source Sans Pro Light" pitchFamily="34"/>
              </a:rPr>
              <a:t>GRID –Decision Making Tool</a:t>
            </a:r>
          </a:p>
        </p:txBody>
      </p:sp>
      <p:graphicFrame>
        <p:nvGraphicFramePr>
          <p:cNvPr id="3" name="Table 4">
            <a:extLst>
              <a:ext uri="{FF2B5EF4-FFF2-40B4-BE49-F238E27FC236}">
                <a16:creationId xmlns:a16="http://schemas.microsoft.com/office/drawing/2014/main" id="{5CF21D51-C3BE-2634-A13E-11B4576454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50836" y="1735138"/>
          <a:ext cx="11390315" cy="3876671"/>
        </p:xfrm>
        <a:graphic>
          <a:graphicData uri="http://schemas.openxmlformats.org/drawingml/2006/table">
            <a:tbl>
              <a:tblPr>
                <a:effectLst/>
              </a:tblPr>
              <a:tblGrid>
                <a:gridCol w="3155951">
                  <a:extLst>
                    <a:ext uri="{9D8B030D-6E8A-4147-A177-3AD203B41FA5}">
                      <a16:colId xmlns:a16="http://schemas.microsoft.com/office/drawing/2014/main" val="1343727641"/>
                    </a:ext>
                  </a:extLst>
                </a:gridCol>
                <a:gridCol w="1525584">
                  <a:extLst>
                    <a:ext uri="{9D8B030D-6E8A-4147-A177-3AD203B41FA5}">
                      <a16:colId xmlns:a16="http://schemas.microsoft.com/office/drawing/2014/main" val="2646510793"/>
                    </a:ext>
                  </a:extLst>
                </a:gridCol>
                <a:gridCol w="2071692">
                  <a:extLst>
                    <a:ext uri="{9D8B030D-6E8A-4147-A177-3AD203B41FA5}">
                      <a16:colId xmlns:a16="http://schemas.microsoft.com/office/drawing/2014/main" val="4261337536"/>
                    </a:ext>
                  </a:extLst>
                </a:gridCol>
                <a:gridCol w="1360490">
                  <a:extLst>
                    <a:ext uri="{9D8B030D-6E8A-4147-A177-3AD203B41FA5}">
                      <a16:colId xmlns:a16="http://schemas.microsoft.com/office/drawing/2014/main" val="1582740946"/>
                    </a:ext>
                  </a:extLst>
                </a:gridCol>
                <a:gridCol w="1638303">
                  <a:extLst>
                    <a:ext uri="{9D8B030D-6E8A-4147-A177-3AD203B41FA5}">
                      <a16:colId xmlns:a16="http://schemas.microsoft.com/office/drawing/2014/main" val="4278227739"/>
                    </a:ext>
                  </a:extLst>
                </a:gridCol>
                <a:gridCol w="1638303">
                  <a:extLst>
                    <a:ext uri="{9D8B030D-6E8A-4147-A177-3AD203B41FA5}">
                      <a16:colId xmlns:a16="http://schemas.microsoft.com/office/drawing/2014/main" val="3417358502"/>
                    </a:ext>
                  </a:extLst>
                </a:gridCol>
              </a:tblGrid>
              <a:tr h="371475">
                <a:tc rowSpan="2"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cap="none" baseline="0">
                          <a:solidFill>
                            <a:srgbClr val="FFFFFF"/>
                          </a:solidFill>
                          <a:latin typeface="Calibri" pitchFamily="34"/>
                        </a:rPr>
                        <a:t>Alternatives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AC8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1" i="0" u="none" strike="noStrike" cap="none" baseline="0">
                          <a:solidFill>
                            <a:srgbClr val="FFFFFF"/>
                          </a:solidFill>
                          <a:latin typeface="Calibri" pitchFamily="34"/>
                        </a:rPr>
                        <a:t>Drivers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AC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1" i="0" u="none" strike="noStrike" cap="none" baseline="0">
                        <a:solidFill>
                          <a:srgbClr val="FFFFFF"/>
                        </a:solidFill>
                        <a:latin typeface="Calibri" pitchFamily="34"/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AC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2382270"/>
                  </a:ext>
                </a:extLst>
              </a:tr>
              <a:tr h="37147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Implementation time</a:t>
                      </a:r>
                    </a:p>
                  </a:txBody>
                  <a:tcPr>
                    <a:lnL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Power consumption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Capacity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Warranty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Total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170221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Weights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3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cap="none" baseline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480368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Implement new policy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3               3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3                        6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3                9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3                    12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30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0653816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Modify rules on actual policy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1               1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2                        4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1                3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2                     8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16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119233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Temporary suspension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1               1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1                         2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1                3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10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8580828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Closure of the contract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1               1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1                         2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0                0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0                     0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454993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Mental Well-being program</a:t>
                      </a: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2                         4     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3                 9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19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BE7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987426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Incentive and recognition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endParaRPr lang="en-GB" sz="1800" b="0" i="0" u="none" strike="noStrike" cap="none" baseline="0">
                        <a:solidFill>
                          <a:srgbClr val="000000"/>
                        </a:solidFill>
                        <a:latin typeface="Calibri" pitchFamily="34"/>
                      </a:endParaRPr>
                    </a:p>
                  </a:txBody>
                  <a:tcPr>
                    <a:lnL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2                 2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1                          2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2                 6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1                     4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GB" sz="1800" b="0" i="0" u="none" strike="noStrike" cap="none" baseline="0">
                          <a:solidFill>
                            <a:srgbClr val="000000"/>
                          </a:solidFill>
                          <a:latin typeface="Calibri" pitchFamily="34"/>
                        </a:rPr>
                        <a:t>14</a:t>
                      </a:r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F3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870968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1C102-39A2-EC69-D6E0-191574B432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2998" cy="830266"/>
          </a:xfrm>
        </p:spPr>
        <p:txBody>
          <a:bodyPr/>
          <a:lstStyle/>
          <a:p>
            <a:pPr lvl="0"/>
            <a:r>
              <a:rPr lang="en-GB">
                <a:latin typeface="Source Sans Pro Light" pitchFamily="34"/>
              </a:rPr>
              <a:t>Choosing the right decision- GRID SCORE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1C089-38D5-04D3-97C2-CF02617366D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47671" y="1219196"/>
            <a:ext cx="6091239" cy="5411784"/>
          </a:xfrm>
        </p:spPr>
        <p:txBody>
          <a:bodyPr>
            <a:normAutofit/>
          </a:bodyPr>
          <a:lstStyle/>
          <a:p>
            <a:pPr marL="450003" lvl="0" indent="-448056">
              <a:buFont typeface="Wingdings" pitchFamily="2"/>
              <a:buChar char="Ø"/>
            </a:pPr>
            <a:r>
              <a:rPr lang="en-GB"/>
              <a:t>Implement new policy= 30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Modify rules on actual policy= 16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Temporary suspension= 10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Closure of the contract= 3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Mental Well-being program= 19</a:t>
            </a:r>
          </a:p>
          <a:p>
            <a:pPr marL="450003" lvl="0" indent="-448056">
              <a:buFont typeface="Wingdings" pitchFamily="2"/>
              <a:buChar char="Ø"/>
            </a:pPr>
            <a:r>
              <a:rPr lang="en-GB"/>
              <a:t> Incentive and recognition= 14</a:t>
            </a:r>
          </a:p>
          <a:p>
            <a:pPr marL="450003" lvl="0" indent="-448056">
              <a:buFont typeface="Wingdings" pitchFamily="2"/>
              <a:buChar char="Ø"/>
            </a:pPr>
            <a:endParaRPr lang="en-GB"/>
          </a:p>
          <a:p>
            <a:pPr marL="1947" lvl="0" indent="0">
              <a:buNone/>
            </a:pPr>
            <a:r>
              <a:rPr lang="en-GB"/>
              <a:t>The must valuable decision is to implement new attendance policy.</a:t>
            </a:r>
          </a:p>
          <a:p>
            <a:pPr marL="450003" lvl="0" indent="-448056">
              <a:buFont typeface="Wingdings" pitchFamily="2"/>
              <a:buChar char="Ø"/>
            </a:pPr>
            <a:endParaRPr lang="en-GB"/>
          </a:p>
          <a:p>
            <a:pPr marL="450003" lvl="0" indent="-448056">
              <a:buFont typeface="Wingdings" pitchFamily="2"/>
              <a:buChar char="Ø"/>
            </a:pPr>
            <a:endParaRPr lang="en-GB"/>
          </a:p>
          <a:p>
            <a:pPr marL="450003" lvl="0" indent="-448056">
              <a:buFont typeface="Wingdings" pitchFamily="2"/>
              <a:buChar char="Ø"/>
            </a:pPr>
            <a:endParaRPr lang="en-GB"/>
          </a:p>
          <a:p>
            <a:pPr marL="450003" lvl="0" indent="-448056">
              <a:buFont typeface="Wingdings" pitchFamily="2"/>
              <a:buChar char="Ø"/>
            </a:pPr>
            <a:endParaRPr lang="en-GB"/>
          </a:p>
          <a:p>
            <a:pPr marL="450003" lvl="0" indent="-448056"/>
            <a:endParaRPr lang="en-GB"/>
          </a:p>
          <a:p>
            <a:pPr marL="450003" lvl="0" indent="-448056"/>
            <a:endParaRPr lang="en-GB"/>
          </a:p>
          <a:p>
            <a:pPr marL="450003" lvl="0" indent="-448056"/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3564B1D-08E5-2E11-D224-7016A02C7E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002591" y="1027108"/>
            <a:ext cx="2990846" cy="169545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1B21246C-B6AD-08E4-8AD6-39195A6729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673973" y="3138485"/>
            <a:ext cx="3646490" cy="310991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4A71DA74-2027-1520-4F3C-D29BDED46DA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7EBD06A-4A37-B77F-C32A-7C1BD12E15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11301417" cy="985832"/>
          </a:xfrm>
        </p:spPr>
        <p:txBody>
          <a:bodyPr anchor="b"/>
          <a:lstStyle/>
          <a:p>
            <a:pPr lvl="0"/>
            <a:r>
              <a:rPr lang="en-GB" sz="6400">
                <a:latin typeface="Source Sans Pro Light" pitchFamily="34"/>
              </a:rPr>
              <a:t>Decision making process</a:t>
            </a:r>
          </a:p>
        </p:txBody>
      </p:sp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id="{3871342E-A160-38B4-1652-6B926A00188B}"/>
              </a:ext>
            </a:extLst>
          </p:cNvPr>
          <p:cNvCxnSpPr>
            <a:cxnSpLocks noMove="1" noResize="1"/>
          </p:cNvCxnSpPr>
          <p:nvPr/>
        </p:nvCxnSpPr>
        <p:spPr>
          <a:xfrm>
            <a:off x="449263" y="1609728"/>
            <a:ext cx="11301407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A129411E-0467-7B1A-66C2-A127049481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28692" y="2058991"/>
            <a:ext cx="4473573" cy="389254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FA86AFB-8D33-81A7-CEE3-5838A24C211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11902" y="1944691"/>
            <a:ext cx="5435595" cy="4006845"/>
          </a:xfrm>
        </p:spPr>
        <p:txBody>
          <a:bodyPr>
            <a:normAutofit/>
          </a:bodyPr>
          <a:lstStyle/>
          <a:p>
            <a:pPr marL="1947" lvl="0" indent="0">
              <a:lnSpc>
                <a:spcPct val="120000"/>
              </a:lnSpc>
              <a:buNone/>
            </a:pPr>
            <a:r>
              <a:rPr lang="en-GB" sz="1700"/>
              <a:t>“Decision making as the process of choosing between alternative courses of action” (CIM)</a:t>
            </a:r>
          </a:p>
          <a:p>
            <a:pPr marL="1947" lvl="0" indent="0">
              <a:lnSpc>
                <a:spcPct val="120000"/>
              </a:lnSpc>
              <a:buNone/>
            </a:pPr>
            <a:endParaRPr lang="en-GB" sz="1700"/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Creation of an employee attendance policy</a:t>
            </a:r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Enacting the attendance policy consistently</a:t>
            </a:r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Keeping track on the absences of employees</a:t>
            </a:r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Addressing and coming up with solutions for unscheduled absences</a:t>
            </a:r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Identifying the cause of absenteeism</a:t>
            </a:r>
          </a:p>
          <a:p>
            <a:pPr marL="450003" lvl="0" indent="-448056">
              <a:lnSpc>
                <a:spcPct val="120000"/>
              </a:lnSpc>
              <a:buFont typeface="Wingdings" pitchFamily="2"/>
              <a:buChar char="Ø"/>
            </a:pPr>
            <a:r>
              <a:rPr lang="en-GB" sz="1700"/>
              <a:t>Reward to good behaviour</a:t>
            </a:r>
          </a:p>
          <a:p>
            <a:pPr marL="450003" lvl="0" indent="-448056">
              <a:lnSpc>
                <a:spcPct val="120000"/>
              </a:lnSpc>
            </a:pPr>
            <a:endParaRPr lang="en-GB" sz="1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0D906DA9-BD35-8CCB-C59A-97E474C6EFE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Source Sans Pro" pitchFamily="3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FBEB409-3EBC-78D6-166A-EEE88BB9B3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7671" y="388940"/>
            <a:ext cx="5432422" cy="860422"/>
          </a:xfrm>
        </p:spPr>
        <p:txBody>
          <a:bodyPr anchor="b"/>
          <a:lstStyle/>
          <a:p>
            <a:pPr lvl="0"/>
            <a:r>
              <a:rPr lang="en-GB">
                <a:latin typeface="Source Sans Pro Light" pitchFamily="34"/>
              </a:rPr>
              <a:t>References</a:t>
            </a:r>
          </a:p>
        </p:txBody>
      </p:sp>
      <p:cxnSp>
        <p:nvCxnSpPr>
          <p:cNvPr id="4" name="Straight Connector 11">
            <a:extLst>
              <a:ext uri="{FF2B5EF4-FFF2-40B4-BE49-F238E27FC236}">
                <a16:creationId xmlns:a16="http://schemas.microsoft.com/office/drawing/2014/main" id="{F78129B8-8F75-E3C6-7968-124F1FF6C66E}"/>
              </a:ext>
            </a:extLst>
          </p:cNvPr>
          <p:cNvCxnSpPr>
            <a:cxnSpLocks noMove="1" noResize="1"/>
          </p:cNvCxnSpPr>
          <p:nvPr/>
        </p:nvCxnSpPr>
        <p:spPr>
          <a:xfrm>
            <a:off x="449263" y="1609728"/>
            <a:ext cx="5435595" cy="0"/>
          </a:xfrm>
          <a:prstGeom prst="straightConnector1">
            <a:avLst/>
          </a:prstGeom>
          <a:noFill/>
          <a:ln w="6345" cap="flat">
            <a:solidFill>
              <a:srgbClr val="FFFFFF"/>
            </a:solidFill>
            <a:prstDash val="solid"/>
            <a:round/>
          </a:ln>
        </p:spPr>
      </p:cxn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538B7AC-AA6D-3B02-74A8-BE9682C20D6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064" y="1628775"/>
            <a:ext cx="6962771" cy="5229225"/>
          </a:xfrm>
        </p:spPr>
        <p:txBody>
          <a:bodyPr/>
          <a:lstStyle/>
          <a:p>
            <a:pPr lvl="0">
              <a:lnSpc>
                <a:spcPct val="130000"/>
              </a:lnSpc>
            </a:pPr>
            <a:r>
              <a:rPr lang="en-GB" sz="1600">
                <a:latin typeface="Source Sans Pro" pitchFamily="34"/>
              </a:rPr>
              <a:t>Cushard, B. (2022), The Impact of Absenteeism, ADP, (Online), Available at : https://www.adp.com/spark/articles/2017/01/the-impact-of-absenteeism.aspx (Accessed on 20 February 2022)</a:t>
            </a:r>
          </a:p>
          <a:p>
            <a:pPr lvl="0">
              <a:lnSpc>
                <a:spcPct val="130000"/>
              </a:lnSpc>
            </a:pPr>
            <a:r>
              <a:rPr lang="en-GB" sz="1600">
                <a:latin typeface="Source Sans Pro" pitchFamily="34"/>
              </a:rPr>
              <a:t>NHS (2017), Mid Cheshire Hospitals NHS Foundation Trust, Overview, NHS Trust, (Online), Available at https://www.nhs.uk/Services/Trusts/Overview/DefaultView.aspx?id=343 (Accessed on 15/02/2022)</a:t>
            </a:r>
          </a:p>
          <a:p>
            <a:pPr lvl="0">
              <a:lnSpc>
                <a:spcPct val="130000"/>
              </a:lnSpc>
            </a:pPr>
            <a:r>
              <a:rPr lang="en-GB" sz="1600">
                <a:latin typeface="Source Sans Pro" pitchFamily="34"/>
              </a:rPr>
              <a:t>Oxford Learner’s dictionary (2022), Problem, (Online), Available at https://www.oxfordlearnersdictionaries.com/definition/english/problem_1?q=problem (Accessed on 18 February 2022)</a:t>
            </a:r>
          </a:p>
          <a:p>
            <a:pPr lvl="0">
              <a:lnSpc>
                <a:spcPct val="130000"/>
              </a:lnSpc>
            </a:pPr>
            <a:r>
              <a:rPr lang="en-GB" sz="1600">
                <a:latin typeface="Source Sans Pro" pitchFamily="34"/>
              </a:rPr>
              <a:t> Eajournals.org. 2022, British Journal of Marketing Studies, (Online), Available at: https://www.eajournals.org/wp-content/uploads/Effect-of-Absenteeism-on-Corporate-Performance.pdf  [Accessed 9 March 2022].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5C54B5EB-0A3B-C18D-B871-09CA4580E7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07" r="12222"/>
          <a:stretch>
            <a:fillRect/>
          </a:stretch>
        </p:blipFill>
        <p:spPr>
          <a:xfrm>
            <a:off x="7200900" y="1236661"/>
            <a:ext cx="4872042" cy="471487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Problem%20solving%20and%20decision%20making%5b1546%5d</Template>
  <TotalTime>1</TotalTime>
  <Words>725</Words>
  <Application>Microsoft Office PowerPoint</Application>
  <PresentationFormat>Widescreen</PresentationFormat>
  <Paragraphs>115</Paragraphs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ThinLineVTI</vt:lpstr>
      <vt:lpstr>Problem solving and decision making</vt:lpstr>
      <vt:lpstr>Mid Cheshire Hospitals NHS Foundation Trust (MCHFT)- Background</vt:lpstr>
      <vt:lpstr>                                      Complex problem for MCHFT</vt:lpstr>
      <vt:lpstr>Absenteeism rate in 2020</vt:lpstr>
      <vt:lpstr> Impact of absenteeism in  MCHFT</vt:lpstr>
      <vt:lpstr>PESTLE analysis for MCHT</vt:lpstr>
      <vt:lpstr>Cause-and-effect analysis of the absenteeism</vt:lpstr>
      <vt:lpstr>GRID –Decision Making Tool</vt:lpstr>
      <vt:lpstr>Choosing the right decision- GRID SCORE</vt:lpstr>
      <vt:lpstr>Decision making process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Cristina</dc:creator>
  <cp:lastModifiedBy>Cristina Anton (2110293)</cp:lastModifiedBy>
  <cp:revision>3</cp:revision>
  <dcterms:created xsi:type="dcterms:W3CDTF">2022-03-13T06:09:58Z</dcterms:created>
  <dcterms:modified xsi:type="dcterms:W3CDTF">2022-03-13T09:08:01Z</dcterms:modified>
</cp:coreProperties>
</file>