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13"/>
  </p:notesMasterIdLst>
  <p:sldIdLst>
    <p:sldId id="256" r:id="rId2"/>
    <p:sldId id="257" r:id="rId3"/>
    <p:sldId id="265" r:id="rId4"/>
    <p:sldId id="258" r:id="rId5"/>
    <p:sldId id="260" r:id="rId6"/>
    <p:sldId id="259" r:id="rId7"/>
    <p:sldId id="261" r:id="rId8"/>
    <p:sldId id="262" r:id="rId9"/>
    <p:sldId id="264" r:id="rId10"/>
    <p:sldId id="263" r:id="rId11"/>
    <p:sldId id="266"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3DDA76-3FAB-4E23-9F84-C13708DC55CC}" v="1133" dt="2021-02-01T09:32:34.418"/>
    <p1510:client id="{4B2E535C-E4F8-A463-30FE-5881024EDBB1}" v="483" dt="2021-02-01T15:24:48.182"/>
    <p1510:client id="{4CF66A81-E5BA-7031-0F50-1B981096B5CC}" v="2147" dt="2021-02-01T14:58:36.2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4" d="100"/>
          <a:sy n="74" d="100"/>
        </p:scale>
        <p:origin x="37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C0C68F-D7DD-4FFF-98AC-FD00E12CAA24}" type="doc">
      <dgm:prSet loTypeId="urn:microsoft.com/office/officeart/2005/8/layout/chevron1" loCatId="process" qsTypeId="urn:microsoft.com/office/officeart/2005/8/quickstyle/simple4" qsCatId="simple" csTypeId="urn:microsoft.com/office/officeart/2005/8/colors/accent1_2" csCatId="accent1"/>
      <dgm:spPr/>
      <dgm:t>
        <a:bodyPr/>
        <a:lstStyle/>
        <a:p>
          <a:endParaRPr lang="en-US"/>
        </a:p>
      </dgm:t>
    </dgm:pt>
    <dgm:pt modelId="{4BC0FC61-053D-4A4D-8CA6-C5D024B573DA}">
      <dgm:prSet/>
      <dgm:spPr/>
      <dgm:t>
        <a:bodyPr/>
        <a:lstStyle/>
        <a:p>
          <a:r>
            <a:rPr lang="en-GB"/>
            <a:t>First thing to consider is whether the offence is one that allows for commission by omission?</a:t>
          </a:r>
          <a:endParaRPr lang="en-US"/>
        </a:p>
      </dgm:t>
    </dgm:pt>
    <dgm:pt modelId="{E5D48C4E-4BAA-486A-90A9-15F4D36EA17E}" type="parTrans" cxnId="{64D2A180-60DB-4D01-A153-E8EF7823EC75}">
      <dgm:prSet/>
      <dgm:spPr/>
      <dgm:t>
        <a:bodyPr/>
        <a:lstStyle/>
        <a:p>
          <a:endParaRPr lang="en-US"/>
        </a:p>
      </dgm:t>
    </dgm:pt>
    <dgm:pt modelId="{B777ED9C-B11B-4716-8805-D484344BF9CF}" type="sibTrans" cxnId="{64D2A180-60DB-4D01-A153-E8EF7823EC75}">
      <dgm:prSet/>
      <dgm:spPr/>
      <dgm:t>
        <a:bodyPr/>
        <a:lstStyle/>
        <a:p>
          <a:endParaRPr lang="en-US"/>
        </a:p>
      </dgm:t>
    </dgm:pt>
    <dgm:pt modelId="{7EA9F256-2493-4A29-B1FE-F0EBE47FA262}">
      <dgm:prSet/>
      <dgm:spPr/>
      <dgm:t>
        <a:bodyPr/>
        <a:lstStyle/>
        <a:p>
          <a:r>
            <a:rPr lang="en-GB"/>
            <a:t>Secondly, Are there any duty situations present?</a:t>
          </a:r>
          <a:endParaRPr lang="en-US"/>
        </a:p>
      </dgm:t>
    </dgm:pt>
    <dgm:pt modelId="{2B8072A0-3A7A-44D2-8C98-030D8FBE7B80}" type="parTrans" cxnId="{6D476CF7-66A5-4833-9919-4CF3C95AE492}">
      <dgm:prSet/>
      <dgm:spPr/>
      <dgm:t>
        <a:bodyPr/>
        <a:lstStyle/>
        <a:p>
          <a:endParaRPr lang="en-US"/>
        </a:p>
      </dgm:t>
    </dgm:pt>
    <dgm:pt modelId="{867EF655-FB21-4028-B8F8-4FC120DEF7B3}" type="sibTrans" cxnId="{6D476CF7-66A5-4833-9919-4CF3C95AE492}">
      <dgm:prSet/>
      <dgm:spPr/>
      <dgm:t>
        <a:bodyPr/>
        <a:lstStyle/>
        <a:p>
          <a:endParaRPr lang="en-US"/>
        </a:p>
      </dgm:t>
    </dgm:pt>
    <dgm:pt modelId="{EC2D7C09-D0A0-4033-83C5-DBED02ADB19C}" type="pres">
      <dgm:prSet presAssocID="{D1C0C68F-D7DD-4FFF-98AC-FD00E12CAA24}" presName="Name0" presStyleCnt="0">
        <dgm:presLayoutVars>
          <dgm:dir/>
          <dgm:animLvl val="lvl"/>
          <dgm:resizeHandles val="exact"/>
        </dgm:presLayoutVars>
      </dgm:prSet>
      <dgm:spPr/>
      <dgm:t>
        <a:bodyPr/>
        <a:lstStyle/>
        <a:p>
          <a:endParaRPr lang="en-GB"/>
        </a:p>
      </dgm:t>
    </dgm:pt>
    <dgm:pt modelId="{688F76D8-2FE9-4F0A-98C5-D0DED8F6642C}" type="pres">
      <dgm:prSet presAssocID="{4BC0FC61-053D-4A4D-8CA6-C5D024B573DA}" presName="parTxOnly" presStyleLbl="node1" presStyleIdx="0" presStyleCnt="2">
        <dgm:presLayoutVars>
          <dgm:chMax val="0"/>
          <dgm:chPref val="0"/>
          <dgm:bulletEnabled val="1"/>
        </dgm:presLayoutVars>
      </dgm:prSet>
      <dgm:spPr/>
      <dgm:t>
        <a:bodyPr/>
        <a:lstStyle/>
        <a:p>
          <a:endParaRPr lang="en-GB"/>
        </a:p>
      </dgm:t>
    </dgm:pt>
    <dgm:pt modelId="{9D0865BC-29EA-4E60-9607-868E4BC1157F}" type="pres">
      <dgm:prSet presAssocID="{B777ED9C-B11B-4716-8805-D484344BF9CF}" presName="parTxOnlySpace" presStyleCnt="0"/>
      <dgm:spPr/>
    </dgm:pt>
    <dgm:pt modelId="{ADAA7D40-ED4B-44CC-ADE0-F075C5BC4E2E}" type="pres">
      <dgm:prSet presAssocID="{7EA9F256-2493-4A29-B1FE-F0EBE47FA262}" presName="parTxOnly" presStyleLbl="node1" presStyleIdx="1" presStyleCnt="2">
        <dgm:presLayoutVars>
          <dgm:chMax val="0"/>
          <dgm:chPref val="0"/>
          <dgm:bulletEnabled val="1"/>
        </dgm:presLayoutVars>
      </dgm:prSet>
      <dgm:spPr/>
      <dgm:t>
        <a:bodyPr/>
        <a:lstStyle/>
        <a:p>
          <a:endParaRPr lang="en-GB"/>
        </a:p>
      </dgm:t>
    </dgm:pt>
  </dgm:ptLst>
  <dgm:cxnLst>
    <dgm:cxn modelId="{BE95D7CE-4247-445E-8DD2-CDE08FEAC288}" type="presOf" srcId="{D1C0C68F-D7DD-4FFF-98AC-FD00E12CAA24}" destId="{EC2D7C09-D0A0-4033-83C5-DBED02ADB19C}" srcOrd="0" destOrd="0" presId="urn:microsoft.com/office/officeart/2005/8/layout/chevron1"/>
    <dgm:cxn modelId="{3E23CADE-FD20-4D47-8BAB-95142B7EA5B1}" type="presOf" srcId="{4BC0FC61-053D-4A4D-8CA6-C5D024B573DA}" destId="{688F76D8-2FE9-4F0A-98C5-D0DED8F6642C}" srcOrd="0" destOrd="0" presId="urn:microsoft.com/office/officeart/2005/8/layout/chevron1"/>
    <dgm:cxn modelId="{5D709991-0811-49E2-B4A3-FAC4D635444E}" type="presOf" srcId="{7EA9F256-2493-4A29-B1FE-F0EBE47FA262}" destId="{ADAA7D40-ED4B-44CC-ADE0-F075C5BC4E2E}" srcOrd="0" destOrd="0" presId="urn:microsoft.com/office/officeart/2005/8/layout/chevron1"/>
    <dgm:cxn modelId="{64D2A180-60DB-4D01-A153-E8EF7823EC75}" srcId="{D1C0C68F-D7DD-4FFF-98AC-FD00E12CAA24}" destId="{4BC0FC61-053D-4A4D-8CA6-C5D024B573DA}" srcOrd="0" destOrd="0" parTransId="{E5D48C4E-4BAA-486A-90A9-15F4D36EA17E}" sibTransId="{B777ED9C-B11B-4716-8805-D484344BF9CF}"/>
    <dgm:cxn modelId="{6D476CF7-66A5-4833-9919-4CF3C95AE492}" srcId="{D1C0C68F-D7DD-4FFF-98AC-FD00E12CAA24}" destId="{7EA9F256-2493-4A29-B1FE-F0EBE47FA262}" srcOrd="1" destOrd="0" parTransId="{2B8072A0-3A7A-44D2-8C98-030D8FBE7B80}" sibTransId="{867EF655-FB21-4028-B8F8-4FC120DEF7B3}"/>
    <dgm:cxn modelId="{90342C40-E886-4F0A-A9BB-6BB3344B0509}" type="presParOf" srcId="{EC2D7C09-D0A0-4033-83C5-DBED02ADB19C}" destId="{688F76D8-2FE9-4F0A-98C5-D0DED8F6642C}" srcOrd="0" destOrd="0" presId="urn:microsoft.com/office/officeart/2005/8/layout/chevron1"/>
    <dgm:cxn modelId="{1ACD53F7-5C7C-48DE-BADE-F8AD69815DD5}" type="presParOf" srcId="{EC2D7C09-D0A0-4033-83C5-DBED02ADB19C}" destId="{9D0865BC-29EA-4E60-9607-868E4BC1157F}" srcOrd="1" destOrd="0" presId="urn:microsoft.com/office/officeart/2005/8/layout/chevron1"/>
    <dgm:cxn modelId="{BB67BCD1-9282-4767-87FA-1ECFB64CD29A}" type="presParOf" srcId="{EC2D7C09-D0A0-4033-83C5-DBED02ADB19C}" destId="{ADAA7D40-ED4B-44CC-ADE0-F075C5BC4E2E}" srcOrd="2"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CF5CFF-1440-4B40-BFD2-796322314734}" type="datetimeFigureOut">
              <a:rPr lang="en-GB"/>
              <a:t>01/02/2021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36F7F5-3FF3-4EA2-BF14-818675496691}" type="slidenum">
              <a:rPr lang="en-GB"/>
              <a:t>‹#›</a:t>
            </a:fld>
            <a:endParaRPr lang="en-GB"/>
          </a:p>
        </p:txBody>
      </p:sp>
    </p:spTree>
    <p:extLst>
      <p:ext uri="{BB962C8B-B14F-4D97-AF65-F5344CB8AC3E}">
        <p14:creationId xmlns:p14="http://schemas.microsoft.com/office/powerpoint/2010/main" val="847326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 Gross negligence manslaughter can be committed by omission</a:t>
            </a:r>
          </a:p>
          <a:p>
            <a:r>
              <a:rPr lang="en-US" dirty="0">
                <a:cs typeface="Calibri"/>
              </a:rPr>
              <a:t>- The duty of care rose out of a contractual duty as in </a:t>
            </a:r>
            <a:r>
              <a:rPr lang="en-US" dirty="0" err="1">
                <a:cs typeface="Calibri"/>
              </a:rPr>
              <a:t>Pittwood</a:t>
            </a:r>
            <a:r>
              <a:rPr lang="en-US" dirty="0">
                <a:cs typeface="Calibri"/>
              </a:rPr>
              <a:t> [1902]</a:t>
            </a:r>
          </a:p>
          <a:p>
            <a:r>
              <a:rPr lang="en-US" dirty="0" err="1">
                <a:cs typeface="Calibri"/>
              </a:rPr>
              <a:t>Pittwood</a:t>
            </a:r>
            <a:r>
              <a:rPr lang="en-US" dirty="0">
                <a:cs typeface="Calibri"/>
              </a:rPr>
              <a:t> [1902]: </a:t>
            </a:r>
            <a:r>
              <a:rPr lang="en-US" dirty="0"/>
              <a:t>The defendant was employed by a railway company to operate the gate at a level crossing across the track. He lifted the gate to allow a cart to pass across, but then failed to put it back down before going for his lunch break. During his absence, a horse and cart crossed the track through the open gate, and was hit by a passing train. Both the horse and cart driver were killed.</a:t>
            </a:r>
            <a:endParaRPr lang="en-US" dirty="0">
              <a:cs typeface="Calibri"/>
            </a:endParaRPr>
          </a:p>
          <a:p>
            <a:r>
              <a:rPr lang="en-US" dirty="0"/>
              <a:t>The defendant was thus convicted of manslaughter</a:t>
            </a:r>
            <a:endParaRPr lang="en-US" dirty="0">
              <a:cs typeface="Calibri"/>
            </a:endParaRPr>
          </a:p>
          <a:p>
            <a:endParaRPr lang="en-US" dirty="0">
              <a:cs typeface="Calibri"/>
            </a:endParaRPr>
          </a:p>
          <a:p>
            <a:r>
              <a:rPr lang="en-US" dirty="0">
                <a:cs typeface="Calibri"/>
              </a:rPr>
              <a:t>- Aarons duty in his employment was to prevent accidents such as this </a:t>
            </a:r>
          </a:p>
          <a:p>
            <a:r>
              <a:rPr lang="en-US" dirty="0">
                <a:cs typeface="Calibri"/>
              </a:rPr>
              <a:t>- Liable </a:t>
            </a:r>
          </a:p>
        </p:txBody>
      </p:sp>
      <p:sp>
        <p:nvSpPr>
          <p:cNvPr id="4" name="Slide Number Placeholder 3"/>
          <p:cNvSpPr>
            <a:spLocks noGrp="1"/>
          </p:cNvSpPr>
          <p:nvPr>
            <p:ph type="sldNum" sz="quarter" idx="5"/>
          </p:nvPr>
        </p:nvSpPr>
        <p:spPr/>
        <p:txBody>
          <a:bodyPr/>
          <a:lstStyle/>
          <a:p>
            <a:fld id="{0836F7F5-3FF3-4EA2-BF14-818675496691}" type="slidenum">
              <a:rPr lang="en-GB"/>
              <a:t>5</a:t>
            </a:fld>
            <a:endParaRPr lang="en-GB"/>
          </a:p>
        </p:txBody>
      </p:sp>
    </p:spTree>
    <p:extLst>
      <p:ext uri="{BB962C8B-B14F-4D97-AF65-F5344CB8AC3E}">
        <p14:creationId xmlns:p14="http://schemas.microsoft.com/office/powerpoint/2010/main" val="2828463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 Factual causation is established: but for D's conduct, V would not have died (White [1910]). </a:t>
            </a:r>
          </a:p>
          <a:p>
            <a:r>
              <a:rPr lang="en-US" dirty="0">
                <a:cs typeface="Calibri"/>
              </a:rPr>
              <a:t>Legal causation – There can be more than one cause. The thin skull rule applies; D takes his victim as he finds him so Darren is also the legal cause of death (Hayward [1908]).</a:t>
            </a: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0836F7F5-3FF3-4EA2-BF14-818675496691}" type="slidenum">
              <a:rPr lang="en-GB"/>
              <a:t>7</a:t>
            </a:fld>
            <a:endParaRPr lang="en-GB"/>
          </a:p>
        </p:txBody>
      </p:sp>
    </p:spTree>
    <p:extLst>
      <p:ext uri="{BB962C8B-B14F-4D97-AF65-F5344CB8AC3E}">
        <p14:creationId xmlns:p14="http://schemas.microsoft.com/office/powerpoint/2010/main" val="3139166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https://youtu.be/iIf3D6Rjzj4</a:t>
            </a:r>
          </a:p>
        </p:txBody>
      </p:sp>
      <p:sp>
        <p:nvSpPr>
          <p:cNvPr id="4" name="Slide Number Placeholder 3"/>
          <p:cNvSpPr>
            <a:spLocks noGrp="1"/>
          </p:cNvSpPr>
          <p:nvPr>
            <p:ph type="sldNum" sz="quarter" idx="5"/>
          </p:nvPr>
        </p:nvSpPr>
        <p:spPr/>
        <p:txBody>
          <a:bodyPr/>
          <a:lstStyle/>
          <a:p>
            <a:fld id="{0836F7F5-3FF3-4EA2-BF14-818675496691}" type="slidenum">
              <a:rPr lang="en-GB"/>
              <a:t>8</a:t>
            </a:fld>
            <a:endParaRPr lang="en-GB"/>
          </a:p>
        </p:txBody>
      </p:sp>
    </p:spTree>
    <p:extLst>
      <p:ext uri="{BB962C8B-B14F-4D97-AF65-F5344CB8AC3E}">
        <p14:creationId xmlns:p14="http://schemas.microsoft.com/office/powerpoint/2010/main" val="1554936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Katie – factual causation is established.</a:t>
            </a:r>
          </a:p>
          <a:p>
            <a:r>
              <a:rPr lang="en-US" dirty="0">
                <a:cs typeface="Calibri"/>
              </a:rPr>
              <a:t>The issue with legal causation is the possible intervening act of medical negligence. </a:t>
            </a:r>
          </a:p>
          <a:p>
            <a:r>
              <a:rPr lang="en-US" dirty="0">
                <a:cs typeface="Calibri"/>
              </a:rPr>
              <a:t>Applying Jordan [1956], the treatment would break the chain of causation as Jenna was recovering.</a:t>
            </a:r>
          </a:p>
          <a:p>
            <a:r>
              <a:rPr lang="en-US" dirty="0">
                <a:cs typeface="Calibri"/>
              </a:rPr>
              <a:t>Applying Cheshire [1991], the test is whether Katies conduct was still a significant cause of the result. This would be the case unless the medical negligence was unforeseeable. The nurse broke the chain of causation given that the administration of the drug was a positive act. </a:t>
            </a:r>
          </a:p>
        </p:txBody>
      </p:sp>
      <p:sp>
        <p:nvSpPr>
          <p:cNvPr id="4" name="Slide Number Placeholder 3"/>
          <p:cNvSpPr>
            <a:spLocks noGrp="1"/>
          </p:cNvSpPr>
          <p:nvPr>
            <p:ph type="sldNum" sz="quarter" idx="5"/>
          </p:nvPr>
        </p:nvSpPr>
        <p:spPr/>
        <p:txBody>
          <a:bodyPr/>
          <a:lstStyle/>
          <a:p>
            <a:fld id="{0836F7F5-3FF3-4EA2-BF14-818675496691}" type="slidenum">
              <a:rPr lang="en-GB"/>
              <a:t>10</a:t>
            </a:fld>
            <a:endParaRPr lang="en-GB"/>
          </a:p>
        </p:txBody>
      </p:sp>
    </p:spTree>
    <p:extLst>
      <p:ext uri="{BB962C8B-B14F-4D97-AF65-F5344CB8AC3E}">
        <p14:creationId xmlns:p14="http://schemas.microsoft.com/office/powerpoint/2010/main" val="1925527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xmlns=""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xmlns="" id="{BFD0CA85-BF38-4762-934C-D00F2047C2D1}"/>
              </a:ext>
            </a:extLst>
          </p:cNvPr>
          <p:cNvSpPr>
            <a:spLocks noGrp="1"/>
          </p:cNvSpPr>
          <p:nvPr>
            <p:ph type="dt" sz="half" idx="10"/>
          </p:nvPr>
        </p:nvSpPr>
        <p:spPr/>
        <p:txBody>
          <a:bodyPr/>
          <a:lstStyle/>
          <a:p>
            <a:fld id="{4EC743F4-8769-40B4-85DF-6CB8DE9F66AA}" type="datetimeFigureOut">
              <a:rPr lang="en-US" smtClean="0"/>
              <a:t>2/1/2021</a:t>
            </a:fld>
            <a:endParaRPr lang="en-US"/>
          </a:p>
        </p:txBody>
      </p:sp>
      <p:sp>
        <p:nvSpPr>
          <p:cNvPr id="5" name="Footer Placeholder 4">
            <a:extLst>
              <a:ext uri="{FF2B5EF4-FFF2-40B4-BE49-F238E27FC236}">
                <a16:creationId xmlns:a16="http://schemas.microsoft.com/office/drawing/2014/main" xmlns="" id="{649CA3C9-6579-49D9-A5FD-20231FB4B3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B9B94FE-6287-4D49-B0E5-FE9A9BA75A0C}"/>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7" name="Straight Connector 6">
            <a:extLst>
              <a:ext uri="{FF2B5EF4-FFF2-40B4-BE49-F238E27FC236}">
                <a16:creationId xmlns:a16="http://schemas.microsoft.com/office/drawing/2014/main" xmlns=""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xmlns=""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xmlns=""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xmlns=""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xmlns=""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xmlns=""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743711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0E3BC1D-912E-4012-84AC-A509C9EF4F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xmlns="" id="{E977110C-4AA3-4101-B3BD-140B90AF99C9}"/>
              </a:ext>
            </a:extLst>
          </p:cNvPr>
          <p:cNvSpPr>
            <a:spLocks noGrp="1"/>
          </p:cNvSpPr>
          <p:nvPr>
            <p:ph type="dt" sz="half" idx="10"/>
          </p:nvPr>
        </p:nvSpPr>
        <p:spPr/>
        <p:txBody>
          <a:bodyPr/>
          <a:lstStyle/>
          <a:p>
            <a:fld id="{4EC743F4-8769-40B4-85DF-6CB8DE9F66AA}" type="datetimeFigureOut">
              <a:rPr lang="en-US" smtClean="0"/>
              <a:t>2/1/2021</a:t>
            </a:fld>
            <a:endParaRPr lang="en-US"/>
          </a:p>
        </p:txBody>
      </p:sp>
      <p:sp>
        <p:nvSpPr>
          <p:cNvPr id="5" name="Footer Placeholder 4">
            <a:extLst>
              <a:ext uri="{FF2B5EF4-FFF2-40B4-BE49-F238E27FC236}">
                <a16:creationId xmlns:a16="http://schemas.microsoft.com/office/drawing/2014/main" xmlns="" id="{4C50F189-4D8E-4DE6-8295-CF92FA8BFD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75F33EC-1ACF-4D46-AEA5-A20802210B7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259204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C0CBA3C6-C279-46AA-B4EE-5F861D83D2AC}"/>
              </a:ext>
            </a:extLst>
          </p:cNvPr>
          <p:cNvSpPr>
            <a:spLocks noGrp="1"/>
          </p:cNvSpPr>
          <p:nvPr>
            <p:ph type="dt" sz="half" idx="10"/>
          </p:nvPr>
        </p:nvSpPr>
        <p:spPr/>
        <p:txBody>
          <a:bodyPr/>
          <a:lstStyle/>
          <a:p>
            <a:fld id="{4EC743F4-8769-40B4-85DF-6CB8DE9F66AA}" type="datetimeFigureOut">
              <a:rPr lang="en-US" smtClean="0"/>
              <a:t>2/1/2021</a:t>
            </a:fld>
            <a:endParaRPr lang="en-US" dirty="0"/>
          </a:p>
        </p:txBody>
      </p:sp>
      <p:sp>
        <p:nvSpPr>
          <p:cNvPr id="5" name="Footer Placeholder 4">
            <a:extLst>
              <a:ext uri="{FF2B5EF4-FFF2-40B4-BE49-F238E27FC236}">
                <a16:creationId xmlns:a16="http://schemas.microsoft.com/office/drawing/2014/main" xmlns="" id="{F04C125B-DDB9-4F4E-B9E9-A747E648FC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83D465E-E86B-42A8-B18A-9046E40D63D6}"/>
              </a:ext>
            </a:extLst>
          </p:cNvPr>
          <p:cNvSpPr>
            <a:spLocks noGrp="1"/>
          </p:cNvSpPr>
          <p:nvPr>
            <p:ph type="sldNum" sz="quarter" idx="12"/>
          </p:nvPr>
        </p:nvSpPr>
        <p:spPr/>
        <p:txBody>
          <a:bodyPr/>
          <a:lstStyle/>
          <a:p>
            <a:fld id="{FF2BD96E-3838-45D2-9031-D3AF67C920A5}" type="slidenum">
              <a:rPr lang="en-US" smtClean="0"/>
              <a:t>‹#›</a:t>
            </a:fld>
            <a:endParaRPr lang="en-US"/>
          </a:p>
        </p:txBody>
      </p:sp>
      <p:sp>
        <p:nvSpPr>
          <p:cNvPr id="7" name="Oval 6">
            <a:extLst>
              <a:ext uri="{FF2B5EF4-FFF2-40B4-BE49-F238E27FC236}">
                <a16:creationId xmlns:a16="http://schemas.microsoft.com/office/drawing/2014/main" xmlns=""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xmlns=""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xmlns=""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xmlns=""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xmlns=""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xmlns=""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xmlns=""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xmlns=""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xmlns=""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xmlns=""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xmlns=""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4410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84AEE3-6C7B-402E-B26D-1D079D78D30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xmlns="" id="{B1101641-6BDA-433D-9393-1DDACE06701C}"/>
              </a:ext>
            </a:extLst>
          </p:cNvPr>
          <p:cNvSpPr>
            <a:spLocks noGrp="1"/>
          </p:cNvSpPr>
          <p:nvPr>
            <p:ph sz="half" idx="1"/>
          </p:nvPr>
        </p:nvSpPr>
        <p:spPr>
          <a:xfrm>
            <a:off x="989400"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xmlns="" id="{DB8F8D2A-A489-488D-B1E1-23F36D3E95C7}"/>
              </a:ext>
            </a:extLst>
          </p:cNvPr>
          <p:cNvSpPr>
            <a:spLocks noGrp="1"/>
          </p:cNvSpPr>
          <p:nvPr>
            <p:ph sz="half" idx="2"/>
          </p:nvPr>
        </p:nvSpPr>
        <p:spPr>
          <a:xfrm>
            <a:off x="6274202"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xmlns="" id="{1CA242E8-AEEF-4BBD-94E9-86F89D69522C}"/>
              </a:ext>
            </a:extLst>
          </p:cNvPr>
          <p:cNvSpPr>
            <a:spLocks noGrp="1"/>
          </p:cNvSpPr>
          <p:nvPr>
            <p:ph type="dt" sz="half" idx="10"/>
          </p:nvPr>
        </p:nvSpPr>
        <p:spPr/>
        <p:txBody>
          <a:bodyPr/>
          <a:lstStyle/>
          <a:p>
            <a:fld id="{4EC743F4-8769-40B4-85DF-6CB8DE9F66AA}" type="datetimeFigureOut">
              <a:rPr lang="en-US" smtClean="0"/>
              <a:t>2/1/2021</a:t>
            </a:fld>
            <a:endParaRPr lang="en-US"/>
          </a:p>
        </p:txBody>
      </p:sp>
      <p:sp>
        <p:nvSpPr>
          <p:cNvPr id="6" name="Footer Placeholder 5">
            <a:extLst>
              <a:ext uri="{FF2B5EF4-FFF2-40B4-BE49-F238E27FC236}">
                <a16:creationId xmlns:a16="http://schemas.microsoft.com/office/drawing/2014/main" xmlns="" id="{BD58D2CA-06C9-412D-A5D6-F97DDBBB03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021A80D9-E04B-47BF-80DA-01E68346A51C}"/>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7112683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901A0738-7A90-4A35-AB98-9656D6187286}"/>
              </a:ext>
            </a:extLst>
          </p:cNvPr>
          <p:cNvSpPr>
            <a:spLocks noGrp="1"/>
          </p:cNvSpPr>
          <p:nvPr>
            <p:ph sz="half" idx="2"/>
          </p:nvPr>
        </p:nvSpPr>
        <p:spPr>
          <a:xfrm>
            <a:off x="989400" y="2431256"/>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xmlns=""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F7D49F77-6C55-47AC-B1AE-5D9906DBD7F6}"/>
              </a:ext>
            </a:extLst>
          </p:cNvPr>
          <p:cNvSpPr>
            <a:spLocks noGrp="1"/>
          </p:cNvSpPr>
          <p:nvPr>
            <p:ph sz="quarter" idx="4"/>
          </p:nvPr>
        </p:nvSpPr>
        <p:spPr>
          <a:xfrm>
            <a:off x="6274200" y="2431257"/>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xmlns="" id="{21D8EF53-AF86-47E8-83DC-8C419847A639}"/>
              </a:ext>
            </a:extLst>
          </p:cNvPr>
          <p:cNvSpPr>
            <a:spLocks noGrp="1"/>
          </p:cNvSpPr>
          <p:nvPr>
            <p:ph type="dt" sz="half" idx="10"/>
          </p:nvPr>
        </p:nvSpPr>
        <p:spPr/>
        <p:txBody>
          <a:bodyPr/>
          <a:lstStyle/>
          <a:p>
            <a:fld id="{4EC743F4-8769-40B4-85DF-6CB8DE9F66AA}" type="datetimeFigureOut">
              <a:rPr lang="en-US" smtClean="0"/>
              <a:t>2/1/2021</a:t>
            </a:fld>
            <a:endParaRPr lang="en-US"/>
          </a:p>
        </p:txBody>
      </p:sp>
      <p:sp>
        <p:nvSpPr>
          <p:cNvPr id="8" name="Footer Placeholder 7">
            <a:extLst>
              <a:ext uri="{FF2B5EF4-FFF2-40B4-BE49-F238E27FC236}">
                <a16:creationId xmlns:a16="http://schemas.microsoft.com/office/drawing/2014/main" xmlns="" id="{5C01D653-ED9A-46D3-A97F-B5FA1DAE6CA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CC5B9B66-64EA-4022-BD96-ECF2A80CE2F0}"/>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949970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AEFFE053-BB16-4940-B248-2D496BB29975}"/>
              </a:ext>
            </a:extLst>
          </p:cNvPr>
          <p:cNvSpPr>
            <a:spLocks noGrp="1"/>
          </p:cNvSpPr>
          <p:nvPr>
            <p:ph type="dt" sz="half" idx="10"/>
          </p:nvPr>
        </p:nvSpPr>
        <p:spPr/>
        <p:txBody>
          <a:bodyPr/>
          <a:lstStyle/>
          <a:p>
            <a:fld id="{4EC743F4-8769-40B4-85DF-6CB8DE9F66AA}" type="datetimeFigureOut">
              <a:rPr lang="en-US" smtClean="0"/>
              <a:t>2/1/2021</a:t>
            </a:fld>
            <a:endParaRPr lang="en-US"/>
          </a:p>
        </p:txBody>
      </p:sp>
      <p:sp>
        <p:nvSpPr>
          <p:cNvPr id="4" name="Footer Placeholder 3">
            <a:extLst>
              <a:ext uri="{FF2B5EF4-FFF2-40B4-BE49-F238E27FC236}">
                <a16:creationId xmlns:a16="http://schemas.microsoft.com/office/drawing/2014/main" xmlns="" id="{31FBD80C-6CA1-42DB-B732-4807A27DA8C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B7A9DA86-C177-42C6-90F8-37C6844A2AA8}"/>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182566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4746A27C-9BDA-43B3-96EA-C145EA7F04DE}"/>
              </a:ext>
            </a:extLst>
          </p:cNvPr>
          <p:cNvSpPr>
            <a:spLocks noGrp="1"/>
          </p:cNvSpPr>
          <p:nvPr>
            <p:ph type="dt" sz="half" idx="10"/>
          </p:nvPr>
        </p:nvSpPr>
        <p:spPr/>
        <p:txBody>
          <a:bodyPr/>
          <a:lstStyle/>
          <a:p>
            <a:fld id="{4EC743F4-8769-40B4-85DF-6CB8DE9F66AA}" type="datetimeFigureOut">
              <a:rPr lang="en-US" smtClean="0"/>
              <a:t>2/1/2021</a:t>
            </a:fld>
            <a:endParaRPr lang="en-US"/>
          </a:p>
        </p:txBody>
      </p:sp>
      <p:sp>
        <p:nvSpPr>
          <p:cNvPr id="3" name="Footer Placeholder 2">
            <a:extLst>
              <a:ext uri="{FF2B5EF4-FFF2-40B4-BE49-F238E27FC236}">
                <a16:creationId xmlns:a16="http://schemas.microsoft.com/office/drawing/2014/main" xmlns="" id="{791FBD5E-AA17-42F1-8615-49F2664DD46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AE57A2D5-EBE5-43DD-8CF2-8B90801A0DF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321461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xmlns=""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xmlns=""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A52EF812-B775-468C-84D9-4394CC19F298}"/>
              </a:ext>
            </a:extLst>
          </p:cNvPr>
          <p:cNvSpPr>
            <a:spLocks noGrp="1"/>
          </p:cNvSpPr>
          <p:nvPr>
            <p:ph type="dt" sz="half" idx="10"/>
          </p:nvPr>
        </p:nvSpPr>
        <p:spPr/>
        <p:txBody>
          <a:bodyPr/>
          <a:lstStyle/>
          <a:p>
            <a:fld id="{4EC743F4-8769-40B4-85DF-6CB8DE9F66AA}" type="datetimeFigureOut">
              <a:rPr lang="en-US" smtClean="0"/>
              <a:t>2/1/2021</a:t>
            </a:fld>
            <a:endParaRPr lang="en-US"/>
          </a:p>
        </p:txBody>
      </p:sp>
      <p:sp>
        <p:nvSpPr>
          <p:cNvPr id="6" name="Footer Placeholder 5">
            <a:extLst>
              <a:ext uri="{FF2B5EF4-FFF2-40B4-BE49-F238E27FC236}">
                <a16:creationId xmlns:a16="http://schemas.microsoft.com/office/drawing/2014/main" xmlns="" id="{9DE1DEB3-5237-467C-A5B6-EDA7F366EB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1877A6B-440F-4D7B-92DA-1B964D029F12}"/>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10" name="Straight Connector 9">
            <a:extLst>
              <a:ext uri="{FF2B5EF4-FFF2-40B4-BE49-F238E27FC236}">
                <a16:creationId xmlns:a16="http://schemas.microsoft.com/office/drawing/2014/main" xmlns="" id="{DC89B2F1-1E32-44DB-B50E-BEA1896CAD81}"/>
              </a:ext>
              <a:ext uri="{C183D7F6-B498-43B3-948B-1728B52AA6E4}">
                <adec:decorative xmlns:adec="http://schemas.microsoft.com/office/drawing/2017/decorative" xmlns=""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3492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xmlns=""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xmlns=""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52446C3-A62E-4690-9098-53D59C4C33E0}"/>
              </a:ext>
            </a:extLst>
          </p:cNvPr>
          <p:cNvSpPr>
            <a:spLocks noGrp="1"/>
          </p:cNvSpPr>
          <p:nvPr>
            <p:ph type="dt" sz="half" idx="10"/>
          </p:nvPr>
        </p:nvSpPr>
        <p:spPr/>
        <p:txBody>
          <a:bodyPr/>
          <a:lstStyle/>
          <a:p>
            <a:fld id="{4EC743F4-8769-40B4-85DF-6CB8DE9F66AA}" type="datetimeFigureOut">
              <a:rPr lang="en-US" smtClean="0"/>
              <a:t>2/1/2021</a:t>
            </a:fld>
            <a:endParaRPr lang="en-US"/>
          </a:p>
        </p:txBody>
      </p:sp>
      <p:sp>
        <p:nvSpPr>
          <p:cNvPr id="6" name="Footer Placeholder 5">
            <a:extLst>
              <a:ext uri="{FF2B5EF4-FFF2-40B4-BE49-F238E27FC236}">
                <a16:creationId xmlns:a16="http://schemas.microsoft.com/office/drawing/2014/main" xmlns="" id="{40A6C8B8-EA3D-45E5-950A-B6F1EA0B47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72ACAB7-ADBF-42E5-A214-232BA9EFB3B6}"/>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9" name="Straight Connector 8">
            <a:extLst>
              <a:ext uri="{FF2B5EF4-FFF2-40B4-BE49-F238E27FC236}">
                <a16:creationId xmlns:a16="http://schemas.microsoft.com/office/drawing/2014/main" xmlns="" id="{D0E80DA6-B971-46B7-B0D3-8581AE0B6ACB}"/>
              </a:ext>
              <a:ext uri="{C183D7F6-B498-43B3-948B-1728B52AA6E4}">
                <adec:decorative xmlns:adec="http://schemas.microsoft.com/office/drawing/2017/decorative" xmlns=""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64453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7A913172-A138-4DD4-A5B1-58BA62507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73897B9-E4AD-469B-A60D-9A1A4BD1980A}"/>
              </a:ext>
            </a:extLst>
          </p:cNvPr>
          <p:cNvSpPr>
            <a:spLocks noGrp="1"/>
          </p:cNvSpPr>
          <p:nvPr>
            <p:ph type="dt" sz="half" idx="10"/>
          </p:nvPr>
        </p:nvSpPr>
        <p:spPr/>
        <p:txBody>
          <a:bodyPr/>
          <a:lstStyle/>
          <a:p>
            <a:fld id="{4EC743F4-8769-40B4-85DF-6CB8DE9F66AA}" type="datetimeFigureOut">
              <a:rPr lang="en-US" smtClean="0"/>
              <a:t>2/1/2021</a:t>
            </a:fld>
            <a:endParaRPr lang="en-US"/>
          </a:p>
        </p:txBody>
      </p:sp>
      <p:sp>
        <p:nvSpPr>
          <p:cNvPr id="5" name="Footer Placeholder 4">
            <a:extLst>
              <a:ext uri="{FF2B5EF4-FFF2-40B4-BE49-F238E27FC236}">
                <a16:creationId xmlns:a16="http://schemas.microsoft.com/office/drawing/2014/main" xmlns="" id="{31C5E1B0-48D6-4F99-9955-39958BA969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59F49DA-55D4-4E36-AEB9-A0E99E31A87E}"/>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998331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B8D34A74-3328-469B-ABCA-96F2FE368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0BAE19AB-5637-455E-89C3-B41702C202D4}"/>
              </a:ext>
            </a:extLst>
          </p:cNvPr>
          <p:cNvSpPr>
            <a:spLocks noGrp="1"/>
          </p:cNvSpPr>
          <p:nvPr>
            <p:ph type="dt" sz="half" idx="10"/>
          </p:nvPr>
        </p:nvSpPr>
        <p:spPr/>
        <p:txBody>
          <a:bodyPr/>
          <a:lstStyle/>
          <a:p>
            <a:fld id="{4EC743F4-8769-40B4-85DF-6CB8DE9F66AA}" type="datetimeFigureOut">
              <a:rPr lang="en-US" smtClean="0"/>
              <a:t>2/1/2021</a:t>
            </a:fld>
            <a:endParaRPr lang="en-US"/>
          </a:p>
        </p:txBody>
      </p:sp>
      <p:sp>
        <p:nvSpPr>
          <p:cNvPr id="5" name="Footer Placeholder 4">
            <a:extLst>
              <a:ext uri="{FF2B5EF4-FFF2-40B4-BE49-F238E27FC236}">
                <a16:creationId xmlns:a16="http://schemas.microsoft.com/office/drawing/2014/main" xmlns="" id="{A364F2A3-EBEE-4F42-BAC2-A482F00E67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BFE1C27-1A43-4B0B-88D0-0C5FE1DBE161}"/>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10573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xmlns=""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fld id="{4EC743F4-8769-40B4-85DF-6CB8DE9F66AA}" type="datetimeFigureOut">
              <a:rPr lang="en-US" smtClean="0"/>
              <a:pPr/>
              <a:t>2/1/2021</a:t>
            </a:fld>
            <a:endParaRPr lang="en-US" dirty="0"/>
          </a:p>
        </p:txBody>
      </p:sp>
      <p:sp>
        <p:nvSpPr>
          <p:cNvPr id="5" name="Footer Placeholder 4">
            <a:extLst>
              <a:ext uri="{FF2B5EF4-FFF2-40B4-BE49-F238E27FC236}">
                <a16:creationId xmlns:a16="http://schemas.microsoft.com/office/drawing/2014/main" xmlns=""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endParaRPr lang="en-US" dirty="0"/>
          </a:p>
        </p:txBody>
      </p:sp>
      <p:sp>
        <p:nvSpPr>
          <p:cNvPr id="6" name="Slide Number Placeholder 5">
            <a:extLst>
              <a:ext uri="{FF2B5EF4-FFF2-40B4-BE49-F238E27FC236}">
                <a16:creationId xmlns:a16="http://schemas.microsoft.com/office/drawing/2014/main" xmlns=""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FF2BD96E-3838-45D2-9031-D3AF67C920A5}" type="slidenum">
              <a:rPr lang="en-US" smtClean="0"/>
              <a:pPr/>
              <a:t>‹#›</a:t>
            </a:fld>
            <a:endParaRPr lang="en-US" dirty="0"/>
          </a:p>
        </p:txBody>
      </p:sp>
    </p:spTree>
    <p:extLst>
      <p:ext uri="{BB962C8B-B14F-4D97-AF65-F5344CB8AC3E}">
        <p14:creationId xmlns:p14="http://schemas.microsoft.com/office/powerpoint/2010/main" val="274512463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74" r:id="rId5"/>
    <p:sldLayoutId id="2147483679" r:id="rId6"/>
    <p:sldLayoutId id="2147483675" r:id="rId7"/>
    <p:sldLayoutId id="2147483676" r:id="rId8"/>
    <p:sldLayoutId id="2147483677" r:id="rId9"/>
    <p:sldLayoutId id="2147483678" r:id="rId10"/>
    <p:sldLayoutId id="2147483680" r:id="rId11"/>
  </p:sldLayoutIdLst>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iIf3D6Rjzj4?feature=oembed" TargetMode="Externa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44CA2EAD-E7C7-4F64-924A-52D34FD759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875975" y="1080000"/>
            <a:ext cx="6307200" cy="2185200"/>
          </a:xfrm>
        </p:spPr>
        <p:txBody>
          <a:bodyPr>
            <a:normAutofit/>
          </a:bodyPr>
          <a:lstStyle/>
          <a:p>
            <a:r>
              <a:rPr lang="en-GB" dirty="0">
                <a:cs typeface="Calibri Light"/>
              </a:rPr>
              <a:t>Actus Reus tutorial</a:t>
            </a:r>
            <a:endParaRPr lang="en-GB" dirty="0"/>
          </a:p>
        </p:txBody>
      </p:sp>
      <p:sp>
        <p:nvSpPr>
          <p:cNvPr id="3" name="Subtitle 2"/>
          <p:cNvSpPr>
            <a:spLocks noGrp="1"/>
          </p:cNvSpPr>
          <p:nvPr>
            <p:ph type="subTitle" idx="1"/>
          </p:nvPr>
        </p:nvSpPr>
        <p:spPr>
          <a:xfrm>
            <a:off x="4875975" y="4068000"/>
            <a:ext cx="6307200" cy="1710500"/>
          </a:xfrm>
        </p:spPr>
        <p:txBody>
          <a:bodyPr vert="horz" lIns="91440" tIns="45720" rIns="91440" bIns="45720" rtlCol="0">
            <a:normAutofit/>
          </a:bodyPr>
          <a:lstStyle/>
          <a:p>
            <a:r>
              <a:rPr lang="en-GB" dirty="0">
                <a:cs typeface="Calibri"/>
              </a:rPr>
              <a:t>LAURA KNIGHT</a:t>
            </a:r>
            <a:endParaRPr lang="en-GB" dirty="0"/>
          </a:p>
        </p:txBody>
      </p:sp>
      <p:pic>
        <p:nvPicPr>
          <p:cNvPr id="4" name="Picture 3" descr="Glasses on top of a book">
            <a:extLst>
              <a:ext uri="{FF2B5EF4-FFF2-40B4-BE49-F238E27FC236}">
                <a16:creationId xmlns:a16="http://schemas.microsoft.com/office/drawing/2014/main" xmlns="" id="{CE9E4C97-FAEF-439E-A601-E8AF0DC7D37E}"/>
              </a:ext>
            </a:extLst>
          </p:cNvPr>
          <p:cNvPicPr>
            <a:picLocks noChangeAspect="1"/>
          </p:cNvPicPr>
          <p:nvPr/>
        </p:nvPicPr>
        <p:blipFill rotWithShape="1">
          <a:blip r:embed="rId2"/>
          <a:srcRect l="20915" r="41783" b="10"/>
          <a:stretch/>
        </p:blipFill>
        <p:spPr>
          <a:xfrm>
            <a:off x="20" y="10"/>
            <a:ext cx="3863955" cy="6857989"/>
          </a:xfrm>
          <a:prstGeom prst="rect">
            <a:avLst/>
          </a:prstGeom>
        </p:spPr>
      </p:pic>
      <p:cxnSp>
        <p:nvCxnSpPr>
          <p:cNvPr id="11" name="Straight Connector 10">
            <a:extLst>
              <a:ext uri="{FF2B5EF4-FFF2-40B4-BE49-F238E27FC236}">
                <a16:creationId xmlns:a16="http://schemas.microsoft.com/office/drawing/2014/main" xmlns="" id="{9E7C23BC-DAA6-40E1-8166-B8C4439D143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7759575" y="369087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xmlns="" id="{3268346D-5E77-4906-AC8D-57FB88F111C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33D817EA-620F-420F-81DA-A11CA9951392}"/>
              </a:ext>
            </a:extLst>
          </p:cNvPr>
          <p:cNvSpPr>
            <a:spLocks noGrp="1"/>
          </p:cNvSpPr>
          <p:nvPr>
            <p:ph type="title"/>
          </p:nvPr>
        </p:nvSpPr>
        <p:spPr>
          <a:xfrm>
            <a:off x="7112369" y="395297"/>
            <a:ext cx="4078800" cy="1594282"/>
          </a:xfrm>
        </p:spPr>
        <p:txBody>
          <a:bodyPr wrap="square" anchor="b">
            <a:normAutofit/>
          </a:bodyPr>
          <a:lstStyle/>
          <a:p>
            <a:pPr algn="ctr"/>
            <a:r>
              <a:rPr lang="en-GB"/>
              <a:t>Recap from lecture 1</a:t>
            </a:r>
          </a:p>
        </p:txBody>
      </p:sp>
      <p:pic>
        <p:nvPicPr>
          <p:cNvPr id="7" name="Picture 4" descr="Question mark on green pastel background">
            <a:extLst>
              <a:ext uri="{FF2B5EF4-FFF2-40B4-BE49-F238E27FC236}">
                <a16:creationId xmlns:a16="http://schemas.microsoft.com/office/drawing/2014/main" xmlns="" id="{88721F76-1D90-418C-B54C-5B182AF89BC9}"/>
              </a:ext>
            </a:extLst>
          </p:cNvPr>
          <p:cNvPicPr>
            <a:picLocks noChangeAspect="1"/>
          </p:cNvPicPr>
          <p:nvPr/>
        </p:nvPicPr>
        <p:blipFill rotWithShape="1">
          <a:blip r:embed="rId2"/>
          <a:srcRect l="33162" r="4" b="4"/>
          <a:stretch/>
        </p:blipFill>
        <p:spPr>
          <a:xfrm>
            <a:off x="20" y="10"/>
            <a:ext cx="6111518" cy="6857990"/>
          </a:xfrm>
          <a:prstGeom prst="rect">
            <a:avLst/>
          </a:prstGeom>
        </p:spPr>
      </p:pic>
      <p:cxnSp>
        <p:nvCxnSpPr>
          <p:cNvPr id="8" name="Straight Connector 10">
            <a:extLst>
              <a:ext uri="{FF2B5EF4-FFF2-40B4-BE49-F238E27FC236}">
                <a16:creationId xmlns:a16="http://schemas.microsoft.com/office/drawing/2014/main" xmlns="" id="{4CBC1FDF-AE13-4731-B38F-2761BDFDBB0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881769"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xmlns="" id="{D97AD253-A719-4901-8C96-BD86EF1F3139}"/>
              </a:ext>
            </a:extLst>
          </p:cNvPr>
          <p:cNvSpPr>
            <a:spLocks noGrp="1"/>
          </p:cNvSpPr>
          <p:nvPr>
            <p:ph idx="1"/>
          </p:nvPr>
        </p:nvSpPr>
        <p:spPr>
          <a:xfrm>
            <a:off x="7112369" y="2230037"/>
            <a:ext cx="4567630" cy="3591595"/>
          </a:xfrm>
        </p:spPr>
        <p:txBody>
          <a:bodyPr vert="horz" lIns="91440" tIns="45720" rIns="91440" bIns="45720" rtlCol="0" anchor="t">
            <a:noAutofit/>
          </a:bodyPr>
          <a:lstStyle/>
          <a:p>
            <a:pPr marL="359410" indent="-359410"/>
            <a:r>
              <a:rPr lang="en-GB" sz="2400" dirty="0">
                <a:solidFill>
                  <a:srgbClr val="000000"/>
                </a:solidFill>
              </a:rPr>
              <a:t>What is the </a:t>
            </a:r>
            <a:r>
              <a:rPr lang="en-GB" sz="2400" i="1" dirty="0">
                <a:solidFill>
                  <a:srgbClr val="000000"/>
                </a:solidFill>
              </a:rPr>
              <a:t>Actus reus</a:t>
            </a:r>
            <a:r>
              <a:rPr lang="en-GB" sz="2400" dirty="0">
                <a:solidFill>
                  <a:srgbClr val="000000"/>
                </a:solidFill>
              </a:rPr>
              <a:t> of an offence concerned with?</a:t>
            </a:r>
          </a:p>
          <a:p>
            <a:pPr marL="359410" indent="-359410"/>
            <a:r>
              <a:rPr lang="en-GB" sz="2400" dirty="0">
                <a:solidFill>
                  <a:srgbClr val="000000"/>
                </a:solidFill>
              </a:rPr>
              <a:t>How does this differ from the </a:t>
            </a:r>
            <a:r>
              <a:rPr lang="en-GB" sz="2400" i="1" dirty="0">
                <a:solidFill>
                  <a:srgbClr val="000000"/>
                </a:solidFill>
              </a:rPr>
              <a:t>Mens rea</a:t>
            </a:r>
            <a:r>
              <a:rPr lang="en-GB" sz="2400" dirty="0">
                <a:solidFill>
                  <a:srgbClr val="000000"/>
                </a:solidFill>
              </a:rPr>
              <a:t> of an offence?</a:t>
            </a:r>
          </a:p>
          <a:p>
            <a:pPr marL="359410" indent="-359410"/>
            <a:r>
              <a:rPr lang="en-GB" sz="2400" dirty="0">
                <a:solidFill>
                  <a:srgbClr val="000000"/>
                </a:solidFill>
              </a:rPr>
              <a:t>What do I mean by the '3 C's'?</a:t>
            </a:r>
          </a:p>
          <a:p>
            <a:pPr marL="359410" indent="-359410"/>
            <a:endParaRPr lang="en-GB" sz="1900"/>
          </a:p>
        </p:txBody>
      </p:sp>
    </p:spTree>
    <p:extLst>
      <p:ext uri="{BB962C8B-B14F-4D97-AF65-F5344CB8AC3E}">
        <p14:creationId xmlns:p14="http://schemas.microsoft.com/office/powerpoint/2010/main" val="39680630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4E0F3F3-CCC2-45DD-AFF9-FDD204FC8261}"/>
              </a:ext>
            </a:extLst>
          </p:cNvPr>
          <p:cNvSpPr>
            <a:spLocks noGrp="1"/>
          </p:cNvSpPr>
          <p:nvPr>
            <p:ph type="title"/>
          </p:nvPr>
        </p:nvSpPr>
        <p:spPr/>
        <p:txBody>
          <a:bodyPr>
            <a:normAutofit/>
          </a:bodyPr>
          <a:lstStyle/>
          <a:p>
            <a:pPr algn="ctr"/>
            <a:r>
              <a:rPr lang="en-GB" sz="6000" dirty="0"/>
              <a:t>Actus Reus</a:t>
            </a:r>
            <a:endParaRPr lang="en-US" sz="4000" dirty="0"/>
          </a:p>
        </p:txBody>
      </p:sp>
      <p:sp>
        <p:nvSpPr>
          <p:cNvPr id="5" name="TextBox 4">
            <a:extLst>
              <a:ext uri="{FF2B5EF4-FFF2-40B4-BE49-F238E27FC236}">
                <a16:creationId xmlns:a16="http://schemas.microsoft.com/office/drawing/2014/main" xmlns="" id="{1CDA7A71-53C2-4A3F-A154-0059003522AD}"/>
              </a:ext>
            </a:extLst>
          </p:cNvPr>
          <p:cNvSpPr txBox="1"/>
          <p:nvPr/>
        </p:nvSpPr>
        <p:spPr>
          <a:xfrm>
            <a:off x="769728" y="2207464"/>
            <a:ext cx="2743200" cy="584775"/>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200" dirty="0"/>
              <a:t>Conduct</a:t>
            </a:r>
          </a:p>
        </p:txBody>
      </p:sp>
      <p:sp>
        <p:nvSpPr>
          <p:cNvPr id="6" name="TextBox 5">
            <a:extLst>
              <a:ext uri="{FF2B5EF4-FFF2-40B4-BE49-F238E27FC236}">
                <a16:creationId xmlns:a16="http://schemas.microsoft.com/office/drawing/2014/main" xmlns="" id="{16866E04-F5F8-47F9-9204-DCB1CF115448}"/>
              </a:ext>
            </a:extLst>
          </p:cNvPr>
          <p:cNvSpPr txBox="1"/>
          <p:nvPr/>
        </p:nvSpPr>
        <p:spPr>
          <a:xfrm>
            <a:off x="4420679" y="2192188"/>
            <a:ext cx="3145766" cy="584775"/>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200" dirty="0"/>
              <a:t>Consequences</a:t>
            </a:r>
          </a:p>
        </p:txBody>
      </p:sp>
      <p:sp>
        <p:nvSpPr>
          <p:cNvPr id="7" name="TextBox 6">
            <a:extLst>
              <a:ext uri="{FF2B5EF4-FFF2-40B4-BE49-F238E27FC236}">
                <a16:creationId xmlns:a16="http://schemas.microsoft.com/office/drawing/2014/main" xmlns="" id="{B036FA3B-D652-4B72-9CAD-D23A4D7D7494}"/>
              </a:ext>
            </a:extLst>
          </p:cNvPr>
          <p:cNvSpPr txBox="1"/>
          <p:nvPr/>
        </p:nvSpPr>
        <p:spPr>
          <a:xfrm>
            <a:off x="8244157" y="2191289"/>
            <a:ext cx="2743200" cy="830997"/>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t>Surrounding Circumstances</a:t>
            </a:r>
          </a:p>
        </p:txBody>
      </p:sp>
      <p:sp>
        <p:nvSpPr>
          <p:cNvPr id="13" name="TextBox 12">
            <a:extLst>
              <a:ext uri="{FF2B5EF4-FFF2-40B4-BE49-F238E27FC236}">
                <a16:creationId xmlns:a16="http://schemas.microsoft.com/office/drawing/2014/main" xmlns="" id="{3D5AD0A8-A9A7-4603-91EA-1BDE2F73826D}"/>
              </a:ext>
            </a:extLst>
          </p:cNvPr>
          <p:cNvSpPr txBox="1"/>
          <p:nvPr/>
        </p:nvSpPr>
        <p:spPr>
          <a:xfrm>
            <a:off x="691551" y="3452004"/>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A positive Act </a:t>
            </a:r>
            <a:r>
              <a:rPr lang="en-GB" dirty="0"/>
              <a:t>– most offences</a:t>
            </a:r>
          </a:p>
        </p:txBody>
      </p:sp>
      <p:sp>
        <p:nvSpPr>
          <p:cNvPr id="3" name="TextBox 2">
            <a:extLst>
              <a:ext uri="{FF2B5EF4-FFF2-40B4-BE49-F238E27FC236}">
                <a16:creationId xmlns:a16="http://schemas.microsoft.com/office/drawing/2014/main" xmlns="" id="{F1B64888-B820-41FD-8E1E-E451B7E549EA}"/>
              </a:ext>
            </a:extLst>
          </p:cNvPr>
          <p:cNvSpPr txBox="1"/>
          <p:nvPr/>
        </p:nvSpPr>
        <p:spPr>
          <a:xfrm>
            <a:off x="698740" y="4724400"/>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An omission</a:t>
            </a:r>
            <a:r>
              <a:rPr lang="en-GB" dirty="0"/>
              <a:t> – only some offences (there must be a duty of care to act).</a:t>
            </a:r>
          </a:p>
        </p:txBody>
      </p:sp>
      <p:sp>
        <p:nvSpPr>
          <p:cNvPr id="4" name="TextBox 3">
            <a:extLst>
              <a:ext uri="{FF2B5EF4-FFF2-40B4-BE49-F238E27FC236}">
                <a16:creationId xmlns:a16="http://schemas.microsoft.com/office/drawing/2014/main" xmlns="" id="{8C9F43C8-D6E9-41D6-8104-0EB71D8631B2}"/>
              </a:ext>
            </a:extLst>
          </p:cNvPr>
          <p:cNvSpPr txBox="1"/>
          <p:nvPr/>
        </p:nvSpPr>
        <p:spPr>
          <a:xfrm>
            <a:off x="4493464" y="3458294"/>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Factual causation</a:t>
            </a:r>
            <a:r>
              <a:rPr lang="en-GB" dirty="0"/>
              <a:t> (the 'but for' test). If established consider....</a:t>
            </a:r>
          </a:p>
        </p:txBody>
      </p:sp>
      <p:cxnSp>
        <p:nvCxnSpPr>
          <p:cNvPr id="8" name="Straight Arrow Connector 7">
            <a:extLst>
              <a:ext uri="{FF2B5EF4-FFF2-40B4-BE49-F238E27FC236}">
                <a16:creationId xmlns:a16="http://schemas.microsoft.com/office/drawing/2014/main" xmlns="" id="{A3AA4647-F5CD-46FB-814B-463CEE553427}"/>
              </a:ext>
            </a:extLst>
          </p:cNvPr>
          <p:cNvCxnSpPr/>
          <p:nvPr/>
        </p:nvCxnSpPr>
        <p:spPr>
          <a:xfrm flipH="1">
            <a:off x="5717517" y="2883739"/>
            <a:ext cx="5750" cy="4111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xmlns="" id="{F1B2BC08-B18D-4884-A1B6-1E5B10F74587}"/>
              </a:ext>
            </a:extLst>
          </p:cNvPr>
          <p:cNvCxnSpPr/>
          <p:nvPr/>
        </p:nvCxnSpPr>
        <p:spPr>
          <a:xfrm flipH="1">
            <a:off x="5788505" y="4723141"/>
            <a:ext cx="5750" cy="5405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xmlns="" id="{260F9CCF-D910-4829-858F-24102C591A2C}"/>
              </a:ext>
            </a:extLst>
          </p:cNvPr>
          <p:cNvSpPr txBox="1"/>
          <p:nvPr/>
        </p:nvSpPr>
        <p:spPr>
          <a:xfrm>
            <a:off x="4476391" y="5540315"/>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Legal causation.</a:t>
            </a:r>
            <a:r>
              <a:rPr lang="en-GB" dirty="0"/>
              <a:t> Consider factors that may prevent legal causation.</a:t>
            </a:r>
          </a:p>
        </p:txBody>
      </p:sp>
      <p:sp>
        <p:nvSpPr>
          <p:cNvPr id="12" name="TextBox 11">
            <a:extLst>
              <a:ext uri="{FF2B5EF4-FFF2-40B4-BE49-F238E27FC236}">
                <a16:creationId xmlns:a16="http://schemas.microsoft.com/office/drawing/2014/main" xmlns="" id="{D49807AD-AC85-47A1-AFBA-F790EB4FDC8E}"/>
              </a:ext>
            </a:extLst>
          </p:cNvPr>
          <p:cNvSpPr txBox="1"/>
          <p:nvPr/>
        </p:nvSpPr>
        <p:spPr>
          <a:xfrm>
            <a:off x="8458021" y="3914776"/>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'State of affairs' offences only require proof of surrounding </a:t>
            </a:r>
            <a:r>
              <a:rPr lang="en-GB"/>
              <a:t>circumstances.</a:t>
            </a:r>
            <a:endParaRPr lang="en-GB" dirty="0"/>
          </a:p>
        </p:txBody>
      </p:sp>
      <p:cxnSp>
        <p:nvCxnSpPr>
          <p:cNvPr id="14" name="Straight Arrow Connector 13">
            <a:extLst>
              <a:ext uri="{FF2B5EF4-FFF2-40B4-BE49-F238E27FC236}">
                <a16:creationId xmlns:a16="http://schemas.microsoft.com/office/drawing/2014/main" xmlns="" id="{7CE1F1AB-3AD9-4F86-B161-2F35CB8283A9}"/>
              </a:ext>
            </a:extLst>
          </p:cNvPr>
          <p:cNvCxnSpPr/>
          <p:nvPr/>
        </p:nvCxnSpPr>
        <p:spPr>
          <a:xfrm>
            <a:off x="9544049" y="3196445"/>
            <a:ext cx="8627" cy="5118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9702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xmlns="" id="{DB66C9CD-6BF4-44CA-8078-0BB8190807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2" name="Title 1">
            <a:extLst>
              <a:ext uri="{FF2B5EF4-FFF2-40B4-BE49-F238E27FC236}">
                <a16:creationId xmlns:a16="http://schemas.microsoft.com/office/drawing/2014/main" xmlns="" id="{712145A2-E3F9-4A20-879C-22BBE74BC2DC}"/>
              </a:ext>
            </a:extLst>
          </p:cNvPr>
          <p:cNvSpPr>
            <a:spLocks noGrp="1"/>
          </p:cNvSpPr>
          <p:nvPr>
            <p:ph type="title"/>
          </p:nvPr>
        </p:nvSpPr>
        <p:spPr>
          <a:xfrm>
            <a:off x="1078100" y="542671"/>
            <a:ext cx="10026650" cy="1124202"/>
          </a:xfrm>
        </p:spPr>
        <p:txBody>
          <a:bodyPr wrap="square" anchor="ctr">
            <a:normAutofit/>
          </a:bodyPr>
          <a:lstStyle/>
          <a:p>
            <a:pPr algn="ctr"/>
            <a:r>
              <a:rPr lang="en-US"/>
              <a:t>TASK 1: Can conduct include an omission to act?</a:t>
            </a:r>
          </a:p>
        </p:txBody>
      </p:sp>
      <p:sp>
        <p:nvSpPr>
          <p:cNvPr id="19" name="Rectangle 18">
            <a:extLst>
              <a:ext uri="{FF2B5EF4-FFF2-40B4-BE49-F238E27FC236}">
                <a16:creationId xmlns:a16="http://schemas.microsoft.com/office/drawing/2014/main" xmlns="" id="{F883A8D1-ED1B-47A1-AA44-289C080EDD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252664"/>
            <a:ext cx="12192000" cy="4605336"/>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aphicFrame>
        <p:nvGraphicFramePr>
          <p:cNvPr id="6" name="Content Placeholder 2">
            <a:extLst>
              <a:ext uri="{FF2B5EF4-FFF2-40B4-BE49-F238E27FC236}">
                <a16:creationId xmlns:a16="http://schemas.microsoft.com/office/drawing/2014/main" xmlns="" id="{C07E0869-F45E-4DD7-A533-6703AB27AA44}"/>
              </a:ext>
            </a:extLst>
          </p:cNvPr>
          <p:cNvGraphicFramePr>
            <a:graphicFrameLocks noGrp="1"/>
          </p:cNvGraphicFramePr>
          <p:nvPr>
            <p:ph idx="1"/>
            <p:extLst>
              <p:ext uri="{D42A27DB-BD31-4B8C-83A1-F6EECF244321}">
                <p14:modId xmlns:p14="http://schemas.microsoft.com/office/powerpoint/2010/main" val="1815693838"/>
              </p:ext>
            </p:extLst>
          </p:nvPr>
        </p:nvGraphicFramePr>
        <p:xfrm>
          <a:off x="541338" y="2843212"/>
          <a:ext cx="11109674" cy="34721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8120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3D2EE047-566C-48D4-9F44-4BB3B58FB30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7C9B0EE6-4099-4D8D-B909-0641230E2EDE}"/>
              </a:ext>
            </a:extLst>
          </p:cNvPr>
          <p:cNvSpPr>
            <a:spLocks noGrp="1"/>
          </p:cNvSpPr>
          <p:nvPr>
            <p:ph type="title"/>
          </p:nvPr>
        </p:nvSpPr>
        <p:spPr>
          <a:xfrm>
            <a:off x="414906" y="514605"/>
            <a:ext cx="4020430" cy="2390976"/>
          </a:xfrm>
        </p:spPr>
        <p:txBody>
          <a:bodyPr vert="horz" lIns="91440" tIns="45720" rIns="91440" bIns="45720" rtlCol="0" anchor="t" anchorCtr="0">
            <a:noAutofit/>
          </a:bodyPr>
          <a:lstStyle/>
          <a:p>
            <a:pPr>
              <a:lnSpc>
                <a:spcPct val="90000"/>
              </a:lnSpc>
            </a:pPr>
            <a:r>
              <a:rPr lang="en-US" sz="2800" b="1" dirty="0"/>
              <a:t>TASK 1</a:t>
            </a:r>
            <a:r>
              <a:rPr lang="en-US" sz="2800" dirty="0"/>
              <a:t>: Consider</a:t>
            </a:r>
            <a:r>
              <a:rPr lang="en-US" sz="2800" kern="1200" cap="none" spc="0" baseline="0" dirty="0">
                <a:latin typeface="+mj-lt"/>
                <a:ea typeface="+mj-ea"/>
                <a:cs typeface="+mj-cs"/>
              </a:rPr>
              <a:t> the following scenario where the D has failed to act. Has the D committed an offence by omission and can you identify the duty of care.</a:t>
            </a:r>
          </a:p>
        </p:txBody>
      </p:sp>
      <p:pic>
        <p:nvPicPr>
          <p:cNvPr id="4" name="Picture 4" descr="A picture containing outdoor, sitting, dirt, truck&#10;&#10;Description automatically generated">
            <a:extLst>
              <a:ext uri="{FF2B5EF4-FFF2-40B4-BE49-F238E27FC236}">
                <a16:creationId xmlns:a16="http://schemas.microsoft.com/office/drawing/2014/main" xmlns="" id="{AF0F4424-EBAD-4E38-9B42-E28348A69550}"/>
              </a:ext>
            </a:extLst>
          </p:cNvPr>
          <p:cNvPicPr>
            <a:picLocks noGrp="1" noChangeAspect="1"/>
          </p:cNvPicPr>
          <p:nvPr>
            <p:ph sz="half" idx="2"/>
          </p:nvPr>
        </p:nvPicPr>
        <p:blipFill>
          <a:blip r:embed="rId3"/>
          <a:stretch>
            <a:fillRect/>
          </a:stretch>
        </p:blipFill>
        <p:spPr>
          <a:xfrm>
            <a:off x="1079500" y="3660538"/>
            <a:ext cx="3351600" cy="1876896"/>
          </a:xfrm>
          <a:prstGeom prst="rect">
            <a:avLst/>
          </a:prstGeom>
        </p:spPr>
      </p:pic>
      <p:sp>
        <p:nvSpPr>
          <p:cNvPr id="3" name="Content Placeholder 2">
            <a:extLst>
              <a:ext uri="{FF2B5EF4-FFF2-40B4-BE49-F238E27FC236}">
                <a16:creationId xmlns:a16="http://schemas.microsoft.com/office/drawing/2014/main" xmlns="" id="{E48F91A2-20E6-41EE-8694-00940B180F20}"/>
              </a:ext>
            </a:extLst>
          </p:cNvPr>
          <p:cNvSpPr>
            <a:spLocks noGrp="1"/>
          </p:cNvSpPr>
          <p:nvPr>
            <p:ph sz="half" idx="1"/>
          </p:nvPr>
        </p:nvSpPr>
        <p:spPr>
          <a:xfrm>
            <a:off x="4997457" y="935999"/>
            <a:ext cx="6114543" cy="4832975"/>
          </a:xfrm>
        </p:spPr>
        <p:txBody>
          <a:bodyPr vert="horz" lIns="91440" tIns="45720" rIns="91440" bIns="45720" rtlCol="0" anchor="t">
            <a:noAutofit/>
          </a:bodyPr>
          <a:lstStyle/>
          <a:p>
            <a:pPr marL="359410" indent="-359410"/>
            <a:r>
              <a:rPr lang="en-US" sz="2400" b="1" dirty="0">
                <a:solidFill>
                  <a:srgbClr val="000000"/>
                </a:solidFill>
              </a:rPr>
              <a:t>Aaron is an air traffic controller who failed to notify an incoming aircraft that another plane was about to land on the runway. The pilot </a:t>
            </a:r>
            <a:r>
              <a:rPr lang="en-US" sz="2400" b="1" dirty="0" err="1">
                <a:solidFill>
                  <a:srgbClr val="000000"/>
                </a:solidFill>
              </a:rPr>
              <a:t>realised</a:t>
            </a:r>
            <a:r>
              <a:rPr lang="en-US" sz="2400" b="1" dirty="0">
                <a:solidFill>
                  <a:srgbClr val="000000"/>
                </a:solidFill>
              </a:rPr>
              <a:t> at the last minute and in an attempt to avoid the plane, swerved and hit the crash barriers. The pilot died. Aaron was charged with gross negligence manslaughter.</a:t>
            </a:r>
          </a:p>
        </p:txBody>
      </p:sp>
    </p:spTree>
    <p:extLst>
      <p:ext uri="{BB962C8B-B14F-4D97-AF65-F5344CB8AC3E}">
        <p14:creationId xmlns:p14="http://schemas.microsoft.com/office/powerpoint/2010/main" val="17809711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07548EB-A1CA-4BFD-917B-56A3BEF6A70D}"/>
              </a:ext>
            </a:extLst>
          </p:cNvPr>
          <p:cNvSpPr>
            <a:spLocks noGrp="1"/>
          </p:cNvSpPr>
          <p:nvPr>
            <p:ph type="title"/>
          </p:nvPr>
        </p:nvSpPr>
        <p:spPr>
          <a:xfrm>
            <a:off x="1506985" y="-64787"/>
            <a:ext cx="10213200" cy="1112836"/>
          </a:xfrm>
        </p:spPr>
        <p:txBody>
          <a:bodyPr>
            <a:normAutofit/>
          </a:bodyPr>
          <a:lstStyle/>
          <a:p>
            <a:r>
              <a:rPr lang="en-GB" sz="4000" dirty="0"/>
              <a:t>Factual and legal causation</a:t>
            </a:r>
          </a:p>
        </p:txBody>
      </p:sp>
      <p:sp>
        <p:nvSpPr>
          <p:cNvPr id="28" name="TextBox 27">
            <a:extLst>
              <a:ext uri="{FF2B5EF4-FFF2-40B4-BE49-F238E27FC236}">
                <a16:creationId xmlns:a16="http://schemas.microsoft.com/office/drawing/2014/main" xmlns="" id="{351625FE-0040-48C9-875B-DCDBAA431C45}"/>
              </a:ext>
            </a:extLst>
          </p:cNvPr>
          <p:cNvSpPr txBox="1"/>
          <p:nvPr/>
        </p:nvSpPr>
        <p:spPr>
          <a:xfrm>
            <a:off x="3746740" y="1058174"/>
            <a:ext cx="344769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(1) Consider factual causation</a:t>
            </a:r>
          </a:p>
        </p:txBody>
      </p:sp>
      <p:sp>
        <p:nvSpPr>
          <p:cNvPr id="29" name="TextBox 28">
            <a:extLst>
              <a:ext uri="{FF2B5EF4-FFF2-40B4-BE49-F238E27FC236}">
                <a16:creationId xmlns:a16="http://schemas.microsoft.com/office/drawing/2014/main" xmlns="" id="{BF3177DE-FDEC-4992-A602-45B7D888E1B6}"/>
              </a:ext>
            </a:extLst>
          </p:cNvPr>
          <p:cNvSpPr txBox="1"/>
          <p:nvPr/>
        </p:nvSpPr>
        <p:spPr>
          <a:xfrm>
            <a:off x="999766" y="1718633"/>
            <a:ext cx="525923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But for D's conduct the result would not have occurred?</a:t>
            </a:r>
          </a:p>
        </p:txBody>
      </p:sp>
      <p:cxnSp>
        <p:nvCxnSpPr>
          <p:cNvPr id="30" name="Straight Arrow Connector 29">
            <a:extLst>
              <a:ext uri="{FF2B5EF4-FFF2-40B4-BE49-F238E27FC236}">
                <a16:creationId xmlns:a16="http://schemas.microsoft.com/office/drawing/2014/main" xmlns="" id="{BEC07805-50B5-4C11-91A0-D9DC7EBEEDE1}"/>
              </a:ext>
            </a:extLst>
          </p:cNvPr>
          <p:cNvCxnSpPr/>
          <p:nvPr/>
        </p:nvCxnSpPr>
        <p:spPr>
          <a:xfrm flipH="1">
            <a:off x="2180686" y="2394908"/>
            <a:ext cx="278921" cy="6843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xmlns="" id="{AFA8D469-4270-48F0-B783-5B6E31D59F0A}"/>
              </a:ext>
            </a:extLst>
          </p:cNvPr>
          <p:cNvCxnSpPr/>
          <p:nvPr/>
        </p:nvCxnSpPr>
        <p:spPr>
          <a:xfrm>
            <a:off x="5981160" y="1991443"/>
            <a:ext cx="526211" cy="3249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xmlns="" id="{DBF2AF57-7CE1-479B-84CF-78BF3A00A23A}"/>
              </a:ext>
            </a:extLst>
          </p:cNvPr>
          <p:cNvSpPr txBox="1"/>
          <p:nvPr/>
        </p:nvSpPr>
        <p:spPr>
          <a:xfrm>
            <a:off x="637636" y="3239938"/>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The result would have occurred anyway</a:t>
            </a:r>
          </a:p>
        </p:txBody>
      </p:sp>
      <p:cxnSp>
        <p:nvCxnSpPr>
          <p:cNvPr id="33" name="Straight Arrow Connector 32">
            <a:extLst>
              <a:ext uri="{FF2B5EF4-FFF2-40B4-BE49-F238E27FC236}">
                <a16:creationId xmlns:a16="http://schemas.microsoft.com/office/drawing/2014/main" xmlns="" id="{34363FED-1325-4D3D-91BE-538A520D0767}"/>
              </a:ext>
            </a:extLst>
          </p:cNvPr>
          <p:cNvCxnSpPr/>
          <p:nvPr/>
        </p:nvCxnSpPr>
        <p:spPr>
          <a:xfrm>
            <a:off x="1666156" y="4031232"/>
            <a:ext cx="8627" cy="8425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xmlns="" id="{4A5BEAF8-967B-4A75-8864-E8BC5D2235BC}"/>
              </a:ext>
            </a:extLst>
          </p:cNvPr>
          <p:cNvSpPr txBox="1"/>
          <p:nvPr/>
        </p:nvSpPr>
        <p:spPr>
          <a:xfrm>
            <a:off x="463310" y="5380367"/>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No factual causation (AR is not established) </a:t>
            </a:r>
          </a:p>
        </p:txBody>
      </p:sp>
      <p:sp>
        <p:nvSpPr>
          <p:cNvPr id="3" name="TextBox 2">
            <a:extLst>
              <a:ext uri="{FF2B5EF4-FFF2-40B4-BE49-F238E27FC236}">
                <a16:creationId xmlns:a16="http://schemas.microsoft.com/office/drawing/2014/main" xmlns="" id="{449F803F-D583-4BFB-AE48-0EA607B531BF}"/>
              </a:ext>
            </a:extLst>
          </p:cNvPr>
          <p:cNvSpPr txBox="1"/>
          <p:nvPr/>
        </p:nvSpPr>
        <p:spPr>
          <a:xfrm>
            <a:off x="6759695" y="2144562"/>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The result would not have occurred</a:t>
            </a:r>
          </a:p>
        </p:txBody>
      </p:sp>
      <p:cxnSp>
        <p:nvCxnSpPr>
          <p:cNvPr id="4" name="Straight Arrow Connector 3">
            <a:extLst>
              <a:ext uri="{FF2B5EF4-FFF2-40B4-BE49-F238E27FC236}">
                <a16:creationId xmlns:a16="http://schemas.microsoft.com/office/drawing/2014/main" xmlns="" id="{CC1104CE-7281-4951-A7AD-EAB65EBAE9F7}"/>
              </a:ext>
            </a:extLst>
          </p:cNvPr>
          <p:cNvCxnSpPr/>
          <p:nvPr/>
        </p:nvCxnSpPr>
        <p:spPr>
          <a:xfrm flipH="1">
            <a:off x="7566804" y="2820837"/>
            <a:ext cx="20127" cy="5980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B1525337-0D56-44E9-8249-A945F8FC25E5}"/>
              </a:ext>
            </a:extLst>
          </p:cNvPr>
          <p:cNvSpPr txBox="1"/>
          <p:nvPr/>
        </p:nvSpPr>
        <p:spPr>
          <a:xfrm>
            <a:off x="5449559" y="3566124"/>
            <a:ext cx="523048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( 2) Consider legal causation: Are there any factors preventing D from being the legal cause?</a:t>
            </a:r>
          </a:p>
        </p:txBody>
      </p:sp>
      <p:sp>
        <p:nvSpPr>
          <p:cNvPr id="6" name="TextBox 5">
            <a:extLst>
              <a:ext uri="{FF2B5EF4-FFF2-40B4-BE49-F238E27FC236}">
                <a16:creationId xmlns:a16="http://schemas.microsoft.com/office/drawing/2014/main" xmlns="" id="{43EE1AB8-EB7D-4416-98DA-C140D8201200}"/>
              </a:ext>
            </a:extLst>
          </p:cNvPr>
          <p:cNvSpPr txBox="1"/>
          <p:nvPr/>
        </p:nvSpPr>
        <p:spPr>
          <a:xfrm>
            <a:off x="4240962" y="5189866"/>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 D's blameworthy conduct must cause the result</a:t>
            </a:r>
          </a:p>
        </p:txBody>
      </p:sp>
      <p:sp>
        <p:nvSpPr>
          <p:cNvPr id="7" name="TextBox 6">
            <a:extLst>
              <a:ext uri="{FF2B5EF4-FFF2-40B4-BE49-F238E27FC236}">
                <a16:creationId xmlns:a16="http://schemas.microsoft.com/office/drawing/2014/main" xmlns="" id="{E4AF565A-3422-403E-AEE9-A826672CF197}"/>
              </a:ext>
            </a:extLst>
          </p:cNvPr>
          <p:cNvSpPr txBox="1"/>
          <p:nvPr/>
        </p:nvSpPr>
        <p:spPr>
          <a:xfrm>
            <a:off x="6928629" y="5188969"/>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D's conduct must be substantial</a:t>
            </a:r>
          </a:p>
        </p:txBody>
      </p:sp>
      <p:sp>
        <p:nvSpPr>
          <p:cNvPr id="8" name="TextBox 7">
            <a:extLst>
              <a:ext uri="{FF2B5EF4-FFF2-40B4-BE49-F238E27FC236}">
                <a16:creationId xmlns:a16="http://schemas.microsoft.com/office/drawing/2014/main" xmlns="" id="{2AC89416-0C10-4131-801C-7C8621D5D8A1}"/>
              </a:ext>
            </a:extLst>
          </p:cNvPr>
          <p:cNvSpPr txBox="1"/>
          <p:nvPr/>
        </p:nvSpPr>
        <p:spPr>
          <a:xfrm>
            <a:off x="9673806" y="5101807"/>
            <a:ext cx="274320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Are there other factors to consider? V's own conduct, third party intervention, acts of nature etc.</a:t>
            </a:r>
          </a:p>
        </p:txBody>
      </p:sp>
      <p:cxnSp>
        <p:nvCxnSpPr>
          <p:cNvPr id="9" name="Straight Arrow Connector 8">
            <a:extLst>
              <a:ext uri="{FF2B5EF4-FFF2-40B4-BE49-F238E27FC236}">
                <a16:creationId xmlns:a16="http://schemas.microsoft.com/office/drawing/2014/main" xmlns="" id="{34644CBD-E248-4C57-8CCE-CA33C5B253DF}"/>
              </a:ext>
            </a:extLst>
          </p:cNvPr>
          <p:cNvCxnSpPr/>
          <p:nvPr/>
        </p:nvCxnSpPr>
        <p:spPr>
          <a:xfrm flipH="1">
            <a:off x="7734839" y="4397855"/>
            <a:ext cx="5750" cy="5837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xmlns="" id="{38B91B00-96CC-4AE6-934E-170DF33604E7}"/>
              </a:ext>
            </a:extLst>
          </p:cNvPr>
          <p:cNvCxnSpPr/>
          <p:nvPr/>
        </p:nvCxnSpPr>
        <p:spPr>
          <a:xfrm>
            <a:off x="10168567" y="4252283"/>
            <a:ext cx="583721" cy="6843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xmlns="" id="{4A2D2BE3-9AD8-48DB-9285-C69F8196EBDE}"/>
              </a:ext>
            </a:extLst>
          </p:cNvPr>
          <p:cNvCxnSpPr/>
          <p:nvPr/>
        </p:nvCxnSpPr>
        <p:spPr>
          <a:xfrm flipH="1">
            <a:off x="5532408" y="4610818"/>
            <a:ext cx="365184" cy="4543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8505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DB66C9CD-6BF4-44CA-8078-0BB8190807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C087E001-055D-49CD-AD73-64E26D4F2F29}"/>
              </a:ext>
            </a:extLst>
          </p:cNvPr>
          <p:cNvSpPr>
            <a:spLocks noGrp="1"/>
          </p:cNvSpPr>
          <p:nvPr>
            <p:ph type="title"/>
          </p:nvPr>
        </p:nvSpPr>
        <p:spPr>
          <a:xfrm>
            <a:off x="990000" y="7099"/>
            <a:ext cx="4078800" cy="1597753"/>
          </a:xfrm>
        </p:spPr>
        <p:txBody>
          <a:bodyPr wrap="square" anchor="b">
            <a:normAutofit/>
          </a:bodyPr>
          <a:lstStyle/>
          <a:p>
            <a:pPr algn="ctr">
              <a:lnSpc>
                <a:spcPct val="90000"/>
              </a:lnSpc>
            </a:pPr>
            <a:r>
              <a:rPr lang="en-GB" sz="2700" dirty="0"/>
              <a:t>TASK 2: Is the D the cause of the result required by the AR of the offence?</a:t>
            </a:r>
          </a:p>
        </p:txBody>
      </p:sp>
      <p:sp>
        <p:nvSpPr>
          <p:cNvPr id="3" name="Content Placeholder 2">
            <a:extLst>
              <a:ext uri="{FF2B5EF4-FFF2-40B4-BE49-F238E27FC236}">
                <a16:creationId xmlns:a16="http://schemas.microsoft.com/office/drawing/2014/main" xmlns="" id="{5C3E1CA4-49BB-4A4F-952F-AE43D0DF8AC3}"/>
              </a:ext>
            </a:extLst>
          </p:cNvPr>
          <p:cNvSpPr>
            <a:spLocks noGrp="1"/>
          </p:cNvSpPr>
          <p:nvPr>
            <p:ph idx="1"/>
          </p:nvPr>
        </p:nvSpPr>
        <p:spPr>
          <a:xfrm>
            <a:off x="731208" y="1714620"/>
            <a:ext cx="4840800" cy="3790711"/>
          </a:xfrm>
        </p:spPr>
        <p:txBody>
          <a:bodyPr vert="horz" lIns="91440" tIns="45720" rIns="91440" bIns="45720" rtlCol="0" anchor="t">
            <a:noAutofit/>
          </a:bodyPr>
          <a:lstStyle/>
          <a:p>
            <a:pPr marL="359410" indent="-359410">
              <a:lnSpc>
                <a:spcPct val="140000"/>
              </a:lnSpc>
            </a:pPr>
            <a:r>
              <a:rPr lang="en-GB" sz="2400" b="1" dirty="0">
                <a:solidFill>
                  <a:srgbClr val="000000"/>
                </a:solidFill>
              </a:rPr>
              <a:t>(a) Intending to cause him serious harm, Darren hit Vinnie over the head with a sharp object which caused a large gash. Vinnie was a haemophiliac, and because of this bled so badly that he died from the loss of blood.</a:t>
            </a:r>
          </a:p>
        </p:txBody>
      </p:sp>
      <p:cxnSp>
        <p:nvCxnSpPr>
          <p:cNvPr id="11" name="Straight Connector 10">
            <a:extLst>
              <a:ext uri="{FF2B5EF4-FFF2-40B4-BE49-F238E27FC236}">
                <a16:creationId xmlns:a16="http://schemas.microsoft.com/office/drawing/2014/main" xmlns="" id="{CC9CF63D-A2A3-4ECF-BC53-4B0D56918FB4}"/>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6096000" y="540033"/>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pic>
        <p:nvPicPr>
          <p:cNvPr id="4" name="Picture 4">
            <a:extLst>
              <a:ext uri="{FF2B5EF4-FFF2-40B4-BE49-F238E27FC236}">
                <a16:creationId xmlns:a16="http://schemas.microsoft.com/office/drawing/2014/main" xmlns="" id="{07277FEE-DD13-4221-B5DB-D197B8F006DB}"/>
              </a:ext>
            </a:extLst>
          </p:cNvPr>
          <p:cNvPicPr>
            <a:picLocks noChangeAspect="1"/>
          </p:cNvPicPr>
          <p:nvPr/>
        </p:nvPicPr>
        <p:blipFill>
          <a:blip r:embed="rId3"/>
          <a:stretch>
            <a:fillRect/>
          </a:stretch>
        </p:blipFill>
        <p:spPr>
          <a:xfrm>
            <a:off x="6651127" y="927730"/>
            <a:ext cx="4999885" cy="4999885"/>
          </a:xfrm>
          <a:prstGeom prst="rect">
            <a:avLst/>
          </a:prstGeom>
        </p:spPr>
      </p:pic>
    </p:spTree>
    <p:extLst>
      <p:ext uri="{BB962C8B-B14F-4D97-AF65-F5344CB8AC3E}">
        <p14:creationId xmlns:p14="http://schemas.microsoft.com/office/powerpoint/2010/main" val="2188096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8FAB0B7-EE8D-46AE-BC8B-EB02C9B76DCC}"/>
              </a:ext>
            </a:extLst>
          </p:cNvPr>
          <p:cNvSpPr>
            <a:spLocks noGrp="1"/>
          </p:cNvSpPr>
          <p:nvPr>
            <p:ph type="title"/>
          </p:nvPr>
        </p:nvSpPr>
        <p:spPr/>
        <p:txBody>
          <a:bodyPr/>
          <a:lstStyle/>
          <a:p>
            <a:r>
              <a:rPr lang="en-GB" dirty="0"/>
              <a:t>The thin skull rule</a:t>
            </a:r>
          </a:p>
        </p:txBody>
      </p:sp>
      <p:pic>
        <p:nvPicPr>
          <p:cNvPr id="4" name="Picture 4">
            <a:hlinkClick r:id="" action="ppaction://media"/>
            <a:extLst>
              <a:ext uri="{FF2B5EF4-FFF2-40B4-BE49-F238E27FC236}">
                <a16:creationId xmlns:a16="http://schemas.microsoft.com/office/drawing/2014/main" xmlns="" id="{ADF536D2-C975-47F2-94B0-7EA98F985E47}"/>
              </a:ext>
            </a:extLst>
          </p:cNvPr>
          <p:cNvPicPr>
            <a:picLocks noGrp="1" noRot="1" noChangeAspect="1"/>
          </p:cNvPicPr>
          <p:nvPr>
            <p:ph idx="1"/>
            <a:videoFile r:link="rId1"/>
          </p:nvPr>
        </p:nvPicPr>
        <p:blipFill>
          <a:blip r:embed="rId4"/>
          <a:stretch>
            <a:fillRect/>
          </a:stretch>
        </p:blipFill>
        <p:spPr>
          <a:xfrm>
            <a:off x="2717321" y="1718349"/>
            <a:ext cx="6383547" cy="4593566"/>
          </a:xfrm>
        </p:spPr>
      </p:pic>
    </p:spTree>
    <p:extLst>
      <p:ext uri="{BB962C8B-B14F-4D97-AF65-F5344CB8AC3E}">
        <p14:creationId xmlns:p14="http://schemas.microsoft.com/office/powerpoint/2010/main" val="31141001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92309D1-ECEB-4C59-92AB-471112A90CC2}"/>
              </a:ext>
            </a:extLst>
          </p:cNvPr>
          <p:cNvSpPr>
            <a:spLocks noGrp="1"/>
          </p:cNvSpPr>
          <p:nvPr>
            <p:ph type="title"/>
          </p:nvPr>
        </p:nvSpPr>
        <p:spPr/>
        <p:txBody>
          <a:bodyPr/>
          <a:lstStyle/>
          <a:p>
            <a:r>
              <a:rPr lang="en-GB" dirty="0"/>
              <a:t>TASK 3: Use the Westlaw UK database to research the following cases:</a:t>
            </a:r>
          </a:p>
        </p:txBody>
      </p:sp>
      <p:sp>
        <p:nvSpPr>
          <p:cNvPr id="3" name="Content Placeholder 2">
            <a:extLst>
              <a:ext uri="{FF2B5EF4-FFF2-40B4-BE49-F238E27FC236}">
                <a16:creationId xmlns:a16="http://schemas.microsoft.com/office/drawing/2014/main" xmlns="" id="{6669665A-5929-4F03-BC14-5032782F60CA}"/>
              </a:ext>
            </a:extLst>
          </p:cNvPr>
          <p:cNvSpPr>
            <a:spLocks noGrp="1"/>
          </p:cNvSpPr>
          <p:nvPr>
            <p:ph idx="1"/>
          </p:nvPr>
        </p:nvSpPr>
        <p:spPr/>
        <p:txBody>
          <a:bodyPr vert="horz" lIns="91440" tIns="45720" rIns="91440" bIns="45720" rtlCol="0" anchor="t">
            <a:normAutofit/>
          </a:bodyPr>
          <a:lstStyle/>
          <a:p>
            <a:pPr marL="0" indent="0">
              <a:buNone/>
            </a:pPr>
            <a:endParaRPr lang="en-GB">
              <a:solidFill>
                <a:srgbClr val="000000">
                  <a:alpha val="60000"/>
                </a:srgbClr>
              </a:solidFill>
            </a:endParaRPr>
          </a:p>
          <a:p>
            <a:pPr marL="0" indent="0">
              <a:buNone/>
            </a:pPr>
            <a:r>
              <a:rPr lang="en-GB" sz="4000" dirty="0">
                <a:solidFill>
                  <a:srgbClr val="FF0000"/>
                </a:solidFill>
              </a:rPr>
              <a:t>R v Jordan [1956] (James Clinton)</a:t>
            </a:r>
          </a:p>
          <a:p>
            <a:pPr marL="0" indent="0">
              <a:buNone/>
            </a:pPr>
            <a:r>
              <a:rPr lang="en-GB" sz="4000" dirty="0">
                <a:solidFill>
                  <a:srgbClr val="FF0000"/>
                </a:solidFill>
              </a:rPr>
              <a:t>R v Cheshire [1991] (David William)</a:t>
            </a:r>
            <a:endParaRPr lang="en-GB" sz="3600" dirty="0">
              <a:solidFill>
                <a:srgbClr val="000000">
                  <a:alpha val="60000"/>
                </a:srgbClr>
              </a:solidFill>
            </a:endParaRPr>
          </a:p>
        </p:txBody>
      </p:sp>
    </p:spTree>
    <p:extLst>
      <p:ext uri="{BB962C8B-B14F-4D97-AF65-F5344CB8AC3E}">
        <p14:creationId xmlns:p14="http://schemas.microsoft.com/office/powerpoint/2010/main" val="7076602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3D2EE047-566C-48D4-9F44-4BB3B58FB30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DC128BDE-3057-46C2-8224-97F4C8B117BC}"/>
              </a:ext>
            </a:extLst>
          </p:cNvPr>
          <p:cNvSpPr>
            <a:spLocks noGrp="1"/>
          </p:cNvSpPr>
          <p:nvPr>
            <p:ph type="title"/>
          </p:nvPr>
        </p:nvSpPr>
        <p:spPr>
          <a:xfrm>
            <a:off x="990000" y="945926"/>
            <a:ext cx="3531600" cy="4832574"/>
          </a:xfrm>
        </p:spPr>
        <p:txBody>
          <a:bodyPr anchor="t">
            <a:normAutofit/>
          </a:bodyPr>
          <a:lstStyle/>
          <a:p>
            <a:r>
              <a:rPr lang="en-GB" dirty="0">
                <a:ea typeface="+mj-lt"/>
                <a:cs typeface="+mj-lt"/>
              </a:rPr>
              <a:t>TASK 2: Is the D the cause of the result required by the AR of the offence?</a:t>
            </a:r>
            <a:endParaRPr lang="en-US" dirty="0"/>
          </a:p>
        </p:txBody>
      </p:sp>
      <p:sp>
        <p:nvSpPr>
          <p:cNvPr id="3" name="Content Placeholder 2">
            <a:extLst>
              <a:ext uri="{FF2B5EF4-FFF2-40B4-BE49-F238E27FC236}">
                <a16:creationId xmlns:a16="http://schemas.microsoft.com/office/drawing/2014/main" xmlns="" id="{BA79E83B-9480-411A-9215-03F605A6DF3B}"/>
              </a:ext>
            </a:extLst>
          </p:cNvPr>
          <p:cNvSpPr>
            <a:spLocks noGrp="1"/>
          </p:cNvSpPr>
          <p:nvPr>
            <p:ph idx="1"/>
          </p:nvPr>
        </p:nvSpPr>
        <p:spPr>
          <a:xfrm>
            <a:off x="4997457" y="935999"/>
            <a:ext cx="6114543" cy="4832975"/>
          </a:xfrm>
        </p:spPr>
        <p:txBody>
          <a:bodyPr vert="horz" lIns="91440" tIns="45720" rIns="91440" bIns="45720" rtlCol="0" anchor="t">
            <a:noAutofit/>
          </a:bodyPr>
          <a:lstStyle/>
          <a:p>
            <a:pPr marL="0" indent="0">
              <a:buNone/>
            </a:pPr>
            <a:r>
              <a:rPr lang="en-GB" sz="2400" dirty="0">
                <a:solidFill>
                  <a:srgbClr val="000000"/>
                </a:solidFill>
              </a:rPr>
              <a:t>Katie pushed Jenna, who fell over and cut her head on the floor. Jenna was taken to hospital and was given penicillin on discharge to prevent infection to the wound. Jenna was in fact allergic to penicillin, but the nurse had failed to check her notes. Jenna suffered a seizure after taking the penicillin and was hospitalised for a month. </a:t>
            </a:r>
          </a:p>
        </p:txBody>
      </p:sp>
      <p:pic>
        <p:nvPicPr>
          <p:cNvPr id="4" name="Picture 4" descr="A close up of a device&#10;&#10;Description automatically generated">
            <a:extLst>
              <a:ext uri="{FF2B5EF4-FFF2-40B4-BE49-F238E27FC236}">
                <a16:creationId xmlns:a16="http://schemas.microsoft.com/office/drawing/2014/main" xmlns="" id="{A4426122-82A4-4D55-A2CC-476D8A5BB327}"/>
              </a:ext>
            </a:extLst>
          </p:cNvPr>
          <p:cNvPicPr>
            <a:picLocks noChangeAspect="1"/>
          </p:cNvPicPr>
          <p:nvPr/>
        </p:nvPicPr>
        <p:blipFill>
          <a:blip r:embed="rId3"/>
          <a:stretch>
            <a:fillRect/>
          </a:stretch>
        </p:blipFill>
        <p:spPr>
          <a:xfrm>
            <a:off x="530615" y="4023953"/>
            <a:ext cx="2619375" cy="1743075"/>
          </a:xfrm>
          <a:prstGeom prst="rect">
            <a:avLst/>
          </a:prstGeom>
        </p:spPr>
      </p:pic>
    </p:spTree>
    <p:extLst>
      <p:ext uri="{BB962C8B-B14F-4D97-AF65-F5344CB8AC3E}">
        <p14:creationId xmlns:p14="http://schemas.microsoft.com/office/powerpoint/2010/main" val="1942061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AEA04DD-95F2-45AD-B5C4-00A7338829F7}"/>
              </a:ext>
            </a:extLst>
          </p:cNvPr>
          <p:cNvSpPr>
            <a:spLocks noGrp="1"/>
          </p:cNvSpPr>
          <p:nvPr>
            <p:ph idx="1"/>
          </p:nvPr>
        </p:nvSpPr>
        <p:spPr/>
        <p:txBody>
          <a:bodyPr vert="horz" lIns="91440" tIns="45720" rIns="91440" bIns="45720" rtlCol="0" anchor="t">
            <a:normAutofit/>
          </a:bodyPr>
          <a:lstStyle/>
          <a:p>
            <a:pPr marL="0" indent="0">
              <a:buNone/>
            </a:pPr>
            <a:r>
              <a:rPr lang="en-GB" sz="9600" dirty="0">
                <a:solidFill>
                  <a:srgbClr val="000000"/>
                </a:solidFill>
              </a:rPr>
              <a:t>Any questions?</a:t>
            </a:r>
            <a:endParaRPr lang="en-GB" dirty="0">
              <a:solidFill>
                <a:srgbClr val="000000">
                  <a:alpha val="60000"/>
                </a:srgbClr>
              </a:solidFill>
            </a:endParaRPr>
          </a:p>
        </p:txBody>
      </p:sp>
    </p:spTree>
    <p:extLst>
      <p:ext uri="{BB962C8B-B14F-4D97-AF65-F5344CB8AC3E}">
        <p14:creationId xmlns:p14="http://schemas.microsoft.com/office/powerpoint/2010/main" val="955473345"/>
      </p:ext>
    </p:extLst>
  </p:cSld>
  <p:clrMapOvr>
    <a:masterClrMapping/>
  </p:clrMapOvr>
</p:sld>
</file>

<file path=ppt/theme/theme1.xml><?xml version="1.0" encoding="utf-8"?>
<a:theme xmlns:a="http://schemas.openxmlformats.org/drawingml/2006/main" name="FrostyVTI">
  <a:themeElements>
    <a:clrScheme name="AnalogousFromLightSeedLeftStep">
      <a:dk1>
        <a:srgbClr val="000000"/>
      </a:dk1>
      <a:lt1>
        <a:srgbClr val="FFFFFF"/>
      </a:lt1>
      <a:dk2>
        <a:srgbClr val="243541"/>
      </a:dk2>
      <a:lt2>
        <a:srgbClr val="E8E2E3"/>
      </a:lt2>
      <a:accent1>
        <a:srgbClr val="80AAA1"/>
      </a:accent1>
      <a:accent2>
        <a:srgbClr val="75AC8A"/>
      </a:accent2>
      <a:accent3>
        <a:srgbClr val="83AC81"/>
      </a:accent3>
      <a:accent4>
        <a:srgbClr val="8DAA74"/>
      </a:accent4>
      <a:accent5>
        <a:srgbClr val="9FA47C"/>
      </a:accent5>
      <a:accent6>
        <a:srgbClr val="AFA078"/>
      </a:accent6>
      <a:hlink>
        <a:srgbClr val="AE6977"/>
      </a:hlink>
      <a:folHlink>
        <a:srgbClr val="7F7F7F"/>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563</Words>
  <Application>Microsoft Office PowerPoint</Application>
  <PresentationFormat>Widescreen</PresentationFormat>
  <Paragraphs>58</Paragraphs>
  <Slides>11</Slides>
  <Notes>4</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Avenir Next LT Pro</vt:lpstr>
      <vt:lpstr>Calibri</vt:lpstr>
      <vt:lpstr>Calibri Light</vt:lpstr>
      <vt:lpstr>Goudy Old Style</vt:lpstr>
      <vt:lpstr>Wingdings</vt:lpstr>
      <vt:lpstr>FrostyVTI</vt:lpstr>
      <vt:lpstr>Actus Reus tutorial</vt:lpstr>
      <vt:lpstr>Recap from lecture 1</vt:lpstr>
      <vt:lpstr>Actus Reus</vt:lpstr>
      <vt:lpstr>TASK 1: Can conduct include an omission to act?</vt:lpstr>
      <vt:lpstr>TASK 1: Consider the following scenario where the D has failed to act. Has the D committed an offence by omission and can you identify the duty of care.</vt:lpstr>
      <vt:lpstr>Factual and legal causation</vt:lpstr>
      <vt:lpstr>TASK 2: Is the D the cause of the result required by the AR of the offence?</vt:lpstr>
      <vt:lpstr>The thin skull rule</vt:lpstr>
      <vt:lpstr>TASK 3: Use the Westlaw UK database to research the following cases:</vt:lpstr>
      <vt:lpstr>TASK 2: Is the D the cause of the result required by the AR of the offence?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Knight</dc:creator>
  <cp:lastModifiedBy>Laura Knight</cp:lastModifiedBy>
  <cp:revision>397</cp:revision>
  <dcterms:created xsi:type="dcterms:W3CDTF">2021-02-01T09:15:42Z</dcterms:created>
  <dcterms:modified xsi:type="dcterms:W3CDTF">2021-02-01T15:33:16Z</dcterms:modified>
</cp:coreProperties>
</file>