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8" r:id="rId2"/>
    <p:sldId id="275" r:id="rId3"/>
    <p:sldId id="284" r:id="rId4"/>
    <p:sldId id="285" r:id="rId5"/>
    <p:sldId id="286" r:id="rId6"/>
    <p:sldId id="287" r:id="rId7"/>
    <p:sldId id="288" r:id="rId8"/>
    <p:sldId id="290" r:id="rId9"/>
    <p:sldId id="291" r:id="rId10"/>
    <p:sldId id="28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5294" autoAdjust="0"/>
  </p:normalViewPr>
  <p:slideViewPr>
    <p:cSldViewPr snapToGrid="0">
      <p:cViewPr varScale="1">
        <p:scale>
          <a:sx n="86" d="100"/>
          <a:sy n="86" d="100"/>
        </p:scale>
        <p:origin x="48" y="273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9/29/2019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9/29/2019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</a:t>
            </a:r>
            <a:r>
              <a:rPr dirty="0"/>
              <a:t>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Personal Development 2 ECHC5003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Module Leader: Andrea Williams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Personal Development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Welcome Back </a:t>
            </a:r>
          </a:p>
          <a:p>
            <a:r>
              <a:rPr lang="en-US" dirty="0" smtClean="0"/>
              <a:t>Opening Round</a:t>
            </a:r>
            <a:endParaRPr lang="en-US" dirty="0"/>
          </a:p>
          <a:p>
            <a:r>
              <a:rPr lang="en-US" dirty="0" smtClean="0"/>
              <a:t>Group Contract</a:t>
            </a:r>
            <a:endParaRPr lang="en-US" dirty="0"/>
          </a:p>
          <a:p>
            <a:r>
              <a:rPr lang="en-US" dirty="0" smtClean="0"/>
              <a:t>Expectations for this year</a:t>
            </a:r>
          </a:p>
          <a:p>
            <a:r>
              <a:rPr lang="en-US" dirty="0" smtClean="0"/>
              <a:t>Module Learning Outcomes and  Assessment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2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61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0027" y="1756755"/>
            <a:ext cx="9371948" cy="4429927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To engage with the process of continuing personal and professional development.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To further understanding of ‘self’ in relation to ‘other’.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4000" dirty="0">
                <a:solidFill>
                  <a:schemeClr val="accent1">
                    <a:lumMod val="75000"/>
                  </a:schemeClr>
                </a:solidFill>
              </a:rPr>
              <a:t>To identify and work with personal strengths and limitations</a:t>
            </a:r>
            <a:endParaRPr lang="en-GB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3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047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Upon the successful completion of this module, the student should be able to demonstrate the ability to: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Evidence a consistent critical commitment to continuing professional and personal development, including self-awareness and fitness to practice and need for support/therapy.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Critically assess own professional strengths and limitations that may affect therapeutic practice, and develop appropriate self-support and self-care strategies.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Critically reflect on the implicit power imbalance in the counselling/psychotherapy relationship and the impact of diversity and difference on the therapeutic relationship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4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42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Indicative Content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Reflective Writing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Visual imagery, music and metaphor.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Conflict in Personal Development groups.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The ‘good enough’ therapist.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Theory and the therapist as a person.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Responding to challenging situations e.g. distress, anger.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Establishing and identifying personal resilience.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The impact of the counsellor in the therapeutic relationship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5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9699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Module Assessment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2038264"/>
              </p:ext>
            </p:extLst>
          </p:nvPr>
        </p:nvGraphicFramePr>
        <p:xfrm>
          <a:off x="853440" y="1501834"/>
          <a:ext cx="10823170" cy="519268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610059">
                  <a:extLst>
                    <a:ext uri="{9D8B030D-6E8A-4147-A177-3AD203B41FA5}">
                      <a16:colId xmlns:a16="http://schemas.microsoft.com/office/drawing/2014/main" val="3635683113"/>
                    </a:ext>
                  </a:extLst>
                </a:gridCol>
                <a:gridCol w="2236191">
                  <a:extLst>
                    <a:ext uri="{9D8B030D-6E8A-4147-A177-3AD203B41FA5}">
                      <a16:colId xmlns:a16="http://schemas.microsoft.com/office/drawing/2014/main" val="3601234793"/>
                    </a:ext>
                  </a:extLst>
                </a:gridCol>
                <a:gridCol w="983925">
                  <a:extLst>
                    <a:ext uri="{9D8B030D-6E8A-4147-A177-3AD203B41FA5}">
                      <a16:colId xmlns:a16="http://schemas.microsoft.com/office/drawing/2014/main" val="3857112997"/>
                    </a:ext>
                  </a:extLst>
                </a:gridCol>
                <a:gridCol w="1252268">
                  <a:extLst>
                    <a:ext uri="{9D8B030D-6E8A-4147-A177-3AD203B41FA5}">
                      <a16:colId xmlns:a16="http://schemas.microsoft.com/office/drawing/2014/main" val="255193735"/>
                    </a:ext>
                  </a:extLst>
                </a:gridCol>
                <a:gridCol w="4740727">
                  <a:extLst>
                    <a:ext uri="{9D8B030D-6E8A-4147-A177-3AD203B41FA5}">
                      <a16:colId xmlns:a16="http://schemas.microsoft.com/office/drawing/2014/main" val="1843769292"/>
                    </a:ext>
                  </a:extLst>
                </a:gridCol>
              </a:tblGrid>
              <a:tr h="828093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000" dirty="0">
                          <a:effectLst/>
                        </a:rPr>
                        <a:t>Module Code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000" dirty="0">
                          <a:effectLst/>
                        </a:rPr>
                        <a:t>Module Title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000" dirty="0">
                          <a:effectLst/>
                        </a:rPr>
                        <a:t>Level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000" dirty="0">
                          <a:effectLst/>
                        </a:rPr>
                        <a:t>Credits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000">
                          <a:effectLst/>
                        </a:rPr>
                        <a:t>Assessment Details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83544053"/>
                  </a:ext>
                </a:extLst>
              </a:tr>
              <a:tr h="4364589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000" dirty="0" smtClean="0">
                          <a:effectLst/>
                        </a:rPr>
                        <a:t>ECHC5003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Personal</a:t>
                      </a:r>
                      <a:r>
                        <a:rPr lang="en-US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Development 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US" sz="2000" dirty="0">
                          <a:effectLst/>
                        </a:rPr>
                        <a:t>2</a:t>
                      </a:r>
                      <a:r>
                        <a:rPr lang="en-US" sz="2000" dirty="0" smtClean="0">
                          <a:effectLst/>
                        </a:rPr>
                        <a:t>0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0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Component 1: 50%</a:t>
                      </a:r>
                      <a:endParaRPr lang="en-GB" sz="20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20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Practical Performance </a:t>
                      </a:r>
                    </a:p>
                    <a:p>
                      <a:r>
                        <a:rPr lang="en-US" sz="20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(5 minutes) </a:t>
                      </a:r>
                    </a:p>
                    <a:p>
                      <a:r>
                        <a:rPr lang="en-US" sz="20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Submission Date: 26</a:t>
                      </a:r>
                      <a:r>
                        <a:rPr lang="en-US" sz="2000" b="1" kern="1200" baseline="300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</a:t>
                      </a:r>
                      <a:r>
                        <a:rPr lang="en-US" sz="20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November 2019</a:t>
                      </a:r>
                      <a:endParaRPr lang="en-US" sz="20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sz="2000" dirty="0" smtClean="0">
                        <a:effectLst/>
                      </a:endParaRPr>
                    </a:p>
                    <a:p>
                      <a:endParaRPr lang="en-US" sz="20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 smtClean="0">
                          <a:effectLst/>
                        </a:rPr>
                        <a:t>Assessment </a:t>
                      </a:r>
                      <a:r>
                        <a:rPr lang="en-US" sz="2000" dirty="0">
                          <a:effectLst/>
                        </a:rPr>
                        <a:t>Component 2 – 50%</a:t>
                      </a:r>
                      <a:endParaRPr lang="en-GB" sz="2000" dirty="0">
                        <a:effectLst/>
                      </a:endParaRP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2000" baseline="0" dirty="0" smtClean="0">
                          <a:effectLst/>
                        </a:rPr>
                        <a:t>Practical Presentation (20 Minutes)</a:t>
                      </a: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r>
                        <a:rPr lang="en-GB" sz="2000" baseline="0" dirty="0" smtClean="0">
                          <a:effectLst/>
                        </a:rPr>
                        <a:t>Submission Date: 28</a:t>
                      </a:r>
                      <a:r>
                        <a:rPr lang="en-GB" sz="2000" baseline="30000" dirty="0" smtClean="0">
                          <a:effectLst/>
                        </a:rPr>
                        <a:t>th</a:t>
                      </a:r>
                      <a:r>
                        <a:rPr lang="en-GB" sz="2000" baseline="0" dirty="0" smtClean="0">
                          <a:effectLst/>
                        </a:rPr>
                        <a:t> April 2019</a:t>
                      </a:r>
                    </a:p>
                    <a:p>
                      <a:pPr fontAlgn="base" hangingPunct="0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-914400" algn="l"/>
                        </a:tabLst>
                      </a:pPr>
                      <a:endParaRPr lang="en-GB" sz="20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80948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7791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Assessment Component One: 50%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Practical Performance 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A practical performance of a personal development activity that demonstrates self-awareness within </a:t>
            </a:r>
            <a:r>
              <a:rPr lang="en-US" sz="2800" dirty="0" smtClean="0">
                <a:solidFill>
                  <a:schemeClr val="accent1">
                    <a:lumMod val="75000"/>
                  </a:schemeClr>
                </a:solidFill>
              </a:rPr>
              <a:t>a group. 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Working with a small group of 3-4 people, you will present a personal development activity of your choice to your classmates </a:t>
            </a:r>
            <a:r>
              <a:rPr lang="en-US" sz="2800" dirty="0" smtClean="0">
                <a:solidFill>
                  <a:schemeClr val="accent1">
                    <a:lumMod val="75000"/>
                  </a:schemeClr>
                </a:solidFill>
              </a:rPr>
              <a:t>(15-20 minutes -5 </a:t>
            </a:r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minutes per person). 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sz="2800" dirty="0" smtClean="0">
                <a:solidFill>
                  <a:schemeClr val="accent1">
                    <a:lumMod val="75000"/>
                  </a:schemeClr>
                </a:solidFill>
              </a:rPr>
              <a:t>Critically Reflect on your process within the group and your understanding of ‘self’ in relation to other ( 1000 words) </a:t>
            </a:r>
            <a:endParaRPr lang="en-GB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800" b="1" dirty="0" smtClean="0">
                <a:solidFill>
                  <a:schemeClr val="accent1">
                    <a:lumMod val="75000"/>
                  </a:schemeClr>
                </a:solidFill>
              </a:rPr>
              <a:t>Submission Date: 26</a:t>
            </a:r>
            <a:r>
              <a:rPr lang="en-GB" sz="2800" b="1" baseline="30000" dirty="0" smtClean="0">
                <a:solidFill>
                  <a:schemeClr val="accent1">
                    <a:lumMod val="75000"/>
                  </a:schemeClr>
                </a:solidFill>
              </a:rPr>
              <a:t>th</a:t>
            </a:r>
            <a:r>
              <a:rPr lang="en-GB" sz="2800" b="1" dirty="0" smtClean="0">
                <a:solidFill>
                  <a:schemeClr val="accent1">
                    <a:lumMod val="75000"/>
                  </a:schemeClr>
                </a:solidFill>
              </a:rPr>
              <a:t> November 2019</a:t>
            </a:r>
            <a:endParaRPr lang="en-GB" sz="28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7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77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Assessment Component Two- 50%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</a:rPr>
              <a:t>Practical Presentation (20 minutes)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fontAlgn="base" hangingPunct="0"/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</a:rPr>
              <a:t>Critically assess own professional strengths and limitations and reflect on themes 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of personal support and self-care in your development as a trainee </a:t>
            </a: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</a:rPr>
              <a:t>counsellor</a:t>
            </a:r>
          </a:p>
          <a:p>
            <a:pPr fontAlgn="base" hangingPunct="0"/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</a:rPr>
              <a:t>Submission Date: 28</a:t>
            </a:r>
            <a:r>
              <a:rPr lang="en-GB" sz="2800" baseline="30000" dirty="0" smtClean="0">
                <a:solidFill>
                  <a:schemeClr val="accent1">
                    <a:lumMod val="75000"/>
                  </a:schemeClr>
                </a:solidFill>
              </a:rPr>
              <a:t>th</a:t>
            </a: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</a:rPr>
              <a:t> April 2020 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fontAlgn="base" hangingPunct="0"/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fontAlgn="base" hangingPunct="0">
              <a:buNone/>
            </a:pPr>
            <a:endParaRPr lang="en-GB" dirty="0"/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8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924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 hangingPunct="0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Models of reflective/reflexive practice</a:t>
            </a:r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pPr lvl="0" fontAlgn="base" hangingPunct="0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Gibbs Framework (1988)</a:t>
            </a:r>
          </a:p>
          <a:p>
            <a:pPr lvl="0" fontAlgn="base" hangingPunct="0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Relational Skills Model (Midwinter &amp; Dickson)</a:t>
            </a:r>
          </a:p>
          <a:p>
            <a:pPr lvl="0" fontAlgn="base" hangingPunct="0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Johari’s Window - Joseph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Luft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and Harry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Ingham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(1955 </a:t>
            </a:r>
          </a:p>
          <a:p>
            <a:pPr lvl="0" fontAlgn="base" hangingPunct="0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Narrative reflection/Reflexive Practice – Gillie Bolton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9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424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4613" y="-603447"/>
            <a:ext cx="7202776" cy="214174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Resources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9" y="1124745"/>
            <a:ext cx="8424935" cy="478917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200" dirty="0"/>
          </a:p>
          <a:p>
            <a:r>
              <a:rPr lang="en-GB" sz="1400" dirty="0" err="1">
                <a:solidFill>
                  <a:schemeClr val="accent1">
                    <a:lumMod val="50000"/>
                  </a:schemeClr>
                </a:solidFill>
              </a:rPr>
              <a:t>Bager-Charleson</a:t>
            </a:r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, F. (2012) Personal Development in Counselling and Psychotherapy. London. Sage Publications Limited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Johns, H. (2007) Personal Development in Counsellor Training. London. Sage Publications Limited.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McLeod, J. and McLeod, J. (2014) Personal Professional Development for Counsellors Psychotherapists and Mental Health Practitioners. Berkshire, England. Open University Press.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McLeod, J &amp; McLeod, J. 2011.Counselling Skills: A Practical Guide for Counsellors and Helping Professionals. Open University Press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BACP Counselling and Psychotherapy Research Journal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Therapy Today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Person-centred &amp; Experiential Therapies 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Journal of Humanistic Psychology 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British Journal of Guidance and Psychotherapy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Journal of Psychotherapy and Counselling Psychology Reflections</a:t>
            </a:r>
          </a:p>
          <a:p>
            <a:r>
              <a:rPr lang="en-GB" sz="1400" dirty="0">
                <a:solidFill>
                  <a:schemeClr val="accent1">
                    <a:lumMod val="50000"/>
                  </a:schemeClr>
                </a:solidFill>
              </a:rPr>
              <a:t>Therapy Today</a:t>
            </a:r>
          </a:p>
        </p:txBody>
      </p:sp>
    </p:spTree>
    <p:extLst>
      <p:ext uri="{BB962C8B-B14F-4D97-AF65-F5344CB8AC3E}">
        <p14:creationId xmlns:p14="http://schemas.microsoft.com/office/powerpoint/2010/main" val="70418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Nature ecology education photo presentation</Template>
  <TotalTime>80</TotalTime>
  <Words>578</Words>
  <Application>Microsoft Office PowerPoint</Application>
  <PresentationFormat>Widescreen</PresentationFormat>
  <Paragraphs>98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Corbel</vt:lpstr>
      <vt:lpstr>Times New Roman</vt:lpstr>
      <vt:lpstr>Wingdings</vt:lpstr>
      <vt:lpstr>Ecology 16x9</vt:lpstr>
      <vt:lpstr>Personal Development 2 ECHC5003</vt:lpstr>
      <vt:lpstr>Personal Development 2</vt:lpstr>
      <vt:lpstr>Module Aims</vt:lpstr>
      <vt:lpstr>Learning Outcomes</vt:lpstr>
      <vt:lpstr>Indicative Content</vt:lpstr>
      <vt:lpstr>Module Assessment</vt:lpstr>
      <vt:lpstr>Assessment Component One: 50%</vt:lpstr>
      <vt:lpstr>Assessment Component Two- 50%</vt:lpstr>
      <vt:lpstr>Reflective Practice</vt:lpstr>
      <vt:lpstr>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Development 2 ECHC5003</dc:title>
  <dc:creator>Andrea Williams</dc:creator>
  <cp:lastModifiedBy>Andrea Williams</cp:lastModifiedBy>
  <cp:revision>8</cp:revision>
  <dcterms:created xsi:type="dcterms:W3CDTF">2019-09-25T22:52:32Z</dcterms:created>
  <dcterms:modified xsi:type="dcterms:W3CDTF">2019-09-29T20:23:38Z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