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17"/>
  </p:notesMasterIdLst>
  <p:handoutMasterIdLst>
    <p:handoutMasterId r:id="rId18"/>
  </p:handoutMasterIdLst>
  <p:sldIdLst>
    <p:sldId id="322" r:id="rId5"/>
    <p:sldId id="321" r:id="rId6"/>
    <p:sldId id="323" r:id="rId7"/>
    <p:sldId id="334" r:id="rId8"/>
    <p:sldId id="335" r:id="rId9"/>
    <p:sldId id="347" r:id="rId10"/>
    <p:sldId id="350" r:id="rId11"/>
    <p:sldId id="348" r:id="rId12"/>
    <p:sldId id="349" r:id="rId13"/>
    <p:sldId id="333" r:id="rId14"/>
    <p:sldId id="351"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6/14/25</a:t>
            </a:fld>
            <a:endParaRPr lang="en-US"/>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6/14/25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GB" sz="1800" b="1" kern="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rPr>
              <a:t>This presentation utilises Mintzberg's 10 managerial responsibilities to examine the primary duties of modern corporate management.  Each position will be explained, role development strategies will be discussed, and their impact on organisational success will be explored. A case study of Unilever will demonstrate real-world relevance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Kahungu</a:t>
            </a:r>
            <a:r>
              <a:rPr lang="en-US" sz="1800">
                <a:effectLst/>
                <a:latin typeface="Arial" panose="020B0604020202020204" pitchFamily="34" charset="0"/>
                <a:ea typeface="Calibri" panose="020F0502020204030204" pitchFamily="34" charset="0"/>
              </a:rPr>
              <a:t>, 2018)</a:t>
            </a:r>
            <a:r>
              <a:rPr lang="en-GB" sz="1800">
                <a:effectLst/>
                <a:latin typeface="Arial" panose="020B0604020202020204" pitchFamily="34" charset="0"/>
                <a:ea typeface="Calibri" panose="020F0502020204030204" pitchFamily="34" charset="0"/>
              </a:rPr>
              <a:t>.  Finally, this presentation will discuss new managerial responsibilities in today's dynamic business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a:p>
        </p:txBody>
      </p:sp>
    </p:spTree>
    <p:extLst>
      <p:ext uri="{BB962C8B-B14F-4D97-AF65-F5344CB8AC3E}">
        <p14:creationId xmlns:p14="http://schemas.microsoft.com/office/powerpoint/2010/main" val="2302888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Mintzberg's 10 Managerial Roles overview</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Ten managerial jobs, as described by Henry Mintzberg, encompass the various duties of an organisation's managers. The leading roles are interpersonal, informational, and decisional. Each job is vital to organisational performance, leadership, and strategic alignment in complicated business situations. Unilever, a global consumer goods company, executed these tasks through organised leadership, innovation, and international coordination.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Figurehead: </a:t>
            </a:r>
            <a:r>
              <a:rPr lang="en-GB" sz="18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 Senior leaders at Unilever attend international forums and sustainability conferences to demonstrate a worldwide commitment.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Leader: </a:t>
            </a:r>
            <a:r>
              <a:rPr lang="en-GB" sz="18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a:t>
            </a:r>
            <a:r>
              <a:rPr lang="en-US" sz="1800">
                <a:effectLst/>
                <a:latin typeface="Arial" panose="020B0604020202020204" pitchFamily="34" charset="0"/>
                <a:ea typeface="Calibri" panose="020F0502020204030204" pitchFamily="34" charset="0"/>
                <a:cs typeface="Arial" panose="020B0604020202020204" pitchFamily="34" charset="0"/>
              </a:rPr>
              <a:t>(Mintzberg, 2019)</a:t>
            </a:r>
            <a:r>
              <a:rPr lang="en-GB" sz="1800">
                <a:effectLst/>
                <a:latin typeface="Arial" panose="020B0604020202020204" pitchFamily="34" charset="0"/>
                <a:ea typeface="Calibri" panose="020F0502020204030204" pitchFamily="34" charset="0"/>
                <a:cs typeface="Arial" panose="020B0604020202020204" pitchFamily="34" charset="0"/>
              </a:rPr>
              <a:t>. Managers at Unilever promote diversity, inclusion, and talent development through mentorship and leadership initiatives.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Liaison: </a:t>
            </a:r>
            <a:r>
              <a:rPr lang="en-GB" sz="18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Managers at Unilever frequently collaborate with suppliers, government agencies, and NGOs to promote environmental and social responsibility.</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Monitor: </a:t>
            </a:r>
            <a:r>
              <a:rPr lang="en-GB" sz="18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 Managers at Unilever employ market research and digital analytics to track consumer behaviour, competition, and industry advances.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Disseminator: </a:t>
            </a:r>
            <a:r>
              <a:rPr lang="en-GB" sz="18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Martela</a:t>
            </a:r>
            <a:r>
              <a:rPr lang="en-US" sz="1800">
                <a:effectLst/>
                <a:latin typeface="Arial" panose="020B0604020202020204" pitchFamily="34" charset="0"/>
                <a:ea typeface="Calibri" panose="020F0502020204030204" pitchFamily="34" charset="0"/>
                <a:cs typeface="Arial" panose="020B0604020202020204" pitchFamily="34" charset="0"/>
              </a:rPr>
              <a:t>, 2019)</a:t>
            </a:r>
            <a:r>
              <a:rPr lang="en-GB" sz="1800">
                <a:effectLst/>
                <a:latin typeface="Arial" panose="020B0604020202020204" pitchFamily="34" charset="0"/>
                <a:ea typeface="Calibri" panose="020F0502020204030204" pitchFamily="34" charset="0"/>
                <a:cs typeface="Arial" panose="020B0604020202020204" pitchFamily="34" charset="0"/>
              </a:rPr>
              <a:t>. Unilever management shares strategic goals, operational updates, and best practices with worldwide teams via internal newsletters and digital channels.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Spokesperson: </a:t>
            </a:r>
            <a:r>
              <a:rPr lang="en-GB" sz="1800">
                <a:effectLst/>
                <a:latin typeface="Arial" panose="020B0604020202020204" pitchFamily="34" charset="0"/>
                <a:ea typeface="Calibri" panose="020F0502020204030204" pitchFamily="34" charset="0"/>
                <a:cs typeface="Arial" panose="020B0604020202020204" pitchFamily="34" charset="0"/>
              </a:rPr>
              <a:t>The spokesman represents the company outside. In media interviews, investor briefings, and sustainability reports, Unilever executives outline the company's business objectives and its progress toward achieving its social and environmental goals.</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a:p>
        </p:txBody>
      </p:sp>
    </p:spTree>
    <p:extLst>
      <p:ext uri="{BB962C8B-B14F-4D97-AF65-F5344CB8AC3E}">
        <p14:creationId xmlns:p14="http://schemas.microsoft.com/office/powerpoint/2010/main" val="784189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 Managers at Unilever innovate products, create sustainable packaging, and oversee transformation projects to react to market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 Unilever's leadership coordinates rapid responses and contingency planning for supply chain disruptions and regulatory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GB"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a:t>
            </a:r>
            <a:r>
              <a:rPr lang="en-US" sz="1800">
                <a:effectLst/>
                <a:latin typeface="Arial" panose="020B0604020202020204" pitchFamily="34" charset="0"/>
                <a:ea typeface="Calibri" panose="020F0502020204030204" pitchFamily="34" charset="0"/>
                <a:cs typeface="Arial" panose="020B0604020202020204" pitchFamily="34" charset="0"/>
              </a:rPr>
              <a:t>(Dockery &amp; Knudsen, 2017)</a:t>
            </a:r>
            <a:r>
              <a:rPr lang="en-GB" sz="1800">
                <a:effectLst/>
                <a:latin typeface="Arial" panose="020B0604020202020204" pitchFamily="34" charset="0"/>
                <a:ea typeface="Calibri" panose="020F0502020204030204" pitchFamily="34" charset="0"/>
                <a:cs typeface="Arial" panose="020B0604020202020204" pitchFamily="34" charset="0"/>
              </a:rPr>
              <a:t>. Unilever managers strike a balance between financial performance and long-term sustainability by investing in high-impact programs.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GB"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Unilever managers negotiate partnerships, procurement, and labour relations for mutual benefit and long-term collaboration.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a:p>
        </p:txBody>
      </p:sp>
    </p:spTree>
    <p:extLst>
      <p:ext uri="{BB962C8B-B14F-4D97-AF65-F5344CB8AC3E}">
        <p14:creationId xmlns:p14="http://schemas.microsoft.com/office/powerpoint/2010/main" val="373403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Role Development in Contemporary Business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GB" sz="1800">
                <a:effectLst/>
                <a:latin typeface="Arial" panose="020B0604020202020204" pitchFamily="34" charset="0"/>
                <a:ea typeface="Calibri" panose="020F0502020204030204" pitchFamily="34" charset="0"/>
                <a:cs typeface="Arial" panose="020B0604020202020204" pitchFamily="34" charset="0"/>
              </a:rPr>
              <a:t>Structured leadership training, cultural integration, and real-time management experience all contribute to the development of interpersonal roles in modern enterprises. At Unilever, leadership development begins with initiatives focused on emotional intelligence, communication, and stakeholder engagement </a:t>
            </a:r>
            <a:r>
              <a:rPr lang="en-US" sz="1800">
                <a:effectLst/>
                <a:latin typeface="Arial" panose="020B0604020202020204" pitchFamily="34" charset="0"/>
                <a:ea typeface="Calibri" panose="020F0502020204030204" pitchFamily="34" charset="0"/>
                <a:cs typeface="Arial" panose="020B0604020202020204" pitchFamily="34" charset="0"/>
              </a:rPr>
              <a:t>(Cardy &amp; Leonard, 2014)</a:t>
            </a:r>
            <a:r>
              <a:rPr lang="en-GB" sz="1800">
                <a:effectLst/>
                <a:latin typeface="Arial" panose="020B0604020202020204" pitchFamily="34" charset="0"/>
                <a:ea typeface="Calibri" panose="020F0502020204030204" pitchFamily="34" charset="0"/>
                <a:cs typeface="Arial" panose="020B0604020202020204" pitchFamily="34" charset="0"/>
              </a:rPr>
              <a:t>. These programs develop leaders who grasp their symbolic roles. Mentorship, performance management, and inclusive leadership promote collaboration and personal growth. Cross-functional initiatives, overseas assignments, and stakeholder engagement increase liaison roles, fostering adaptation and relationship-building across varied situations.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Organisation: </a:t>
            </a:r>
            <a:r>
              <a:rPr lang="en-GB" sz="18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Strong leadership aligns Unilever's values, especially sustainability and diversity. Figureheads uphold a business's identity and ethics, thereby building brand credibility. Active liaison engagement streamlines external collaboration, enhancing supply chain efficiency and brand positioning. Interpersonal responsibilities foster a coherent and high-performance workplace for global operations.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GB" sz="18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 Advanced analytics platforms and market intelligence technologies enable Unilever to monitor real-time consumer information and competitive data promptly. Internal communication tactics, such as virtual cooperation and transparent reporting, improve disseminator skills. Media training and public engagement tactics improve spokesperson credibility and external communication.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Management Efficiency: </a:t>
            </a:r>
            <a:r>
              <a:rPr lang="en-GB" sz="1800">
                <a:effectLst/>
                <a:latin typeface="Arial" panose="020B0604020202020204" pitchFamily="34" charset="0"/>
                <a:ea typeface="Calibri" panose="020F0502020204030204" pitchFamily="34" charset="0"/>
                <a:cs typeface="Arial" panose="020B0604020202020204" pitchFamily="34" charset="0"/>
              </a:rPr>
              <a:t>Strong informative roles boost stakeholder confidence, decision-making speed, and internal alignment. These managers help Unilever execute data-driven strategies and maintain organisational cohesion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Lukehart</a:t>
            </a:r>
            <a:r>
              <a:rPr lang="en-US" sz="1800">
                <a:effectLst/>
                <a:latin typeface="Arial" panose="020B0604020202020204" pitchFamily="34" charset="0"/>
                <a:ea typeface="Calibri" panose="020F0502020204030204" pitchFamily="34" charset="0"/>
                <a:cs typeface="Arial" panose="020B0604020202020204" pitchFamily="34" charset="0"/>
              </a:rPr>
              <a:t>, 2020)</a:t>
            </a:r>
            <a:r>
              <a:rPr lang="en-GB" sz="1800">
                <a:effectLst/>
                <a:latin typeface="Arial" panose="020B0604020202020204" pitchFamily="34" charset="0"/>
                <a:ea typeface="Calibri" panose="020F0502020204030204" pitchFamily="34" charset="0"/>
                <a:cs typeface="Arial" panose="020B0604020202020204" pitchFamily="34" charset="0"/>
              </a:rPr>
              <a:t>. The monitor job helps teams adapt to market changes, while the disseminator role keeps teams informed. The spokesperson role enhances public trust and firm reputation, thereby improving management efficiency and stakeholder value.</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a:p>
        </p:txBody>
      </p:sp>
    </p:spTree>
    <p:extLst>
      <p:ext uri="{BB962C8B-B14F-4D97-AF65-F5344CB8AC3E}">
        <p14:creationId xmlns:p14="http://schemas.microsoft.com/office/powerpoint/2010/main" val="429300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Create Decisional Roles: </a:t>
            </a:r>
            <a:r>
              <a:rPr lang="en-GB" sz="18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 Innovation incubators and sustainability-driven product development initiatives teach Unilever managers the value of entrepreneurship. Crisis management and resilience training improve disturbance handler skills. Budgeting, performance tracking, and strategic prioritising build resource allocator skills. Negotiating workshops and real-world interactions with suppliers, regulators, and labour unions develop negotiating skills.</a:t>
            </a:r>
          </a:p>
          <a:p>
            <a:r>
              <a:rPr lang="en-GB" sz="1800" b="1">
                <a:effectLst/>
                <a:latin typeface="Arial" panose="020B0604020202020204" pitchFamily="34" charset="0"/>
                <a:ea typeface="Calibri" panose="020F0502020204030204" pitchFamily="34" charset="0"/>
              </a:rPr>
              <a:t>Organisational Strategy and Decision-Making: </a:t>
            </a:r>
            <a:r>
              <a:rPr lang="en-GB" sz="1800">
                <a:effectLst/>
                <a:latin typeface="Arial" panose="020B0604020202020204" pitchFamily="34" charset="0"/>
                <a:ea typeface="Calibri" panose="020F0502020204030204" pitchFamily="34" charset="0"/>
              </a:rPr>
              <a:t>Decisions affect strategic agility, resource optimisation, and conflict resolution. Entrepreneurship fosters innovation, giving Unilever a competitive edge in both product and sustainability. Effective disturbance management protects both brand integrity and operational stability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Bilić</a:t>
            </a:r>
            <a:r>
              <a:rPr lang="en-US" sz="1800">
                <a:effectLst/>
                <a:latin typeface="Arial" panose="020B0604020202020204" pitchFamily="34" charset="0"/>
                <a:ea typeface="Calibri" panose="020F0502020204030204" pitchFamily="34" charset="0"/>
              </a:rPr>
              <a:t>, et al., 2023)</a:t>
            </a:r>
            <a:r>
              <a:rPr lang="en-GB" sz="1800">
                <a:effectLst/>
                <a:latin typeface="Arial" panose="020B0604020202020204" pitchFamily="34" charset="0"/>
                <a:ea typeface="Calibri" panose="020F0502020204030204" pitchFamily="34" charset="0"/>
              </a:rPr>
              <a:t>. Resource allocation maximises revenue and social impact by investing in high-impact areas. Negotiations yield favourable conditions and long-term partnerships. These responsibilities influence strategic decisions and ensure proactive management.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a:p>
        </p:txBody>
      </p:sp>
    </p:spTree>
    <p:extLst>
      <p:ext uri="{BB962C8B-B14F-4D97-AF65-F5344CB8AC3E}">
        <p14:creationId xmlns:p14="http://schemas.microsoft.com/office/powerpoint/2010/main" val="3696215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Contribution to Organisational Performance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GB" sz="1800">
                <a:effectLst/>
                <a:latin typeface="Arial" panose="020B0604020202020204" pitchFamily="34" charset="0"/>
                <a:ea typeface="Calibri" panose="020F0502020204030204" pitchFamily="34" charset="0"/>
                <a:cs typeface="Arial" panose="020B0604020202020204" pitchFamily="34" charset="0"/>
              </a:rPr>
              <a:t>Mintzberg's managerial positions boost organisational performance by keeping leadership adaptive, knowledgeable, and strategic. Structured communication, timely decision-making, and effective stakeholder management are facilitated by integrating interpersonal, informational, and decisional responsibilities. In Unilever's complex international organisation, managers must perform all these tasks to preserve agility, sustainability, and global competitiveness. Interpersonal roles boost leadership visibility, employee engagement, and work culture. Senior executives represent Unilever at international forums, enhancing the brand's reputation </a:t>
            </a:r>
            <a:r>
              <a:rPr lang="en-US" sz="1800">
                <a:effectLst/>
                <a:latin typeface="Arial" panose="020B0604020202020204" pitchFamily="34" charset="0"/>
                <a:ea typeface="Calibri" panose="020F0502020204030204" pitchFamily="34" charset="0"/>
                <a:cs typeface="Arial" panose="020B0604020202020204" pitchFamily="34" charset="0"/>
              </a:rPr>
              <a:t>(Laud, et al., 2016)</a:t>
            </a:r>
            <a:r>
              <a:rPr lang="en-GB" sz="1800">
                <a:effectLst/>
                <a:latin typeface="Arial" panose="020B0604020202020204" pitchFamily="34" charset="0"/>
                <a:ea typeface="Calibri" panose="020F0502020204030204" pitchFamily="34" charset="0"/>
                <a:cs typeface="Arial" panose="020B0604020202020204" pitchFamily="34" charset="0"/>
              </a:rPr>
              <a:t>. Through coaching and inclusive leadership, Unilever managers foster high-performing teams that innovate and deliver results. Liaison jobs coordinate worldwide market activities across functions and locations.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GB" sz="1800">
                <a:effectLst/>
                <a:latin typeface="Arial" panose="020B0604020202020204" pitchFamily="34" charset="0"/>
                <a:ea typeface="Calibri" panose="020F0502020204030204" pitchFamily="34" charset="0"/>
                <a:cs typeface="Arial" panose="020B0604020202020204" pitchFamily="34" charset="0"/>
              </a:rPr>
              <a:t>Informational roles at Unilever enhance operational efficiency by providing essential insights and facilitating knowledge sharing. Unilever monitors market demands with consumer analytics and trend forecasts. "</a:t>
            </a:r>
            <a:r>
              <a:rPr lang="en-GB" sz="1800" err="1">
                <a:effectLst/>
                <a:latin typeface="Arial" panose="020B0604020202020204" pitchFamily="34" charset="0"/>
                <a:ea typeface="Calibri" panose="020F0502020204030204" pitchFamily="34" charset="0"/>
                <a:cs typeface="Arial" panose="020B0604020202020204" pitchFamily="34" charset="0"/>
              </a:rPr>
              <a:t>MyUnilever</a:t>
            </a:r>
            <a:r>
              <a:rPr lang="en-GB" sz="1800">
                <a:effectLst/>
                <a:latin typeface="Arial" panose="020B0604020202020204" pitchFamily="34" charset="0"/>
                <a:ea typeface="Calibri" panose="020F0502020204030204" pitchFamily="34" charset="0"/>
                <a:cs typeface="Arial" panose="020B0604020202020204" pitchFamily="34" charset="0"/>
              </a:rPr>
              <a:t>," the company's internal platform, provides real-time information and strategic direction across departments. Executive spokesperson duties include communicating on programs such as the Climate Transition Action Plan to build stakeholder trust and ensure regulatory compliance. Informational jobs are executed precisely to help the organisation adapt quickly to external developments, unify internally on strategic initiatives, and maintain a solid external reputation </a:t>
            </a:r>
            <a:r>
              <a:rPr lang="en-US" sz="1800">
                <a:effectLst/>
                <a:latin typeface="Arial" panose="020B0604020202020204" pitchFamily="34" charset="0"/>
                <a:ea typeface="Calibri" panose="020F0502020204030204" pitchFamily="34" charset="0"/>
                <a:cs typeface="Arial" panose="020B0604020202020204" pitchFamily="34" charset="0"/>
              </a:rPr>
              <a:t>(Bianchi, et al., 2017)</a:t>
            </a:r>
            <a:r>
              <a:rPr lang="en-GB" sz="1800">
                <a:effectLst/>
                <a:latin typeface="Arial" panose="020B0604020202020204" pitchFamily="34" charset="0"/>
                <a:ea typeface="Calibri" panose="020F0502020204030204" pitchFamily="34" charset="0"/>
                <a:cs typeface="Arial" panose="020B0604020202020204" pitchFamily="34" charset="0"/>
              </a:rPr>
              <a:t>. These results affect consumer happiness, employee engagement, and market share.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GB" sz="18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a:t>
            </a:r>
            <a:r>
              <a:rPr lang="en-US" sz="1800">
                <a:effectLst/>
                <a:latin typeface="Arial" panose="020B0604020202020204" pitchFamily="34" charset="0"/>
                <a:ea typeface="Calibri" panose="020F0502020204030204" pitchFamily="34" charset="0"/>
                <a:cs typeface="Arial" panose="020B0604020202020204" pitchFamily="34" charset="0"/>
              </a:rPr>
              <a:t>(Kumar, 2015)</a:t>
            </a:r>
            <a:r>
              <a:rPr lang="en-GB" sz="1800">
                <a:effectLst/>
                <a:latin typeface="Arial" panose="020B0604020202020204" pitchFamily="34" charset="0"/>
                <a:ea typeface="Calibri" panose="020F0502020204030204" pitchFamily="34" charset="0"/>
                <a:cs typeface="Arial" panose="020B0604020202020204" pitchFamily="34" charset="0"/>
              </a:rPr>
              <a:t>. Entrepreneurial roles include developing plant-based product lines for Hellmann's and Magnum to meet consumer preferences and sustainability trends. Unilever used agile management to maintain supply chain continuity and staff safety during the COVID-19 pandemic as a disturbance handler. Unilever invests in sustainable sourcing and digital transformation to strategically allocate resources and build resilience. Negotiating with suppliers and retailers improves terms and the value chain.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a:p>
        </p:txBody>
      </p:sp>
    </p:spTree>
    <p:extLst>
      <p:ext uri="{BB962C8B-B14F-4D97-AF65-F5344CB8AC3E}">
        <p14:creationId xmlns:p14="http://schemas.microsoft.com/office/powerpoint/2010/main" val="2838551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Additional Managerial Roles in Today’s Business Environment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GB" sz="1800">
                <a:effectLst/>
                <a:latin typeface="Arial" panose="020B0604020202020204" pitchFamily="34" charset="0"/>
                <a:ea typeface="Calibri" panose="020F0502020204030204" pitchFamily="34" charset="0"/>
                <a:cs typeface="Arial" panose="020B0604020202020204" pitchFamily="34" charset="0"/>
              </a:rPr>
              <a:t>Due to technical advances and data-driven operations, digital transformation has become essential in modern businesses. This function integrates digital technology across the organisation to improve customer experiences, operational efficiency, and innovation. Digital transformation leaders at Unilever utilise advanced analytics, AI, and machine learning to optimise supply chains, predict consumer trends, and automate repetitive tasks. This function is crucial for maintaining a competitive advantage in a rapidly changing digital landscape. E-commerce, digital marketing, and data privacy requirements necessitate sophisticated digital infrastructures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 The People Data Centre at Unilever utilises real-time customer insights to refine strategies more effectively, underscoring the need for digital transformation.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Change Management Role: </a:t>
            </a:r>
            <a:r>
              <a:rPr lang="en-GB" sz="1800">
                <a:effectLst/>
                <a:latin typeface="Arial" panose="020B0604020202020204" pitchFamily="34" charset="0"/>
                <a:ea typeface="Calibri" panose="020F0502020204030204" pitchFamily="34" charset="0"/>
                <a:cs typeface="Arial" panose="020B0604020202020204" pitchFamily="34" charset="0"/>
              </a:rPr>
              <a:t>As technology, the environment, and the economy affect enterprises, change management is crucial. This function plans, implements, and sustains organisational change while reducing resistance and preserving performance </a:t>
            </a:r>
            <a:r>
              <a:rPr lang="en-US" sz="1800">
                <a:effectLst/>
                <a:latin typeface="Arial" panose="020B0604020202020204" pitchFamily="34" charset="0"/>
                <a:ea typeface="Calibri" panose="020F0502020204030204" pitchFamily="34" charset="0"/>
                <a:cs typeface="Arial" panose="020B0604020202020204" pitchFamily="34" charset="0"/>
              </a:rPr>
              <a:t>(Barth &amp; Beer, 2018)</a:t>
            </a:r>
            <a:r>
              <a:rPr lang="en-GB" sz="1800">
                <a:effectLst/>
                <a:latin typeface="Arial" panose="020B0604020202020204" pitchFamily="34" charset="0"/>
                <a:ea typeface="Calibri" panose="020F0502020204030204" pitchFamily="34" charset="0"/>
                <a:cs typeface="Arial" panose="020B0604020202020204" pitchFamily="34" charset="0"/>
              </a:rPr>
              <a:t>. Unilever's large-scale transformation programs, including restructuring and sustainability transitions such as achieving net-zero emissions and reducing plastic, demonstrate this role. Smooth transitions, corporate morale, and stakeholder alignment with new strategic directions are achieved with effective change management. Complex global organisations like Unilever must coordinate change initiatives across geographies and functions, making this role vital. Professional change managers at Unilever oversee training, communication, and feedback to ensure success and improvement.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GB" sz="1800">
                <a:effectLst/>
                <a:latin typeface="Arial" panose="020B0604020202020204" pitchFamily="34" charset="0"/>
                <a:ea typeface="Calibri" panose="020F0502020204030204" pitchFamily="34" charset="0"/>
                <a:cs typeface="Arial" panose="020B0604020202020204" pitchFamily="34" charset="0"/>
              </a:rPr>
              <a:t>Sustainability and ESG have grown in relevance as ethical and responsible corporate practices are expected. This position ensures ESG compliance and integrates SDGs into corporate operations. Unilever sustainability managers aim for supply chain carbon neutrality, water conservation, and fair employment (</a:t>
            </a: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et al., 2017). This role is essential for risk mitigation, brand differentiation, and investor confidence. Unilever's Dow Jones Sustainability Index leadership and Unilever Compass plan demonstrate the relevance of sustainability and ESG in long-term organizational resilience and stakeholder trust.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a:t>
            </a:r>
            <a:r>
              <a:rPr lang="en-GB" sz="1800">
                <a:effectLst/>
                <a:latin typeface="Arial" panose="020B0604020202020204" pitchFamily="34" charset="0"/>
                <a:ea typeface="Calibri" panose="020F0502020204030204" pitchFamily="34" charset="0"/>
                <a:cs typeface="Arial" panose="020B0604020202020204" pitchFamily="34" charset="0"/>
              </a:rPr>
              <a:t> Data governance and cybersecurity address growing threats to data integrity, consumer privacy, and regulatory compliance. In the digital age, information asset protection is essential for operational continuity and reputation management. Unilever needs this function to manage cybersecurity, GDPR compliance, and consumer trust in digital platforms. This occupation is growing more important as cyberattacks and digital business models increase. Effective governance and risk management protect innovation, stakeholder data, and legislation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a:t>
            </a:r>
            <a:br>
              <a:rPr lang="en-GB" sz="1800">
                <a:effectLst/>
                <a:latin typeface="Arial" panose="020B0604020202020204" pitchFamily="34" charset="0"/>
                <a:ea typeface="Calibri" panose="020F0502020204030204" pitchFamily="34" charset="0"/>
                <a:cs typeface="Arial" panose="020B0604020202020204" pitchFamily="34" charset="0"/>
              </a:rPr>
            </a:b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a:p>
        </p:txBody>
      </p:sp>
    </p:spTree>
    <p:extLst>
      <p:ext uri="{BB962C8B-B14F-4D97-AF65-F5344CB8AC3E}">
        <p14:creationId xmlns:p14="http://schemas.microsoft.com/office/powerpoint/2010/main" val="2502656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Conclusion</a:t>
            </a: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a:p>
        </p:txBody>
      </p:sp>
    </p:spTree>
    <p:extLst>
      <p:ext uri="{BB962C8B-B14F-4D97-AF65-F5344CB8AC3E}">
        <p14:creationId xmlns:p14="http://schemas.microsoft.com/office/powerpoint/2010/main" val="1463029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References</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H., </a:t>
            </a:r>
            <a:r>
              <a:rPr lang="en-GB" sz="1800" err="1">
                <a:effectLst/>
                <a:latin typeface="Arial" panose="020B0604020202020204" pitchFamily="34" charset="0"/>
                <a:ea typeface="Calibri" panose="020F0502020204030204" pitchFamily="34" charset="0"/>
                <a:cs typeface="Arial" panose="020B0604020202020204" pitchFamily="34" charset="0"/>
              </a:rPr>
              <a:t>Gharaibeh</a:t>
            </a:r>
            <a:r>
              <a:rPr lang="en-GB" sz="1800">
                <a:effectLst/>
                <a:latin typeface="Arial" panose="020B0604020202020204" pitchFamily="34" charset="0"/>
                <a:ea typeface="Calibri" panose="020F0502020204030204" pitchFamily="34" charset="0"/>
                <a:cs typeface="Arial" panose="020B0604020202020204" pitchFamily="34" charset="0"/>
              </a:rPr>
              <a:t>, A. &amp; </a:t>
            </a:r>
            <a:r>
              <a:rPr lang="en-GB" sz="1800" err="1">
                <a:effectLst/>
                <a:latin typeface="Arial" panose="020B0604020202020204" pitchFamily="34" charset="0"/>
                <a:ea typeface="Calibri" panose="020F0502020204030204" pitchFamily="34" charset="0"/>
                <a:cs typeface="Arial" panose="020B0604020202020204" pitchFamily="34" charset="0"/>
              </a:rPr>
              <a:t>Masa’deh</a:t>
            </a:r>
            <a:r>
              <a:rPr lang="en-GB" sz="1800">
                <a:effectLst/>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a:t>
            </a:r>
            <a:r>
              <a:rPr lang="en-GB" sz="1800" i="1">
                <a:effectLst/>
                <a:latin typeface="Arial" panose="020B0604020202020204" pitchFamily="34" charset="0"/>
                <a:ea typeface="Calibri" panose="020F0502020204030204" pitchFamily="34" charset="0"/>
                <a:cs typeface="Arial" panose="020B0604020202020204" pitchFamily="34" charset="0"/>
              </a:rPr>
              <a:t>Journal of Business Management and Economic Research, </a:t>
            </a:r>
            <a:r>
              <a:rPr lang="en-GB" sz="1800">
                <a:effectLst/>
                <a:latin typeface="Arial" panose="020B0604020202020204" pitchFamily="34" charset="0"/>
                <a:ea typeface="Calibri" panose="020F0502020204030204" pitchFamily="34" charset="0"/>
                <a:cs typeface="Arial" panose="020B0604020202020204" pitchFamily="34" charset="0"/>
              </a:rPr>
              <a:t>Volume 8(2), pp. 920-925.</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Barth, A. L. &amp; Beer, W. d., 2018.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Success.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Bianchi, C., </a:t>
            </a:r>
            <a:r>
              <a:rPr lang="en-GB" sz="1800" err="1">
                <a:effectLst/>
                <a:latin typeface="Arial" panose="020B0604020202020204" pitchFamily="34" charset="0"/>
                <a:ea typeface="Calibri" panose="020F0502020204030204" pitchFamily="34" charset="0"/>
                <a:cs typeface="Arial" panose="020B0604020202020204" pitchFamily="34" charset="0"/>
              </a:rPr>
              <a:t>Borgonovi</a:t>
            </a:r>
            <a:r>
              <a:rPr lang="en-GB" sz="1800">
                <a:effectLst/>
                <a:latin typeface="Arial" panose="020B0604020202020204" pitchFamily="34" charset="0"/>
                <a:ea typeface="Calibri" panose="020F0502020204030204" pitchFamily="34" charset="0"/>
                <a:cs typeface="Arial" panose="020B0604020202020204" pitchFamily="34" charset="0"/>
              </a:rPr>
              <a:t>, E. &amp; </a:t>
            </a:r>
            <a:r>
              <a:rPr lang="en-GB" sz="1800" err="1">
                <a:effectLst/>
                <a:latin typeface="Arial" panose="020B0604020202020204" pitchFamily="34" charset="0"/>
                <a:ea typeface="Calibri" panose="020F0502020204030204" pitchFamily="34" charset="0"/>
                <a:cs typeface="Arial" panose="020B0604020202020204" pitchFamily="34" charset="0"/>
              </a:rPr>
              <a:t>Anessi</a:t>
            </a:r>
            <a:r>
              <a:rPr lang="en-GB" sz="1800">
                <a:effectLst/>
                <a:latin typeface="Arial" panose="020B0604020202020204" pitchFamily="34" charset="0"/>
                <a:ea typeface="Calibri" panose="020F0502020204030204" pitchFamily="34" charset="0"/>
                <a:cs typeface="Arial" panose="020B0604020202020204" pitchFamily="34" charset="0"/>
              </a:rPr>
              <a:t>-Pessina, E., 2017. </a:t>
            </a:r>
            <a:r>
              <a:rPr lang="en-GB" sz="1800" i="1">
                <a:effectLst/>
                <a:latin typeface="Arial" panose="020B0604020202020204" pitchFamily="34" charset="0"/>
                <a:ea typeface="Calibri" panose="020F0502020204030204" pitchFamily="34" charset="0"/>
                <a:cs typeface="Arial" panose="020B0604020202020204" pitchFamily="34" charset="0"/>
              </a:rPr>
              <a:t>Outcome-Based Performance Management in the Public Sector.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Bilić</a:t>
            </a:r>
            <a:r>
              <a:rPr lang="en-GB" sz="1800">
                <a:effectLst/>
                <a:latin typeface="Arial" panose="020B0604020202020204" pitchFamily="34" charset="0"/>
                <a:ea typeface="Calibri" panose="020F0502020204030204" pitchFamily="34" charset="0"/>
                <a:cs typeface="Arial" panose="020B0604020202020204" pitchFamily="34" charset="0"/>
              </a:rPr>
              <a:t>, I., </a:t>
            </a:r>
            <a:r>
              <a:rPr lang="en-GB" sz="1800" err="1">
                <a:effectLst/>
                <a:latin typeface="Arial" panose="020B0604020202020204" pitchFamily="34" charset="0"/>
                <a:ea typeface="Calibri" panose="020F0502020204030204" pitchFamily="34" charset="0"/>
                <a:cs typeface="Arial" panose="020B0604020202020204" pitchFamily="34" charset="0"/>
              </a:rPr>
              <a:t>Primorac</a:t>
            </a:r>
            <a:r>
              <a:rPr lang="en-GB" sz="1800">
                <a:effectLst/>
                <a:latin typeface="Arial" panose="020B0604020202020204" pitchFamily="34" charset="0"/>
                <a:ea typeface="Calibri" panose="020F0502020204030204" pitchFamily="34" charset="0"/>
                <a:cs typeface="Arial" panose="020B0604020202020204" pitchFamily="34" charset="0"/>
              </a:rPr>
              <a:t>, D. &amp; </a:t>
            </a:r>
            <a:r>
              <a:rPr lang="en-GB" sz="1800" err="1">
                <a:effectLst/>
                <a:latin typeface="Arial" panose="020B0604020202020204" pitchFamily="34" charset="0"/>
                <a:ea typeface="Calibri" panose="020F0502020204030204" pitchFamily="34" charset="0"/>
                <a:cs typeface="Arial" panose="020B0604020202020204" pitchFamily="34" charset="0"/>
              </a:rPr>
              <a:t>Trkulja</a:t>
            </a:r>
            <a:r>
              <a:rPr lang="en-GB" sz="1800">
                <a:effectLst/>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a:t>
            </a:r>
            <a:r>
              <a:rPr lang="en-GB" sz="1800" i="1">
                <a:effectLst/>
                <a:latin typeface="Arial" panose="020B0604020202020204" pitchFamily="34" charset="0"/>
                <a:ea typeface="Calibri" panose="020F0502020204030204" pitchFamily="34" charset="0"/>
                <a:cs typeface="Arial" panose="020B0604020202020204" pitchFamily="34" charset="0"/>
              </a:rPr>
              <a:t>Business Systems Research: International journal of the Society for Advancing Innovation and Research in Economy, </a:t>
            </a:r>
            <a:r>
              <a:rPr lang="en-GB" sz="1800">
                <a:effectLst/>
                <a:latin typeface="Arial" panose="020B0604020202020204" pitchFamily="34" charset="0"/>
                <a:ea typeface="Calibri" panose="020F0502020204030204" pitchFamily="34" charset="0"/>
                <a:cs typeface="Arial" panose="020B0604020202020204" pitchFamily="34" charset="0"/>
              </a:rPr>
              <a:t>Volume 14(2), pp. 145-157.</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Cardy, R. &amp; Leonard, B., 2014.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a:t>
            </a:r>
            <a:r>
              <a:rPr lang="en-GB" sz="1800" err="1">
                <a:effectLst/>
                <a:latin typeface="Arial" panose="020B0604020202020204" pitchFamily="34" charset="0"/>
                <a:ea typeface="Calibri" panose="020F0502020204030204" pitchFamily="34" charset="0"/>
                <a:cs typeface="Arial" panose="020B0604020202020204" pitchFamily="34" charset="0"/>
              </a:rPr>
              <a:t>s.l.:Taylor</a:t>
            </a:r>
            <a:r>
              <a:rPr lang="en-GB" sz="1800">
                <a:effectLst/>
                <a:latin typeface="Arial" panose="020B0604020202020204" pitchFamily="34" charset="0"/>
                <a:ea typeface="Calibri" panose="020F0502020204030204" pitchFamily="34" charset="0"/>
                <a:cs typeface="Arial" panose="020B0604020202020204" pitchFamily="34" charset="0"/>
              </a:rPr>
              <a:t> &amp; Francis.</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Dockery, D. &amp; Knudsen, L., 2017. </a:t>
            </a:r>
            <a:r>
              <a:rPr lang="en-GB" sz="1800" i="1">
                <a:effectLst/>
                <a:latin typeface="Arial" panose="020B0604020202020204" pitchFamily="34" charset="0"/>
                <a:ea typeface="Calibri" panose="020F0502020204030204" pitchFamily="34" charset="0"/>
                <a:cs typeface="Arial" panose="020B0604020202020204" pitchFamily="34" charset="0"/>
              </a:rPr>
              <a:t>Modern Business Management. </a:t>
            </a:r>
            <a:r>
              <a:rPr lang="en-GB" sz="1800">
                <a:effectLst/>
                <a:latin typeface="Arial" panose="020B0604020202020204" pitchFamily="34" charset="0"/>
                <a:ea typeface="Calibri" panose="020F0502020204030204" pitchFamily="34" charset="0"/>
                <a:cs typeface="Arial" panose="020B0604020202020204" pitchFamily="34" charset="0"/>
              </a:rPr>
              <a:t>London: </a:t>
            </a:r>
            <a:r>
              <a:rPr lang="en-GB" sz="1800" err="1">
                <a:effectLst/>
                <a:latin typeface="Arial" panose="020B0604020202020204" pitchFamily="34" charset="0"/>
                <a:ea typeface="Calibri" panose="020F0502020204030204" pitchFamily="34" charset="0"/>
                <a:cs typeface="Arial" panose="020B0604020202020204" pitchFamily="34" charset="0"/>
              </a:rPr>
              <a:t>Apress</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Kahungu</a:t>
            </a:r>
            <a:r>
              <a:rPr lang="en-GB" sz="1800">
                <a:effectLst/>
                <a:latin typeface="Arial" panose="020B0604020202020204" pitchFamily="34" charset="0"/>
                <a:ea typeface="Calibri" panose="020F0502020204030204" pitchFamily="34" charset="0"/>
                <a:cs typeface="Arial" panose="020B0604020202020204" pitchFamily="34" charset="0"/>
              </a:rPr>
              <a:t>, L., 2018. </a:t>
            </a:r>
            <a:r>
              <a:rPr lang="en-GB" sz="1800" i="1">
                <a:effectLst/>
                <a:latin typeface="Arial" panose="020B0604020202020204" pitchFamily="34" charset="0"/>
                <a:ea typeface="Calibri" panose="020F0502020204030204" pitchFamily="34" charset="0"/>
                <a:cs typeface="Arial" panose="020B0604020202020204" pitchFamily="34" charset="0"/>
              </a:rPr>
              <a:t>Unilever Company Case Study. </a:t>
            </a:r>
            <a:r>
              <a:rPr lang="en-GB" sz="1800" err="1">
                <a:effectLst/>
                <a:latin typeface="Arial" panose="020B0604020202020204" pitchFamily="34" charset="0"/>
                <a:ea typeface="Calibri" panose="020F0502020204030204" pitchFamily="34" charset="0"/>
                <a:cs typeface="Arial" panose="020B0604020202020204" pitchFamily="34" charset="0"/>
              </a:rPr>
              <a:t>s.l.:GRIN</a:t>
            </a:r>
            <a:r>
              <a:rPr lang="en-GB" sz="1800">
                <a:effectLst/>
                <a:latin typeface="Arial" panose="020B0604020202020204" pitchFamily="34" charset="0"/>
                <a:ea typeface="Calibri" panose="020F0502020204030204" pitchFamily="34" charset="0"/>
                <a:cs typeface="Arial" panose="020B0604020202020204" pitchFamily="34" charset="0"/>
              </a:rPr>
              <a:t> Verlag.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a:t>
            </a:r>
            <a:r>
              <a:rPr lang="en-GB" sz="1800" i="1">
                <a:effectLst/>
                <a:latin typeface="Arial" panose="020B0604020202020204" pitchFamily="34" charset="0"/>
                <a:ea typeface="Calibri" panose="020F0502020204030204" pitchFamily="34" charset="0"/>
                <a:cs typeface="Arial" panose="020B0604020202020204" pitchFamily="34" charset="0"/>
              </a:rPr>
              <a:t>International Journal of Research in Management &amp; Business Studies, </a:t>
            </a:r>
            <a:r>
              <a:rPr lang="en-GB" sz="1800">
                <a:effectLst/>
                <a:latin typeface="Arial" panose="020B0604020202020204" pitchFamily="34" charset="0"/>
                <a:ea typeface="Calibri" panose="020F0502020204030204" pitchFamily="34" charset="0"/>
                <a:cs typeface="Arial" panose="020B0604020202020204" pitchFamily="34" charset="0"/>
              </a:rPr>
              <a:t>Volume 2(3), pp. 12-19.</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Lasserre</a:t>
            </a:r>
            <a:r>
              <a:rPr lang="en-GB" sz="1800">
                <a:effectLst/>
                <a:latin typeface="Arial" panose="020B0604020202020204" pitchFamily="34" charset="0"/>
                <a:ea typeface="Calibri" panose="020F0502020204030204" pitchFamily="34" charset="0"/>
                <a:cs typeface="Arial" panose="020B0604020202020204" pitchFamily="34" charset="0"/>
              </a:rPr>
              <a:t>, P. &amp; Monteiro, F., 2023. </a:t>
            </a:r>
            <a:r>
              <a:rPr lang="en-GB" sz="1800" i="1">
                <a:effectLst/>
                <a:latin typeface="Arial" panose="020B0604020202020204" pitchFamily="34" charset="0"/>
                <a:ea typeface="Calibri" panose="020F0502020204030204" pitchFamily="34" charset="0"/>
                <a:cs typeface="Arial" panose="020B0604020202020204" pitchFamily="34" charset="0"/>
              </a:rPr>
              <a:t>Global Strategic Management. </a:t>
            </a:r>
            <a:r>
              <a:rPr lang="en-GB" sz="1800">
                <a:effectLst/>
                <a:latin typeface="Arial" panose="020B0604020202020204" pitchFamily="34" charset="0"/>
                <a:ea typeface="Calibri" panose="020F0502020204030204" pitchFamily="34" charset="0"/>
                <a:cs typeface="Arial" panose="020B0604020202020204" pitchFamily="34" charset="0"/>
              </a:rPr>
              <a:t>5th ed. New York: Bloomsbury Publishing Plc.</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a:t>
            </a:r>
            <a:r>
              <a:rPr lang="en-GB" sz="1800" i="1">
                <a:effectLst/>
                <a:latin typeface="Arial" panose="020B0604020202020204" pitchFamily="34" charset="0"/>
                <a:ea typeface="Calibri" panose="020F0502020204030204" pitchFamily="34" charset="0"/>
                <a:cs typeface="Arial" panose="020B0604020202020204" pitchFamily="34" charset="0"/>
              </a:rPr>
              <a:t>Journal of Management &amp; Organization, </a:t>
            </a:r>
            <a:r>
              <a:rPr lang="en-GB" sz="1800">
                <a:effectLst/>
                <a:latin typeface="Arial" panose="020B0604020202020204" pitchFamily="34" charset="0"/>
                <a:ea typeface="Calibri" panose="020F0502020204030204" pitchFamily="34" charset="0"/>
                <a:cs typeface="Arial" panose="020B0604020202020204" pitchFamily="34" charset="0"/>
              </a:rPr>
              <a:t>Volume 22(4), pp. 435-456.</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Lukehart</a:t>
            </a:r>
            <a:r>
              <a:rPr lang="en-GB" sz="1800">
                <a:effectLst/>
                <a:latin typeface="Arial" panose="020B0604020202020204" pitchFamily="34" charset="0"/>
                <a:ea typeface="Calibri" panose="020F0502020204030204" pitchFamily="34" charset="0"/>
                <a:cs typeface="Arial" panose="020B0604020202020204" pitchFamily="34" charset="0"/>
              </a:rPr>
              <a:t>, P., 2020. </a:t>
            </a:r>
            <a:r>
              <a:rPr lang="en-GB" sz="1800" i="1">
                <a:effectLst/>
                <a:latin typeface="Arial" panose="020B0604020202020204" pitchFamily="34" charset="0"/>
                <a:ea typeface="Calibri" panose="020F0502020204030204" pitchFamily="34" charset="0"/>
                <a:cs typeface="Arial" panose="020B0604020202020204" pitchFamily="34" charset="0"/>
              </a:rPr>
              <a:t>Practical Performance Management. </a:t>
            </a:r>
            <a:r>
              <a:rPr lang="en-GB" sz="1800">
                <a:effectLst/>
                <a:latin typeface="Arial" panose="020B0604020202020204" pitchFamily="34" charset="0"/>
                <a:ea typeface="Calibri" panose="020F0502020204030204" pitchFamily="34" charset="0"/>
                <a:cs typeface="Arial" panose="020B0604020202020204" pitchFamily="34" charset="0"/>
              </a:rPr>
              <a:t>London: Amazon Digital Services LLC - </a:t>
            </a:r>
            <a:r>
              <a:rPr lang="en-GB" sz="1800" err="1">
                <a:effectLst/>
                <a:latin typeface="Arial" panose="020B0604020202020204" pitchFamily="34" charset="0"/>
                <a:ea typeface="Calibri" panose="020F0502020204030204" pitchFamily="34" charset="0"/>
                <a:cs typeface="Arial" panose="020B0604020202020204" pitchFamily="34" charset="0"/>
              </a:rPr>
              <a:t>Kdp</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Martela</a:t>
            </a:r>
            <a:r>
              <a:rPr lang="en-GB" sz="1800">
                <a:effectLst/>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a:t>
            </a:r>
            <a:r>
              <a:rPr lang="en-GB" sz="1800" i="1">
                <a:effectLst/>
                <a:latin typeface="Arial" panose="020B0604020202020204" pitchFamily="34" charset="0"/>
                <a:ea typeface="Calibri" panose="020F0502020204030204" pitchFamily="34" charset="0"/>
                <a:cs typeface="Arial" panose="020B0604020202020204" pitchFamily="34" charset="0"/>
              </a:rPr>
              <a:t>Journal of Organization Design, </a:t>
            </a:r>
            <a:r>
              <a:rPr lang="en-GB" sz="1800">
                <a:effectLst/>
                <a:latin typeface="Arial" panose="020B0604020202020204" pitchFamily="34" charset="0"/>
                <a:ea typeface="Calibri" panose="020F0502020204030204" pitchFamily="34" charset="0"/>
                <a:cs typeface="Arial" panose="020B0604020202020204" pitchFamily="34" charset="0"/>
              </a:rPr>
              <a:t>Volume 8(1), pp. 1-23.</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Mintzberg, H., 2019. </a:t>
            </a:r>
            <a:r>
              <a:rPr lang="en-GB" sz="1800" i="1">
                <a:effectLst/>
                <a:latin typeface="Arial" panose="020B0604020202020204" pitchFamily="34" charset="0"/>
                <a:ea typeface="Calibri" panose="020F0502020204030204" pitchFamily="34" charset="0"/>
                <a:cs typeface="Arial" panose="020B0604020202020204" pitchFamily="34" charset="0"/>
              </a:rPr>
              <a:t>Managerial work: Analysis from observation. </a:t>
            </a:r>
            <a:r>
              <a:rPr lang="en-GB" sz="1800">
                <a:effectLst/>
                <a:latin typeface="Arial" panose="020B0604020202020204" pitchFamily="34" charset="0"/>
                <a:ea typeface="Calibri" panose="020F0502020204030204" pitchFamily="34" charset="0"/>
                <a:cs typeface="Arial" panose="020B0604020202020204" pitchFamily="34" charset="0"/>
              </a:rPr>
              <a:t>London: Routledge.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a:p>
        </p:txBody>
      </p:sp>
    </p:spTree>
    <p:extLst>
      <p:ext uri="{BB962C8B-B14F-4D97-AF65-F5344CB8AC3E}">
        <p14:creationId xmlns:p14="http://schemas.microsoft.com/office/powerpoint/2010/main" val="248173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a:p>
        </p:txBody>
      </p:sp>
    </p:spTree>
    <p:extLst>
      <p:ext uri="{BB962C8B-B14F-4D97-AF65-F5344CB8AC3E}">
        <p14:creationId xmlns:p14="http://schemas.microsoft.com/office/powerpoint/2010/main" val="1006918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977900" y="676406"/>
            <a:ext cx="10829925" cy="3582444"/>
          </a:xfrm>
        </p:spPr>
        <p:txBody>
          <a:bodyPr>
            <a:normAutofit fontScale="90000"/>
          </a:bodyPr>
          <a:lstStyle/>
          <a:p>
            <a:pPr algn="ctr">
              <a:lnSpc>
                <a:spcPct val="150000"/>
              </a:lnSpc>
            </a:pPr>
            <a:r>
              <a:rPr lang="en-US" sz="4000" b="1">
                <a:latin typeface="Arial" panose="020B0604020202020204" pitchFamily="34" charset="0"/>
                <a:cs typeface="Arial" panose="020B0604020202020204" pitchFamily="34" charset="0"/>
              </a:rPr>
              <a:t>LCBB4015</a:t>
            </a:r>
            <a:br>
              <a:rPr lang="en-US" sz="4000" b="1">
                <a:latin typeface="Arial" panose="020B0604020202020204" pitchFamily="34" charset="0"/>
                <a:cs typeface="Arial" panose="020B0604020202020204" pitchFamily="34" charset="0"/>
              </a:rPr>
            </a:br>
            <a:r>
              <a:rPr lang="en-US" sz="4000" b="1">
                <a:latin typeface="Arial" panose="020B0604020202020204" pitchFamily="34" charset="0"/>
                <a:cs typeface="Arial" panose="020B0604020202020204" pitchFamily="34" charset="0"/>
              </a:rPr>
              <a:t>Introduction to Leadership and Management</a:t>
            </a:r>
            <a:br>
              <a:rPr lang="en-US" sz="4000" b="1">
                <a:latin typeface="Arial" panose="020B0604020202020204" pitchFamily="34" charset="0"/>
                <a:cs typeface="Arial" panose="020B0604020202020204" pitchFamily="34" charset="0"/>
              </a:rPr>
            </a:br>
            <a:endParaRPr lang="en-US" sz="4000" b="1">
              <a:latin typeface="Arial" panose="020B0604020202020204" pitchFamily="34" charset="0"/>
              <a:cs typeface="Arial" panose="020B0604020202020204" pitchFamily="34" charset="0"/>
            </a:endParaRPr>
          </a:p>
        </p:txBody>
      </p:sp>
      <p:pic>
        <p:nvPicPr>
          <p:cNvPr id="5" name="Picture 4" descr="Discover University of Wales Trinity Saint David">
            <a:extLst>
              <a:ext uri="{FF2B5EF4-FFF2-40B4-BE49-F238E27FC236}">
                <a16:creationId xmlns:a16="http://schemas.microsoft.com/office/drawing/2014/main" id="{1B640649-3804-4BF1-BE3C-7CFB9976F87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0" y="-10617"/>
            <a:ext cx="2740025" cy="976805"/>
          </a:xfrm>
          <a:prstGeom prst="rect">
            <a:avLst/>
          </a:prstGeom>
          <a:solidFill>
            <a:schemeClr val="bg1"/>
          </a:solidFill>
          <a:ln>
            <a:noFill/>
          </a:ln>
        </p:spPr>
      </p:pic>
    </p:spTree>
    <p:extLst>
      <p:ext uri="{BB962C8B-B14F-4D97-AF65-F5344CB8AC3E}">
        <p14:creationId xmlns:p14="http://schemas.microsoft.com/office/powerpoint/2010/main" val="33788224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Introduction </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a:p>
        </p:txBody>
      </p:sp>
      <p:sp>
        <p:nvSpPr>
          <p:cNvPr id="8" name="TextBox 7">
            <a:extLst>
              <a:ext uri="{FF2B5EF4-FFF2-40B4-BE49-F238E27FC236}">
                <a16:creationId xmlns:a16="http://schemas.microsoft.com/office/drawing/2014/main" id="{C24AB42F-564D-4B76-8F74-06AF2F3B536C}"/>
              </a:ext>
            </a:extLst>
          </p:cNvPr>
          <p:cNvSpPr txBox="1"/>
          <p:nvPr/>
        </p:nvSpPr>
        <p:spPr>
          <a:xfrm>
            <a:off x="1142072" y="1310471"/>
            <a:ext cx="6198527" cy="5534849"/>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wrap="square">
            <a:spAutoFit/>
          </a:bodyPr>
          <a:lstStyle/>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This presentation </a:t>
            </a:r>
            <a:r>
              <a:rPr lang="en-US" err="1">
                <a:effectLst/>
                <a:latin typeface="Arial" panose="020B0604020202020204" pitchFamily="34" charset="0"/>
                <a:ea typeface="Calibri" panose="020F0502020204030204" pitchFamily="34" charset="0"/>
                <a:cs typeface="Arial" panose="020B0604020202020204" pitchFamily="34" charset="0"/>
              </a:rPr>
              <a:t>utilises</a:t>
            </a:r>
            <a:r>
              <a:rPr lang="en-US">
                <a:effectLst/>
                <a:latin typeface="Arial" panose="020B0604020202020204" pitchFamily="34" charset="0"/>
                <a:ea typeface="Calibri" panose="020F0502020204030204" pitchFamily="34" charset="0"/>
                <a:cs typeface="Arial" panose="020B0604020202020204" pitchFamily="34" charset="0"/>
              </a:rPr>
              <a:t> Mintzberg's 10 managerial responsibilities to examine the primary duties of modern corporate management.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Each position will be explained, role development strategies will be discussed, and their impact on </a:t>
            </a:r>
            <a:r>
              <a:rPr lang="en-US" err="1">
                <a:effectLst/>
                <a:latin typeface="Arial" panose="020B0604020202020204" pitchFamily="34" charset="0"/>
                <a:ea typeface="Calibri" panose="020F0502020204030204" pitchFamily="34" charset="0"/>
                <a:cs typeface="Arial" panose="020B0604020202020204" pitchFamily="34" charset="0"/>
              </a:rPr>
              <a:t>organisational</a:t>
            </a:r>
            <a:r>
              <a:rPr lang="en-US">
                <a:effectLst/>
                <a:latin typeface="Arial" panose="020B0604020202020204" pitchFamily="34" charset="0"/>
                <a:ea typeface="Calibri" panose="020F0502020204030204" pitchFamily="34" charset="0"/>
                <a:cs typeface="Arial" panose="020B0604020202020204" pitchFamily="34" charset="0"/>
              </a:rPr>
              <a:t> success will be explored.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A case study of Unilever will demonstrate real-world relevance (</a:t>
            </a:r>
            <a:r>
              <a:rPr lang="en-US" err="1">
                <a:effectLst/>
                <a:latin typeface="Arial" panose="020B0604020202020204" pitchFamily="34" charset="0"/>
                <a:ea typeface="Calibri" panose="020F0502020204030204" pitchFamily="34" charset="0"/>
                <a:cs typeface="Arial" panose="020B0604020202020204" pitchFamily="34" charset="0"/>
              </a:rPr>
              <a:t>Kahungu</a:t>
            </a:r>
            <a:r>
              <a:rPr lang="en-US">
                <a:effectLst/>
                <a:latin typeface="Arial" panose="020B0604020202020204" pitchFamily="34" charset="0"/>
                <a:ea typeface="Calibri" panose="020F0502020204030204" pitchFamily="34" charset="0"/>
                <a:cs typeface="Arial" panose="020B0604020202020204" pitchFamily="34" charset="0"/>
              </a:rPr>
              <a:t>, 2018).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Finally, this presentation will discuss new managerial responsibilities in today's dynamic business environment.</a:t>
            </a:r>
            <a:endParaRPr lang="en-GB">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4E0D80C-B081-4BFA-B4AE-73CE15A28732}"/>
              </a:ext>
            </a:extLst>
          </p:cNvPr>
          <p:cNvPicPr>
            <a:picLocks noChangeAspect="1"/>
          </p:cNvPicPr>
          <p:nvPr/>
        </p:nvPicPr>
        <p:blipFill>
          <a:blip r:embed="rId3"/>
          <a:stretch>
            <a:fillRect/>
          </a:stretch>
        </p:blipFill>
        <p:spPr>
          <a:xfrm>
            <a:off x="8320087" y="1843087"/>
            <a:ext cx="2867025" cy="3171825"/>
          </a:xfrm>
          <a:prstGeom prst="rect">
            <a:avLst/>
          </a:prstGeom>
        </p:spPr>
      </p:pic>
    </p:spTree>
    <p:extLst>
      <p:ext uri="{BB962C8B-B14F-4D97-AF65-F5344CB8AC3E}">
        <p14:creationId xmlns:p14="http://schemas.microsoft.com/office/powerpoint/2010/main" val="16074552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Mintzberg's 10 Managerial Roles overview</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3</a:t>
            </a:fld>
            <a:endParaRPr lang="en-US"/>
          </a:p>
        </p:txBody>
      </p:sp>
      <p:sp>
        <p:nvSpPr>
          <p:cNvPr id="7" name="TextBox 6">
            <a:extLst>
              <a:ext uri="{FF2B5EF4-FFF2-40B4-BE49-F238E27FC236}">
                <a16:creationId xmlns:a16="http://schemas.microsoft.com/office/drawing/2014/main" id="{769EFB9E-40A9-486E-8A65-0F44E25558CF}"/>
              </a:ext>
            </a:extLst>
          </p:cNvPr>
          <p:cNvSpPr txBox="1"/>
          <p:nvPr/>
        </p:nvSpPr>
        <p:spPr>
          <a:xfrm>
            <a:off x="1228726" y="1133475"/>
            <a:ext cx="6096000" cy="5586658"/>
          </a:xfrm>
          <a:prstGeom prst="rect">
            <a:avLst/>
          </a:prstGeom>
          <a:noFill/>
        </p:spPr>
        <p:txBody>
          <a:bodyPr wrap="square">
            <a:spAutoFit/>
          </a:bodyPr>
          <a:lstStyle/>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Figurehead: </a:t>
            </a:r>
            <a:r>
              <a:rPr lang="en-US" sz="16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a:t>
            </a:r>
            <a:r>
              <a:rPr lang="en-GB" sz="1600">
                <a:effectLst/>
                <a:latin typeface="Arial" panose="020B0604020202020204" pitchFamily="34" charset="0"/>
                <a:ea typeface="Calibri" panose="020F0502020204030204" pitchFamily="34" charset="0"/>
                <a:cs typeface="Arial" panose="020B0604020202020204" pitchFamily="34" charset="0"/>
              </a:rPr>
              <a:t>.</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Leader: </a:t>
            </a:r>
            <a:r>
              <a:rPr lang="en-US" sz="16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(Mintzberg, 2019). </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Liaison: </a:t>
            </a:r>
            <a:r>
              <a:rPr lang="en-US" sz="16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Monitor: </a:t>
            </a:r>
            <a:r>
              <a:rPr lang="en-US" sz="16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Disseminator: </a:t>
            </a:r>
            <a:r>
              <a:rPr lang="en-US" sz="16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600" err="1">
                <a:effectLst/>
                <a:latin typeface="Arial" panose="020B0604020202020204" pitchFamily="34" charset="0"/>
                <a:ea typeface="Calibri" panose="020F0502020204030204" pitchFamily="34" charset="0"/>
                <a:cs typeface="Arial" panose="020B0604020202020204" pitchFamily="34" charset="0"/>
              </a:rPr>
              <a:t>Martela</a:t>
            </a:r>
            <a:r>
              <a:rPr lang="en-US" sz="1600">
                <a:effectLst/>
                <a:latin typeface="Arial" panose="020B0604020202020204" pitchFamily="34" charset="0"/>
                <a:ea typeface="Calibri" panose="020F0502020204030204" pitchFamily="34" charset="0"/>
                <a:cs typeface="Arial" panose="020B0604020202020204" pitchFamily="34" charset="0"/>
              </a:rPr>
              <a:t>, 2019).</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 Spokesperson: </a:t>
            </a:r>
            <a:r>
              <a:rPr lang="en-US" sz="1600">
                <a:effectLst/>
                <a:latin typeface="Arial" panose="020B0604020202020204" pitchFamily="34" charset="0"/>
                <a:ea typeface="Calibri" panose="020F0502020204030204" pitchFamily="34" charset="0"/>
                <a:cs typeface="Arial" panose="020B0604020202020204" pitchFamily="34" charset="0"/>
              </a:rPr>
              <a:t>The spokesperson represents the company externally. </a:t>
            </a:r>
            <a:endParaRPr lang="en-GB" sz="1600">
              <a:effectLst/>
              <a:latin typeface="Arial" panose="020B060402020202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765BB37-FB63-44CE-9748-AB33791A67B7}"/>
              </a:ext>
            </a:extLst>
          </p:cNvPr>
          <p:cNvPicPr>
            <a:picLocks noChangeAspect="1"/>
          </p:cNvPicPr>
          <p:nvPr/>
        </p:nvPicPr>
        <p:blipFill>
          <a:blip r:embed="rId3"/>
          <a:stretch>
            <a:fillRect/>
          </a:stretch>
        </p:blipFill>
        <p:spPr>
          <a:xfrm>
            <a:off x="7603742" y="1975050"/>
            <a:ext cx="4474573" cy="3534175"/>
          </a:xfrm>
          <a:prstGeom prst="rect">
            <a:avLst/>
          </a:prstGeom>
        </p:spPr>
      </p:pic>
    </p:spTree>
    <p:extLst>
      <p:ext uri="{BB962C8B-B14F-4D97-AF65-F5344CB8AC3E}">
        <p14:creationId xmlns:p14="http://schemas.microsoft.com/office/powerpoint/2010/main" val="21766050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Overview of Mintzberg’s 10 Managerial Roles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4</a:t>
            </a:fld>
            <a:endParaRPr lang="en-US"/>
          </a:p>
        </p:txBody>
      </p:sp>
      <p:sp>
        <p:nvSpPr>
          <p:cNvPr id="5" name="TextBox 4">
            <a:extLst>
              <a:ext uri="{FF2B5EF4-FFF2-40B4-BE49-F238E27FC236}">
                <a16:creationId xmlns:a16="http://schemas.microsoft.com/office/drawing/2014/main" id="{2EDD8352-D077-4BE1-9888-6CB315B04D22}"/>
              </a:ext>
            </a:extLst>
          </p:cNvPr>
          <p:cNvSpPr txBox="1"/>
          <p:nvPr/>
        </p:nvSpPr>
        <p:spPr>
          <a:xfrm>
            <a:off x="1152519" y="1330990"/>
            <a:ext cx="5772156" cy="4611519"/>
          </a:xfrm>
          <a:prstGeom prst="rect">
            <a:avLst/>
          </a:prstGeom>
          <a:noFill/>
        </p:spPr>
        <p:txBody>
          <a:bodyPr wrap="square">
            <a:spAutoFit/>
          </a:bodyPr>
          <a:lstStyle/>
          <a:p>
            <a:pPr marL="0" marR="0" algn="just">
              <a:lnSpc>
                <a:spcPct val="150000"/>
              </a:lnSpc>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US"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(Dockery &amp; Knudsen, 2017). </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US"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DD5B15-6E89-4EE0-BC66-672FE1686B56}"/>
              </a:ext>
            </a:extLst>
          </p:cNvPr>
          <p:cNvPicPr>
            <a:picLocks noChangeAspect="1"/>
          </p:cNvPicPr>
          <p:nvPr/>
        </p:nvPicPr>
        <p:blipFill>
          <a:blip r:embed="rId3"/>
          <a:stretch>
            <a:fillRect/>
          </a:stretch>
        </p:blipFill>
        <p:spPr>
          <a:xfrm>
            <a:off x="7121524" y="1944687"/>
            <a:ext cx="4936455" cy="3214023"/>
          </a:xfrm>
          <a:prstGeom prst="rect">
            <a:avLst/>
          </a:prstGeom>
        </p:spPr>
      </p:pic>
    </p:spTree>
    <p:extLst>
      <p:ext uri="{BB962C8B-B14F-4D97-AF65-F5344CB8AC3E}">
        <p14:creationId xmlns:p14="http://schemas.microsoft.com/office/powerpoint/2010/main" val="41896046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5</a:t>
            </a:fld>
            <a:endParaRPr lang="en-US"/>
          </a:p>
        </p:txBody>
      </p:sp>
      <p:sp>
        <p:nvSpPr>
          <p:cNvPr id="5" name="TextBox 4">
            <a:extLst>
              <a:ext uri="{FF2B5EF4-FFF2-40B4-BE49-F238E27FC236}">
                <a16:creationId xmlns:a16="http://schemas.microsoft.com/office/drawing/2014/main" id="{9B7CDD9E-F9EB-4FA0-A709-B05E28D66EA1}"/>
              </a:ext>
            </a:extLst>
          </p:cNvPr>
          <p:cNvSpPr txBox="1"/>
          <p:nvPr/>
        </p:nvSpPr>
        <p:spPr>
          <a:xfrm>
            <a:off x="998381" y="1367574"/>
            <a:ext cx="6096000" cy="4576702"/>
          </a:xfrm>
          <a:prstGeom prst="rect">
            <a:avLst/>
          </a:prstGeom>
          <a:noFill/>
        </p:spPr>
        <p:txBody>
          <a:bodyPr wrap="square">
            <a:spAutoFit/>
          </a:bodyPr>
          <a:lstStyle/>
          <a:p>
            <a:pPr marL="0" marR="0" algn="just">
              <a:lnSpc>
                <a:spcPct val="150000"/>
              </a:lnSpc>
            </a:pPr>
            <a:r>
              <a:rPr lang="en-GB" sz="14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4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US" sz="1400">
                <a:effectLst/>
                <a:latin typeface="Arial" panose="020B0604020202020204" pitchFamily="34" charset="0"/>
                <a:ea typeface="Calibri" panose="020F0502020204030204" pitchFamily="34" charset="0"/>
                <a:cs typeface="Arial" panose="020B0604020202020204" pitchFamily="34" charset="0"/>
              </a:rPr>
              <a:t>At Unilever, leadership development begins with initiatives focused on emotional intelligence, communication, and stakeholder engagement (Cardy &amp; Leonard, 2014). </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a:t>
            </a:r>
            <a:r>
              <a:rPr lang="en-US" sz="1400" b="1" err="1">
                <a:effectLst/>
                <a:latin typeface="Arial" panose="020B0604020202020204" pitchFamily="34" charset="0"/>
                <a:ea typeface="Calibri" panose="020F0502020204030204" pitchFamily="34" charset="0"/>
                <a:cs typeface="Arial" panose="020B0604020202020204" pitchFamily="34" charset="0"/>
              </a:rPr>
              <a:t>Organisation</a:t>
            </a:r>
            <a:r>
              <a:rPr lang="en-US" sz="1400" b="1">
                <a:effectLst/>
                <a:latin typeface="Arial" panose="020B0604020202020204" pitchFamily="34" charset="0"/>
                <a:ea typeface="Calibri" panose="020F0502020204030204" pitchFamily="34" charset="0"/>
                <a:cs typeface="Arial" panose="020B0604020202020204" pitchFamily="34" charset="0"/>
              </a:rPr>
              <a:t>: </a:t>
            </a:r>
            <a:r>
              <a:rPr lang="en-US" sz="14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a:t>
            </a:r>
          </a:p>
          <a:p>
            <a:pPr marR="0" algn="just">
              <a:lnSpc>
                <a:spcPct val="150000"/>
              </a:lnSpc>
            </a:pPr>
            <a:r>
              <a:rPr lang="en-US" sz="1400" b="1">
                <a:effectLst/>
                <a:latin typeface="Arial" panose="020B0604020202020204" pitchFamily="34" charset="0"/>
                <a:ea typeface="Calibri" panose="020F0502020204030204" pitchFamily="34" charset="0"/>
                <a:cs typeface="Arial" panose="020B0604020202020204" pitchFamily="34" charset="0"/>
              </a:rPr>
              <a:t>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US" sz="14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Management Efficiency:</a:t>
            </a:r>
            <a:r>
              <a:rPr lang="en-US" sz="1400">
                <a:effectLst/>
                <a:latin typeface="Arial" panose="020B0604020202020204" pitchFamily="34" charset="0"/>
                <a:ea typeface="Calibri" panose="020F0502020204030204" pitchFamily="34" charset="0"/>
                <a:cs typeface="Arial" panose="020B0604020202020204" pitchFamily="34" charset="0"/>
              </a:rPr>
              <a:t> These managers help Unilever execute data-driven strategies and maintain </a:t>
            </a:r>
            <a:r>
              <a:rPr lang="en-US" sz="1400" err="1">
                <a:effectLst/>
                <a:latin typeface="Arial" panose="020B0604020202020204" pitchFamily="34" charset="0"/>
                <a:ea typeface="Calibri" panose="020F0502020204030204" pitchFamily="34" charset="0"/>
                <a:cs typeface="Arial" panose="020B0604020202020204" pitchFamily="34" charset="0"/>
              </a:rPr>
              <a:t>organisational</a:t>
            </a:r>
            <a:r>
              <a:rPr lang="en-US" sz="1400">
                <a:effectLst/>
                <a:latin typeface="Arial" panose="020B0604020202020204" pitchFamily="34" charset="0"/>
                <a:ea typeface="Calibri" panose="020F0502020204030204" pitchFamily="34" charset="0"/>
                <a:cs typeface="Arial" panose="020B0604020202020204" pitchFamily="34" charset="0"/>
              </a:rPr>
              <a:t> cohesion (</a:t>
            </a:r>
            <a:r>
              <a:rPr lang="en-US" sz="1400" err="1">
                <a:effectLst/>
                <a:latin typeface="Arial" panose="020B0604020202020204" pitchFamily="34" charset="0"/>
                <a:ea typeface="Calibri" panose="020F0502020204030204" pitchFamily="34" charset="0"/>
                <a:cs typeface="Arial" panose="020B0604020202020204" pitchFamily="34" charset="0"/>
              </a:rPr>
              <a:t>Lukehart</a:t>
            </a:r>
            <a:r>
              <a:rPr lang="en-US" sz="1400">
                <a:effectLst/>
                <a:latin typeface="Arial" panose="020B0604020202020204" pitchFamily="34" charset="0"/>
                <a:ea typeface="Calibri" panose="020F0502020204030204" pitchFamily="34" charset="0"/>
                <a:cs typeface="Arial" panose="020B0604020202020204" pitchFamily="34" charset="0"/>
              </a:rPr>
              <a:t>, 2020). </a:t>
            </a:r>
          </a:p>
        </p:txBody>
      </p:sp>
      <p:pic>
        <p:nvPicPr>
          <p:cNvPr id="7" name="Picture 6">
            <a:extLst>
              <a:ext uri="{FF2B5EF4-FFF2-40B4-BE49-F238E27FC236}">
                <a16:creationId xmlns:a16="http://schemas.microsoft.com/office/drawing/2014/main" id="{A4FD7402-D846-4E7A-8713-387D65F83741}"/>
              </a:ext>
            </a:extLst>
          </p:cNvPr>
          <p:cNvPicPr>
            <a:picLocks noChangeAspect="1"/>
          </p:cNvPicPr>
          <p:nvPr/>
        </p:nvPicPr>
        <p:blipFill>
          <a:blip r:embed="rId3"/>
          <a:stretch>
            <a:fillRect/>
          </a:stretch>
        </p:blipFill>
        <p:spPr>
          <a:xfrm>
            <a:off x="7419974" y="1514476"/>
            <a:ext cx="4429125" cy="44291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50488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6</a:t>
            </a:fld>
            <a:endParaRPr lang="en-US"/>
          </a:p>
        </p:txBody>
      </p:sp>
      <p:sp>
        <p:nvSpPr>
          <p:cNvPr id="5" name="TextBox 4">
            <a:extLst>
              <a:ext uri="{FF2B5EF4-FFF2-40B4-BE49-F238E27FC236}">
                <a16:creationId xmlns:a16="http://schemas.microsoft.com/office/drawing/2014/main" id="{B3F3699B-71D3-447E-810F-9925991650BB}"/>
              </a:ext>
            </a:extLst>
          </p:cNvPr>
          <p:cNvSpPr txBox="1"/>
          <p:nvPr/>
        </p:nvSpPr>
        <p:spPr>
          <a:xfrm>
            <a:off x="1095375" y="1133475"/>
            <a:ext cx="4552950" cy="4093941"/>
          </a:xfrm>
          <a:prstGeom prst="rect">
            <a:avLst/>
          </a:prstGeom>
          <a:noFill/>
        </p:spPr>
        <p:txBody>
          <a:bodyPr wrap="square">
            <a:spAutoFit/>
          </a:bodyPr>
          <a:lstStyle/>
          <a:p>
            <a:pPr marL="0" marR="0" algn="just">
              <a:lnSpc>
                <a:spcPct val="150000"/>
              </a:lnSpc>
              <a:spcBef>
                <a:spcPts val="600"/>
              </a:spcBef>
              <a:spcAft>
                <a:spcPts val="600"/>
              </a:spcAft>
            </a:pPr>
            <a:r>
              <a:rPr lang="en-GB" b="1">
                <a:effectLst/>
                <a:latin typeface="Arial" panose="020B0604020202020204" pitchFamily="34" charset="0"/>
                <a:ea typeface="Calibri" panose="020F0502020204030204" pitchFamily="34" charset="0"/>
                <a:cs typeface="Arial" panose="020B0604020202020204" pitchFamily="34" charset="0"/>
              </a:rPr>
              <a:t>Decisional Roles</a:t>
            </a:r>
            <a:endParaRPr lang="en-GB">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600"/>
              </a:spcBef>
              <a:spcAft>
                <a:spcPts val="600"/>
              </a:spcAft>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Create Decisional Roles: </a:t>
            </a:r>
            <a:r>
              <a:rPr lang="en-US" sz="16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a:t>
            </a:r>
          </a:p>
          <a:p>
            <a:pPr marL="285750" marR="0" indent="-285750" algn="just">
              <a:lnSpc>
                <a:spcPct val="150000"/>
              </a:lnSpc>
              <a:spcBef>
                <a:spcPts val="600"/>
              </a:spcBef>
              <a:spcAft>
                <a:spcPts val="600"/>
              </a:spcAft>
              <a:buFont typeface="Wingdings" panose="05000000000000000000" pitchFamily="2" charset="2"/>
              <a:buChar char="Ø"/>
            </a:pPr>
            <a:r>
              <a:rPr lang="en-US" sz="1600" b="1" err="1">
                <a:effectLst/>
                <a:latin typeface="Arial" panose="020B0604020202020204" pitchFamily="34" charset="0"/>
                <a:ea typeface="Calibri" panose="020F0502020204030204" pitchFamily="34" charset="0"/>
                <a:cs typeface="Arial" panose="020B0604020202020204" pitchFamily="34" charset="0"/>
              </a:rPr>
              <a:t>Organisational</a:t>
            </a:r>
            <a:r>
              <a:rPr lang="en-US" sz="1600" b="1">
                <a:effectLst/>
                <a:latin typeface="Arial" panose="020B0604020202020204" pitchFamily="34" charset="0"/>
                <a:ea typeface="Calibri" panose="020F0502020204030204" pitchFamily="34" charset="0"/>
                <a:cs typeface="Arial" panose="020B0604020202020204" pitchFamily="34" charset="0"/>
              </a:rPr>
              <a:t> Strategy and Decision-Making: </a:t>
            </a:r>
            <a:r>
              <a:rPr lang="en-US" sz="1600">
                <a:effectLst/>
                <a:latin typeface="Arial" panose="020B0604020202020204" pitchFamily="34" charset="0"/>
                <a:ea typeface="Calibri" panose="020F0502020204030204" pitchFamily="34" charset="0"/>
                <a:cs typeface="Arial" panose="020B0604020202020204" pitchFamily="34" charset="0"/>
              </a:rPr>
              <a:t>Decisions affect strategic agility, resource </a:t>
            </a:r>
            <a:r>
              <a:rPr lang="en-US" sz="1600" err="1">
                <a:effectLst/>
                <a:latin typeface="Arial" panose="020B0604020202020204" pitchFamily="34" charset="0"/>
                <a:ea typeface="Calibri" panose="020F0502020204030204" pitchFamily="34" charset="0"/>
                <a:cs typeface="Arial" panose="020B0604020202020204" pitchFamily="34" charset="0"/>
              </a:rPr>
              <a:t>optimisation</a:t>
            </a:r>
            <a:r>
              <a:rPr lang="en-US" sz="1600">
                <a:effectLst/>
                <a:latin typeface="Arial" panose="020B0604020202020204" pitchFamily="34" charset="0"/>
                <a:ea typeface="Calibri" panose="020F0502020204030204" pitchFamily="34" charset="0"/>
                <a:cs typeface="Arial" panose="020B0604020202020204" pitchFamily="34" charset="0"/>
              </a:rPr>
              <a:t>, and conflict resolution. Entrepreneurship fosters innovation, giving Unilever (</a:t>
            </a:r>
            <a:r>
              <a:rPr lang="en-US" sz="1600" err="1">
                <a:effectLst/>
                <a:latin typeface="Arial" panose="020B0604020202020204" pitchFamily="34" charset="0"/>
                <a:ea typeface="Calibri" panose="020F0502020204030204" pitchFamily="34" charset="0"/>
                <a:cs typeface="Arial" panose="020B0604020202020204" pitchFamily="34" charset="0"/>
              </a:rPr>
              <a:t>Bilić</a:t>
            </a:r>
            <a:r>
              <a:rPr lang="en-US" sz="1600">
                <a:effectLst/>
                <a:latin typeface="Arial" panose="020B0604020202020204" pitchFamily="34" charset="0"/>
                <a:ea typeface="Calibri" panose="020F0502020204030204" pitchFamily="34" charset="0"/>
                <a:cs typeface="Arial" panose="020B0604020202020204" pitchFamily="34" charset="0"/>
              </a:rPr>
              <a:t>, et al., 2023). </a:t>
            </a:r>
          </a:p>
        </p:txBody>
      </p:sp>
      <p:pic>
        <p:nvPicPr>
          <p:cNvPr id="7" name="Picture 6">
            <a:extLst>
              <a:ext uri="{FF2B5EF4-FFF2-40B4-BE49-F238E27FC236}">
                <a16:creationId xmlns:a16="http://schemas.microsoft.com/office/drawing/2014/main" id="{B29F598E-975C-4A7C-A84D-BF30D9CB3C01}"/>
              </a:ext>
            </a:extLst>
          </p:cNvPr>
          <p:cNvPicPr>
            <a:picLocks noChangeAspect="1"/>
          </p:cNvPicPr>
          <p:nvPr/>
        </p:nvPicPr>
        <p:blipFill>
          <a:blip r:embed="rId3"/>
          <a:stretch>
            <a:fillRect/>
          </a:stretch>
        </p:blipFill>
        <p:spPr>
          <a:xfrm>
            <a:off x="6191252" y="1976437"/>
            <a:ext cx="5737622" cy="2905125"/>
          </a:xfrm>
          <a:prstGeom prst="rect">
            <a:avLst/>
          </a:prstGeom>
        </p:spPr>
      </p:pic>
    </p:spTree>
    <p:extLst>
      <p:ext uri="{BB962C8B-B14F-4D97-AF65-F5344CB8AC3E}">
        <p14:creationId xmlns:p14="http://schemas.microsoft.com/office/powerpoint/2010/main" val="41396733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Contribution to </a:t>
            </a:r>
            <a:r>
              <a:rPr lang="en-US" b="1" err="1">
                <a:latin typeface="Arial" panose="020B0604020202020204" pitchFamily="34" charset="0"/>
                <a:cs typeface="Arial" panose="020B0604020202020204" pitchFamily="34" charset="0"/>
              </a:rPr>
              <a:t>Organisational</a:t>
            </a:r>
            <a:r>
              <a:rPr lang="en-US" b="1">
                <a:latin typeface="Arial" panose="020B0604020202020204" pitchFamily="34" charset="0"/>
                <a:cs typeface="Arial" panose="020B0604020202020204" pitchFamily="34" charset="0"/>
              </a:rPr>
              <a:t> Performance</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7</a:t>
            </a:fld>
            <a:endParaRPr lang="en-US"/>
          </a:p>
        </p:txBody>
      </p:sp>
      <p:sp>
        <p:nvSpPr>
          <p:cNvPr id="5" name="TextBox 4">
            <a:extLst>
              <a:ext uri="{FF2B5EF4-FFF2-40B4-BE49-F238E27FC236}">
                <a16:creationId xmlns:a16="http://schemas.microsoft.com/office/drawing/2014/main" id="{D9CDE5C2-E897-4C05-BB20-9998F8864DEB}"/>
              </a:ext>
            </a:extLst>
          </p:cNvPr>
          <p:cNvSpPr txBox="1"/>
          <p:nvPr/>
        </p:nvSpPr>
        <p:spPr>
          <a:xfrm>
            <a:off x="896627" y="1283764"/>
            <a:ext cx="6096000" cy="5027017"/>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US" sz="1600">
                <a:effectLst/>
                <a:latin typeface="Arial" panose="020B0604020202020204" pitchFamily="34" charset="0"/>
                <a:ea typeface="Calibri" panose="020F0502020204030204" pitchFamily="34" charset="0"/>
                <a:cs typeface="Arial" panose="020B0604020202020204" pitchFamily="34" charset="0"/>
              </a:rPr>
              <a:t>Senior executives represent Unilever at international forums, enhancing the brand's reputation (Laud, et al., 2016).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US" sz="1600">
                <a:effectLst/>
                <a:latin typeface="Arial" panose="020B0604020202020204" pitchFamily="34" charset="0"/>
                <a:ea typeface="Calibri" panose="020F0502020204030204" pitchFamily="34" charset="0"/>
                <a:cs typeface="Arial" panose="020B0604020202020204" pitchFamily="34" charset="0"/>
              </a:rPr>
              <a:t>Informational jobs are executed precisely to help the </a:t>
            </a:r>
            <a:r>
              <a:rPr lang="en-US" sz="1600" err="1">
                <a:effectLst/>
                <a:latin typeface="Arial" panose="020B0604020202020204" pitchFamily="34" charset="0"/>
                <a:ea typeface="Calibri" panose="020F0502020204030204" pitchFamily="34" charset="0"/>
                <a:cs typeface="Arial" panose="020B0604020202020204" pitchFamily="34" charset="0"/>
              </a:rPr>
              <a:t>organisation</a:t>
            </a:r>
            <a:r>
              <a:rPr lang="en-US" sz="1600">
                <a:effectLst/>
                <a:latin typeface="Arial" panose="020B0604020202020204" pitchFamily="34" charset="0"/>
                <a:ea typeface="Calibri" panose="020F0502020204030204" pitchFamily="34" charset="0"/>
                <a:cs typeface="Arial" panose="020B0604020202020204" pitchFamily="34" charset="0"/>
              </a:rPr>
              <a:t> adapt quickly to external developments, unify internally on strategic initiatives, and maintain a solid external reputation (Bianchi, et al., 2017).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US" sz="16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(Kumar, 2015). </a:t>
            </a:r>
          </a:p>
        </p:txBody>
      </p:sp>
      <p:pic>
        <p:nvPicPr>
          <p:cNvPr id="6" name="Picture 5">
            <a:extLst>
              <a:ext uri="{FF2B5EF4-FFF2-40B4-BE49-F238E27FC236}">
                <a16:creationId xmlns:a16="http://schemas.microsoft.com/office/drawing/2014/main" id="{C62B9606-D6CC-443E-B914-E6CB6BDC0AB2}"/>
              </a:ext>
            </a:extLst>
          </p:cNvPr>
          <p:cNvPicPr>
            <a:picLocks noChangeAspect="1"/>
          </p:cNvPicPr>
          <p:nvPr/>
        </p:nvPicPr>
        <p:blipFill>
          <a:blip r:embed="rId3"/>
          <a:stretch>
            <a:fillRect/>
          </a:stretch>
        </p:blipFill>
        <p:spPr>
          <a:xfrm>
            <a:off x="7356475" y="2238375"/>
            <a:ext cx="4502149" cy="33766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10958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Additional Managerial Roles in Today’s Business Environment</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8</a:t>
            </a:fld>
            <a:endParaRPr lang="en-US"/>
          </a:p>
        </p:txBody>
      </p:sp>
      <p:sp>
        <p:nvSpPr>
          <p:cNvPr id="5" name="TextBox 4">
            <a:extLst>
              <a:ext uri="{FF2B5EF4-FFF2-40B4-BE49-F238E27FC236}">
                <a16:creationId xmlns:a16="http://schemas.microsoft.com/office/drawing/2014/main" id="{584B2193-2F64-48DB-99AB-99DE0FD86B1C}"/>
              </a:ext>
            </a:extLst>
          </p:cNvPr>
          <p:cNvSpPr txBox="1"/>
          <p:nvPr/>
        </p:nvSpPr>
        <p:spPr>
          <a:xfrm>
            <a:off x="1285872" y="1052231"/>
            <a:ext cx="6096000" cy="5217326"/>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US" sz="1600">
                <a:effectLst/>
                <a:latin typeface="Arial" panose="020B0604020202020204" pitchFamily="34" charset="0"/>
                <a:ea typeface="Calibri" panose="020F0502020204030204" pitchFamily="34" charset="0"/>
                <a:cs typeface="Arial" panose="020B0604020202020204" pitchFamily="34" charset="0"/>
              </a:rPr>
              <a:t>E-commerce, digital marketing, and data privacy requirements necessitate sophisticated digital infrastructures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Change Management Role: </a:t>
            </a:r>
            <a:r>
              <a:rPr lang="en-US" sz="1600">
                <a:effectLst/>
                <a:latin typeface="Arial" panose="020B0604020202020204" pitchFamily="34" charset="0"/>
                <a:ea typeface="Calibri" panose="020F0502020204030204" pitchFamily="34" charset="0"/>
                <a:cs typeface="Arial" panose="020B0604020202020204" pitchFamily="34" charset="0"/>
              </a:rPr>
              <a:t>This function plans, implements, and sustains </a:t>
            </a:r>
            <a:r>
              <a:rPr lang="en-US" sz="1600" err="1">
                <a:effectLst/>
                <a:latin typeface="Arial" panose="020B0604020202020204" pitchFamily="34" charset="0"/>
                <a:ea typeface="Calibri" panose="020F0502020204030204" pitchFamily="34" charset="0"/>
                <a:cs typeface="Arial" panose="020B0604020202020204" pitchFamily="34" charset="0"/>
              </a:rPr>
              <a:t>organisational</a:t>
            </a:r>
            <a:r>
              <a:rPr lang="en-US" sz="1600">
                <a:effectLst/>
                <a:latin typeface="Arial" panose="020B0604020202020204" pitchFamily="34" charset="0"/>
                <a:ea typeface="Calibri" panose="020F0502020204030204" pitchFamily="34" charset="0"/>
                <a:cs typeface="Arial" panose="020B0604020202020204" pitchFamily="34" charset="0"/>
              </a:rPr>
              <a:t> change while reducing resistance and preserving performance (Barth &amp; Beer, 2018).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US" sz="1600">
                <a:effectLst/>
                <a:latin typeface="Arial" panose="020B0604020202020204" pitchFamily="34" charset="0"/>
                <a:ea typeface="Calibri" panose="020F0502020204030204" pitchFamily="34" charset="0"/>
                <a:cs typeface="Arial" panose="020B0604020202020204" pitchFamily="34" charset="0"/>
              </a:rPr>
              <a:t>This position ensures ESG compliance and integrates SDGs into corporate operations. Unilever sustainability managers aim for supply chain carbon neutrality, water conservation, and fair employment (</a:t>
            </a:r>
            <a:r>
              <a:rPr lang="en-US" sz="1600" err="1">
                <a:effectLst/>
                <a:latin typeface="Arial" panose="020B0604020202020204" pitchFamily="34" charset="0"/>
                <a:ea typeface="Calibri" panose="020F0502020204030204" pitchFamily="34" charset="0"/>
                <a:cs typeface="Arial" panose="020B0604020202020204" pitchFamily="34" charset="0"/>
              </a:rPr>
              <a:t>Altamony</a:t>
            </a:r>
            <a:r>
              <a:rPr lang="en-US" sz="1600">
                <a:effectLst/>
                <a:latin typeface="Arial" panose="020B0604020202020204" pitchFamily="34" charset="0"/>
                <a:ea typeface="Calibri" panose="020F0502020204030204" pitchFamily="34" charset="0"/>
                <a:cs typeface="Arial" panose="020B0604020202020204" pitchFamily="34" charset="0"/>
              </a:rPr>
              <a:t>, et al., 2017).</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 </a:t>
            </a:r>
            <a:r>
              <a:rPr lang="en-US" sz="1600">
                <a:effectLst/>
                <a:latin typeface="Arial" panose="020B0604020202020204" pitchFamily="34" charset="0"/>
                <a:ea typeface="Calibri" panose="020F0502020204030204" pitchFamily="34" charset="0"/>
                <a:cs typeface="Arial" panose="020B0604020202020204" pitchFamily="34" charset="0"/>
              </a:rPr>
              <a:t>Effective governance and risk management protect innovation, stakeholder data, and legislation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p:txBody>
      </p:sp>
      <p:pic>
        <p:nvPicPr>
          <p:cNvPr id="6" name="Picture 5">
            <a:extLst>
              <a:ext uri="{FF2B5EF4-FFF2-40B4-BE49-F238E27FC236}">
                <a16:creationId xmlns:a16="http://schemas.microsoft.com/office/drawing/2014/main" id="{FB871947-E50A-4B24-B7E7-2934FC386BDE}"/>
              </a:ext>
            </a:extLst>
          </p:cNvPr>
          <p:cNvPicPr>
            <a:picLocks noChangeAspect="1"/>
          </p:cNvPicPr>
          <p:nvPr/>
        </p:nvPicPr>
        <p:blipFill>
          <a:blip r:embed="rId3"/>
          <a:stretch>
            <a:fillRect/>
          </a:stretch>
        </p:blipFill>
        <p:spPr>
          <a:xfrm>
            <a:off x="7286625" y="2802383"/>
            <a:ext cx="4845338" cy="4124594"/>
          </a:xfrm>
          <a:prstGeom prst="rect">
            <a:avLst/>
          </a:prstGeom>
        </p:spPr>
      </p:pic>
    </p:spTree>
    <p:extLst>
      <p:ext uri="{BB962C8B-B14F-4D97-AF65-F5344CB8AC3E}">
        <p14:creationId xmlns:p14="http://schemas.microsoft.com/office/powerpoint/2010/main" val="11575339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Conclusion</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9</a:t>
            </a:fld>
            <a:endParaRPr lang="en-US"/>
          </a:p>
        </p:txBody>
      </p:sp>
      <p:sp>
        <p:nvSpPr>
          <p:cNvPr id="5" name="TextBox 4">
            <a:extLst>
              <a:ext uri="{FF2B5EF4-FFF2-40B4-BE49-F238E27FC236}">
                <a16:creationId xmlns:a16="http://schemas.microsoft.com/office/drawing/2014/main" id="{06F57179-62FF-4A09-A6B2-DED0431796A7}"/>
              </a:ext>
            </a:extLst>
          </p:cNvPr>
          <p:cNvSpPr txBox="1"/>
          <p:nvPr/>
        </p:nvSpPr>
        <p:spPr>
          <a:xfrm>
            <a:off x="1066800" y="1054765"/>
            <a:ext cx="6096000" cy="4196020"/>
          </a:xfrm>
          <a:prstGeom prst="rect">
            <a:avLst/>
          </a:prstGeom>
          <a:noFill/>
        </p:spPr>
        <p:txBody>
          <a:bodyPr wrap="square">
            <a:spAutoFit/>
          </a:bodyPr>
          <a:lstStyle/>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9727BA4-DBCA-4AAF-93A8-629DE4CC3264}"/>
              </a:ext>
            </a:extLst>
          </p:cNvPr>
          <p:cNvPicPr>
            <a:picLocks noChangeAspect="1"/>
          </p:cNvPicPr>
          <p:nvPr/>
        </p:nvPicPr>
        <p:blipFill>
          <a:blip r:embed="rId3"/>
          <a:stretch>
            <a:fillRect/>
          </a:stretch>
        </p:blipFill>
        <p:spPr>
          <a:xfrm>
            <a:off x="7358062" y="2009774"/>
            <a:ext cx="4541384" cy="25431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213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84156" y="0"/>
            <a:ext cx="9507693" cy="815460"/>
          </a:xfrm>
        </p:spPr>
        <p:txBody>
          <a:bodyPr>
            <a:normAutofit/>
          </a:bodyPr>
          <a:lstStyle/>
          <a:p>
            <a:r>
              <a:rPr lang="en-US" b="1">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10</a:t>
            </a:fld>
            <a:endParaRPr lang="en-US"/>
          </a:p>
        </p:txBody>
      </p:sp>
      <p:sp>
        <p:nvSpPr>
          <p:cNvPr id="3" name="Rectangle 1">
            <a:extLst>
              <a:ext uri="{FF2B5EF4-FFF2-40B4-BE49-F238E27FC236}">
                <a16:creationId xmlns:a16="http://schemas.microsoft.com/office/drawing/2014/main" id="{8CF06E31-6DB2-4984-90AD-E8E4F5E9101C}"/>
              </a:ext>
            </a:extLst>
          </p:cNvPr>
          <p:cNvSpPr>
            <a:spLocks noChangeArrowheads="1"/>
          </p:cNvSpPr>
          <p:nvPr/>
        </p:nvSpPr>
        <p:spPr bwMode="auto">
          <a:xfrm>
            <a:off x="985527" y="972854"/>
            <a:ext cx="11114398"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Altamony</a:t>
            </a:r>
            <a:r>
              <a:rPr lang="en-GB" altLang="en-US" sz="1600">
                <a:latin typeface="Arial" panose="020B0604020202020204" pitchFamily="34" charset="0"/>
                <a:ea typeface="Calibri" panose="020F0502020204030204" pitchFamily="34" charset="0"/>
                <a:cs typeface="Arial" panose="020B0604020202020204" pitchFamily="34" charset="0"/>
              </a:rPr>
              <a:t>, H., </a:t>
            </a:r>
            <a:r>
              <a:rPr lang="en-GB" altLang="en-US" sz="1600" err="1">
                <a:latin typeface="Arial" panose="020B0604020202020204" pitchFamily="34" charset="0"/>
                <a:ea typeface="Calibri" panose="020F0502020204030204" pitchFamily="34" charset="0"/>
                <a:cs typeface="Arial" panose="020B0604020202020204" pitchFamily="34" charset="0"/>
              </a:rPr>
              <a:t>Gharaibeh</a:t>
            </a:r>
            <a:r>
              <a:rPr lang="en-GB" altLang="en-US" sz="1600">
                <a:latin typeface="Arial" panose="020B0604020202020204" pitchFamily="34" charset="0"/>
                <a:ea typeface="Calibri" panose="020F0502020204030204" pitchFamily="34" charset="0"/>
                <a:cs typeface="Arial" panose="020B0604020202020204" pitchFamily="34" charset="0"/>
              </a:rPr>
              <a:t>, A. &amp; </a:t>
            </a:r>
            <a:r>
              <a:rPr lang="en-GB" altLang="en-US" sz="1600" err="1">
                <a:latin typeface="Arial" panose="020B0604020202020204" pitchFamily="34" charset="0"/>
                <a:ea typeface="Calibri" panose="020F0502020204030204" pitchFamily="34" charset="0"/>
                <a:cs typeface="Arial" panose="020B0604020202020204" pitchFamily="34" charset="0"/>
              </a:rPr>
              <a:t>Masa’deh</a:t>
            </a:r>
            <a:r>
              <a:rPr lang="en-GB" altLang="en-US" sz="1600">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Journal of Business Management and Economic Research, Volume 8(2), pp. 920-925.</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Barth, A. L. &amp; Beer, W. d., 2018. Performance Management Success.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Bianchi, C., </a:t>
            </a:r>
            <a:r>
              <a:rPr lang="en-GB" altLang="en-US" sz="1600" err="1">
                <a:latin typeface="Arial" panose="020B0604020202020204" pitchFamily="34" charset="0"/>
                <a:ea typeface="Calibri" panose="020F0502020204030204" pitchFamily="34" charset="0"/>
                <a:cs typeface="Arial" panose="020B0604020202020204" pitchFamily="34" charset="0"/>
              </a:rPr>
              <a:t>Borgonovi</a:t>
            </a:r>
            <a:r>
              <a:rPr lang="en-GB" altLang="en-US" sz="1600">
                <a:latin typeface="Arial" panose="020B0604020202020204" pitchFamily="34" charset="0"/>
                <a:ea typeface="Calibri" panose="020F0502020204030204" pitchFamily="34" charset="0"/>
                <a:cs typeface="Arial" panose="020B0604020202020204" pitchFamily="34" charset="0"/>
              </a:rPr>
              <a:t>, E. &amp; </a:t>
            </a:r>
            <a:r>
              <a:rPr lang="en-GB" altLang="en-US" sz="1600" err="1">
                <a:latin typeface="Arial" panose="020B0604020202020204" pitchFamily="34" charset="0"/>
                <a:ea typeface="Calibri" panose="020F0502020204030204" pitchFamily="34" charset="0"/>
                <a:cs typeface="Arial" panose="020B0604020202020204" pitchFamily="34" charset="0"/>
              </a:rPr>
              <a:t>Anessi</a:t>
            </a:r>
            <a:r>
              <a:rPr lang="en-GB" altLang="en-US" sz="1600">
                <a:latin typeface="Arial" panose="020B0604020202020204" pitchFamily="34" charset="0"/>
                <a:ea typeface="Calibri" panose="020F0502020204030204" pitchFamily="34" charset="0"/>
                <a:cs typeface="Arial" panose="020B0604020202020204" pitchFamily="34" charset="0"/>
              </a:rPr>
              <a:t>-Pessina, E., 2017. Outcome-Based Performance Management in the Public Sector.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Bilić</a:t>
            </a:r>
            <a:r>
              <a:rPr lang="en-GB" altLang="en-US" sz="1600">
                <a:latin typeface="Arial" panose="020B0604020202020204" pitchFamily="34" charset="0"/>
                <a:ea typeface="Calibri" panose="020F0502020204030204" pitchFamily="34" charset="0"/>
                <a:cs typeface="Arial" panose="020B0604020202020204" pitchFamily="34" charset="0"/>
              </a:rPr>
              <a:t>, I., </a:t>
            </a:r>
            <a:r>
              <a:rPr lang="en-GB" altLang="en-US" sz="1600" err="1">
                <a:latin typeface="Arial" panose="020B0604020202020204" pitchFamily="34" charset="0"/>
                <a:ea typeface="Calibri" panose="020F0502020204030204" pitchFamily="34" charset="0"/>
                <a:cs typeface="Arial" panose="020B0604020202020204" pitchFamily="34" charset="0"/>
              </a:rPr>
              <a:t>Primorac</a:t>
            </a:r>
            <a:r>
              <a:rPr lang="en-GB" altLang="en-US" sz="1600">
                <a:latin typeface="Arial" panose="020B0604020202020204" pitchFamily="34" charset="0"/>
                <a:ea typeface="Calibri" panose="020F0502020204030204" pitchFamily="34" charset="0"/>
                <a:cs typeface="Arial" panose="020B0604020202020204" pitchFamily="34" charset="0"/>
              </a:rPr>
              <a:t>, D. &amp; </a:t>
            </a:r>
            <a:r>
              <a:rPr lang="en-GB" altLang="en-US" sz="1600" err="1">
                <a:latin typeface="Arial" panose="020B0604020202020204" pitchFamily="34" charset="0"/>
                <a:ea typeface="Calibri" panose="020F0502020204030204" pitchFamily="34" charset="0"/>
                <a:cs typeface="Arial" panose="020B0604020202020204" pitchFamily="34" charset="0"/>
              </a:rPr>
              <a:t>Trkulja</a:t>
            </a:r>
            <a:r>
              <a:rPr lang="en-GB" altLang="en-US" sz="1600">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Business Systems Research: International journal of the Society for Advancing Innovation and Research in Economy, Volume 14(2), pp. 145-157.</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Cardy, R. &amp; Leonard, B., 2014. Performance Management:. </a:t>
            </a:r>
            <a:r>
              <a:rPr lang="en-GB" altLang="en-US" sz="1600" err="1">
                <a:latin typeface="Arial" panose="020B0604020202020204" pitchFamily="34" charset="0"/>
                <a:ea typeface="Calibri" panose="020F0502020204030204" pitchFamily="34" charset="0"/>
                <a:cs typeface="Arial" panose="020B0604020202020204" pitchFamily="34" charset="0"/>
              </a:rPr>
              <a:t>s.l.:Taylor</a:t>
            </a:r>
            <a:r>
              <a:rPr lang="en-GB" altLang="en-US" sz="1600">
                <a:latin typeface="Arial" panose="020B0604020202020204" pitchFamily="34" charset="0"/>
                <a:ea typeface="Calibri" panose="020F0502020204030204" pitchFamily="34" charset="0"/>
                <a:cs typeface="Arial" panose="020B0604020202020204" pitchFamily="34" charset="0"/>
              </a:rPr>
              <a:t> &amp; Francis.</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Dockery, D. &amp; Knudsen, L., 2017. Modern Business Management. London: </a:t>
            </a:r>
            <a:r>
              <a:rPr lang="en-GB" altLang="en-US" sz="1600" err="1">
                <a:latin typeface="Arial" panose="020B0604020202020204" pitchFamily="34" charset="0"/>
                <a:ea typeface="Calibri" panose="020F0502020204030204" pitchFamily="34" charset="0"/>
                <a:cs typeface="Arial" panose="020B0604020202020204" pitchFamily="34" charset="0"/>
              </a:rPr>
              <a:t>Apress</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Kahungu</a:t>
            </a:r>
            <a:r>
              <a:rPr lang="en-GB" altLang="en-US" sz="1600">
                <a:latin typeface="Arial" panose="020B0604020202020204" pitchFamily="34" charset="0"/>
                <a:ea typeface="Calibri" panose="020F0502020204030204" pitchFamily="34" charset="0"/>
                <a:cs typeface="Arial" panose="020B0604020202020204" pitchFamily="34" charset="0"/>
              </a:rPr>
              <a:t>, L., 2018. Unilever Company Case Study. </a:t>
            </a:r>
            <a:r>
              <a:rPr lang="en-GB" altLang="en-US" sz="1600" err="1">
                <a:latin typeface="Arial" panose="020B0604020202020204" pitchFamily="34" charset="0"/>
                <a:ea typeface="Calibri" panose="020F0502020204030204" pitchFamily="34" charset="0"/>
                <a:cs typeface="Arial" panose="020B0604020202020204" pitchFamily="34" charset="0"/>
              </a:rPr>
              <a:t>s.l.:GRIN</a:t>
            </a:r>
            <a:r>
              <a:rPr lang="en-GB" altLang="en-US" sz="1600">
                <a:latin typeface="Arial" panose="020B0604020202020204" pitchFamily="34" charset="0"/>
                <a:ea typeface="Calibri" panose="020F0502020204030204" pitchFamily="34" charset="0"/>
                <a:cs typeface="Arial" panose="020B0604020202020204" pitchFamily="34" charset="0"/>
              </a:rPr>
              <a:t> Verlag.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International Journal of Research in Management &amp; Business Studies, Volume 2(3), pp. 12-19.</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Lasserre</a:t>
            </a:r>
            <a:r>
              <a:rPr lang="en-GB" altLang="en-US" sz="1600">
                <a:latin typeface="Arial" panose="020B0604020202020204" pitchFamily="34" charset="0"/>
                <a:ea typeface="Calibri" panose="020F0502020204030204" pitchFamily="34" charset="0"/>
                <a:cs typeface="Arial" panose="020B0604020202020204" pitchFamily="34" charset="0"/>
              </a:rPr>
              <a:t>, P. &amp; Monteiro, F., 2023. Global Strategic Management. 5th ed. New York: Bloomsbury Publishing Plc.</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Journal of Management &amp; Organization, Volume 22(4), pp. 435-456.</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Lukehart</a:t>
            </a:r>
            <a:r>
              <a:rPr lang="en-GB" altLang="en-US" sz="1600">
                <a:latin typeface="Arial" panose="020B0604020202020204" pitchFamily="34" charset="0"/>
                <a:ea typeface="Calibri" panose="020F0502020204030204" pitchFamily="34" charset="0"/>
                <a:cs typeface="Arial" panose="020B0604020202020204" pitchFamily="34" charset="0"/>
              </a:rPr>
              <a:t>, P., 2020. Practical Performance Management. London: Amazon Digital Services LLC - </a:t>
            </a:r>
            <a:r>
              <a:rPr lang="en-GB" altLang="en-US" sz="1600" err="1">
                <a:latin typeface="Arial" panose="020B0604020202020204" pitchFamily="34" charset="0"/>
                <a:ea typeface="Calibri" panose="020F0502020204030204" pitchFamily="34" charset="0"/>
                <a:cs typeface="Arial" panose="020B0604020202020204" pitchFamily="34" charset="0"/>
              </a:rPr>
              <a:t>Kdp</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Martela</a:t>
            </a:r>
            <a:r>
              <a:rPr lang="en-GB" altLang="en-US" sz="1600">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Journal of Organization Design, Volume 8(1), pp. 1-23.</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Mintzberg, H., 2019. Managerial work: Analysis from observation. London: Routledge.</a:t>
            </a:r>
          </a:p>
          <a:p>
            <a:pPr lvl="0" eaLnBrk="0" fontAlgn="base" hangingPunct="0">
              <a:spcBef>
                <a:spcPct val="0"/>
              </a:spcBef>
              <a:spcAft>
                <a:spcPct val="0"/>
              </a:spcAft>
            </a:pPr>
            <a:endParaRPr lang="en-GB" altLang="en-US" sz="160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524485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Appendix</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11</a:t>
            </a:fld>
            <a:endParaRPr lang="en-US"/>
          </a:p>
        </p:txBody>
      </p:sp>
      <p:graphicFrame>
        <p:nvGraphicFramePr>
          <p:cNvPr id="3" name="Table 2">
            <a:extLst>
              <a:ext uri="{FF2B5EF4-FFF2-40B4-BE49-F238E27FC236}">
                <a16:creationId xmlns:a16="http://schemas.microsoft.com/office/drawing/2014/main" id="{1A892A16-3995-42FD-ADBA-9203AF1300A7}"/>
              </a:ext>
            </a:extLst>
          </p:cNvPr>
          <p:cNvGraphicFramePr>
            <a:graphicFrameLocks noGrp="1"/>
          </p:cNvGraphicFramePr>
          <p:nvPr>
            <p:extLst>
              <p:ext uri="{D42A27DB-BD31-4B8C-83A1-F6EECF244321}">
                <p14:modId xmlns:p14="http://schemas.microsoft.com/office/powerpoint/2010/main" val="3268127546"/>
              </p:ext>
            </p:extLst>
          </p:nvPr>
        </p:nvGraphicFramePr>
        <p:xfrm>
          <a:off x="1332015" y="1550197"/>
          <a:ext cx="10447849" cy="4453997"/>
        </p:xfrm>
        <a:graphic>
          <a:graphicData uri="http://schemas.openxmlformats.org/drawingml/2006/table">
            <a:tbl>
              <a:tblPr firstRow="1" bandRow="1">
                <a:tableStyleId>{0E3FDE45-AF77-4B5C-9715-49D594BDF05E}</a:tableStyleId>
              </a:tblPr>
              <a:tblGrid>
                <a:gridCol w="2776520">
                  <a:extLst>
                    <a:ext uri="{9D8B030D-6E8A-4147-A177-3AD203B41FA5}">
                      <a16:colId xmlns:a16="http://schemas.microsoft.com/office/drawing/2014/main" val="3954063536"/>
                    </a:ext>
                  </a:extLst>
                </a:gridCol>
                <a:gridCol w="1757387">
                  <a:extLst>
                    <a:ext uri="{9D8B030D-6E8A-4147-A177-3AD203B41FA5}">
                      <a16:colId xmlns:a16="http://schemas.microsoft.com/office/drawing/2014/main" val="203750193"/>
                    </a:ext>
                  </a:extLst>
                </a:gridCol>
                <a:gridCol w="5913942">
                  <a:extLst>
                    <a:ext uri="{9D8B030D-6E8A-4147-A177-3AD203B41FA5}">
                      <a16:colId xmlns:a16="http://schemas.microsoft.com/office/drawing/2014/main" val="2778277886"/>
                    </a:ext>
                  </a:extLst>
                </a:gridCol>
              </a:tblGrid>
              <a:tr h="300741">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Participant name</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Student ID</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Description of contribution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599029933"/>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Curteanu Budulea Roxana Ioana</a:t>
                      </a:r>
                    </a:p>
                    <a:p>
                      <a:pPr marL="0" marR="0" algn="just">
                        <a:lnSpc>
                          <a:spcPct val="150000"/>
                        </a:lnSpc>
                        <a:spcBef>
                          <a:spcPts val="300"/>
                        </a:spcBef>
                        <a:spcAft>
                          <a:spcPts val="300"/>
                        </a:spcAft>
                      </a:pP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2421616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Introduction</a:t>
                      </a:r>
                    </a:p>
                    <a:p>
                      <a:pPr marL="0" marR="0" algn="just">
                        <a:lnSpc>
                          <a:spcPct val="150000"/>
                        </a:lnSpc>
                        <a:spcBef>
                          <a:spcPts val="300"/>
                        </a:spcBef>
                        <a:spcAft>
                          <a:spcPts val="300"/>
                        </a:spcAft>
                      </a:pPr>
                      <a:r>
                        <a:rPr lang="en-US" sz="1600">
                          <a:effectLst/>
                          <a:latin typeface="Arial" panose="020B0604020202020204" pitchFamily="34" charset="0"/>
                          <a:cs typeface="Arial" panose="020B0604020202020204" pitchFamily="34" charset="0"/>
                        </a:rPr>
                        <a:t>Mintzberg's 10 Managerial Roles overview</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1564848732"/>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Ioan Saibel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2420427</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Role Development in Contemporary Business</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Contribution to Organisational Performance</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906316278"/>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Merecan-Diego Stefan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2325936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Additional Managerial Roles in Today’s Business Environment</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Conclusion</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316706421"/>
                  </a:ext>
                </a:extLst>
              </a:tr>
            </a:tbl>
          </a:graphicData>
        </a:graphic>
      </p:graphicFrame>
      <p:sp>
        <p:nvSpPr>
          <p:cNvPr id="6" name="Rectangle 1">
            <a:extLst>
              <a:ext uri="{FF2B5EF4-FFF2-40B4-BE49-F238E27FC236}">
                <a16:creationId xmlns:a16="http://schemas.microsoft.com/office/drawing/2014/main" id="{8EEE26F5-A9E2-4971-991D-CF5CCCE05D9E}"/>
              </a:ext>
            </a:extLst>
          </p:cNvPr>
          <p:cNvSpPr>
            <a:spLocks noChangeArrowheads="1"/>
          </p:cNvSpPr>
          <p:nvPr/>
        </p:nvSpPr>
        <p:spPr bwMode="auto">
          <a:xfrm>
            <a:off x="6011863" y="873089"/>
            <a:ext cx="1495922"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Grou</a:t>
            </a:r>
            <a:r>
              <a:rPr kumimoji="0" lang="en-GB" altLang="en-US" sz="2000" b="1" i="0" u="none" strike="noStrike" cap="none" normalizeH="0" baseline="0" bmk="">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p Log</a:t>
            </a:r>
            <a:endParaRPr kumimoji="0" lang="en-GB" altLang="en-US" sz="105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49255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892380" y="1043210"/>
            <a:ext cx="8740786" cy="2104940"/>
          </a:xfrm>
        </p:spPr>
        <p:txBody>
          <a:bodyPr/>
          <a:lstStyle/>
          <a:p>
            <a:pPr algn="ctr"/>
            <a:r>
              <a:rPr lang="en-US"/>
              <a:t>Thank you</a:t>
            </a:r>
          </a:p>
        </p:txBody>
      </p:sp>
    </p:spTree>
    <p:extLst>
      <p:ext uri="{BB962C8B-B14F-4D97-AF65-F5344CB8AC3E}">
        <p14:creationId xmlns:p14="http://schemas.microsoft.com/office/powerpoint/2010/main" val="7043708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3.xml><?xml version="1.0" encoding="utf-8"?>
<ds:datastoreItem xmlns:ds="http://schemas.openxmlformats.org/officeDocument/2006/customXml" ds:itemID="{3FDB7358-0BCB-4DEB-B717-C1D7CC555F05}">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Modern conference presentation</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LCBB4015 Introduction to Leadership and Management </vt:lpstr>
      <vt:lpstr>Introduction </vt:lpstr>
      <vt:lpstr>Mintzberg's 10 Managerial Roles overview</vt:lpstr>
      <vt:lpstr>Overview of Mintzberg’s 10 Managerial Roles</vt:lpstr>
      <vt:lpstr>Role Development in Contemporary Business</vt:lpstr>
      <vt:lpstr>Role Development in Contemporary Business</vt:lpstr>
      <vt:lpstr>Contribution to Organisational Performance</vt:lpstr>
      <vt:lpstr>Additional Managerial Roles in Today’s Business Environment</vt:lpstr>
      <vt:lpstr>Conclusion</vt:lpstr>
      <vt:lpstr>References</vt:lpstr>
      <vt:lpstr>Appendix</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User</dc:creator>
  <cp:lastModifiedBy>ioan saibel</cp:lastModifiedBy>
  <cp:revision>1</cp:revision>
  <dcterms:created xsi:type="dcterms:W3CDTF">2024-04-09T17:26:32Z</dcterms:created>
  <dcterms:modified xsi:type="dcterms:W3CDTF">2025-06-14T14:05:22Z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