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264"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B612-82A4-7734-AD4C-99D0EFC1E8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C70D6-9E18-965B-F729-1DAB38F028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50046C-BD48-97B6-C564-BD20FA0F2905}"/>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B49B5188-76B9-583D-8E9B-2CACA5F55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756E3-0317-3F71-78DE-D716784CE4B5}"/>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1188893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EE242-1660-A792-083B-8335C60436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128820-797B-49EE-90B5-7FEC39F67D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52D87-4E1B-D7C5-A783-C76190DFAE88}"/>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C53C25E4-C062-0B74-3401-3D43BFE49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21E7F-64D9-9157-7344-17EAB6B455A1}"/>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487612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AE56E-B153-76AC-17F6-B4FEA7803B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C29E19-5290-AD62-E6B4-CFD645E93F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A4FE2C-2312-50F8-8110-48D93DE9EF2D}"/>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2D329924-67CE-5100-76B1-E1CCC7047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A9C65E-C46F-A94A-F5AE-B4B68224AB29}"/>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3225206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49CEB-372F-F042-46BE-B38C9884C5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26F438-A569-A109-8EEE-DDC9AFB64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C41EBF-035A-1A50-0D3F-A18E6050A8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11C11D-60B6-5163-15BD-35E6E4BE0C32}"/>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6" name="Footer Placeholder 5">
            <a:extLst>
              <a:ext uri="{FF2B5EF4-FFF2-40B4-BE49-F238E27FC236}">
                <a16:creationId xmlns:a16="http://schemas.microsoft.com/office/drawing/2014/main" id="{E5649656-3FB6-7DB9-26E7-0B11B67513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2D4464-01BE-D87B-E6BC-D48CE69F2982}"/>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3703018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AA81F-9C2B-5938-9E6C-3943326858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9A236D-A56E-E269-60F7-F1A8F49DA4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838E1A-2F11-EB44-ABEF-F9D7774CAC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A1EC9D-5D18-62ED-5199-158A1D1F8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6F479D-600B-605A-39EB-A5F43CC1FA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DF79AD-988E-E470-FF90-479525933C78}"/>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8" name="Footer Placeholder 7">
            <a:extLst>
              <a:ext uri="{FF2B5EF4-FFF2-40B4-BE49-F238E27FC236}">
                <a16:creationId xmlns:a16="http://schemas.microsoft.com/office/drawing/2014/main" id="{3210A8C1-3FD4-6D6F-E21C-4542631F4D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B301C9-1CF9-00A7-02EF-63696DAACAD9}"/>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3381921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4E383-4785-3C09-9820-F278F48978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08FB97-EE68-4C6A-5FF8-FA59CD584A5F}"/>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4" name="Footer Placeholder 3">
            <a:extLst>
              <a:ext uri="{FF2B5EF4-FFF2-40B4-BE49-F238E27FC236}">
                <a16:creationId xmlns:a16="http://schemas.microsoft.com/office/drawing/2014/main" id="{11CA2C52-5401-6B77-0430-77036BEAD8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1D9E69-6C48-3B69-48CB-52B97249FFAA}"/>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1374393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1D77D0-2579-E19B-A5F7-D9BA5ED078D1}"/>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3" name="Footer Placeholder 2">
            <a:extLst>
              <a:ext uri="{FF2B5EF4-FFF2-40B4-BE49-F238E27FC236}">
                <a16:creationId xmlns:a16="http://schemas.microsoft.com/office/drawing/2014/main" id="{5F3276EF-95AF-C867-88AD-B5DCB72FA2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650E11-6084-1A1F-EF8C-8E47DD39DE5D}"/>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3182575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1BA91-7AB8-233D-166B-901564BA13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DC17E0-A88C-223D-67EA-1DEC9BF55B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82F59-0335-733D-1E7B-471DC44AC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EB1D7F-A738-E0D9-8AB6-B10694412AF3}"/>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6" name="Footer Placeholder 5">
            <a:extLst>
              <a:ext uri="{FF2B5EF4-FFF2-40B4-BE49-F238E27FC236}">
                <a16:creationId xmlns:a16="http://schemas.microsoft.com/office/drawing/2014/main" id="{8F485864-AC90-11C4-4B72-87D001FDF0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705B63-46A1-27BC-E1B6-5C8FA727932D}"/>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326598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D24C1-05BA-3928-87F4-B3DA2C066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A139CC-9F96-CCAD-2D8F-53907A9992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DBB252-4571-2545-DD7C-3217AD85B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A6275A-A658-E4F0-FD05-3CBCC7E22925}"/>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6" name="Footer Placeholder 5">
            <a:extLst>
              <a:ext uri="{FF2B5EF4-FFF2-40B4-BE49-F238E27FC236}">
                <a16:creationId xmlns:a16="http://schemas.microsoft.com/office/drawing/2014/main" id="{7EF67D16-EB9B-F40B-0D52-5FCDF6B713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292C1D-EB36-6C0B-4E6A-DE284DC2EA44}"/>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4042028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F9CD-7E7B-9D46-F452-75E09DBFCE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7AE5E-5622-DEBC-5141-78B628C65B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15721-D4E1-2C89-1EAE-5B46E3A9C51E}"/>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23D753CE-66F7-83F1-3270-C396FB1C93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A33F1C-933F-EC40-CCE5-EE7E6E472FDE}"/>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666896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B29DD2-11AE-A3F7-8F68-B28B10EAA2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3F0EC-A735-648A-815F-1012B33567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538B91-56B7-EC1A-1BA5-1B06D95F6EC5}"/>
              </a:ext>
            </a:extLst>
          </p:cNvPr>
          <p:cNvSpPr>
            <a:spLocks noGrp="1"/>
          </p:cNvSpPr>
          <p:nvPr>
            <p:ph type="dt" sz="half" idx="10"/>
          </p:nvPr>
        </p:nvSpPr>
        <p:spPr/>
        <p:txBody>
          <a:body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2B39C6D7-A21F-B9CF-21FE-4F13C8922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55CF2-3467-3633-AA3F-EB60A50C567F}"/>
              </a:ext>
            </a:extLst>
          </p:cNvPr>
          <p:cNvSpPr>
            <a:spLocks noGrp="1"/>
          </p:cNvSpPr>
          <p:nvPr>
            <p:ph type="sldNum" sz="quarter" idx="12"/>
          </p:nvPr>
        </p:nvSpPr>
        <p:spPr/>
        <p:txBody>
          <a:bodyPr/>
          <a:lstStyle/>
          <a:p>
            <a:fld id="{631C96A4-8524-45A1-B378-42D0C62D0668}" type="slidenum">
              <a:rPr lang="en-GB" smtClean="0"/>
              <a:t>‹#›</a:t>
            </a:fld>
            <a:endParaRPr lang="en-GB"/>
          </a:p>
        </p:txBody>
      </p:sp>
    </p:spTree>
    <p:extLst>
      <p:ext uri="{BB962C8B-B14F-4D97-AF65-F5344CB8AC3E}">
        <p14:creationId xmlns:p14="http://schemas.microsoft.com/office/powerpoint/2010/main" val="4030162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711CC-251D-E895-33F6-1F4897FFF1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1D2193-E783-291C-01AD-A42523195D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2E9B21-B773-FB7C-4622-464876963B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1A83D7-6AC6-40A0-BB75-AA06F0B8F0A3}" type="datetimeFigureOut">
              <a:rPr lang="en-GB" smtClean="0"/>
              <a:t>03/05/2023</a:t>
            </a:fld>
            <a:endParaRPr lang="en-GB"/>
          </a:p>
        </p:txBody>
      </p:sp>
      <p:sp>
        <p:nvSpPr>
          <p:cNvPr id="5" name="Footer Placeholder 4">
            <a:extLst>
              <a:ext uri="{FF2B5EF4-FFF2-40B4-BE49-F238E27FC236}">
                <a16:creationId xmlns:a16="http://schemas.microsoft.com/office/drawing/2014/main" id="{116CA63C-8265-076A-CFA6-2875E7D8D9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633DFC1-AA8C-E732-88AF-70DBFEE48B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1C96A4-8524-45A1-B378-42D0C62D0668}" type="slidenum">
              <a:rPr lang="en-GB" smtClean="0"/>
              <a:t>‹#›</a:t>
            </a:fld>
            <a:endParaRPr lang="en-GB"/>
          </a:p>
        </p:txBody>
      </p:sp>
    </p:spTree>
    <p:extLst>
      <p:ext uri="{BB962C8B-B14F-4D97-AF65-F5344CB8AC3E}">
        <p14:creationId xmlns:p14="http://schemas.microsoft.com/office/powerpoint/2010/main" val="3818638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7C328768-40AC-CD83-98D0-2EADAFAAEFF5}"/>
              </a:ext>
            </a:extLst>
          </p:cNvPr>
          <p:cNvPicPr>
            <a:picLocks noChangeAspect="1"/>
          </p:cNvPicPr>
          <p:nvPr/>
        </p:nvPicPr>
        <p:blipFill>
          <a:blip r:embed="rId2"/>
          <a:stretch>
            <a:fillRect/>
          </a:stretch>
        </p:blipFill>
        <p:spPr>
          <a:xfrm>
            <a:off x="1458828" y="679601"/>
            <a:ext cx="9274344" cy="5845047"/>
          </a:xfrm>
          <a:prstGeom prst="rect">
            <a:avLst/>
          </a:prstGeom>
        </p:spPr>
      </p:pic>
      <p:sp>
        <p:nvSpPr>
          <p:cNvPr id="6" name="Rectangle 5">
            <a:extLst>
              <a:ext uri="{FF2B5EF4-FFF2-40B4-BE49-F238E27FC236}">
                <a16:creationId xmlns:a16="http://schemas.microsoft.com/office/drawing/2014/main" id="{D0D6EFC6-CD69-66A8-968D-215C74D20CFC}"/>
              </a:ext>
            </a:extLst>
          </p:cNvPr>
          <p:cNvSpPr/>
          <p:nvPr/>
        </p:nvSpPr>
        <p:spPr>
          <a:xfrm>
            <a:off x="3377169" y="1740778"/>
            <a:ext cx="488132" cy="204858"/>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a:t>
            </a:r>
          </a:p>
        </p:txBody>
      </p:sp>
      <p:sp>
        <p:nvSpPr>
          <p:cNvPr id="7" name="Rectangle 6">
            <a:extLst>
              <a:ext uri="{FF2B5EF4-FFF2-40B4-BE49-F238E27FC236}">
                <a16:creationId xmlns:a16="http://schemas.microsoft.com/office/drawing/2014/main" id="{C8DAC173-98A7-2FF1-3C9B-D6699EDD6A21}"/>
              </a:ext>
            </a:extLst>
          </p:cNvPr>
          <p:cNvSpPr/>
          <p:nvPr/>
        </p:nvSpPr>
        <p:spPr>
          <a:xfrm>
            <a:off x="3676361" y="1967172"/>
            <a:ext cx="206035" cy="18325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
            </a:r>
          </a:p>
        </p:txBody>
      </p:sp>
      <p:sp>
        <p:nvSpPr>
          <p:cNvPr id="10" name="Rectangle 9">
            <a:extLst>
              <a:ext uri="{FF2B5EF4-FFF2-40B4-BE49-F238E27FC236}">
                <a16:creationId xmlns:a16="http://schemas.microsoft.com/office/drawing/2014/main" id="{09BE6791-6A40-6053-5D28-313B7ED1A014}"/>
              </a:ext>
            </a:extLst>
          </p:cNvPr>
          <p:cNvSpPr/>
          <p:nvPr/>
        </p:nvSpPr>
        <p:spPr>
          <a:xfrm>
            <a:off x="3392713" y="1966871"/>
            <a:ext cx="223402" cy="183552"/>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t>
            </a:r>
          </a:p>
        </p:txBody>
      </p:sp>
      <p:sp>
        <p:nvSpPr>
          <p:cNvPr id="11" name="TextBox 10">
            <a:extLst>
              <a:ext uri="{FF2B5EF4-FFF2-40B4-BE49-F238E27FC236}">
                <a16:creationId xmlns:a16="http://schemas.microsoft.com/office/drawing/2014/main" id="{5B3D6D0A-414B-8EDB-EC59-67C26A3BA7A4}"/>
              </a:ext>
            </a:extLst>
          </p:cNvPr>
          <p:cNvSpPr txBox="1"/>
          <p:nvPr/>
        </p:nvSpPr>
        <p:spPr>
          <a:xfrm>
            <a:off x="397237" y="1425125"/>
            <a:ext cx="1753009" cy="1200329"/>
          </a:xfrm>
          <a:prstGeom prst="rect">
            <a:avLst/>
          </a:prstGeom>
          <a:solidFill>
            <a:schemeClr val="bg1"/>
          </a:solidFill>
        </p:spPr>
        <p:txBody>
          <a:bodyPr wrap="square" rtlCol="0">
            <a:spAutoFit/>
          </a:bodyPr>
          <a:lstStyle/>
          <a:p>
            <a:r>
              <a:rPr lang="en-US" sz="900" u="sng" dirty="0"/>
              <a:t>Material Storage</a:t>
            </a:r>
          </a:p>
          <a:p>
            <a:r>
              <a:rPr lang="en-US" sz="900" dirty="0"/>
              <a:t>Dedicated zones will be created to store materials. Materials will be ordered ‘Just in time’ to avoid needless storage on site. These areas will be used for the storage of plant and materials throughout construction.</a:t>
            </a:r>
            <a:endParaRPr lang="en-GB" sz="900" dirty="0"/>
          </a:p>
        </p:txBody>
      </p:sp>
      <p:sp>
        <p:nvSpPr>
          <p:cNvPr id="12" name="TextBox 11">
            <a:extLst>
              <a:ext uri="{FF2B5EF4-FFF2-40B4-BE49-F238E27FC236}">
                <a16:creationId xmlns:a16="http://schemas.microsoft.com/office/drawing/2014/main" id="{BE316175-3FB2-F424-F334-70184717DCF4}"/>
              </a:ext>
            </a:extLst>
          </p:cNvPr>
          <p:cNvSpPr txBox="1"/>
          <p:nvPr/>
        </p:nvSpPr>
        <p:spPr>
          <a:xfrm>
            <a:off x="397237" y="3028617"/>
            <a:ext cx="1753009" cy="923330"/>
          </a:xfrm>
          <a:prstGeom prst="rect">
            <a:avLst/>
          </a:prstGeom>
          <a:noFill/>
        </p:spPr>
        <p:txBody>
          <a:bodyPr wrap="square" rtlCol="0">
            <a:spAutoFit/>
          </a:bodyPr>
          <a:lstStyle/>
          <a:p>
            <a:r>
              <a:rPr lang="en-US" sz="900" u="sng" dirty="0"/>
              <a:t>Site Security</a:t>
            </a:r>
          </a:p>
          <a:p>
            <a:r>
              <a:rPr lang="en-US" sz="900" dirty="0"/>
              <a:t>The site will be secured by </a:t>
            </a:r>
            <a:r>
              <a:rPr lang="en-US" sz="900" dirty="0" err="1"/>
              <a:t>heras</a:t>
            </a:r>
            <a:r>
              <a:rPr lang="en-US" sz="900" dirty="0"/>
              <a:t> proprietary fencing. Outside we propose to use a remote CCTV security service to identify unauthorized entry to site. </a:t>
            </a:r>
            <a:endParaRPr lang="en-GB" sz="900" dirty="0"/>
          </a:p>
        </p:txBody>
      </p:sp>
      <p:sp>
        <p:nvSpPr>
          <p:cNvPr id="13" name="TextBox 12">
            <a:extLst>
              <a:ext uri="{FF2B5EF4-FFF2-40B4-BE49-F238E27FC236}">
                <a16:creationId xmlns:a16="http://schemas.microsoft.com/office/drawing/2014/main" id="{1B9EE7B4-1403-18B5-7C90-472A8346E6D3}"/>
              </a:ext>
            </a:extLst>
          </p:cNvPr>
          <p:cNvSpPr txBox="1"/>
          <p:nvPr/>
        </p:nvSpPr>
        <p:spPr>
          <a:xfrm>
            <a:off x="397237" y="4761576"/>
            <a:ext cx="2071700" cy="1477328"/>
          </a:xfrm>
          <a:prstGeom prst="rect">
            <a:avLst/>
          </a:prstGeom>
          <a:solidFill>
            <a:schemeClr val="bg1"/>
          </a:solidFill>
        </p:spPr>
        <p:txBody>
          <a:bodyPr wrap="square" rtlCol="0">
            <a:spAutoFit/>
          </a:bodyPr>
          <a:lstStyle/>
          <a:p>
            <a:r>
              <a:rPr lang="en-US" sz="900" u="sng" dirty="0"/>
              <a:t>Wheel Washing</a:t>
            </a:r>
          </a:p>
          <a:p>
            <a:r>
              <a:rPr lang="en-US" sz="900" dirty="0"/>
              <a:t>All deliveries will be made on new stoned areas. We don not expect a significant amount of wheel washing, our gateman will have a jet wash on site and will inspect vehicles before they leave. We will have a road sweeper set enabling us to arrange at short notice. At all times the footpath will be kept clean for members of the public. </a:t>
            </a:r>
            <a:endParaRPr lang="en-GB" sz="900" dirty="0"/>
          </a:p>
        </p:txBody>
      </p:sp>
      <p:sp>
        <p:nvSpPr>
          <p:cNvPr id="14" name="TextBox 13">
            <a:extLst>
              <a:ext uri="{FF2B5EF4-FFF2-40B4-BE49-F238E27FC236}">
                <a16:creationId xmlns:a16="http://schemas.microsoft.com/office/drawing/2014/main" id="{F56ADB3E-6DCF-01DA-E7F4-5EA01800DCC9}"/>
              </a:ext>
            </a:extLst>
          </p:cNvPr>
          <p:cNvSpPr txBox="1"/>
          <p:nvPr/>
        </p:nvSpPr>
        <p:spPr>
          <a:xfrm>
            <a:off x="3289744" y="5500240"/>
            <a:ext cx="2071700" cy="1338828"/>
          </a:xfrm>
          <a:prstGeom prst="rect">
            <a:avLst/>
          </a:prstGeom>
          <a:solidFill>
            <a:schemeClr val="bg1"/>
          </a:solidFill>
        </p:spPr>
        <p:txBody>
          <a:bodyPr wrap="square" rtlCol="0">
            <a:spAutoFit/>
          </a:bodyPr>
          <a:lstStyle/>
          <a:p>
            <a:r>
              <a:rPr lang="en-US" sz="900" u="sng" dirty="0"/>
              <a:t>Pedestrian Route</a:t>
            </a:r>
          </a:p>
          <a:p>
            <a:r>
              <a:rPr lang="en-US" sz="900" dirty="0"/>
              <a:t>A fully segregated pedestrian route will be provided from the site office to all work forces. All pedestrian and vehicle interfaces will be clearly identified to pedestrians and drivers. Pedestrian are to stay within pedestrian routes unless crossing at a designated point as indicated.</a:t>
            </a:r>
            <a:endParaRPr lang="en-GB" sz="900" dirty="0"/>
          </a:p>
        </p:txBody>
      </p:sp>
      <p:sp>
        <p:nvSpPr>
          <p:cNvPr id="15" name="TextBox 14">
            <a:extLst>
              <a:ext uri="{FF2B5EF4-FFF2-40B4-BE49-F238E27FC236}">
                <a16:creationId xmlns:a16="http://schemas.microsoft.com/office/drawing/2014/main" id="{3756A30D-BF77-3A2E-DDD8-EAE455249F1B}"/>
              </a:ext>
            </a:extLst>
          </p:cNvPr>
          <p:cNvSpPr txBox="1"/>
          <p:nvPr/>
        </p:nvSpPr>
        <p:spPr>
          <a:xfrm>
            <a:off x="6741365" y="5846489"/>
            <a:ext cx="2071700" cy="784830"/>
          </a:xfrm>
          <a:prstGeom prst="rect">
            <a:avLst/>
          </a:prstGeom>
          <a:solidFill>
            <a:schemeClr val="bg1"/>
          </a:solidFill>
        </p:spPr>
        <p:txBody>
          <a:bodyPr wrap="square" rtlCol="0">
            <a:spAutoFit/>
          </a:bodyPr>
          <a:lstStyle/>
          <a:p>
            <a:r>
              <a:rPr lang="en-US" sz="900" u="sng" dirty="0"/>
              <a:t>Lifting</a:t>
            </a:r>
          </a:p>
          <a:p>
            <a:r>
              <a:rPr lang="en-US" sz="900" dirty="0"/>
              <a:t>Lifting will be carried out by a mixture of mobile cranes, telehandler and excavators. All lifting will be carried out in segregated areas. </a:t>
            </a:r>
            <a:endParaRPr lang="en-GB" sz="900" dirty="0"/>
          </a:p>
        </p:txBody>
      </p:sp>
      <p:sp>
        <p:nvSpPr>
          <p:cNvPr id="16" name="TextBox 15">
            <a:extLst>
              <a:ext uri="{FF2B5EF4-FFF2-40B4-BE49-F238E27FC236}">
                <a16:creationId xmlns:a16="http://schemas.microsoft.com/office/drawing/2014/main" id="{07490C51-4A72-0739-F228-B15F350B8BD0}"/>
              </a:ext>
            </a:extLst>
          </p:cNvPr>
          <p:cNvSpPr txBox="1"/>
          <p:nvPr/>
        </p:nvSpPr>
        <p:spPr>
          <a:xfrm>
            <a:off x="4874935" y="434430"/>
            <a:ext cx="2071700" cy="923330"/>
          </a:xfrm>
          <a:prstGeom prst="rect">
            <a:avLst/>
          </a:prstGeom>
          <a:solidFill>
            <a:schemeClr val="bg1"/>
          </a:solidFill>
        </p:spPr>
        <p:txBody>
          <a:bodyPr wrap="square" rtlCol="0">
            <a:spAutoFit/>
          </a:bodyPr>
          <a:lstStyle/>
          <a:p>
            <a:r>
              <a:rPr lang="en-US" sz="900" u="sng" dirty="0"/>
              <a:t>Hours of Operation</a:t>
            </a:r>
          </a:p>
          <a:p>
            <a:r>
              <a:rPr lang="en-US" sz="900" dirty="0"/>
              <a:t>All works will be between 08 00 Hours and 18 00 Hours on Monday to Fridays and 8 00 and 12 00 Hours on Saturdays. At no times on Sundays and Bank Holidays unless agreed.</a:t>
            </a:r>
          </a:p>
        </p:txBody>
      </p:sp>
      <p:sp>
        <p:nvSpPr>
          <p:cNvPr id="17" name="TextBox 16">
            <a:extLst>
              <a:ext uri="{FF2B5EF4-FFF2-40B4-BE49-F238E27FC236}">
                <a16:creationId xmlns:a16="http://schemas.microsoft.com/office/drawing/2014/main" id="{437286C7-A5AE-0267-9F75-8A9CC9FCFC81}"/>
              </a:ext>
            </a:extLst>
          </p:cNvPr>
          <p:cNvSpPr txBox="1"/>
          <p:nvPr/>
        </p:nvSpPr>
        <p:spPr>
          <a:xfrm>
            <a:off x="7777215" y="434430"/>
            <a:ext cx="2071700" cy="923330"/>
          </a:xfrm>
          <a:prstGeom prst="rect">
            <a:avLst/>
          </a:prstGeom>
          <a:solidFill>
            <a:schemeClr val="bg1"/>
          </a:solidFill>
        </p:spPr>
        <p:txBody>
          <a:bodyPr wrap="square" rtlCol="0">
            <a:spAutoFit/>
          </a:bodyPr>
          <a:lstStyle/>
          <a:p>
            <a:r>
              <a:rPr lang="en-US" sz="900" u="sng" dirty="0"/>
              <a:t>Site Offices and Welfare</a:t>
            </a:r>
          </a:p>
          <a:p>
            <a:r>
              <a:rPr lang="en-US" sz="900" dirty="0"/>
              <a:t>We propose Modular Solutions for our office and welfare requirements. These areas are shown on the next slide. All operatives working on site will report to the site office to sign in/out. </a:t>
            </a:r>
          </a:p>
        </p:txBody>
      </p:sp>
      <p:sp>
        <p:nvSpPr>
          <p:cNvPr id="18" name="TextBox 17">
            <a:extLst>
              <a:ext uri="{FF2B5EF4-FFF2-40B4-BE49-F238E27FC236}">
                <a16:creationId xmlns:a16="http://schemas.microsoft.com/office/drawing/2014/main" id="{6736C74A-5737-C8A8-7173-0C69593033E3}"/>
              </a:ext>
            </a:extLst>
          </p:cNvPr>
          <p:cNvSpPr txBox="1"/>
          <p:nvPr/>
        </p:nvSpPr>
        <p:spPr>
          <a:xfrm>
            <a:off x="10205511" y="1547615"/>
            <a:ext cx="1753009" cy="923330"/>
          </a:xfrm>
          <a:prstGeom prst="rect">
            <a:avLst/>
          </a:prstGeom>
          <a:solidFill>
            <a:schemeClr val="bg1"/>
          </a:solidFill>
        </p:spPr>
        <p:txBody>
          <a:bodyPr wrap="square" rtlCol="0">
            <a:spAutoFit/>
          </a:bodyPr>
          <a:lstStyle/>
          <a:p>
            <a:r>
              <a:rPr lang="en-US" sz="900" u="sng" dirty="0"/>
              <a:t>Unloading Zones</a:t>
            </a:r>
            <a:r>
              <a:rPr lang="en-US" sz="900" dirty="0"/>
              <a:t>.</a:t>
            </a:r>
          </a:p>
          <a:p>
            <a:r>
              <a:rPr lang="en-US" sz="900" dirty="0"/>
              <a:t>A dedicated unloading zone will be created for all materials in. Unloading will be from within the site perimeter. Distribution will be via telehandler thereafter.</a:t>
            </a:r>
          </a:p>
        </p:txBody>
      </p:sp>
      <p:sp>
        <p:nvSpPr>
          <p:cNvPr id="19" name="TextBox 18">
            <a:extLst>
              <a:ext uri="{FF2B5EF4-FFF2-40B4-BE49-F238E27FC236}">
                <a16:creationId xmlns:a16="http://schemas.microsoft.com/office/drawing/2014/main" id="{96BB8E87-A6A2-8916-C53A-4C111BF922A4}"/>
              </a:ext>
            </a:extLst>
          </p:cNvPr>
          <p:cNvSpPr txBox="1"/>
          <p:nvPr/>
        </p:nvSpPr>
        <p:spPr>
          <a:xfrm>
            <a:off x="518686" y="309144"/>
            <a:ext cx="3771373" cy="646331"/>
          </a:xfrm>
          <a:prstGeom prst="rect">
            <a:avLst/>
          </a:prstGeom>
          <a:noFill/>
        </p:spPr>
        <p:txBody>
          <a:bodyPr wrap="square" rtlCol="0">
            <a:spAutoFit/>
          </a:bodyPr>
          <a:lstStyle/>
          <a:p>
            <a:r>
              <a:rPr lang="en-GB" b="1" u="sng" dirty="0"/>
              <a:t>UWTSD Leisure Complex:</a:t>
            </a:r>
          </a:p>
          <a:p>
            <a:r>
              <a:rPr lang="en-GB" dirty="0"/>
              <a:t>Site Layout – Phase 1.</a:t>
            </a:r>
          </a:p>
        </p:txBody>
      </p:sp>
      <p:sp>
        <p:nvSpPr>
          <p:cNvPr id="25" name="Rectangle 24">
            <a:extLst>
              <a:ext uri="{FF2B5EF4-FFF2-40B4-BE49-F238E27FC236}">
                <a16:creationId xmlns:a16="http://schemas.microsoft.com/office/drawing/2014/main" id="{92C8CE52-361E-5CB0-E8C0-00646AB86985}"/>
              </a:ext>
            </a:extLst>
          </p:cNvPr>
          <p:cNvSpPr/>
          <p:nvPr/>
        </p:nvSpPr>
        <p:spPr>
          <a:xfrm>
            <a:off x="3401929" y="2186289"/>
            <a:ext cx="488127" cy="21762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CP</a:t>
            </a:r>
          </a:p>
        </p:txBody>
      </p:sp>
      <p:sp>
        <p:nvSpPr>
          <p:cNvPr id="26" name="Rectangle 25">
            <a:extLst>
              <a:ext uri="{FF2B5EF4-FFF2-40B4-BE49-F238E27FC236}">
                <a16:creationId xmlns:a16="http://schemas.microsoft.com/office/drawing/2014/main" id="{C0433692-5D89-0CAA-D919-AE5276BE0677}"/>
              </a:ext>
            </a:extLst>
          </p:cNvPr>
          <p:cNvSpPr/>
          <p:nvPr/>
        </p:nvSpPr>
        <p:spPr>
          <a:xfrm>
            <a:off x="4488516" y="1764710"/>
            <a:ext cx="558052" cy="479711"/>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t>
            </a:r>
          </a:p>
        </p:txBody>
      </p:sp>
      <p:cxnSp>
        <p:nvCxnSpPr>
          <p:cNvPr id="36" name="Straight Arrow Connector 35">
            <a:extLst>
              <a:ext uri="{FF2B5EF4-FFF2-40B4-BE49-F238E27FC236}">
                <a16:creationId xmlns:a16="http://schemas.microsoft.com/office/drawing/2014/main" id="{B2EC1110-B9D1-FAD5-84BF-1D411364EBAB}"/>
              </a:ext>
            </a:extLst>
          </p:cNvPr>
          <p:cNvCxnSpPr>
            <a:cxnSpLocks/>
          </p:cNvCxnSpPr>
          <p:nvPr/>
        </p:nvCxnSpPr>
        <p:spPr>
          <a:xfrm flipV="1">
            <a:off x="4191828" y="1875247"/>
            <a:ext cx="0" cy="1832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8" name="Star: 5 Points 37">
            <a:extLst>
              <a:ext uri="{FF2B5EF4-FFF2-40B4-BE49-F238E27FC236}">
                <a16:creationId xmlns:a16="http://schemas.microsoft.com/office/drawing/2014/main" id="{0D9EDFA9-4FAA-7073-022E-36F1A90009E3}"/>
              </a:ext>
            </a:extLst>
          </p:cNvPr>
          <p:cNvSpPr/>
          <p:nvPr/>
        </p:nvSpPr>
        <p:spPr>
          <a:xfrm>
            <a:off x="4187991" y="1548495"/>
            <a:ext cx="183798" cy="174351"/>
          </a:xfrm>
          <a:prstGeom prst="star5">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781ECA01-A50C-738D-1248-EE4BF484272A}"/>
              </a:ext>
            </a:extLst>
          </p:cNvPr>
          <p:cNvSpPr txBox="1"/>
          <p:nvPr/>
        </p:nvSpPr>
        <p:spPr>
          <a:xfrm>
            <a:off x="9406197" y="5092824"/>
            <a:ext cx="2785803" cy="1785104"/>
          </a:xfrm>
          <a:prstGeom prst="rect">
            <a:avLst/>
          </a:prstGeom>
          <a:solidFill>
            <a:schemeClr val="bg1"/>
          </a:solidFill>
        </p:spPr>
        <p:txBody>
          <a:bodyPr wrap="square" rtlCol="0">
            <a:spAutoFit/>
          </a:bodyPr>
          <a:lstStyle/>
          <a:p>
            <a:r>
              <a:rPr lang="en-GB" sz="1400" dirty="0"/>
              <a:t>SO – Site Offices / Canteen </a:t>
            </a:r>
          </a:p>
          <a:p>
            <a:r>
              <a:rPr lang="en-GB" sz="1400" dirty="0"/>
              <a:t>T – Men's and Women's Toilets </a:t>
            </a:r>
          </a:p>
          <a:p>
            <a:r>
              <a:rPr lang="en-GB" sz="1400" dirty="0"/>
              <a:t>D – Drying Room</a:t>
            </a:r>
          </a:p>
          <a:p>
            <a:r>
              <a:rPr lang="en-GB" sz="1400" dirty="0"/>
              <a:t>CP – Car Parking </a:t>
            </a:r>
          </a:p>
          <a:p>
            <a:r>
              <a:rPr lang="en-GB" sz="1400" dirty="0"/>
              <a:t>M – Material Storage </a:t>
            </a:r>
          </a:p>
          <a:p>
            <a:r>
              <a:rPr lang="en-GB" sz="1400" dirty="0"/>
              <a:t>     - Temporary Site Entrance</a:t>
            </a:r>
          </a:p>
          <a:p>
            <a:r>
              <a:rPr lang="en-GB" sz="1400" dirty="0"/>
              <a:t>      - Route of Traffic  </a:t>
            </a:r>
          </a:p>
          <a:p>
            <a:endParaRPr lang="en-GB" sz="1200" dirty="0"/>
          </a:p>
        </p:txBody>
      </p:sp>
      <p:sp>
        <p:nvSpPr>
          <p:cNvPr id="40" name="Star: 5 Points 39">
            <a:extLst>
              <a:ext uri="{FF2B5EF4-FFF2-40B4-BE49-F238E27FC236}">
                <a16:creationId xmlns:a16="http://schemas.microsoft.com/office/drawing/2014/main" id="{B49F8C90-9535-96DA-471D-377D528A42AF}"/>
              </a:ext>
            </a:extLst>
          </p:cNvPr>
          <p:cNvSpPr/>
          <p:nvPr/>
        </p:nvSpPr>
        <p:spPr>
          <a:xfrm>
            <a:off x="9454732" y="6228161"/>
            <a:ext cx="158058" cy="131416"/>
          </a:xfrm>
          <a:prstGeom prst="star5">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1" name="Straight Arrow Connector 40">
            <a:extLst>
              <a:ext uri="{FF2B5EF4-FFF2-40B4-BE49-F238E27FC236}">
                <a16:creationId xmlns:a16="http://schemas.microsoft.com/office/drawing/2014/main" id="{031DC39A-300E-0A97-F64D-933EC1C826F2}"/>
              </a:ext>
            </a:extLst>
          </p:cNvPr>
          <p:cNvCxnSpPr>
            <a:cxnSpLocks/>
          </p:cNvCxnSpPr>
          <p:nvPr/>
        </p:nvCxnSpPr>
        <p:spPr>
          <a:xfrm>
            <a:off x="9457911" y="6516496"/>
            <a:ext cx="157647"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88F1049C-7E53-2661-28E9-036B1832F433}"/>
              </a:ext>
            </a:extLst>
          </p:cNvPr>
          <p:cNvCxnSpPr>
            <a:cxnSpLocks/>
          </p:cNvCxnSpPr>
          <p:nvPr/>
        </p:nvCxnSpPr>
        <p:spPr>
          <a:xfrm flipV="1">
            <a:off x="4191828" y="2244421"/>
            <a:ext cx="0" cy="1832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04F5214-2003-50A8-4272-B41A362B681C}"/>
              </a:ext>
            </a:extLst>
          </p:cNvPr>
          <p:cNvCxnSpPr>
            <a:cxnSpLocks/>
          </p:cNvCxnSpPr>
          <p:nvPr/>
        </p:nvCxnSpPr>
        <p:spPr>
          <a:xfrm>
            <a:off x="4325594" y="1864443"/>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94CE79C-C387-34E5-DBC2-AC825FF8581E}"/>
              </a:ext>
            </a:extLst>
          </p:cNvPr>
          <p:cNvCxnSpPr>
            <a:cxnSpLocks/>
          </p:cNvCxnSpPr>
          <p:nvPr/>
        </p:nvCxnSpPr>
        <p:spPr>
          <a:xfrm>
            <a:off x="4325594" y="2210897"/>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4" name="Picture 33" descr="Icon&#10;&#10;Description automatically generated">
            <a:extLst>
              <a:ext uri="{FF2B5EF4-FFF2-40B4-BE49-F238E27FC236}">
                <a16:creationId xmlns:a16="http://schemas.microsoft.com/office/drawing/2014/main" id="{1E737183-96E0-C102-6539-68FC0EA9BA4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flipH="1">
            <a:off x="10959625" y="260685"/>
            <a:ext cx="744855" cy="457200"/>
          </a:xfrm>
          <a:prstGeom prst="rect">
            <a:avLst/>
          </a:prstGeom>
          <a:noFill/>
        </p:spPr>
      </p:pic>
    </p:spTree>
    <p:extLst>
      <p:ext uri="{BB962C8B-B14F-4D97-AF65-F5344CB8AC3E}">
        <p14:creationId xmlns:p14="http://schemas.microsoft.com/office/powerpoint/2010/main" val="472862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A36666-8423-9998-20D9-C01B46E6BE29}"/>
              </a:ext>
            </a:extLst>
          </p:cNvPr>
          <p:cNvPicPr>
            <a:picLocks noChangeAspect="1"/>
          </p:cNvPicPr>
          <p:nvPr/>
        </p:nvPicPr>
        <p:blipFill>
          <a:blip r:embed="rId2"/>
          <a:stretch>
            <a:fillRect/>
          </a:stretch>
        </p:blipFill>
        <p:spPr>
          <a:xfrm>
            <a:off x="1502389" y="1183203"/>
            <a:ext cx="9419136" cy="4968671"/>
          </a:xfrm>
          <a:prstGeom prst="rect">
            <a:avLst/>
          </a:prstGeom>
        </p:spPr>
      </p:pic>
      <p:sp>
        <p:nvSpPr>
          <p:cNvPr id="6" name="TextBox 5">
            <a:extLst>
              <a:ext uri="{FF2B5EF4-FFF2-40B4-BE49-F238E27FC236}">
                <a16:creationId xmlns:a16="http://schemas.microsoft.com/office/drawing/2014/main" id="{7BF8E750-F481-4475-83F2-322D20B0EC8A}"/>
              </a:ext>
            </a:extLst>
          </p:cNvPr>
          <p:cNvSpPr txBox="1"/>
          <p:nvPr/>
        </p:nvSpPr>
        <p:spPr>
          <a:xfrm>
            <a:off x="3041374" y="1480930"/>
            <a:ext cx="3170583" cy="1361661"/>
          </a:xfrm>
          <a:prstGeom prst="rect">
            <a:avLst/>
          </a:prstGeom>
          <a:solidFill>
            <a:schemeClr val="bg1"/>
          </a:solidFill>
        </p:spPr>
        <p:txBody>
          <a:bodyPr wrap="square" rtlCol="0">
            <a:spAutoFit/>
          </a:bodyPr>
          <a:lstStyle/>
          <a:p>
            <a:endParaRPr lang="en-GB" dirty="0"/>
          </a:p>
        </p:txBody>
      </p:sp>
      <p:sp>
        <p:nvSpPr>
          <p:cNvPr id="7" name="TextBox 6">
            <a:extLst>
              <a:ext uri="{FF2B5EF4-FFF2-40B4-BE49-F238E27FC236}">
                <a16:creationId xmlns:a16="http://schemas.microsoft.com/office/drawing/2014/main" id="{B1C5C464-E573-1635-7C71-B13E9F08AC7E}"/>
              </a:ext>
            </a:extLst>
          </p:cNvPr>
          <p:cNvSpPr txBox="1"/>
          <p:nvPr/>
        </p:nvSpPr>
        <p:spPr>
          <a:xfrm>
            <a:off x="6381751" y="2066925"/>
            <a:ext cx="4307860" cy="2771775"/>
          </a:xfrm>
          <a:prstGeom prst="rect">
            <a:avLst/>
          </a:prstGeom>
          <a:solidFill>
            <a:schemeClr val="bg1"/>
          </a:solidFill>
        </p:spPr>
        <p:txBody>
          <a:bodyPr wrap="square" rtlCol="0">
            <a:spAutoFit/>
          </a:bodyPr>
          <a:lstStyle/>
          <a:p>
            <a:endParaRPr lang="en-GB" dirty="0"/>
          </a:p>
        </p:txBody>
      </p:sp>
      <p:sp>
        <p:nvSpPr>
          <p:cNvPr id="8" name="Rectangle 7">
            <a:extLst>
              <a:ext uri="{FF2B5EF4-FFF2-40B4-BE49-F238E27FC236}">
                <a16:creationId xmlns:a16="http://schemas.microsoft.com/office/drawing/2014/main" id="{472505A9-10F2-000F-655C-0CB0747B987A}"/>
              </a:ext>
            </a:extLst>
          </p:cNvPr>
          <p:cNvSpPr/>
          <p:nvPr/>
        </p:nvSpPr>
        <p:spPr>
          <a:xfrm>
            <a:off x="9502650" y="2407528"/>
            <a:ext cx="803400" cy="435063"/>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a:t>
            </a:r>
          </a:p>
        </p:txBody>
      </p:sp>
      <p:sp>
        <p:nvSpPr>
          <p:cNvPr id="9" name="Rectangle 8">
            <a:extLst>
              <a:ext uri="{FF2B5EF4-FFF2-40B4-BE49-F238E27FC236}">
                <a16:creationId xmlns:a16="http://schemas.microsoft.com/office/drawing/2014/main" id="{7725DD88-A94C-17AF-A65C-188E2DD02F39}"/>
              </a:ext>
            </a:extLst>
          </p:cNvPr>
          <p:cNvSpPr/>
          <p:nvPr/>
        </p:nvSpPr>
        <p:spPr>
          <a:xfrm>
            <a:off x="9945912" y="2933380"/>
            <a:ext cx="360137" cy="24981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t>
            </a:r>
          </a:p>
        </p:txBody>
      </p:sp>
      <p:sp>
        <p:nvSpPr>
          <p:cNvPr id="10" name="Rectangle 9">
            <a:extLst>
              <a:ext uri="{FF2B5EF4-FFF2-40B4-BE49-F238E27FC236}">
                <a16:creationId xmlns:a16="http://schemas.microsoft.com/office/drawing/2014/main" id="{84B13F87-030C-AAE3-F865-2BECF93DF10D}"/>
              </a:ext>
            </a:extLst>
          </p:cNvPr>
          <p:cNvSpPr/>
          <p:nvPr/>
        </p:nvSpPr>
        <p:spPr>
          <a:xfrm>
            <a:off x="9502649" y="2933380"/>
            <a:ext cx="360137" cy="24981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t>
            </a:r>
          </a:p>
        </p:txBody>
      </p:sp>
      <p:sp>
        <p:nvSpPr>
          <p:cNvPr id="11" name="Rectangle 10">
            <a:extLst>
              <a:ext uri="{FF2B5EF4-FFF2-40B4-BE49-F238E27FC236}">
                <a16:creationId xmlns:a16="http://schemas.microsoft.com/office/drawing/2014/main" id="{DBC24EEB-484D-8928-CA4E-A46FCEBE6616}"/>
              </a:ext>
            </a:extLst>
          </p:cNvPr>
          <p:cNvSpPr/>
          <p:nvPr/>
        </p:nvSpPr>
        <p:spPr>
          <a:xfrm>
            <a:off x="9502649" y="3273983"/>
            <a:ext cx="803400" cy="974167"/>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CP</a:t>
            </a:r>
          </a:p>
        </p:txBody>
      </p:sp>
      <p:sp>
        <p:nvSpPr>
          <p:cNvPr id="12" name="Rectangle 11">
            <a:extLst>
              <a:ext uri="{FF2B5EF4-FFF2-40B4-BE49-F238E27FC236}">
                <a16:creationId xmlns:a16="http://schemas.microsoft.com/office/drawing/2014/main" id="{281E1004-99CE-BA22-8831-FFCFFD5ABD3A}"/>
              </a:ext>
            </a:extLst>
          </p:cNvPr>
          <p:cNvSpPr/>
          <p:nvPr/>
        </p:nvSpPr>
        <p:spPr>
          <a:xfrm>
            <a:off x="7469841" y="2407528"/>
            <a:ext cx="1264584" cy="1307222"/>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t>
            </a:r>
          </a:p>
        </p:txBody>
      </p:sp>
      <p:sp>
        <p:nvSpPr>
          <p:cNvPr id="13" name="Star: 5 Points 12">
            <a:extLst>
              <a:ext uri="{FF2B5EF4-FFF2-40B4-BE49-F238E27FC236}">
                <a16:creationId xmlns:a16="http://schemas.microsoft.com/office/drawing/2014/main" id="{CBD40169-2A99-14CE-9E1D-8018321B324B}"/>
              </a:ext>
            </a:extLst>
          </p:cNvPr>
          <p:cNvSpPr/>
          <p:nvPr/>
        </p:nvSpPr>
        <p:spPr>
          <a:xfrm>
            <a:off x="8982301" y="1616558"/>
            <a:ext cx="336650" cy="292997"/>
          </a:xfrm>
          <a:prstGeom prst="star5">
            <a:avLst>
              <a:gd name="adj" fmla="val 10277"/>
              <a:gd name="hf" fmla="val 105146"/>
              <a:gd name="vf" fmla="val 11055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3156BC5A-231D-6ADE-E87A-9D95E82C662D}"/>
              </a:ext>
            </a:extLst>
          </p:cNvPr>
          <p:cNvCxnSpPr>
            <a:cxnSpLocks/>
          </p:cNvCxnSpPr>
          <p:nvPr/>
        </p:nvCxnSpPr>
        <p:spPr>
          <a:xfrm>
            <a:off x="9250019" y="2066925"/>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2650744-CA4F-588B-0D56-67F9D306A652}"/>
              </a:ext>
            </a:extLst>
          </p:cNvPr>
          <p:cNvCxnSpPr>
            <a:cxnSpLocks/>
          </p:cNvCxnSpPr>
          <p:nvPr/>
        </p:nvCxnSpPr>
        <p:spPr>
          <a:xfrm>
            <a:off x="9250019" y="2543175"/>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16BDC10-4BFC-77E0-B4D4-7558BA5993F8}"/>
              </a:ext>
            </a:extLst>
          </p:cNvPr>
          <p:cNvCxnSpPr>
            <a:cxnSpLocks/>
          </p:cNvCxnSpPr>
          <p:nvPr/>
        </p:nvCxnSpPr>
        <p:spPr>
          <a:xfrm>
            <a:off x="9250019" y="2978337"/>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1822BFD-8D96-E7DE-6247-E2A0E8965FF9}"/>
              </a:ext>
            </a:extLst>
          </p:cNvPr>
          <p:cNvCxnSpPr>
            <a:cxnSpLocks/>
          </p:cNvCxnSpPr>
          <p:nvPr/>
        </p:nvCxnSpPr>
        <p:spPr>
          <a:xfrm>
            <a:off x="9250019" y="3509893"/>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8B6AC46-5CEF-7B6A-C792-16884D7CEE7F}"/>
              </a:ext>
            </a:extLst>
          </p:cNvPr>
          <p:cNvCxnSpPr>
            <a:cxnSpLocks/>
          </p:cNvCxnSpPr>
          <p:nvPr/>
        </p:nvCxnSpPr>
        <p:spPr>
          <a:xfrm flipV="1">
            <a:off x="8993070" y="2067064"/>
            <a:ext cx="0" cy="2047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CD5D4F9-A9AC-0886-F7CE-E6150E786ECE}"/>
              </a:ext>
            </a:extLst>
          </p:cNvPr>
          <p:cNvCxnSpPr>
            <a:cxnSpLocks/>
          </p:cNvCxnSpPr>
          <p:nvPr/>
        </p:nvCxnSpPr>
        <p:spPr>
          <a:xfrm flipV="1">
            <a:off x="9004065" y="2543314"/>
            <a:ext cx="0" cy="2047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57CB1DF-AD3A-F700-0A80-8FB81DC868B6}"/>
              </a:ext>
            </a:extLst>
          </p:cNvPr>
          <p:cNvCxnSpPr>
            <a:cxnSpLocks/>
          </p:cNvCxnSpPr>
          <p:nvPr/>
        </p:nvCxnSpPr>
        <p:spPr>
          <a:xfrm flipV="1">
            <a:off x="9005535" y="2978476"/>
            <a:ext cx="0" cy="2047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293AFA4-BAC9-2EBD-7EDF-2F1A51116781}"/>
              </a:ext>
            </a:extLst>
          </p:cNvPr>
          <p:cNvCxnSpPr>
            <a:cxnSpLocks/>
          </p:cNvCxnSpPr>
          <p:nvPr/>
        </p:nvCxnSpPr>
        <p:spPr>
          <a:xfrm flipV="1">
            <a:off x="9002821" y="3510032"/>
            <a:ext cx="0" cy="2047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3F002F5-138F-C753-2405-0B183585D14C}"/>
              </a:ext>
            </a:extLst>
          </p:cNvPr>
          <p:cNvCxnSpPr/>
          <p:nvPr/>
        </p:nvCxnSpPr>
        <p:spPr>
          <a:xfrm>
            <a:off x="10420350" y="2407528"/>
            <a:ext cx="0" cy="2050172"/>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C6BB534-A76E-B87F-49DD-01CD75CC9931}"/>
              </a:ext>
            </a:extLst>
          </p:cNvPr>
          <p:cNvCxnSpPr>
            <a:cxnSpLocks/>
          </p:cNvCxnSpPr>
          <p:nvPr/>
        </p:nvCxnSpPr>
        <p:spPr>
          <a:xfrm flipH="1">
            <a:off x="6391275" y="4457700"/>
            <a:ext cx="402907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9F623CF-7AE1-9784-7376-2C345C3BCB79}"/>
              </a:ext>
            </a:extLst>
          </p:cNvPr>
          <p:cNvCxnSpPr>
            <a:cxnSpLocks/>
          </p:cNvCxnSpPr>
          <p:nvPr/>
        </p:nvCxnSpPr>
        <p:spPr>
          <a:xfrm>
            <a:off x="10477500" y="2403914"/>
            <a:ext cx="9525" cy="2129986"/>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E432C68-69A1-97D2-0296-57EF58BA946C}"/>
              </a:ext>
            </a:extLst>
          </p:cNvPr>
          <p:cNvCxnSpPr>
            <a:cxnSpLocks/>
          </p:cNvCxnSpPr>
          <p:nvPr/>
        </p:nvCxnSpPr>
        <p:spPr>
          <a:xfrm flipH="1">
            <a:off x="6391275" y="4514850"/>
            <a:ext cx="409575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24C26762-4008-7E5E-1181-CA0889CF6E32}"/>
              </a:ext>
            </a:extLst>
          </p:cNvPr>
          <p:cNvSpPr txBox="1"/>
          <p:nvPr/>
        </p:nvSpPr>
        <p:spPr>
          <a:xfrm>
            <a:off x="535255" y="359186"/>
            <a:ext cx="3771373" cy="646331"/>
          </a:xfrm>
          <a:prstGeom prst="rect">
            <a:avLst/>
          </a:prstGeom>
          <a:noFill/>
        </p:spPr>
        <p:txBody>
          <a:bodyPr wrap="square" rtlCol="0">
            <a:spAutoFit/>
          </a:bodyPr>
          <a:lstStyle/>
          <a:p>
            <a:r>
              <a:rPr lang="en-GB" b="1" u="sng" dirty="0"/>
              <a:t>UWTSD Leisure Complex:</a:t>
            </a:r>
          </a:p>
          <a:p>
            <a:r>
              <a:rPr lang="en-GB" dirty="0"/>
              <a:t>Site Layout – Phase 2.</a:t>
            </a:r>
          </a:p>
        </p:txBody>
      </p:sp>
      <p:pic>
        <p:nvPicPr>
          <p:cNvPr id="35" name="Picture 34">
            <a:extLst>
              <a:ext uri="{FF2B5EF4-FFF2-40B4-BE49-F238E27FC236}">
                <a16:creationId xmlns:a16="http://schemas.microsoft.com/office/drawing/2014/main" id="{8CF74124-2D32-8577-D031-1D3D60832156}"/>
              </a:ext>
            </a:extLst>
          </p:cNvPr>
          <p:cNvPicPr>
            <a:picLocks noChangeAspect="1"/>
          </p:cNvPicPr>
          <p:nvPr/>
        </p:nvPicPr>
        <p:blipFill>
          <a:blip r:embed="rId3"/>
          <a:stretch>
            <a:fillRect/>
          </a:stretch>
        </p:blipFill>
        <p:spPr>
          <a:xfrm>
            <a:off x="535255" y="1398093"/>
            <a:ext cx="1990525" cy="5100721"/>
          </a:xfrm>
          <a:prstGeom prst="rect">
            <a:avLst/>
          </a:prstGeom>
        </p:spPr>
      </p:pic>
      <p:pic>
        <p:nvPicPr>
          <p:cNvPr id="37" name="Picture 36">
            <a:extLst>
              <a:ext uri="{FF2B5EF4-FFF2-40B4-BE49-F238E27FC236}">
                <a16:creationId xmlns:a16="http://schemas.microsoft.com/office/drawing/2014/main" id="{1780388D-019F-EBC1-CB86-0367036394C4}"/>
              </a:ext>
            </a:extLst>
          </p:cNvPr>
          <p:cNvPicPr>
            <a:picLocks noChangeAspect="1"/>
          </p:cNvPicPr>
          <p:nvPr/>
        </p:nvPicPr>
        <p:blipFill>
          <a:blip r:embed="rId4"/>
          <a:stretch>
            <a:fillRect/>
          </a:stretch>
        </p:blipFill>
        <p:spPr>
          <a:xfrm>
            <a:off x="3932510" y="78546"/>
            <a:ext cx="5218116" cy="1361661"/>
          </a:xfrm>
          <a:prstGeom prst="rect">
            <a:avLst/>
          </a:prstGeom>
        </p:spPr>
      </p:pic>
      <p:pic>
        <p:nvPicPr>
          <p:cNvPr id="39" name="Picture 38">
            <a:extLst>
              <a:ext uri="{FF2B5EF4-FFF2-40B4-BE49-F238E27FC236}">
                <a16:creationId xmlns:a16="http://schemas.microsoft.com/office/drawing/2014/main" id="{BC34CEA4-4152-FDCE-EDC5-5D5A71C248C3}"/>
              </a:ext>
            </a:extLst>
          </p:cNvPr>
          <p:cNvPicPr>
            <a:picLocks noChangeAspect="1"/>
          </p:cNvPicPr>
          <p:nvPr/>
        </p:nvPicPr>
        <p:blipFill>
          <a:blip r:embed="rId5"/>
          <a:stretch>
            <a:fillRect/>
          </a:stretch>
        </p:blipFill>
        <p:spPr>
          <a:xfrm>
            <a:off x="3426063" y="5333194"/>
            <a:ext cx="5576758" cy="1284060"/>
          </a:xfrm>
          <a:prstGeom prst="rect">
            <a:avLst/>
          </a:prstGeom>
        </p:spPr>
      </p:pic>
      <p:sp>
        <p:nvSpPr>
          <p:cNvPr id="40" name="TextBox 39">
            <a:extLst>
              <a:ext uri="{FF2B5EF4-FFF2-40B4-BE49-F238E27FC236}">
                <a16:creationId xmlns:a16="http://schemas.microsoft.com/office/drawing/2014/main" id="{6BC28A6D-5783-B0D0-B2D6-8D58A38B9BBA}"/>
              </a:ext>
            </a:extLst>
          </p:cNvPr>
          <p:cNvSpPr txBox="1"/>
          <p:nvPr/>
        </p:nvSpPr>
        <p:spPr>
          <a:xfrm>
            <a:off x="9391480" y="5292171"/>
            <a:ext cx="2691664" cy="1631216"/>
          </a:xfrm>
          <a:prstGeom prst="rect">
            <a:avLst/>
          </a:prstGeom>
          <a:solidFill>
            <a:schemeClr val="bg1"/>
          </a:solidFill>
        </p:spPr>
        <p:txBody>
          <a:bodyPr wrap="square" rtlCol="0">
            <a:spAutoFit/>
          </a:bodyPr>
          <a:lstStyle/>
          <a:p>
            <a:r>
              <a:rPr lang="en-GB" sz="1100" dirty="0"/>
              <a:t>SO – Site Offices / </a:t>
            </a:r>
            <a:r>
              <a:rPr lang="en-GB" sz="1100" dirty="0" err="1"/>
              <a:t>Catnteen</a:t>
            </a:r>
            <a:r>
              <a:rPr lang="en-GB" sz="1100" dirty="0"/>
              <a:t> </a:t>
            </a:r>
          </a:p>
          <a:p>
            <a:r>
              <a:rPr lang="en-GB" sz="1100" dirty="0"/>
              <a:t>T – Men's and Women's Toilets </a:t>
            </a:r>
          </a:p>
          <a:p>
            <a:r>
              <a:rPr lang="en-GB" sz="1100" dirty="0"/>
              <a:t>D – Drying Room</a:t>
            </a:r>
          </a:p>
          <a:p>
            <a:r>
              <a:rPr lang="en-GB" sz="1100" dirty="0"/>
              <a:t>CP – Car Parking </a:t>
            </a:r>
          </a:p>
          <a:p>
            <a:r>
              <a:rPr lang="en-GB" sz="1100" dirty="0"/>
              <a:t>M – Material Storage </a:t>
            </a:r>
          </a:p>
          <a:p>
            <a:r>
              <a:rPr lang="en-GB" sz="1100" dirty="0"/>
              <a:t>     -  Site Entrance</a:t>
            </a:r>
          </a:p>
          <a:p>
            <a:r>
              <a:rPr lang="en-GB" sz="1100" dirty="0"/>
              <a:t>      - Route of Traffic  </a:t>
            </a:r>
          </a:p>
          <a:p>
            <a:r>
              <a:rPr lang="en-GB" sz="1100" dirty="0"/>
              <a:t>      - Pedestrian Routes</a:t>
            </a:r>
          </a:p>
          <a:p>
            <a:endParaRPr lang="en-GB" sz="1200" dirty="0"/>
          </a:p>
        </p:txBody>
      </p:sp>
      <p:cxnSp>
        <p:nvCxnSpPr>
          <p:cNvPr id="41" name="Straight Connector 40">
            <a:extLst>
              <a:ext uri="{FF2B5EF4-FFF2-40B4-BE49-F238E27FC236}">
                <a16:creationId xmlns:a16="http://schemas.microsoft.com/office/drawing/2014/main" id="{2DB2FFD4-973F-D675-2BCC-26834BACE928}"/>
              </a:ext>
            </a:extLst>
          </p:cNvPr>
          <p:cNvCxnSpPr>
            <a:cxnSpLocks/>
          </p:cNvCxnSpPr>
          <p:nvPr/>
        </p:nvCxnSpPr>
        <p:spPr>
          <a:xfrm flipH="1">
            <a:off x="9318951" y="6617254"/>
            <a:ext cx="29527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EDB0AA6F-6412-C296-B590-E280EB1E8B05}"/>
              </a:ext>
            </a:extLst>
          </p:cNvPr>
          <p:cNvCxnSpPr>
            <a:cxnSpLocks/>
          </p:cNvCxnSpPr>
          <p:nvPr/>
        </p:nvCxnSpPr>
        <p:spPr>
          <a:xfrm>
            <a:off x="9351659" y="6422614"/>
            <a:ext cx="229858"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Star: 5 Points 46">
            <a:extLst>
              <a:ext uri="{FF2B5EF4-FFF2-40B4-BE49-F238E27FC236}">
                <a16:creationId xmlns:a16="http://schemas.microsoft.com/office/drawing/2014/main" id="{0519801A-D52F-321F-F6D9-EB378EB0C64C}"/>
              </a:ext>
            </a:extLst>
          </p:cNvPr>
          <p:cNvSpPr/>
          <p:nvPr/>
        </p:nvSpPr>
        <p:spPr>
          <a:xfrm>
            <a:off x="9418792" y="6191981"/>
            <a:ext cx="128186" cy="154532"/>
          </a:xfrm>
          <a:prstGeom prst="star5">
            <a:avLst>
              <a:gd name="adj" fmla="val 10277"/>
              <a:gd name="hf" fmla="val 105146"/>
              <a:gd name="vf" fmla="val 11055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8" name="Picture 47" descr="Icon&#10;&#10;Description automatically generated">
            <a:extLst>
              <a:ext uri="{FF2B5EF4-FFF2-40B4-BE49-F238E27FC236}">
                <a16:creationId xmlns:a16="http://schemas.microsoft.com/office/drawing/2014/main" id="{05FF5A5F-0B87-E8A9-A1C5-11C3F2F676DC}"/>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flipH="1">
            <a:off x="10959625" y="260685"/>
            <a:ext cx="744855" cy="457200"/>
          </a:xfrm>
          <a:prstGeom prst="rect">
            <a:avLst/>
          </a:prstGeom>
          <a:noFill/>
        </p:spPr>
      </p:pic>
    </p:spTree>
    <p:extLst>
      <p:ext uri="{BB962C8B-B14F-4D97-AF65-F5344CB8AC3E}">
        <p14:creationId xmlns:p14="http://schemas.microsoft.com/office/powerpoint/2010/main" val="2403292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ED02D6-BF81-836D-A6E4-3A0EA2FAA02F}"/>
              </a:ext>
            </a:extLst>
          </p:cNvPr>
          <p:cNvPicPr>
            <a:picLocks noChangeAspect="1"/>
          </p:cNvPicPr>
          <p:nvPr/>
        </p:nvPicPr>
        <p:blipFill>
          <a:blip r:embed="rId2"/>
          <a:stretch>
            <a:fillRect/>
          </a:stretch>
        </p:blipFill>
        <p:spPr>
          <a:xfrm>
            <a:off x="1502389" y="1183203"/>
            <a:ext cx="9419136" cy="4968671"/>
          </a:xfrm>
          <a:prstGeom prst="rect">
            <a:avLst/>
          </a:prstGeom>
        </p:spPr>
      </p:pic>
      <p:sp>
        <p:nvSpPr>
          <p:cNvPr id="5" name="TextBox 4">
            <a:extLst>
              <a:ext uri="{FF2B5EF4-FFF2-40B4-BE49-F238E27FC236}">
                <a16:creationId xmlns:a16="http://schemas.microsoft.com/office/drawing/2014/main" id="{117E0192-00FE-A9F3-E38F-CA64CD031EE9}"/>
              </a:ext>
            </a:extLst>
          </p:cNvPr>
          <p:cNvSpPr txBox="1"/>
          <p:nvPr/>
        </p:nvSpPr>
        <p:spPr>
          <a:xfrm>
            <a:off x="535255" y="359186"/>
            <a:ext cx="3771373" cy="646331"/>
          </a:xfrm>
          <a:prstGeom prst="rect">
            <a:avLst/>
          </a:prstGeom>
          <a:noFill/>
        </p:spPr>
        <p:txBody>
          <a:bodyPr wrap="square" rtlCol="0">
            <a:spAutoFit/>
          </a:bodyPr>
          <a:lstStyle/>
          <a:p>
            <a:r>
              <a:rPr lang="en-GB" b="1" u="sng" dirty="0"/>
              <a:t>UWTSD Leisure Complex:</a:t>
            </a:r>
          </a:p>
          <a:p>
            <a:r>
              <a:rPr lang="en-GB" dirty="0"/>
              <a:t>Site Layout – Phase 3.</a:t>
            </a:r>
          </a:p>
        </p:txBody>
      </p:sp>
      <p:sp>
        <p:nvSpPr>
          <p:cNvPr id="6" name="Rectangle 5">
            <a:extLst>
              <a:ext uri="{FF2B5EF4-FFF2-40B4-BE49-F238E27FC236}">
                <a16:creationId xmlns:a16="http://schemas.microsoft.com/office/drawing/2014/main" id="{BC21368B-5924-223A-2996-A6A5A1E86ACC}"/>
              </a:ext>
            </a:extLst>
          </p:cNvPr>
          <p:cNvSpPr/>
          <p:nvPr/>
        </p:nvSpPr>
        <p:spPr>
          <a:xfrm>
            <a:off x="7750270" y="1473249"/>
            <a:ext cx="754532" cy="375429"/>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a:t>
            </a:r>
          </a:p>
        </p:txBody>
      </p:sp>
      <p:sp>
        <p:nvSpPr>
          <p:cNvPr id="8" name="Rectangle 7">
            <a:extLst>
              <a:ext uri="{FF2B5EF4-FFF2-40B4-BE49-F238E27FC236}">
                <a16:creationId xmlns:a16="http://schemas.microsoft.com/office/drawing/2014/main" id="{6A16241B-EA3E-4D4F-0271-7860EC93E474}"/>
              </a:ext>
            </a:extLst>
          </p:cNvPr>
          <p:cNvSpPr/>
          <p:nvPr/>
        </p:nvSpPr>
        <p:spPr>
          <a:xfrm>
            <a:off x="9423136" y="1473250"/>
            <a:ext cx="883742" cy="375429"/>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CP / M</a:t>
            </a:r>
          </a:p>
        </p:txBody>
      </p:sp>
      <p:sp>
        <p:nvSpPr>
          <p:cNvPr id="9" name="Star: 5 Points 8">
            <a:extLst>
              <a:ext uri="{FF2B5EF4-FFF2-40B4-BE49-F238E27FC236}">
                <a16:creationId xmlns:a16="http://schemas.microsoft.com/office/drawing/2014/main" id="{B7E9A81D-3E59-95FE-F2FE-76852E9EA1ED}"/>
              </a:ext>
            </a:extLst>
          </p:cNvPr>
          <p:cNvSpPr/>
          <p:nvPr/>
        </p:nvSpPr>
        <p:spPr>
          <a:xfrm>
            <a:off x="8832618" y="1183203"/>
            <a:ext cx="261687" cy="190293"/>
          </a:xfrm>
          <a:prstGeom prst="star5">
            <a:avLst>
              <a:gd name="adj" fmla="val 10277"/>
              <a:gd name="hf" fmla="val 105146"/>
              <a:gd name="vf" fmla="val 11055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1C90584B-7AB7-1409-0496-23A150E23FEF}"/>
              </a:ext>
            </a:extLst>
          </p:cNvPr>
          <p:cNvCxnSpPr>
            <a:cxnSpLocks/>
          </p:cNvCxnSpPr>
          <p:nvPr/>
        </p:nvCxnSpPr>
        <p:spPr>
          <a:xfrm flipV="1">
            <a:off x="8832618" y="1473249"/>
            <a:ext cx="0" cy="20471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3FB53A5-E994-20F0-7AB1-7C9A38610130}"/>
              </a:ext>
            </a:extLst>
          </p:cNvPr>
          <p:cNvCxnSpPr>
            <a:cxnSpLocks/>
          </p:cNvCxnSpPr>
          <p:nvPr/>
        </p:nvCxnSpPr>
        <p:spPr>
          <a:xfrm>
            <a:off x="9094305" y="1473249"/>
            <a:ext cx="0" cy="2048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094301CA-D4BF-E5EC-F269-3595B0A6D8F0}"/>
              </a:ext>
            </a:extLst>
          </p:cNvPr>
          <p:cNvPicPr>
            <a:picLocks noChangeAspect="1"/>
          </p:cNvPicPr>
          <p:nvPr/>
        </p:nvPicPr>
        <p:blipFill>
          <a:blip r:embed="rId3"/>
          <a:stretch>
            <a:fillRect/>
          </a:stretch>
        </p:blipFill>
        <p:spPr>
          <a:xfrm>
            <a:off x="535255" y="1398093"/>
            <a:ext cx="1990525" cy="5100721"/>
          </a:xfrm>
          <a:prstGeom prst="rect">
            <a:avLst/>
          </a:prstGeom>
        </p:spPr>
      </p:pic>
      <p:pic>
        <p:nvPicPr>
          <p:cNvPr id="13" name="Picture 12">
            <a:extLst>
              <a:ext uri="{FF2B5EF4-FFF2-40B4-BE49-F238E27FC236}">
                <a16:creationId xmlns:a16="http://schemas.microsoft.com/office/drawing/2014/main" id="{5AA3A189-DD19-34DD-6AC5-3538241E1303}"/>
              </a:ext>
            </a:extLst>
          </p:cNvPr>
          <p:cNvPicPr>
            <a:picLocks noChangeAspect="1"/>
          </p:cNvPicPr>
          <p:nvPr/>
        </p:nvPicPr>
        <p:blipFill>
          <a:blip r:embed="rId4"/>
          <a:stretch>
            <a:fillRect/>
          </a:stretch>
        </p:blipFill>
        <p:spPr>
          <a:xfrm>
            <a:off x="3426063" y="5333194"/>
            <a:ext cx="5576758" cy="1284060"/>
          </a:xfrm>
          <a:prstGeom prst="rect">
            <a:avLst/>
          </a:prstGeom>
        </p:spPr>
      </p:pic>
      <p:pic>
        <p:nvPicPr>
          <p:cNvPr id="14" name="Picture 13">
            <a:extLst>
              <a:ext uri="{FF2B5EF4-FFF2-40B4-BE49-F238E27FC236}">
                <a16:creationId xmlns:a16="http://schemas.microsoft.com/office/drawing/2014/main" id="{699BC698-B424-B7F5-FBA0-D1AAD4B131FE}"/>
              </a:ext>
            </a:extLst>
          </p:cNvPr>
          <p:cNvPicPr>
            <a:picLocks noChangeAspect="1"/>
          </p:cNvPicPr>
          <p:nvPr/>
        </p:nvPicPr>
        <p:blipFill>
          <a:blip r:embed="rId5"/>
          <a:stretch>
            <a:fillRect/>
          </a:stretch>
        </p:blipFill>
        <p:spPr>
          <a:xfrm>
            <a:off x="3932511" y="78547"/>
            <a:ext cx="4900107" cy="1278677"/>
          </a:xfrm>
          <a:prstGeom prst="rect">
            <a:avLst/>
          </a:prstGeom>
        </p:spPr>
      </p:pic>
      <p:cxnSp>
        <p:nvCxnSpPr>
          <p:cNvPr id="15" name="Straight Connector 14">
            <a:extLst>
              <a:ext uri="{FF2B5EF4-FFF2-40B4-BE49-F238E27FC236}">
                <a16:creationId xmlns:a16="http://schemas.microsoft.com/office/drawing/2014/main" id="{5307A334-4D6C-97F9-A3E6-42A63589070F}"/>
              </a:ext>
            </a:extLst>
          </p:cNvPr>
          <p:cNvCxnSpPr>
            <a:cxnSpLocks/>
          </p:cNvCxnSpPr>
          <p:nvPr/>
        </p:nvCxnSpPr>
        <p:spPr>
          <a:xfrm>
            <a:off x="8577884" y="1473249"/>
            <a:ext cx="0" cy="450801"/>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CE0FD50-50B5-B041-8C5C-E05BAA442C24}"/>
              </a:ext>
            </a:extLst>
          </p:cNvPr>
          <p:cNvCxnSpPr>
            <a:cxnSpLocks/>
          </p:cNvCxnSpPr>
          <p:nvPr/>
        </p:nvCxnSpPr>
        <p:spPr>
          <a:xfrm>
            <a:off x="8660711" y="1473249"/>
            <a:ext cx="0" cy="51457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24590A0-8879-7CB0-C40E-73FE01F040DF}"/>
              </a:ext>
            </a:extLst>
          </p:cNvPr>
          <p:cNvCxnSpPr>
            <a:cxnSpLocks/>
          </p:cNvCxnSpPr>
          <p:nvPr/>
        </p:nvCxnSpPr>
        <p:spPr>
          <a:xfrm flipH="1">
            <a:off x="6200775" y="1924050"/>
            <a:ext cx="2377109"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701219D-886F-26D7-87DB-196DAD70933D}"/>
              </a:ext>
            </a:extLst>
          </p:cNvPr>
          <p:cNvCxnSpPr>
            <a:cxnSpLocks/>
          </p:cNvCxnSpPr>
          <p:nvPr/>
        </p:nvCxnSpPr>
        <p:spPr>
          <a:xfrm flipH="1">
            <a:off x="6200775" y="1987826"/>
            <a:ext cx="2459936"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87477D4A-4302-3D4E-5726-5D231BCD4BA3}"/>
              </a:ext>
            </a:extLst>
          </p:cNvPr>
          <p:cNvSpPr txBox="1"/>
          <p:nvPr/>
        </p:nvSpPr>
        <p:spPr>
          <a:xfrm>
            <a:off x="9391480" y="5292171"/>
            <a:ext cx="2648120" cy="1461939"/>
          </a:xfrm>
          <a:prstGeom prst="rect">
            <a:avLst/>
          </a:prstGeom>
          <a:solidFill>
            <a:schemeClr val="bg1"/>
          </a:solidFill>
        </p:spPr>
        <p:txBody>
          <a:bodyPr wrap="square" rtlCol="0">
            <a:spAutoFit/>
          </a:bodyPr>
          <a:lstStyle/>
          <a:p>
            <a:r>
              <a:rPr lang="en-GB" sz="1100" dirty="0"/>
              <a:t>SC _ Site Compound (Inclusion of Office, Canteen, Toilets, Drying Room</a:t>
            </a:r>
          </a:p>
          <a:p>
            <a:r>
              <a:rPr lang="en-GB" sz="1100" dirty="0"/>
              <a:t>CP / M – Car Parking / Material Storage </a:t>
            </a:r>
          </a:p>
          <a:p>
            <a:r>
              <a:rPr lang="en-GB" sz="1100" dirty="0"/>
              <a:t>M – Material Storage </a:t>
            </a:r>
          </a:p>
          <a:p>
            <a:r>
              <a:rPr lang="en-GB" sz="1100" dirty="0"/>
              <a:t>      - Site Entrance</a:t>
            </a:r>
          </a:p>
          <a:p>
            <a:r>
              <a:rPr lang="en-GB" sz="1100" dirty="0"/>
              <a:t>      - Route of Traffic  </a:t>
            </a:r>
          </a:p>
          <a:p>
            <a:r>
              <a:rPr lang="en-GB" sz="1100" dirty="0"/>
              <a:t>      - Pedestrian Routes</a:t>
            </a:r>
          </a:p>
          <a:p>
            <a:endParaRPr lang="en-GB" sz="1200" dirty="0"/>
          </a:p>
        </p:txBody>
      </p:sp>
      <p:sp>
        <p:nvSpPr>
          <p:cNvPr id="27" name="Star: 5 Points 26">
            <a:extLst>
              <a:ext uri="{FF2B5EF4-FFF2-40B4-BE49-F238E27FC236}">
                <a16:creationId xmlns:a16="http://schemas.microsoft.com/office/drawing/2014/main" id="{93EEFD07-506B-0AAD-154F-847CE0E629CE}"/>
              </a:ext>
            </a:extLst>
          </p:cNvPr>
          <p:cNvSpPr/>
          <p:nvPr/>
        </p:nvSpPr>
        <p:spPr>
          <a:xfrm>
            <a:off x="9423136" y="5988589"/>
            <a:ext cx="134521" cy="163285"/>
          </a:xfrm>
          <a:prstGeom prst="star5">
            <a:avLst>
              <a:gd name="adj" fmla="val 10277"/>
              <a:gd name="hf" fmla="val 105146"/>
              <a:gd name="vf" fmla="val 110557"/>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2B67492C-43B4-091C-F5B1-D35C0B9CCA41}"/>
              </a:ext>
            </a:extLst>
          </p:cNvPr>
          <p:cNvCxnSpPr>
            <a:cxnSpLocks/>
          </p:cNvCxnSpPr>
          <p:nvPr/>
        </p:nvCxnSpPr>
        <p:spPr>
          <a:xfrm>
            <a:off x="9348986" y="6281100"/>
            <a:ext cx="208671" cy="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0BD45E4-DAFF-4B87-1704-A97CFC9ECBE9}"/>
              </a:ext>
            </a:extLst>
          </p:cNvPr>
          <p:cNvCxnSpPr>
            <a:cxnSpLocks/>
          </p:cNvCxnSpPr>
          <p:nvPr/>
        </p:nvCxnSpPr>
        <p:spPr>
          <a:xfrm flipH="1">
            <a:off x="9348986" y="6421311"/>
            <a:ext cx="238706"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3" name="Picture 32" descr="Icon&#10;&#10;Description automatically generated">
            <a:extLst>
              <a:ext uri="{FF2B5EF4-FFF2-40B4-BE49-F238E27FC236}">
                <a16:creationId xmlns:a16="http://schemas.microsoft.com/office/drawing/2014/main" id="{831FDDCA-43D0-1B71-12FE-6CC555EBF0D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flipH="1">
            <a:off x="10959625" y="260685"/>
            <a:ext cx="744855" cy="457200"/>
          </a:xfrm>
          <a:prstGeom prst="rect">
            <a:avLst/>
          </a:prstGeom>
          <a:noFill/>
        </p:spPr>
      </p:pic>
    </p:spTree>
    <p:extLst>
      <p:ext uri="{BB962C8B-B14F-4D97-AF65-F5344CB8AC3E}">
        <p14:creationId xmlns:p14="http://schemas.microsoft.com/office/powerpoint/2010/main" val="36010880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TotalTime>
  <Words>485</Words>
  <Application>Microsoft Office PowerPoint</Application>
  <PresentationFormat>Widescreen</PresentationFormat>
  <Paragraphs>55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Atkinson</dc:creator>
  <cp:lastModifiedBy>Chris Atkinson</cp:lastModifiedBy>
  <cp:revision>6</cp:revision>
  <cp:lastPrinted>2023-05-03T06:43:09Z</cp:lastPrinted>
  <dcterms:created xsi:type="dcterms:W3CDTF">2022-10-26T13:28:35Z</dcterms:created>
  <dcterms:modified xsi:type="dcterms:W3CDTF">2023-05-03T08:18:17Z</dcterms:modified>
</cp:coreProperties>
</file>