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7" r:id="rId2"/>
    <p:sldId id="268" r:id="rId3"/>
    <p:sldId id="267" r:id="rId4"/>
    <p:sldId id="270" r:id="rId5"/>
    <p:sldId id="271" r:id="rId6"/>
    <p:sldId id="266" r:id="rId7"/>
    <p:sldId id="269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22" autoAdjust="0"/>
    <p:restoredTop sz="94660"/>
  </p:normalViewPr>
  <p:slideViewPr>
    <p:cSldViewPr snapToGrid="0">
      <p:cViewPr varScale="1">
        <p:scale>
          <a:sx n="92" d="100"/>
          <a:sy n="92" d="100"/>
        </p:scale>
        <p:origin x="72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9916890-E460-462F-BBE4-8DB73A958C12}" type="doc">
      <dgm:prSet loTypeId="urn:microsoft.com/office/officeart/2005/8/layout/cycle8" loCatId="cycle" qsTypeId="urn:microsoft.com/office/officeart/2005/8/quickstyle/simple1" qsCatId="simple" csTypeId="urn:microsoft.com/office/officeart/2005/8/colors/accent5_2" csCatId="accent5" phldr="1"/>
      <dgm:spPr/>
    </dgm:pt>
    <dgm:pt modelId="{1B745106-8081-498F-8450-DB06AA19D881}">
      <dgm:prSet phldrT="[Text]"/>
      <dgm:spPr/>
      <dgm:t>
        <a:bodyPr/>
        <a:lstStyle/>
        <a:p>
          <a:r>
            <a:rPr lang="en-US" dirty="0" smtClean="0"/>
            <a:t>Co-operative</a:t>
          </a:r>
          <a:endParaRPr lang="en-US" dirty="0"/>
        </a:p>
      </dgm:t>
    </dgm:pt>
    <dgm:pt modelId="{BC32AC49-788C-4829-AFE8-289EA72C6D5C}" type="parTrans" cxnId="{22590DB2-D0E3-446F-91B6-982EB2FF2B8D}">
      <dgm:prSet/>
      <dgm:spPr/>
      <dgm:t>
        <a:bodyPr/>
        <a:lstStyle/>
        <a:p>
          <a:endParaRPr lang="en-US"/>
        </a:p>
      </dgm:t>
    </dgm:pt>
    <dgm:pt modelId="{D81DFB0A-FE37-4D80-AAD0-9087E344341F}" type="sibTrans" cxnId="{22590DB2-D0E3-446F-91B6-982EB2FF2B8D}">
      <dgm:prSet/>
      <dgm:spPr/>
      <dgm:t>
        <a:bodyPr/>
        <a:lstStyle/>
        <a:p>
          <a:endParaRPr lang="en-US"/>
        </a:p>
      </dgm:t>
    </dgm:pt>
    <dgm:pt modelId="{1EB0EF00-F0C6-4103-B8FA-54D7A49106FD}">
      <dgm:prSet phldrT="[Text]"/>
      <dgm:spPr/>
      <dgm:t>
        <a:bodyPr/>
        <a:lstStyle/>
        <a:p>
          <a:r>
            <a:rPr lang="en-US" dirty="0" smtClean="0"/>
            <a:t>Autonomous</a:t>
          </a:r>
          <a:endParaRPr lang="en-US" dirty="0"/>
        </a:p>
      </dgm:t>
    </dgm:pt>
    <dgm:pt modelId="{FF1C2B13-CE73-4118-A44E-7233E84E56C9}" type="parTrans" cxnId="{BBE8F9C4-FC2F-468C-9549-1CE869F35929}">
      <dgm:prSet/>
      <dgm:spPr/>
      <dgm:t>
        <a:bodyPr/>
        <a:lstStyle/>
        <a:p>
          <a:endParaRPr lang="en-US"/>
        </a:p>
      </dgm:t>
    </dgm:pt>
    <dgm:pt modelId="{818178B9-E74B-4DA9-B664-9A58440F0822}" type="sibTrans" cxnId="{BBE8F9C4-FC2F-468C-9549-1CE869F35929}">
      <dgm:prSet/>
      <dgm:spPr/>
      <dgm:t>
        <a:bodyPr/>
        <a:lstStyle/>
        <a:p>
          <a:endParaRPr lang="en-US"/>
        </a:p>
      </dgm:t>
    </dgm:pt>
    <dgm:pt modelId="{0BC6D8BA-39D2-4830-AAAC-D9BD3B2582CA}">
      <dgm:prSet phldrT="[Text]"/>
      <dgm:spPr/>
      <dgm:t>
        <a:bodyPr/>
        <a:lstStyle/>
        <a:p>
          <a:r>
            <a:rPr lang="en-US" dirty="0" smtClean="0"/>
            <a:t>Hierarchical</a:t>
          </a:r>
          <a:endParaRPr lang="en-US" dirty="0"/>
        </a:p>
      </dgm:t>
    </dgm:pt>
    <dgm:pt modelId="{C9530A46-ADBC-40D8-9A04-4B93BA280E7D}" type="parTrans" cxnId="{2FE6B802-20FA-4ACC-B2BB-D86E86B299B2}">
      <dgm:prSet/>
      <dgm:spPr/>
      <dgm:t>
        <a:bodyPr/>
        <a:lstStyle/>
        <a:p>
          <a:endParaRPr lang="en-US"/>
        </a:p>
      </dgm:t>
    </dgm:pt>
    <dgm:pt modelId="{FE2CE589-9B50-4F7E-B906-50A9B48A43B7}" type="sibTrans" cxnId="{2FE6B802-20FA-4ACC-B2BB-D86E86B299B2}">
      <dgm:prSet/>
      <dgm:spPr/>
      <dgm:t>
        <a:bodyPr/>
        <a:lstStyle/>
        <a:p>
          <a:endParaRPr lang="en-US"/>
        </a:p>
      </dgm:t>
    </dgm:pt>
    <dgm:pt modelId="{5609ED54-23F5-4C9F-B539-3CDF6D4682A8}" type="pres">
      <dgm:prSet presAssocID="{B9916890-E460-462F-BBE4-8DB73A958C12}" presName="compositeShape" presStyleCnt="0">
        <dgm:presLayoutVars>
          <dgm:chMax val="7"/>
          <dgm:dir/>
          <dgm:resizeHandles val="exact"/>
        </dgm:presLayoutVars>
      </dgm:prSet>
      <dgm:spPr/>
    </dgm:pt>
    <dgm:pt modelId="{E0730D0E-CA0D-4331-8B86-402053B01E0D}" type="pres">
      <dgm:prSet presAssocID="{B9916890-E460-462F-BBE4-8DB73A958C12}" presName="wedge1" presStyleLbl="node1" presStyleIdx="0" presStyleCnt="3"/>
      <dgm:spPr/>
      <dgm:t>
        <a:bodyPr/>
        <a:lstStyle/>
        <a:p>
          <a:endParaRPr lang="en-US"/>
        </a:p>
      </dgm:t>
    </dgm:pt>
    <dgm:pt modelId="{B5E6CB06-46E1-4D36-9420-11B803DAC16F}" type="pres">
      <dgm:prSet presAssocID="{B9916890-E460-462F-BBE4-8DB73A958C12}" presName="dummy1a" presStyleCnt="0"/>
      <dgm:spPr/>
    </dgm:pt>
    <dgm:pt modelId="{98244702-210D-44BE-931D-E12D3FF649BB}" type="pres">
      <dgm:prSet presAssocID="{B9916890-E460-462F-BBE4-8DB73A958C12}" presName="dummy1b" presStyleCnt="0"/>
      <dgm:spPr/>
    </dgm:pt>
    <dgm:pt modelId="{AE545386-D57B-4D4B-8CCB-B7740A898EC0}" type="pres">
      <dgm:prSet presAssocID="{B9916890-E460-462F-BBE4-8DB73A958C12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42E1739-89E9-45D3-BFF7-4A981A69BF78}" type="pres">
      <dgm:prSet presAssocID="{B9916890-E460-462F-BBE4-8DB73A958C12}" presName="wedge2" presStyleLbl="node1" presStyleIdx="1" presStyleCnt="3"/>
      <dgm:spPr/>
      <dgm:t>
        <a:bodyPr/>
        <a:lstStyle/>
        <a:p>
          <a:endParaRPr lang="en-US"/>
        </a:p>
      </dgm:t>
    </dgm:pt>
    <dgm:pt modelId="{0480379F-42F3-4702-874C-65310DAB8A40}" type="pres">
      <dgm:prSet presAssocID="{B9916890-E460-462F-BBE4-8DB73A958C12}" presName="dummy2a" presStyleCnt="0"/>
      <dgm:spPr/>
    </dgm:pt>
    <dgm:pt modelId="{13348D41-53D3-4E1E-8E56-ACA3B7149E9B}" type="pres">
      <dgm:prSet presAssocID="{B9916890-E460-462F-BBE4-8DB73A958C12}" presName="dummy2b" presStyleCnt="0"/>
      <dgm:spPr/>
    </dgm:pt>
    <dgm:pt modelId="{B08E0D7E-F773-4748-A609-11D61C42B4E6}" type="pres">
      <dgm:prSet presAssocID="{B9916890-E460-462F-BBE4-8DB73A958C12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BED6270-CDBF-4FE3-A344-254C1F08687A}" type="pres">
      <dgm:prSet presAssocID="{B9916890-E460-462F-BBE4-8DB73A958C12}" presName="wedge3" presStyleLbl="node1" presStyleIdx="2" presStyleCnt="3"/>
      <dgm:spPr/>
      <dgm:t>
        <a:bodyPr/>
        <a:lstStyle/>
        <a:p>
          <a:endParaRPr lang="en-US"/>
        </a:p>
      </dgm:t>
    </dgm:pt>
    <dgm:pt modelId="{45EB0062-03AA-4DE3-B455-D70214FEE7FC}" type="pres">
      <dgm:prSet presAssocID="{B9916890-E460-462F-BBE4-8DB73A958C12}" presName="dummy3a" presStyleCnt="0"/>
      <dgm:spPr/>
    </dgm:pt>
    <dgm:pt modelId="{DF98FF64-1EA6-43D1-A537-F97B4DCFE85E}" type="pres">
      <dgm:prSet presAssocID="{B9916890-E460-462F-BBE4-8DB73A958C12}" presName="dummy3b" presStyleCnt="0"/>
      <dgm:spPr/>
    </dgm:pt>
    <dgm:pt modelId="{B4835085-7791-4E93-A345-197C40F4091F}" type="pres">
      <dgm:prSet presAssocID="{B9916890-E460-462F-BBE4-8DB73A958C12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67DB1B4-DE6F-4FC6-87EB-2AE4D6DF0E64}" type="pres">
      <dgm:prSet presAssocID="{D81DFB0A-FE37-4D80-AAD0-9087E344341F}" presName="arrowWedge1" presStyleLbl="fgSibTrans2D1" presStyleIdx="0" presStyleCnt="3"/>
      <dgm:spPr/>
    </dgm:pt>
    <dgm:pt modelId="{829CD42A-7F18-496A-BE7F-E13CD3ADE351}" type="pres">
      <dgm:prSet presAssocID="{818178B9-E74B-4DA9-B664-9A58440F0822}" presName="arrowWedge2" presStyleLbl="fgSibTrans2D1" presStyleIdx="1" presStyleCnt="3"/>
      <dgm:spPr/>
    </dgm:pt>
    <dgm:pt modelId="{84801F49-9D00-427D-8939-652DA5D15396}" type="pres">
      <dgm:prSet presAssocID="{FE2CE589-9B50-4F7E-B906-50A9B48A43B7}" presName="arrowWedge3" presStyleLbl="fgSibTrans2D1" presStyleIdx="2" presStyleCnt="3"/>
      <dgm:spPr/>
    </dgm:pt>
  </dgm:ptLst>
  <dgm:cxnLst>
    <dgm:cxn modelId="{98A943A2-F892-4381-BC4B-AD4417754589}" type="presOf" srcId="{1B745106-8081-498F-8450-DB06AA19D881}" destId="{E0730D0E-CA0D-4331-8B86-402053B01E0D}" srcOrd="0" destOrd="0" presId="urn:microsoft.com/office/officeart/2005/8/layout/cycle8"/>
    <dgm:cxn modelId="{2FE6B802-20FA-4ACC-B2BB-D86E86B299B2}" srcId="{B9916890-E460-462F-BBE4-8DB73A958C12}" destId="{0BC6D8BA-39D2-4830-AAAC-D9BD3B2582CA}" srcOrd="2" destOrd="0" parTransId="{C9530A46-ADBC-40D8-9A04-4B93BA280E7D}" sibTransId="{FE2CE589-9B50-4F7E-B906-50A9B48A43B7}"/>
    <dgm:cxn modelId="{22590DB2-D0E3-446F-91B6-982EB2FF2B8D}" srcId="{B9916890-E460-462F-BBE4-8DB73A958C12}" destId="{1B745106-8081-498F-8450-DB06AA19D881}" srcOrd="0" destOrd="0" parTransId="{BC32AC49-788C-4829-AFE8-289EA72C6D5C}" sibTransId="{D81DFB0A-FE37-4D80-AAD0-9087E344341F}"/>
    <dgm:cxn modelId="{51A61CC3-A161-409A-BCBB-8E8C7524AC65}" type="presOf" srcId="{B9916890-E460-462F-BBE4-8DB73A958C12}" destId="{5609ED54-23F5-4C9F-B539-3CDF6D4682A8}" srcOrd="0" destOrd="0" presId="urn:microsoft.com/office/officeart/2005/8/layout/cycle8"/>
    <dgm:cxn modelId="{44A68050-5BA8-47B3-A1DF-1FF64FB7D180}" type="presOf" srcId="{1EB0EF00-F0C6-4103-B8FA-54D7A49106FD}" destId="{542E1739-89E9-45D3-BFF7-4A981A69BF78}" srcOrd="0" destOrd="0" presId="urn:microsoft.com/office/officeart/2005/8/layout/cycle8"/>
    <dgm:cxn modelId="{66EE683C-37C5-48D4-9870-A8288AC4AF01}" type="presOf" srcId="{0BC6D8BA-39D2-4830-AAAC-D9BD3B2582CA}" destId="{B4835085-7791-4E93-A345-197C40F4091F}" srcOrd="1" destOrd="0" presId="urn:microsoft.com/office/officeart/2005/8/layout/cycle8"/>
    <dgm:cxn modelId="{BBE8F9C4-FC2F-468C-9549-1CE869F35929}" srcId="{B9916890-E460-462F-BBE4-8DB73A958C12}" destId="{1EB0EF00-F0C6-4103-B8FA-54D7A49106FD}" srcOrd="1" destOrd="0" parTransId="{FF1C2B13-CE73-4118-A44E-7233E84E56C9}" sibTransId="{818178B9-E74B-4DA9-B664-9A58440F0822}"/>
    <dgm:cxn modelId="{8C7236A6-7F14-4103-889C-FFA670E8E823}" type="presOf" srcId="{1B745106-8081-498F-8450-DB06AA19D881}" destId="{AE545386-D57B-4D4B-8CCB-B7740A898EC0}" srcOrd="1" destOrd="0" presId="urn:microsoft.com/office/officeart/2005/8/layout/cycle8"/>
    <dgm:cxn modelId="{F29B9A73-D877-40D3-BD29-BFCCA8324057}" type="presOf" srcId="{1EB0EF00-F0C6-4103-B8FA-54D7A49106FD}" destId="{B08E0D7E-F773-4748-A609-11D61C42B4E6}" srcOrd="1" destOrd="0" presId="urn:microsoft.com/office/officeart/2005/8/layout/cycle8"/>
    <dgm:cxn modelId="{65060E4E-0846-4725-9E11-8B9F382BD5B4}" type="presOf" srcId="{0BC6D8BA-39D2-4830-AAAC-D9BD3B2582CA}" destId="{DBED6270-CDBF-4FE3-A344-254C1F08687A}" srcOrd="0" destOrd="0" presId="urn:microsoft.com/office/officeart/2005/8/layout/cycle8"/>
    <dgm:cxn modelId="{4406757D-7358-4E48-924A-C84C4DD9C4CB}" type="presParOf" srcId="{5609ED54-23F5-4C9F-B539-3CDF6D4682A8}" destId="{E0730D0E-CA0D-4331-8B86-402053B01E0D}" srcOrd="0" destOrd="0" presId="urn:microsoft.com/office/officeart/2005/8/layout/cycle8"/>
    <dgm:cxn modelId="{6E0D9D01-A5D4-465F-B297-E23E568BA828}" type="presParOf" srcId="{5609ED54-23F5-4C9F-B539-3CDF6D4682A8}" destId="{B5E6CB06-46E1-4D36-9420-11B803DAC16F}" srcOrd="1" destOrd="0" presId="urn:microsoft.com/office/officeart/2005/8/layout/cycle8"/>
    <dgm:cxn modelId="{DF7CE17E-56C2-47DA-94EF-0725D28CC855}" type="presParOf" srcId="{5609ED54-23F5-4C9F-B539-3CDF6D4682A8}" destId="{98244702-210D-44BE-931D-E12D3FF649BB}" srcOrd="2" destOrd="0" presId="urn:microsoft.com/office/officeart/2005/8/layout/cycle8"/>
    <dgm:cxn modelId="{35B5F7DB-6251-4FF9-8DEA-699F7BFD33E4}" type="presParOf" srcId="{5609ED54-23F5-4C9F-B539-3CDF6D4682A8}" destId="{AE545386-D57B-4D4B-8CCB-B7740A898EC0}" srcOrd="3" destOrd="0" presId="urn:microsoft.com/office/officeart/2005/8/layout/cycle8"/>
    <dgm:cxn modelId="{BFFA836E-833E-45FC-BB7A-3B9A7643ABE4}" type="presParOf" srcId="{5609ED54-23F5-4C9F-B539-3CDF6D4682A8}" destId="{542E1739-89E9-45D3-BFF7-4A981A69BF78}" srcOrd="4" destOrd="0" presId="urn:microsoft.com/office/officeart/2005/8/layout/cycle8"/>
    <dgm:cxn modelId="{12E3A04E-EFC3-4CCC-9597-ECCCDE8F5B31}" type="presParOf" srcId="{5609ED54-23F5-4C9F-B539-3CDF6D4682A8}" destId="{0480379F-42F3-4702-874C-65310DAB8A40}" srcOrd="5" destOrd="0" presId="urn:microsoft.com/office/officeart/2005/8/layout/cycle8"/>
    <dgm:cxn modelId="{8CC2369B-5777-442B-9835-B9140566E796}" type="presParOf" srcId="{5609ED54-23F5-4C9F-B539-3CDF6D4682A8}" destId="{13348D41-53D3-4E1E-8E56-ACA3B7149E9B}" srcOrd="6" destOrd="0" presId="urn:microsoft.com/office/officeart/2005/8/layout/cycle8"/>
    <dgm:cxn modelId="{15316736-8F99-4494-A439-A470C3CE3BDD}" type="presParOf" srcId="{5609ED54-23F5-4C9F-B539-3CDF6D4682A8}" destId="{B08E0D7E-F773-4748-A609-11D61C42B4E6}" srcOrd="7" destOrd="0" presId="urn:microsoft.com/office/officeart/2005/8/layout/cycle8"/>
    <dgm:cxn modelId="{15C4E532-0D30-40B1-84B0-3C449B8839E1}" type="presParOf" srcId="{5609ED54-23F5-4C9F-B539-3CDF6D4682A8}" destId="{DBED6270-CDBF-4FE3-A344-254C1F08687A}" srcOrd="8" destOrd="0" presId="urn:microsoft.com/office/officeart/2005/8/layout/cycle8"/>
    <dgm:cxn modelId="{BB62DD6E-8996-40FA-873C-4B771AFE4089}" type="presParOf" srcId="{5609ED54-23F5-4C9F-B539-3CDF6D4682A8}" destId="{45EB0062-03AA-4DE3-B455-D70214FEE7FC}" srcOrd="9" destOrd="0" presId="urn:microsoft.com/office/officeart/2005/8/layout/cycle8"/>
    <dgm:cxn modelId="{FD9D3CC3-5A83-4D40-8090-1795EC79B633}" type="presParOf" srcId="{5609ED54-23F5-4C9F-B539-3CDF6D4682A8}" destId="{DF98FF64-1EA6-43D1-A537-F97B4DCFE85E}" srcOrd="10" destOrd="0" presId="urn:microsoft.com/office/officeart/2005/8/layout/cycle8"/>
    <dgm:cxn modelId="{626291D1-D0D4-4087-BADA-81471F8456D6}" type="presParOf" srcId="{5609ED54-23F5-4C9F-B539-3CDF6D4682A8}" destId="{B4835085-7791-4E93-A345-197C40F4091F}" srcOrd="11" destOrd="0" presId="urn:microsoft.com/office/officeart/2005/8/layout/cycle8"/>
    <dgm:cxn modelId="{47133CDC-E8CF-451F-AD96-FB9C31BF138A}" type="presParOf" srcId="{5609ED54-23F5-4C9F-B539-3CDF6D4682A8}" destId="{667DB1B4-DE6F-4FC6-87EB-2AE4D6DF0E64}" srcOrd="12" destOrd="0" presId="urn:microsoft.com/office/officeart/2005/8/layout/cycle8"/>
    <dgm:cxn modelId="{37B913AF-7C79-429A-B92F-626B3661740E}" type="presParOf" srcId="{5609ED54-23F5-4C9F-B539-3CDF6D4682A8}" destId="{829CD42A-7F18-496A-BE7F-E13CD3ADE351}" srcOrd="13" destOrd="0" presId="urn:microsoft.com/office/officeart/2005/8/layout/cycle8"/>
    <dgm:cxn modelId="{73C1F6AA-6464-44A2-8386-006AE0E92A53}" type="presParOf" srcId="{5609ED54-23F5-4C9F-B539-3CDF6D4682A8}" destId="{84801F49-9D00-427D-8939-652DA5D15396}" srcOrd="1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31A7792-E034-4017-9A2E-235B7453D780}" type="doc">
      <dgm:prSet loTypeId="urn:microsoft.com/office/officeart/2005/8/layout/matrix2" loCatId="matrix" qsTypeId="urn:microsoft.com/office/officeart/2005/8/quickstyle/simple3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E64692A-7AEB-4569-8EDD-D2ACD0DC856F}">
      <dgm:prSet phldrT="[Text]"/>
      <dgm:spPr/>
      <dgm:t>
        <a:bodyPr/>
        <a:lstStyle/>
        <a:p>
          <a:r>
            <a:rPr lang="en-US" dirty="0" smtClean="0"/>
            <a:t>Intentional Overt </a:t>
          </a:r>
          <a:endParaRPr lang="en-US" dirty="0"/>
        </a:p>
      </dgm:t>
    </dgm:pt>
    <dgm:pt modelId="{44C63AC9-EE9A-4242-8C2B-B8DC373CE37F}" type="parTrans" cxnId="{4B7D2CB6-F2F2-4024-980D-0BCA09848CDE}">
      <dgm:prSet/>
      <dgm:spPr/>
      <dgm:t>
        <a:bodyPr/>
        <a:lstStyle/>
        <a:p>
          <a:endParaRPr lang="en-US"/>
        </a:p>
      </dgm:t>
    </dgm:pt>
    <dgm:pt modelId="{3C6710ED-4299-415B-9CBD-1A713B05FEB5}" type="sibTrans" cxnId="{4B7D2CB6-F2F2-4024-980D-0BCA09848CDE}">
      <dgm:prSet/>
      <dgm:spPr/>
      <dgm:t>
        <a:bodyPr/>
        <a:lstStyle/>
        <a:p>
          <a:endParaRPr lang="en-US"/>
        </a:p>
      </dgm:t>
    </dgm:pt>
    <dgm:pt modelId="{56089EAA-D053-4CB5-936D-8A88961764B4}">
      <dgm:prSet phldrT="[Text]"/>
      <dgm:spPr/>
      <dgm:t>
        <a:bodyPr/>
        <a:lstStyle/>
        <a:p>
          <a:r>
            <a:rPr lang="en-US" dirty="0" smtClean="0"/>
            <a:t>Intentional Covert</a:t>
          </a:r>
          <a:endParaRPr lang="en-US" dirty="0"/>
        </a:p>
      </dgm:t>
    </dgm:pt>
    <dgm:pt modelId="{5EB6D536-F23C-4080-A2DA-16A9B910F418}" type="parTrans" cxnId="{B9EE67FF-DAB2-42E6-9644-48A6E8299106}">
      <dgm:prSet/>
      <dgm:spPr/>
      <dgm:t>
        <a:bodyPr/>
        <a:lstStyle/>
        <a:p>
          <a:endParaRPr lang="en-US"/>
        </a:p>
      </dgm:t>
    </dgm:pt>
    <dgm:pt modelId="{87747B93-9E25-4EC3-B2D5-C7706A76B91E}" type="sibTrans" cxnId="{B9EE67FF-DAB2-42E6-9644-48A6E8299106}">
      <dgm:prSet/>
      <dgm:spPr/>
      <dgm:t>
        <a:bodyPr/>
        <a:lstStyle/>
        <a:p>
          <a:endParaRPr lang="en-US"/>
        </a:p>
      </dgm:t>
    </dgm:pt>
    <dgm:pt modelId="{21B7A43A-E781-4D0F-912C-7B06A31720C3}">
      <dgm:prSet phldrT="[Text]"/>
      <dgm:spPr/>
      <dgm:t>
        <a:bodyPr/>
        <a:lstStyle/>
        <a:p>
          <a:r>
            <a:rPr lang="en-US" dirty="0" smtClean="0"/>
            <a:t>Unintentional Overt</a:t>
          </a:r>
          <a:endParaRPr lang="en-US" dirty="0"/>
        </a:p>
      </dgm:t>
    </dgm:pt>
    <dgm:pt modelId="{272DE25A-0DB5-44C9-9124-53F615263DAA}" type="parTrans" cxnId="{ED851419-017E-4334-9008-F1CF270A5F2C}">
      <dgm:prSet/>
      <dgm:spPr/>
      <dgm:t>
        <a:bodyPr/>
        <a:lstStyle/>
        <a:p>
          <a:endParaRPr lang="en-US"/>
        </a:p>
      </dgm:t>
    </dgm:pt>
    <dgm:pt modelId="{5EB1DED3-B1E7-4417-89BE-74CF4915704A}" type="sibTrans" cxnId="{ED851419-017E-4334-9008-F1CF270A5F2C}">
      <dgm:prSet/>
      <dgm:spPr/>
      <dgm:t>
        <a:bodyPr/>
        <a:lstStyle/>
        <a:p>
          <a:endParaRPr lang="en-US"/>
        </a:p>
      </dgm:t>
    </dgm:pt>
    <dgm:pt modelId="{5F28CC4A-9415-4BCF-BA6E-DC33BD7B9220}">
      <dgm:prSet phldrT="[Text]"/>
      <dgm:spPr/>
      <dgm:t>
        <a:bodyPr/>
        <a:lstStyle/>
        <a:p>
          <a:r>
            <a:rPr lang="en-US" dirty="0" smtClean="0"/>
            <a:t>Unintentional Covert</a:t>
          </a:r>
          <a:endParaRPr lang="en-US" dirty="0"/>
        </a:p>
      </dgm:t>
    </dgm:pt>
    <dgm:pt modelId="{55F265BA-4DE1-45E6-A332-6016479FF9EA}" type="parTrans" cxnId="{83400049-04D4-4C5E-8229-367E9B1EC2F1}">
      <dgm:prSet/>
      <dgm:spPr/>
      <dgm:t>
        <a:bodyPr/>
        <a:lstStyle/>
        <a:p>
          <a:endParaRPr lang="en-US"/>
        </a:p>
      </dgm:t>
    </dgm:pt>
    <dgm:pt modelId="{40ED24F3-481D-4A8B-A155-0F6BC7115012}" type="sibTrans" cxnId="{83400049-04D4-4C5E-8229-367E9B1EC2F1}">
      <dgm:prSet/>
      <dgm:spPr/>
      <dgm:t>
        <a:bodyPr/>
        <a:lstStyle/>
        <a:p>
          <a:endParaRPr lang="en-US"/>
        </a:p>
      </dgm:t>
    </dgm:pt>
    <dgm:pt modelId="{FE17AB90-B8DA-4391-AE5A-2CA3C20549FB}" type="pres">
      <dgm:prSet presAssocID="{231A7792-E034-4017-9A2E-235B7453D780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4FDB263C-C0B2-4C9C-BF3B-9B19167C0FBE}" type="pres">
      <dgm:prSet presAssocID="{231A7792-E034-4017-9A2E-235B7453D780}" presName="axisShape" presStyleLbl="bgShp" presStyleIdx="0" presStyleCnt="1"/>
      <dgm:spPr/>
    </dgm:pt>
    <dgm:pt modelId="{BD77F720-DA77-47E7-BE60-DA87CF98042B}" type="pres">
      <dgm:prSet presAssocID="{231A7792-E034-4017-9A2E-235B7453D780}" presName="rect1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DFDEB74-0EFB-4B9C-8946-A62172200F1D}" type="pres">
      <dgm:prSet presAssocID="{231A7792-E034-4017-9A2E-235B7453D780}" presName="rect2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7F7170D-7BC9-4D3F-AFAC-DA3BC4F98E37}" type="pres">
      <dgm:prSet presAssocID="{231A7792-E034-4017-9A2E-235B7453D780}" presName="rect3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624452D-E959-45C6-92C8-3D15C72747B8}" type="pres">
      <dgm:prSet presAssocID="{231A7792-E034-4017-9A2E-235B7453D780}" presName="rect4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83400049-04D4-4C5E-8229-367E9B1EC2F1}" srcId="{231A7792-E034-4017-9A2E-235B7453D780}" destId="{5F28CC4A-9415-4BCF-BA6E-DC33BD7B9220}" srcOrd="3" destOrd="0" parTransId="{55F265BA-4DE1-45E6-A332-6016479FF9EA}" sibTransId="{40ED24F3-481D-4A8B-A155-0F6BC7115012}"/>
    <dgm:cxn modelId="{4B7D2CB6-F2F2-4024-980D-0BCA09848CDE}" srcId="{231A7792-E034-4017-9A2E-235B7453D780}" destId="{BE64692A-7AEB-4569-8EDD-D2ACD0DC856F}" srcOrd="0" destOrd="0" parTransId="{44C63AC9-EE9A-4242-8C2B-B8DC373CE37F}" sibTransId="{3C6710ED-4299-415B-9CBD-1A713B05FEB5}"/>
    <dgm:cxn modelId="{ED851419-017E-4334-9008-F1CF270A5F2C}" srcId="{231A7792-E034-4017-9A2E-235B7453D780}" destId="{21B7A43A-E781-4D0F-912C-7B06A31720C3}" srcOrd="2" destOrd="0" parTransId="{272DE25A-0DB5-44C9-9124-53F615263DAA}" sibTransId="{5EB1DED3-B1E7-4417-89BE-74CF4915704A}"/>
    <dgm:cxn modelId="{A2A17AEC-F976-46A3-8480-34AEC722B580}" type="presOf" srcId="{21B7A43A-E781-4D0F-912C-7B06A31720C3}" destId="{97F7170D-7BC9-4D3F-AFAC-DA3BC4F98E37}" srcOrd="0" destOrd="0" presId="urn:microsoft.com/office/officeart/2005/8/layout/matrix2"/>
    <dgm:cxn modelId="{C2C18717-7D3F-477D-A482-6F82CE667B5B}" type="presOf" srcId="{5F28CC4A-9415-4BCF-BA6E-DC33BD7B9220}" destId="{5624452D-E959-45C6-92C8-3D15C72747B8}" srcOrd="0" destOrd="0" presId="urn:microsoft.com/office/officeart/2005/8/layout/matrix2"/>
    <dgm:cxn modelId="{039D1620-DB89-47A4-9930-B014285954DD}" type="presOf" srcId="{BE64692A-7AEB-4569-8EDD-D2ACD0DC856F}" destId="{BD77F720-DA77-47E7-BE60-DA87CF98042B}" srcOrd="0" destOrd="0" presId="urn:microsoft.com/office/officeart/2005/8/layout/matrix2"/>
    <dgm:cxn modelId="{B9EE67FF-DAB2-42E6-9644-48A6E8299106}" srcId="{231A7792-E034-4017-9A2E-235B7453D780}" destId="{56089EAA-D053-4CB5-936D-8A88961764B4}" srcOrd="1" destOrd="0" parTransId="{5EB6D536-F23C-4080-A2DA-16A9B910F418}" sibTransId="{87747B93-9E25-4EC3-B2D5-C7706A76B91E}"/>
    <dgm:cxn modelId="{B4547408-F96F-4ACF-A606-1A83F06E1548}" type="presOf" srcId="{56089EAA-D053-4CB5-936D-8A88961764B4}" destId="{DDFDEB74-0EFB-4B9C-8946-A62172200F1D}" srcOrd="0" destOrd="0" presId="urn:microsoft.com/office/officeart/2005/8/layout/matrix2"/>
    <dgm:cxn modelId="{EDA0B2F0-C3F7-4459-AD64-CF4B1CE54534}" type="presOf" srcId="{231A7792-E034-4017-9A2E-235B7453D780}" destId="{FE17AB90-B8DA-4391-AE5A-2CA3C20549FB}" srcOrd="0" destOrd="0" presId="urn:microsoft.com/office/officeart/2005/8/layout/matrix2"/>
    <dgm:cxn modelId="{A9F3F97A-4271-4FD0-BCB4-DF9506ED72DB}" type="presParOf" srcId="{FE17AB90-B8DA-4391-AE5A-2CA3C20549FB}" destId="{4FDB263C-C0B2-4C9C-BF3B-9B19167C0FBE}" srcOrd="0" destOrd="0" presId="urn:microsoft.com/office/officeart/2005/8/layout/matrix2"/>
    <dgm:cxn modelId="{7888D2A1-00F3-416D-AD64-AAFF4EDDD4E5}" type="presParOf" srcId="{FE17AB90-B8DA-4391-AE5A-2CA3C20549FB}" destId="{BD77F720-DA77-47E7-BE60-DA87CF98042B}" srcOrd="1" destOrd="0" presId="urn:microsoft.com/office/officeart/2005/8/layout/matrix2"/>
    <dgm:cxn modelId="{5CD5D9CC-505D-4BF3-96AA-9DF25D7EA50F}" type="presParOf" srcId="{FE17AB90-B8DA-4391-AE5A-2CA3C20549FB}" destId="{DDFDEB74-0EFB-4B9C-8946-A62172200F1D}" srcOrd="2" destOrd="0" presId="urn:microsoft.com/office/officeart/2005/8/layout/matrix2"/>
    <dgm:cxn modelId="{0B6F4BC9-15D4-4937-9CD4-59CD2E2B3E93}" type="presParOf" srcId="{FE17AB90-B8DA-4391-AE5A-2CA3C20549FB}" destId="{97F7170D-7BC9-4D3F-AFAC-DA3BC4F98E37}" srcOrd="3" destOrd="0" presId="urn:microsoft.com/office/officeart/2005/8/layout/matrix2"/>
    <dgm:cxn modelId="{2CBB4CA6-E6DD-4600-A583-B9AF8CDCB5D6}" type="presParOf" srcId="{FE17AB90-B8DA-4391-AE5A-2CA3C20549FB}" destId="{5624452D-E959-45C6-92C8-3D15C72747B8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730D0E-CA0D-4331-8B86-402053B01E0D}">
      <dsp:nvSpPr>
        <dsp:cNvPr id="0" name=""/>
        <dsp:cNvSpPr/>
      </dsp:nvSpPr>
      <dsp:spPr>
        <a:xfrm>
          <a:off x="2196647" y="336997"/>
          <a:ext cx="4355043" cy="4355043"/>
        </a:xfrm>
        <a:prstGeom prst="pie">
          <a:avLst>
            <a:gd name="adj1" fmla="val 16200000"/>
            <a:gd name="adj2" fmla="val 18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 smtClean="0"/>
            <a:t>Co-operative</a:t>
          </a:r>
          <a:endParaRPr lang="en-US" sz="2200" kern="1200" dirty="0"/>
        </a:p>
      </dsp:txBody>
      <dsp:txXfrm>
        <a:off x="4491859" y="1259851"/>
        <a:ext cx="1555372" cy="1296144"/>
      </dsp:txXfrm>
    </dsp:sp>
    <dsp:sp modelId="{542E1739-89E9-45D3-BFF7-4A981A69BF78}">
      <dsp:nvSpPr>
        <dsp:cNvPr id="0" name=""/>
        <dsp:cNvSpPr/>
      </dsp:nvSpPr>
      <dsp:spPr>
        <a:xfrm>
          <a:off x="2106954" y="492534"/>
          <a:ext cx="4355043" cy="4355043"/>
        </a:xfrm>
        <a:prstGeom prst="pie">
          <a:avLst>
            <a:gd name="adj1" fmla="val 1800000"/>
            <a:gd name="adj2" fmla="val 90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 smtClean="0"/>
            <a:t>Autonomous</a:t>
          </a:r>
          <a:endParaRPr lang="en-US" sz="2200" kern="1200" dirty="0"/>
        </a:p>
      </dsp:txBody>
      <dsp:txXfrm>
        <a:off x="3143869" y="3318128"/>
        <a:ext cx="2333059" cy="1140606"/>
      </dsp:txXfrm>
    </dsp:sp>
    <dsp:sp modelId="{DBED6270-CDBF-4FE3-A344-254C1F08687A}">
      <dsp:nvSpPr>
        <dsp:cNvPr id="0" name=""/>
        <dsp:cNvSpPr/>
      </dsp:nvSpPr>
      <dsp:spPr>
        <a:xfrm>
          <a:off x="2017260" y="336997"/>
          <a:ext cx="4355043" cy="4355043"/>
        </a:xfrm>
        <a:prstGeom prst="pie">
          <a:avLst>
            <a:gd name="adj1" fmla="val 9000000"/>
            <a:gd name="adj2" fmla="val 162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 smtClean="0"/>
            <a:t>Hierarchical</a:t>
          </a:r>
          <a:endParaRPr lang="en-US" sz="2200" kern="1200" dirty="0"/>
        </a:p>
      </dsp:txBody>
      <dsp:txXfrm>
        <a:off x="2521720" y="1259851"/>
        <a:ext cx="1555372" cy="1296144"/>
      </dsp:txXfrm>
    </dsp:sp>
    <dsp:sp modelId="{667DB1B4-DE6F-4FC6-87EB-2AE4D6DF0E64}">
      <dsp:nvSpPr>
        <dsp:cNvPr id="0" name=""/>
        <dsp:cNvSpPr/>
      </dsp:nvSpPr>
      <dsp:spPr>
        <a:xfrm>
          <a:off x="1927408" y="67399"/>
          <a:ext cx="4894239" cy="4894239"/>
        </a:xfrm>
        <a:prstGeom prst="circularArrow">
          <a:avLst>
            <a:gd name="adj1" fmla="val 5085"/>
            <a:gd name="adj2" fmla="val 327528"/>
            <a:gd name="adj3" fmla="val 1472472"/>
            <a:gd name="adj4" fmla="val 16199432"/>
            <a:gd name="adj5" fmla="val 5932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9CD42A-7F18-496A-BE7F-E13CD3ADE351}">
      <dsp:nvSpPr>
        <dsp:cNvPr id="0" name=""/>
        <dsp:cNvSpPr/>
      </dsp:nvSpPr>
      <dsp:spPr>
        <a:xfrm>
          <a:off x="1837356" y="222661"/>
          <a:ext cx="4894239" cy="4894239"/>
        </a:xfrm>
        <a:prstGeom prst="circularArrow">
          <a:avLst>
            <a:gd name="adj1" fmla="val 5085"/>
            <a:gd name="adj2" fmla="val 327528"/>
            <a:gd name="adj3" fmla="val 8671970"/>
            <a:gd name="adj4" fmla="val 1800502"/>
            <a:gd name="adj5" fmla="val 5932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801F49-9D00-427D-8939-652DA5D15396}">
      <dsp:nvSpPr>
        <dsp:cNvPr id="0" name=""/>
        <dsp:cNvSpPr/>
      </dsp:nvSpPr>
      <dsp:spPr>
        <a:xfrm>
          <a:off x="1747303" y="67399"/>
          <a:ext cx="4894239" cy="4894239"/>
        </a:xfrm>
        <a:prstGeom prst="circularArrow">
          <a:avLst>
            <a:gd name="adj1" fmla="val 5085"/>
            <a:gd name="adj2" fmla="val 327528"/>
            <a:gd name="adj3" fmla="val 15873039"/>
            <a:gd name="adj4" fmla="val 9000000"/>
            <a:gd name="adj5" fmla="val 5932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DB263C-C0B2-4C9C-BF3B-9B19167C0FBE}">
      <dsp:nvSpPr>
        <dsp:cNvPr id="0" name=""/>
        <dsp:cNvSpPr/>
      </dsp:nvSpPr>
      <dsp:spPr>
        <a:xfrm>
          <a:off x="1512168" y="0"/>
          <a:ext cx="4680520" cy="4680520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BD77F720-DA77-47E7-BE60-DA87CF98042B}">
      <dsp:nvSpPr>
        <dsp:cNvPr id="0" name=""/>
        <dsp:cNvSpPr/>
      </dsp:nvSpPr>
      <dsp:spPr>
        <a:xfrm>
          <a:off x="1816401" y="304233"/>
          <a:ext cx="1872208" cy="187220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Intentional Overt </a:t>
          </a:r>
          <a:endParaRPr lang="en-US" sz="2000" kern="1200" dirty="0"/>
        </a:p>
      </dsp:txBody>
      <dsp:txXfrm>
        <a:off x="1907795" y="395627"/>
        <a:ext cx="1689420" cy="1689420"/>
      </dsp:txXfrm>
    </dsp:sp>
    <dsp:sp modelId="{DDFDEB74-0EFB-4B9C-8946-A62172200F1D}">
      <dsp:nvSpPr>
        <dsp:cNvPr id="0" name=""/>
        <dsp:cNvSpPr/>
      </dsp:nvSpPr>
      <dsp:spPr>
        <a:xfrm>
          <a:off x="4016246" y="304233"/>
          <a:ext cx="1872208" cy="1872208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Intentional Covert</a:t>
          </a:r>
          <a:endParaRPr lang="en-US" sz="2000" kern="1200" dirty="0"/>
        </a:p>
      </dsp:txBody>
      <dsp:txXfrm>
        <a:off x="4107640" y="395627"/>
        <a:ext cx="1689420" cy="1689420"/>
      </dsp:txXfrm>
    </dsp:sp>
    <dsp:sp modelId="{97F7170D-7BC9-4D3F-AFAC-DA3BC4F98E37}">
      <dsp:nvSpPr>
        <dsp:cNvPr id="0" name=""/>
        <dsp:cNvSpPr/>
      </dsp:nvSpPr>
      <dsp:spPr>
        <a:xfrm>
          <a:off x="1816401" y="2504078"/>
          <a:ext cx="1872208" cy="1872208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4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Unintentional Overt</a:t>
          </a:r>
          <a:endParaRPr lang="en-US" sz="2000" kern="1200" dirty="0"/>
        </a:p>
      </dsp:txBody>
      <dsp:txXfrm>
        <a:off x="1907795" y="2595472"/>
        <a:ext cx="1689420" cy="1689420"/>
      </dsp:txXfrm>
    </dsp:sp>
    <dsp:sp modelId="{5624452D-E959-45C6-92C8-3D15C72747B8}">
      <dsp:nvSpPr>
        <dsp:cNvPr id="0" name=""/>
        <dsp:cNvSpPr/>
      </dsp:nvSpPr>
      <dsp:spPr>
        <a:xfrm>
          <a:off x="4016246" y="2504078"/>
          <a:ext cx="1872208" cy="1872208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Unintentional Covert</a:t>
          </a:r>
          <a:endParaRPr lang="en-US" sz="2000" kern="1200" dirty="0"/>
        </a:p>
      </dsp:txBody>
      <dsp:txXfrm>
        <a:off x="4107640" y="2595472"/>
        <a:ext cx="1689420" cy="16894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5D3F24-09F0-41DC-8899-2CC6B8D1AF90}" type="datetimeFigureOut">
              <a:rPr lang="en-GB" smtClean="0"/>
              <a:t>22/03/2020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1EDFFA-B76F-404B-99E8-3A64818D0A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0079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2B13B00-5229-44CC-BD64-E229D5052B9D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altLang="en-US" sz="1200" b="0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" panose="02020603050405020304" pitchFamily="18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defRPr/>
            </a:pPr>
            <a:r>
              <a:rPr lang="en-US" altLang="en-US" smtClean="0">
                <a:latin typeface="Times" panose="02020603050405020304" pitchFamily="18" charset="0"/>
              </a:rPr>
              <a:t>Discovery Threshold represents division between two clusters of teaching styles.</a:t>
            </a:r>
          </a:p>
          <a:p>
            <a:pPr eaLnBrk="1" hangingPunct="1">
              <a:defRPr/>
            </a:pPr>
            <a:endParaRPr lang="en-US" altLang="en-US" smtClean="0">
              <a:latin typeface="Times" panose="02020603050405020304" pitchFamily="18" charset="0"/>
            </a:endParaRPr>
          </a:p>
          <a:p>
            <a:pPr eaLnBrk="1" hangingPunct="1">
              <a:defRPr/>
            </a:pPr>
            <a:r>
              <a:rPr lang="en-US" altLang="en-US" smtClean="0">
                <a:latin typeface="Times" panose="02020603050405020304" pitchFamily="18" charset="0"/>
              </a:rPr>
              <a:t>A-E cluster:  acquisition of basic skills; replication of models, demonstrations, procedures, etc….LEARNER COGNITIONS primarily are memory/recall, identification, etc. that deal with past and present knowledge.</a:t>
            </a:r>
          </a:p>
          <a:p>
            <a:pPr eaLnBrk="1" hangingPunct="1">
              <a:defRPr/>
            </a:pPr>
            <a:r>
              <a:rPr lang="en-US" altLang="en-US" smtClean="0">
                <a:latin typeface="Times" panose="02020603050405020304" pitchFamily="18" charset="0"/>
              </a:rPr>
              <a:t>F-K cluster:  teaching options that promote the discovery of single concepts (convergent), divergent (many possible responses)</a:t>
            </a:r>
          </a:p>
        </p:txBody>
      </p:sp>
    </p:spTree>
    <p:extLst>
      <p:ext uri="{BB962C8B-B14F-4D97-AF65-F5344CB8AC3E}">
        <p14:creationId xmlns:p14="http://schemas.microsoft.com/office/powerpoint/2010/main" val="33879965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6031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39285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22/03/2020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6011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22/03/2020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44622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22/03/2020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4680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22/03/2020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55612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22/03/2020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1490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22/03/2020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39565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22/03/2020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8456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22/03/2020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25903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22/03/2020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63429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22/03/2020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4574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6000" dirty="0" smtClean="0">
                <a:solidFill>
                  <a:schemeClr val="bg1"/>
                </a:solidFill>
              </a:rPr>
              <a:t>Modified Assessment 2</a:t>
            </a:r>
            <a:endParaRPr lang="en-GB" sz="60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2378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87036" y="2138074"/>
            <a:ext cx="5049982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Jump onto Moodle and check out the modified </a:t>
            </a:r>
            <a:br>
              <a:rPr lang="en-GB" dirty="0" smtClean="0"/>
            </a:br>
            <a:r>
              <a:rPr lang="en-GB" dirty="0" smtClean="0"/>
              <a:t>assignment brief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277603">
            <a:off x="4840943" y="547255"/>
            <a:ext cx="6769166" cy="4512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50508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3020"/>
            <a:ext cx="10972800" cy="1143000"/>
          </a:xfrm>
        </p:spPr>
        <p:txBody>
          <a:bodyPr/>
          <a:lstStyle/>
          <a:p>
            <a:r>
              <a:rPr lang="en-GB" dirty="0" smtClean="0"/>
              <a:t>Assessment 2 - Adjustments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286019"/>
            <a:ext cx="10972800" cy="4262725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en-GB" dirty="0" smtClean="0"/>
          </a:p>
          <a:p>
            <a:r>
              <a:rPr lang="en-GB" dirty="0"/>
              <a:t>We will not be able to you on your practical teaching skills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 smtClean="0"/>
              <a:t>Your </a:t>
            </a:r>
            <a:r>
              <a:rPr lang="en-GB" dirty="0"/>
              <a:t>no longer working in groups.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So you will individually </a:t>
            </a:r>
            <a:r>
              <a:rPr lang="en-GB" dirty="0"/>
              <a:t>p</a:t>
            </a:r>
            <a:r>
              <a:rPr lang="en-GB" dirty="0" smtClean="0"/>
              <a:t>roduce a lesson plan for the activity team building. (Heddwen has produced a lecture for you outlining how to draw up a lesson plan.. This will be posted shortly).</a:t>
            </a:r>
          </a:p>
          <a:p>
            <a:endParaRPr lang="en-GB" dirty="0" smtClean="0"/>
          </a:p>
          <a:p>
            <a:r>
              <a:rPr lang="en-GB" dirty="0" smtClean="0"/>
              <a:t>The lesson plan should be annotated with your justifications for what facilitation/teaching style you have chosen to use at different times throughout the lesson.</a:t>
            </a:r>
          </a:p>
          <a:p>
            <a:endParaRPr lang="en-GB" dirty="0" smtClean="0"/>
          </a:p>
          <a:p>
            <a:r>
              <a:rPr lang="en-GB" dirty="0" smtClean="0"/>
              <a:t>You will also have to produce a risk assessment for the lesson. (Fear not.. A lecture for that will be coming up shortly)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83132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963" y="357765"/>
            <a:ext cx="10972800" cy="1143000"/>
          </a:xfrm>
        </p:spPr>
        <p:txBody>
          <a:bodyPr>
            <a:noAutofit/>
          </a:bodyPr>
          <a:lstStyle/>
          <a:p>
            <a:r>
              <a:rPr lang="en-GB" sz="3600" dirty="0" smtClean="0"/>
              <a:t>All the resources and lecture content will be being posted in the lesson planning tile on Moodle</a:t>
            </a:r>
            <a:endParaRPr lang="en-GB" sz="36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2636" y="1733983"/>
            <a:ext cx="5472545" cy="3648364"/>
          </a:xfrm>
          <a:prstGeom prst="rect">
            <a:avLst/>
          </a:prstGeom>
        </p:spPr>
      </p:pic>
      <p:sp>
        <p:nvSpPr>
          <p:cNvPr id="6" name="Oval 5"/>
          <p:cNvSpPr/>
          <p:nvPr/>
        </p:nvSpPr>
        <p:spPr>
          <a:xfrm>
            <a:off x="6137563" y="3810000"/>
            <a:ext cx="1032163" cy="96981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H="1">
            <a:off x="7038109" y="1500765"/>
            <a:ext cx="2687783" cy="2482417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00108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For those of you who have never been on moodle… now is your time!!</a:t>
            </a:r>
          </a:p>
        </p:txBody>
      </p:sp>
      <p:pic>
        <p:nvPicPr>
          <p:cNvPr id="2050" name="Picture 2" descr="Image result for its your time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0875" y="2097539"/>
            <a:ext cx="4830249" cy="2731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12759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6000" dirty="0" smtClean="0">
                <a:solidFill>
                  <a:schemeClr val="bg1"/>
                </a:solidFill>
              </a:rPr>
              <a:t>Summary of Teaching Theories</a:t>
            </a:r>
            <a:endParaRPr lang="en-GB" sz="60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5689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 quick reminder of the teaching theory we have already studied.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2071256"/>
            <a:ext cx="10972800" cy="2715490"/>
          </a:xfrm>
        </p:spPr>
        <p:txBody>
          <a:bodyPr/>
          <a:lstStyle/>
          <a:p>
            <a:r>
              <a:rPr lang="en-GB" dirty="0" smtClean="0"/>
              <a:t>All these lectures are still up on moodle.</a:t>
            </a:r>
          </a:p>
          <a:p>
            <a:endParaRPr lang="en-GB" dirty="0" smtClean="0"/>
          </a:p>
          <a:p>
            <a:r>
              <a:rPr lang="en-GB" dirty="0" smtClean="0"/>
              <a:t>Take a look back through them when thinking about writing your lesson plan.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42389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/>
          </p:nvPr>
        </p:nvGraphicFramePr>
        <p:xfrm>
          <a:off x="1775520" y="620688"/>
          <a:ext cx="85689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/>
          <p:cNvSpPr txBox="1"/>
          <p:nvPr/>
        </p:nvSpPr>
        <p:spPr>
          <a:xfrm flipH="1">
            <a:off x="1559497" y="97468"/>
            <a:ext cx="56111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prstClr val="black"/>
                </a:solidFill>
                <a:latin typeface="Myriad Pro"/>
              </a:rPr>
              <a:t>Heron’s 3 Modes of Facilitation</a:t>
            </a:r>
          </a:p>
        </p:txBody>
      </p:sp>
    </p:spTree>
    <p:extLst>
      <p:ext uri="{BB962C8B-B14F-4D97-AF65-F5344CB8AC3E}">
        <p14:creationId xmlns:p14="http://schemas.microsoft.com/office/powerpoint/2010/main" val="3218696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/>
          </p:nvPr>
        </p:nvGraphicFramePr>
        <p:xfrm>
          <a:off x="1991544" y="908720"/>
          <a:ext cx="7704856" cy="468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2063552" y="260648"/>
            <a:ext cx="55194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solidFill>
                  <a:prstClr val="black"/>
                </a:solidFill>
                <a:latin typeface="Myriad Pro"/>
              </a:rPr>
              <a:t>Neil. J…. Quadrants of facilitation</a:t>
            </a:r>
          </a:p>
        </p:txBody>
      </p:sp>
    </p:spTree>
    <p:extLst>
      <p:ext uri="{BB962C8B-B14F-4D97-AF65-F5344CB8AC3E}">
        <p14:creationId xmlns:p14="http://schemas.microsoft.com/office/powerpoint/2010/main" val="2941161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/>
              <a:t>V - A - K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3552" y="1656992"/>
            <a:ext cx="2286000" cy="2000250"/>
          </a:xfrm>
          <a:ln>
            <a:solidFill>
              <a:schemeClr val="tx1">
                <a:lumMod val="85000"/>
                <a:lumOff val="15000"/>
              </a:schemeClr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4232" y="1662040"/>
            <a:ext cx="2232248" cy="2232248"/>
          </a:xfrm>
          <a:prstGeom prst="rect">
            <a:avLst/>
          </a:prstGeom>
          <a:ln>
            <a:solidFill>
              <a:schemeClr val="tx1">
                <a:lumMod val="85000"/>
                <a:lumOff val="15000"/>
              </a:schemeClr>
            </a:solidFill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9937" y="1656993"/>
            <a:ext cx="1543919" cy="2266303"/>
          </a:xfrm>
          <a:prstGeom prst="rect">
            <a:avLst/>
          </a:prstGeom>
          <a:ln>
            <a:solidFill>
              <a:schemeClr val="tx1">
                <a:lumMod val="85000"/>
                <a:lumOff val="15000"/>
              </a:schemeClr>
            </a:solidFill>
          </a:ln>
        </p:spPr>
      </p:pic>
      <p:sp>
        <p:nvSpPr>
          <p:cNvPr id="9" name="TextBox 8"/>
          <p:cNvSpPr txBox="1"/>
          <p:nvPr/>
        </p:nvSpPr>
        <p:spPr>
          <a:xfrm>
            <a:off x="2377874" y="4005064"/>
            <a:ext cx="16298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prstClr val="black"/>
                </a:solidFill>
                <a:latin typeface="Myriad Pro"/>
              </a:rPr>
              <a:t>Visual </a:t>
            </a:r>
            <a:endParaRPr lang="en-GB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5454119" y="4005064"/>
            <a:ext cx="160973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>
                <a:solidFill>
                  <a:prstClr val="black"/>
                </a:solidFill>
                <a:latin typeface="Myriad Pro"/>
              </a:rPr>
              <a:t>Audial</a:t>
            </a:r>
            <a:endParaRPr lang="en-GB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7689300" y="4005064"/>
            <a:ext cx="297870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>
                <a:solidFill>
                  <a:prstClr val="black"/>
                </a:solidFill>
                <a:latin typeface="Myriad Pro"/>
              </a:rPr>
              <a:t>Kinaesthetic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655841" y="2663201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15" name="Rectangle 14"/>
          <p:cNvSpPr/>
          <p:nvPr/>
        </p:nvSpPr>
        <p:spPr>
          <a:xfrm rot="20189122">
            <a:off x="1580873" y="771987"/>
            <a:ext cx="9030255" cy="37702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3900" b="1" dirty="0">
                <a:ln w="12700">
                  <a:solidFill>
                    <a:srgbClr val="1F497D">
                      <a:lumMod val="75000"/>
                    </a:srgbClr>
                  </a:solidFill>
                  <a:prstDash val="solid"/>
                </a:ln>
                <a:solidFill>
                  <a:srgbClr val="FFC000"/>
                </a:solidFill>
                <a:effectLst>
                  <a:outerShdw dist="38100" dir="2640000" algn="bl" rotWithShape="0">
                    <a:srgbClr val="1F497D">
                      <a:lumMod val="75000"/>
                    </a:srgbClr>
                  </a:outerShdw>
                </a:effectLst>
                <a:latin typeface="Myriad Pro"/>
              </a:rPr>
              <a:t>MYTH</a:t>
            </a:r>
            <a:endParaRPr lang="en-US" sz="5400" b="1" dirty="0">
              <a:ln w="12700">
                <a:solidFill>
                  <a:srgbClr val="1F497D">
                    <a:lumMod val="75000"/>
                  </a:srgbClr>
                </a:solidFill>
                <a:prstDash val="solid"/>
              </a:ln>
              <a:solidFill>
                <a:srgbClr val="FFC000"/>
              </a:solidFill>
              <a:effectLst>
                <a:outerShdw dist="38100" dir="2640000" algn="bl" rotWithShape="0">
                  <a:srgbClr val="1F497D">
                    <a:lumMod val="75000"/>
                  </a:srgbClr>
                </a:outerShdw>
              </a:effectLst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668091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-315416"/>
            <a:ext cx="9144000" cy="6025445"/>
          </a:xfrm>
        </p:spPr>
      </p:pic>
      <p:sp>
        <p:nvSpPr>
          <p:cNvPr id="5" name="TextBox 4"/>
          <p:cNvSpPr txBox="1"/>
          <p:nvPr/>
        </p:nvSpPr>
        <p:spPr>
          <a:xfrm>
            <a:off x="4871864" y="260649"/>
            <a:ext cx="63367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prstClr val="white"/>
                </a:solidFill>
                <a:latin typeface="Myriad Pro"/>
              </a:rPr>
              <a:t>Multi sensory learning</a:t>
            </a:r>
            <a:endParaRPr lang="en-GB" sz="3600" dirty="0">
              <a:solidFill>
                <a:prstClr val="white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272229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7648" y="980728"/>
            <a:ext cx="5902786" cy="452253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775521" y="188640"/>
            <a:ext cx="56428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solidFill>
                  <a:prstClr val="black"/>
                </a:solidFill>
                <a:latin typeface="Myriad Pro"/>
              </a:rPr>
              <a:t>Kolb…. Experiential learning cycle</a:t>
            </a:r>
            <a:endParaRPr lang="en-GB" dirty="0">
              <a:solidFill>
                <a:prstClr val="black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4186869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188640"/>
            <a:ext cx="8229600" cy="850106"/>
          </a:xfrm>
        </p:spPr>
        <p:txBody>
          <a:bodyPr/>
          <a:lstStyle/>
          <a:p>
            <a:r>
              <a:rPr lang="en-GB" dirty="0" smtClean="0"/>
              <a:t>Honey &amp; Mumford  (1986)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8995" y="1013708"/>
            <a:ext cx="6494010" cy="4624847"/>
          </a:xfrm>
        </p:spPr>
      </p:pic>
    </p:spTree>
    <p:extLst>
      <p:ext uri="{BB962C8B-B14F-4D97-AF65-F5344CB8AC3E}">
        <p14:creationId xmlns:p14="http://schemas.microsoft.com/office/powerpoint/2010/main" val="929555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9536" y="116632"/>
            <a:ext cx="8229600" cy="634082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smtClean="0"/>
              <a:t>The Spectrum of Teaching Styles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79777" y="836712"/>
            <a:ext cx="4022725" cy="4724400"/>
          </a:xfrm>
          <a:ln w="28575">
            <a:solidFill>
              <a:schemeClr val="bg2">
                <a:lumMod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98912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1787525" y="28575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 smtClean="0">
                <a:ea typeface="ＭＳ Ｐゴシック" charset="0"/>
              </a:rPr>
              <a:t>Spectrum of Teaching Styles</a:t>
            </a:r>
            <a:endParaRPr lang="en-US" dirty="0">
              <a:ea typeface="ＭＳ Ｐゴシック" charset="0"/>
            </a:endParaRPr>
          </a:p>
        </p:txBody>
      </p:sp>
      <p:graphicFrame>
        <p:nvGraphicFramePr>
          <p:cNvPr id="10333" name="Group 93"/>
          <p:cNvGraphicFramePr>
            <a:graphicFrameLocks noGrp="1"/>
          </p:cNvGraphicFramePr>
          <p:nvPr/>
        </p:nvGraphicFramePr>
        <p:xfrm>
          <a:off x="2819400" y="3238500"/>
          <a:ext cx="6781800" cy="517724"/>
        </p:xfrm>
        <a:graphic>
          <a:graphicData uri="http://schemas.openxmlformats.org/drawingml/2006/table">
            <a:tbl>
              <a:tblPr/>
              <a:tblGrid>
                <a:gridCol w="6175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1436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1753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175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1595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1595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1595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17538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17537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14363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617537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</a:tblGrid>
              <a:tr h="5175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Times" charset="0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</a:t>
                      </a:r>
                    </a:p>
                  </a:txBody>
                  <a:tcPr marT="45502" marB="455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Times" charset="0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</a:t>
                      </a:r>
                    </a:p>
                  </a:txBody>
                  <a:tcPr marT="45502" marB="455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Times" charset="0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</a:t>
                      </a:r>
                    </a:p>
                  </a:txBody>
                  <a:tcPr marT="45502" marB="455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Times" charset="0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</a:t>
                      </a:r>
                    </a:p>
                  </a:txBody>
                  <a:tcPr marT="45502" marB="455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Times" charset="0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</a:t>
                      </a:r>
                    </a:p>
                  </a:txBody>
                  <a:tcPr marT="45502" marB="455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Times" charset="0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" charset="0"/>
                        </a:rPr>
                        <a:t>F</a:t>
                      </a:r>
                    </a:p>
                  </a:txBody>
                  <a:tcPr marT="45502" marB="455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Times" charset="0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" charset="0"/>
                        </a:rPr>
                        <a:t>G</a:t>
                      </a:r>
                    </a:p>
                  </a:txBody>
                  <a:tcPr marT="45502" marB="455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Times" charset="0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" charset="0"/>
                        </a:rPr>
                        <a:t>H</a:t>
                      </a:r>
                    </a:p>
                  </a:txBody>
                  <a:tcPr marT="45502" marB="455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Times" charset="0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" charset="0"/>
                        </a:rPr>
                        <a:t>I</a:t>
                      </a:r>
                    </a:p>
                  </a:txBody>
                  <a:tcPr marT="45502" marB="455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Times" charset="0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" charset="0"/>
                        </a:rPr>
                        <a:t>J</a:t>
                      </a:r>
                    </a:p>
                  </a:txBody>
                  <a:tcPr marT="45502" marB="455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Times" charset="0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" charset="0"/>
                        </a:rPr>
                        <a:t>K</a:t>
                      </a:r>
                    </a:p>
                  </a:txBody>
                  <a:tcPr marT="45502" marB="455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pSp>
        <p:nvGrpSpPr>
          <p:cNvPr id="10344" name="Group 104"/>
          <p:cNvGrpSpPr>
            <a:grpSpLocks/>
          </p:cNvGrpSpPr>
          <p:nvPr/>
        </p:nvGrpSpPr>
        <p:grpSpPr bwMode="auto">
          <a:xfrm>
            <a:off x="5162550" y="1600200"/>
            <a:ext cx="1619250" cy="2247900"/>
            <a:chOff x="2292" y="1080"/>
            <a:chExt cx="1020" cy="1416"/>
          </a:xfrm>
        </p:grpSpPr>
        <p:sp>
          <p:nvSpPr>
            <p:cNvPr id="17455" name="Line 99"/>
            <p:cNvSpPr>
              <a:spLocks noChangeShapeType="1"/>
            </p:cNvSpPr>
            <p:nvPr/>
          </p:nvSpPr>
          <p:spPr bwMode="auto">
            <a:xfrm>
              <a:off x="2758" y="1632"/>
              <a:ext cx="0" cy="864"/>
            </a:xfrm>
            <a:prstGeom prst="line">
              <a:avLst/>
            </a:prstGeom>
            <a:noFill/>
            <a:ln w="57150">
              <a:solidFill>
                <a:srgbClr val="00804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>
                <a:solidFill>
                  <a:prstClr val="black"/>
                </a:solidFill>
                <a:latin typeface="Myriad Pro"/>
              </a:endParaRPr>
            </a:p>
          </p:txBody>
        </p:sp>
        <p:sp>
          <p:nvSpPr>
            <p:cNvPr id="17456" name="Text Box 100"/>
            <p:cNvSpPr txBox="1">
              <a:spLocks noChangeArrowheads="1"/>
            </p:cNvSpPr>
            <p:nvPr/>
          </p:nvSpPr>
          <p:spPr bwMode="auto">
            <a:xfrm>
              <a:off x="2292" y="1080"/>
              <a:ext cx="1020" cy="52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50000"/>
                </a:spcBef>
                <a:buClrTx/>
                <a:buNone/>
              </a:pPr>
              <a:r>
                <a:rPr lang="en-US" altLang="en-US" sz="2400" dirty="0">
                  <a:solidFill>
                    <a:srgbClr val="008040"/>
                  </a:solidFill>
                  <a:latin typeface="Times" panose="02020603050405020304" pitchFamily="18" charset="0"/>
                </a:rPr>
                <a:t>Discovery Threshold</a:t>
              </a:r>
              <a:endParaRPr lang="en-US" altLang="en-US" sz="2400" dirty="0">
                <a:solidFill>
                  <a:prstClr val="black"/>
                </a:solidFill>
                <a:latin typeface="Times" panose="02020603050405020304" pitchFamily="18" charset="0"/>
              </a:endParaRPr>
            </a:p>
          </p:txBody>
        </p:sp>
      </p:grpSp>
      <p:grpSp>
        <p:nvGrpSpPr>
          <p:cNvPr id="10349" name="Group 109"/>
          <p:cNvGrpSpPr>
            <a:grpSpLocks/>
          </p:cNvGrpSpPr>
          <p:nvPr/>
        </p:nvGrpSpPr>
        <p:grpSpPr bwMode="auto">
          <a:xfrm>
            <a:off x="2935288" y="2536825"/>
            <a:ext cx="2836862" cy="457200"/>
            <a:chOff x="889" y="1670"/>
            <a:chExt cx="1787" cy="288"/>
          </a:xfrm>
        </p:grpSpPr>
        <p:sp>
          <p:nvSpPr>
            <p:cNvPr id="17452" name="Text Box 102"/>
            <p:cNvSpPr txBox="1">
              <a:spLocks noChangeArrowheads="1"/>
            </p:cNvSpPr>
            <p:nvPr/>
          </p:nvSpPr>
          <p:spPr bwMode="auto">
            <a:xfrm>
              <a:off x="1205" y="1670"/>
              <a:ext cx="1161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ClrTx/>
                <a:buNone/>
              </a:pPr>
              <a:r>
                <a:rPr lang="en-US" altLang="en-US" sz="2400">
                  <a:solidFill>
                    <a:prstClr val="black"/>
                  </a:solidFill>
                  <a:latin typeface="Times" panose="02020603050405020304" pitchFamily="18" charset="0"/>
                </a:rPr>
                <a:t>Reproduction</a:t>
              </a:r>
            </a:p>
          </p:txBody>
        </p:sp>
        <p:sp>
          <p:nvSpPr>
            <p:cNvPr id="17453" name="Line 107"/>
            <p:cNvSpPr>
              <a:spLocks noChangeShapeType="1"/>
            </p:cNvSpPr>
            <p:nvPr/>
          </p:nvSpPr>
          <p:spPr bwMode="auto">
            <a:xfrm>
              <a:off x="2365" y="1814"/>
              <a:ext cx="311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>
                <a:solidFill>
                  <a:prstClr val="black"/>
                </a:solidFill>
                <a:latin typeface="Myriad Pro"/>
              </a:endParaRPr>
            </a:p>
          </p:txBody>
        </p:sp>
        <p:sp>
          <p:nvSpPr>
            <p:cNvPr id="17454" name="Line 108"/>
            <p:cNvSpPr>
              <a:spLocks noChangeShapeType="1"/>
            </p:cNvSpPr>
            <p:nvPr/>
          </p:nvSpPr>
          <p:spPr bwMode="auto">
            <a:xfrm rot="10800000">
              <a:off x="889" y="1814"/>
              <a:ext cx="311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>
                <a:solidFill>
                  <a:prstClr val="black"/>
                </a:solidFill>
                <a:latin typeface="Myriad Pro"/>
              </a:endParaRPr>
            </a:p>
          </p:txBody>
        </p:sp>
      </p:grpSp>
      <p:grpSp>
        <p:nvGrpSpPr>
          <p:cNvPr id="10352" name="Group 112"/>
          <p:cNvGrpSpPr>
            <a:grpSpLocks/>
          </p:cNvGrpSpPr>
          <p:nvPr/>
        </p:nvGrpSpPr>
        <p:grpSpPr bwMode="auto">
          <a:xfrm>
            <a:off x="6126163" y="2536825"/>
            <a:ext cx="2508250" cy="457200"/>
            <a:chOff x="2899" y="1670"/>
            <a:chExt cx="1580" cy="288"/>
          </a:xfrm>
        </p:grpSpPr>
        <p:sp>
          <p:nvSpPr>
            <p:cNvPr id="17449" name="Text Box 103"/>
            <p:cNvSpPr txBox="1">
              <a:spLocks noChangeArrowheads="1"/>
            </p:cNvSpPr>
            <p:nvPr/>
          </p:nvSpPr>
          <p:spPr bwMode="auto">
            <a:xfrm>
              <a:off x="3210" y="1670"/>
              <a:ext cx="959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ClrTx/>
                <a:buNone/>
              </a:pPr>
              <a:r>
                <a:rPr lang="en-US" altLang="en-US" sz="2400">
                  <a:solidFill>
                    <a:srgbClr val="800080"/>
                  </a:solidFill>
                  <a:latin typeface="Times" panose="02020603050405020304" pitchFamily="18" charset="0"/>
                </a:rPr>
                <a:t>Production</a:t>
              </a:r>
              <a:endParaRPr lang="en-US" altLang="en-US" sz="2400">
                <a:solidFill>
                  <a:prstClr val="black"/>
                </a:solidFill>
                <a:latin typeface="Times" panose="02020603050405020304" pitchFamily="18" charset="0"/>
              </a:endParaRPr>
            </a:p>
          </p:txBody>
        </p:sp>
        <p:sp>
          <p:nvSpPr>
            <p:cNvPr id="17450" name="Line 110"/>
            <p:cNvSpPr>
              <a:spLocks noChangeShapeType="1"/>
            </p:cNvSpPr>
            <p:nvPr/>
          </p:nvSpPr>
          <p:spPr bwMode="auto">
            <a:xfrm>
              <a:off x="4168" y="1814"/>
              <a:ext cx="311" cy="0"/>
            </a:xfrm>
            <a:prstGeom prst="line">
              <a:avLst/>
            </a:prstGeom>
            <a:noFill/>
            <a:ln w="38100">
              <a:solidFill>
                <a:schemeClr val="folHlink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>
                <a:solidFill>
                  <a:prstClr val="black"/>
                </a:solidFill>
                <a:latin typeface="Myriad Pro"/>
              </a:endParaRPr>
            </a:p>
          </p:txBody>
        </p:sp>
        <p:sp>
          <p:nvSpPr>
            <p:cNvPr id="17451" name="Line 111"/>
            <p:cNvSpPr>
              <a:spLocks noChangeShapeType="1"/>
            </p:cNvSpPr>
            <p:nvPr/>
          </p:nvSpPr>
          <p:spPr bwMode="auto">
            <a:xfrm rot="10800000">
              <a:off x="2899" y="1814"/>
              <a:ext cx="311" cy="0"/>
            </a:xfrm>
            <a:prstGeom prst="line">
              <a:avLst/>
            </a:prstGeom>
            <a:noFill/>
            <a:ln w="38100">
              <a:solidFill>
                <a:schemeClr val="folHlink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>
                <a:solidFill>
                  <a:prstClr val="black"/>
                </a:solidFill>
                <a:latin typeface="Myriad Pro"/>
              </a:endParaRPr>
            </a:p>
          </p:txBody>
        </p:sp>
      </p:grpSp>
      <p:grpSp>
        <p:nvGrpSpPr>
          <p:cNvPr id="10362" name="Group 122"/>
          <p:cNvGrpSpPr>
            <a:grpSpLocks/>
          </p:cNvGrpSpPr>
          <p:nvPr/>
        </p:nvGrpSpPr>
        <p:grpSpPr bwMode="auto">
          <a:xfrm>
            <a:off x="2819401" y="4259263"/>
            <a:ext cx="6924675" cy="946150"/>
            <a:chOff x="816" y="2755"/>
            <a:chExt cx="4362" cy="596"/>
          </a:xfrm>
        </p:grpSpPr>
        <p:sp>
          <p:nvSpPr>
            <p:cNvPr id="17442" name="Text Box 113"/>
            <p:cNvSpPr txBox="1">
              <a:spLocks noChangeArrowheads="1"/>
            </p:cNvSpPr>
            <p:nvPr/>
          </p:nvSpPr>
          <p:spPr bwMode="auto">
            <a:xfrm>
              <a:off x="2365" y="2755"/>
              <a:ext cx="900" cy="5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ClrTx/>
                <a:buNone/>
              </a:pPr>
              <a:r>
                <a:rPr lang="en-US" altLang="en-US" sz="2800" b="1">
                  <a:solidFill>
                    <a:srgbClr val="800040"/>
                  </a:solidFill>
                  <a:latin typeface="Times" panose="02020603050405020304" pitchFamily="18" charset="0"/>
                </a:rPr>
                <a:t>Teacher</a:t>
              </a:r>
            </a:p>
            <a:p>
              <a:pPr>
                <a:spcBef>
                  <a:spcPct val="0"/>
                </a:spcBef>
                <a:buClrTx/>
                <a:buNone/>
              </a:pPr>
              <a:r>
                <a:rPr lang="en-US" altLang="en-US" sz="2800" b="1">
                  <a:solidFill>
                    <a:srgbClr val="00FF80"/>
                  </a:solidFill>
                  <a:latin typeface="Times" panose="02020603050405020304" pitchFamily="18" charset="0"/>
                </a:rPr>
                <a:t>Learner</a:t>
              </a:r>
              <a:endParaRPr lang="en-US" altLang="en-US" sz="2800" b="1">
                <a:solidFill>
                  <a:srgbClr val="800040"/>
                </a:solidFill>
                <a:latin typeface="Times" panose="02020603050405020304" pitchFamily="18" charset="0"/>
              </a:endParaRPr>
            </a:p>
          </p:txBody>
        </p:sp>
        <p:sp>
          <p:nvSpPr>
            <p:cNvPr id="17443" name="Text Box 114"/>
            <p:cNvSpPr txBox="1">
              <a:spLocks noChangeArrowheads="1"/>
            </p:cNvSpPr>
            <p:nvPr/>
          </p:nvSpPr>
          <p:spPr bwMode="auto">
            <a:xfrm>
              <a:off x="816" y="2755"/>
              <a:ext cx="651" cy="5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ClrTx/>
                <a:buNone/>
              </a:pPr>
              <a:r>
                <a:rPr lang="en-US" altLang="en-US" sz="2800" b="1">
                  <a:solidFill>
                    <a:srgbClr val="0000FF"/>
                  </a:solidFill>
                  <a:latin typeface="Times" panose="02020603050405020304" pitchFamily="18" charset="0"/>
                </a:rPr>
                <a:t>MAX</a:t>
              </a:r>
              <a:endParaRPr lang="en-US" altLang="en-US" sz="2800" b="1">
                <a:solidFill>
                  <a:srgbClr val="800040"/>
                </a:solidFill>
                <a:latin typeface="Times" panose="02020603050405020304" pitchFamily="18" charset="0"/>
              </a:endParaRPr>
            </a:p>
            <a:p>
              <a:pPr>
                <a:spcBef>
                  <a:spcPct val="0"/>
                </a:spcBef>
                <a:buClrTx/>
                <a:buNone/>
              </a:pPr>
              <a:r>
                <a:rPr lang="en-US" altLang="en-US" sz="2800" b="1">
                  <a:solidFill>
                    <a:prstClr val="white"/>
                  </a:solidFill>
                  <a:latin typeface="Times" panose="02020603050405020304" pitchFamily="18" charset="0"/>
                </a:rPr>
                <a:t>min</a:t>
              </a:r>
              <a:endParaRPr lang="en-US" altLang="en-US" sz="2800" b="1">
                <a:solidFill>
                  <a:srgbClr val="800040"/>
                </a:solidFill>
                <a:latin typeface="Times" panose="02020603050405020304" pitchFamily="18" charset="0"/>
              </a:endParaRPr>
            </a:p>
          </p:txBody>
        </p:sp>
        <p:sp>
          <p:nvSpPr>
            <p:cNvPr id="17444" name="Text Box 115"/>
            <p:cNvSpPr txBox="1">
              <a:spLocks noChangeArrowheads="1"/>
            </p:cNvSpPr>
            <p:nvPr/>
          </p:nvSpPr>
          <p:spPr bwMode="auto">
            <a:xfrm>
              <a:off x="4527" y="2755"/>
              <a:ext cx="651" cy="5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ClrTx/>
                <a:buNone/>
              </a:pPr>
              <a:r>
                <a:rPr lang="en-US" altLang="en-US" sz="2800" b="1">
                  <a:solidFill>
                    <a:prstClr val="white"/>
                  </a:solidFill>
                  <a:latin typeface="Times" panose="02020603050405020304" pitchFamily="18" charset="0"/>
                </a:rPr>
                <a:t>min</a:t>
              </a:r>
              <a:endParaRPr lang="en-US" altLang="en-US" sz="2800" b="1">
                <a:solidFill>
                  <a:srgbClr val="800040"/>
                </a:solidFill>
                <a:latin typeface="Times" panose="02020603050405020304" pitchFamily="18" charset="0"/>
              </a:endParaRPr>
            </a:p>
            <a:p>
              <a:pPr>
                <a:spcBef>
                  <a:spcPct val="0"/>
                </a:spcBef>
                <a:buClrTx/>
                <a:buNone/>
              </a:pPr>
              <a:r>
                <a:rPr lang="en-US" altLang="en-US" sz="2800" b="1">
                  <a:solidFill>
                    <a:srgbClr val="0000FF"/>
                  </a:solidFill>
                  <a:latin typeface="Times" panose="02020603050405020304" pitchFamily="18" charset="0"/>
                </a:rPr>
                <a:t>MAX</a:t>
              </a:r>
              <a:endParaRPr lang="en-US" altLang="en-US" sz="2800" b="1">
                <a:solidFill>
                  <a:srgbClr val="800040"/>
                </a:solidFill>
                <a:latin typeface="Times" panose="02020603050405020304" pitchFamily="18" charset="0"/>
              </a:endParaRPr>
            </a:p>
          </p:txBody>
        </p:sp>
        <p:sp>
          <p:nvSpPr>
            <p:cNvPr id="17445" name="Line 117"/>
            <p:cNvSpPr>
              <a:spLocks noChangeShapeType="1"/>
            </p:cNvSpPr>
            <p:nvPr/>
          </p:nvSpPr>
          <p:spPr bwMode="auto">
            <a:xfrm flipH="1">
              <a:off x="1592" y="2928"/>
              <a:ext cx="773" cy="0"/>
            </a:xfrm>
            <a:prstGeom prst="line">
              <a:avLst/>
            </a:prstGeom>
            <a:noFill/>
            <a:ln w="38100">
              <a:solidFill>
                <a:srgbClr val="800040"/>
              </a:solidFill>
              <a:round/>
              <a:headEnd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>
                <a:solidFill>
                  <a:prstClr val="black"/>
                </a:solidFill>
                <a:latin typeface="Myriad Pro"/>
              </a:endParaRPr>
            </a:p>
          </p:txBody>
        </p:sp>
        <p:sp>
          <p:nvSpPr>
            <p:cNvPr id="17446" name="Line 118"/>
            <p:cNvSpPr>
              <a:spLocks noChangeShapeType="1"/>
            </p:cNvSpPr>
            <p:nvPr/>
          </p:nvSpPr>
          <p:spPr bwMode="auto">
            <a:xfrm flipH="1">
              <a:off x="1592" y="3168"/>
              <a:ext cx="773" cy="0"/>
            </a:xfrm>
            <a:prstGeom prst="line">
              <a:avLst/>
            </a:prstGeom>
            <a:noFill/>
            <a:ln w="38100">
              <a:solidFill>
                <a:srgbClr val="00FF80"/>
              </a:solidFill>
              <a:round/>
              <a:headEnd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>
                <a:solidFill>
                  <a:prstClr val="black"/>
                </a:solidFill>
                <a:latin typeface="Myriad Pro"/>
              </a:endParaRPr>
            </a:p>
          </p:txBody>
        </p:sp>
        <p:sp>
          <p:nvSpPr>
            <p:cNvPr id="17447" name="Line 119"/>
            <p:cNvSpPr>
              <a:spLocks noChangeShapeType="1"/>
            </p:cNvSpPr>
            <p:nvPr/>
          </p:nvSpPr>
          <p:spPr bwMode="auto">
            <a:xfrm flipH="1">
              <a:off x="3395" y="2928"/>
              <a:ext cx="1084" cy="0"/>
            </a:xfrm>
            <a:prstGeom prst="line">
              <a:avLst/>
            </a:prstGeom>
            <a:noFill/>
            <a:ln w="38100">
              <a:solidFill>
                <a:srgbClr val="800040"/>
              </a:solidFill>
              <a:round/>
              <a:headEnd type="arrow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>
                <a:solidFill>
                  <a:prstClr val="black"/>
                </a:solidFill>
                <a:latin typeface="Myriad Pro"/>
              </a:endParaRPr>
            </a:p>
          </p:txBody>
        </p:sp>
        <p:sp>
          <p:nvSpPr>
            <p:cNvPr id="17448" name="Line 121"/>
            <p:cNvSpPr>
              <a:spLocks noChangeShapeType="1"/>
            </p:cNvSpPr>
            <p:nvPr/>
          </p:nvSpPr>
          <p:spPr bwMode="auto">
            <a:xfrm flipH="1">
              <a:off x="3395" y="3168"/>
              <a:ext cx="1084" cy="0"/>
            </a:xfrm>
            <a:prstGeom prst="line">
              <a:avLst/>
            </a:prstGeom>
            <a:noFill/>
            <a:ln w="38100">
              <a:solidFill>
                <a:srgbClr val="00FF80"/>
              </a:solidFill>
              <a:round/>
              <a:headEnd type="arrow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>
                <a:solidFill>
                  <a:prstClr val="black"/>
                </a:solidFill>
                <a:latin typeface="Myriad Pro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24983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344</Words>
  <Application>Microsoft Office PowerPoint</Application>
  <PresentationFormat>Widescreen</PresentationFormat>
  <Paragraphs>64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ＭＳ Ｐゴシック</vt:lpstr>
      <vt:lpstr>ＭＳ Ｐゴシック</vt:lpstr>
      <vt:lpstr>Arial</vt:lpstr>
      <vt:lpstr>Calibri</vt:lpstr>
      <vt:lpstr>Myriad Pro</vt:lpstr>
      <vt:lpstr>Times</vt:lpstr>
      <vt:lpstr>20140311PresentationUWTSDTemplate</vt:lpstr>
      <vt:lpstr>Modified Assessment 2</vt:lpstr>
      <vt:lpstr>Jump onto Moodle and check out the modified  assignment brief</vt:lpstr>
      <vt:lpstr>Assessment 2 - Adjustments</vt:lpstr>
      <vt:lpstr>All the resources and lecture content will be being posted in the lesson planning tile on Moodle</vt:lpstr>
      <vt:lpstr>For those of you who have never been on moodle… now is your time!!</vt:lpstr>
      <vt:lpstr>Summary of Teaching Theories</vt:lpstr>
      <vt:lpstr>A quick reminder of the teaching theory we have already studied. </vt:lpstr>
      <vt:lpstr>PowerPoint Presentation</vt:lpstr>
      <vt:lpstr>PowerPoint Presentation</vt:lpstr>
      <vt:lpstr>V - A - K</vt:lpstr>
      <vt:lpstr>PowerPoint Presentation</vt:lpstr>
      <vt:lpstr>PowerPoint Presentation</vt:lpstr>
      <vt:lpstr>Honey &amp; Mumford  (1986) </vt:lpstr>
      <vt:lpstr>The Spectrum of Teaching Styles</vt:lpstr>
      <vt:lpstr>Spectrum of Teaching Styles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Modified Assessment 2</dc:title>
  <dc:creator>Jonathan Haylock</dc:creator>
  <cp:lastModifiedBy>Jonathan Haylock</cp:lastModifiedBy>
  <cp:revision>7</cp:revision>
  <dcterms:created xsi:type="dcterms:W3CDTF">2020-03-22T18:35:16Z</dcterms:created>
  <dcterms:modified xsi:type="dcterms:W3CDTF">2020-03-22T21:22:18Z</dcterms:modified>
</cp:coreProperties>
</file>