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6"/>
  </p:notesMasterIdLst>
  <p:sldIdLst>
    <p:sldId id="270" r:id="rId5"/>
    <p:sldId id="329" r:id="rId6"/>
    <p:sldId id="326" r:id="rId7"/>
    <p:sldId id="304" r:id="rId8"/>
    <p:sldId id="302" r:id="rId9"/>
    <p:sldId id="331" r:id="rId10"/>
    <p:sldId id="284" r:id="rId11"/>
    <p:sldId id="290" r:id="rId12"/>
    <p:sldId id="291" r:id="rId13"/>
    <p:sldId id="325" r:id="rId14"/>
    <p:sldId id="328" r:id="rId15"/>
    <p:sldId id="311" r:id="rId16"/>
    <p:sldId id="299" r:id="rId17"/>
    <p:sldId id="268" r:id="rId18"/>
    <p:sldId id="306" r:id="rId19"/>
    <p:sldId id="289" r:id="rId20"/>
    <p:sldId id="327" r:id="rId21"/>
    <p:sldId id="313" r:id="rId22"/>
    <p:sldId id="309" r:id="rId23"/>
    <p:sldId id="310" r:id="rId24"/>
    <p:sldId id="294" r:id="rId25"/>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329"/>
            <p14:sldId id="326"/>
            <p14:sldId id="304"/>
            <p14:sldId id="302"/>
            <p14:sldId id="331"/>
            <p14:sldId id="284"/>
            <p14:sldId id="290"/>
            <p14:sldId id="291"/>
            <p14:sldId id="325"/>
            <p14:sldId id="328"/>
            <p14:sldId id="311"/>
            <p14:sldId id="299"/>
            <p14:sldId id="268"/>
            <p14:sldId id="306"/>
            <p14:sldId id="289"/>
            <p14:sldId id="327"/>
            <p14:sldId id="313"/>
            <p14:sldId id="309"/>
            <p14:sldId id="310"/>
            <p14:sldId id="29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FB7920-5B86-44EE-B6E1-B35323313C15}" v="2" dt="2020-09-22T10:00:52.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p:scale>
          <a:sx n="64" d="100"/>
          <a:sy n="64" d="100"/>
        </p:scale>
        <p:origin x="147" y="48"/>
      </p:cViewPr>
      <p:guideLst/>
    </p:cSldViewPr>
  </p:slideViewPr>
  <p:notesTextViewPr>
    <p:cViewPr>
      <p:scale>
        <a:sx n="1" d="1"/>
        <a:sy n="1" d="1"/>
      </p:scale>
      <p:origin x="0" y="0"/>
    </p:cViewPr>
  </p:notesTextViewPr>
  <p:sorterViewPr>
    <p:cViewPr>
      <p:scale>
        <a:sx n="100" d="100"/>
        <a:sy n="100" d="100"/>
      </p:scale>
      <p:origin x="0" y="-19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BA9F9D-E9F8-46CD-8DAF-F5F663E8F95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BB30F3E-4FEE-4EF5-B462-DA0A47D68BEB}">
      <dgm:prSet/>
      <dgm:spPr/>
      <dgm:t>
        <a:bodyPr/>
        <a:lstStyle/>
        <a:p>
          <a:pPr>
            <a:lnSpc>
              <a:spcPct val="100000"/>
            </a:lnSpc>
          </a:pPr>
          <a:r>
            <a:rPr lang="en-GB" b="0" i="0" dirty="0"/>
            <a:t>Use your ‘Module document’ to save all notes and activity answers as you progress through the online LOs/topics, to answer the Assignment task.</a:t>
          </a:r>
          <a:endParaRPr lang="en-US" dirty="0"/>
        </a:p>
      </dgm:t>
    </dgm:pt>
    <dgm:pt modelId="{54F25856-4B03-447F-ADEE-810952DCC12E}" type="parTrans" cxnId="{E5B7455F-B06F-45DF-8420-D6CF75BC1965}">
      <dgm:prSet/>
      <dgm:spPr/>
      <dgm:t>
        <a:bodyPr/>
        <a:lstStyle/>
        <a:p>
          <a:endParaRPr lang="en-US"/>
        </a:p>
      </dgm:t>
    </dgm:pt>
    <dgm:pt modelId="{4FC7161D-15F3-4040-BCCD-9C4B51019C2E}" type="sibTrans" cxnId="{E5B7455F-B06F-45DF-8420-D6CF75BC1965}">
      <dgm:prSet/>
      <dgm:spPr/>
      <dgm:t>
        <a:bodyPr/>
        <a:lstStyle/>
        <a:p>
          <a:pPr>
            <a:lnSpc>
              <a:spcPct val="100000"/>
            </a:lnSpc>
          </a:pPr>
          <a:endParaRPr lang="en-US"/>
        </a:p>
      </dgm:t>
    </dgm:pt>
    <dgm:pt modelId="{479F3673-8C61-43EE-97A1-E0B60BC2C9EC}" type="pres">
      <dgm:prSet presAssocID="{E4BA9F9D-E9F8-46CD-8DAF-F5F663E8F958}" presName="root" presStyleCnt="0">
        <dgm:presLayoutVars>
          <dgm:dir/>
          <dgm:resizeHandles val="exact"/>
        </dgm:presLayoutVars>
      </dgm:prSet>
      <dgm:spPr/>
    </dgm:pt>
    <dgm:pt modelId="{5DF36D4E-3995-4441-B57C-3107C84D8FF5}" type="pres">
      <dgm:prSet presAssocID="{6BB30F3E-4FEE-4EF5-B462-DA0A47D68BEB}" presName="compNode" presStyleCnt="0"/>
      <dgm:spPr/>
    </dgm:pt>
    <dgm:pt modelId="{3C591971-261C-4453-A04D-E4D3852D7862}" type="pres">
      <dgm:prSet presAssocID="{6BB30F3E-4FEE-4EF5-B462-DA0A47D68BEB}" presName="bgRect" presStyleLbl="bgShp" presStyleIdx="0" presStyleCnt="1" custLinFactNeighborX="-570" custLinFactNeighborY="-66028"/>
      <dgm:spPr/>
    </dgm:pt>
    <dgm:pt modelId="{E1E83204-6D03-4F7D-9767-70824E4815C7}" type="pres">
      <dgm:prSet presAssocID="{6BB30F3E-4FEE-4EF5-B462-DA0A47D68BEB}" presName="iconRect" presStyleLbl="node1" presStyleIdx="0" presStyleCnt="1" custLinFactY="-2305" custLinFactNeighborX="8351" custLinFactNeighborY="-10000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0B7DC8F-AC13-42C9-8B8E-15D359220443}" type="pres">
      <dgm:prSet presAssocID="{6BB30F3E-4FEE-4EF5-B462-DA0A47D68BEB}" presName="spaceRect" presStyleCnt="0"/>
      <dgm:spPr/>
    </dgm:pt>
    <dgm:pt modelId="{8886C7D1-C53C-4935-82A8-4985A9CA015B}" type="pres">
      <dgm:prSet presAssocID="{6BB30F3E-4FEE-4EF5-B462-DA0A47D68BEB}" presName="parTx" presStyleLbl="revTx" presStyleIdx="0" presStyleCnt="1" custLinFactNeighborX="0" custLinFactNeighborY="-56268">
        <dgm:presLayoutVars>
          <dgm:chMax val="0"/>
          <dgm:chPref val="0"/>
        </dgm:presLayoutVars>
      </dgm:prSet>
      <dgm:spPr/>
    </dgm:pt>
  </dgm:ptLst>
  <dgm:cxnLst>
    <dgm:cxn modelId="{E5B7455F-B06F-45DF-8420-D6CF75BC1965}" srcId="{E4BA9F9D-E9F8-46CD-8DAF-F5F663E8F958}" destId="{6BB30F3E-4FEE-4EF5-B462-DA0A47D68BEB}" srcOrd="0" destOrd="0" parTransId="{54F25856-4B03-447F-ADEE-810952DCC12E}" sibTransId="{4FC7161D-15F3-4040-BCCD-9C4B51019C2E}"/>
    <dgm:cxn modelId="{DFF64374-A230-43E5-874C-338E6C676C63}" type="presOf" srcId="{6BB30F3E-4FEE-4EF5-B462-DA0A47D68BEB}" destId="{8886C7D1-C53C-4935-82A8-4985A9CA015B}" srcOrd="0" destOrd="0" presId="urn:microsoft.com/office/officeart/2018/2/layout/IconVerticalSolidList"/>
    <dgm:cxn modelId="{B66D6CF1-EF3F-452A-A22B-C9B9BE087CB2}" type="presOf" srcId="{E4BA9F9D-E9F8-46CD-8DAF-F5F663E8F958}" destId="{479F3673-8C61-43EE-97A1-E0B60BC2C9EC}" srcOrd="0" destOrd="0" presId="urn:microsoft.com/office/officeart/2018/2/layout/IconVerticalSolidList"/>
    <dgm:cxn modelId="{867E2D53-50AA-4E46-BFC5-41F6F935828D}" type="presParOf" srcId="{479F3673-8C61-43EE-97A1-E0B60BC2C9EC}" destId="{5DF36D4E-3995-4441-B57C-3107C84D8FF5}" srcOrd="0" destOrd="0" presId="urn:microsoft.com/office/officeart/2018/2/layout/IconVerticalSolidList"/>
    <dgm:cxn modelId="{6BA87216-7013-4DF7-8D2F-05CBAB1DFFB1}" type="presParOf" srcId="{5DF36D4E-3995-4441-B57C-3107C84D8FF5}" destId="{3C591971-261C-4453-A04D-E4D3852D7862}" srcOrd="0" destOrd="0" presId="urn:microsoft.com/office/officeart/2018/2/layout/IconVerticalSolidList"/>
    <dgm:cxn modelId="{B7B6A0E4-796D-4603-8D85-1E498E386526}" type="presParOf" srcId="{5DF36D4E-3995-4441-B57C-3107C84D8FF5}" destId="{E1E83204-6D03-4F7D-9767-70824E4815C7}" srcOrd="1" destOrd="0" presId="urn:microsoft.com/office/officeart/2018/2/layout/IconVerticalSolidList"/>
    <dgm:cxn modelId="{7F07B7F1-F232-496F-865C-0CED574E06CE}" type="presParOf" srcId="{5DF36D4E-3995-4441-B57C-3107C84D8FF5}" destId="{F0B7DC8F-AC13-42C9-8B8E-15D359220443}" srcOrd="2" destOrd="0" presId="urn:microsoft.com/office/officeart/2018/2/layout/IconVerticalSolidList"/>
    <dgm:cxn modelId="{609744EE-0112-4ECB-AF27-43225C4D66E6}" type="presParOf" srcId="{5DF36D4E-3995-4441-B57C-3107C84D8FF5}" destId="{8886C7D1-C53C-4935-82A8-4985A9CA015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91971-261C-4453-A04D-E4D3852D7862}">
      <dsp:nvSpPr>
        <dsp:cNvPr id="0" name=""/>
        <dsp:cNvSpPr/>
      </dsp:nvSpPr>
      <dsp:spPr>
        <a:xfrm>
          <a:off x="0" y="661037"/>
          <a:ext cx="10515600" cy="13054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E83204-6D03-4F7D-9767-70824E4815C7}">
      <dsp:nvSpPr>
        <dsp:cNvPr id="0" name=""/>
        <dsp:cNvSpPr/>
      </dsp:nvSpPr>
      <dsp:spPr>
        <a:xfrm>
          <a:off x="454841" y="1082163"/>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86C7D1-C53C-4935-82A8-4985A9CA015B}">
      <dsp:nvSpPr>
        <dsp:cNvPr id="0" name=""/>
        <dsp:cNvSpPr/>
      </dsp:nvSpPr>
      <dsp:spPr>
        <a:xfrm>
          <a:off x="1507738" y="788445"/>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0" i="0" kern="1200" dirty="0"/>
            <a:t>Use your ‘Module document’ to save all notes and activity answers as you progress through the online LOs/topics, to answer the Assignment task.</a:t>
          </a:r>
          <a:endParaRPr lang="en-US" sz="2200" kern="1200" dirty="0"/>
        </a:p>
      </dsp:txBody>
      <dsp:txXfrm>
        <a:off x="1507738" y="788445"/>
        <a:ext cx="9007861" cy="13054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25/10/2020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5638033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218716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10/25/2020</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uwtsd.ac.uk/study-skills/" TargetMode="External"/><Relationship Id="rId2" Type="http://schemas.openxmlformats.org/officeDocument/2006/relationships/hyperlink" Target="mailto:studyskillsdistance@uwtsd.ac.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creativecommons.org/licenses/by-sa/3.0/" TargetMode="Externa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hyperlink" Target="https://en.wikipedia.org/wiki/Yin_and_yang" TargetMode="External"/><Relationship Id="rId5" Type="http://schemas.openxmlformats.org/officeDocument/2006/relationships/image" Target="../media/image4.png"/><Relationship Id="rId4" Type="http://schemas.openxmlformats.org/officeDocument/2006/relationships/hyperlink" Target="http://www.coolstuff49ja.com/2015/07/snacks-to-pack-for-your-next-road-trip.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ur01.safelinks.protection.outlook.com/?url=http%3A%2F%2Fwww.computinghistory.org.uk%2Fdet%2F61835%2FVirtual-Gaming-History-Tour-Friday-30th-October-2020%2F&amp;data=04%7C01%7C%7C1de72a5a653c4ce9d84b08d8767b6751%7C4e0f11f9046e45059cb8db2152311e21%7C0%7C1%7C637389619670528580%7CUnknown%7CTWFpbGZsb3d8eyJWIjoiMC4wLjAwMDAiLCJQIjoiV2luMzIiLCJBTiI6Ik1haWwiLCJXVCI6Mn0%3D%7C3000&amp;sdata=iC5swonlRD%2B7erpQFXCitgl0jaBzgeXY4v0LI5cNA7s%3D&amp;reserved=0" TargetMode="External"/><Relationship Id="rId2" Type="http://schemas.openxmlformats.org/officeDocument/2006/relationships/hyperlink" Target="https://eur01.safelinks.protection.outlook.com/?url=http%3A%2F%2Fwww.computinghistory.org.uk%2Fdet%2F61832%2FVirtual-Computing-History-Tour-Thursday-29th-October-2020%2F&amp;data=04%7C01%7C%7C1de72a5a653c4ce9d84b08d8767b6751%7C4e0f11f9046e45059cb8db2152311e21%7C0%7C1%7C637389619670528580%7CUnknown%7CTWFpbGZsb3d8eyJWIjoiMC4wLjAwMDAiLCJQIjoiV2luMzIiLCJBTiI6Ik1haWwiLCJXVCI6Mn0%3D%7C3000&amp;sdata=UnPAVEUVPh0PnhOsKEPtBHWm%2F0g7h2Z%2FLkBgh6SL6Cg%3D&amp;reserved=0" TargetMode="External"/><Relationship Id="rId1" Type="http://schemas.openxmlformats.org/officeDocument/2006/relationships/slideLayout" Target="../slideLayouts/slideLayout2.xml"/><Relationship Id="rId6" Type="http://schemas.openxmlformats.org/officeDocument/2006/relationships/image" Target="../media/image10.gif"/><Relationship Id="rId5" Type="http://schemas.openxmlformats.org/officeDocument/2006/relationships/hyperlink" Target="https://eur01.safelinks.protection.outlook.com/?url=http%3A%2F%2Fwww.computinghistory.org.uk%2Fdet%2F61836%2FSpooky-Virtual-Gaming-Tour-Saturday-31st-October-2020%2F&amp;data=04%7C01%7C%7C1de72a5a653c4ce9d84b08d8767b6751%7C4e0f11f9046e45059cb8db2152311e21%7C0%7C1%7C637389619670538578%7CUnknown%7CTWFpbGZsb3d8eyJWIjoiMC4wLjAwMDAiLCJQIjoiV2luMzIiLCJBTiI6Ik1haWwiLCJXVCI6Mn0%3D%7C3000&amp;sdata=r%2FbQEiptpF0ZnFuUHC9O%2FITP2WUhjX2qorZChLRgulA%3D&amp;reserved=0" TargetMode="External"/><Relationship Id="rId4" Type="http://schemas.openxmlformats.org/officeDocument/2006/relationships/hyperlink" Target="https://eur01.safelinks.protection.outlook.com/?url=http%3A%2F%2Fwww.computinghistory.org.uk%2Fdet%2F61846%2FVirtual-Coding-Workshop-Saturday-31st-October-2020%2F&amp;data=04%7C01%7C%7C1de72a5a653c4ce9d84b08d8767b6751%7C4e0f11f9046e45059cb8db2152311e21%7C0%7C1%7C637389619670538578%7CUnknown%7CTWFpbGZsb3d8eyJWIjoiMC4wLjAwMDAiLCJQIjoiV2luMzIiLCJBTiI6Ik1haWwiLCJXVCI6Mn0%3D%7C3000&amp;sdata=cZ5aMv%2BaBPh4yxrXPMfXfVImjT6phFsyEyKQBfgXdpM%3D&amp;reserved=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GB" sz="4800" b="1" dirty="0">
                <a:cs typeface="Calibri Light"/>
              </a:rPr>
              <a:t>L4: Learning in the Digital Era</a:t>
            </a:r>
            <a:endParaRPr lang="en-US" sz="4800" dirty="0"/>
          </a:p>
        </p:txBody>
      </p:sp>
      <p:sp>
        <p:nvSpPr>
          <p:cNvPr id="3" name="Content Placeholder 2">
            <a:extLst>
              <a:ext uri="{FF2B5EF4-FFF2-40B4-BE49-F238E27FC236}">
                <a16:creationId xmlns:a16="http://schemas.microsoft.com/office/drawing/2014/main" id="{7B4F399D-AE01-4224-ADB2-3C2EA541805E}"/>
              </a:ext>
            </a:extLst>
          </p:cNvPr>
          <p:cNvSpPr>
            <a:spLocks noGrp="1"/>
          </p:cNvSpPr>
          <p:nvPr>
            <p:ph idx="1"/>
          </p:nvPr>
        </p:nvSpPr>
        <p:spPr>
          <a:xfrm>
            <a:off x="477981" y="4872922"/>
            <a:ext cx="3933306" cy="1208141"/>
          </a:xfrm>
        </p:spPr>
        <p:txBody>
          <a:bodyPr vert="horz" lIns="91440" tIns="45720" rIns="91440" bIns="45720" rtlCol="0">
            <a:normAutofit/>
          </a:bodyPr>
          <a:lstStyle/>
          <a:p>
            <a:pPr marL="0" indent="0">
              <a:buNone/>
            </a:pPr>
            <a:r>
              <a:rPr lang="en-GB" sz="2000">
                <a:latin typeface="Arial" panose="020B0604020202020204" pitchFamily="34" charset="0"/>
                <a:ea typeface="Arial" panose="020B0604020202020204" pitchFamily="34" charset="0"/>
                <a:cs typeface="Times New Roman" panose="02020603050405020304" pitchFamily="18" charset="0"/>
              </a:rPr>
              <a:t>Support Tutorial: U3 T1&amp;2.</a:t>
            </a:r>
            <a:endParaRPr lang="en-GB" sz="2000" dirty="0">
              <a:latin typeface="Arial" panose="020B0604020202020204" pitchFamily="34" charset="0"/>
              <a:ea typeface="Arial" panose="020B0604020202020204" pitchFamily="34" charset="0"/>
              <a:cs typeface="Times New Roman" panose="02020603050405020304" pitchFamily="18" charset="0"/>
            </a:endParaRPr>
          </a:p>
          <a:p>
            <a:pPr marL="0" indent="0">
              <a:buNone/>
            </a:pPr>
            <a:endParaRPr lang="en-US" sz="2000" dirty="0"/>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2">
            <a:extLst>
              <a:ext uri="{FF2B5EF4-FFF2-40B4-BE49-F238E27FC236}">
                <a16:creationId xmlns:a16="http://schemas.microsoft.com/office/drawing/2014/main" id="{3E59D016-A01A-4AC7-A9BB-2E4004751B8F}"/>
              </a:ext>
            </a:extLst>
          </p:cNvPr>
          <p:cNvSpPr txBox="1">
            <a:spLocks/>
          </p:cNvSpPr>
          <p:nvPr/>
        </p:nvSpPr>
        <p:spPr>
          <a:xfrm>
            <a:off x="467821" y="901940"/>
            <a:ext cx="3933306" cy="12081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000" dirty="0"/>
              <a:t>New L4 Online Learning module.</a:t>
            </a:r>
          </a:p>
          <a:p>
            <a:pPr marL="0" indent="0">
              <a:buNone/>
            </a:pPr>
            <a:r>
              <a:rPr lang="en-US" sz="2000" dirty="0"/>
              <a:t>The foundations for success.</a:t>
            </a: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A1119-BF3D-4B19-B986-C2F2F1CEBE2B}"/>
              </a:ext>
            </a:extLst>
          </p:cNvPr>
          <p:cNvSpPr>
            <a:spLocks noGrp="1"/>
          </p:cNvSpPr>
          <p:nvPr>
            <p:ph type="title"/>
          </p:nvPr>
        </p:nvSpPr>
        <p:spPr/>
        <p:txBody>
          <a:bodyPr/>
          <a:lstStyle/>
          <a:p>
            <a:r>
              <a:rPr lang="en-GB" b="1" u="sng" dirty="0"/>
              <a:t>Assessment Update:</a:t>
            </a:r>
          </a:p>
        </p:txBody>
      </p:sp>
      <p:sp>
        <p:nvSpPr>
          <p:cNvPr id="3" name="Content Placeholder 2">
            <a:extLst>
              <a:ext uri="{FF2B5EF4-FFF2-40B4-BE49-F238E27FC236}">
                <a16:creationId xmlns:a16="http://schemas.microsoft.com/office/drawing/2014/main" id="{99B64345-8FFE-41BF-8BA7-AAF38C24AA6D}"/>
              </a:ext>
            </a:extLst>
          </p:cNvPr>
          <p:cNvSpPr>
            <a:spLocks noGrp="1"/>
          </p:cNvSpPr>
          <p:nvPr>
            <p:ph idx="1"/>
          </p:nvPr>
        </p:nvSpPr>
        <p:spPr/>
        <p:txBody>
          <a:bodyPr/>
          <a:lstStyle/>
          <a:p>
            <a:r>
              <a:rPr lang="en-GB" dirty="0"/>
              <a:t>IV complete.</a:t>
            </a:r>
          </a:p>
          <a:p>
            <a:r>
              <a:rPr lang="en-GB" dirty="0"/>
              <a:t>Minor amendment to Assignment 1: Feedback form category titles only. </a:t>
            </a:r>
          </a:p>
          <a:p>
            <a:r>
              <a:rPr lang="en-GB" dirty="0"/>
              <a:t>Assignment Tasks are unchanged. </a:t>
            </a:r>
          </a:p>
          <a:p>
            <a:r>
              <a:rPr lang="en-GB" dirty="0"/>
              <a:t>Waiting now for final EV confirmation.</a:t>
            </a:r>
          </a:p>
          <a:p>
            <a:endParaRPr lang="en-GB" dirty="0"/>
          </a:p>
        </p:txBody>
      </p:sp>
    </p:spTree>
    <p:extLst>
      <p:ext uri="{BB962C8B-B14F-4D97-AF65-F5344CB8AC3E}">
        <p14:creationId xmlns:p14="http://schemas.microsoft.com/office/powerpoint/2010/main" val="1484091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p:txBody>
          <a:bodyPr/>
          <a:lstStyle/>
          <a:p>
            <a:r>
              <a:rPr lang="en-GB" dirty="0"/>
              <a:t>Additional study and time management support is available from the University.</a:t>
            </a:r>
          </a:p>
          <a:p>
            <a:r>
              <a:rPr lang="en-GB" dirty="0"/>
              <a:t>“From foundation to postgraduate level. Support is offered with researching, referencing, avoiding plagiarism. academic writing, critical thinking, presentation skills, planning and organisation, and exam revision.”</a:t>
            </a:r>
          </a:p>
          <a:p>
            <a:r>
              <a:rPr lang="en-GB" dirty="0"/>
              <a:t>All sessions are currently being delivered remotely, for additional help and support, please contact </a:t>
            </a:r>
            <a:r>
              <a:rPr lang="en-GB" dirty="0">
                <a:hlinkClick r:id="rId2"/>
              </a:rPr>
              <a:t>studyskillsdistance@uwtsd.ac.uk</a:t>
            </a:r>
            <a:r>
              <a:rPr lang="en-GB" dirty="0"/>
              <a:t>.</a:t>
            </a:r>
          </a:p>
          <a:p>
            <a:r>
              <a:rPr lang="en-GB" dirty="0"/>
              <a:t>For more information: </a:t>
            </a:r>
            <a:r>
              <a:rPr lang="en-GB" dirty="0">
                <a:hlinkClick r:id="rId3"/>
              </a:rPr>
              <a:t>https://www.uwtsd.ac.uk/study-skills/</a:t>
            </a:r>
            <a:r>
              <a:rPr lang="en-GB" dirty="0"/>
              <a:t>. </a:t>
            </a:r>
          </a:p>
        </p:txBody>
      </p:sp>
    </p:spTree>
    <p:extLst>
      <p:ext uri="{BB962C8B-B14F-4D97-AF65-F5344CB8AC3E}">
        <p14:creationId xmlns:p14="http://schemas.microsoft.com/office/powerpoint/2010/main" val="1861619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kern="1200" dirty="0">
                <a:solidFill>
                  <a:schemeClr val="tx1"/>
                </a:solidFill>
                <a:latin typeface="+mj-lt"/>
                <a:ea typeface="+mj-ea"/>
                <a:cs typeface="+mj-cs"/>
              </a:rPr>
              <a:t>Last week’s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pPr indent="-228600">
              <a:buFont typeface="Arial" panose="020B0604020202020204" pitchFamily="34" charset="0"/>
              <a:buChar char="•"/>
            </a:pPr>
            <a:r>
              <a:rPr lang="en-US" sz="3200" b="1" dirty="0"/>
              <a:t>Unit 2: Becoming a Lifelong Learner</a:t>
            </a:r>
          </a:p>
          <a:p>
            <a:pPr marL="742950" lvl="1" indent="-514350">
              <a:buFont typeface="+mj-lt"/>
              <a:buAutoNum type="arabicPeriod"/>
            </a:pPr>
            <a:r>
              <a:rPr lang="en-US" sz="3000" b="1" dirty="0"/>
              <a:t>Topic 3 </a:t>
            </a:r>
            <a:r>
              <a:rPr lang="en-US" sz="3000" dirty="0"/>
              <a:t>- </a:t>
            </a:r>
            <a:r>
              <a:rPr lang="en-GB" sz="3000" dirty="0"/>
              <a:t>Healthy Mind in a Healthy Body </a:t>
            </a:r>
          </a:p>
          <a:p>
            <a:pPr marL="742950" lvl="1" indent="-514350">
              <a:buFont typeface="+mj-lt"/>
              <a:buAutoNum type="arabicPeriod"/>
            </a:pPr>
            <a:r>
              <a:rPr lang="en-GB" sz="3200" b="1" dirty="0"/>
              <a:t>Topic 4 </a:t>
            </a:r>
            <a:r>
              <a:rPr lang="en-GB" sz="3200" dirty="0"/>
              <a:t>- Unpacking Experiences </a:t>
            </a:r>
          </a:p>
          <a:p>
            <a:pPr marL="742950" lvl="1" indent="-514350">
              <a:buFont typeface="+mj-lt"/>
              <a:buAutoNum type="arabicPeriod"/>
            </a:pPr>
            <a:r>
              <a:rPr lang="en-US" sz="3200" b="1" dirty="0"/>
              <a:t>Assignment 1 Task 2: </a:t>
            </a:r>
            <a:r>
              <a:rPr lang="en-US" sz="3200" dirty="0"/>
              <a:t>Mind Map.</a:t>
            </a:r>
          </a:p>
        </p:txBody>
      </p:sp>
    </p:spTree>
    <p:extLst>
      <p:ext uri="{BB962C8B-B14F-4D97-AF65-F5344CB8AC3E}">
        <p14:creationId xmlns:p14="http://schemas.microsoft.com/office/powerpoint/2010/main" val="4289173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0">
            <a:extLst>
              <a:ext uri="{FF2B5EF4-FFF2-40B4-BE49-F238E27FC236}">
                <a16:creationId xmlns:a16="http://schemas.microsoft.com/office/drawing/2014/main" id="{6C2997EE-0889-44C3-AC0D-18F26AC9A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wo cups of coffee on wooden table">
            <a:extLst>
              <a:ext uri="{FF2B5EF4-FFF2-40B4-BE49-F238E27FC236}">
                <a16:creationId xmlns:a16="http://schemas.microsoft.com/office/drawing/2014/main" id="{5152826B-5794-4D70-842A-5A115E95FB1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r="-3" b="14469"/>
          <a:stretch/>
        </p:blipFill>
        <p:spPr>
          <a:xfrm>
            <a:off x="5622233" y="10"/>
            <a:ext cx="6569769" cy="3750724"/>
          </a:xfrm>
          <a:custGeom>
            <a:avLst/>
            <a:gdLst/>
            <a:ahLst/>
            <a:cxnLst/>
            <a:rect l="l" t="t" r="r" b="b"/>
            <a:pathLst>
              <a:path w="6569769" h="3750734">
                <a:moveTo>
                  <a:pt x="1738471" y="0"/>
                </a:moveTo>
                <a:lnTo>
                  <a:pt x="6569769" y="0"/>
                </a:lnTo>
                <a:lnTo>
                  <a:pt x="6569769" y="3750734"/>
                </a:lnTo>
                <a:lnTo>
                  <a:pt x="0" y="3750734"/>
                </a:lnTo>
                <a:close/>
              </a:path>
            </a:pathLst>
          </a:custGeom>
        </p:spPr>
      </p:pic>
      <p:pic>
        <p:nvPicPr>
          <p:cNvPr id="5" name="Content Placeholder 4" descr="A close up of food&#10;&#10;Description automatically generated">
            <a:extLst>
              <a:ext uri="{FF2B5EF4-FFF2-40B4-BE49-F238E27FC236}">
                <a16:creationId xmlns:a16="http://schemas.microsoft.com/office/drawing/2014/main" id="{075C4987-9329-4603-9A3B-80DA7BB5179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6459" b="6294"/>
          <a:stretch/>
        </p:blipFill>
        <p:spPr>
          <a:xfrm>
            <a:off x="4182011" y="3887894"/>
            <a:ext cx="8009991" cy="2970106"/>
          </a:xfrm>
          <a:custGeom>
            <a:avLst/>
            <a:gdLst/>
            <a:ahLst/>
            <a:cxnLst/>
            <a:rect l="l" t="t" r="r" b="b"/>
            <a:pathLst>
              <a:path w="8009991" h="2970106">
                <a:moveTo>
                  <a:pt x="1376648" y="0"/>
                </a:moveTo>
                <a:lnTo>
                  <a:pt x="8009991" y="0"/>
                </a:lnTo>
                <a:lnTo>
                  <a:pt x="8009991" y="2970106"/>
                </a:lnTo>
                <a:lnTo>
                  <a:pt x="0" y="2970106"/>
                </a:lnTo>
                <a:close/>
              </a:path>
            </a:pathLst>
          </a:custGeom>
        </p:spPr>
      </p:pic>
      <p:pic>
        <p:nvPicPr>
          <p:cNvPr id="11" name="Picture 10" descr="Icon&#10;&#10;Description automatically generated">
            <a:extLst>
              <a:ext uri="{FF2B5EF4-FFF2-40B4-BE49-F238E27FC236}">
                <a16:creationId xmlns:a16="http://schemas.microsoft.com/office/drawing/2014/main" id="{70E1BC7A-49F0-4CA9-8F61-848BEBC547ED}"/>
              </a:ext>
            </a:extLst>
          </p:cNvPr>
          <p:cNvPicPr>
            <a:picLocks noChangeAspect="1"/>
          </p:cNvPicPr>
          <p:nvPr/>
        </p:nvPicPr>
        <p:blipFill rotWithShape="1">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4299" r="1" b="4300"/>
          <a:stretch/>
        </p:blipFill>
        <p:spPr>
          <a:xfrm>
            <a:off x="20" y="10"/>
            <a:ext cx="7503091" cy="6857990"/>
          </a:xfrm>
          <a:custGeom>
            <a:avLst/>
            <a:gdLst/>
            <a:ahLst/>
            <a:cxnLst/>
            <a:rect l="l" t="t" r="r" b="b"/>
            <a:pathLst>
              <a:path w="7503111" h="6858000">
                <a:moveTo>
                  <a:pt x="0" y="0"/>
                </a:moveTo>
                <a:lnTo>
                  <a:pt x="677334" y="0"/>
                </a:lnTo>
                <a:lnTo>
                  <a:pt x="1168036" y="0"/>
                </a:lnTo>
                <a:lnTo>
                  <a:pt x="1205499" y="0"/>
                </a:lnTo>
                <a:lnTo>
                  <a:pt x="1647632" y="0"/>
                </a:lnTo>
                <a:lnTo>
                  <a:pt x="7215401" y="0"/>
                </a:lnTo>
                <a:lnTo>
                  <a:pt x="4041567" y="6852993"/>
                </a:lnTo>
                <a:lnTo>
                  <a:pt x="7503111" y="6852993"/>
                </a:lnTo>
                <a:lnTo>
                  <a:pt x="7503111" y="6852994"/>
                </a:lnTo>
                <a:lnTo>
                  <a:pt x="1647632" y="6852994"/>
                </a:lnTo>
                <a:lnTo>
                  <a:pt x="1647632" y="6858000"/>
                </a:lnTo>
                <a:lnTo>
                  <a:pt x="0" y="6858000"/>
                </a:lnTo>
                <a:close/>
              </a:path>
            </a:pathLst>
          </a:custGeom>
          <a:scene3d>
            <a:camera prst="orthographicFront"/>
            <a:lightRig rig="contrasting" dir="t">
              <a:rot lat="0" lon="0" rev="3000000"/>
            </a:lightRig>
          </a:scene3d>
          <a:sp3d contourW="7620">
            <a:bevelT w="95250" h="31750"/>
            <a:contourClr>
              <a:srgbClr val="333333"/>
            </a:contourClr>
          </a:sp3d>
        </p:spPr>
      </p:pic>
      <p:sp>
        <p:nvSpPr>
          <p:cNvPr id="6" name="TextBox 5">
            <a:extLst>
              <a:ext uri="{FF2B5EF4-FFF2-40B4-BE49-F238E27FC236}">
                <a16:creationId xmlns:a16="http://schemas.microsoft.com/office/drawing/2014/main" id="{CA2D1C23-75AB-4C3B-8DDF-AEBC693E9E88}"/>
              </a:ext>
            </a:extLst>
          </p:cNvPr>
          <p:cNvSpPr txBox="1"/>
          <p:nvPr/>
        </p:nvSpPr>
        <p:spPr>
          <a:xfrm>
            <a:off x="7565216"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coolstuff49ja.com/2015/07/snacks-to-pack-for-your-next-road-trip.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2" name="TextBox 11">
            <a:extLst>
              <a:ext uri="{FF2B5EF4-FFF2-40B4-BE49-F238E27FC236}">
                <a16:creationId xmlns:a16="http://schemas.microsoft.com/office/drawing/2014/main" id="{6F1EAE16-CA78-4AB1-A8AD-4D38A99F4BB9}"/>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n.wikipedia.org/wiki/Yin_and_ya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461500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78505289-923B-4162-897E-F588058E5D69}"/>
              </a:ext>
            </a:extLst>
          </p:cNvPr>
          <p:cNvSpPr txBox="1"/>
          <p:nvPr/>
        </p:nvSpPr>
        <p:spPr>
          <a:xfrm>
            <a:off x="1115568" y="548640"/>
            <a:ext cx="10168128" cy="11795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u="sng" dirty="0">
                <a:latin typeface="+mj-lt"/>
                <a:ea typeface="+mj-ea"/>
                <a:cs typeface="+mj-cs"/>
              </a:rPr>
              <a:t>This</a:t>
            </a:r>
            <a:r>
              <a:rPr lang="en-US" sz="4000" b="1" u="sng" kern="1200" dirty="0">
                <a:solidFill>
                  <a:schemeClr val="tx1"/>
                </a:solidFill>
                <a:latin typeface="+mj-lt"/>
                <a:ea typeface="+mj-ea"/>
                <a:cs typeface="+mj-cs"/>
              </a:rPr>
              <a:t> week’s Moodle Activities &amp; Assignment task</a:t>
            </a:r>
            <a:endParaRPr lang="en-US" sz="4000" u="sng" kern="1200" dirty="0">
              <a:solidFill>
                <a:schemeClr val="tx1"/>
              </a:solidFill>
              <a:latin typeface="+mj-lt"/>
              <a:ea typeface="+mj-ea"/>
              <a:cs typeface="+mj-cs"/>
            </a:endParaRPr>
          </a:p>
        </p:txBody>
      </p:sp>
      <p:sp>
        <p:nvSpPr>
          <p:cNvPr id="15" name="Rectangle 1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115568" y="2481943"/>
            <a:ext cx="10168128" cy="3695020"/>
          </a:xfrm>
        </p:spPr>
        <p:txBody>
          <a:bodyPr vert="horz" lIns="91440" tIns="45720" rIns="91440" bIns="45720" rtlCol="0">
            <a:normAutofit/>
          </a:bodyPr>
          <a:lstStyle/>
          <a:p>
            <a:r>
              <a:rPr lang="en-US" sz="3200" b="1" dirty="0"/>
              <a:t>Unit 3: Becoming a Digital Learner</a:t>
            </a:r>
          </a:p>
          <a:p>
            <a:pPr marL="514350" indent="-514350">
              <a:buFont typeface="+mj-lt"/>
              <a:buAutoNum type="arabicPeriod"/>
            </a:pPr>
            <a:r>
              <a:rPr lang="en-US" sz="3000" b="1" dirty="0"/>
              <a:t>Topic 1 </a:t>
            </a:r>
            <a:r>
              <a:rPr lang="en-US" sz="3000" dirty="0"/>
              <a:t>- Introducing Digital Literacies</a:t>
            </a:r>
            <a:endParaRPr lang="en-GB" sz="3000" dirty="0"/>
          </a:p>
          <a:p>
            <a:pPr marL="514350" indent="-514350">
              <a:buFont typeface="+mj-lt"/>
              <a:buAutoNum type="arabicPeriod"/>
            </a:pPr>
            <a:r>
              <a:rPr lang="en-GB" sz="3200" b="1" dirty="0"/>
              <a:t>Topic 2 </a:t>
            </a:r>
            <a:r>
              <a:rPr lang="en-GB" sz="3200" dirty="0"/>
              <a:t>- Using Software.</a:t>
            </a:r>
          </a:p>
          <a:p>
            <a:pPr marL="514350" indent="-514350">
              <a:buFont typeface="Arial" panose="020B0604020202020204" pitchFamily="34" charset="0"/>
              <a:buChar char="•"/>
            </a:pPr>
            <a:r>
              <a:rPr lang="en-US" sz="3200" dirty="0"/>
              <a:t>If time: Start Assignment 1, Task 3.</a:t>
            </a:r>
          </a:p>
        </p:txBody>
      </p:sp>
    </p:spTree>
    <p:extLst>
      <p:ext uri="{BB962C8B-B14F-4D97-AF65-F5344CB8AC3E}">
        <p14:creationId xmlns:p14="http://schemas.microsoft.com/office/powerpoint/2010/main" val="3408720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4900" b="1" u="sng" dirty="0">
                <a:solidFill>
                  <a:schemeClr val="tx2"/>
                </a:solidFill>
              </a:rPr>
              <a:t>Start Assignment 1: Task 3</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indent="0">
              <a:lnSpc>
                <a:spcPct val="115000"/>
              </a:lnSpc>
              <a:buNone/>
            </a:pPr>
            <a:r>
              <a:rPr lang="en-GB" sz="1800" dirty="0">
                <a:effectLst/>
                <a:latin typeface="Arial" panose="020B0604020202020204" pitchFamily="34" charset="0"/>
                <a:ea typeface="Times New Roman" panose="02020603050405020304" pitchFamily="18" charset="0"/>
                <a:cs typeface="Arial" panose="020B0604020202020204" pitchFamily="34" charset="0"/>
              </a:rPr>
              <a:t>3. </a:t>
            </a:r>
            <a:r>
              <a:rPr lang="en-GB" sz="1800" b="1" dirty="0">
                <a:effectLst/>
                <a:latin typeface="Arial" panose="020B0604020202020204" pitchFamily="34" charset="0"/>
                <a:ea typeface="Times New Roman" panose="02020603050405020304" pitchFamily="18" charset="0"/>
                <a:cs typeface="Arial" panose="020B0604020202020204" pitchFamily="34" charset="0"/>
              </a:rPr>
              <a:t>Unit 3 - Video presentation:</a:t>
            </a:r>
            <a:r>
              <a:rPr lang="en-GB" sz="1800" dirty="0">
                <a:effectLst/>
                <a:latin typeface="Arial" panose="020B0604020202020204" pitchFamily="34" charset="0"/>
                <a:ea typeface="Times New Roman" panose="02020603050405020304" pitchFamily="18" charset="0"/>
                <a:cs typeface="Arial" panose="020B0604020202020204" pitchFamily="34" charset="0"/>
              </a:rPr>
              <a:t> Produce a </a:t>
            </a:r>
            <a:r>
              <a:rPr lang="en-GB" sz="1800" b="1" dirty="0">
                <a:effectLst/>
                <a:latin typeface="Arial" panose="020B0604020202020204" pitchFamily="34" charset="0"/>
                <a:ea typeface="Times New Roman" panose="02020603050405020304" pitchFamily="18" charset="0"/>
                <a:cs typeface="Arial" panose="020B0604020202020204" pitchFamily="34" charset="0"/>
              </a:rPr>
              <a:t>2-3 minute</a:t>
            </a:r>
            <a:r>
              <a:rPr lang="en-GB" sz="1800" dirty="0">
                <a:effectLst/>
                <a:latin typeface="Arial" panose="020B0604020202020204" pitchFamily="34" charset="0"/>
                <a:ea typeface="Times New Roman" panose="02020603050405020304" pitchFamily="18" charset="0"/>
                <a:cs typeface="Arial" panose="020B0604020202020204" pitchFamily="34" charset="0"/>
              </a:rPr>
              <a:t> Video presentation promoting the importance of ONE of the four elements of the Digital Competency Framework to students in Higher Education, which you were introduced to in Unit 3 </a:t>
            </a:r>
            <a:r>
              <a:rPr lang="en-GB" sz="1800" i="1" dirty="0">
                <a:effectLst/>
                <a:latin typeface="Arial" panose="020B0604020202020204" pitchFamily="34" charset="0"/>
                <a:ea typeface="Times New Roman" panose="02020603050405020304" pitchFamily="18" charset="0"/>
                <a:cs typeface="Arial" panose="020B0604020202020204" pitchFamily="34" charset="0"/>
              </a:rPr>
              <a:t>‘Becoming a Digital Learner’.</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a:lnSpc>
                <a:spcPct val="115000"/>
              </a:lnSpc>
              <a:spcAft>
                <a:spcPts val="0"/>
              </a:spcAft>
              <a:buSzPts val="1000"/>
              <a:buFont typeface="Symbol" panose="05050102010706020507" pitchFamily="18" charset="2"/>
              <a:buChar char=""/>
              <a:tabLst>
                <a:tab pos="685800" algn="l"/>
              </a:tabLst>
            </a:pPr>
            <a:r>
              <a:rPr lang="en-GB" sz="1800" dirty="0">
                <a:effectLst/>
                <a:latin typeface="Arial" panose="020B0604020202020204" pitchFamily="34" charset="0"/>
                <a:ea typeface="Times New Roman" panose="02020603050405020304" pitchFamily="18" charset="0"/>
                <a:cs typeface="Arial" panose="020B0604020202020204" pitchFamily="34" charset="0"/>
              </a:rPr>
              <a:t>Include a summary of WHAT is covered by that element, WHY it is important and HOW people can develop their skills. </a:t>
            </a:r>
          </a:p>
          <a:p>
            <a:pPr marL="0" lvl="0" indent="0" algn="just">
              <a:lnSpc>
                <a:spcPct val="115000"/>
              </a:lnSpc>
              <a:spcAft>
                <a:spcPts val="0"/>
              </a:spcAft>
              <a:buSzPts val="1000"/>
              <a:buNone/>
              <a:tabLst>
                <a:tab pos="685800" algn="l"/>
              </a:tabLs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Note: </a:t>
            </a:r>
          </a:p>
          <a:p>
            <a:pPr lvl="1" algn="just">
              <a:lnSpc>
                <a:spcPct val="115000"/>
              </a:lnSpc>
              <a:buSzPts val="1000"/>
              <a:tabLst>
                <a:tab pos="685800" algn="l"/>
              </a:tabLst>
            </a:pPr>
            <a:r>
              <a:rPr lang="en-GB" sz="1200" dirty="0">
                <a:effectLst/>
                <a:latin typeface="Arial" panose="020B0604020202020204" pitchFamily="34" charset="0"/>
                <a:ea typeface="Times New Roman" panose="02020603050405020304" pitchFamily="18" charset="0"/>
                <a:cs typeface="Arial" panose="020B0604020202020204" pitchFamily="34" charset="0"/>
              </a:rPr>
              <a:t>The resources covered in Unit Three of this module will help you to complete this task.</a:t>
            </a:r>
          </a:p>
          <a:p>
            <a:pPr lvl="1" algn="just">
              <a:lnSpc>
                <a:spcPct val="115000"/>
              </a:lnSpc>
              <a:buSzPts val="1000"/>
              <a:tabLst>
                <a:tab pos="685800" algn="l"/>
              </a:tabLst>
            </a:pPr>
            <a:r>
              <a:rPr lang="en-GB" sz="1200" dirty="0">
                <a:latin typeface="Arial" panose="020B0604020202020204" pitchFamily="34" charset="0"/>
                <a:ea typeface="Times New Roman" panose="02020603050405020304" pitchFamily="18" charset="0"/>
                <a:cs typeface="Arial" panose="020B0604020202020204" pitchFamily="34" charset="0"/>
              </a:rPr>
              <a:t>Read Assignment 1 task 3 for complete task description.</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marL="457200">
              <a:lnSpc>
                <a:spcPct val="115000"/>
              </a:lnSpc>
              <a:spcAft>
                <a:spcPts val="0"/>
              </a:spcAft>
            </a:pPr>
            <a:endParaRPr lang="en-GB" dirty="0">
              <a:effectLst/>
              <a:latin typeface="Arial" panose="020B0604020202020204" pitchFamily="34" charset="0"/>
              <a:ea typeface="Times New Roman" panose="02020603050405020304" pitchFamily="18" charset="0"/>
              <a:cs typeface="Times New Roman" panose="02020603050405020304" pitchFamily="18" charset="0"/>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Check List">
            <a:extLst>
              <a:ext uri="{FF2B5EF4-FFF2-40B4-BE49-F238E27FC236}">
                <a16:creationId xmlns:a16="http://schemas.microsoft.com/office/drawing/2014/main" id="{CE05AA9F-5924-4EF7-B65E-52BB2ABA9D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523763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1101992" y="815442"/>
            <a:ext cx="9984615" cy="1597228"/>
          </a:xfrm>
        </p:spPr>
        <p:txBody>
          <a:bodyPr vert="horz" lIns="91440" tIns="45720" rIns="91440" bIns="45720" rtlCol="0" anchor="ctr">
            <a:normAutofit/>
          </a:bodyPr>
          <a:lstStyle/>
          <a:p>
            <a:r>
              <a:rPr lang="en-US" sz="6000" b="1" u="sng" kern="1200" dirty="0">
                <a:solidFill>
                  <a:schemeClr val="tx1"/>
                </a:solidFill>
                <a:latin typeface="+mj-lt"/>
                <a:ea typeface="+mj-ea"/>
                <a:cs typeface="+mj-cs"/>
              </a:rPr>
              <a:t>The Key to Success</a:t>
            </a:r>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60162" y="2291415"/>
            <a:ext cx="2728198" cy="2728198"/>
          </a:xfrm>
          <a:prstGeom prst="rect">
            <a:avLst/>
          </a:prstGeom>
        </p:spPr>
      </p:pic>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4520673" y="2257819"/>
            <a:ext cx="4870665" cy="2658955"/>
          </a:xfrm>
        </p:spPr>
        <p:txBody>
          <a:bodyPr vert="horz" lIns="91440" tIns="45720" rIns="91440" bIns="45720" rtlCol="0" anchor="t">
            <a:normAutofit fontScale="92500"/>
          </a:bodyPr>
          <a:lstStyle/>
          <a:p>
            <a:pPr marL="57150" indent="-228600">
              <a:buFont typeface="Arial" panose="020B0604020202020204" pitchFamily="34" charset="0"/>
              <a:buChar char="•"/>
            </a:pPr>
            <a:r>
              <a:rPr lang="en-US" sz="3600" dirty="0"/>
              <a:t>THE KEY TO SUCCESS FOR THIS MODULE IS TO MAKE </a:t>
            </a:r>
            <a:r>
              <a:rPr lang="en-US" sz="3600" b="1" dirty="0"/>
              <a:t>WEEKLY PROGRESS. </a:t>
            </a:r>
          </a:p>
          <a:p>
            <a:pPr marL="57150" indent="-228600">
              <a:buFont typeface="Arial" panose="020B0604020202020204" pitchFamily="34" charset="0"/>
              <a:buChar char="•"/>
            </a:pPr>
            <a:r>
              <a:rPr lang="en-US" sz="3600" dirty="0"/>
              <a:t>You will not be able to leave it until the end.</a:t>
            </a:r>
          </a:p>
        </p:txBody>
      </p:sp>
    </p:spTree>
    <p:extLst>
      <p:ext uri="{BB962C8B-B14F-4D97-AF65-F5344CB8AC3E}">
        <p14:creationId xmlns:p14="http://schemas.microsoft.com/office/powerpoint/2010/main" val="411291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2C3846A5-A498-4C9E-B4DC-13532657D7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506" y="643467"/>
            <a:ext cx="1128382" cy="847206"/>
            <a:chOff x="8183879" y="1000124"/>
            <a:chExt cx="1562267" cy="1172973"/>
          </a:xfrm>
        </p:grpSpPr>
        <p:sp>
          <p:nvSpPr>
            <p:cNvPr id="29" name="Freeform 5">
              <a:extLst>
                <a:ext uri="{FF2B5EF4-FFF2-40B4-BE49-F238E27FC236}">
                  <a16:creationId xmlns:a16="http://schemas.microsoft.com/office/drawing/2014/main" id="{8A845FC1-FE68-40DE-B785-AA0F3DBD6FB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 name="Freeform 5">
              <a:extLst>
                <a:ext uri="{FF2B5EF4-FFF2-40B4-BE49-F238E27FC236}">
                  <a16:creationId xmlns:a16="http://schemas.microsoft.com/office/drawing/2014/main" id="{C26048ED-7A92-4694-A168-2C6C5C0D6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2" name="Freeform: Shape 31">
            <a:extLst>
              <a:ext uri="{FF2B5EF4-FFF2-40B4-BE49-F238E27FC236}">
                <a16:creationId xmlns:a16="http://schemas.microsoft.com/office/drawing/2014/main" id="{662A3FAA-D056-4098-8115-EA61EAF06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7645" y="839534"/>
            <a:ext cx="6781601" cy="5652388"/>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74C4A6F2-EF4E-4D1D-8853-9231B65E61D8}"/>
              </a:ext>
            </a:extLst>
          </p:cNvPr>
          <p:cNvSpPr txBox="1"/>
          <p:nvPr/>
        </p:nvSpPr>
        <p:spPr>
          <a:xfrm>
            <a:off x="6209382" y="2096162"/>
            <a:ext cx="3894161" cy="265785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b="1">
                <a:solidFill>
                  <a:schemeClr val="bg1"/>
                </a:solidFill>
              </a:rPr>
              <a:t>Next:</a:t>
            </a:r>
            <a:endParaRPr lang="en-US" sz="2000">
              <a:solidFill>
                <a:schemeClr val="bg1"/>
              </a:solidFill>
            </a:endParaRPr>
          </a:p>
        </p:txBody>
      </p:sp>
      <p:sp>
        <p:nvSpPr>
          <p:cNvPr id="7" name="Text Placeholder 3">
            <a:extLst>
              <a:ext uri="{FF2B5EF4-FFF2-40B4-BE49-F238E27FC236}">
                <a16:creationId xmlns:a16="http://schemas.microsoft.com/office/drawing/2014/main" id="{677AE73A-B26D-4882-BF0B-0835D6A911B4}"/>
              </a:ext>
            </a:extLst>
          </p:cNvPr>
          <p:cNvSpPr txBox="1">
            <a:spLocks/>
          </p:cNvSpPr>
          <p:nvPr/>
        </p:nvSpPr>
        <p:spPr>
          <a:xfrm>
            <a:off x="1035506" y="1730084"/>
            <a:ext cx="9260759" cy="2560351"/>
          </a:xfrm>
          <a:prstGeom prst="rect">
            <a:avLst/>
          </a:prstGeo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US" sz="3600" b="1" dirty="0"/>
              <a:t>Unit 3:</a:t>
            </a:r>
            <a:endParaRPr lang="en-US" sz="3600" b="1" dirty="0">
              <a:solidFill>
                <a:srgbClr val="FF0000"/>
              </a:solidFill>
              <a:highlight>
                <a:srgbClr val="FFFF00"/>
              </a:highlight>
            </a:endParaRPr>
          </a:p>
          <a:p>
            <a:pPr marL="719138" indent="-547688">
              <a:buFont typeface="+mj-lt"/>
              <a:buAutoNum type="arabicPeriod"/>
            </a:pPr>
            <a:r>
              <a:rPr lang="en-US" sz="3600" b="1" dirty="0"/>
              <a:t>Topic 1: </a:t>
            </a:r>
            <a:r>
              <a:rPr lang="en-US" sz="3600" dirty="0"/>
              <a:t>Introducing Digital Literacies.</a:t>
            </a:r>
          </a:p>
          <a:p>
            <a:pPr marL="719138" indent="-547688">
              <a:buFont typeface="+mj-lt"/>
              <a:buAutoNum type="arabicPeriod"/>
            </a:pPr>
            <a:r>
              <a:rPr lang="en-US" sz="3600" b="1" dirty="0"/>
              <a:t>Topic 2: </a:t>
            </a:r>
            <a:r>
              <a:rPr lang="en-GB" sz="3600" dirty="0"/>
              <a:t>Using Software</a:t>
            </a:r>
            <a:r>
              <a:rPr lang="en-US" sz="3600" dirty="0"/>
              <a:t>.</a:t>
            </a:r>
            <a:endParaRPr lang="en-US" sz="3600" b="1" dirty="0"/>
          </a:p>
          <a:p>
            <a:pPr marL="1209675" lvl="1" indent="-571500">
              <a:buFont typeface="Arial" panose="020B0604020202020204" pitchFamily="34" charset="0"/>
              <a:buChar char="•"/>
            </a:pPr>
            <a:r>
              <a:rPr lang="en-US" sz="3400" b="1" dirty="0"/>
              <a:t>If time: </a:t>
            </a:r>
            <a:r>
              <a:rPr lang="en-US" sz="3400" dirty="0"/>
              <a:t>Start Task 3 of Assignment 1.</a:t>
            </a:r>
          </a:p>
        </p:txBody>
      </p:sp>
      <p:sp>
        <p:nvSpPr>
          <p:cNvPr id="2" name="TextBox 1">
            <a:extLst>
              <a:ext uri="{FF2B5EF4-FFF2-40B4-BE49-F238E27FC236}">
                <a16:creationId xmlns:a16="http://schemas.microsoft.com/office/drawing/2014/main" id="{22D28B8D-C1C5-4905-9AC6-2D657D2475F1}"/>
              </a:ext>
            </a:extLst>
          </p:cNvPr>
          <p:cNvSpPr txBox="1"/>
          <p:nvPr/>
        </p:nvSpPr>
        <p:spPr>
          <a:xfrm>
            <a:off x="2163888" y="577741"/>
            <a:ext cx="10028112" cy="707886"/>
          </a:xfrm>
          <a:prstGeom prst="rect">
            <a:avLst/>
          </a:prstGeom>
          <a:noFill/>
        </p:spPr>
        <p:txBody>
          <a:bodyPr wrap="square" rtlCol="0">
            <a:spAutoFit/>
          </a:bodyPr>
          <a:lstStyle/>
          <a:p>
            <a:r>
              <a:rPr lang="en-GB" sz="4000" dirty="0"/>
              <a:t>Next: </a:t>
            </a:r>
            <a:r>
              <a:rPr lang="en-US" sz="4000" b="1" kern="1200" dirty="0">
                <a:solidFill>
                  <a:schemeClr val="bg1"/>
                </a:solidFill>
                <a:highlight>
                  <a:srgbClr val="FFFF00"/>
                </a:highlight>
                <a:latin typeface="+mj-lt"/>
                <a:ea typeface="+mj-ea"/>
                <a:cs typeface="+mj-cs"/>
              </a:rPr>
              <a:t>Go to Moodle &amp; Complete</a:t>
            </a:r>
            <a:endParaRPr lang="en-GB" sz="4000" dirty="0"/>
          </a:p>
        </p:txBody>
      </p:sp>
      <p:sp>
        <p:nvSpPr>
          <p:cNvPr id="4" name="TextBox 3">
            <a:extLst>
              <a:ext uri="{FF2B5EF4-FFF2-40B4-BE49-F238E27FC236}">
                <a16:creationId xmlns:a16="http://schemas.microsoft.com/office/drawing/2014/main" id="{113E50CA-1411-4BD2-8CE1-6D17B5EE54B9}"/>
              </a:ext>
            </a:extLst>
          </p:cNvPr>
          <p:cNvSpPr txBox="1"/>
          <p:nvPr/>
        </p:nvSpPr>
        <p:spPr>
          <a:xfrm>
            <a:off x="475415" y="4092300"/>
            <a:ext cx="5620585" cy="1323439"/>
          </a:xfrm>
          <a:prstGeom prst="rect">
            <a:avLst/>
          </a:prstGeom>
          <a:noFill/>
        </p:spPr>
        <p:txBody>
          <a:bodyPr wrap="square" rtlCol="0">
            <a:spAutoFit/>
          </a:bodyPr>
          <a:lstStyle/>
          <a:p>
            <a:r>
              <a:rPr lang="en-US" sz="4000" b="1" dirty="0">
                <a:solidFill>
                  <a:srgbClr val="FF0000"/>
                </a:solidFill>
                <a:highlight>
                  <a:srgbClr val="FFFF00"/>
                </a:highlight>
              </a:rPr>
              <a:t>Schedule in your diary /\.</a:t>
            </a:r>
          </a:p>
          <a:p>
            <a:endParaRPr lang="en-GB" sz="4000" dirty="0"/>
          </a:p>
        </p:txBody>
      </p:sp>
    </p:spTree>
    <p:extLst>
      <p:ext uri="{BB962C8B-B14F-4D97-AF65-F5344CB8AC3E}">
        <p14:creationId xmlns:p14="http://schemas.microsoft.com/office/powerpoint/2010/main" val="2110399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6715972"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0BDD9E09-BC3D-4952-AB85-790B7D078877}"/>
              </a:ext>
            </a:extLst>
          </p:cNvPr>
          <p:cNvSpPr>
            <a:spLocks noGrp="1"/>
          </p:cNvSpPr>
          <p:nvPr>
            <p:ph type="title"/>
          </p:nvPr>
        </p:nvSpPr>
        <p:spPr>
          <a:xfrm>
            <a:off x="1100670" y="1111086"/>
            <a:ext cx="5486400" cy="2623885"/>
          </a:xfrm>
        </p:spPr>
        <p:txBody>
          <a:bodyPr vert="horz" lIns="91440" tIns="45720" rIns="91440" bIns="45720" rtlCol="0" anchor="ctr">
            <a:normAutofit/>
          </a:bodyPr>
          <a:lstStyle/>
          <a:p>
            <a:r>
              <a:rPr lang="en-US" sz="5400" b="1" u="sng">
                <a:solidFill>
                  <a:srgbClr val="FFFFFF"/>
                </a:solidFill>
              </a:rPr>
              <a:t>Bubble Banter</a:t>
            </a:r>
          </a:p>
        </p:txBody>
      </p:sp>
      <p:sp>
        <p:nvSpPr>
          <p:cNvPr id="12" name="Rectangle 11">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4442445" cy="1886509"/>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2575" y="4521270"/>
            <a:ext cx="2115455" cy="1890204"/>
          </a:xfrm>
          <a:prstGeom prst="rect">
            <a:avLst/>
          </a:prstGeom>
          <a:solidFill>
            <a:srgbClr val="5F8185">
              <a:alpha val="95000"/>
            </a:srgbClr>
          </a:solidFill>
          <a:ln w="25400">
            <a:solidFill>
              <a:srgbClr val="5F8185">
                <a:alpha val="95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5" name="Content Placeholder 4" descr="Text&#10;&#10;Description automatically generated">
            <a:extLst>
              <a:ext uri="{FF2B5EF4-FFF2-40B4-BE49-F238E27FC236}">
                <a16:creationId xmlns:a16="http://schemas.microsoft.com/office/drawing/2014/main" id="{60BA5B75-783B-437B-8B17-F74795005BCA}"/>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b="4410"/>
          <a:stretch/>
        </p:blipFill>
        <p:spPr>
          <a:xfrm>
            <a:off x="6248400" y="450221"/>
            <a:ext cx="5486400" cy="5957557"/>
          </a:xfrm>
          <a:prstGeom prst="rect">
            <a:avLst/>
          </a:prstGeom>
        </p:spPr>
      </p:pic>
    </p:spTree>
    <p:extLst>
      <p:ext uri="{BB962C8B-B14F-4D97-AF65-F5344CB8AC3E}">
        <p14:creationId xmlns:p14="http://schemas.microsoft.com/office/powerpoint/2010/main" val="1102128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5FCE169-4276-4005-8C82-CCC9C80C4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461736"/>
            <a:ext cx="6675119" cy="186629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4406709-C11E-4131-8333-EB2AF43B0775}"/>
              </a:ext>
            </a:extLst>
          </p:cNvPr>
          <p:cNvSpPr>
            <a:spLocks noGrp="1"/>
          </p:cNvSpPr>
          <p:nvPr>
            <p:ph type="title"/>
          </p:nvPr>
        </p:nvSpPr>
        <p:spPr>
          <a:xfrm>
            <a:off x="730155" y="730155"/>
            <a:ext cx="6090743" cy="1422871"/>
          </a:xfrm>
        </p:spPr>
        <p:txBody>
          <a:bodyPr>
            <a:normAutofit/>
          </a:bodyPr>
          <a:lstStyle/>
          <a:p>
            <a:r>
              <a:rPr lang="en-GB" sz="4100" b="1" dirty="0">
                <a:solidFill>
                  <a:srgbClr val="FFFFFF"/>
                </a:solidFill>
              </a:rPr>
              <a:t>Virtual events @ The Centre for Computing History</a:t>
            </a:r>
          </a:p>
        </p:txBody>
      </p:sp>
      <p:sp>
        <p:nvSpPr>
          <p:cNvPr id="12" name="Rectangle 1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467575"/>
            <a:ext cx="2148840"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990" y="471340"/>
            <a:ext cx="2148840" cy="1856689"/>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76301"/>
            <a:ext cx="6675119" cy="3922777"/>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85000"/>
                </a:prstClr>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D264E4-7337-46F5-9EBA-1FBE73EDB017}"/>
              </a:ext>
            </a:extLst>
          </p:cNvPr>
          <p:cNvSpPr>
            <a:spLocks noGrp="1"/>
          </p:cNvSpPr>
          <p:nvPr>
            <p:ph idx="1"/>
          </p:nvPr>
        </p:nvSpPr>
        <p:spPr>
          <a:xfrm>
            <a:off x="576521" y="2699948"/>
            <a:ext cx="6465686" cy="3410824"/>
          </a:xfrm>
        </p:spPr>
        <p:txBody>
          <a:bodyPr anchor="ctr">
            <a:normAutofit/>
          </a:bodyPr>
          <a:lstStyle/>
          <a:p>
            <a:r>
              <a:rPr lang="en-GB" sz="2000" dirty="0">
                <a:effectLst/>
                <a:latin typeface="inherit"/>
                <a:ea typeface="Times New Roman" panose="02020603050405020304" pitchFamily="18" charset="0"/>
                <a:cs typeface="Arial" panose="020B0604020202020204" pitchFamily="34" charset="0"/>
              </a:rPr>
              <a:t>Thursday 29th October - </a:t>
            </a:r>
            <a:r>
              <a:rPr lang="en-GB" sz="2000" b="1" u="none" strike="noStrike" dirty="0">
                <a:effectLst/>
                <a:latin typeface="inherit"/>
                <a:ea typeface="Times New Roman" panose="02020603050405020304" pitchFamily="18" charset="0"/>
                <a:cs typeface="Arial" panose="020B0604020202020204" pitchFamily="34" charset="0"/>
                <a:hlinkClick r:id="rId2" tooltip="Original URL: http://www.computinghistory.org.uk/det/61832/Virtual-Computing-History-Tour-Thursday-29th-October-2020/. Click or tap if you trust this link.">
                  <a:extLst>
                    <a:ext uri="{A12FA001-AC4F-418D-AE19-62706E023703}">
                      <ahyp:hlinkClr xmlns:ahyp="http://schemas.microsoft.com/office/drawing/2018/hyperlinkcolor" val="tx"/>
                    </a:ext>
                  </a:extLst>
                </a:hlinkClick>
              </a:rPr>
              <a:t>Computing History Tour</a:t>
            </a:r>
            <a:endParaRPr lang="en-GB" sz="2000" dirty="0">
              <a:effectLst/>
              <a:latin typeface="Times New Roman" panose="02020603050405020304" pitchFamily="18" charset="0"/>
              <a:ea typeface="Times New Roman" panose="02020603050405020304" pitchFamily="18" charset="0"/>
            </a:endParaRPr>
          </a:p>
          <a:p>
            <a:r>
              <a:rPr lang="en-GB" sz="2000" dirty="0">
                <a:effectLst/>
                <a:latin typeface="inherit"/>
                <a:ea typeface="Times New Roman" panose="02020603050405020304" pitchFamily="18" charset="0"/>
                <a:cs typeface="Arial" panose="020B0604020202020204" pitchFamily="34" charset="0"/>
              </a:rPr>
              <a:t>Friday 30th October -</a:t>
            </a:r>
            <a:r>
              <a:rPr lang="en-GB" sz="2000" b="1" dirty="0">
                <a:effectLst/>
                <a:latin typeface="inherit"/>
                <a:ea typeface="Times New Roman" panose="02020603050405020304" pitchFamily="18" charset="0"/>
                <a:cs typeface="Arial" panose="020B0604020202020204" pitchFamily="34" charset="0"/>
              </a:rPr>
              <a:t> </a:t>
            </a:r>
            <a:r>
              <a:rPr lang="en-GB" sz="2000" b="1" u="sng" dirty="0">
                <a:effectLst/>
                <a:latin typeface="inherit"/>
                <a:ea typeface="Times New Roman" panose="02020603050405020304" pitchFamily="18" charset="0"/>
                <a:cs typeface="Arial" panose="020B0604020202020204" pitchFamily="34" charset="0"/>
                <a:hlinkClick r:id="rId3" tooltip="Original URL: http://www.computinghistory.org.uk/det/61835/Virtual-Gaming-History-Tour-Friday-30th-October-2020/. Click or tap if you trust this link.">
                  <a:extLst>
                    <a:ext uri="{A12FA001-AC4F-418D-AE19-62706E023703}">
                      <ahyp:hlinkClr xmlns:ahyp="http://schemas.microsoft.com/office/drawing/2018/hyperlinkcolor" val="tx"/>
                    </a:ext>
                  </a:extLst>
                </a:hlinkClick>
              </a:rPr>
              <a:t>Gaming History Tour</a:t>
            </a:r>
            <a:endParaRPr lang="en-GB" sz="2000" dirty="0">
              <a:effectLst/>
              <a:latin typeface="Times New Roman" panose="02020603050405020304" pitchFamily="18" charset="0"/>
              <a:ea typeface="Times New Roman" panose="02020603050405020304" pitchFamily="18" charset="0"/>
            </a:endParaRPr>
          </a:p>
          <a:p>
            <a:r>
              <a:rPr lang="en-GB" sz="2000" dirty="0">
                <a:effectLst/>
                <a:latin typeface="inherit"/>
                <a:ea typeface="Times New Roman" panose="02020603050405020304" pitchFamily="18" charset="0"/>
                <a:cs typeface="Arial" panose="020B0604020202020204" pitchFamily="34" charset="0"/>
              </a:rPr>
              <a:t>Saturday 31st October -</a:t>
            </a:r>
            <a:r>
              <a:rPr lang="en-GB" sz="2000" b="1" dirty="0">
                <a:effectLst/>
                <a:latin typeface="inherit"/>
                <a:ea typeface="Times New Roman" panose="02020603050405020304" pitchFamily="18" charset="0"/>
                <a:cs typeface="Arial" panose="020B0604020202020204" pitchFamily="34" charset="0"/>
              </a:rPr>
              <a:t> </a:t>
            </a:r>
            <a:r>
              <a:rPr lang="en-GB" sz="2000" b="1" u="sng" dirty="0">
                <a:effectLst/>
                <a:latin typeface="inherit"/>
                <a:ea typeface="Times New Roman" panose="02020603050405020304" pitchFamily="18" charset="0"/>
                <a:cs typeface="Arial" panose="020B0604020202020204" pitchFamily="34" charset="0"/>
                <a:hlinkClick r:id="rId4" tooltip="Original URL: http://www.computinghistory.org.uk/det/61846/Virtual-Coding-Workshop-Saturday-31st-October-2020/. Click or tap if you trust this link.">
                  <a:extLst>
                    <a:ext uri="{A12FA001-AC4F-418D-AE19-62706E023703}">
                      <ahyp:hlinkClr xmlns:ahyp="http://schemas.microsoft.com/office/drawing/2018/hyperlinkcolor" val="tx"/>
                    </a:ext>
                  </a:extLst>
                </a:hlinkClick>
              </a:rPr>
              <a:t>Coding Workshop - Spooky Pong!</a:t>
            </a:r>
            <a:endParaRPr lang="en-GB" sz="2000" dirty="0">
              <a:effectLst/>
              <a:latin typeface="Times New Roman" panose="02020603050405020304" pitchFamily="18" charset="0"/>
              <a:ea typeface="Times New Roman" panose="02020603050405020304" pitchFamily="18" charset="0"/>
            </a:endParaRPr>
          </a:p>
          <a:p>
            <a:r>
              <a:rPr lang="en-GB" sz="2000" dirty="0">
                <a:effectLst/>
                <a:latin typeface="inherit"/>
                <a:ea typeface="Times New Roman" panose="02020603050405020304" pitchFamily="18" charset="0"/>
                <a:cs typeface="Arial" panose="020B0604020202020204" pitchFamily="34" charset="0"/>
              </a:rPr>
              <a:t>Saturday 31st October -  </a:t>
            </a:r>
            <a:r>
              <a:rPr lang="en-GB" sz="2000" b="1" u="none" strike="noStrike" dirty="0">
                <a:effectLst/>
                <a:latin typeface="inherit"/>
                <a:ea typeface="Times New Roman" panose="02020603050405020304" pitchFamily="18" charset="0"/>
                <a:cs typeface="Arial" panose="020B0604020202020204" pitchFamily="34" charset="0"/>
                <a:hlinkClick r:id="rId5" tooltip="Original URL: http://www.computinghistory.org.uk/det/61836/Spooky-Virtual-Gaming-Tour-Saturday-31st-October-2020/. Click or tap if you trust this link.">
                  <a:extLst>
                    <a:ext uri="{A12FA001-AC4F-418D-AE19-62706E023703}">
                      <ahyp:hlinkClr xmlns:ahyp="http://schemas.microsoft.com/office/drawing/2018/hyperlinkcolor" val="tx"/>
                    </a:ext>
                  </a:extLst>
                </a:hlinkClick>
              </a:rPr>
              <a:t>Spooky Gaming Tour</a:t>
            </a:r>
            <a:endParaRPr lang="en-GB" sz="2000" dirty="0">
              <a:effectLst/>
              <a:latin typeface="Times New Roman" panose="02020603050405020304" pitchFamily="18" charset="0"/>
              <a:ea typeface="Times New Roman" panose="02020603050405020304" pitchFamily="18" charset="0"/>
            </a:endParaRPr>
          </a:p>
          <a:p>
            <a:pPr marL="0" indent="0">
              <a:buNone/>
            </a:pPr>
            <a:r>
              <a:rPr lang="en-GB" sz="2000" dirty="0"/>
              <a:t>Note: </a:t>
            </a:r>
            <a:r>
              <a:rPr lang="en-GB" sz="2000" dirty="0">
                <a:effectLst/>
                <a:latin typeface="inherit"/>
                <a:ea typeface="Times New Roman" panose="02020603050405020304" pitchFamily="18" charset="0"/>
                <a:cs typeface="Arial" panose="020B0604020202020204" pitchFamily="34" charset="0"/>
              </a:rPr>
              <a:t>booking in advance is required. You will need Zoom installed and an internet connection.</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p>
        </p:txBody>
      </p:sp>
      <p:sp>
        <p:nvSpPr>
          <p:cNvPr id="18" name="Rectangle 17">
            <a:extLst>
              <a:ext uri="{FF2B5EF4-FFF2-40B4-BE49-F238E27FC236}">
                <a16:creationId xmlns:a16="http://schemas.microsoft.com/office/drawing/2014/main" id="{01955DCA-E99D-4678-99DB-8075105C1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9951" y="2480956"/>
            <a:ext cx="4453128" cy="3922776"/>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Text&#10;&#10;Description automatically generated">
            <a:extLst>
              <a:ext uri="{FF2B5EF4-FFF2-40B4-BE49-F238E27FC236}">
                <a16:creationId xmlns:a16="http://schemas.microsoft.com/office/drawing/2014/main" id="{8F1779BF-88A9-421B-A898-E9CC7FBC983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17695" y="2777131"/>
            <a:ext cx="3977640" cy="3333641"/>
          </a:xfrm>
          <a:prstGeom prst="rect">
            <a:avLst/>
          </a:prstGeom>
        </p:spPr>
      </p:pic>
    </p:spTree>
    <p:extLst>
      <p:ext uri="{BB962C8B-B14F-4D97-AF65-F5344CB8AC3E}">
        <p14:creationId xmlns:p14="http://schemas.microsoft.com/office/powerpoint/2010/main" val="2913696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950181-6B7E-434F-87C2-1C1A39DB6DA0}"/>
              </a:ext>
            </a:extLst>
          </p:cNvPr>
          <p:cNvSpPr>
            <a:spLocks noGrp="1"/>
          </p:cNvSpPr>
          <p:nvPr>
            <p:ph type="title"/>
          </p:nvPr>
        </p:nvSpPr>
        <p:spPr>
          <a:xfrm>
            <a:off x="686834" y="1153572"/>
            <a:ext cx="3480438" cy="4461163"/>
          </a:xfrm>
        </p:spPr>
        <p:txBody>
          <a:bodyPr>
            <a:normAutofit/>
          </a:bodyPr>
          <a:lstStyle/>
          <a:p>
            <a:r>
              <a:rPr lang="en-GB" b="1" u="sng" dirty="0">
                <a:solidFill>
                  <a:srgbClr val="FFFFFF"/>
                </a:solidFill>
              </a:rPr>
              <a:t>L4 Student Group Reps:</a:t>
            </a:r>
          </a:p>
        </p:txBody>
      </p:sp>
      <p:sp>
        <p:nvSpPr>
          <p:cNvPr id="36"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DB47AD-3D61-4EF1-A963-94BBAE7093BC}"/>
              </a:ext>
            </a:extLst>
          </p:cNvPr>
          <p:cNvSpPr>
            <a:spLocks noGrp="1"/>
          </p:cNvSpPr>
          <p:nvPr>
            <p:ph idx="1"/>
          </p:nvPr>
        </p:nvSpPr>
        <p:spPr>
          <a:xfrm>
            <a:off x="4342377" y="726256"/>
            <a:ext cx="6906491" cy="5585619"/>
          </a:xfrm>
        </p:spPr>
        <p:txBody>
          <a:bodyPr anchor="ctr">
            <a:normAutofit/>
          </a:bodyPr>
          <a:lstStyle/>
          <a:p>
            <a:r>
              <a:rPr lang="en-GB" sz="3200" dirty="0">
                <a:latin typeface="Avenir"/>
              </a:rPr>
              <a:t>For</a:t>
            </a:r>
            <a:r>
              <a:rPr lang="en-GB" sz="3200" b="0" i="0" dirty="0">
                <a:effectLst/>
                <a:latin typeface="Avenir"/>
              </a:rPr>
              <a:t> L4 Group only: Wed. 12noon TBC.</a:t>
            </a:r>
          </a:p>
          <a:p>
            <a:pPr lvl="1">
              <a:buFont typeface="Courier New" panose="02070309020205020404" pitchFamily="49" charset="0"/>
              <a:buChar char="o"/>
            </a:pPr>
            <a:r>
              <a:rPr lang="en-GB" sz="1800" b="0" i="0" dirty="0">
                <a:effectLst/>
                <a:latin typeface="Avenir"/>
              </a:rPr>
              <a:t>Bg. </a:t>
            </a:r>
          </a:p>
          <a:p>
            <a:pPr lvl="2">
              <a:buFont typeface="Wingdings" panose="05000000000000000000" pitchFamily="2" charset="2"/>
              <a:buChar char="§"/>
            </a:pPr>
            <a:r>
              <a:rPr lang="en-GB" sz="1400" b="0" i="0" dirty="0">
                <a:effectLst/>
                <a:latin typeface="Avenir"/>
              </a:rPr>
              <a:t>Attend Course Rep training provided by the Students’ Union.</a:t>
            </a:r>
          </a:p>
          <a:p>
            <a:pPr lvl="2">
              <a:buFont typeface="Wingdings" panose="05000000000000000000" pitchFamily="2" charset="2"/>
              <a:buChar char="§"/>
            </a:pPr>
            <a:r>
              <a:rPr lang="en-GB" sz="1800" b="0" i="0" dirty="0">
                <a:effectLst/>
                <a:latin typeface="Avenir"/>
              </a:rPr>
              <a:t>Talk to students on their course and find out their ideas and issues.</a:t>
            </a:r>
          </a:p>
          <a:p>
            <a:pPr lvl="2">
              <a:buFont typeface="Wingdings" panose="05000000000000000000" pitchFamily="2" charset="2"/>
              <a:buChar char="§"/>
            </a:pPr>
            <a:r>
              <a:rPr lang="en-GB" sz="1800" b="0" i="0" dirty="0">
                <a:effectLst/>
                <a:latin typeface="Avenir"/>
              </a:rPr>
              <a:t>Attend and participate in Staff/Student Meetings (3 a year). </a:t>
            </a:r>
          </a:p>
          <a:p>
            <a:pPr lvl="2">
              <a:buFont typeface="Wingdings" panose="05000000000000000000" pitchFamily="2" charset="2"/>
              <a:buChar char="§"/>
            </a:pPr>
            <a:r>
              <a:rPr lang="en-GB" sz="1800" b="0" i="0" dirty="0">
                <a:effectLst/>
                <a:latin typeface="Avenir"/>
              </a:rPr>
              <a:t>Participate in Annual Programme Reviews.</a:t>
            </a:r>
          </a:p>
          <a:p>
            <a:pPr lvl="2">
              <a:buFont typeface="Wingdings" panose="05000000000000000000" pitchFamily="2" charset="2"/>
              <a:buChar char="§"/>
            </a:pPr>
            <a:r>
              <a:rPr lang="en-GB" sz="1800" dirty="0">
                <a:latin typeface="Avenir"/>
              </a:rPr>
              <a:t>Informs the</a:t>
            </a:r>
            <a:r>
              <a:rPr lang="en-GB" sz="1800" b="0" i="0" dirty="0">
                <a:effectLst/>
                <a:latin typeface="Avenir"/>
              </a:rPr>
              <a:t> APR and the SU.</a:t>
            </a:r>
            <a:endParaRPr lang="en-GB" sz="1800" dirty="0">
              <a:latin typeface="Avenir"/>
            </a:endParaRPr>
          </a:p>
          <a:p>
            <a:pPr lvl="2">
              <a:buFont typeface="Wingdings" panose="05000000000000000000" pitchFamily="2" charset="2"/>
              <a:buChar char="§"/>
            </a:pPr>
            <a:r>
              <a:rPr lang="en-GB" sz="1800" dirty="0">
                <a:latin typeface="Avenir"/>
              </a:rPr>
              <a:t>Enhance your CV.</a:t>
            </a:r>
          </a:p>
          <a:p>
            <a:pPr lvl="2">
              <a:buFont typeface="Wingdings" panose="05000000000000000000" pitchFamily="2" charset="2"/>
              <a:buChar char="§"/>
            </a:pPr>
            <a:r>
              <a:rPr lang="en-GB" sz="1800" b="0" i="0" dirty="0">
                <a:effectLst/>
                <a:latin typeface="Avenir"/>
              </a:rPr>
              <a:t>Volunteers please let me know in the </a:t>
            </a:r>
            <a:r>
              <a:rPr lang="en-GB" sz="1800" b="1" i="0" dirty="0">
                <a:effectLst/>
                <a:latin typeface="Avenir"/>
              </a:rPr>
              <a:t>Q&amp;A session</a:t>
            </a:r>
            <a:r>
              <a:rPr lang="en-GB" sz="1800" b="0" i="0" dirty="0">
                <a:effectLst/>
                <a:latin typeface="Avenir"/>
              </a:rPr>
              <a:t>.</a:t>
            </a:r>
          </a:p>
          <a:p>
            <a:pPr>
              <a:buFont typeface="Arial" panose="020B0604020202020204" pitchFamily="34" charset="0"/>
              <a:buChar char="•"/>
            </a:pPr>
            <a:endParaRPr lang="en-GB" sz="2400" b="0" i="0" dirty="0">
              <a:effectLst/>
              <a:latin typeface="Avenir"/>
            </a:endParaRPr>
          </a:p>
        </p:txBody>
      </p:sp>
    </p:spTree>
    <p:extLst>
      <p:ext uri="{BB962C8B-B14F-4D97-AF65-F5344CB8AC3E}">
        <p14:creationId xmlns:p14="http://schemas.microsoft.com/office/powerpoint/2010/main" val="201473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9FDFA-248F-4679-A0E2-5599C132D48C}"/>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Register.</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95B3E02-BC8B-4FF6-B744-2254AEFA265E}"/>
              </a:ext>
            </a:extLst>
          </p:cNvPr>
          <p:cNvSpPr>
            <a:spLocks noGrp="1"/>
          </p:cNvSpPr>
          <p:nvPr>
            <p:ph idx="1"/>
          </p:nvPr>
        </p:nvSpPr>
        <p:spPr>
          <a:xfrm>
            <a:off x="4447308" y="591344"/>
            <a:ext cx="6906491" cy="5585619"/>
          </a:xfrm>
        </p:spPr>
        <p:txBody>
          <a:bodyPr anchor="ctr">
            <a:normAutofit/>
          </a:bodyPr>
          <a:lstStyle/>
          <a:p>
            <a:r>
              <a:rPr lang="en-GB" dirty="0"/>
              <a:t>Download Attendee list.</a:t>
            </a:r>
          </a:p>
        </p:txBody>
      </p:sp>
    </p:spTree>
    <p:extLst>
      <p:ext uri="{BB962C8B-B14F-4D97-AF65-F5344CB8AC3E}">
        <p14:creationId xmlns:p14="http://schemas.microsoft.com/office/powerpoint/2010/main" val="29612666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GB" sz="2000" dirty="0">
                <a:solidFill>
                  <a:srgbClr val="FFFFFF"/>
                </a:solidFill>
              </a:rPr>
              <a:t>Any questions?</a:t>
            </a:r>
            <a:r>
              <a:rPr lang="en-US" sz="2000" dirty="0">
                <a:solidFill>
                  <a:srgbClr val="FFFFFF"/>
                </a:solidFill>
              </a:rPr>
              <a:t>.</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rPr>
              <a:t>Student Social Support</a:t>
            </a:r>
            <a:br>
              <a:rPr lang="en-US" sz="3600" dirty="0">
                <a:solidFill>
                  <a:schemeClr val="tx1">
                    <a:lumMod val="85000"/>
                    <a:lumOff val="15000"/>
                  </a:schemeClr>
                </a:solidFill>
              </a:rPr>
            </a:br>
            <a:r>
              <a:rPr lang="en-US" sz="2200" dirty="0">
                <a:solidFill>
                  <a:schemeClr val="tx1">
                    <a:lumMod val="85000"/>
                    <a:lumOff val="15000"/>
                  </a:schemeClr>
                </a:solidFill>
              </a:rPr>
              <a:t>(Chat &amp; Support each other)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3CE81-DCEB-42E7-9C5B-7BF5B67A2CBB}"/>
              </a:ext>
            </a:extLst>
          </p:cNvPr>
          <p:cNvSpPr>
            <a:spLocks noGrp="1"/>
          </p:cNvSpPr>
          <p:nvPr>
            <p:ph type="title"/>
          </p:nvPr>
        </p:nvSpPr>
        <p:spPr/>
        <p:txBody>
          <a:bodyPr/>
          <a:lstStyle/>
          <a:p>
            <a:r>
              <a:rPr lang="en-GB" dirty="0"/>
              <a:t>Archive slide.</a:t>
            </a:r>
          </a:p>
        </p:txBody>
      </p:sp>
    </p:spTree>
    <p:extLst>
      <p:ext uri="{BB962C8B-B14F-4D97-AF65-F5344CB8AC3E}">
        <p14:creationId xmlns:p14="http://schemas.microsoft.com/office/powerpoint/2010/main" val="41387548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DB9B-158B-48CA-BF00-1DA2BEE77075}"/>
              </a:ext>
            </a:extLst>
          </p:cNvPr>
          <p:cNvSpPr>
            <a:spLocks noGrp="1"/>
          </p:cNvSpPr>
          <p:nvPr>
            <p:ph type="title"/>
          </p:nvPr>
        </p:nvSpPr>
        <p:spPr/>
        <p:txBody>
          <a:bodyPr/>
          <a:lstStyle/>
          <a:p>
            <a:r>
              <a:rPr lang="en-GB" sz="4400" b="1" dirty="0"/>
              <a:t>UCM PM Feedback</a:t>
            </a:r>
            <a:endParaRPr lang="en-GB" dirty="0"/>
          </a:p>
        </p:txBody>
      </p:sp>
      <p:sp>
        <p:nvSpPr>
          <p:cNvPr id="3" name="Content Placeholder 2">
            <a:extLst>
              <a:ext uri="{FF2B5EF4-FFF2-40B4-BE49-F238E27FC236}">
                <a16:creationId xmlns:a16="http://schemas.microsoft.com/office/drawing/2014/main" id="{0988FBA0-4459-4F14-8151-4F60D1F5162F}"/>
              </a:ext>
            </a:extLst>
          </p:cNvPr>
          <p:cNvSpPr>
            <a:spLocks noGrp="1"/>
          </p:cNvSpPr>
          <p:nvPr>
            <p:ph idx="1"/>
          </p:nvPr>
        </p:nvSpPr>
        <p:spPr/>
        <p:txBody>
          <a:bodyPr>
            <a:normAutofit fontScale="85000" lnSpcReduction="20000"/>
          </a:bodyPr>
          <a:lstStyle/>
          <a:p>
            <a:r>
              <a:rPr lang="en-GB" dirty="0"/>
              <a:t> We have just added a load of new content to the pages, units 3 and 4 and as such the students percentage % may have gone down. </a:t>
            </a:r>
          </a:p>
          <a:p>
            <a:r>
              <a:rPr lang="en-GB" dirty="0"/>
              <a:t>The best way for students to track whether they have completed the required elements is through the badge system, as due to the bilingual nature of the Moodle page students will not visit all of the activities, but it will not effect their mark as tutors mark participation through a Module view and activity engagement screen at the end of the module.</a:t>
            </a:r>
          </a:p>
          <a:p>
            <a:r>
              <a:rPr lang="en-GB" dirty="0"/>
              <a:t>They are asking all students not to focus on the % and instead on receiving the Digital badges as indicators of completion through the module.</a:t>
            </a:r>
          </a:p>
          <a:p>
            <a:r>
              <a:rPr lang="en-GB" dirty="0"/>
              <a:t>There is no need to complete the tasks more than once.</a:t>
            </a:r>
          </a:p>
          <a:p>
            <a:r>
              <a:rPr lang="en-GB" dirty="0"/>
              <a:t>Staff will have access to the activity completion tracker to see an overview of participation for </a:t>
            </a:r>
            <a:r>
              <a:rPr lang="en-GB" dirty="0" err="1"/>
              <a:t>markig</a:t>
            </a:r>
            <a:r>
              <a:rPr lang="en-GB" dirty="0"/>
              <a:t> purposes, they are not able to see individual student progress % - the % is not used to inform participation marks.</a:t>
            </a:r>
          </a:p>
        </p:txBody>
      </p:sp>
    </p:spTree>
    <p:extLst>
      <p:ext uri="{BB962C8B-B14F-4D97-AF65-F5344CB8AC3E}">
        <p14:creationId xmlns:p14="http://schemas.microsoft.com/office/powerpoint/2010/main" val="3027485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DB9AB-4F48-4C91-8A9A-E26D0F428A72}"/>
              </a:ext>
            </a:extLst>
          </p:cNvPr>
          <p:cNvSpPr>
            <a:spLocks noGrp="1"/>
          </p:cNvSpPr>
          <p:nvPr>
            <p:ph type="title"/>
          </p:nvPr>
        </p:nvSpPr>
        <p:spPr>
          <a:xfrm>
            <a:off x="838200" y="556995"/>
            <a:ext cx="10515600" cy="1133693"/>
          </a:xfrm>
        </p:spPr>
        <p:txBody>
          <a:bodyPr>
            <a:normAutofit/>
          </a:bodyPr>
          <a:lstStyle/>
          <a:p>
            <a:r>
              <a:rPr lang="en-GB" sz="5200" b="1"/>
              <a:t>Reminders</a:t>
            </a:r>
          </a:p>
        </p:txBody>
      </p:sp>
      <p:graphicFrame>
        <p:nvGraphicFramePr>
          <p:cNvPr id="5" name="Content Placeholder 2">
            <a:extLst>
              <a:ext uri="{FF2B5EF4-FFF2-40B4-BE49-F238E27FC236}">
                <a16:creationId xmlns:a16="http://schemas.microsoft.com/office/drawing/2014/main" id="{8BBAF526-9707-41BF-B98B-B176E92B00D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1315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57569" y="425584"/>
            <a:ext cx="8139090" cy="1454051"/>
          </a:xfrm>
        </p:spPr>
        <p:txBody>
          <a:bodyPr>
            <a:noAutofit/>
          </a:bodyPr>
          <a:lstStyle/>
          <a:p>
            <a:r>
              <a:rPr lang="en-GB" sz="5400" dirty="0">
                <a:effectLst/>
                <a:latin typeface="Arial" panose="020B0604020202020204" pitchFamily="34" charset="0"/>
                <a:ea typeface="Times New Roman" panose="02020603050405020304" pitchFamily="18" charset="0"/>
                <a:cs typeface="Arial" panose="020B0604020202020204" pitchFamily="34" charset="0"/>
              </a:rPr>
              <a:t>Tip for this week:</a:t>
            </a:r>
            <a:br>
              <a:rPr lang="en-GB" sz="4900" b="1" u="sng" dirty="0">
                <a:solidFill>
                  <a:schemeClr val="tx2"/>
                </a:solidFill>
              </a:rPr>
            </a:br>
            <a:endParaRPr lang="en-GB" sz="49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621422" y="1379730"/>
            <a:ext cx="10104040" cy="5052686"/>
          </a:xfrm>
        </p:spPr>
        <p:txBody>
          <a:bodyPr anchor="t">
            <a:noAutofit/>
          </a:bodyPr>
          <a:lstStyle/>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Arial" panose="020B0604020202020204" pitchFamily="34" charset="0"/>
              </a:rPr>
              <a:t>If not already done so, select a </a:t>
            </a:r>
            <a:r>
              <a:rPr lang="en-GB" sz="2400" dirty="0" err="1">
                <a:latin typeface="Arial" panose="020B0604020202020204" pitchFamily="34" charset="0"/>
                <a:ea typeface="Times New Roman" panose="02020603050405020304" pitchFamily="18" charset="0"/>
                <a:cs typeface="Arial" panose="020B0604020202020204" pitchFamily="34" charset="0"/>
              </a:rPr>
              <a:t>MindMap</a:t>
            </a:r>
            <a:r>
              <a:rPr lang="en-GB" sz="2400" dirty="0">
                <a:latin typeface="Arial" panose="020B0604020202020204" pitchFamily="34" charset="0"/>
                <a:ea typeface="Times New Roman" panose="02020603050405020304" pitchFamily="18" charset="0"/>
                <a:cs typeface="Arial" panose="020B0604020202020204" pitchFamily="34" charset="0"/>
              </a:rPr>
              <a:t> tool to create your Map e.g. Coggle.it, GitMind.com, Canva.com (see </a:t>
            </a:r>
            <a:r>
              <a:rPr lang="en-GB" sz="2400" dirty="0" err="1">
                <a:latin typeface="Arial" panose="020B0604020202020204" pitchFamily="34" charset="0"/>
                <a:ea typeface="Times New Roman" panose="02020603050405020304" pitchFamily="18" charset="0"/>
                <a:cs typeface="Arial" panose="020B0604020202020204" pitchFamily="34" charset="0"/>
              </a:rPr>
              <a:t>MindMap</a:t>
            </a:r>
            <a:r>
              <a:rPr lang="en-GB" sz="2400" dirty="0">
                <a:latin typeface="Arial" panose="020B0604020202020204" pitchFamily="34" charset="0"/>
                <a:ea typeface="Times New Roman" panose="02020603050405020304" pitchFamily="18" charset="0"/>
                <a:cs typeface="Arial" panose="020B0604020202020204" pitchFamily="34" charset="0"/>
              </a:rPr>
              <a:t> templates) or Office365 Apps such as </a:t>
            </a:r>
            <a:r>
              <a:rPr lang="en-GB" sz="2400" dirty="0" err="1">
                <a:latin typeface="Arial" panose="020B0604020202020204" pitchFamily="34" charset="0"/>
                <a:ea typeface="Times New Roman" panose="02020603050405020304" pitchFamily="18" charset="0"/>
                <a:cs typeface="Arial" panose="020B0604020202020204" pitchFamily="34" charset="0"/>
              </a:rPr>
              <a:t>Powerpoint</a:t>
            </a:r>
            <a:r>
              <a:rPr lang="en-GB" sz="2400" dirty="0">
                <a:latin typeface="Arial" panose="020B0604020202020204" pitchFamily="34" charset="0"/>
                <a:ea typeface="Times New Roman" panose="02020603050405020304" pitchFamily="18" charset="0"/>
                <a:cs typeface="Arial" panose="020B0604020202020204" pitchFamily="34" charset="0"/>
              </a:rPr>
              <a:t> even Word could be used</a:t>
            </a:r>
            <a:r>
              <a:rPr lang="en-GB" sz="2400" dirty="0">
                <a:effectLst/>
                <a:latin typeface="Arial" panose="020B0604020202020204" pitchFamily="34" charset="0"/>
                <a:ea typeface="Times New Roman" panose="02020603050405020304" pitchFamily="18" charset="0"/>
                <a:cs typeface="Arial" panose="020B0604020202020204" pitchFamily="34" charset="0"/>
              </a:rPr>
              <a:t>.</a:t>
            </a:r>
          </a:p>
          <a:p>
            <a:pPr marL="571500" indent="-342900">
              <a:lnSpc>
                <a:spcPct val="115000"/>
              </a:lnSpc>
              <a:spcAft>
                <a:spcPts val="0"/>
              </a:spcAft>
              <a:buFont typeface="+mj-lt"/>
              <a:buAutoNum type="arabicPeriod"/>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Create a centre node of your choice e.g. </a:t>
            </a:r>
            <a:r>
              <a:rPr lang="en-GB" sz="2400" dirty="0">
                <a:effectLst/>
                <a:latin typeface="Arial" panose="020B0604020202020204" pitchFamily="34" charset="0"/>
                <a:ea typeface="Times New Roman" panose="02020603050405020304" pitchFamily="18" charset="0"/>
                <a:cs typeface="Arial" panose="020B0604020202020204" pitchFamily="34" charset="0"/>
              </a:rPr>
              <a:t>your chosen discipline</a:t>
            </a:r>
            <a:r>
              <a:rPr lang="en-GB" sz="2400" dirty="0">
                <a:effectLst/>
                <a:latin typeface="Arial" panose="020B0604020202020204" pitchFamily="34" charset="0"/>
                <a:ea typeface="Times New Roman" panose="02020603050405020304" pitchFamily="18" charset="0"/>
                <a:cs typeface="Times New Roman" panose="02020603050405020304" pitchFamily="18" charset="0"/>
              </a:rPr>
              <a:t>.</a:t>
            </a:r>
          </a:p>
          <a:p>
            <a:pPr marL="571500" indent="-342900">
              <a:lnSpc>
                <a:spcPct val="115000"/>
              </a:lnSpc>
              <a:spcAft>
                <a:spcPts val="0"/>
              </a:spcAft>
              <a:buFont typeface="+mj-lt"/>
              <a:buAutoNum type="arabicPeriod"/>
            </a:pPr>
            <a:r>
              <a:rPr lang="en-GB" sz="2400" dirty="0">
                <a:latin typeface="Arial" panose="020B0604020202020204" pitchFamily="34" charset="0"/>
                <a:ea typeface="Times New Roman" panose="02020603050405020304" pitchFamily="18" charset="0"/>
                <a:cs typeface="Times New Roman" panose="02020603050405020304" pitchFamily="18" charset="0"/>
              </a:rPr>
              <a:t>Add the main concepts covered in U2, Topics 1, 2, 3 &amp; 4 to the map.</a:t>
            </a:r>
          </a:p>
          <a:p>
            <a:pPr marL="571500" indent="-342900">
              <a:lnSpc>
                <a:spcPct val="115000"/>
              </a:lnSpc>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Note: Complete the above and you are halfway through the Online module content. </a:t>
            </a:r>
            <a:r>
              <a:rPr lang="en-GB" sz="2400" dirty="0">
                <a:solidFill>
                  <a:srgbClr val="FFFF00"/>
                </a:solidFill>
                <a:effectLst/>
                <a:latin typeface="Arial" panose="020B0604020202020204" pitchFamily="34" charset="0"/>
                <a:ea typeface="Times New Roman" panose="02020603050405020304" pitchFamily="18" charset="0"/>
                <a:cs typeface="Times New Roman" panose="02020603050405020304" pitchFamily="18" charset="0"/>
              </a:rPr>
              <a:t>👍.</a:t>
            </a:r>
          </a:p>
          <a:p>
            <a:pPr marL="0" indent="0">
              <a:buNone/>
            </a:pPr>
            <a:endParaRPr lang="en-GB" sz="2000" dirty="0">
              <a:solidFill>
                <a:schemeClr val="tx2"/>
              </a:solidFill>
            </a:endParaRPr>
          </a:p>
        </p:txBody>
      </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7543088" y="2308610"/>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362478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83E4C9C7-42E2-4684-819D-185BA2147A68}"/>
              </a:ext>
            </a:extLst>
          </p:cNvPr>
          <p:cNvSpPr txBox="1"/>
          <p:nvPr/>
        </p:nvSpPr>
        <p:spPr>
          <a:xfrm>
            <a:off x="485932" y="1993396"/>
            <a:ext cx="4205990" cy="3639684"/>
          </a:xfrm>
          <a:prstGeom prst="rect">
            <a:avLst/>
          </a:prstGeom>
        </p:spPr>
        <p:txBody>
          <a:bodyPr vert="horz" lIns="91440" tIns="45720" rIns="91440" bIns="45720" rtlCol="0" anchor="ctr">
            <a:normAutofit/>
          </a:bodyPr>
          <a:lstStyle/>
          <a:p>
            <a:pPr marL="285750" indent="-228600">
              <a:lnSpc>
                <a:spcPct val="90000"/>
              </a:lnSpc>
              <a:spcAft>
                <a:spcPts val="800"/>
              </a:spcAft>
              <a:buFont typeface="Arial" panose="020B0604020202020204" pitchFamily="34" charset="0"/>
              <a:buChar char="•"/>
            </a:pPr>
            <a:r>
              <a:rPr lang="en-US" sz="3200" b="1">
                <a:solidFill>
                  <a:srgbClr val="FFFFFF"/>
                </a:solidFill>
                <a:effectLst/>
              </a:rPr>
              <a:t>COMPLETION OF ACTIVITIES </a:t>
            </a:r>
            <a:r>
              <a:rPr lang="en-US" sz="3200">
                <a:solidFill>
                  <a:srgbClr val="FFFFFF"/>
                </a:solidFill>
                <a:effectLst/>
              </a:rPr>
              <a:t>will </a:t>
            </a:r>
            <a:r>
              <a:rPr lang="en-US" sz="3200" b="1">
                <a:solidFill>
                  <a:srgbClr val="FFFFFF"/>
                </a:solidFill>
                <a:effectLst/>
              </a:rPr>
              <a:t>EARN YOU MARKS AND BADGES </a:t>
            </a:r>
            <a:r>
              <a:rPr lang="en-US" sz="3200">
                <a:solidFill>
                  <a:srgbClr val="FFFFFF"/>
                </a:solidFill>
                <a:effectLst/>
              </a:rPr>
              <a:t>towards the participation assessment element of the module.</a:t>
            </a:r>
            <a:endParaRPr lang="en-US" sz="3200" dirty="0">
              <a:solidFill>
                <a:srgbClr val="FFFFFF"/>
              </a:solidFill>
              <a:effectLst/>
            </a:endParaRPr>
          </a:p>
        </p:txBody>
      </p:sp>
      <p:pic>
        <p:nvPicPr>
          <p:cNvPr id="5" name="Picture 4" descr="A screenshot of a cell phone&#10;&#10;Description automatically generated">
            <a:extLst>
              <a:ext uri="{FF2B5EF4-FFF2-40B4-BE49-F238E27FC236}">
                <a16:creationId xmlns:a16="http://schemas.microsoft.com/office/drawing/2014/main" id="{5CA6D92D-05B4-48CF-8448-7726AD3C0E64}"/>
              </a:ext>
            </a:extLst>
          </p:cNvPr>
          <p:cNvPicPr>
            <a:picLocks noChangeAspect="1"/>
          </p:cNvPicPr>
          <p:nvPr/>
        </p:nvPicPr>
        <p:blipFill rotWithShape="1">
          <a:blip r:embed="rId2">
            <a:extLst>
              <a:ext uri="{28A0092B-C50C-407E-A947-70E740481C1C}">
                <a14:useLocalDpi xmlns:a14="http://schemas.microsoft.com/office/drawing/2010/main" val="0"/>
              </a:ext>
            </a:extLst>
          </a:blip>
          <a:srcRect b="77773"/>
          <a:stretch/>
        </p:blipFill>
        <p:spPr>
          <a:xfrm>
            <a:off x="6096000" y="3136045"/>
            <a:ext cx="5170711" cy="840096"/>
          </a:xfrm>
          <a:custGeom>
            <a:avLst/>
            <a:gdLst/>
            <a:ahLst/>
            <a:cxnLst/>
            <a:rect l="l" t="t" r="r" b="b"/>
            <a:pathLst>
              <a:path w="4636009" h="5032375">
                <a:moveTo>
                  <a:pt x="0" y="0"/>
                </a:moveTo>
                <a:lnTo>
                  <a:pt x="4636009" y="0"/>
                </a:lnTo>
                <a:lnTo>
                  <a:pt x="4636009" y="5032375"/>
                </a:lnTo>
                <a:lnTo>
                  <a:pt x="0" y="5032375"/>
                </a:lnTo>
                <a:close/>
              </a:path>
            </a:pathLst>
          </a:custGeom>
          <a:ln>
            <a:noFill/>
          </a:ln>
          <a:effectLst>
            <a:outerShdw blurRad="107950" dist="12700" dir="5400000" algn="ctr">
              <a:srgbClr val="000000"/>
            </a:outerShdw>
          </a:effectLst>
          <a:scene3d>
            <a:camera prst="perspectiveAbove"/>
            <a:lightRig rig="soft" dir="t">
              <a:rot lat="0" lon="0" rev="0"/>
            </a:lightRig>
          </a:scene3d>
          <a:sp3d contourW="44450" prstMaterial="matte">
            <a:bevelT w="63500" h="63500" prst="coolSlant"/>
            <a:contourClr>
              <a:srgbClr val="FFFFFF"/>
            </a:contourClr>
          </a:sp3d>
        </p:spPr>
      </p:pic>
      <p:sp>
        <p:nvSpPr>
          <p:cNvPr id="2" name="Title 1"/>
          <p:cNvSpPr>
            <a:spLocks noGrp="1"/>
          </p:cNvSpPr>
          <p:nvPr>
            <p:ph type="title"/>
          </p:nvPr>
        </p:nvSpPr>
        <p:spPr>
          <a:xfrm>
            <a:off x="190165" y="254186"/>
            <a:ext cx="9126222" cy="1146176"/>
          </a:xfrm>
        </p:spPr>
        <p:txBody>
          <a:bodyPr vert="horz" lIns="91440" tIns="45720" rIns="91440" bIns="45720" rtlCol="0" anchor="ctr">
            <a:noAutofit/>
          </a:bodyPr>
          <a:lstStyle/>
          <a:p>
            <a:r>
              <a:rPr lang="en-US" sz="3600" b="1" u="sng" dirty="0"/>
              <a:t>Progressing</a:t>
            </a:r>
            <a:r>
              <a:rPr lang="en-US" sz="3600" b="1" u="sng" kern="1200" dirty="0">
                <a:solidFill>
                  <a:schemeClr val="tx1"/>
                </a:solidFill>
                <a:effectLst/>
                <a:latin typeface="+mj-lt"/>
                <a:ea typeface="+mj-ea"/>
                <a:cs typeface="+mj-cs"/>
              </a:rPr>
              <a:t> through the Module</a:t>
            </a:r>
            <a:endParaRPr lang="en-US" sz="3600" b="1" u="sng" kern="1200" dirty="0">
              <a:solidFill>
                <a:schemeClr val="tx1"/>
              </a:solidFill>
              <a:latin typeface="+mj-lt"/>
              <a:ea typeface="+mj-ea"/>
              <a:cs typeface="+mj-cs"/>
            </a:endParaRPr>
          </a:p>
        </p:txBody>
      </p:sp>
    </p:spTree>
    <p:extLst>
      <p:ext uri="{BB962C8B-B14F-4D97-AF65-F5344CB8AC3E}">
        <p14:creationId xmlns:p14="http://schemas.microsoft.com/office/powerpoint/2010/main" val="20264097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0</TotalTime>
  <Words>915</Words>
  <Application>Microsoft Office PowerPoint</Application>
  <PresentationFormat>Widescreen</PresentationFormat>
  <Paragraphs>83</Paragraphs>
  <Slides>21</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Arial</vt:lpstr>
      <vt:lpstr>Avenir</vt:lpstr>
      <vt:lpstr>Calibri</vt:lpstr>
      <vt:lpstr>Calibri Light</vt:lpstr>
      <vt:lpstr>Courier New</vt:lpstr>
      <vt:lpstr>inherit</vt:lpstr>
      <vt:lpstr>Symbol</vt:lpstr>
      <vt:lpstr>Times New Roman</vt:lpstr>
      <vt:lpstr>Wingdings</vt:lpstr>
      <vt:lpstr>Office Theme</vt:lpstr>
      <vt:lpstr>L4: Learning in the Digital Era</vt:lpstr>
      <vt:lpstr>Assessment Update:</vt:lpstr>
      <vt:lpstr>Study Support</vt:lpstr>
      <vt:lpstr>PowerPoint Presentation</vt:lpstr>
      <vt:lpstr>PowerPoint Presentation</vt:lpstr>
      <vt:lpstr>PowerPoint Presentation</vt:lpstr>
      <vt:lpstr>Start Assignment 1: Task 3 </vt:lpstr>
      <vt:lpstr>The Key to Success</vt:lpstr>
      <vt:lpstr>PowerPoint Presentation</vt:lpstr>
      <vt:lpstr>Bubble Banter</vt:lpstr>
      <vt:lpstr>Virtual events @ The Centre for Computing History</vt:lpstr>
      <vt:lpstr>L4 Student Group Reps:</vt:lpstr>
      <vt:lpstr>Register.</vt:lpstr>
      <vt:lpstr> Questions.</vt:lpstr>
      <vt:lpstr>Student Social Support (Chat &amp; Support each other)</vt:lpstr>
      <vt:lpstr>The End.</vt:lpstr>
      <vt:lpstr>Archive slide.</vt:lpstr>
      <vt:lpstr>UCM PM Feedback</vt:lpstr>
      <vt:lpstr>Reminders</vt:lpstr>
      <vt:lpstr>Tip for this week: </vt:lpstr>
      <vt:lpstr>Progressing through the Module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2</cp:revision>
  <dcterms:created xsi:type="dcterms:W3CDTF">2020-10-25T18:57:21Z</dcterms:created>
  <dcterms:modified xsi:type="dcterms:W3CDTF">2020-10-25T18:58:01Z</dcterms:modified>
</cp:coreProperties>
</file>