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64" r:id="rId4"/>
    <p:sldId id="268" r:id="rId5"/>
    <p:sldId id="267" r:id="rId6"/>
    <p:sldId id="272" r:id="rId7"/>
    <p:sldId id="274" r:id="rId8"/>
    <p:sldId id="273" r:id="rId9"/>
    <p:sldId id="258" r:id="rId10"/>
    <p:sldId id="265" r:id="rId11"/>
    <p:sldId id="275" r:id="rId12"/>
    <p:sldId id="266" r:id="rId13"/>
    <p:sldId id="271" r:id="rId14"/>
    <p:sldId id="276"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854"/>
    <p:restoredTop sz="95890"/>
  </p:normalViewPr>
  <p:slideViewPr>
    <p:cSldViewPr snapToGrid="0" snapToObjects="1">
      <p:cViewPr varScale="1">
        <p:scale>
          <a:sx n="127" d="100"/>
          <a:sy n="127"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t>Activities within the outdoor</a:t>
            </a:r>
            <a:r>
              <a:rPr lang="en-GB" baseline="0" dirty="0"/>
              <a:t> class</a:t>
            </a:r>
            <a:r>
              <a:rPr lang="en-GB" dirty="0"/>
              <a:t>room </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c:spPr>
          <c:invertIfNegative val="0"/>
          <c:cat>
            <c:strRef>
              <c:f>Sheet1!$A$1:$E$1</c:f>
              <c:strCache>
                <c:ptCount val="5"/>
                <c:pt idx="0">
                  <c:v>Sand Pit </c:v>
                </c:pt>
                <c:pt idx="1">
                  <c:v>jigsaw</c:v>
                </c:pt>
                <c:pt idx="2">
                  <c:v>colouring </c:v>
                </c:pt>
                <c:pt idx="3">
                  <c:v>water tray</c:v>
                </c:pt>
                <c:pt idx="4">
                  <c:v>playdough</c:v>
                </c:pt>
              </c:strCache>
            </c:strRef>
          </c:cat>
          <c:val>
            <c:numRef>
              <c:f>Sheet1!$A$2:$E$2</c:f>
              <c:numCache>
                <c:formatCode>General</c:formatCode>
                <c:ptCount val="5"/>
                <c:pt idx="0">
                  <c:v>6</c:v>
                </c:pt>
                <c:pt idx="1">
                  <c:v>3</c:v>
                </c:pt>
                <c:pt idx="2">
                  <c:v>5</c:v>
                </c:pt>
                <c:pt idx="3">
                  <c:v>7</c:v>
                </c:pt>
                <c:pt idx="4">
                  <c:v>4</c:v>
                </c:pt>
              </c:numCache>
            </c:numRef>
          </c:val>
          <c:extLst>
            <c:ext xmlns:c16="http://schemas.microsoft.com/office/drawing/2014/chart" uri="{C3380CC4-5D6E-409C-BE32-E72D297353CC}">
              <c16:uniqueId val="{00000000-1C35-2F44-BA7A-E76E9A59EDFF}"/>
            </c:ext>
          </c:extLst>
        </c:ser>
        <c:dLbls>
          <c:showLegendKey val="0"/>
          <c:showVal val="0"/>
          <c:showCatName val="0"/>
          <c:showSerName val="0"/>
          <c:showPercent val="0"/>
          <c:showBubbleSize val="0"/>
        </c:dLbls>
        <c:gapWidth val="150"/>
        <c:shape val="box"/>
        <c:axId val="1429031151"/>
        <c:axId val="1433275903"/>
        <c:axId val="0"/>
      </c:bar3DChart>
      <c:catAx>
        <c:axId val="1429031151"/>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33275903"/>
        <c:crosses val="autoZero"/>
        <c:auto val="1"/>
        <c:lblAlgn val="ctr"/>
        <c:lblOffset val="100"/>
        <c:noMultiLvlLbl val="0"/>
      </c:catAx>
      <c:valAx>
        <c:axId val="1433275903"/>
        <c:scaling>
          <c:orientation val="minMax"/>
        </c:scaling>
        <c:delete val="0"/>
        <c:axPos val="b"/>
        <c:majorGridlines>
          <c:spPr>
            <a:ln w="9525" cap="flat" cmpd="sng" algn="ctr">
              <a:solidFill>
                <a:schemeClr val="dk1">
                  <a:lumMod val="50000"/>
                  <a:lumOff val="5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42903115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4F81D9-B770-D04E-98A7-EDBA16F50182}" type="datetimeFigureOut">
              <a:rPr lang="en-US" smtClean="0"/>
              <a:t>2/17/20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A5B66-0D55-3148-9CE0-BE93C5717E7B}" type="slidenum">
              <a:rPr lang="en-US" smtClean="0"/>
              <a:t>‹#›</a:t>
            </a:fld>
            <a:endParaRPr lang="en-US"/>
          </a:p>
        </p:txBody>
      </p:sp>
    </p:spTree>
    <p:extLst>
      <p:ext uri="{BB962C8B-B14F-4D97-AF65-F5344CB8AC3E}">
        <p14:creationId xmlns:p14="http://schemas.microsoft.com/office/powerpoint/2010/main" val="298845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9A5B66-0D55-3148-9CE0-BE93C5717E7B}" type="slidenum">
              <a:rPr lang="en-US" smtClean="0"/>
              <a:t>10</a:t>
            </a:fld>
            <a:endParaRPr lang="en-US"/>
          </a:p>
        </p:txBody>
      </p:sp>
    </p:spTree>
    <p:extLst>
      <p:ext uri="{BB962C8B-B14F-4D97-AF65-F5344CB8AC3E}">
        <p14:creationId xmlns:p14="http://schemas.microsoft.com/office/powerpoint/2010/main" val="400493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0B963A0-FFA9-D04B-9418-5B99867BB5FA}" type="datetimeFigureOut">
              <a:rPr lang="en-US" smtClean="0"/>
              <a:t>2/17/20</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5657D21E-3334-8841-B442-78B7F1E60552}" type="slidenum">
              <a:rPr lang="en-US" smtClean="0"/>
              <a:t>‹#›</a:t>
            </a:fld>
            <a:endParaRPr lang="en-US"/>
          </a:p>
        </p:txBody>
      </p:sp>
    </p:spTree>
    <p:extLst>
      <p:ext uri="{BB962C8B-B14F-4D97-AF65-F5344CB8AC3E}">
        <p14:creationId xmlns:p14="http://schemas.microsoft.com/office/powerpoint/2010/main" val="141414370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B963A0-FFA9-D04B-9418-5B99867BB5FA}" type="datetimeFigureOut">
              <a:rPr lang="en-US" smtClean="0"/>
              <a:t>2/17/20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211127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0B963A0-FFA9-D04B-9418-5B99867BB5FA}" type="datetimeFigureOut">
              <a:rPr lang="en-US" smtClean="0"/>
              <a:t>2/17/20</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28905922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0B963A0-FFA9-D04B-9418-5B99867BB5FA}" type="datetimeFigureOut">
              <a:rPr lang="en-US" smtClean="0"/>
              <a:t>2/17/20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2362491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B963A0-FFA9-D04B-9418-5B99867BB5FA}" type="datetimeFigureOut">
              <a:rPr lang="en-US" smtClean="0"/>
              <a:t>2/17/20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1768396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0B963A0-FFA9-D04B-9418-5B99867BB5FA}" type="datetimeFigureOut">
              <a:rPr lang="en-US" smtClean="0"/>
              <a:t>2/17/20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1632096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B963A0-FFA9-D04B-9418-5B99867BB5FA}" type="datetimeFigureOut">
              <a:rPr lang="en-US" smtClean="0"/>
              <a:t>2/17/20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443400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0B963A0-FFA9-D04B-9418-5B99867BB5FA}" type="datetimeFigureOut">
              <a:rPr lang="en-US" smtClean="0"/>
              <a:t>2/17/20</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657D21E-3334-8841-B442-78B7F1E60552}"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7330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0B963A0-FFA9-D04B-9418-5B99867BB5FA}" type="datetimeFigureOut">
              <a:rPr lang="en-US" smtClean="0"/>
              <a:t>2/17/20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5657D21E-3334-8841-B442-78B7F1E60552}"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39929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B963A0-FFA9-D04B-9418-5B99867BB5F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4062711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B963A0-FFA9-D04B-9418-5B99867BB5FA}" type="datetimeFigureOut">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57D21E-3334-8841-B442-78B7F1E60552}" type="slidenum">
              <a:rPr lang="en-US" smtClean="0"/>
              <a:t>‹#›</a:t>
            </a:fld>
            <a:endParaRPr lang="en-US"/>
          </a:p>
        </p:txBody>
      </p:sp>
    </p:spTree>
    <p:extLst>
      <p:ext uri="{BB962C8B-B14F-4D97-AF65-F5344CB8AC3E}">
        <p14:creationId xmlns:p14="http://schemas.microsoft.com/office/powerpoint/2010/main" val="359274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0B963A0-FFA9-D04B-9418-5B99867BB5FA}" type="datetimeFigureOut">
              <a:rPr lang="en-US" smtClean="0"/>
              <a:t>2/17/20</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5657D21E-3334-8841-B442-78B7F1E60552}" type="slidenum">
              <a:rPr lang="en-US" smtClean="0"/>
              <a:t>‹#›</a:t>
            </a:fld>
            <a:endParaRPr lang="en-US"/>
          </a:p>
        </p:txBody>
      </p:sp>
    </p:spTree>
    <p:extLst>
      <p:ext uri="{BB962C8B-B14F-4D97-AF65-F5344CB8AC3E}">
        <p14:creationId xmlns:p14="http://schemas.microsoft.com/office/powerpoint/2010/main" val="42182476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atlantic.com/health/archive/2011/10/all-work-and-no-play-why-your-kids-are-more-anxious-depressed/246422/" TargetMode="External"/><Relationship Id="rId2" Type="http://schemas.openxmlformats.org/officeDocument/2006/relationships/hyperlink" Target="https://www.teachearlyyears.com/nursery-management/view/making-observations" TargetMode="External"/><Relationship Id="rId1" Type="http://schemas.openxmlformats.org/officeDocument/2006/relationships/slideLayout" Target="../slideLayouts/slideLayout2.xml"/><Relationship Id="rId6" Type="http://schemas.openxmlformats.org/officeDocument/2006/relationships/hyperlink" Target="https://hwb.gov.wales/storage/fcb8539c-9be7-4883-8542-35d7b54b56f2/foundation-phase-outdoor-learning-handbook.pdf" TargetMode="External"/><Relationship Id="rId5" Type="http://schemas.openxmlformats.org/officeDocument/2006/relationships/hyperlink" Target="https://voiceofplay.org/benefits-of-play/#emotional" TargetMode="External"/><Relationship Id="rId4" Type="http://schemas.openxmlformats.org/officeDocument/2006/relationships/hyperlink" Target="https://www.playdale.co.uk/how-outdoor-play-helps-emo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3290-7D8D-0048-95A1-B53316495B6D}"/>
              </a:ext>
            </a:extLst>
          </p:cNvPr>
          <p:cNvSpPr>
            <a:spLocks noGrp="1"/>
          </p:cNvSpPr>
          <p:nvPr>
            <p:ph type="ctrTitle"/>
          </p:nvPr>
        </p:nvSpPr>
        <p:spPr/>
        <p:txBody>
          <a:bodyPr/>
          <a:lstStyle/>
          <a:p>
            <a:r>
              <a:rPr lang="en-US" sz="3200" dirty="0">
                <a:latin typeface="Arial" panose="020B0604020202020204" pitchFamily="34" charset="0"/>
                <a:cs typeface="Arial" panose="020B0604020202020204" pitchFamily="34" charset="0"/>
              </a:rPr>
              <a:t>How does outdoor play support  children  ALONG SIDE THEIR EMOTIONAL DEVELOPMENT?</a:t>
            </a:r>
          </a:p>
        </p:txBody>
      </p:sp>
      <p:sp>
        <p:nvSpPr>
          <p:cNvPr id="3" name="Subtitle 2">
            <a:extLst>
              <a:ext uri="{FF2B5EF4-FFF2-40B4-BE49-F238E27FC236}">
                <a16:creationId xmlns:a16="http://schemas.microsoft.com/office/drawing/2014/main" id="{BD516C9C-7AF7-494E-AE9A-7E5D0EFBF2C3}"/>
              </a:ext>
            </a:extLst>
          </p:cNvPr>
          <p:cNvSpPr>
            <a:spLocks noGrp="1"/>
          </p:cNvSpPr>
          <p:nvPr>
            <p:ph type="subTitle" idx="1"/>
          </p:nvPr>
        </p:nvSpPr>
        <p:spPr/>
        <p:txBody>
          <a:bodyPr/>
          <a:lstStyle/>
          <a:p>
            <a:r>
              <a:rPr lang="en-US" dirty="0"/>
              <a:t>Reema Akther -1802133</a:t>
            </a:r>
          </a:p>
        </p:txBody>
      </p:sp>
    </p:spTree>
    <p:extLst>
      <p:ext uri="{BB962C8B-B14F-4D97-AF65-F5344CB8AC3E}">
        <p14:creationId xmlns:p14="http://schemas.microsoft.com/office/powerpoint/2010/main" val="2822961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C6FD-7F16-5941-8809-9561D6FF23EE}"/>
              </a:ext>
            </a:extLst>
          </p:cNvPr>
          <p:cNvSpPr>
            <a:spLocks noGrp="1"/>
          </p:cNvSpPr>
          <p:nvPr>
            <p:ph type="title"/>
          </p:nvPr>
        </p:nvSpPr>
        <p:spPr>
          <a:xfrm>
            <a:off x="301255" y="261423"/>
            <a:ext cx="10515600" cy="991908"/>
          </a:xfrm>
        </p:spPr>
        <p:txBody>
          <a:bodyPr/>
          <a:lstStyle/>
          <a:p>
            <a:r>
              <a:rPr lang="en-US" dirty="0"/>
              <a:t>Introduction</a:t>
            </a:r>
          </a:p>
        </p:txBody>
      </p:sp>
      <p:sp>
        <p:nvSpPr>
          <p:cNvPr id="3" name="Content Placeholder 2">
            <a:extLst>
              <a:ext uri="{FF2B5EF4-FFF2-40B4-BE49-F238E27FC236}">
                <a16:creationId xmlns:a16="http://schemas.microsoft.com/office/drawing/2014/main" id="{9AFC336B-308D-224D-85B9-77F81FAB5254}"/>
              </a:ext>
            </a:extLst>
          </p:cNvPr>
          <p:cNvSpPr>
            <a:spLocks noGrp="1"/>
          </p:cNvSpPr>
          <p:nvPr>
            <p:ph idx="1"/>
          </p:nvPr>
        </p:nvSpPr>
        <p:spPr>
          <a:xfrm>
            <a:off x="639921" y="1896797"/>
            <a:ext cx="10366745" cy="2099470"/>
          </a:xfrm>
        </p:spPr>
        <p:txBody>
          <a:bodyPr/>
          <a:lstStyle/>
          <a:p>
            <a:pPr marL="0" indent="0">
              <a:buNone/>
            </a:pPr>
            <a:r>
              <a:rPr lang="en-US" dirty="0">
                <a:latin typeface="Arial" panose="020B0604020202020204" pitchFamily="34" charset="0"/>
                <a:cs typeface="Arial" panose="020B0604020202020204" pitchFamily="34" charset="0"/>
              </a:rPr>
              <a:t>I will be looking at ‘how does outdoor play support children alongside their emotional development?’ whilst also talking a bit about play, what it is and then moving onto outdoor play and how it develops their emotional development, and providing some activities that I have seen during my time in placement. I will also look at what primary and secondary research is. Furthermore, I will look at what research methods there are and what methodologies I picked, and why and the strengths and weaknesses of them.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20000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C0A4F-9088-104D-B0BD-8EFFF453AB69}"/>
              </a:ext>
            </a:extLst>
          </p:cNvPr>
          <p:cNvSpPr>
            <a:spLocks noGrp="1"/>
          </p:cNvSpPr>
          <p:nvPr>
            <p:ph type="title"/>
          </p:nvPr>
        </p:nvSpPr>
        <p:spPr>
          <a:xfrm>
            <a:off x="3535705" y="659984"/>
            <a:ext cx="4642884" cy="977132"/>
          </a:xfrm>
        </p:spPr>
        <p:txBody>
          <a:bodyPr>
            <a:normAutofit fontScale="90000"/>
          </a:bodyPr>
          <a:lstStyle/>
          <a:p>
            <a:r>
              <a:rPr lang="en-US" dirty="0"/>
              <a:t>Research topic </a:t>
            </a:r>
          </a:p>
        </p:txBody>
      </p:sp>
      <p:sp>
        <p:nvSpPr>
          <p:cNvPr id="4" name="Frame 3">
            <a:extLst>
              <a:ext uri="{FF2B5EF4-FFF2-40B4-BE49-F238E27FC236}">
                <a16:creationId xmlns:a16="http://schemas.microsoft.com/office/drawing/2014/main" id="{D2761A5A-A52D-C44A-BF4B-9754DE83096F}"/>
              </a:ext>
            </a:extLst>
          </p:cNvPr>
          <p:cNvSpPr/>
          <p:nvPr/>
        </p:nvSpPr>
        <p:spPr>
          <a:xfrm>
            <a:off x="2286000" y="1956391"/>
            <a:ext cx="7155712" cy="2679404"/>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2EAD579D-85BC-C04A-A304-C4FF622933A9}"/>
              </a:ext>
            </a:extLst>
          </p:cNvPr>
          <p:cNvSpPr txBox="1"/>
          <p:nvPr/>
        </p:nvSpPr>
        <p:spPr>
          <a:xfrm>
            <a:off x="3186603" y="2603595"/>
            <a:ext cx="5354506" cy="1384995"/>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How does outdoor play support children alongside their emotional development ? </a:t>
            </a:r>
          </a:p>
        </p:txBody>
      </p:sp>
    </p:spTree>
    <p:extLst>
      <p:ext uri="{BB962C8B-B14F-4D97-AF65-F5344CB8AC3E}">
        <p14:creationId xmlns:p14="http://schemas.microsoft.com/office/powerpoint/2010/main" val="1441903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4CAB7-E1CE-EE42-BF58-69AC15C3D6AA}"/>
              </a:ext>
            </a:extLst>
          </p:cNvPr>
          <p:cNvSpPr>
            <a:spLocks noGrp="1"/>
          </p:cNvSpPr>
          <p:nvPr>
            <p:ph type="title"/>
          </p:nvPr>
        </p:nvSpPr>
        <p:spPr>
          <a:xfrm>
            <a:off x="3069102" y="275325"/>
            <a:ext cx="5642819" cy="955040"/>
          </a:xfrm>
        </p:spPr>
        <p:txBody>
          <a:bodyPr/>
          <a:lstStyle/>
          <a:p>
            <a:r>
              <a:rPr lang="en-US" dirty="0"/>
              <a:t>What is play? </a:t>
            </a:r>
          </a:p>
        </p:txBody>
      </p:sp>
      <p:sp>
        <p:nvSpPr>
          <p:cNvPr id="3" name="Content Placeholder 2">
            <a:extLst>
              <a:ext uri="{FF2B5EF4-FFF2-40B4-BE49-F238E27FC236}">
                <a16:creationId xmlns:a16="http://schemas.microsoft.com/office/drawing/2014/main" id="{4311FE03-C2A2-B245-9992-A50893A1B152}"/>
              </a:ext>
            </a:extLst>
          </p:cNvPr>
          <p:cNvSpPr>
            <a:spLocks noGrp="1"/>
          </p:cNvSpPr>
          <p:nvPr>
            <p:ph idx="1"/>
          </p:nvPr>
        </p:nvSpPr>
        <p:spPr>
          <a:xfrm>
            <a:off x="1159915" y="1322363"/>
            <a:ext cx="9169791" cy="4876800"/>
          </a:xfrm>
        </p:spPr>
        <p:txBody>
          <a:bodyPr/>
          <a:lstStyle/>
          <a:p>
            <a:pPr marL="0" indent="0">
              <a:buNone/>
            </a:pPr>
            <a:r>
              <a:rPr lang="en-US" dirty="0">
                <a:latin typeface="Arial" panose="020B0604020202020204" pitchFamily="34" charset="0"/>
                <a:cs typeface="Arial" panose="020B0604020202020204" pitchFamily="34" charset="0"/>
              </a:rPr>
              <a:t>Play in general is important part of children during their early years, whether that is initiated play or adult led play, it still plays a huge part and it is an essential part of their life. Baker B, et al (2012) states “play is children’s work.” and that “play is vital to children and young people’s healthy development. It should never be dismissed as unimportant or trivial”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Play will also act as therapy for children, as It can help them to work through events that they may have gone through, prepare them for real life and developing their sensory learning.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“All of this helps them develop the planning and organisational skills which underpin so much of learning. And all of this happens through play” (Macintyre, C, 2011).</a:t>
            </a:r>
          </a:p>
        </p:txBody>
      </p:sp>
    </p:spTree>
    <p:extLst>
      <p:ext uri="{BB962C8B-B14F-4D97-AF65-F5344CB8AC3E}">
        <p14:creationId xmlns:p14="http://schemas.microsoft.com/office/powerpoint/2010/main" val="4134974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6A0A0-4115-0049-A281-23FA25163835}"/>
              </a:ext>
            </a:extLst>
          </p:cNvPr>
          <p:cNvSpPr>
            <a:spLocks noGrp="1"/>
          </p:cNvSpPr>
          <p:nvPr>
            <p:ph type="title"/>
          </p:nvPr>
        </p:nvSpPr>
        <p:spPr>
          <a:xfrm>
            <a:off x="396240" y="297154"/>
            <a:ext cx="10058400" cy="583379"/>
          </a:xfrm>
        </p:spPr>
        <p:txBody>
          <a:bodyPr>
            <a:normAutofit fontScale="90000"/>
          </a:bodyPr>
          <a:lstStyle/>
          <a:p>
            <a:r>
              <a:rPr lang="en-US" dirty="0"/>
              <a:t>Outdoor play</a:t>
            </a:r>
          </a:p>
        </p:txBody>
      </p:sp>
      <p:sp>
        <p:nvSpPr>
          <p:cNvPr id="3" name="Content Placeholder 2">
            <a:extLst>
              <a:ext uri="{FF2B5EF4-FFF2-40B4-BE49-F238E27FC236}">
                <a16:creationId xmlns:a16="http://schemas.microsoft.com/office/drawing/2014/main" id="{087D7728-1448-EF42-AABC-B5F533F99381}"/>
              </a:ext>
            </a:extLst>
          </p:cNvPr>
          <p:cNvSpPr>
            <a:spLocks noGrp="1"/>
          </p:cNvSpPr>
          <p:nvPr>
            <p:ph idx="1"/>
          </p:nvPr>
        </p:nvSpPr>
        <p:spPr>
          <a:xfrm>
            <a:off x="396240" y="1277646"/>
            <a:ext cx="11399520" cy="5283200"/>
          </a:xfrm>
        </p:spPr>
        <p:txBody>
          <a:bodyPr>
            <a:normAutofit/>
          </a:bodyPr>
          <a:lstStyle/>
          <a:p>
            <a:pPr marL="0" indent="0">
              <a:buNone/>
            </a:pPr>
            <a:r>
              <a:rPr lang="en-US" dirty="0">
                <a:latin typeface="Arial" panose="020B0604020202020204" pitchFamily="34" charset="0"/>
                <a:cs typeface="Arial" panose="020B0604020202020204" pitchFamily="34" charset="0"/>
              </a:rPr>
              <a:t>Children enjoy playing outdoors and whilst being outdoors they are learning, even though they themselves won’t realise.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Playing in the outdoors gives the child a chance to explore their natural environment, they can play games, whilst also testing out their physical limits.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Not to mention “when children are in charge of their own play, it provides a foundation for their future mental health as older children and adults”(Entin, E, 2011).</a:t>
            </a:r>
          </a:p>
          <a:p>
            <a:pPr marL="0" indent="0">
              <a:buNone/>
            </a:pPr>
            <a:endParaRPr lang="en-US" dirty="0">
              <a:latin typeface="Arial" panose="020B0604020202020204" pitchFamily="34" charset="0"/>
              <a:cs typeface="Arial" panose="020B0604020202020204" pitchFamily="34" charset="0"/>
            </a:endParaRPr>
          </a:p>
          <a:p>
            <a:pPr>
              <a:buFont typeface="Wingdings" pitchFamily="2" charset="2"/>
              <a:buChar char="v"/>
            </a:pPr>
            <a:r>
              <a:rPr lang="en-US" dirty="0">
                <a:latin typeface="Arial" panose="020B0604020202020204" pitchFamily="34" charset="0"/>
                <a:cs typeface="Arial" panose="020B0604020202020204" pitchFamily="34" charset="0"/>
              </a:rPr>
              <a:t> When playing in the outdoors it gives the child to push their boundaries </a:t>
            </a:r>
          </a:p>
          <a:p>
            <a:pPr>
              <a:buFont typeface="Wingdings" pitchFamily="2" charset="2"/>
              <a:buChar char="v"/>
            </a:pPr>
            <a:r>
              <a:rPr lang="en-US" dirty="0">
                <a:latin typeface="Arial" panose="020B0604020202020204" pitchFamily="34" charset="0"/>
                <a:cs typeface="Arial" panose="020B0604020202020204" pitchFamily="34" charset="0"/>
              </a:rPr>
              <a:t> Develop independence as well as their self-confidence</a:t>
            </a:r>
          </a:p>
          <a:p>
            <a:pPr>
              <a:buFont typeface="Wingdings" pitchFamily="2" charset="2"/>
              <a:buChar char="v"/>
            </a:pPr>
            <a:r>
              <a:rPr lang="en-US" dirty="0">
                <a:latin typeface="Arial" panose="020B0604020202020204" pitchFamily="34" charset="0"/>
                <a:cs typeface="Arial" panose="020B0604020202020204" pitchFamily="34" charset="0"/>
              </a:rPr>
              <a:t> Experimentation </a:t>
            </a:r>
          </a:p>
          <a:p>
            <a:pPr>
              <a:buFont typeface="Wingdings" pitchFamily="2" charset="2"/>
              <a:buChar char="v"/>
            </a:pPr>
            <a:r>
              <a:rPr lang="en-US" dirty="0">
                <a:latin typeface="Arial" panose="020B0604020202020204" pitchFamily="34" charset="0"/>
                <a:cs typeface="Arial" panose="020B0604020202020204" pitchFamily="34" charset="0"/>
              </a:rPr>
              <a:t> More active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6839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1824-3BDF-8846-8291-CB93735E9656}"/>
              </a:ext>
            </a:extLst>
          </p:cNvPr>
          <p:cNvSpPr>
            <a:spLocks noGrp="1"/>
          </p:cNvSpPr>
          <p:nvPr>
            <p:ph type="title"/>
          </p:nvPr>
        </p:nvSpPr>
        <p:spPr>
          <a:xfrm>
            <a:off x="333023" y="370968"/>
            <a:ext cx="10792177" cy="903984"/>
          </a:xfrm>
        </p:spPr>
        <p:txBody>
          <a:bodyPr>
            <a:noAutofit/>
          </a:bodyPr>
          <a:lstStyle/>
          <a:p>
            <a:r>
              <a:rPr lang="en-US" sz="4000" dirty="0"/>
              <a:t>Outdoor play &amp; emotional development </a:t>
            </a:r>
          </a:p>
        </p:txBody>
      </p:sp>
      <p:sp>
        <p:nvSpPr>
          <p:cNvPr id="3" name="Content Placeholder 2">
            <a:extLst>
              <a:ext uri="{FF2B5EF4-FFF2-40B4-BE49-F238E27FC236}">
                <a16:creationId xmlns:a16="http://schemas.microsoft.com/office/drawing/2014/main" id="{6A59D9D9-B8E6-5344-88BF-AD92D7B5D76B}"/>
              </a:ext>
            </a:extLst>
          </p:cNvPr>
          <p:cNvSpPr>
            <a:spLocks noGrp="1"/>
          </p:cNvSpPr>
          <p:nvPr>
            <p:ph idx="1"/>
          </p:nvPr>
        </p:nvSpPr>
        <p:spPr>
          <a:xfrm>
            <a:off x="423332" y="1463040"/>
            <a:ext cx="11486445" cy="5023992"/>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 outdoor area is a complete learning environment, which caters for all children’s needs- cognitive, linguistic, emotional, social and physical.” (</a:t>
            </a:r>
            <a:r>
              <a:rPr lang="en-US" dirty="0" err="1">
                <a:latin typeface="Arial" panose="020B0604020202020204" pitchFamily="34" charset="0"/>
                <a:cs typeface="Arial" panose="020B0604020202020204" pitchFamily="34" charset="0"/>
              </a:rPr>
              <a:t>Bilton</a:t>
            </a:r>
            <a:r>
              <a:rPr lang="en-US" dirty="0">
                <a:latin typeface="Arial" panose="020B0604020202020204" pitchFamily="34" charset="0"/>
                <a:cs typeface="Arial" panose="020B0604020202020204" pitchFamily="34" charset="0"/>
              </a:rPr>
              <a:t>, H 2010. p.1)</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Children can use the outdoor play to express their emotions and be able to take risks, such as for example; a child might be afraid to go on the climbers but still tries and once they have found out that it isn’t too bad, the child may want to go again and they are overcoming what they were too scared to do before and overcoming that challenge, which then develops their self-esteem and confidence.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Furthermore, play can act as therapy and allow the children to release emotions “play out their traumas so they can share feelings freely” states voice of play, unknown.</a:t>
            </a:r>
            <a:br>
              <a:rPr lang="en-GB" dirty="0"/>
            </a:b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7814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DD021-EB9B-F246-9DA6-F695819DC68F}"/>
              </a:ext>
            </a:extLst>
          </p:cNvPr>
          <p:cNvSpPr>
            <a:spLocks noGrp="1"/>
          </p:cNvSpPr>
          <p:nvPr>
            <p:ph type="title"/>
          </p:nvPr>
        </p:nvSpPr>
        <p:spPr>
          <a:xfrm>
            <a:off x="389466" y="278707"/>
            <a:ext cx="11215511" cy="1088505"/>
          </a:xfrm>
        </p:spPr>
        <p:txBody>
          <a:bodyPr>
            <a:normAutofit/>
          </a:bodyPr>
          <a:lstStyle/>
          <a:p>
            <a:r>
              <a:rPr lang="en-US" sz="4000" dirty="0"/>
              <a:t>Outdoor play &amp; emotional development </a:t>
            </a:r>
          </a:p>
        </p:txBody>
      </p:sp>
      <p:sp>
        <p:nvSpPr>
          <p:cNvPr id="3" name="Content Placeholder 2">
            <a:extLst>
              <a:ext uri="{FF2B5EF4-FFF2-40B4-BE49-F238E27FC236}">
                <a16:creationId xmlns:a16="http://schemas.microsoft.com/office/drawing/2014/main" id="{07947D00-C5EE-884E-9706-744B86C2E3C6}"/>
              </a:ext>
            </a:extLst>
          </p:cNvPr>
          <p:cNvSpPr>
            <a:spLocks noGrp="1"/>
          </p:cNvSpPr>
          <p:nvPr>
            <p:ph idx="1"/>
          </p:nvPr>
        </p:nvSpPr>
        <p:spPr>
          <a:xfrm>
            <a:off x="389466" y="1367211"/>
            <a:ext cx="11068756" cy="4965856"/>
          </a:xfrm>
        </p:spPr>
        <p:txBody>
          <a:bodyPr/>
          <a:lstStyle/>
          <a:p>
            <a:pPr marL="0" indent="0">
              <a:buNone/>
            </a:pPr>
            <a:r>
              <a:rPr lang="en-US" dirty="0">
                <a:latin typeface="Arial" panose="020B0604020202020204" pitchFamily="34" charset="0"/>
                <a:cs typeface="Arial" panose="020B0604020202020204" pitchFamily="34" charset="0"/>
              </a:rPr>
              <a:t>These are some of the activities that I have seen outdoors whilst in placement;</a:t>
            </a:r>
          </a:p>
          <a:p>
            <a:pPr>
              <a:buFont typeface="Wingdings" pitchFamily="2" charset="2"/>
              <a:buChar char="v"/>
            </a:pPr>
            <a:r>
              <a:rPr lang="en-US" dirty="0">
                <a:latin typeface="Arial" panose="020B0604020202020204" pitchFamily="34" charset="0"/>
                <a:cs typeface="Arial" panose="020B0604020202020204" pitchFamily="34" charset="0"/>
              </a:rPr>
              <a:t> Music area </a:t>
            </a:r>
          </a:p>
          <a:p>
            <a:pPr>
              <a:buFont typeface="Wingdings" pitchFamily="2" charset="2"/>
              <a:buChar char="v"/>
            </a:pPr>
            <a:endParaRPr lang="en-US" dirty="0">
              <a:latin typeface="Arial" panose="020B0604020202020204" pitchFamily="34" charset="0"/>
              <a:cs typeface="Arial" panose="020B0604020202020204" pitchFamily="34" charset="0"/>
            </a:endParaRPr>
          </a:p>
          <a:p>
            <a:pPr>
              <a:buFont typeface="Wingdings" pitchFamily="2" charset="2"/>
              <a:buChar char="v"/>
            </a:pPr>
            <a:r>
              <a:rPr lang="en-US" dirty="0">
                <a:latin typeface="Arial" panose="020B0604020202020204" pitchFamily="34" charset="0"/>
                <a:cs typeface="Arial" panose="020B0604020202020204" pitchFamily="34" charset="0"/>
              </a:rPr>
              <a:t> Role play area in their outdoor classroom</a:t>
            </a:r>
          </a:p>
          <a:p>
            <a:pPr>
              <a:buFont typeface="Wingdings" pitchFamily="2" charset="2"/>
              <a:buChar char="v"/>
            </a:pPr>
            <a:endParaRPr lang="en-US" dirty="0">
              <a:latin typeface="Arial" panose="020B0604020202020204" pitchFamily="34" charset="0"/>
              <a:cs typeface="Arial" panose="020B0604020202020204" pitchFamily="34" charset="0"/>
            </a:endParaRPr>
          </a:p>
          <a:p>
            <a:pPr>
              <a:buFont typeface="Wingdings" pitchFamily="2" charset="2"/>
              <a:buChar char="v"/>
            </a:pPr>
            <a:r>
              <a:rPr lang="en-US" dirty="0">
                <a:latin typeface="Arial" panose="020B0604020202020204" pitchFamily="34" charset="0"/>
                <a:cs typeface="Arial" panose="020B0604020202020204" pitchFamily="34" charset="0"/>
              </a:rPr>
              <a:t> Sand and water tray </a:t>
            </a:r>
          </a:p>
          <a:p>
            <a:pPr>
              <a:buFont typeface="Wingdings" pitchFamily="2" charset="2"/>
              <a:buChar char="v"/>
            </a:pPr>
            <a:endParaRPr lang="en-US" dirty="0">
              <a:latin typeface="Arial" panose="020B0604020202020204" pitchFamily="34" charset="0"/>
              <a:cs typeface="Arial" panose="020B0604020202020204" pitchFamily="34" charset="0"/>
            </a:endParaRPr>
          </a:p>
          <a:p>
            <a:pPr>
              <a:buFont typeface="Wingdings" pitchFamily="2" charset="2"/>
              <a:buChar char="v"/>
            </a:pPr>
            <a:r>
              <a:rPr lang="en-US" dirty="0">
                <a:latin typeface="Arial" panose="020B0604020202020204" pitchFamily="34" charset="0"/>
                <a:cs typeface="Arial" panose="020B0604020202020204" pitchFamily="34" charset="0"/>
              </a:rPr>
              <a:t> Pirate ship (slide, pole, small climbing frame)</a:t>
            </a:r>
          </a:p>
          <a:p>
            <a:pPr marL="0" indent="0">
              <a:buNone/>
            </a:pPr>
            <a:endParaRPr lang="en-US" dirty="0"/>
          </a:p>
          <a:p>
            <a:pPr marL="0" indent="0">
              <a:buNone/>
            </a:pPr>
            <a:r>
              <a:rPr lang="en-US" dirty="0">
                <a:latin typeface="Arial" panose="020B0604020202020204" pitchFamily="34" charset="0"/>
                <a:cs typeface="Arial" panose="020B0604020202020204" pitchFamily="34" charset="0"/>
              </a:rPr>
              <a:t>“Emotional development is the understanding of feelings in themselves and others. Being able to define how you are feeling and express it appropriately helps children to have greater control of their emotions later in life. Understanding how others feel and how to change the way you act towards others is an essential skill for all future relationships” (</a:t>
            </a:r>
            <a:r>
              <a:rPr lang="en-US" dirty="0" err="1">
                <a:latin typeface="Arial" panose="020B0604020202020204" pitchFamily="34" charset="0"/>
                <a:cs typeface="Arial" panose="020B0604020202020204" pitchFamily="34" charset="0"/>
              </a:rPr>
              <a:t>Playdale</a:t>
            </a:r>
            <a:r>
              <a:rPr lang="en-US"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058490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C53B-6247-DF42-AF55-08228203003C}"/>
              </a:ext>
            </a:extLst>
          </p:cNvPr>
          <p:cNvSpPr>
            <a:spLocks noGrp="1"/>
          </p:cNvSpPr>
          <p:nvPr>
            <p:ph type="title"/>
          </p:nvPr>
        </p:nvSpPr>
        <p:spPr>
          <a:xfrm>
            <a:off x="375424" y="285756"/>
            <a:ext cx="11311053" cy="912171"/>
          </a:xfrm>
        </p:spPr>
        <p:txBody>
          <a:bodyPr/>
          <a:lstStyle/>
          <a:p>
            <a:r>
              <a:rPr lang="en-US" dirty="0"/>
              <a:t>Primary and Secondary research</a:t>
            </a:r>
          </a:p>
        </p:txBody>
      </p:sp>
      <p:sp>
        <p:nvSpPr>
          <p:cNvPr id="3" name="Content Placeholder 2">
            <a:extLst>
              <a:ext uri="{FF2B5EF4-FFF2-40B4-BE49-F238E27FC236}">
                <a16:creationId xmlns:a16="http://schemas.microsoft.com/office/drawing/2014/main" id="{7263D3B6-0155-3342-B303-EF5FFDAD3EEC}"/>
              </a:ext>
            </a:extLst>
          </p:cNvPr>
          <p:cNvSpPr>
            <a:spLocks noGrp="1"/>
          </p:cNvSpPr>
          <p:nvPr>
            <p:ph idx="1"/>
          </p:nvPr>
        </p:nvSpPr>
        <p:spPr>
          <a:xfrm>
            <a:off x="375424" y="1197927"/>
            <a:ext cx="11441152" cy="5374317"/>
          </a:xfrm>
        </p:spPr>
        <p:txBody>
          <a:bodyPr>
            <a:normAutofit lnSpcReduction="10000"/>
          </a:bodyPr>
          <a:lstStyle/>
          <a:p>
            <a:pPr>
              <a:buFont typeface="Wingdings" pitchFamily="2" charset="2"/>
              <a:buChar char="Ø"/>
            </a:pPr>
            <a:r>
              <a:rPr lang="en-US" dirty="0">
                <a:latin typeface="Arial" panose="020B0604020202020204" pitchFamily="34" charset="0"/>
                <a:cs typeface="Arial" panose="020B0604020202020204" pitchFamily="34" charset="0"/>
              </a:rPr>
              <a:t>Primary research</a:t>
            </a:r>
          </a:p>
          <a:p>
            <a:pPr marL="0" indent="0">
              <a:buNone/>
            </a:pPr>
            <a:r>
              <a:rPr lang="en-US" dirty="0">
                <a:latin typeface="Arial" panose="020B0604020202020204" pitchFamily="34" charset="0"/>
                <a:cs typeface="Arial" panose="020B0604020202020204" pitchFamily="34" charset="0"/>
              </a:rPr>
              <a:t>Primary research is doing research by yourself, collecting raw data and getting the information first-hand, and it will be linked to the needs of what you are researching.</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Primary research can be done by;</a:t>
            </a:r>
          </a:p>
          <a:p>
            <a:pPr>
              <a:buFont typeface="Wingdings" pitchFamily="2" charset="2"/>
              <a:buChar char="v"/>
            </a:pPr>
            <a:r>
              <a:rPr lang="en-US" dirty="0">
                <a:latin typeface="Arial" panose="020B0604020202020204" pitchFamily="34" charset="0"/>
                <a:cs typeface="Arial" panose="020B0604020202020204" pitchFamily="34" charset="0"/>
              </a:rPr>
              <a:t> Interviews </a:t>
            </a:r>
          </a:p>
          <a:p>
            <a:pPr>
              <a:buFont typeface="Wingdings" pitchFamily="2" charset="2"/>
              <a:buChar char="v"/>
            </a:pPr>
            <a:r>
              <a:rPr lang="en-US" dirty="0">
                <a:latin typeface="Arial" panose="020B0604020202020204" pitchFamily="34" charset="0"/>
                <a:cs typeface="Arial" panose="020B0604020202020204" pitchFamily="34" charset="0"/>
              </a:rPr>
              <a:t> Observations </a:t>
            </a:r>
          </a:p>
          <a:p>
            <a:pPr>
              <a:buFont typeface="Wingdings" pitchFamily="2" charset="2"/>
              <a:buChar char="v"/>
            </a:pPr>
            <a:r>
              <a:rPr lang="en-US" dirty="0">
                <a:latin typeface="Arial" panose="020B0604020202020204" pitchFamily="34" charset="0"/>
                <a:cs typeface="Arial" panose="020B0604020202020204" pitchFamily="34" charset="0"/>
              </a:rPr>
              <a:t> Questionnaires </a:t>
            </a:r>
          </a:p>
          <a:p>
            <a:pPr marL="0" indent="0">
              <a:buNone/>
            </a:pPr>
            <a:endParaRPr lang="en-US"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Secondary research</a:t>
            </a:r>
          </a:p>
          <a:p>
            <a:pPr marL="0" indent="0">
              <a:buNone/>
            </a:pPr>
            <a:r>
              <a:rPr lang="en-US" dirty="0">
                <a:latin typeface="Arial" panose="020B0604020202020204" pitchFamily="34" charset="0"/>
                <a:cs typeface="Arial" panose="020B0604020202020204" pitchFamily="34" charset="0"/>
              </a:rPr>
              <a:t>Secondary research data is information that has already been gathered by someone else and has been analysed and put out there for you.</a:t>
            </a:r>
          </a:p>
          <a:p>
            <a:pPr marL="0" indent="0">
              <a:buNone/>
            </a:pPr>
            <a:r>
              <a:rPr lang="en-US" dirty="0">
                <a:latin typeface="Arial" panose="020B0604020202020204" pitchFamily="34" charset="0"/>
                <a:cs typeface="Arial" panose="020B0604020202020204" pitchFamily="34" charset="0"/>
              </a:rPr>
              <a:t>Secondary research can be done by;</a:t>
            </a:r>
          </a:p>
          <a:p>
            <a:pPr>
              <a:buFont typeface="Wingdings" pitchFamily="2" charset="2"/>
              <a:buChar char="v"/>
            </a:pPr>
            <a:r>
              <a:rPr lang="en-US" dirty="0">
                <a:latin typeface="Arial" panose="020B0604020202020204" pitchFamily="34" charset="0"/>
                <a:cs typeface="Arial" panose="020B0604020202020204" pitchFamily="34" charset="0"/>
              </a:rPr>
              <a:t> Books</a:t>
            </a:r>
          </a:p>
          <a:p>
            <a:pPr>
              <a:buFont typeface="Wingdings" pitchFamily="2" charset="2"/>
              <a:buChar char="v"/>
            </a:pPr>
            <a:r>
              <a:rPr lang="en-US" dirty="0">
                <a:latin typeface="Arial" panose="020B0604020202020204" pitchFamily="34" charset="0"/>
                <a:cs typeface="Arial" panose="020B0604020202020204" pitchFamily="34" charset="0"/>
              </a:rPr>
              <a:t> Journals </a:t>
            </a:r>
          </a:p>
          <a:p>
            <a:pPr>
              <a:buFont typeface="Wingdings" pitchFamily="2" charset="2"/>
              <a:buChar char="v"/>
            </a:pPr>
            <a:r>
              <a:rPr lang="en-US" dirty="0">
                <a:latin typeface="Arial" panose="020B0604020202020204" pitchFamily="34" charset="0"/>
                <a:cs typeface="Arial" panose="020B0604020202020204" pitchFamily="34" charset="0"/>
              </a:rPr>
              <a:t> eBooks </a:t>
            </a:r>
          </a:p>
          <a:p>
            <a:pPr marL="0" indent="0">
              <a:buNone/>
            </a:pPr>
            <a:endParaRPr lang="en-US" dirty="0"/>
          </a:p>
        </p:txBody>
      </p:sp>
    </p:spTree>
    <p:extLst>
      <p:ext uri="{BB962C8B-B14F-4D97-AF65-F5344CB8AC3E}">
        <p14:creationId xmlns:p14="http://schemas.microsoft.com/office/powerpoint/2010/main" val="1195534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74904-EE55-CE4D-BFD5-D07BA1E38A23}"/>
              </a:ext>
            </a:extLst>
          </p:cNvPr>
          <p:cNvSpPr>
            <a:spLocks noGrp="1"/>
          </p:cNvSpPr>
          <p:nvPr>
            <p:ph type="title"/>
          </p:nvPr>
        </p:nvSpPr>
        <p:spPr>
          <a:xfrm>
            <a:off x="1867828" y="397397"/>
            <a:ext cx="8034455" cy="1325563"/>
          </a:xfrm>
        </p:spPr>
        <p:txBody>
          <a:bodyPr>
            <a:normAutofit fontScale="90000"/>
          </a:bodyPr>
          <a:lstStyle/>
          <a:p>
            <a:r>
              <a:rPr lang="en-US" dirty="0"/>
              <a:t>Methodologies for chosen </a:t>
            </a:r>
            <a:br>
              <a:rPr lang="en-US" dirty="0"/>
            </a:br>
            <a:r>
              <a:rPr lang="en-US" dirty="0"/>
              <a:t>research topic  </a:t>
            </a:r>
          </a:p>
        </p:txBody>
      </p:sp>
      <p:sp>
        <p:nvSpPr>
          <p:cNvPr id="3" name="Content Placeholder 2">
            <a:extLst>
              <a:ext uri="{FF2B5EF4-FFF2-40B4-BE49-F238E27FC236}">
                <a16:creationId xmlns:a16="http://schemas.microsoft.com/office/drawing/2014/main" id="{72F66B35-C991-BD47-8D54-4533A284FA26}"/>
              </a:ext>
            </a:extLst>
          </p:cNvPr>
          <p:cNvSpPr>
            <a:spLocks noGrp="1"/>
          </p:cNvSpPr>
          <p:nvPr>
            <p:ph idx="1"/>
          </p:nvPr>
        </p:nvSpPr>
        <p:spPr>
          <a:xfrm>
            <a:off x="630172" y="1722959"/>
            <a:ext cx="11078607" cy="1912339"/>
          </a:xfrm>
        </p:spPr>
        <p:txBody>
          <a:bodyPr>
            <a:noAutofit/>
          </a:bodyPr>
          <a:lstStyle/>
          <a:p>
            <a:pPr marL="0" indent="0">
              <a:buNone/>
            </a:pPr>
            <a:r>
              <a:rPr lang="en-US" sz="2800" dirty="0">
                <a:latin typeface="Arial" panose="020B0604020202020204" pitchFamily="34" charset="0"/>
                <a:cs typeface="Arial" panose="020B0604020202020204" pitchFamily="34" charset="0"/>
              </a:rPr>
              <a:t>For me to gather all my information, I will be choosing two different types of methodologies. These two are; </a:t>
            </a:r>
            <a:br>
              <a:rPr lang="en-US"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a:p>
            <a:pPr>
              <a:buFont typeface="Wingdings" pitchFamily="2" charset="2"/>
              <a:buChar char="Ø"/>
            </a:pPr>
            <a:r>
              <a:rPr lang="en-US" sz="2800" dirty="0">
                <a:latin typeface="Arial" panose="020B0604020202020204" pitchFamily="34" charset="0"/>
                <a:cs typeface="Arial" panose="020B0604020202020204" pitchFamily="34" charset="0"/>
              </a:rPr>
              <a:t> Observations </a:t>
            </a:r>
          </a:p>
          <a:p>
            <a:pPr>
              <a:buFont typeface="Wingdings" pitchFamily="2" charset="2"/>
              <a:buChar char="Ø"/>
            </a:pPr>
            <a:r>
              <a:rPr lang="en-US" sz="2800" dirty="0">
                <a:latin typeface="Arial" panose="020B0604020202020204" pitchFamily="34" charset="0"/>
                <a:cs typeface="Arial" panose="020B0604020202020204" pitchFamily="34" charset="0"/>
              </a:rPr>
              <a:t> Interviews </a:t>
            </a:r>
            <a:endParaRPr lang="en-US" sz="2800" dirty="0"/>
          </a:p>
        </p:txBody>
      </p:sp>
    </p:spTree>
    <p:extLst>
      <p:ext uri="{BB962C8B-B14F-4D97-AF65-F5344CB8AC3E}">
        <p14:creationId xmlns:p14="http://schemas.microsoft.com/office/powerpoint/2010/main" val="3498392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86826-4A7B-344B-9EF8-A8DC1DB81459}"/>
              </a:ext>
            </a:extLst>
          </p:cNvPr>
          <p:cNvSpPr>
            <a:spLocks noGrp="1"/>
          </p:cNvSpPr>
          <p:nvPr>
            <p:ph type="title"/>
          </p:nvPr>
        </p:nvSpPr>
        <p:spPr>
          <a:xfrm>
            <a:off x="2036697" y="324655"/>
            <a:ext cx="7218815" cy="1371600"/>
          </a:xfrm>
        </p:spPr>
        <p:txBody>
          <a:bodyPr>
            <a:normAutofit fontScale="90000"/>
          </a:bodyPr>
          <a:lstStyle/>
          <a:p>
            <a:r>
              <a:rPr lang="en-US" dirty="0"/>
              <a:t>Methodologies for chosen </a:t>
            </a:r>
            <a:br>
              <a:rPr lang="en-US" dirty="0"/>
            </a:br>
            <a:r>
              <a:rPr lang="en-US" dirty="0"/>
              <a:t>research topic </a:t>
            </a:r>
          </a:p>
        </p:txBody>
      </p:sp>
      <p:sp>
        <p:nvSpPr>
          <p:cNvPr id="3" name="Content Placeholder 2">
            <a:extLst>
              <a:ext uri="{FF2B5EF4-FFF2-40B4-BE49-F238E27FC236}">
                <a16:creationId xmlns:a16="http://schemas.microsoft.com/office/drawing/2014/main" id="{14405187-1B32-F341-AEC5-D60FCE36EB22}"/>
              </a:ext>
            </a:extLst>
          </p:cNvPr>
          <p:cNvSpPr>
            <a:spLocks noGrp="1"/>
          </p:cNvSpPr>
          <p:nvPr>
            <p:ph idx="1"/>
          </p:nvPr>
        </p:nvSpPr>
        <p:spPr>
          <a:xfrm>
            <a:off x="353652" y="1696255"/>
            <a:ext cx="11328895" cy="4867831"/>
          </a:xfrm>
        </p:spPr>
        <p:txBody>
          <a:bodyPr>
            <a:normAutofit/>
          </a:bodyPr>
          <a:lstStyle/>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Interview- Semi-structured </a:t>
            </a:r>
          </a:p>
          <a:p>
            <a:pPr marL="0" indent="0">
              <a:buNone/>
            </a:pPr>
            <a:r>
              <a:rPr lang="en-US" sz="1900" dirty="0">
                <a:latin typeface="Arial" panose="020B0604020202020204" pitchFamily="34" charset="0"/>
                <a:cs typeface="Arial" panose="020B0604020202020204" pitchFamily="34" charset="0"/>
              </a:rPr>
              <a:t>For my interview I have decided to go with ‘semi structured interview’ as because this will allow ”the interview to develop and change through the course” (Denscombe, M. 2014). This will then allow us to go off topic if needed and ask the teacher other questions that will be related to my research topic.  </a:t>
            </a:r>
            <a:br>
              <a:rPr lang="en-US" sz="1900" dirty="0">
                <a:latin typeface="Arial" panose="020B0604020202020204" pitchFamily="34" charset="0"/>
                <a:cs typeface="Arial" panose="020B0604020202020204" pitchFamily="34" charset="0"/>
              </a:rPr>
            </a:br>
            <a:endParaRPr lang="en-US" sz="1900" dirty="0">
              <a:solidFill>
                <a:srgbClr val="FF0000"/>
              </a:solidFill>
            </a:endParaRPr>
          </a:p>
          <a:p>
            <a:pPr marL="0" indent="0">
              <a:buNone/>
            </a:pPr>
            <a:r>
              <a:rPr lang="en-US" sz="2000" b="1" dirty="0">
                <a:latin typeface="Arial" panose="020B0604020202020204" pitchFamily="34" charset="0"/>
                <a:cs typeface="Arial" panose="020B0604020202020204" pitchFamily="34" charset="0"/>
              </a:rPr>
              <a:t>Observation-  Time sampling </a:t>
            </a:r>
          </a:p>
          <a:p>
            <a:pPr marL="0" indent="0">
              <a:buNone/>
            </a:pPr>
            <a:r>
              <a:rPr lang="en-US" sz="1900" dirty="0">
                <a:latin typeface="Arial" panose="020B0604020202020204" pitchFamily="34" charset="0"/>
                <a:cs typeface="Arial" panose="020B0604020202020204" pitchFamily="34" charset="0"/>
              </a:rPr>
              <a:t>I will be using time ‘time sampling’  which is an observation that is being made every few minutes for at least an hour. It will include what activity the child is doing, which area they are most likely to be more involved in.  As Brodie, K (unknown) states this type of observation “is very useful for recording a child’s level of interest in types of activities, and their disposition.”</a:t>
            </a:r>
          </a:p>
          <a:p>
            <a:pPr marL="0" indent="0">
              <a:buNone/>
            </a:pPr>
            <a:endParaRPr lang="en-US" sz="1900" dirty="0">
              <a:latin typeface="Arial" panose="020B0604020202020204" pitchFamily="34" charset="0"/>
              <a:cs typeface="Arial" panose="020B0604020202020204" pitchFamily="34" charset="0"/>
            </a:endParaRPr>
          </a:p>
          <a:p>
            <a:pPr marL="0" indent="0">
              <a:buNone/>
            </a:pPr>
            <a:br>
              <a:rPr lang="en-GB" b="1" dirty="0">
                <a:latin typeface="Bookman Old Style" panose="02050604050505020204" pitchFamily="18" charset="0"/>
              </a:rPr>
            </a:b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863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2CB5A-FC0F-F340-97A6-E3D67E32B164}"/>
              </a:ext>
            </a:extLst>
          </p:cNvPr>
          <p:cNvSpPr>
            <a:spLocks noGrp="1"/>
          </p:cNvSpPr>
          <p:nvPr>
            <p:ph type="title"/>
          </p:nvPr>
        </p:nvSpPr>
        <p:spPr>
          <a:xfrm>
            <a:off x="416560" y="317474"/>
            <a:ext cx="10058400" cy="1371600"/>
          </a:xfrm>
        </p:spPr>
        <p:txBody>
          <a:bodyPr>
            <a:normAutofit fontScale="90000"/>
          </a:bodyPr>
          <a:lstStyle/>
          <a:p>
            <a:r>
              <a:rPr lang="en-US" dirty="0"/>
              <a:t>Strengths and weakness of methodologies </a:t>
            </a:r>
          </a:p>
        </p:txBody>
      </p:sp>
      <p:sp>
        <p:nvSpPr>
          <p:cNvPr id="3" name="Content Placeholder 2">
            <a:extLst>
              <a:ext uri="{FF2B5EF4-FFF2-40B4-BE49-F238E27FC236}">
                <a16:creationId xmlns:a16="http://schemas.microsoft.com/office/drawing/2014/main" id="{33384F2F-6CC8-1947-8B3E-9592FAD798BE}"/>
              </a:ext>
            </a:extLst>
          </p:cNvPr>
          <p:cNvSpPr>
            <a:spLocks noGrp="1"/>
          </p:cNvSpPr>
          <p:nvPr>
            <p:ph idx="1"/>
          </p:nvPr>
        </p:nvSpPr>
        <p:spPr>
          <a:xfrm>
            <a:off x="416560" y="1689074"/>
            <a:ext cx="10058400" cy="3931920"/>
          </a:xfrm>
        </p:spPr>
        <p:txBody>
          <a:bodyPr>
            <a:normAutofit fontScale="92500" lnSpcReduction="10000"/>
          </a:bodyPr>
          <a:lstStyle/>
          <a:p>
            <a:pPr marL="0" indent="0">
              <a:buNone/>
            </a:pPr>
            <a:r>
              <a:rPr lang="en-US" dirty="0">
                <a:latin typeface="Arial" panose="020B0604020202020204" pitchFamily="34" charset="0"/>
                <a:cs typeface="Arial" panose="020B0604020202020204" pitchFamily="34" charset="0"/>
              </a:rPr>
              <a:t>Semi-structure interview;</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Strength- questions can be prepared ahead of time and if needed I would be able to ask other questions when relevant to what we would be talking about.</a:t>
            </a:r>
          </a:p>
          <a:p>
            <a:pPr marL="0" indent="0">
              <a:buNone/>
            </a:pPr>
            <a:r>
              <a:rPr lang="en-US" dirty="0">
                <a:latin typeface="Arial" panose="020B0604020202020204" pitchFamily="34" charset="0"/>
                <a:cs typeface="Arial" panose="020B0604020202020204" pitchFamily="34" charset="0"/>
              </a:rPr>
              <a:t>Weakness- It can be time consuming and because when there is open ended questions it can be difficult to analyse.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Time sample;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Strengths- I will be able to have a clear understanding of where the child is, what the child is doing, and they are a useful way to collect and present observation data.</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It can show who their preferred playmates are and providing clues about where they may need help in development with.</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Weakness- it can be time consuming, and if not, paying full attention behaviors could also be missed. It will only be effective where a long period of free time is being offered to them.</a:t>
            </a:r>
          </a:p>
        </p:txBody>
      </p:sp>
    </p:spTree>
    <p:extLst>
      <p:ext uri="{BB962C8B-B14F-4D97-AF65-F5344CB8AC3E}">
        <p14:creationId xmlns:p14="http://schemas.microsoft.com/office/powerpoint/2010/main" val="454815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5164E-19C3-E345-8559-6A09C65E6DAF}"/>
              </a:ext>
            </a:extLst>
          </p:cNvPr>
          <p:cNvSpPr>
            <a:spLocks noGrp="1"/>
          </p:cNvSpPr>
          <p:nvPr>
            <p:ph type="title"/>
          </p:nvPr>
        </p:nvSpPr>
        <p:spPr>
          <a:xfrm>
            <a:off x="1262743" y="262657"/>
            <a:ext cx="10058400" cy="840766"/>
          </a:xfrm>
        </p:spPr>
        <p:txBody>
          <a:bodyPr/>
          <a:lstStyle/>
          <a:p>
            <a:r>
              <a:rPr lang="en-US" dirty="0"/>
              <a:t>Quantitative  &amp;  Qualitative </a:t>
            </a:r>
          </a:p>
        </p:txBody>
      </p:sp>
      <p:sp>
        <p:nvSpPr>
          <p:cNvPr id="3" name="Content Placeholder 2">
            <a:extLst>
              <a:ext uri="{FF2B5EF4-FFF2-40B4-BE49-F238E27FC236}">
                <a16:creationId xmlns:a16="http://schemas.microsoft.com/office/drawing/2014/main" id="{ABAE4C4C-2B8C-6B4D-97F3-B521959ACCB6}"/>
              </a:ext>
            </a:extLst>
          </p:cNvPr>
          <p:cNvSpPr>
            <a:spLocks noGrp="1"/>
          </p:cNvSpPr>
          <p:nvPr>
            <p:ph idx="1"/>
          </p:nvPr>
        </p:nvSpPr>
        <p:spPr>
          <a:xfrm>
            <a:off x="436880" y="1097280"/>
            <a:ext cx="11430000" cy="5504206"/>
          </a:xfrm>
        </p:spPr>
        <p:txBody>
          <a:bodyPr/>
          <a:lstStyle/>
          <a:p>
            <a:pPr marL="0" indent="0">
              <a:buNone/>
            </a:pPr>
            <a:r>
              <a:rPr lang="en-US" dirty="0">
                <a:latin typeface="Arial" panose="020B0604020202020204" pitchFamily="34" charset="0"/>
                <a:cs typeface="Arial" panose="020B0604020202020204" pitchFamily="34" charset="0"/>
              </a:rPr>
              <a:t>Quantitative is more visual with tally charts,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graphs and statistics;</a:t>
            </a:r>
          </a:p>
          <a:p>
            <a:pPr marL="0" indent="0" fontAlgn="t">
              <a:buNone/>
            </a:pPr>
            <a:r>
              <a:rPr lang="en-US" dirty="0">
                <a:latin typeface="Arial" panose="020B0604020202020204" pitchFamily="34" charset="0"/>
                <a:cs typeface="Arial" panose="020B0604020202020204" pitchFamily="34" charset="0"/>
              </a:rPr>
              <a:t>For example;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Tally chart: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pPr marL="0" indent="0" fontAlgn="t">
              <a:buNone/>
            </a:pPr>
            <a:endParaRPr lang="en-US" dirty="0">
              <a:latin typeface="Arial" panose="020B0604020202020204" pitchFamily="34" charset="0"/>
              <a:cs typeface="Arial" panose="020B0604020202020204" pitchFamily="34" charset="0"/>
            </a:endParaRPr>
          </a:p>
          <a:p>
            <a:pPr marL="0" indent="0" fontAlgn="t">
              <a:buNone/>
            </a:pPr>
            <a:r>
              <a:rPr lang="en-US" dirty="0">
                <a:latin typeface="Arial" panose="020B0604020202020204" pitchFamily="34" charset="0"/>
                <a:cs typeface="Arial" panose="020B0604020202020204" pitchFamily="34" charset="0"/>
              </a:rPr>
              <a:t>Graphs: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5E42442-E788-4D47-A87B-24C34A9A6C7F}"/>
              </a:ext>
            </a:extLst>
          </p:cNvPr>
          <p:cNvGraphicFramePr>
            <a:graphicFrameLocks noGrp="1"/>
          </p:cNvGraphicFramePr>
          <p:nvPr>
            <p:extLst>
              <p:ext uri="{D42A27DB-BD31-4B8C-83A1-F6EECF244321}">
                <p14:modId xmlns:p14="http://schemas.microsoft.com/office/powerpoint/2010/main" val="1639908508"/>
              </p:ext>
            </p:extLst>
          </p:nvPr>
        </p:nvGraphicFramePr>
        <p:xfrm>
          <a:off x="416560" y="2397759"/>
          <a:ext cx="4079240" cy="640080"/>
        </p:xfrm>
        <a:graphic>
          <a:graphicData uri="http://schemas.openxmlformats.org/drawingml/2006/table">
            <a:tbl>
              <a:tblPr firstRow="1" bandRow="1">
                <a:tableStyleId>{5940675A-B579-460E-94D1-54222C63F5DA}</a:tableStyleId>
              </a:tblPr>
              <a:tblGrid>
                <a:gridCol w="815848">
                  <a:extLst>
                    <a:ext uri="{9D8B030D-6E8A-4147-A177-3AD203B41FA5}">
                      <a16:colId xmlns:a16="http://schemas.microsoft.com/office/drawing/2014/main" val="87928750"/>
                    </a:ext>
                  </a:extLst>
                </a:gridCol>
                <a:gridCol w="815848">
                  <a:extLst>
                    <a:ext uri="{9D8B030D-6E8A-4147-A177-3AD203B41FA5}">
                      <a16:colId xmlns:a16="http://schemas.microsoft.com/office/drawing/2014/main" val="1959714708"/>
                    </a:ext>
                  </a:extLst>
                </a:gridCol>
                <a:gridCol w="815848">
                  <a:extLst>
                    <a:ext uri="{9D8B030D-6E8A-4147-A177-3AD203B41FA5}">
                      <a16:colId xmlns:a16="http://schemas.microsoft.com/office/drawing/2014/main" val="1392924024"/>
                    </a:ext>
                  </a:extLst>
                </a:gridCol>
                <a:gridCol w="815848">
                  <a:extLst>
                    <a:ext uri="{9D8B030D-6E8A-4147-A177-3AD203B41FA5}">
                      <a16:colId xmlns:a16="http://schemas.microsoft.com/office/drawing/2014/main" val="1611725371"/>
                    </a:ext>
                  </a:extLst>
                </a:gridCol>
                <a:gridCol w="815848">
                  <a:extLst>
                    <a:ext uri="{9D8B030D-6E8A-4147-A177-3AD203B41FA5}">
                      <a16:colId xmlns:a16="http://schemas.microsoft.com/office/drawing/2014/main" val="1696111554"/>
                    </a:ext>
                  </a:extLst>
                </a:gridCol>
              </a:tblGrid>
              <a:tr h="182258">
                <a:tc>
                  <a:txBody>
                    <a:bodyPr/>
                    <a:lstStyle/>
                    <a:p>
                      <a:r>
                        <a:rPr lang="en-US" sz="1200" dirty="0">
                          <a:latin typeface="Arial" panose="020B0604020202020204" pitchFamily="34" charset="0"/>
                          <a:cs typeface="Arial" panose="020B0604020202020204" pitchFamily="34" charset="0"/>
                        </a:rPr>
                        <a:t>Game1 </a:t>
                      </a:r>
                      <a:endParaRPr lang="en-US"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Game 2 </a:t>
                      </a:r>
                      <a:endParaRPr lang="en-US"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Game 3</a:t>
                      </a:r>
                      <a:endParaRPr lang="en-US" sz="1200" b="1" dirty="0">
                        <a:latin typeface="Arial" panose="020B0604020202020204" pitchFamily="34" charset="0"/>
                        <a:cs typeface="Arial" panose="020B0604020202020204" pitchFamily="34" charset="0"/>
                      </a:endParaRPr>
                    </a:p>
                  </a:txBody>
                  <a:tcPr/>
                </a:tc>
                <a:tc>
                  <a:txBody>
                    <a:bodyPr/>
                    <a:lstStyle/>
                    <a:p>
                      <a:r>
                        <a:rPr lang="en-US" sz="1200" b="0" dirty="0">
                          <a:latin typeface="Arial" panose="020B0604020202020204" pitchFamily="34" charset="0"/>
                          <a:cs typeface="Arial" panose="020B0604020202020204" pitchFamily="34" charset="0"/>
                        </a:rPr>
                        <a:t>Game 4</a:t>
                      </a:r>
                    </a:p>
                  </a:txBody>
                  <a:tcPr/>
                </a:tc>
                <a:tc>
                  <a:txBody>
                    <a:bodyPr/>
                    <a:lstStyle/>
                    <a:p>
                      <a:r>
                        <a:rPr lang="en-US" sz="1200" dirty="0">
                          <a:latin typeface="Arial" panose="020B0604020202020204" pitchFamily="34" charset="0"/>
                          <a:cs typeface="Arial" panose="020B0604020202020204" pitchFamily="34" charset="0"/>
                        </a:rPr>
                        <a:t>Game 5</a:t>
                      </a:r>
                      <a:endParaRPr lang="en-US" sz="12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74112428"/>
                  </a:ext>
                </a:extLst>
              </a:tr>
              <a:tr h="243011">
                <a:tc>
                  <a:txBody>
                    <a:bodyPr/>
                    <a:lstStyle/>
                    <a:p>
                      <a:r>
                        <a:rPr lang="en-US" dirty="0">
                          <a:latin typeface="Arial" panose="020B0604020202020204" pitchFamily="34" charset="0"/>
                          <a:cs typeface="Arial" panose="020B0604020202020204" pitchFamily="34" charset="0"/>
                        </a:rPr>
                        <a:t>IIII</a:t>
                      </a:r>
                    </a:p>
                  </a:txBody>
                  <a:tcPr/>
                </a:tc>
                <a:tc>
                  <a:txBody>
                    <a:bodyPr/>
                    <a:lstStyle/>
                    <a:p>
                      <a:r>
                        <a:rPr lang="en-US" dirty="0">
                          <a:latin typeface="Arial" panose="020B0604020202020204" pitchFamily="34" charset="0"/>
                          <a:cs typeface="Arial" panose="020B0604020202020204" pitchFamily="34" charset="0"/>
                        </a:rPr>
                        <a:t>IIII III</a:t>
                      </a:r>
                    </a:p>
                  </a:txBody>
                  <a:tcPr/>
                </a:tc>
                <a:tc>
                  <a:txBody>
                    <a:bodyPr/>
                    <a:lstStyle/>
                    <a:p>
                      <a:r>
                        <a:rPr lang="en-US" dirty="0">
                          <a:latin typeface="Arial" panose="020B0604020202020204" pitchFamily="34" charset="0"/>
                          <a:cs typeface="Arial" panose="020B0604020202020204" pitchFamily="34" charset="0"/>
                        </a:rPr>
                        <a:t>IIIII</a:t>
                      </a:r>
                    </a:p>
                  </a:txBody>
                  <a:tcPr/>
                </a:tc>
                <a:tc>
                  <a:txBody>
                    <a:bodyPr/>
                    <a:lstStyle/>
                    <a:p>
                      <a:r>
                        <a:rPr lang="en-US" dirty="0">
                          <a:latin typeface="Arial" panose="020B0604020202020204" pitchFamily="34" charset="0"/>
                          <a:cs typeface="Arial" panose="020B0604020202020204" pitchFamily="34" charset="0"/>
                        </a:rPr>
                        <a:t>III</a:t>
                      </a:r>
                    </a:p>
                  </a:txBody>
                  <a:tcPr/>
                </a:tc>
                <a:tc>
                  <a:txBody>
                    <a:bodyPr/>
                    <a:lstStyle/>
                    <a:p>
                      <a:r>
                        <a:rPr lang="en-US" dirty="0">
                          <a:latin typeface="Arial" panose="020B0604020202020204" pitchFamily="34" charset="0"/>
                          <a:cs typeface="Arial" panose="020B0604020202020204" pitchFamily="34" charset="0"/>
                        </a:rPr>
                        <a:t>IIIII I</a:t>
                      </a:r>
                    </a:p>
                  </a:txBody>
                  <a:tcPr/>
                </a:tc>
                <a:extLst>
                  <a:ext uri="{0D108BD9-81ED-4DB2-BD59-A6C34878D82A}">
                    <a16:rowId xmlns:a16="http://schemas.microsoft.com/office/drawing/2014/main" val="2082625949"/>
                  </a:ext>
                </a:extLst>
              </a:tr>
            </a:tbl>
          </a:graphicData>
        </a:graphic>
      </p:graphicFrame>
      <p:graphicFrame>
        <p:nvGraphicFramePr>
          <p:cNvPr id="5" name="Chart 4">
            <a:extLst>
              <a:ext uri="{FF2B5EF4-FFF2-40B4-BE49-F238E27FC236}">
                <a16:creationId xmlns:a16="http://schemas.microsoft.com/office/drawing/2014/main" id="{262B92DA-7B4E-C048-83CE-024CDD58CED3}"/>
              </a:ext>
            </a:extLst>
          </p:cNvPr>
          <p:cNvGraphicFramePr>
            <a:graphicFrameLocks/>
          </p:cNvGraphicFramePr>
          <p:nvPr>
            <p:extLst>
              <p:ext uri="{D42A27DB-BD31-4B8C-83A1-F6EECF244321}">
                <p14:modId xmlns:p14="http://schemas.microsoft.com/office/powerpoint/2010/main" val="3683925504"/>
              </p:ext>
            </p:extLst>
          </p:nvPr>
        </p:nvGraphicFramePr>
        <p:xfrm>
          <a:off x="345440" y="3448062"/>
          <a:ext cx="3497218" cy="2517309"/>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F7A67D98-2196-7F4C-BDD4-1D2E9B704B2A}"/>
              </a:ext>
            </a:extLst>
          </p:cNvPr>
          <p:cNvSpPr txBox="1"/>
          <p:nvPr/>
        </p:nvSpPr>
        <p:spPr>
          <a:xfrm>
            <a:off x="5432698" y="1097280"/>
            <a:ext cx="6161314" cy="4770537"/>
          </a:xfrm>
          <a:prstGeom prst="rect">
            <a:avLst/>
          </a:prstGeom>
          <a:noFill/>
        </p:spPr>
        <p:txBody>
          <a:bodyPr wrap="square" rtlCol="0">
            <a:spAutoFit/>
          </a:bodyPr>
          <a:lstStyle/>
          <a:p>
            <a:endParaRPr lang="en-GB" dirty="0">
              <a:latin typeface="Bookman Old Style" panose="02050604050505020204" pitchFamily="18" charset="0"/>
            </a:endParaRPr>
          </a:p>
          <a:p>
            <a:endParaRPr lang="en-GB" dirty="0">
              <a:latin typeface="Bookman Old Style" panose="02050604050505020204" pitchFamily="18" charset="0"/>
            </a:endParaRPr>
          </a:p>
          <a:p>
            <a:endParaRPr lang="en-GB" dirty="0">
              <a:latin typeface="Bookman Old Style" panose="02050604050505020204" pitchFamily="18" charset="0"/>
            </a:endParaRPr>
          </a:p>
          <a:p>
            <a:r>
              <a:rPr lang="en-GB" sz="1600" dirty="0">
                <a:latin typeface="Bookman Old Style" panose="02050604050505020204" pitchFamily="18" charset="0"/>
              </a:rPr>
              <a:t>Qualitative is content analysis and it is looking through all the themes from the information gathered from your research and putting that similar information together.</a:t>
            </a:r>
          </a:p>
          <a:p>
            <a:endParaRPr lang="en-GB" sz="1600" dirty="0">
              <a:latin typeface="Bookman Old Style" panose="02050604050505020204" pitchFamily="18" charset="0"/>
            </a:endParaRPr>
          </a:p>
          <a:p>
            <a:pPr marL="285750" indent="-285750">
              <a:buFont typeface="Wingdings" pitchFamily="2" charset="2"/>
              <a:buChar char="Ø"/>
            </a:pPr>
            <a:r>
              <a:rPr lang="en-GB" sz="1600" dirty="0">
                <a:latin typeface="Bookman Old Style" panose="02050604050505020204" pitchFamily="18" charset="0"/>
              </a:rPr>
              <a:t>Coding</a:t>
            </a:r>
          </a:p>
          <a:p>
            <a:r>
              <a:rPr lang="en-GB" sz="1600" dirty="0">
                <a:solidFill>
                  <a:schemeClr val="accent2">
                    <a:lumMod val="50000"/>
                  </a:schemeClr>
                </a:solidFill>
                <a:latin typeface="Bookman Old Style" panose="02050604050505020204" pitchFamily="18" charset="0"/>
              </a:rPr>
              <a:t>Yes, I think outdoor play has more benefit and helps support their emotional development. (blue)</a:t>
            </a:r>
            <a:br>
              <a:rPr lang="en-GB" sz="1600" dirty="0">
                <a:solidFill>
                  <a:schemeClr val="accent2">
                    <a:lumMod val="50000"/>
                  </a:schemeClr>
                </a:solidFill>
                <a:latin typeface="Bookman Old Style" panose="02050604050505020204" pitchFamily="18" charset="0"/>
              </a:rPr>
            </a:br>
            <a:r>
              <a:rPr lang="en-GB" sz="1600" dirty="0">
                <a:solidFill>
                  <a:srgbClr val="7030A0"/>
                </a:solidFill>
                <a:latin typeface="Bookman Old Style" panose="02050604050505020204" pitchFamily="18" charset="0"/>
              </a:rPr>
              <a:t>No, I don’t think outdoor play has more benefit than indoor. (purple)</a:t>
            </a:r>
          </a:p>
          <a:p>
            <a:r>
              <a:rPr lang="en-GB" sz="1600" dirty="0">
                <a:solidFill>
                  <a:srgbClr val="C00000"/>
                </a:solidFill>
                <a:latin typeface="Bookman Old Style" panose="02050604050505020204" pitchFamily="18" charset="0"/>
              </a:rPr>
              <a:t>I think they both equally support the children (red).</a:t>
            </a:r>
          </a:p>
          <a:p>
            <a:pPr marL="285750" indent="-285750">
              <a:buFont typeface="Wingdings" pitchFamily="2" charset="2"/>
              <a:buChar char="v"/>
            </a:pPr>
            <a:r>
              <a:rPr lang="en-GB" sz="1600" dirty="0">
                <a:latin typeface="Bookman Old Style" panose="02050604050505020204" pitchFamily="18" charset="0"/>
              </a:rPr>
              <a:t>Number</a:t>
            </a:r>
          </a:p>
          <a:p>
            <a:pPr marL="342900" indent="-342900">
              <a:buFont typeface="+mj-lt"/>
              <a:buAutoNum type="arabicPeriod"/>
            </a:pPr>
            <a:r>
              <a:rPr lang="en-GB" sz="1600" dirty="0">
                <a:latin typeface="Bookman Old Style" panose="02050604050505020204" pitchFamily="18" charset="0"/>
              </a:rPr>
              <a:t>Yes, I think outdoor play is important</a:t>
            </a:r>
          </a:p>
          <a:p>
            <a:pPr marL="342900" indent="-342900">
              <a:buFont typeface="+mj-lt"/>
              <a:buAutoNum type="arabicPeriod"/>
            </a:pPr>
            <a:r>
              <a:rPr lang="en-GB" sz="1600" dirty="0">
                <a:latin typeface="Bookman Old Style" panose="02050604050505020204" pitchFamily="18" charset="0"/>
              </a:rPr>
              <a:t>I think they are both equally as important </a:t>
            </a:r>
          </a:p>
          <a:p>
            <a:endParaRPr lang="en-GB" dirty="0">
              <a:latin typeface="Bookman Old Style" panose="02050604050505020204" pitchFamily="18" charset="0"/>
            </a:endParaRPr>
          </a:p>
          <a:p>
            <a:endParaRPr lang="en-GB" dirty="0">
              <a:latin typeface="Bookman Old Style" panose="02050604050505020204" pitchFamily="18" charset="0"/>
            </a:endParaRPr>
          </a:p>
        </p:txBody>
      </p:sp>
    </p:spTree>
    <p:extLst>
      <p:ext uri="{BB962C8B-B14F-4D97-AF65-F5344CB8AC3E}">
        <p14:creationId xmlns:p14="http://schemas.microsoft.com/office/powerpoint/2010/main" val="1812352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E7CD-AB9B-C049-8ED5-81894087D0A8}"/>
              </a:ext>
            </a:extLst>
          </p:cNvPr>
          <p:cNvSpPr>
            <a:spLocks noGrp="1"/>
          </p:cNvSpPr>
          <p:nvPr>
            <p:ph type="title"/>
          </p:nvPr>
        </p:nvSpPr>
        <p:spPr>
          <a:xfrm>
            <a:off x="353122" y="358511"/>
            <a:ext cx="10058400" cy="928897"/>
          </a:xfrm>
        </p:spPr>
        <p:txBody>
          <a:bodyPr>
            <a:normAutofit/>
          </a:bodyPr>
          <a:lstStyle/>
          <a:p>
            <a:r>
              <a:rPr lang="en-US" sz="4400" dirty="0"/>
              <a:t>Ethics </a:t>
            </a:r>
          </a:p>
        </p:txBody>
      </p:sp>
      <p:sp>
        <p:nvSpPr>
          <p:cNvPr id="3" name="Content Placeholder 2">
            <a:extLst>
              <a:ext uri="{FF2B5EF4-FFF2-40B4-BE49-F238E27FC236}">
                <a16:creationId xmlns:a16="http://schemas.microsoft.com/office/drawing/2014/main" id="{50F66E8B-D970-A54C-82E9-D50B06A4C7F7}"/>
              </a:ext>
            </a:extLst>
          </p:cNvPr>
          <p:cNvSpPr>
            <a:spLocks noGrp="1"/>
          </p:cNvSpPr>
          <p:nvPr>
            <p:ph idx="1"/>
          </p:nvPr>
        </p:nvSpPr>
        <p:spPr>
          <a:xfrm>
            <a:off x="353122" y="1287408"/>
            <a:ext cx="11206700" cy="4747632"/>
          </a:xfrm>
        </p:spPr>
        <p:txBody>
          <a:bodyPr>
            <a:normAutofit/>
          </a:bodyPr>
          <a:lstStyle/>
          <a:p>
            <a:pPr marL="0" indent="0">
              <a:buNone/>
            </a:pPr>
            <a:r>
              <a:rPr lang="en-US" dirty="0">
                <a:latin typeface="Arial" panose="020B0604020202020204" pitchFamily="34" charset="0"/>
                <a:cs typeface="Arial" panose="020B0604020202020204" pitchFamily="34" charset="0"/>
              </a:rPr>
              <a:t>I will give out consent to parents explaining what I will be doing and that all information that as been collected will stay anonymous and will only be for my research purpose, and if they do not want their child to participate then that is ok.</a:t>
            </a:r>
          </a:p>
          <a:p>
            <a:pPr marL="0" indent="0">
              <a:buNone/>
            </a:pPr>
            <a:r>
              <a:rPr lang="en-US" dirty="0">
                <a:latin typeface="Arial" panose="020B0604020202020204" pitchFamily="34" charset="0"/>
                <a:cs typeface="Arial" panose="020B0604020202020204" pitchFamily="34" charset="0"/>
              </a:rPr>
              <a:t>I will also talk to my placement teacher about what I will be doing to ensure that they are ok with what I will be carrying out and if they are ok with me doing an interview with them. I also would need to talk to the headteacher to make sure that they are happy with me carrying this out. </a:t>
            </a:r>
          </a:p>
          <a:p>
            <a:pPr marL="0" indent="0">
              <a:buNone/>
            </a:pPr>
            <a:r>
              <a:rPr lang="en-US" dirty="0">
                <a:latin typeface="Arial" panose="020B0604020202020204" pitchFamily="34" charset="0"/>
                <a:cs typeface="Arial" panose="020B0604020202020204" pitchFamily="34" charset="0"/>
              </a:rPr>
              <a:t>Ensuring that if they do not want to take part, that it is fine to withdraw. </a:t>
            </a:r>
          </a:p>
          <a:p>
            <a:pPr marL="0" indent="0">
              <a:buNone/>
            </a:pPr>
            <a:r>
              <a:rPr lang="en-US" dirty="0">
                <a:latin typeface="Arial" panose="020B0604020202020204" pitchFamily="34" charset="0"/>
                <a:cs typeface="Arial" panose="020B0604020202020204" pitchFamily="34" charset="0"/>
              </a:rPr>
              <a:t>My observation will be carried outdoors so I will need to have another teacher with me outside so that we can both keep an eye out, and this way it can minimise a risk from happening.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Make sure that all the front gates are locked so that children cannot leave the playground whilst outdoors and  making sure that there is a first aid box if a child does happen to fall, which sometimes does happen.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98344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61F54-9C59-354B-9A2C-2FB17ACA0C46}"/>
              </a:ext>
            </a:extLst>
          </p:cNvPr>
          <p:cNvSpPr>
            <a:spLocks noGrp="1"/>
          </p:cNvSpPr>
          <p:nvPr>
            <p:ph type="title"/>
          </p:nvPr>
        </p:nvSpPr>
        <p:spPr>
          <a:xfrm>
            <a:off x="254000" y="342900"/>
            <a:ext cx="10058400" cy="960120"/>
          </a:xfrm>
        </p:spPr>
        <p:txBody>
          <a:bodyPr/>
          <a:lstStyle/>
          <a:p>
            <a:r>
              <a:rPr lang="en-US" dirty="0"/>
              <a:t>Conclusion </a:t>
            </a:r>
          </a:p>
        </p:txBody>
      </p:sp>
      <p:sp>
        <p:nvSpPr>
          <p:cNvPr id="3" name="Content Placeholder 2">
            <a:extLst>
              <a:ext uri="{FF2B5EF4-FFF2-40B4-BE49-F238E27FC236}">
                <a16:creationId xmlns:a16="http://schemas.microsoft.com/office/drawing/2014/main" id="{F72D3214-CDFB-A74F-8FC7-5F690A2955A6}"/>
              </a:ext>
            </a:extLst>
          </p:cNvPr>
          <p:cNvSpPr>
            <a:spLocks noGrp="1"/>
          </p:cNvSpPr>
          <p:nvPr>
            <p:ph idx="1"/>
          </p:nvPr>
        </p:nvSpPr>
        <p:spPr>
          <a:xfrm>
            <a:off x="416560" y="1303020"/>
            <a:ext cx="11521440" cy="5212080"/>
          </a:xfrm>
        </p:spPr>
        <p:txBody>
          <a:bodyPr>
            <a:normAutofit/>
          </a:bodyPr>
          <a:lstStyle/>
          <a:p>
            <a:pPr marL="0" indent="0">
              <a:buNone/>
            </a:pPr>
            <a:r>
              <a:rPr lang="en-US" sz="2000" dirty="0">
                <a:latin typeface="Arial" panose="020B0604020202020204" pitchFamily="34" charset="0"/>
                <a:cs typeface="Arial" panose="020B0604020202020204" pitchFamily="34" charset="0"/>
              </a:rPr>
              <a:t>Outdoor play can support children because they are developing their fine and gross motor skills, for example, when the children were playing in the sand and water area, and the other areas in the outdoors they were using their big and small muscles. </a:t>
            </a:r>
          </a:p>
          <a:p>
            <a:pPr marL="0" indent="0">
              <a:buNone/>
            </a:pPr>
            <a:r>
              <a:rPr lang="en-US" sz="2000" dirty="0">
                <a:latin typeface="Arial" panose="020B0604020202020204" pitchFamily="34" charset="0"/>
                <a:cs typeface="Arial" panose="020B0604020202020204" pitchFamily="34" charset="0"/>
              </a:rPr>
              <a:t>Furthermore, when being outdoors it is allowing the children to release any built-up energy and frustration that they may have. They are risk taking and learning from those risks, feeling accomplishment when they have done something that they thought they would not be able to do, which is then helping the child with their self-esteem and confidence. </a:t>
            </a:r>
          </a:p>
          <a:p>
            <a:pPr marL="0" indent="0">
              <a:buNone/>
            </a:pPr>
            <a:r>
              <a:rPr lang="en-US" sz="2000" dirty="0">
                <a:latin typeface="Arial" panose="020B0604020202020204" pitchFamily="34" charset="0"/>
                <a:cs typeface="Arial" panose="020B0604020202020204" pitchFamily="34" charset="0"/>
              </a:rPr>
              <a:t>Outdoor allows children to come out of their shells, even the children that are shy. They will be building on their social skills, bettering their communication, and learn how to play and understand other emotions.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is important that teachers give children the “Opportunities to play outdoors everyday, to engage with the environment in all weather conditions and to build an understanding and appreciation of the natural world are experiences which all young children are entitled to” (Waller, T, 2009. p.53).</a:t>
            </a:r>
          </a:p>
        </p:txBody>
      </p:sp>
    </p:spTree>
    <p:extLst>
      <p:ext uri="{BB962C8B-B14F-4D97-AF65-F5344CB8AC3E}">
        <p14:creationId xmlns:p14="http://schemas.microsoft.com/office/powerpoint/2010/main" val="4264640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B8DA5-5B00-B746-9F40-2A28AF8D9163}"/>
              </a:ext>
            </a:extLst>
          </p:cNvPr>
          <p:cNvSpPr>
            <a:spLocks noGrp="1"/>
          </p:cNvSpPr>
          <p:nvPr>
            <p:ph type="title"/>
          </p:nvPr>
        </p:nvSpPr>
        <p:spPr>
          <a:xfrm>
            <a:off x="311426" y="284785"/>
            <a:ext cx="10058400" cy="848276"/>
          </a:xfrm>
        </p:spPr>
        <p:txBody>
          <a:bodyPr/>
          <a:lstStyle/>
          <a:p>
            <a:r>
              <a:rPr lang="en-US" dirty="0"/>
              <a:t>Reference</a:t>
            </a:r>
          </a:p>
        </p:txBody>
      </p:sp>
      <p:sp>
        <p:nvSpPr>
          <p:cNvPr id="3" name="Content Placeholder 2">
            <a:extLst>
              <a:ext uri="{FF2B5EF4-FFF2-40B4-BE49-F238E27FC236}">
                <a16:creationId xmlns:a16="http://schemas.microsoft.com/office/drawing/2014/main" id="{3EC9A97A-EF7E-CD40-9872-D3C078D020B8}"/>
              </a:ext>
            </a:extLst>
          </p:cNvPr>
          <p:cNvSpPr>
            <a:spLocks noGrp="1"/>
          </p:cNvSpPr>
          <p:nvPr>
            <p:ph idx="1"/>
          </p:nvPr>
        </p:nvSpPr>
        <p:spPr>
          <a:xfrm>
            <a:off x="311426" y="1133060"/>
            <a:ext cx="11569148" cy="528761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Baker, B., et al (2012) </a:t>
            </a:r>
            <a:r>
              <a:rPr lang="en-GB" i="1" dirty="0">
                <a:latin typeface="Arial" panose="020B0604020202020204" pitchFamily="34" charset="0"/>
                <a:cs typeface="Arial" panose="020B0604020202020204" pitchFamily="34" charset="0"/>
              </a:rPr>
              <a:t>Children and young people’s workforce. </a:t>
            </a:r>
            <a:r>
              <a:rPr lang="en-GB" dirty="0">
                <a:latin typeface="Arial" panose="020B0604020202020204" pitchFamily="34" charset="0"/>
                <a:cs typeface="Arial" panose="020B0604020202020204" pitchFamily="34" charset="0"/>
              </a:rPr>
              <a:t>Essex: Person Education Limited</a:t>
            </a:r>
          </a:p>
          <a:p>
            <a:pPr marL="0" indent="0">
              <a:buNone/>
            </a:pPr>
            <a:r>
              <a:rPr lang="en-GB" dirty="0">
                <a:latin typeface="Arial" panose="020B0604020202020204" pitchFamily="34" charset="0"/>
                <a:cs typeface="Arial" panose="020B0604020202020204" pitchFamily="34" charset="0"/>
              </a:rPr>
              <a:t>Brodie, K (unknown) Making observations. Available at: </a:t>
            </a:r>
            <a:r>
              <a:rPr lang="en-GB" dirty="0">
                <a:latin typeface="Arial" panose="020B0604020202020204" pitchFamily="34" charset="0"/>
                <a:cs typeface="Arial" panose="020B0604020202020204" pitchFamily="34" charset="0"/>
                <a:hlinkClick r:id="rId2"/>
              </a:rPr>
              <a:t>https://www.teachearlyyears.com/nursery-management/view/making-observations</a:t>
            </a:r>
            <a:r>
              <a:rPr lang="en-GB" dirty="0">
                <a:latin typeface="Arial" panose="020B0604020202020204" pitchFamily="34" charset="0"/>
                <a:cs typeface="Arial" panose="020B0604020202020204" pitchFamily="34" charset="0"/>
              </a:rPr>
              <a:t> (accessed at: 12</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Denscombe, M (2014) </a:t>
            </a:r>
            <a:r>
              <a:rPr lang="en-US" i="1" dirty="0">
                <a:latin typeface="Arial" panose="020B0604020202020204" pitchFamily="34" charset="0"/>
                <a:cs typeface="Arial" panose="020B0604020202020204" pitchFamily="34" charset="0"/>
              </a:rPr>
              <a:t>The good research for small-scale social research projects</a:t>
            </a:r>
            <a:r>
              <a:rPr lang="en-US" dirty="0">
                <a:latin typeface="Arial" panose="020B0604020202020204" pitchFamily="34" charset="0"/>
                <a:cs typeface="Arial" panose="020B0604020202020204" pitchFamily="34" charset="0"/>
              </a:rPr>
              <a:t>.  Great Britain by Bell and Bain LTD, Glasgow.</a:t>
            </a:r>
          </a:p>
          <a:p>
            <a:pPr marL="0" indent="0">
              <a:buNone/>
            </a:pPr>
            <a:r>
              <a:rPr lang="en-US" dirty="0">
                <a:latin typeface="Arial" panose="020B0604020202020204" pitchFamily="34" charset="0"/>
                <a:cs typeface="Arial" panose="020B0604020202020204" pitchFamily="34" charset="0"/>
              </a:rPr>
              <a:t>Entin, E (2011) </a:t>
            </a:r>
            <a:r>
              <a:rPr lang="en-US" i="1" dirty="0">
                <a:latin typeface="Arial" panose="020B0604020202020204" pitchFamily="34" charset="0"/>
                <a:cs typeface="Arial" panose="020B0604020202020204" pitchFamily="34" charset="0"/>
              </a:rPr>
              <a:t>All works and no play: why your kids are more anxious, depressed.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https://www.theatlantic.com/health/archive/2011/10/all-work-and-no-play-why-your-kids-are-more-anxious-depressed/246422/</a:t>
            </a:r>
            <a:r>
              <a:rPr lang="en-US" dirty="0">
                <a:latin typeface="Arial" panose="020B0604020202020204" pitchFamily="34" charset="0"/>
                <a:cs typeface="Arial" panose="020B0604020202020204" pitchFamily="34" charset="0"/>
              </a:rPr>
              <a:t> (Accessed: 9</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2020).</a:t>
            </a:r>
          </a:p>
          <a:p>
            <a:pPr marL="0" indent="0">
              <a:buNone/>
            </a:pPr>
            <a:r>
              <a:rPr lang="en-US" dirty="0">
                <a:latin typeface="Arial" panose="020B0604020202020204" pitchFamily="34" charset="0"/>
                <a:cs typeface="Arial" panose="020B0604020202020204" pitchFamily="34" charset="0"/>
              </a:rPr>
              <a:t>Macintyre, C (2011) </a:t>
            </a:r>
            <a:r>
              <a:rPr lang="en-US" i="1" dirty="0">
                <a:latin typeface="Arial" panose="020B0604020202020204" pitchFamily="34" charset="0"/>
                <a:cs typeface="Arial" panose="020B0604020202020204" pitchFamily="34" charset="0"/>
              </a:rPr>
              <a:t>Enhancing learning through play. </a:t>
            </a:r>
            <a:r>
              <a:rPr lang="en-US" dirty="0">
                <a:latin typeface="Arial" panose="020B0604020202020204" pitchFamily="34" charset="0"/>
                <a:cs typeface="Arial" panose="020B0604020202020204" pitchFamily="34" charset="0"/>
              </a:rPr>
              <a:t>David Fulton Publishers Ltd. </a:t>
            </a:r>
          </a:p>
          <a:p>
            <a:pPr marL="0" indent="0">
              <a:buNone/>
            </a:pPr>
            <a:r>
              <a:rPr lang="en-US" dirty="0" err="1">
                <a:latin typeface="Arial" panose="020B0604020202020204" pitchFamily="34" charset="0"/>
                <a:cs typeface="Arial" panose="020B0604020202020204" pitchFamily="34" charset="0"/>
              </a:rPr>
              <a:t>Playdale</a:t>
            </a:r>
            <a:r>
              <a:rPr lang="en-US" dirty="0">
                <a:latin typeface="Arial" panose="020B0604020202020204" pitchFamily="34" charset="0"/>
                <a:cs typeface="Arial" panose="020B0604020202020204" pitchFamily="34" charset="0"/>
              </a:rPr>
              <a:t> (2018) How outdoor play helps emotional development. Available at: </a:t>
            </a:r>
            <a:r>
              <a:rPr lang="en-US" dirty="0">
                <a:latin typeface="Arial" panose="020B0604020202020204" pitchFamily="34" charset="0"/>
                <a:cs typeface="Arial" panose="020B0604020202020204" pitchFamily="34" charset="0"/>
                <a:hlinkClick r:id="rId4"/>
              </a:rPr>
              <a:t>https://www.playdale.co.uk/how-outdoor-play-helps-emotional-development/</a:t>
            </a:r>
            <a:r>
              <a:rPr lang="en-US" dirty="0">
                <a:latin typeface="Arial" panose="020B0604020202020204" pitchFamily="34" charset="0"/>
                <a:cs typeface="Arial" panose="020B0604020202020204" pitchFamily="34" charset="0"/>
              </a:rPr>
              <a:t> (Accessed: 11</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2020).</a:t>
            </a:r>
          </a:p>
          <a:p>
            <a:pPr marL="0" indent="0">
              <a:buNone/>
            </a:pPr>
            <a:r>
              <a:rPr lang="en-GB" dirty="0">
                <a:latin typeface="Arial" panose="020B0604020202020204" pitchFamily="34" charset="0"/>
                <a:cs typeface="Arial" panose="020B0604020202020204" pitchFamily="34" charset="0"/>
              </a:rPr>
              <a:t>Papatheodorou, T., Gill, J., Luff, P. (2012) </a:t>
            </a:r>
            <a:r>
              <a:rPr lang="en-GB" i="1" dirty="0">
                <a:latin typeface="Arial" panose="020B0604020202020204" pitchFamily="34" charset="0"/>
                <a:cs typeface="Arial" panose="020B0604020202020204" pitchFamily="34" charset="0"/>
              </a:rPr>
              <a:t>Child observation for learning and research</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Voice of play (unknown) </a:t>
            </a:r>
            <a:r>
              <a:rPr lang="en-GB" i="1" dirty="0">
                <a:latin typeface="Arial" panose="020B0604020202020204" pitchFamily="34" charset="0"/>
                <a:cs typeface="Arial" panose="020B0604020202020204" pitchFamily="34" charset="0"/>
              </a:rPr>
              <a:t>benefits of play.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https://voiceofplay.org/benefits-of-play/#emotional</a:t>
            </a:r>
            <a:r>
              <a:rPr lang="en-GB" dirty="0">
                <a:latin typeface="Arial" panose="020B0604020202020204" pitchFamily="34" charset="0"/>
                <a:cs typeface="Arial" panose="020B0604020202020204" pitchFamily="34" charset="0"/>
              </a:rPr>
              <a:t> (Accessed: 11</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 </a:t>
            </a:r>
          </a:p>
          <a:p>
            <a:pPr marL="0" indent="0">
              <a:buNone/>
            </a:pPr>
            <a:r>
              <a:rPr lang="en-GB" dirty="0">
                <a:latin typeface="Arial" panose="020B0604020202020204" pitchFamily="34" charset="0"/>
                <a:cs typeface="Arial" panose="020B0604020202020204" pitchFamily="34" charset="0"/>
              </a:rPr>
              <a:t>Waller, T (2009) An induction to early childhood. SAGE Publications Ltd. </a:t>
            </a:r>
          </a:p>
          <a:p>
            <a:pPr marL="0" indent="0">
              <a:buNone/>
            </a:pPr>
            <a:r>
              <a:rPr lang="en-GB" dirty="0">
                <a:latin typeface="Arial" panose="020B0604020202020204" pitchFamily="34" charset="0"/>
                <a:cs typeface="Arial" panose="020B0604020202020204" pitchFamily="34" charset="0"/>
              </a:rPr>
              <a:t>Welsh government (2009) outdoor learning handbook. Available at: </a:t>
            </a:r>
            <a:r>
              <a:rPr lang="en-GB" dirty="0">
                <a:latin typeface="Arial" panose="020B0604020202020204" pitchFamily="34" charset="0"/>
                <a:cs typeface="Arial" panose="020B0604020202020204" pitchFamily="34" charset="0"/>
                <a:hlinkClick r:id="rId6"/>
              </a:rPr>
              <a:t>https://hwb.gov.wales/storage/fcb8539c-9be7-4883-8542-35d7b54b56f2/foundation-phase-outdoor-learning-handbook.pdf</a:t>
            </a:r>
            <a:r>
              <a:rPr lang="en-GB" dirty="0">
                <a:latin typeface="Arial" panose="020B0604020202020204" pitchFamily="34" charset="0"/>
                <a:cs typeface="Arial" panose="020B0604020202020204" pitchFamily="34" charset="0"/>
              </a:rPr>
              <a:t> (Accessed: 13</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pPr marL="0" indent="0">
              <a:buNone/>
            </a:pPr>
            <a:r>
              <a:rPr lang="en-GB" dirty="0">
                <a:latin typeface="Arial" panose="020B0604020202020204" pitchFamily="34" charset="0"/>
                <a:cs typeface="Arial" panose="020B0604020202020204" pitchFamily="34" charset="0"/>
              </a:rPr>
              <a: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7541529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{89989098-77CC-B445-876C-C38EB5399ED5}tf10001067</Template>
  <TotalTime>1223</TotalTime>
  <Words>1932</Words>
  <Application>Microsoft Macintosh PowerPoint</Application>
  <PresentationFormat>Widescreen</PresentationFormat>
  <Paragraphs>121</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Bookman Old Style</vt:lpstr>
      <vt:lpstr>Calibri</vt:lpstr>
      <vt:lpstr>Century Gothic</vt:lpstr>
      <vt:lpstr>Garamond</vt:lpstr>
      <vt:lpstr>Wingdings</vt:lpstr>
      <vt:lpstr>Savon</vt:lpstr>
      <vt:lpstr>How does outdoor play support  children  ALONG SIDE THEIR EMOTIONAL DEVELOPMENT?</vt:lpstr>
      <vt:lpstr>Introduction</vt:lpstr>
      <vt:lpstr>Research topic </vt:lpstr>
      <vt:lpstr>What is play? </vt:lpstr>
      <vt:lpstr>Outdoor play</vt:lpstr>
      <vt:lpstr>Outdoor play &amp; emotional development </vt:lpstr>
      <vt:lpstr>Outdoor play &amp; emotional development </vt:lpstr>
      <vt:lpstr>Primary and Secondary research</vt:lpstr>
      <vt:lpstr>Methodologies for chosen  research topic  </vt:lpstr>
      <vt:lpstr>Methodologies for chosen  research topic </vt:lpstr>
      <vt:lpstr>Strengths and weakness of methodologies </vt:lpstr>
      <vt:lpstr>Quantitative  &amp;  Qualitative </vt:lpstr>
      <vt:lpstr>Ethics </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reema ullah</dc:creator>
  <cp:lastModifiedBy>reema ullah</cp:lastModifiedBy>
  <cp:revision>85</cp:revision>
  <dcterms:created xsi:type="dcterms:W3CDTF">2020-02-09T14:34:33Z</dcterms:created>
  <dcterms:modified xsi:type="dcterms:W3CDTF">2020-02-17T09:45:08Z</dcterms:modified>
</cp:coreProperties>
</file>