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71" r:id="rId1"/>
    <p:sldMasterId id="2147483673" r:id="rId2"/>
    <p:sldMasterId id="2147483674" r:id="rId3"/>
    <p:sldMasterId id="2147483676" r:id="rId4"/>
  </p:sldMasterIdLst>
  <p:notesMasterIdLst>
    <p:notesMasterId r:id="rId29"/>
  </p:notesMasterIdLst>
  <p:sldIdLst>
    <p:sldId id="773" r:id="rId5"/>
    <p:sldId id="774" r:id="rId6"/>
    <p:sldId id="766" r:id="rId7"/>
    <p:sldId id="761" r:id="rId8"/>
    <p:sldId id="680" r:id="rId9"/>
    <p:sldId id="682" r:id="rId10"/>
    <p:sldId id="763" r:id="rId11"/>
    <p:sldId id="683" r:id="rId12"/>
    <p:sldId id="684" r:id="rId13"/>
    <p:sldId id="776" r:id="rId14"/>
    <p:sldId id="767" r:id="rId15"/>
    <p:sldId id="685" r:id="rId16"/>
    <p:sldId id="687" r:id="rId17"/>
    <p:sldId id="772" r:id="rId18"/>
    <p:sldId id="777" r:id="rId19"/>
    <p:sldId id="764" r:id="rId20"/>
    <p:sldId id="688" r:id="rId21"/>
    <p:sldId id="689" r:id="rId22"/>
    <p:sldId id="771" r:id="rId23"/>
    <p:sldId id="765" r:id="rId24"/>
    <p:sldId id="760" r:id="rId25"/>
    <p:sldId id="768" r:id="rId26"/>
    <p:sldId id="769" r:id="rId27"/>
    <p:sldId id="775" r:id="rId2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960">
          <p15:clr>
            <a:srgbClr val="A4A3A4"/>
          </p15:clr>
        </p15:guide>
        <p15:guide id="2" pos="10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84F84"/>
    <a:srgbClr val="000099"/>
    <a:srgbClr val="660066"/>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3700" autoAdjust="0"/>
    <p:restoredTop sz="72763" autoAdjust="0"/>
  </p:normalViewPr>
  <p:slideViewPr>
    <p:cSldViewPr>
      <p:cViewPr varScale="1">
        <p:scale>
          <a:sx n="95" d="100"/>
          <a:sy n="95" d="100"/>
        </p:scale>
        <p:origin x="2004" y="76"/>
      </p:cViewPr>
      <p:guideLst>
        <p:guide orient="horz" pos="960"/>
        <p:guide pos="100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defRPr>
            </a:lvl1pPr>
          </a:lstStyle>
          <a:p>
            <a:pPr>
              <a:defRPr/>
            </a:pPr>
            <a:endParaRPr lang="en-US"/>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defRPr>
            </a:lvl1pPr>
          </a:lstStyle>
          <a:p>
            <a:pPr>
              <a:defRPr/>
            </a:pPr>
            <a:fld id="{A4B68817-1475-47DA-95CE-8AE4E00EBEC8}" type="slidenum">
              <a:rPr lang="en-US"/>
              <a:pPr>
                <a:defRPr/>
              </a:pPr>
              <a:t>‹#›</a:t>
            </a:fld>
            <a:endParaRPr 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bit.ly/34TeYxJ" TargetMode="External"/><Relationship Id="rId3" Type="http://schemas.openxmlformats.org/officeDocument/2006/relationships/hyperlink" Target="https://www.un.org/sustainabledevelopment/sustainable-development-goals/" TargetMode="External"/><Relationship Id="rId7" Type="http://schemas.openxmlformats.org/officeDocument/2006/relationships/hyperlink" Target="https://www.un.org/sustainabledevelopment/decade-of-action/"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undocs.org/en/A/HLPF/2019/l.1" TargetMode="External"/><Relationship Id="rId11" Type="http://schemas.openxmlformats.org/officeDocument/2006/relationships/hyperlink" Target="https://www.un.org/sustainabledevelopment/climate-change/" TargetMode="External"/><Relationship Id="rId5" Type="http://schemas.openxmlformats.org/officeDocument/2006/relationships/hyperlink" Target="https://unstats.un.org/sdgs/report/2019/" TargetMode="External"/><Relationship Id="rId10" Type="http://schemas.openxmlformats.org/officeDocument/2006/relationships/hyperlink" Target="https://www.un.org/sustainabledevelopment/gender-equality/" TargetMode="External"/><Relationship Id="rId4" Type="http://schemas.openxmlformats.org/officeDocument/2006/relationships/hyperlink" Target="http://www.un.org/ga/search/view_doc.asp?symbol=A/RES/70/1&amp;Lang=E" TargetMode="External"/><Relationship Id="rId9" Type="http://schemas.openxmlformats.org/officeDocument/2006/relationships/hyperlink" Target="https://www.un.org/sustainabledevelopment/poverty/"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a:ln/>
        </p:spPr>
      </p:sp>
      <p:sp>
        <p:nvSpPr>
          <p:cNvPr id="54274" name="Notes Placeholder 2"/>
          <p:cNvSpPr>
            <a:spLocks noGrp="1"/>
          </p:cNvSpPr>
          <p:nvPr>
            <p:ph type="body" idx="1"/>
          </p:nvPr>
        </p:nvSpPr>
        <p:spPr>
          <a:noFill/>
          <a:ln/>
        </p:spPr>
        <p:txBody>
          <a:bodyPr/>
          <a:lstStyle/>
          <a:p>
            <a:pPr eaLnBrk="1" hangingPunct="1"/>
            <a:endParaRPr lang="en-US" dirty="0"/>
          </a:p>
        </p:txBody>
      </p:sp>
      <p:sp>
        <p:nvSpPr>
          <p:cNvPr id="54275" name="Slide Number Placeholder 3"/>
          <p:cNvSpPr txBox="1">
            <a:spLocks noGrp="1"/>
          </p:cNvSpPr>
          <p:nvPr/>
        </p:nvSpPr>
        <p:spPr bwMode="auto">
          <a:xfrm>
            <a:off x="3886200" y="8686800"/>
            <a:ext cx="2971800" cy="457200"/>
          </a:xfrm>
          <a:prstGeom prst="rect">
            <a:avLst/>
          </a:prstGeom>
          <a:noFill/>
          <a:ln w="9525">
            <a:noFill/>
            <a:miter lim="800000"/>
            <a:headEnd/>
            <a:tailEnd/>
          </a:ln>
        </p:spPr>
        <p:txBody>
          <a:bodyPr anchor="b"/>
          <a:lstStyle/>
          <a:p>
            <a:pPr algn="r" eaLnBrk="0" hangingPunct="0"/>
            <a:fld id="{B910D7ED-01F0-44D2-9B66-6D60DFDABAD4}" type="slidenum">
              <a:rPr lang="en-US" sz="1200">
                <a:latin typeface="Times New Roman" pitchFamily="18" charset="0"/>
              </a:rPr>
              <a:pPr algn="r" eaLnBrk="0" hangingPunct="0"/>
              <a:t>1</a:t>
            </a:fld>
            <a:endParaRPr lang="en-US" sz="1200">
              <a:latin typeface="Times New Roman"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a:p>
        </p:txBody>
      </p:sp>
      <p:sp>
        <p:nvSpPr>
          <p:cNvPr id="56323" name="Slide Number Placeholder 3"/>
          <p:cNvSpPr>
            <a:spLocks noGrp="1"/>
          </p:cNvSpPr>
          <p:nvPr>
            <p:ph type="sldNum" sz="quarter" idx="5"/>
          </p:nvPr>
        </p:nvSpPr>
        <p:spPr>
          <a:noFill/>
        </p:spPr>
        <p:txBody>
          <a:bodyPr/>
          <a:lstStyle/>
          <a:p>
            <a:fld id="{6E2380AA-9A04-4A14-A9C4-6D2DD2C44A4F}" type="slidenum">
              <a:rPr lang="en-US" smtClean="0"/>
              <a:pPr/>
              <a:t>2</a:t>
            </a:fld>
            <a:endParaRPr lang="en-US"/>
          </a:p>
        </p:txBody>
      </p:sp>
    </p:spTree>
    <p:extLst>
      <p:ext uri="{BB962C8B-B14F-4D97-AF65-F5344CB8AC3E}">
        <p14:creationId xmlns:p14="http://schemas.microsoft.com/office/powerpoint/2010/main" val="1581788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a:p>
        </p:txBody>
      </p:sp>
      <p:sp>
        <p:nvSpPr>
          <p:cNvPr id="56323" name="Slide Number Placeholder 3"/>
          <p:cNvSpPr>
            <a:spLocks noGrp="1"/>
          </p:cNvSpPr>
          <p:nvPr>
            <p:ph type="sldNum" sz="quarter" idx="5"/>
          </p:nvPr>
        </p:nvSpPr>
        <p:spPr>
          <a:noFill/>
        </p:spPr>
        <p:txBody>
          <a:bodyPr/>
          <a:lstStyle/>
          <a:p>
            <a:fld id="{6E2380AA-9A04-4A14-A9C4-6D2DD2C44A4F}"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4191328A-77C7-4B3B-B605-3FC1C8D5F5A5}"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a:ln/>
        </p:spPr>
      </p:sp>
      <p:sp>
        <p:nvSpPr>
          <p:cNvPr id="60418" name="Notes Placeholder 2"/>
          <p:cNvSpPr>
            <a:spLocks noGrp="1"/>
          </p:cNvSpPr>
          <p:nvPr>
            <p:ph type="body" idx="1"/>
          </p:nvPr>
        </p:nvSpPr>
        <p:spPr>
          <a:noFill/>
          <a:ln/>
        </p:spPr>
        <p:txBody>
          <a:bodyPr/>
          <a:lstStyle/>
          <a:p>
            <a:pPr eaLnBrk="1" hangingPunct="1"/>
            <a:endParaRPr lang="en-US" dirty="0"/>
          </a:p>
        </p:txBody>
      </p:sp>
      <p:sp>
        <p:nvSpPr>
          <p:cNvPr id="60419" name="Slide Number Placeholder 3"/>
          <p:cNvSpPr>
            <a:spLocks noGrp="1"/>
          </p:cNvSpPr>
          <p:nvPr>
            <p:ph type="sldNum" sz="quarter" idx="5"/>
          </p:nvPr>
        </p:nvSpPr>
        <p:spPr>
          <a:noFill/>
        </p:spPr>
        <p:txBody>
          <a:bodyPr/>
          <a:lstStyle/>
          <a:p>
            <a:fld id="{22B706C3-5D51-4668-A7E2-075528A2561A}"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GB" dirty="0"/>
          </a:p>
        </p:txBody>
      </p:sp>
      <p:sp>
        <p:nvSpPr>
          <p:cNvPr id="62467" name="Slide Number Placeholder 3"/>
          <p:cNvSpPr>
            <a:spLocks noGrp="1"/>
          </p:cNvSpPr>
          <p:nvPr>
            <p:ph type="sldNum" sz="quarter" idx="5"/>
          </p:nvPr>
        </p:nvSpPr>
        <p:spPr>
          <a:noFill/>
        </p:spPr>
        <p:txBody>
          <a:bodyPr/>
          <a:lstStyle/>
          <a:p>
            <a:fld id="{322FED33-866D-4B40-812F-06B59A097F9A}"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a:ln/>
        </p:spPr>
      </p:sp>
      <p:sp>
        <p:nvSpPr>
          <p:cNvPr id="64514" name="Notes Placeholder 2"/>
          <p:cNvSpPr>
            <a:spLocks noGrp="1"/>
          </p:cNvSpPr>
          <p:nvPr>
            <p:ph type="body" idx="1"/>
          </p:nvPr>
        </p:nvSpPr>
        <p:spPr>
          <a:noFill/>
          <a:ln/>
        </p:spPr>
        <p:txBody>
          <a:bodyPr/>
          <a:lstStyle/>
          <a:p>
            <a:pPr eaLnBrk="1" hangingPunct="1"/>
            <a:r>
              <a:rPr lang="en-GB" dirty="0"/>
              <a:t>The environmental Kuznets curve models a theorized relationship between economic development and environmental degradation that can be depicted as an inverted U shape. This model suggests that early stages of industrialization are associated with rising levels of pollution, and that more advanced development is linked to an increasing concern for environmental quality and an associated strengthening of environmental regulation.</a:t>
            </a:r>
            <a:endParaRPr lang="en-US" dirty="0"/>
          </a:p>
        </p:txBody>
      </p:sp>
      <p:sp>
        <p:nvSpPr>
          <p:cNvPr id="64515" name="Slide Number Placeholder 3"/>
          <p:cNvSpPr>
            <a:spLocks noGrp="1"/>
          </p:cNvSpPr>
          <p:nvPr>
            <p:ph type="sldNum" sz="quarter" idx="5"/>
          </p:nvPr>
        </p:nvSpPr>
        <p:spPr>
          <a:noFill/>
        </p:spPr>
        <p:txBody>
          <a:bodyPr/>
          <a:lstStyle/>
          <a:p>
            <a:fld id="{C54E352B-017C-466E-BD11-0C0FA5C20362}"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a:ln/>
        </p:spPr>
      </p:sp>
      <p:sp>
        <p:nvSpPr>
          <p:cNvPr id="66562" name="Notes Placeholder 2"/>
          <p:cNvSpPr>
            <a:spLocks noGrp="1"/>
          </p:cNvSpPr>
          <p:nvPr>
            <p:ph type="body" idx="1"/>
          </p:nvPr>
        </p:nvSpPr>
        <p:spPr>
          <a:noFill/>
          <a:ln/>
        </p:spPr>
        <p:txBody>
          <a:bodyPr/>
          <a:lstStyle/>
          <a:p>
            <a:pPr eaLnBrk="1" hangingPunct="1"/>
            <a:endParaRPr lang="en-US" dirty="0"/>
          </a:p>
        </p:txBody>
      </p:sp>
      <p:sp>
        <p:nvSpPr>
          <p:cNvPr id="66563" name="Slide Number Placeholder 3"/>
          <p:cNvSpPr>
            <a:spLocks noGrp="1"/>
          </p:cNvSpPr>
          <p:nvPr>
            <p:ph type="sldNum" sz="quarter" idx="5"/>
          </p:nvPr>
        </p:nvSpPr>
        <p:spPr>
          <a:noFill/>
        </p:spPr>
        <p:txBody>
          <a:bodyPr/>
          <a:lstStyle/>
          <a:p>
            <a:fld id="{2FFD1780-F960-4C55-9707-C60D9FD782D9}"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dirty="0"/>
          </a:p>
        </p:txBody>
      </p:sp>
      <p:sp>
        <p:nvSpPr>
          <p:cNvPr id="68611" name="Slide Number Placeholder 3"/>
          <p:cNvSpPr>
            <a:spLocks noGrp="1"/>
          </p:cNvSpPr>
          <p:nvPr>
            <p:ph type="sldNum" sz="quarter" idx="5"/>
          </p:nvPr>
        </p:nvSpPr>
        <p:spPr>
          <a:noFill/>
        </p:spPr>
        <p:txBody>
          <a:bodyPr/>
          <a:lstStyle/>
          <a:p>
            <a:fld id="{2B7F247A-EF63-476E-9840-E67F5DC6EBDB}"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r>
              <a:rPr lang="en-GB" sz="1200" b="1" i="0" kern="1200" dirty="0">
                <a:solidFill>
                  <a:schemeClr val="tx2"/>
                </a:solidFill>
                <a:effectLst/>
                <a:latin typeface="Arial" charset="0"/>
                <a:ea typeface="+mn-ea"/>
                <a:cs typeface="+mn-cs"/>
              </a:rPr>
              <a:t>17 Goals for People, for Planet</a:t>
            </a:r>
          </a:p>
          <a:p>
            <a:r>
              <a:rPr lang="en-GB" sz="1200" b="0" i="0" kern="1200" dirty="0">
                <a:solidFill>
                  <a:schemeClr val="tx2"/>
                </a:solidFill>
                <a:effectLst/>
                <a:latin typeface="Arial" charset="0"/>
                <a:ea typeface="+mn-ea"/>
                <a:cs typeface="+mn-cs"/>
              </a:rPr>
              <a:t>The </a:t>
            </a:r>
            <a:r>
              <a:rPr lang="en-GB" sz="1200" b="0" i="0" u="sng" kern="1200" dirty="0">
                <a:solidFill>
                  <a:schemeClr val="tx2"/>
                </a:solidFill>
                <a:effectLst/>
                <a:latin typeface="Arial" charset="0"/>
                <a:ea typeface="+mn-ea"/>
                <a:cs typeface="+mn-cs"/>
                <a:hlinkClick r:id="rId3">
                  <a:extLst>
                    <a:ext uri="{A12FA001-AC4F-418D-AE19-62706E023703}">
                      <ahyp:hlinkClr xmlns:ahyp="http://schemas.microsoft.com/office/drawing/2018/hyperlinkcolor" val="tx"/>
                    </a:ext>
                  </a:extLst>
                </a:hlinkClick>
              </a:rPr>
              <a:t>Sustainable Development Goals</a:t>
            </a:r>
            <a:r>
              <a:rPr lang="en-GB" sz="1200" b="0" i="0" kern="1200" dirty="0">
                <a:solidFill>
                  <a:schemeClr val="tx2"/>
                </a:solidFill>
                <a:effectLst/>
                <a:latin typeface="Arial" charset="0"/>
                <a:ea typeface="+mn-ea"/>
                <a:cs typeface="+mn-cs"/>
              </a:rPr>
              <a:t> are a universal call to action to end poverty, protect the planet and improve the lives and prospects of everyone, everywhere. The 17 Goals were adopted by all UN Member States in 2015, as part of the </a:t>
            </a:r>
            <a:r>
              <a:rPr lang="en-GB" sz="1200" b="0" i="0" u="sng" kern="1200" dirty="0">
                <a:solidFill>
                  <a:schemeClr val="tx2"/>
                </a:solidFill>
                <a:effectLst/>
                <a:latin typeface="Arial" charset="0"/>
                <a:ea typeface="+mn-ea"/>
                <a:cs typeface="+mn-cs"/>
                <a:hlinkClick r:id="rId4">
                  <a:extLst>
                    <a:ext uri="{A12FA001-AC4F-418D-AE19-62706E023703}">
                      <ahyp:hlinkClr xmlns:ahyp="http://schemas.microsoft.com/office/drawing/2018/hyperlinkcolor" val="tx"/>
                    </a:ext>
                  </a:extLst>
                </a:hlinkClick>
              </a:rPr>
              <a:t>2030 Agenda for Sustainable Development</a:t>
            </a:r>
            <a:r>
              <a:rPr lang="en-GB" sz="1200" b="0" i="0" kern="1200" dirty="0">
                <a:solidFill>
                  <a:schemeClr val="tx2"/>
                </a:solidFill>
                <a:effectLst/>
                <a:latin typeface="Arial" charset="0"/>
                <a:ea typeface="+mn-ea"/>
                <a:cs typeface="+mn-cs"/>
              </a:rPr>
              <a:t> which set out a 15-year plan to achieve the Goals.</a:t>
            </a:r>
          </a:p>
          <a:p>
            <a:r>
              <a:rPr lang="en-GB" sz="1200" b="0" i="0" kern="1200" dirty="0">
                <a:solidFill>
                  <a:schemeClr val="tx2"/>
                </a:solidFill>
                <a:effectLst/>
                <a:latin typeface="Arial" charset="0"/>
                <a:ea typeface="+mn-ea"/>
                <a:cs typeface="+mn-cs"/>
              </a:rPr>
              <a:t>Today, </a:t>
            </a:r>
            <a:r>
              <a:rPr lang="en-GB" sz="1200" b="0" i="0" u="sng" kern="1200" dirty="0">
                <a:solidFill>
                  <a:schemeClr val="tx2"/>
                </a:solidFill>
                <a:effectLst/>
                <a:latin typeface="Arial" charset="0"/>
                <a:ea typeface="+mn-ea"/>
                <a:cs typeface="+mn-cs"/>
                <a:hlinkClick r:id="rId5">
                  <a:extLst>
                    <a:ext uri="{A12FA001-AC4F-418D-AE19-62706E023703}">
                      <ahyp:hlinkClr xmlns:ahyp="http://schemas.microsoft.com/office/drawing/2018/hyperlinkcolor" val="tx"/>
                    </a:ext>
                  </a:extLst>
                </a:hlinkClick>
              </a:rPr>
              <a:t>progress</a:t>
            </a:r>
            <a:r>
              <a:rPr lang="en-GB" sz="1200" b="0" i="0" kern="1200" dirty="0">
                <a:solidFill>
                  <a:schemeClr val="tx2"/>
                </a:solidFill>
                <a:effectLst/>
                <a:latin typeface="Arial" charset="0"/>
                <a:ea typeface="+mn-ea"/>
                <a:cs typeface="+mn-cs"/>
              </a:rPr>
              <a:t> is being made in many places, but, overall, action to meet the Goals is not yet advancing at the speed or scale required. 2020 needs to usher in a decade of ambitious action to deliver the Goals by 2030.</a:t>
            </a:r>
          </a:p>
          <a:p>
            <a:pPr eaLnBrk="1" hangingPunct="1"/>
            <a:endParaRPr lang="en-US" dirty="0"/>
          </a:p>
          <a:p>
            <a:r>
              <a:rPr lang="en-GB" sz="1200" b="1" i="0" kern="1200" dirty="0">
                <a:solidFill>
                  <a:schemeClr val="tx2"/>
                </a:solidFill>
                <a:effectLst/>
                <a:latin typeface="Arial" charset="0"/>
                <a:ea typeface="+mn-ea"/>
                <a:cs typeface="+mn-cs"/>
              </a:rPr>
              <a:t>A Decade of Action</a:t>
            </a:r>
          </a:p>
          <a:p>
            <a:r>
              <a:rPr lang="en-GB" sz="1200" b="0" i="0" kern="1200" dirty="0">
                <a:solidFill>
                  <a:schemeClr val="tx2"/>
                </a:solidFill>
                <a:effectLst/>
                <a:latin typeface="Arial" charset="0"/>
                <a:ea typeface="+mn-ea"/>
                <a:cs typeface="+mn-cs"/>
              </a:rPr>
              <a:t>With just under ten years left to achieve the Sustainable Development Goals, </a:t>
            </a:r>
            <a:r>
              <a:rPr lang="en-GB" sz="1200" b="0" i="0" u="sng" kern="1200" dirty="0">
                <a:solidFill>
                  <a:schemeClr val="tx2"/>
                </a:solidFill>
                <a:effectLst/>
                <a:latin typeface="Arial" charset="0"/>
                <a:ea typeface="+mn-ea"/>
                <a:cs typeface="+mn-cs"/>
                <a:hlinkClick r:id="rId6">
                  <a:extLst>
                    <a:ext uri="{A12FA001-AC4F-418D-AE19-62706E023703}">
                      <ahyp:hlinkClr xmlns:ahyp="http://schemas.microsoft.com/office/drawing/2018/hyperlinkcolor" val="tx"/>
                    </a:ext>
                  </a:extLst>
                </a:hlinkClick>
              </a:rPr>
              <a:t>world leaders</a:t>
            </a:r>
            <a:r>
              <a:rPr lang="en-GB" sz="1200" b="0" i="0" kern="1200" dirty="0">
                <a:solidFill>
                  <a:schemeClr val="tx2"/>
                </a:solidFill>
                <a:effectLst/>
                <a:latin typeface="Arial" charset="0"/>
                <a:ea typeface="+mn-ea"/>
                <a:cs typeface="+mn-cs"/>
              </a:rPr>
              <a:t> at the SDG Summit in September 2019 called for a </a:t>
            </a:r>
            <a:r>
              <a:rPr lang="en-GB" sz="1200" b="1" i="0" u="sng" kern="1200" dirty="0">
                <a:solidFill>
                  <a:schemeClr val="tx2"/>
                </a:solidFill>
                <a:effectLst/>
                <a:latin typeface="Arial" charset="0"/>
                <a:ea typeface="+mn-ea"/>
                <a:cs typeface="+mn-cs"/>
                <a:hlinkClick r:id="rId7">
                  <a:extLst>
                    <a:ext uri="{A12FA001-AC4F-418D-AE19-62706E023703}">
                      <ahyp:hlinkClr xmlns:ahyp="http://schemas.microsoft.com/office/drawing/2018/hyperlinkcolor" val="tx"/>
                    </a:ext>
                  </a:extLst>
                </a:hlinkClick>
              </a:rPr>
              <a:t>Decade of Action</a:t>
            </a:r>
            <a:r>
              <a:rPr lang="en-GB" sz="1200" b="0" i="0" kern="1200" dirty="0">
                <a:solidFill>
                  <a:schemeClr val="tx2"/>
                </a:solidFill>
                <a:effectLst/>
                <a:latin typeface="Arial" charset="0"/>
                <a:ea typeface="+mn-ea"/>
                <a:cs typeface="+mn-cs"/>
              </a:rPr>
              <a:t> and delivery for sustainable development, and pledged to mobilize financing, enhance national implementation and strengthen institutions to achieve the Goals by the target date of 2030, leaving no one behind.</a:t>
            </a:r>
          </a:p>
          <a:p>
            <a:r>
              <a:rPr lang="en-GB" sz="1200" b="0" i="0" kern="1200" dirty="0">
                <a:solidFill>
                  <a:schemeClr val="tx2"/>
                </a:solidFill>
                <a:effectLst/>
                <a:latin typeface="Arial" charset="0"/>
                <a:ea typeface="+mn-ea"/>
                <a:cs typeface="+mn-cs"/>
              </a:rPr>
              <a:t>The UN </a:t>
            </a:r>
            <a:r>
              <a:rPr lang="en-GB" sz="1200" b="0" i="0" u="sng" kern="1200" dirty="0">
                <a:solidFill>
                  <a:schemeClr val="tx2"/>
                </a:solidFill>
                <a:effectLst/>
                <a:latin typeface="Arial" charset="0"/>
                <a:ea typeface="+mn-ea"/>
                <a:cs typeface="+mn-cs"/>
                <a:hlinkClick r:id="rId8">
                  <a:extLst>
                    <a:ext uri="{A12FA001-AC4F-418D-AE19-62706E023703}">
                      <ahyp:hlinkClr xmlns:ahyp="http://schemas.microsoft.com/office/drawing/2018/hyperlinkcolor" val="tx"/>
                    </a:ext>
                  </a:extLst>
                </a:hlinkClick>
              </a:rPr>
              <a:t>Secretary-General</a:t>
            </a:r>
            <a:r>
              <a:rPr lang="en-GB" sz="1200" b="0" i="0" kern="1200" dirty="0">
                <a:solidFill>
                  <a:schemeClr val="tx2"/>
                </a:solidFill>
                <a:effectLst/>
                <a:latin typeface="Arial" charset="0"/>
                <a:ea typeface="+mn-ea"/>
                <a:cs typeface="+mn-cs"/>
              </a:rPr>
              <a:t> called on all sectors of society to mobilize for a decade of action on three levels: </a:t>
            </a:r>
            <a:r>
              <a:rPr lang="en-GB" sz="1200" b="1" i="0" kern="1200" dirty="0">
                <a:solidFill>
                  <a:schemeClr val="tx2"/>
                </a:solidFill>
                <a:effectLst/>
                <a:latin typeface="Arial" charset="0"/>
                <a:ea typeface="+mn-ea"/>
                <a:cs typeface="+mn-cs"/>
              </a:rPr>
              <a:t>global action</a:t>
            </a:r>
            <a:r>
              <a:rPr lang="en-GB" sz="1200" b="0" i="0" kern="1200" dirty="0">
                <a:solidFill>
                  <a:schemeClr val="tx2"/>
                </a:solidFill>
                <a:effectLst/>
                <a:latin typeface="Arial" charset="0"/>
                <a:ea typeface="+mn-ea"/>
                <a:cs typeface="+mn-cs"/>
              </a:rPr>
              <a:t> to secure greater leadership, more resources and smarter solutions for the Sustainable Development Goals; </a:t>
            </a:r>
            <a:r>
              <a:rPr lang="en-GB" sz="1200" b="1" i="0" kern="1200" dirty="0">
                <a:solidFill>
                  <a:schemeClr val="tx2"/>
                </a:solidFill>
                <a:effectLst/>
                <a:latin typeface="Arial" charset="0"/>
                <a:ea typeface="+mn-ea"/>
                <a:cs typeface="+mn-cs"/>
              </a:rPr>
              <a:t>local action</a:t>
            </a:r>
            <a:r>
              <a:rPr lang="en-GB" sz="1200" b="0" i="0" kern="1200" dirty="0">
                <a:solidFill>
                  <a:schemeClr val="tx2"/>
                </a:solidFill>
                <a:effectLst/>
                <a:latin typeface="Arial" charset="0"/>
                <a:ea typeface="+mn-ea"/>
                <a:cs typeface="+mn-cs"/>
              </a:rPr>
              <a:t> embedding the needed transitions in the policies, budgets, institutions and regulatory frameworks of governments, cities and local authorities; and </a:t>
            </a:r>
            <a:r>
              <a:rPr lang="en-GB" sz="1200" b="1" i="0" kern="1200" dirty="0">
                <a:solidFill>
                  <a:schemeClr val="tx2"/>
                </a:solidFill>
                <a:effectLst/>
                <a:latin typeface="Arial" charset="0"/>
                <a:ea typeface="+mn-ea"/>
                <a:cs typeface="+mn-cs"/>
              </a:rPr>
              <a:t>people action</a:t>
            </a:r>
            <a:r>
              <a:rPr lang="en-GB" sz="1200" b="0" i="0" kern="1200" dirty="0">
                <a:solidFill>
                  <a:schemeClr val="tx2"/>
                </a:solidFill>
                <a:effectLst/>
                <a:latin typeface="Arial" charset="0"/>
                <a:ea typeface="+mn-ea"/>
                <a:cs typeface="+mn-cs"/>
              </a:rPr>
              <a:t>, including by youth, civil society, the media, the private sector, unions, academia and other stakeholders, to generate an unstoppable movement pushing for the required transformations.</a:t>
            </a:r>
          </a:p>
          <a:p>
            <a:endParaRPr lang="en-GB" sz="1200" b="0" i="0" kern="1200" dirty="0">
              <a:solidFill>
                <a:schemeClr val="tx2"/>
              </a:solidFill>
              <a:effectLst/>
              <a:latin typeface="Arial" charset="0"/>
              <a:ea typeface="+mn-ea"/>
              <a:cs typeface="+mn-cs"/>
            </a:endParaRPr>
          </a:p>
          <a:p>
            <a:r>
              <a:rPr lang="en-GB" sz="1200" b="0" i="0" kern="1200" dirty="0">
                <a:solidFill>
                  <a:schemeClr val="tx2"/>
                </a:solidFill>
                <a:effectLst/>
                <a:latin typeface="Arial" charset="0"/>
                <a:ea typeface="+mn-ea"/>
                <a:cs typeface="+mn-cs"/>
              </a:rPr>
              <a:t>Numerous civil society leaders and organizations have also called for a “super year of activism” to accelerate progress on the Sustainable Development Goals, urging world leaders to redouble efforts to reach the people furthest behind, support local action and innovation, strengthen data systems and institutions, rebalance the relationship between people and nature, and unlock more financing for sustainable development.</a:t>
            </a:r>
          </a:p>
          <a:p>
            <a:r>
              <a:rPr lang="en-GB" sz="1200" b="0" i="0" kern="1200" dirty="0">
                <a:solidFill>
                  <a:schemeClr val="tx2"/>
                </a:solidFill>
                <a:effectLst/>
                <a:latin typeface="Arial" charset="0"/>
                <a:ea typeface="+mn-ea"/>
                <a:cs typeface="+mn-cs"/>
              </a:rPr>
              <a:t>At the core of the 2020-2030 decade is the need for action to tackle growing </a:t>
            </a:r>
            <a:r>
              <a:rPr lang="en-GB" sz="1200" b="0" i="0" u="sng" kern="1200" dirty="0">
                <a:solidFill>
                  <a:schemeClr val="tx2"/>
                </a:solidFill>
                <a:effectLst/>
                <a:latin typeface="Arial" charset="0"/>
                <a:ea typeface="+mn-ea"/>
                <a:cs typeface="+mn-cs"/>
                <a:hlinkClick r:id="rId9">
                  <a:extLst>
                    <a:ext uri="{A12FA001-AC4F-418D-AE19-62706E023703}">
                      <ahyp:hlinkClr xmlns:ahyp="http://schemas.microsoft.com/office/drawing/2018/hyperlinkcolor" val="tx"/>
                    </a:ext>
                  </a:extLst>
                </a:hlinkClick>
              </a:rPr>
              <a:t>poverty</a:t>
            </a:r>
            <a:r>
              <a:rPr lang="en-GB" sz="1200" b="0" i="0" kern="1200" dirty="0">
                <a:solidFill>
                  <a:schemeClr val="tx2"/>
                </a:solidFill>
                <a:effectLst/>
                <a:latin typeface="Arial" charset="0"/>
                <a:ea typeface="+mn-ea"/>
                <a:cs typeface="+mn-cs"/>
              </a:rPr>
              <a:t>, empower </a:t>
            </a:r>
            <a:r>
              <a:rPr lang="en-GB" sz="1200" b="0" i="0" u="sng" kern="1200" dirty="0">
                <a:solidFill>
                  <a:schemeClr val="tx2"/>
                </a:solidFill>
                <a:effectLst/>
                <a:latin typeface="Arial" charset="0"/>
                <a:ea typeface="+mn-ea"/>
                <a:cs typeface="+mn-cs"/>
                <a:hlinkClick r:id="rId10">
                  <a:extLst>
                    <a:ext uri="{A12FA001-AC4F-418D-AE19-62706E023703}">
                      <ahyp:hlinkClr xmlns:ahyp="http://schemas.microsoft.com/office/drawing/2018/hyperlinkcolor" val="tx"/>
                    </a:ext>
                  </a:extLst>
                </a:hlinkClick>
              </a:rPr>
              <a:t>women and girls</a:t>
            </a:r>
            <a:r>
              <a:rPr lang="en-GB" sz="1200" b="0" i="0" kern="1200" dirty="0">
                <a:solidFill>
                  <a:schemeClr val="tx2"/>
                </a:solidFill>
                <a:effectLst/>
                <a:latin typeface="Arial" charset="0"/>
                <a:ea typeface="+mn-ea"/>
                <a:cs typeface="+mn-cs"/>
              </a:rPr>
              <a:t>, and address the </a:t>
            </a:r>
            <a:r>
              <a:rPr lang="en-GB" sz="1200" b="0" i="0" u="sng" kern="1200" dirty="0">
                <a:solidFill>
                  <a:schemeClr val="tx2"/>
                </a:solidFill>
                <a:effectLst/>
                <a:latin typeface="Arial" charset="0"/>
                <a:ea typeface="+mn-ea"/>
                <a:cs typeface="+mn-cs"/>
                <a:hlinkClick r:id="rId11">
                  <a:extLst>
                    <a:ext uri="{A12FA001-AC4F-418D-AE19-62706E023703}">
                      <ahyp:hlinkClr xmlns:ahyp="http://schemas.microsoft.com/office/drawing/2018/hyperlinkcolor" val="tx"/>
                    </a:ext>
                  </a:extLst>
                </a:hlinkClick>
              </a:rPr>
              <a:t>climate emergency</a:t>
            </a:r>
            <a:r>
              <a:rPr lang="en-GB" sz="1200" b="0" i="0" kern="1200" dirty="0">
                <a:solidFill>
                  <a:schemeClr val="tx2"/>
                </a:solidFill>
                <a:effectLst/>
                <a:latin typeface="Arial" charset="0"/>
                <a:ea typeface="+mn-ea"/>
                <a:cs typeface="+mn-cs"/>
              </a:rPr>
              <a:t>.</a:t>
            </a:r>
          </a:p>
          <a:p>
            <a:r>
              <a:rPr lang="en-GB" sz="1200" b="0" i="0" kern="1200" dirty="0">
                <a:solidFill>
                  <a:schemeClr val="tx2"/>
                </a:solidFill>
                <a:effectLst/>
                <a:latin typeface="Arial" charset="0"/>
                <a:ea typeface="+mn-ea"/>
                <a:cs typeface="+mn-cs"/>
              </a:rPr>
              <a:t>More people around the world are living better lives compared to just a decade ago. More people have access to better healthcare, decent work, and education than ever before. But inequalities and climate change are threatening to undo the gains. Investment in inclusive and sustainable economies can unleash significant opportunities for shared prosperity. And the political, technological and financial solutions are within reach. But much greater leadership and rapid, unprecedented changes are needed to align these levers of change with sustainable development objectives. </a:t>
            </a:r>
            <a:r>
              <a:rPr lang="en-GB" sz="1200" b="1" i="0" kern="1200" dirty="0">
                <a:solidFill>
                  <a:schemeClr val="tx2"/>
                </a:solidFill>
                <a:effectLst/>
                <a:latin typeface="Arial" charset="0"/>
                <a:ea typeface="+mn-ea"/>
                <a:cs typeface="+mn-cs"/>
              </a:rPr>
              <a:t>#</a:t>
            </a:r>
            <a:r>
              <a:rPr lang="en-GB" sz="1200" b="1" i="0" kern="1200" dirty="0" err="1">
                <a:solidFill>
                  <a:schemeClr val="tx2"/>
                </a:solidFill>
                <a:effectLst/>
                <a:latin typeface="Arial" charset="0"/>
                <a:ea typeface="+mn-ea"/>
                <a:cs typeface="+mn-cs"/>
              </a:rPr>
              <a:t>ForPeopleForPlanet</a:t>
            </a:r>
            <a:endParaRPr lang="en-GB" sz="1200" b="0" i="0" kern="1200" dirty="0">
              <a:solidFill>
                <a:schemeClr val="tx2"/>
              </a:solidFill>
              <a:effectLst/>
              <a:latin typeface="Arial" charset="0"/>
              <a:ea typeface="+mn-ea"/>
              <a:cs typeface="+mn-cs"/>
            </a:endParaRPr>
          </a:p>
          <a:p>
            <a:endParaRPr lang="en-GB" sz="1200" b="0" i="0" kern="1200" dirty="0">
              <a:solidFill>
                <a:schemeClr val="tx2"/>
              </a:solidFill>
              <a:effectLst/>
              <a:latin typeface="Arial" charset="0"/>
              <a:ea typeface="+mn-ea"/>
              <a:cs typeface="+mn-cs"/>
            </a:endParaRPr>
          </a:p>
          <a:p>
            <a:pPr eaLnBrk="1" hangingPunct="1"/>
            <a:endParaRPr lang="en-US" dirty="0"/>
          </a:p>
        </p:txBody>
      </p:sp>
      <p:sp>
        <p:nvSpPr>
          <p:cNvPr id="68611"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B7F247A-EF63-476E-9840-E67F5DC6EBD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6007969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dirty="0"/>
          </a:p>
        </p:txBody>
      </p:sp>
      <p:sp>
        <p:nvSpPr>
          <p:cNvPr id="70659" name="Slide Number Placeholder 3"/>
          <p:cNvSpPr>
            <a:spLocks noGrp="1"/>
          </p:cNvSpPr>
          <p:nvPr>
            <p:ph type="sldNum" sz="quarter" idx="5"/>
          </p:nvPr>
        </p:nvSpPr>
        <p:spPr>
          <a:noFill/>
        </p:spPr>
        <p:txBody>
          <a:bodyPr/>
          <a:lstStyle/>
          <a:p>
            <a:fld id="{8AEE795D-C8ED-4C27-B852-4F808D7E1ADB}"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dirty="0"/>
          </a:p>
        </p:txBody>
      </p:sp>
      <p:sp>
        <p:nvSpPr>
          <p:cNvPr id="72707" name="Slide Number Placeholder 3"/>
          <p:cNvSpPr>
            <a:spLocks noGrp="1"/>
          </p:cNvSpPr>
          <p:nvPr>
            <p:ph type="sldNum" sz="quarter" idx="5"/>
          </p:nvPr>
        </p:nvSpPr>
        <p:spPr>
          <a:noFill/>
        </p:spPr>
        <p:txBody>
          <a:bodyPr/>
          <a:lstStyle/>
          <a:p>
            <a:fld id="{AC9BD91E-5F14-487E-BD6A-E4B9DA9EF065}"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dirty="0"/>
          </a:p>
        </p:txBody>
      </p:sp>
      <p:sp>
        <p:nvSpPr>
          <p:cNvPr id="74755" name="Slide Number Placeholder 3"/>
          <p:cNvSpPr>
            <a:spLocks noGrp="1"/>
          </p:cNvSpPr>
          <p:nvPr>
            <p:ph type="sldNum" sz="quarter" idx="5"/>
          </p:nvPr>
        </p:nvSpPr>
        <p:spPr>
          <a:noFill/>
        </p:spPr>
        <p:txBody>
          <a:bodyPr/>
          <a:lstStyle/>
          <a:p>
            <a:fld id="{2AB570FE-803C-4AB2-8C5A-34DCF223682E}"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dirty="0"/>
          </a:p>
        </p:txBody>
      </p:sp>
      <p:sp>
        <p:nvSpPr>
          <p:cNvPr id="76803" name="Slide Number Placeholder 3"/>
          <p:cNvSpPr>
            <a:spLocks noGrp="1"/>
          </p:cNvSpPr>
          <p:nvPr>
            <p:ph type="sldNum" sz="quarter" idx="5"/>
          </p:nvPr>
        </p:nvSpPr>
        <p:spPr>
          <a:noFill/>
        </p:spPr>
        <p:txBody>
          <a:bodyPr/>
          <a:lstStyle/>
          <a:p>
            <a:fld id="{12D677EE-CC6A-4E5A-89D7-92B46CDE787E}"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endParaRPr lang="en-US" dirty="0"/>
          </a:p>
        </p:txBody>
      </p:sp>
      <p:sp>
        <p:nvSpPr>
          <p:cNvPr id="76803"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2D677EE-CC6A-4E5A-89D7-92B46CDE787E}"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874696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dirty="0"/>
          </a:p>
        </p:txBody>
      </p:sp>
      <p:sp>
        <p:nvSpPr>
          <p:cNvPr id="78851" name="Slide Number Placeholder 3"/>
          <p:cNvSpPr>
            <a:spLocks noGrp="1"/>
          </p:cNvSpPr>
          <p:nvPr>
            <p:ph type="sldNum" sz="quarter" idx="5"/>
          </p:nvPr>
        </p:nvSpPr>
        <p:spPr>
          <a:noFill/>
        </p:spPr>
        <p:txBody>
          <a:bodyPr/>
          <a:lstStyle/>
          <a:p>
            <a:fld id="{533B6B1F-1241-4082-983E-ABCA872E0D49}"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a:ln/>
        </p:spPr>
      </p:sp>
      <p:sp>
        <p:nvSpPr>
          <p:cNvPr id="80898" name="Notes Placeholder 2"/>
          <p:cNvSpPr>
            <a:spLocks noGrp="1"/>
          </p:cNvSpPr>
          <p:nvPr>
            <p:ph type="body" idx="1"/>
          </p:nvPr>
        </p:nvSpPr>
        <p:spPr>
          <a:noFill/>
          <a:ln/>
        </p:spPr>
        <p:txBody>
          <a:bodyPr/>
          <a:lstStyle/>
          <a:p>
            <a:pPr eaLnBrk="1" hangingPunct="1"/>
            <a:endParaRPr lang="en-US" dirty="0"/>
          </a:p>
        </p:txBody>
      </p:sp>
      <p:sp>
        <p:nvSpPr>
          <p:cNvPr id="80899" name="Slide Number Placeholder 3"/>
          <p:cNvSpPr>
            <a:spLocks noGrp="1"/>
          </p:cNvSpPr>
          <p:nvPr>
            <p:ph type="sldNum" sz="quarter" idx="5"/>
          </p:nvPr>
        </p:nvSpPr>
        <p:spPr>
          <a:noFill/>
        </p:spPr>
        <p:txBody>
          <a:bodyPr/>
          <a:lstStyle/>
          <a:p>
            <a:fld id="{EBAACCFA-8762-4152-8B07-B7E2FE0F7462}"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p:cNvSpPr>
          <p:nvPr>
            <p:ph type="sldImg"/>
          </p:nvPr>
        </p:nvSpPr>
        <p:spPr>
          <a:ln/>
        </p:spPr>
      </p:sp>
      <p:sp>
        <p:nvSpPr>
          <p:cNvPr id="82946" name="Notes Placeholder 2"/>
          <p:cNvSpPr>
            <a:spLocks noGrp="1"/>
          </p:cNvSpPr>
          <p:nvPr>
            <p:ph type="body" idx="1"/>
          </p:nvPr>
        </p:nvSpPr>
        <p:spPr>
          <a:noFill/>
          <a:ln/>
        </p:spPr>
        <p:txBody>
          <a:bodyPr/>
          <a:lstStyle/>
          <a:p>
            <a:pPr eaLnBrk="1" hangingPunct="1"/>
            <a:endParaRPr lang="en-US" dirty="0"/>
          </a:p>
        </p:txBody>
      </p:sp>
      <p:sp>
        <p:nvSpPr>
          <p:cNvPr id="82947" name="Slide Number Placeholder 3"/>
          <p:cNvSpPr>
            <a:spLocks noGrp="1"/>
          </p:cNvSpPr>
          <p:nvPr>
            <p:ph type="sldNum" sz="quarter" idx="5"/>
          </p:nvPr>
        </p:nvSpPr>
        <p:spPr>
          <a:noFill/>
        </p:spPr>
        <p:txBody>
          <a:bodyPr/>
          <a:lstStyle/>
          <a:p>
            <a:fld id="{40E145AD-315A-4B63-BB4E-77E8E291F50B}"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a:ln/>
        </p:spPr>
      </p:sp>
      <p:sp>
        <p:nvSpPr>
          <p:cNvPr id="84994" name="Notes Placeholder 2"/>
          <p:cNvSpPr>
            <a:spLocks noGrp="1"/>
          </p:cNvSpPr>
          <p:nvPr>
            <p:ph type="body" idx="1"/>
          </p:nvPr>
        </p:nvSpPr>
        <p:spPr>
          <a:noFill/>
          <a:ln/>
        </p:spPr>
        <p:txBody>
          <a:bodyPr/>
          <a:lstStyle/>
          <a:p>
            <a:pPr eaLnBrk="1" hangingPunct="1"/>
            <a:endParaRPr lang="en-US" dirty="0"/>
          </a:p>
        </p:txBody>
      </p:sp>
      <p:sp>
        <p:nvSpPr>
          <p:cNvPr id="84995" name="Slide Number Placeholder 3"/>
          <p:cNvSpPr>
            <a:spLocks noGrp="1"/>
          </p:cNvSpPr>
          <p:nvPr>
            <p:ph type="sldNum" sz="quarter" idx="5"/>
          </p:nvPr>
        </p:nvSpPr>
        <p:spPr>
          <a:noFill/>
        </p:spPr>
        <p:txBody>
          <a:bodyPr/>
          <a:lstStyle/>
          <a:p>
            <a:fld id="{0A8CEEF8-DD06-4CCD-BAC7-C9418D83BF87}"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p:cNvSpPr>
          <p:nvPr>
            <p:ph type="sldImg"/>
          </p:nvPr>
        </p:nvSpPr>
        <p:spPr>
          <a:ln/>
        </p:spPr>
      </p:sp>
      <p:sp>
        <p:nvSpPr>
          <p:cNvPr id="87042" name="Notes Placeholder 2"/>
          <p:cNvSpPr>
            <a:spLocks noGrp="1"/>
          </p:cNvSpPr>
          <p:nvPr>
            <p:ph type="body" idx="1"/>
          </p:nvPr>
        </p:nvSpPr>
        <p:spPr>
          <a:noFill/>
          <a:ln/>
        </p:spPr>
        <p:txBody>
          <a:bodyPr/>
          <a:lstStyle/>
          <a:p>
            <a:pPr eaLnBrk="1" hangingPunct="1"/>
            <a:endParaRPr lang="en-US"/>
          </a:p>
        </p:txBody>
      </p:sp>
      <p:sp>
        <p:nvSpPr>
          <p:cNvPr id="87043" name="Slide Number Placeholder 3"/>
          <p:cNvSpPr>
            <a:spLocks noGrp="1"/>
          </p:cNvSpPr>
          <p:nvPr>
            <p:ph type="sldNum" sz="quarter" idx="5"/>
          </p:nvPr>
        </p:nvSpPr>
        <p:spPr>
          <a:noFill/>
        </p:spPr>
        <p:txBody>
          <a:bodyPr/>
          <a:lstStyle/>
          <a:p>
            <a:fld id="{998DB55B-A678-42AE-9F0E-6E7CC95F15E0}"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dirty="0"/>
          </a:p>
        </p:txBody>
      </p:sp>
      <p:sp>
        <p:nvSpPr>
          <p:cNvPr id="89091" name="Slide Number Placeholder 3"/>
          <p:cNvSpPr>
            <a:spLocks noGrp="1"/>
          </p:cNvSpPr>
          <p:nvPr>
            <p:ph type="sldNum" sz="quarter" idx="5"/>
          </p:nvPr>
        </p:nvSpPr>
        <p:spPr>
          <a:noFill/>
        </p:spPr>
        <p:txBody>
          <a:bodyPr/>
          <a:lstStyle/>
          <a:p>
            <a:fld id="{553A5C8C-17BC-4A9A-9E07-FF2219FF6C88}" type="slidenum">
              <a:rPr lang="en-US" smtClean="0"/>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a:ln/>
        </p:spPr>
      </p:sp>
      <p:sp>
        <p:nvSpPr>
          <p:cNvPr id="91138" name="Notes Placeholder 2"/>
          <p:cNvSpPr>
            <a:spLocks noGrp="1"/>
          </p:cNvSpPr>
          <p:nvPr>
            <p:ph type="body" idx="1"/>
          </p:nvPr>
        </p:nvSpPr>
        <p:spPr>
          <a:noFill/>
          <a:ln/>
        </p:spPr>
        <p:txBody>
          <a:bodyPr/>
          <a:lstStyle/>
          <a:p>
            <a:pPr eaLnBrk="1" hangingPunct="1"/>
            <a:endParaRPr lang="en-US" dirty="0"/>
          </a:p>
        </p:txBody>
      </p:sp>
      <p:sp>
        <p:nvSpPr>
          <p:cNvPr id="91139" name="Slide Number Placeholder 3"/>
          <p:cNvSpPr>
            <a:spLocks noGrp="1"/>
          </p:cNvSpPr>
          <p:nvPr>
            <p:ph type="sldNum" sz="quarter" idx="5"/>
          </p:nvPr>
        </p:nvSpPr>
        <p:spPr>
          <a:noFill/>
        </p:spPr>
        <p:txBody>
          <a:bodyPr/>
          <a:lstStyle/>
          <a:p>
            <a:fld id="{A75DD77F-796D-4528-9EB9-739ACB160419}" type="slidenum">
              <a:rPr lang="en-US" smtClean="0"/>
              <a:pPr/>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a:ln/>
        </p:spPr>
      </p:sp>
      <p:sp>
        <p:nvSpPr>
          <p:cNvPr id="93186" name="Notes Placeholder 2"/>
          <p:cNvSpPr>
            <a:spLocks noGrp="1"/>
          </p:cNvSpPr>
          <p:nvPr>
            <p:ph type="body" idx="1"/>
          </p:nvPr>
        </p:nvSpPr>
        <p:spPr>
          <a:noFill/>
          <a:ln/>
        </p:spPr>
        <p:txBody>
          <a:bodyPr/>
          <a:lstStyle/>
          <a:p>
            <a:pPr eaLnBrk="1" hangingPunct="1"/>
            <a:endParaRPr lang="en-US" dirty="0"/>
          </a:p>
        </p:txBody>
      </p:sp>
      <p:sp>
        <p:nvSpPr>
          <p:cNvPr id="93187" name="Slide Number Placeholder 3"/>
          <p:cNvSpPr>
            <a:spLocks noGrp="1"/>
          </p:cNvSpPr>
          <p:nvPr>
            <p:ph type="sldNum" sz="quarter" idx="5"/>
          </p:nvPr>
        </p:nvSpPr>
        <p:spPr>
          <a:noFill/>
        </p:spPr>
        <p:txBody>
          <a:bodyPr/>
          <a:lstStyle/>
          <a:p>
            <a:fld id="{8E6445A9-5688-49EE-B1B1-A98BF37E8EFC}" type="slidenum">
              <a:rPr lang="en-US" smtClean="0"/>
              <a:pPr/>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a:p>
        </p:txBody>
      </p:sp>
      <p:sp>
        <p:nvSpPr>
          <p:cNvPr id="56323"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E2380AA-9A04-4A14-A9C4-6D2DD2C44A4F}"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24</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656565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11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35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7225" y="457200"/>
            <a:ext cx="1946275" cy="5715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68400" y="457200"/>
            <a:ext cx="5686425"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6"/>
          <p:cNvSpPr>
            <a:spLocks noGrp="1" noChangeArrowheads="1"/>
          </p:cNvSpPr>
          <p:nvPr>
            <p:ph type="sldNum" sz="quarter" idx="10"/>
          </p:nvPr>
        </p:nvSpPr>
        <p:spPr>
          <a:ln/>
        </p:spPr>
        <p:txBody>
          <a:bodyPr/>
          <a:lstStyle>
            <a:lvl1pPr>
              <a:defRPr/>
            </a:lvl1pPr>
          </a:lstStyle>
          <a:p>
            <a:pPr>
              <a:defRPr/>
            </a:pPr>
            <a:fld id="{0D303A39-A8F7-440E-8099-B21F38426917}"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E20E1C4B-C16D-45CE-95D5-0FEE6ED73218}"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sldNum" sz="quarter" idx="10"/>
          </p:nvPr>
        </p:nvSpPr>
        <p:spPr>
          <a:ln/>
        </p:spPr>
        <p:txBody>
          <a:bodyPr/>
          <a:lstStyle>
            <a:lvl1pPr>
              <a:defRPr/>
            </a:lvl1pPr>
          </a:lstStyle>
          <a:p>
            <a:pPr>
              <a:defRPr/>
            </a:pPr>
            <a:fld id="{57ACA7EE-0FE1-4839-9CAD-C299F50333A1}"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p:cNvSpPr>
            <a:spLocks noGrp="1" noChangeArrowheads="1"/>
          </p:cNvSpPr>
          <p:nvPr>
            <p:ph type="sldNum" sz="quarter" idx="10"/>
          </p:nvPr>
        </p:nvSpPr>
        <p:spPr>
          <a:ln/>
        </p:spPr>
        <p:txBody>
          <a:bodyPr/>
          <a:lstStyle>
            <a:lvl1pPr>
              <a:defRPr/>
            </a:lvl1pPr>
          </a:lstStyle>
          <a:p>
            <a:pPr>
              <a:defRPr/>
            </a:pPr>
            <a:fld id="{D44915EA-BE3E-4C6E-AF96-0B1F95AA5A08}"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a:spLocks noGrp="1" noChangeArrowheads="1"/>
          </p:cNvSpPr>
          <p:nvPr>
            <p:ph type="sldNum" sz="quarter" idx="10"/>
          </p:nvPr>
        </p:nvSpPr>
        <p:spPr>
          <a:ln/>
        </p:spPr>
        <p:txBody>
          <a:bodyPr/>
          <a:lstStyle>
            <a:lvl1pPr>
              <a:defRPr/>
            </a:lvl1pPr>
          </a:lstStyle>
          <a:p>
            <a:pPr>
              <a:defRPr/>
            </a:pPr>
            <a:fld id="{A95831C7-09B5-4D83-989E-B752EC99AF20}"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p:cNvSpPr>
            <a:spLocks noGrp="1" noChangeArrowheads="1"/>
          </p:cNvSpPr>
          <p:nvPr>
            <p:ph type="sldNum" sz="quarter" idx="10"/>
          </p:nvPr>
        </p:nvSpPr>
        <p:spPr>
          <a:ln/>
        </p:spPr>
        <p:txBody>
          <a:bodyPr/>
          <a:lstStyle>
            <a:lvl1pPr>
              <a:defRPr/>
            </a:lvl1pPr>
          </a:lstStyle>
          <a:p>
            <a:pPr>
              <a:defRPr/>
            </a:pPr>
            <a:fld id="{63F8886A-A286-421D-8D3C-CF32AE7B2827}"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pPr>
              <a:defRPr/>
            </a:pPr>
            <a:fld id="{DD5A0F0C-9616-43D9-B6D2-EA9C2A018E1C}"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2D82B2DB-5967-473E-AED6-84CBB048A68A}"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30BB6EF6-829C-4A08-B7EF-85DD2EF7AA11}"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1FAFA29F-D4C2-475F-9939-F05738B41446}"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30FC3724-CFBE-4F48-88D1-1CCDD727BFDD}"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Line 7"/>
          <p:cNvSpPr>
            <a:spLocks noChangeShapeType="1"/>
          </p:cNvSpPr>
          <p:nvPr userDrawn="1"/>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82951" name="Rectangle 2"/>
          <p:cNvSpPr>
            <a:spLocks noChangeArrowheads="1"/>
          </p:cNvSpPr>
          <p:nvPr userDrawn="1"/>
        </p:nvSpPr>
        <p:spPr bwMode="auto">
          <a:xfrm>
            <a:off x="3930650" y="1330325"/>
            <a:ext cx="6051550" cy="2146300"/>
          </a:xfrm>
          <a:prstGeom prst="rect">
            <a:avLst/>
          </a:prstGeom>
          <a:noFill/>
          <a:ln w="9525">
            <a:noFill/>
            <a:miter lim="800000"/>
            <a:headEnd/>
            <a:tailEnd/>
          </a:ln>
        </p:spPr>
        <p:txBody>
          <a:bodyPr anchor="ctr"/>
          <a:lstStyle/>
          <a:p>
            <a:pPr eaLnBrk="0" hangingPunct="0">
              <a:lnSpc>
                <a:spcPct val="90000"/>
              </a:lnSpc>
              <a:defRPr/>
            </a:pPr>
            <a:r>
              <a:rPr lang="en-US" sz="4400">
                <a:solidFill>
                  <a:schemeClr val="tx2"/>
                </a:solidFill>
                <a:latin typeface="Times New Roman" pitchFamily="18" charset="0"/>
              </a:rPr>
              <a:t>Environmental </a:t>
            </a:r>
            <a:br>
              <a:rPr lang="en-US" sz="4400">
                <a:solidFill>
                  <a:schemeClr val="tx2"/>
                </a:solidFill>
                <a:latin typeface="Times New Roman" pitchFamily="18" charset="0"/>
              </a:rPr>
            </a:br>
            <a:r>
              <a:rPr lang="en-US" sz="4400">
                <a:solidFill>
                  <a:schemeClr val="tx2"/>
                </a:solidFill>
                <a:latin typeface="Times New Roman" pitchFamily="18" charset="0"/>
              </a:rPr>
              <a:t>Economics </a:t>
            </a:r>
            <a:br>
              <a:rPr lang="en-US" sz="4400">
                <a:solidFill>
                  <a:schemeClr val="tx2"/>
                </a:solidFill>
                <a:latin typeface="Times New Roman" pitchFamily="18" charset="0"/>
              </a:rPr>
            </a:br>
            <a:r>
              <a:rPr lang="en-US" sz="4400">
                <a:solidFill>
                  <a:schemeClr val="tx2"/>
                </a:solidFill>
                <a:latin typeface="Times New Roman" pitchFamily="18" charset="0"/>
              </a:rPr>
              <a:t>&amp; Management:</a:t>
            </a:r>
            <a:r>
              <a:rPr lang="en-US" sz="3600">
                <a:solidFill>
                  <a:schemeClr val="tx2"/>
                </a:solidFill>
                <a:latin typeface="Times New Roman" pitchFamily="18" charset="0"/>
              </a:rPr>
              <a:t> </a:t>
            </a:r>
            <a:br>
              <a:rPr lang="en-US" sz="3600">
                <a:solidFill>
                  <a:schemeClr val="tx2"/>
                </a:solidFill>
                <a:latin typeface="Times New Roman" pitchFamily="18" charset="0"/>
              </a:rPr>
            </a:br>
            <a:endParaRPr lang="en-US" sz="3600">
              <a:solidFill>
                <a:schemeClr val="tx2"/>
              </a:solidFill>
              <a:latin typeface="Times New Roman" pitchFamily="18" charset="0"/>
            </a:endParaRPr>
          </a:p>
        </p:txBody>
      </p:sp>
      <p:sp>
        <p:nvSpPr>
          <p:cNvPr id="82952" name="Rectangle 3"/>
          <p:cNvSpPr>
            <a:spLocks noChangeArrowheads="1"/>
          </p:cNvSpPr>
          <p:nvPr userDrawn="1"/>
        </p:nvSpPr>
        <p:spPr bwMode="auto">
          <a:xfrm>
            <a:off x="3937000" y="4419600"/>
            <a:ext cx="5410200" cy="1447800"/>
          </a:xfrm>
          <a:prstGeom prst="rect">
            <a:avLst/>
          </a:prstGeom>
          <a:noFill/>
          <a:ln w="9525">
            <a:noFill/>
            <a:miter lim="800000"/>
            <a:headEnd/>
            <a:tailEnd/>
          </a:ln>
        </p:spPr>
        <p:txBody>
          <a:bodyPr/>
          <a:lstStyle/>
          <a:p>
            <a:pPr eaLnBrk="0" hangingPunct="0">
              <a:spcBef>
                <a:spcPct val="20000"/>
              </a:spcBef>
              <a:buClr>
                <a:schemeClr val="bg2"/>
              </a:buClr>
              <a:buSzPct val="85000"/>
              <a:buFont typeface="Wingdings" pitchFamily="2" charset="2"/>
              <a:buNone/>
              <a:defRPr/>
            </a:pPr>
            <a:r>
              <a:rPr lang="en-US">
                <a:solidFill>
                  <a:schemeClr val="tx2"/>
                </a:solidFill>
              </a:rPr>
              <a:t>by Scott J. Callan and Janet M. Thomas</a:t>
            </a:r>
          </a:p>
          <a:p>
            <a:pPr eaLnBrk="0" hangingPunct="0">
              <a:spcBef>
                <a:spcPct val="20000"/>
              </a:spcBef>
              <a:buClr>
                <a:schemeClr val="bg2"/>
              </a:buClr>
              <a:buSzPct val="85000"/>
              <a:buFont typeface="Wingdings" pitchFamily="2" charset="2"/>
              <a:buNone/>
              <a:defRPr/>
            </a:pPr>
            <a:endParaRPr lang="en-US">
              <a:solidFill>
                <a:schemeClr val="tx2"/>
              </a:solidFill>
            </a:endParaRPr>
          </a:p>
          <a:p>
            <a:pPr eaLnBrk="0" hangingPunct="0">
              <a:lnSpc>
                <a:spcPct val="80000"/>
              </a:lnSpc>
              <a:buClr>
                <a:schemeClr val="bg2"/>
              </a:buClr>
              <a:buSzPct val="85000"/>
              <a:buFont typeface="Wingdings" pitchFamily="2" charset="2"/>
              <a:buNone/>
              <a:defRPr/>
            </a:pPr>
            <a:r>
              <a:rPr lang="en-US">
                <a:solidFill>
                  <a:schemeClr val="tx2"/>
                </a:solidFill>
              </a:rPr>
              <a:t>Slides created by Janet M. Thomas</a:t>
            </a:r>
          </a:p>
        </p:txBody>
      </p:sp>
      <p:sp>
        <p:nvSpPr>
          <p:cNvPr id="2" name="Rectangle 2"/>
          <p:cNvSpPr>
            <a:spLocks noChangeArrowheads="1"/>
          </p:cNvSpPr>
          <p:nvPr userDrawn="1"/>
        </p:nvSpPr>
        <p:spPr bwMode="auto">
          <a:xfrm>
            <a:off x="3933825" y="3124200"/>
            <a:ext cx="6051550" cy="609600"/>
          </a:xfrm>
          <a:prstGeom prst="rect">
            <a:avLst/>
          </a:prstGeom>
          <a:noFill/>
          <a:ln w="9525">
            <a:noFill/>
            <a:miter lim="800000"/>
            <a:headEnd/>
            <a:tailEnd/>
          </a:ln>
        </p:spPr>
        <p:txBody>
          <a:bodyPr anchor="ctr"/>
          <a:lstStyle/>
          <a:p>
            <a:pPr eaLnBrk="0" hangingPunct="0">
              <a:defRPr/>
            </a:pPr>
            <a:r>
              <a:rPr lang="en-US" sz="2400">
                <a:solidFill>
                  <a:schemeClr val="tx2"/>
                </a:solidFill>
                <a:latin typeface="Times New Roman" pitchFamily="18" charset="0"/>
              </a:rPr>
              <a:t>Theory, Policy, and Applications 5e</a:t>
            </a:r>
          </a:p>
        </p:txBody>
      </p:sp>
      <p:pic>
        <p:nvPicPr>
          <p:cNvPr id="1032" name="Picture 15" descr="Callan_1439080631_3in"/>
          <p:cNvPicPr>
            <a:picLocks noChangeAspect="1" noChangeArrowheads="1"/>
          </p:cNvPicPr>
          <p:nvPr userDrawn="1"/>
        </p:nvPicPr>
        <p:blipFill>
          <a:blip r:embed="rId13" cstate="print"/>
          <a:srcRect/>
          <a:stretch>
            <a:fillRect/>
          </a:stretch>
        </p:blipFill>
        <p:spPr bwMode="auto">
          <a:xfrm>
            <a:off x="533400" y="1371600"/>
            <a:ext cx="3168650" cy="38862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7" r:id="rId1"/>
    <p:sldLayoutId id="2147483686" r:id="rId2"/>
    <p:sldLayoutId id="2147483685" r:id="rId3"/>
    <p:sldLayoutId id="2147483684" r:id="rId4"/>
    <p:sldLayoutId id="2147483683" r:id="rId5"/>
    <p:sldLayoutId id="2147483682" r:id="rId6"/>
    <p:sldLayoutId id="2147483681" r:id="rId7"/>
    <p:sldLayoutId id="2147483680" r:id="rId8"/>
    <p:sldLayoutId id="2147483679" r:id="rId9"/>
    <p:sldLayoutId id="2147483678" r:id="rId10"/>
    <p:sldLayoutId id="2147483677"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1684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1181100" y="20574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70" name="Line 6"/>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71" name="Line 7"/>
          <p:cNvSpPr>
            <a:spLocks noChangeShapeType="1"/>
          </p:cNvSpPr>
          <p:nvPr/>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Tree>
  </p:cSld>
  <p:clrMap bg1="lt1" tx1="dk1" bg2="lt2" tx2="dk2" accent1="accent1" accent2="accent2" accent3="accent3" accent4="accent4" accent5="accent5" accent6="accent6" hlink="hlink" folHlink="folHlink"/>
  <p:sldLayoutIdLst>
    <p:sldLayoutId id="2147483698" r:id="rId1"/>
    <p:sldLayoutId id="2147483697" r:id="rId2"/>
    <p:sldLayoutId id="2147483696" r:id="rId3"/>
    <p:sldLayoutId id="2147483695" r:id="rId4"/>
    <p:sldLayoutId id="2147483694" r:id="rId5"/>
    <p:sldLayoutId id="2147483693" r:id="rId6"/>
    <p:sldLayoutId id="2147483692" r:id="rId7"/>
    <p:sldLayoutId id="2147483691" r:id="rId8"/>
    <p:sldLayoutId id="2147483690" r:id="rId9"/>
    <p:sldLayoutId id="2147483689" r:id="rId10"/>
    <p:sldLayoutId id="2147483688"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4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vl1pPr>
          </a:lstStyle>
          <a:p>
            <a:pPr>
              <a:defRPr/>
            </a:pPr>
            <a:fld id="{E7B4200D-7D78-49C4-9646-DA99A798AC72}" type="slidenum">
              <a:rPr lang="en-US"/>
              <a:pPr>
                <a:defRPr/>
              </a:pPr>
              <a:t>‹#›</a:t>
            </a:fld>
            <a:endParaRPr lang="en-US"/>
          </a:p>
        </p:txBody>
      </p:sp>
      <p:sp>
        <p:nvSpPr>
          <p:cNvPr id="676870" name="Line 6"/>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676871" name="Line 7"/>
          <p:cNvSpPr>
            <a:spLocks noChangeShapeType="1"/>
          </p:cNvSpPr>
          <p:nvPr userDrawn="1"/>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08" r:id="rId2"/>
    <p:sldLayoutId id="2147483707" r:id="rId3"/>
    <p:sldLayoutId id="2147483706" r:id="rId4"/>
    <p:sldLayoutId id="2147483705" r:id="rId5"/>
    <p:sldLayoutId id="2147483704" r:id="rId6"/>
    <p:sldLayoutId id="2147483703" r:id="rId7"/>
    <p:sldLayoutId id="2147483702" r:id="rId8"/>
    <p:sldLayoutId id="2147483701" r:id="rId9"/>
    <p:sldLayoutId id="2147483700" r:id="rId10"/>
    <p:sldLayoutId id="214748369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Line 7"/>
          <p:cNvSpPr>
            <a:spLocks noChangeShapeType="1"/>
          </p:cNvSpPr>
          <p:nvPr/>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37893" name="Rectangle 2"/>
          <p:cNvSpPr>
            <a:spLocks noGrp="1" noChangeArrowheads="1"/>
          </p:cNvSpPr>
          <p:nvPr>
            <p:ph type="title"/>
          </p:nvPr>
        </p:nvSpPr>
        <p:spPr bwMode="auto">
          <a:xfrm>
            <a:off x="19812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7894" name="Rectangle 3"/>
          <p:cNvSpPr>
            <a:spLocks noGrp="1" noChangeArrowheads="1"/>
          </p:cNvSpPr>
          <p:nvPr>
            <p:ph type="body" idx="1"/>
          </p:nvPr>
        </p:nvSpPr>
        <p:spPr bwMode="auto">
          <a:xfrm>
            <a:off x="9906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pic>
        <p:nvPicPr>
          <p:cNvPr id="37896" name="Picture 13" descr="Callan_1439080631_ppt"/>
          <p:cNvPicPr>
            <a:picLocks noChangeAspect="1" noChangeArrowheads="1"/>
          </p:cNvPicPr>
          <p:nvPr userDrawn="1"/>
        </p:nvPicPr>
        <p:blipFill>
          <a:blip r:embed="rId13" cstate="print"/>
          <a:srcRect/>
          <a:stretch>
            <a:fillRect/>
          </a:stretch>
        </p:blipFill>
        <p:spPr bwMode="auto">
          <a:xfrm>
            <a:off x="1600200" y="3810000"/>
            <a:ext cx="1647825" cy="20574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20" r:id="rId1"/>
    <p:sldLayoutId id="2147483719" r:id="rId2"/>
    <p:sldLayoutId id="2147483718" r:id="rId3"/>
    <p:sldLayoutId id="2147483717" r:id="rId4"/>
    <p:sldLayoutId id="2147483716" r:id="rId5"/>
    <p:sldLayoutId id="2147483715" r:id="rId6"/>
    <p:sldLayoutId id="2147483714" r:id="rId7"/>
    <p:sldLayoutId id="2147483713" r:id="rId8"/>
    <p:sldLayoutId id="2147483712" r:id="rId9"/>
    <p:sldLayoutId id="2147483711" r:id="rId10"/>
    <p:sldLayoutId id="2147483710"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eaLnBrk="0" fontAlgn="base" hangingPunct="0">
        <a:spcBef>
          <a:spcPct val="0"/>
        </a:spcBef>
        <a:spcAft>
          <a:spcPct val="0"/>
        </a:spcAft>
        <a:defRPr sz="3900">
          <a:solidFill>
            <a:schemeClr val="tx2"/>
          </a:solidFill>
          <a:latin typeface="Arial" charset="0"/>
        </a:defRPr>
      </a:lvl6pPr>
      <a:lvl7pPr marL="914400" algn="l" rtl="0" eaLnBrk="0" fontAlgn="base" hangingPunct="0">
        <a:spcBef>
          <a:spcPct val="0"/>
        </a:spcBef>
        <a:spcAft>
          <a:spcPct val="0"/>
        </a:spcAft>
        <a:defRPr sz="3900">
          <a:solidFill>
            <a:schemeClr val="tx2"/>
          </a:solidFill>
          <a:latin typeface="Arial" charset="0"/>
        </a:defRPr>
      </a:lvl7pPr>
      <a:lvl8pPr marL="1371600" algn="l" rtl="0" eaLnBrk="0" fontAlgn="base" hangingPunct="0">
        <a:spcBef>
          <a:spcPct val="0"/>
        </a:spcBef>
        <a:spcAft>
          <a:spcPct val="0"/>
        </a:spcAft>
        <a:defRPr sz="3900">
          <a:solidFill>
            <a:schemeClr val="tx2"/>
          </a:solidFill>
          <a:latin typeface="Arial" charset="0"/>
        </a:defRPr>
      </a:lvl8pPr>
      <a:lvl9pPr marL="1828800" algn="l" rtl="0" eaLnBrk="0" fontAlgn="base" hangingPunct="0">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hyperlink" Target="http://webtv.un.org/watch/player/6089837480001"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hyperlink" Target="http://unfccc.int/2860.php"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www.epa.gov/usmexicoborder/"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www.cec.org/" TargetMode="External"/><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49" name="Rectangle 2"/>
          <p:cNvSpPr>
            <a:spLocks noGrp="1" noChangeArrowheads="1"/>
          </p:cNvSpPr>
          <p:nvPr>
            <p:ph type="ctrTitle" idx="4294967295"/>
          </p:nvPr>
        </p:nvSpPr>
        <p:spPr>
          <a:xfrm>
            <a:off x="1466850" y="1752600"/>
            <a:ext cx="6477000" cy="1933575"/>
          </a:xfrm>
        </p:spPr>
        <p:txBody>
          <a:bodyPr/>
          <a:lstStyle/>
          <a:p>
            <a:pPr eaLnBrk="1" hangingPunct="1"/>
            <a:r>
              <a:rPr lang="en-US" sz="4000"/>
              <a:t>Sustainable Development</a:t>
            </a:r>
            <a:br>
              <a:rPr lang="en-US" sz="3600"/>
            </a:br>
            <a:r>
              <a:rPr lang="en-US" sz="3000"/>
              <a:t>International Environmental Agreements and International Trade</a:t>
            </a:r>
          </a:p>
        </p:txBody>
      </p:sp>
    </p:spTree>
  </p:cSld>
  <p:clrMapOvr>
    <a:masterClrMapping/>
  </p:clrMapOvr>
  <p:transition>
    <p:random/>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4"/>
          <p:cNvSpPr>
            <a:spLocks noGrp="1" noChangeArrowheads="1"/>
          </p:cNvSpPr>
          <p:nvPr>
            <p:ph type="ctrTitle" idx="4294967295"/>
          </p:nvPr>
        </p:nvSpPr>
        <p:spPr>
          <a:xfrm>
            <a:off x="0" y="2133600"/>
            <a:ext cx="9144000" cy="1752600"/>
          </a:xfrm>
        </p:spPr>
        <p:txBody>
          <a:bodyPr/>
          <a:lstStyle/>
          <a:p>
            <a:pPr algn="ctr" eaLnBrk="1" hangingPunct="1"/>
            <a:r>
              <a:rPr lang="en-US" sz="3800" dirty="0"/>
              <a:t>Objectives</a:t>
            </a:r>
            <a:br>
              <a:rPr lang="en-US" sz="3800" dirty="0"/>
            </a:br>
            <a:br>
              <a:rPr lang="en-US" sz="3800" dirty="0"/>
            </a:br>
            <a:r>
              <a:rPr lang="en-US" sz="1800" dirty="0"/>
              <a:t>Understanding </a:t>
            </a:r>
            <a:br>
              <a:rPr lang="en-US" sz="1800" dirty="0"/>
            </a:br>
            <a:r>
              <a:rPr lang="en-US" sz="1800" dirty="0"/>
              <a:t>Sustainable Development</a:t>
            </a:r>
            <a:br>
              <a:rPr lang="en-US" sz="1800" dirty="0"/>
            </a:br>
            <a:br>
              <a:rPr lang="en-US" sz="1800" dirty="0"/>
            </a:br>
            <a:r>
              <a:rPr lang="en-US" sz="1800" dirty="0"/>
              <a:t>International Trade and </a:t>
            </a:r>
            <a:br>
              <a:rPr lang="en-US" sz="1800" dirty="0"/>
            </a:br>
            <a:r>
              <a:rPr lang="en-US" sz="1800" dirty="0"/>
              <a:t>Environmental Protection</a:t>
            </a:r>
            <a:br>
              <a:rPr lang="en-US" sz="1800" dirty="0"/>
            </a:br>
            <a:br>
              <a:rPr lang="en-US" sz="1800" dirty="0"/>
            </a:br>
            <a:r>
              <a:rPr lang="en-US" sz="1800" dirty="0"/>
              <a:t>International Trade Agreements </a:t>
            </a:r>
            <a:br>
              <a:rPr lang="en-US" sz="1800" dirty="0"/>
            </a:br>
            <a:r>
              <a:rPr lang="en-US" sz="1800" dirty="0"/>
              <a:t>and Environmental Goals</a:t>
            </a:r>
            <a:br>
              <a:rPr lang="en-US" sz="3800" dirty="0"/>
            </a:br>
            <a:br>
              <a:rPr lang="en-US" sz="3800" dirty="0"/>
            </a:br>
            <a:endParaRPr lang="en-US" sz="3800" dirty="0"/>
          </a:p>
        </p:txBody>
      </p:sp>
    </p:spTree>
    <p:extLst>
      <p:ext uri="{BB962C8B-B14F-4D97-AF65-F5344CB8AC3E}">
        <p14:creationId xmlns:p14="http://schemas.microsoft.com/office/powerpoint/2010/main" val="3715530897"/>
      </p:ext>
    </p:extLst>
  </p:cSld>
  <p:clrMapOvr>
    <a:masterClrMapping/>
  </p:clrMapOvr>
  <p:transition>
    <p:random/>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7" name="Rectangle 4"/>
          <p:cNvSpPr>
            <a:spLocks noGrp="1" noChangeArrowheads="1"/>
          </p:cNvSpPr>
          <p:nvPr>
            <p:ph type="ctrTitle" idx="4294967295"/>
          </p:nvPr>
        </p:nvSpPr>
        <p:spPr>
          <a:xfrm>
            <a:off x="0" y="2133600"/>
            <a:ext cx="9144000" cy="1752600"/>
          </a:xfrm>
        </p:spPr>
        <p:txBody>
          <a:bodyPr/>
          <a:lstStyle/>
          <a:p>
            <a:pPr algn="ctr" eaLnBrk="1" hangingPunct="1"/>
            <a:r>
              <a:rPr lang="en-US" sz="3800" dirty="0"/>
              <a:t>Understanding </a:t>
            </a:r>
            <a:br>
              <a:rPr lang="en-US" sz="3800" dirty="0"/>
            </a:br>
            <a:r>
              <a:rPr lang="en-US" sz="3800" dirty="0"/>
              <a:t>Sustainable Development</a:t>
            </a:r>
          </a:p>
        </p:txBody>
      </p:sp>
    </p:spTree>
  </p:cSld>
  <p:clrMapOvr>
    <a:masterClrMapping/>
  </p:clrMapOvr>
  <p:transition>
    <p:random/>
  </p:transition>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679938" name="Rectangle 2"/>
          <p:cNvSpPr>
            <a:spLocks noGrp="1" noChangeArrowheads="1"/>
          </p:cNvSpPr>
          <p:nvPr>
            <p:ph type="title" idx="4294967295"/>
          </p:nvPr>
        </p:nvSpPr>
        <p:spPr>
          <a:xfrm>
            <a:off x="1482725" y="457200"/>
            <a:ext cx="6781800" cy="1295400"/>
          </a:xfrm>
        </p:spPr>
        <p:txBody>
          <a:bodyPr/>
          <a:lstStyle/>
          <a:p>
            <a:pPr eaLnBrk="1" hangingPunct="1"/>
            <a:r>
              <a:rPr lang="en-US" sz="3400"/>
              <a:t>Sustainable Development as a Global Objective</a:t>
            </a:r>
          </a:p>
        </p:txBody>
      </p:sp>
      <p:sp>
        <p:nvSpPr>
          <p:cNvPr id="679939" name="Rectangle 3"/>
          <p:cNvSpPr>
            <a:spLocks noGrp="1" noChangeArrowheads="1"/>
          </p:cNvSpPr>
          <p:nvPr>
            <p:ph idx="4294967295"/>
          </p:nvPr>
        </p:nvSpPr>
        <p:spPr>
          <a:xfrm>
            <a:off x="1143000" y="1828800"/>
            <a:ext cx="7543800" cy="4267200"/>
          </a:xfrm>
        </p:spPr>
        <p:txBody>
          <a:bodyPr/>
          <a:lstStyle/>
          <a:p>
            <a:pPr eaLnBrk="1" hangingPunct="1">
              <a:lnSpc>
                <a:spcPct val="80000"/>
              </a:lnSpc>
            </a:pPr>
            <a:r>
              <a:rPr lang="en-US" sz="2400">
                <a:solidFill>
                  <a:srgbClr val="284F84"/>
                </a:solidFill>
              </a:rPr>
              <a:t>Sustainable development </a:t>
            </a:r>
            <a:r>
              <a:rPr lang="en-US" sz="2400"/>
              <a:t>refers to managing earth’s resources to assure long-term quality and abundance for future generations</a:t>
            </a:r>
          </a:p>
          <a:p>
            <a:pPr lvl="1" eaLnBrk="1" hangingPunct="1">
              <a:lnSpc>
                <a:spcPct val="80000"/>
              </a:lnSpc>
            </a:pPr>
            <a:r>
              <a:rPr lang="en-US" sz="2000"/>
              <a:t>Aims to achieve economic prosperity </a:t>
            </a:r>
            <a:r>
              <a:rPr lang="en-US" sz="2000" i="1"/>
              <a:t>and</a:t>
            </a:r>
            <a:r>
              <a:rPr lang="en-US" sz="2000"/>
              <a:t> environmental quality</a:t>
            </a:r>
          </a:p>
          <a:p>
            <a:pPr lvl="1" eaLnBrk="1" hangingPunct="1">
              <a:lnSpc>
                <a:spcPct val="80000"/>
              </a:lnSpc>
            </a:pPr>
            <a:r>
              <a:rPr lang="en-US" sz="2000"/>
              <a:t>Also referred to as </a:t>
            </a:r>
            <a:r>
              <a:rPr lang="en-US" sz="2000">
                <a:solidFill>
                  <a:srgbClr val="284F84"/>
                </a:solidFill>
              </a:rPr>
              <a:t>intergenerational equity</a:t>
            </a:r>
          </a:p>
          <a:p>
            <a:pPr eaLnBrk="1" hangingPunct="1">
              <a:lnSpc>
                <a:spcPct val="80000"/>
              </a:lnSpc>
            </a:pPr>
            <a:r>
              <a:rPr lang="en-US" sz="2400"/>
              <a:t>Involves fundamental change in how society makes market decisions – both consumption and production</a:t>
            </a:r>
          </a:p>
          <a:p>
            <a:pPr eaLnBrk="1" hangingPunct="1">
              <a:lnSpc>
                <a:spcPct val="80000"/>
              </a:lnSpc>
            </a:pPr>
            <a:r>
              <a:rPr lang="en-US" sz="2400"/>
              <a:t>In practice, there are criticisms and concerns</a:t>
            </a:r>
          </a:p>
          <a:p>
            <a:pPr lvl="1" eaLnBrk="1" hangingPunct="1">
              <a:lnSpc>
                <a:spcPct val="80000"/>
              </a:lnSpc>
            </a:pPr>
            <a:r>
              <a:rPr lang="en-US" sz="2100"/>
              <a:t>e.g., Nobel Laureate Robert Solow argues against using sustainable development as a policy objective because it is a vague concept; instead consider sustainability as an obligation to future generations</a:t>
            </a:r>
          </a:p>
        </p:txBody>
      </p:sp>
      <p:sp>
        <p:nvSpPr>
          <p:cNvPr id="5734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02E7196B-E050-4C28-9160-92B85059FB4D}" type="slidenum">
              <a:rPr lang="en-US" sz="1200">
                <a:solidFill>
                  <a:schemeClr val="tx2"/>
                </a:solidFill>
              </a:rPr>
              <a:pPr algn="r"/>
              <a:t>4</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9938"/>
                                        </p:tgtEl>
                                        <p:attrNameLst>
                                          <p:attrName>style.visibility</p:attrName>
                                        </p:attrNameLst>
                                      </p:cBhvr>
                                      <p:to>
                                        <p:strVal val="visible"/>
                                      </p:to>
                                    </p:set>
                                    <p:animEffect transition="in" filter="fade">
                                      <p:cBhvr>
                                        <p:cTn id="7" dur="1000"/>
                                        <p:tgtEl>
                                          <p:spTgt spid="6799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9939">
                                            <p:txEl>
                                              <p:pRg st="0" end="0"/>
                                            </p:txEl>
                                          </p:spTgt>
                                        </p:tgtEl>
                                        <p:attrNameLst>
                                          <p:attrName>style.visibility</p:attrName>
                                        </p:attrNameLst>
                                      </p:cBhvr>
                                      <p:to>
                                        <p:strVal val="visible"/>
                                      </p:to>
                                    </p:set>
                                    <p:animEffect transition="in" filter="wipe(left)">
                                      <p:cBhvr>
                                        <p:cTn id="12" dur="500"/>
                                        <p:tgtEl>
                                          <p:spTgt spid="679939">
                                            <p:txEl>
                                              <p:pRg st="0" end="0"/>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679939">
                                            <p:txEl>
                                              <p:pRg st="1" end="1"/>
                                            </p:txEl>
                                          </p:spTgt>
                                        </p:tgtEl>
                                        <p:attrNameLst>
                                          <p:attrName>style.visibility</p:attrName>
                                        </p:attrNameLst>
                                      </p:cBhvr>
                                      <p:to>
                                        <p:strVal val="visible"/>
                                      </p:to>
                                    </p:set>
                                    <p:animEffect transition="in" filter="wipe(left)">
                                      <p:cBhvr>
                                        <p:cTn id="16" dur="500"/>
                                        <p:tgtEl>
                                          <p:spTgt spid="679939">
                                            <p:txEl>
                                              <p:pRg st="1" end="1"/>
                                            </p:txEl>
                                          </p:spTgt>
                                        </p:tgtEl>
                                      </p:cBhvr>
                                    </p:animEffect>
                                  </p:childTnLst>
                                </p:cTn>
                              </p:par>
                            </p:childTnLst>
                          </p:cTn>
                        </p:par>
                        <p:par>
                          <p:cTn id="17" fill="hold">
                            <p:stCondLst>
                              <p:cond delay="1000"/>
                            </p:stCondLst>
                            <p:childTnLst>
                              <p:par>
                                <p:cTn id="18" presetID="22" presetClass="entr" presetSubtype="8" fill="hold" grpId="0" nodeType="afterEffect">
                                  <p:stCondLst>
                                    <p:cond delay="0"/>
                                  </p:stCondLst>
                                  <p:childTnLst>
                                    <p:set>
                                      <p:cBhvr>
                                        <p:cTn id="19" dur="1" fill="hold">
                                          <p:stCondLst>
                                            <p:cond delay="0"/>
                                          </p:stCondLst>
                                        </p:cTn>
                                        <p:tgtEl>
                                          <p:spTgt spid="679939">
                                            <p:txEl>
                                              <p:pRg st="2" end="2"/>
                                            </p:txEl>
                                          </p:spTgt>
                                        </p:tgtEl>
                                        <p:attrNameLst>
                                          <p:attrName>style.visibility</p:attrName>
                                        </p:attrNameLst>
                                      </p:cBhvr>
                                      <p:to>
                                        <p:strVal val="visible"/>
                                      </p:to>
                                    </p:set>
                                    <p:animEffect transition="in" filter="wipe(left)">
                                      <p:cBhvr>
                                        <p:cTn id="20" dur="500"/>
                                        <p:tgtEl>
                                          <p:spTgt spid="67993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79939">
                                            <p:txEl>
                                              <p:pRg st="3" end="3"/>
                                            </p:txEl>
                                          </p:spTgt>
                                        </p:tgtEl>
                                        <p:attrNameLst>
                                          <p:attrName>style.visibility</p:attrName>
                                        </p:attrNameLst>
                                      </p:cBhvr>
                                      <p:to>
                                        <p:strVal val="visible"/>
                                      </p:to>
                                    </p:set>
                                    <p:animEffect transition="in" filter="wipe(left)">
                                      <p:cBhvr>
                                        <p:cTn id="25" dur="500"/>
                                        <p:tgtEl>
                                          <p:spTgt spid="67993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679939">
                                            <p:txEl>
                                              <p:pRg st="4" end="4"/>
                                            </p:txEl>
                                          </p:spTgt>
                                        </p:tgtEl>
                                        <p:attrNameLst>
                                          <p:attrName>style.visibility</p:attrName>
                                        </p:attrNameLst>
                                      </p:cBhvr>
                                      <p:to>
                                        <p:strVal val="visible"/>
                                      </p:to>
                                    </p:set>
                                    <p:animEffect transition="in" filter="wipe(left)">
                                      <p:cBhvr>
                                        <p:cTn id="30" dur="500"/>
                                        <p:tgtEl>
                                          <p:spTgt spid="679939">
                                            <p:txEl>
                                              <p:pRg st="4" end="4"/>
                                            </p:txEl>
                                          </p:spTgt>
                                        </p:tgtEl>
                                      </p:cBhvr>
                                    </p:animEffect>
                                  </p:childTnLst>
                                </p:cTn>
                              </p:par>
                            </p:childTnLst>
                          </p:cTn>
                        </p:par>
                        <p:par>
                          <p:cTn id="31" fill="hold">
                            <p:stCondLst>
                              <p:cond delay="500"/>
                            </p:stCondLst>
                            <p:childTnLst>
                              <p:par>
                                <p:cTn id="32" presetID="22" presetClass="entr" presetSubtype="8" fill="hold" grpId="0" nodeType="afterEffect">
                                  <p:stCondLst>
                                    <p:cond delay="0"/>
                                  </p:stCondLst>
                                  <p:childTnLst>
                                    <p:set>
                                      <p:cBhvr>
                                        <p:cTn id="33" dur="1" fill="hold">
                                          <p:stCondLst>
                                            <p:cond delay="0"/>
                                          </p:stCondLst>
                                        </p:cTn>
                                        <p:tgtEl>
                                          <p:spTgt spid="679939">
                                            <p:txEl>
                                              <p:pRg st="5" end="5"/>
                                            </p:txEl>
                                          </p:spTgt>
                                        </p:tgtEl>
                                        <p:attrNameLst>
                                          <p:attrName>style.visibility</p:attrName>
                                        </p:attrNameLst>
                                      </p:cBhvr>
                                      <p:to>
                                        <p:strVal val="visible"/>
                                      </p:to>
                                    </p:set>
                                    <p:animEffect transition="in" filter="wipe(left)">
                                      <p:cBhvr>
                                        <p:cTn id="34" dur="500"/>
                                        <p:tgtEl>
                                          <p:spTgt spid="6799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38" grpId="0"/>
      <p:bldP spid="679939"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6642" name="Rectangle 2"/>
          <p:cNvSpPr>
            <a:spLocks noGrp="1" noChangeArrowheads="1"/>
          </p:cNvSpPr>
          <p:nvPr>
            <p:ph type="title" idx="4294967295"/>
          </p:nvPr>
        </p:nvSpPr>
        <p:spPr>
          <a:xfrm>
            <a:off x="1495425" y="895350"/>
            <a:ext cx="6858000" cy="914400"/>
          </a:xfrm>
        </p:spPr>
        <p:txBody>
          <a:bodyPr/>
          <a:lstStyle/>
          <a:p>
            <a:pPr eaLnBrk="1" hangingPunct="1"/>
            <a:r>
              <a:rPr lang="en-US" sz="3500"/>
              <a:t>Growth and the Environment</a:t>
            </a:r>
          </a:p>
        </p:txBody>
      </p:sp>
      <p:sp>
        <p:nvSpPr>
          <p:cNvPr id="496643" name="Rectangle 3"/>
          <p:cNvSpPr>
            <a:spLocks noGrp="1" noChangeArrowheads="1"/>
          </p:cNvSpPr>
          <p:nvPr>
            <p:ph idx="4294967295"/>
          </p:nvPr>
        </p:nvSpPr>
        <p:spPr>
          <a:xfrm>
            <a:off x="1143000" y="1828800"/>
            <a:ext cx="7848600" cy="4114800"/>
          </a:xfrm>
        </p:spPr>
        <p:txBody>
          <a:bodyPr/>
          <a:lstStyle/>
          <a:p>
            <a:pPr eaLnBrk="1" hangingPunct="1"/>
            <a:r>
              <a:rPr lang="en-US" sz="2400"/>
              <a:t>Sustainable development relies on the premise that economic growth and environmental quality must not be competing goals. Why is this important?</a:t>
            </a:r>
          </a:p>
          <a:p>
            <a:pPr eaLnBrk="1" hangingPunct="1"/>
            <a:r>
              <a:rPr lang="en-US" sz="2400"/>
              <a:t>Data show that the environmental impact per unit of income associated with growth must decline between 3.5 and 4 percent per year to avoid further pollution and natural resource depletion</a:t>
            </a:r>
          </a:p>
          <a:p>
            <a:pPr lvl="1" eaLnBrk="1" hangingPunct="1"/>
            <a:r>
              <a:rPr lang="en-US" sz="2100"/>
              <a:t>Problem is more serious for developing countries that have high growth rates and rapidly rising populations, such as China and India</a:t>
            </a:r>
          </a:p>
        </p:txBody>
      </p:sp>
      <p:sp>
        <p:nvSpPr>
          <p:cNvPr id="5939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8E81EA87-25CF-4212-A6D0-10F2922F6457}" type="slidenum">
              <a:rPr lang="en-US" sz="1200">
                <a:solidFill>
                  <a:schemeClr val="tx2"/>
                </a:solidFill>
              </a:rPr>
              <a:pPr algn="r"/>
              <a:t>5</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6642"/>
                                        </p:tgtEl>
                                        <p:attrNameLst>
                                          <p:attrName>style.visibility</p:attrName>
                                        </p:attrNameLst>
                                      </p:cBhvr>
                                      <p:to>
                                        <p:strVal val="visible"/>
                                      </p:to>
                                    </p:set>
                                    <p:animEffect transition="in" filter="fade">
                                      <p:cBhvr>
                                        <p:cTn id="7" dur="2000"/>
                                        <p:tgtEl>
                                          <p:spTgt spid="4966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96643">
                                            <p:txEl>
                                              <p:pRg st="0" end="0"/>
                                            </p:txEl>
                                          </p:spTgt>
                                        </p:tgtEl>
                                        <p:attrNameLst>
                                          <p:attrName>style.visibility</p:attrName>
                                        </p:attrNameLst>
                                      </p:cBhvr>
                                      <p:to>
                                        <p:strVal val="visible"/>
                                      </p:to>
                                    </p:set>
                                    <p:animEffect transition="in" filter="wipe(left)">
                                      <p:cBhvr>
                                        <p:cTn id="12" dur="500"/>
                                        <p:tgtEl>
                                          <p:spTgt spid="4966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96643">
                                            <p:txEl>
                                              <p:pRg st="1" end="1"/>
                                            </p:txEl>
                                          </p:spTgt>
                                        </p:tgtEl>
                                        <p:attrNameLst>
                                          <p:attrName>style.visibility</p:attrName>
                                        </p:attrNameLst>
                                      </p:cBhvr>
                                      <p:to>
                                        <p:strVal val="visible"/>
                                      </p:to>
                                    </p:set>
                                    <p:animEffect transition="in" filter="wipe(left)">
                                      <p:cBhvr>
                                        <p:cTn id="17" dur="500"/>
                                        <p:tgtEl>
                                          <p:spTgt spid="49664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96643">
                                            <p:txEl>
                                              <p:pRg st="2" end="2"/>
                                            </p:txEl>
                                          </p:spTgt>
                                        </p:tgtEl>
                                        <p:attrNameLst>
                                          <p:attrName>style.visibility</p:attrName>
                                        </p:attrNameLst>
                                      </p:cBhvr>
                                      <p:to>
                                        <p:strVal val="visible"/>
                                      </p:to>
                                    </p:set>
                                    <p:animEffect transition="in" filter="wipe(left)">
                                      <p:cBhvr>
                                        <p:cTn id="22" dur="500"/>
                                        <p:tgtEl>
                                          <p:spTgt spid="4966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6642" grpId="0"/>
      <p:bldP spid="49664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8690" name="Rectangle 2"/>
          <p:cNvSpPr>
            <a:spLocks noGrp="1" noChangeArrowheads="1"/>
          </p:cNvSpPr>
          <p:nvPr>
            <p:ph type="title" idx="4294967295"/>
          </p:nvPr>
        </p:nvSpPr>
        <p:spPr>
          <a:xfrm>
            <a:off x="1492250" y="495300"/>
            <a:ext cx="6781800" cy="1295400"/>
          </a:xfrm>
        </p:spPr>
        <p:txBody>
          <a:bodyPr/>
          <a:lstStyle/>
          <a:p>
            <a:pPr eaLnBrk="1" hangingPunct="1"/>
            <a:r>
              <a:rPr lang="en-US" sz="3500"/>
              <a:t>Growth and the Environment</a:t>
            </a:r>
            <a:br>
              <a:rPr lang="en-US" sz="3500"/>
            </a:br>
            <a:r>
              <a:rPr lang="en-US" sz="2300"/>
              <a:t>Environmental Kuznets Curve (EKC)</a:t>
            </a:r>
          </a:p>
        </p:txBody>
      </p:sp>
      <p:sp>
        <p:nvSpPr>
          <p:cNvPr id="498691" name="Rectangle 3"/>
          <p:cNvSpPr>
            <a:spLocks noGrp="1" noChangeArrowheads="1"/>
          </p:cNvSpPr>
          <p:nvPr>
            <p:ph idx="4294967295"/>
          </p:nvPr>
        </p:nvSpPr>
        <p:spPr>
          <a:xfrm>
            <a:off x="742950" y="1752600"/>
            <a:ext cx="8305800" cy="4114800"/>
          </a:xfrm>
        </p:spPr>
        <p:txBody>
          <a:bodyPr/>
          <a:lstStyle/>
          <a:p>
            <a:pPr eaLnBrk="1" hangingPunct="1">
              <a:lnSpc>
                <a:spcPct val="90000"/>
              </a:lnSpc>
            </a:pPr>
            <a:r>
              <a:rPr lang="en-US" sz="2400"/>
              <a:t>Research has examined whether a technical relationship exists between economic growth and pollution</a:t>
            </a:r>
          </a:p>
          <a:p>
            <a:pPr eaLnBrk="1" hangingPunct="1">
              <a:lnSpc>
                <a:spcPct val="90000"/>
              </a:lnSpc>
            </a:pPr>
            <a:r>
              <a:rPr lang="en-US" sz="2400"/>
              <a:t>A model of this relationship is the </a:t>
            </a:r>
            <a:r>
              <a:rPr lang="en-US" sz="2400">
                <a:solidFill>
                  <a:srgbClr val="284F84"/>
                </a:solidFill>
              </a:rPr>
              <a:t>Environmental Kuznets Curve (EKC),</a:t>
            </a:r>
            <a:r>
              <a:rPr lang="en-US" sz="2400">
                <a:solidFill>
                  <a:srgbClr val="000099"/>
                </a:solidFill>
              </a:rPr>
              <a:t> </a:t>
            </a:r>
            <a:r>
              <a:rPr lang="en-US" sz="2400">
                <a:solidFill>
                  <a:schemeClr val="tx1"/>
                </a:solidFill>
              </a:rPr>
              <a:t>an inverted U shape, implying that:</a:t>
            </a:r>
            <a:endParaRPr lang="en-US" sz="2400">
              <a:solidFill>
                <a:srgbClr val="000099"/>
              </a:solidFill>
            </a:endParaRPr>
          </a:p>
          <a:p>
            <a:pPr lvl="1" eaLnBrk="1" hangingPunct="1">
              <a:lnSpc>
                <a:spcPct val="90000"/>
              </a:lnSpc>
            </a:pPr>
            <a:r>
              <a:rPr lang="en-US" sz="2100"/>
              <a:t>Early stages of industrialization are linked to relatively high pollution levels when growth is a priority and environmental controls are lenient or nonexistent</a:t>
            </a:r>
          </a:p>
          <a:p>
            <a:pPr lvl="1" eaLnBrk="1" hangingPunct="1">
              <a:lnSpc>
                <a:spcPct val="90000"/>
              </a:lnSpc>
            </a:pPr>
            <a:r>
              <a:rPr lang="en-US" sz="2100"/>
              <a:t>More advanced economic development is linked to a shift in the opposite direction with greater concern for environmental quality and a strengthening of environmental regulation </a:t>
            </a:r>
          </a:p>
          <a:p>
            <a:pPr eaLnBrk="1" hangingPunct="1">
              <a:lnSpc>
                <a:spcPct val="90000"/>
              </a:lnSpc>
            </a:pPr>
            <a:r>
              <a:rPr lang="en-US" sz="2400"/>
              <a:t>Consensus is forming that this tradeoff is not as severe as once believed</a:t>
            </a:r>
          </a:p>
        </p:txBody>
      </p:sp>
      <p:sp>
        <p:nvSpPr>
          <p:cNvPr id="6144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B077D800-BC4E-479A-A983-1203FE021215}" type="slidenum">
              <a:rPr lang="en-US" sz="1200">
                <a:solidFill>
                  <a:schemeClr val="tx2"/>
                </a:solidFill>
              </a:rPr>
              <a:pPr algn="r"/>
              <a:t>6</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8690"/>
                                        </p:tgtEl>
                                        <p:attrNameLst>
                                          <p:attrName>style.visibility</p:attrName>
                                        </p:attrNameLst>
                                      </p:cBhvr>
                                      <p:to>
                                        <p:strVal val="visible"/>
                                      </p:to>
                                    </p:set>
                                    <p:animEffect transition="in" filter="fade">
                                      <p:cBhvr>
                                        <p:cTn id="7" dur="2000"/>
                                        <p:tgtEl>
                                          <p:spTgt spid="49869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98691">
                                            <p:txEl>
                                              <p:pRg st="0" end="0"/>
                                            </p:txEl>
                                          </p:spTgt>
                                        </p:tgtEl>
                                        <p:attrNameLst>
                                          <p:attrName>style.visibility</p:attrName>
                                        </p:attrNameLst>
                                      </p:cBhvr>
                                      <p:to>
                                        <p:strVal val="visible"/>
                                      </p:to>
                                    </p:set>
                                    <p:animEffect transition="in" filter="wipe(left)">
                                      <p:cBhvr>
                                        <p:cTn id="12" dur="500"/>
                                        <p:tgtEl>
                                          <p:spTgt spid="4986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98691">
                                            <p:txEl>
                                              <p:pRg st="1" end="1"/>
                                            </p:txEl>
                                          </p:spTgt>
                                        </p:tgtEl>
                                        <p:attrNameLst>
                                          <p:attrName>style.visibility</p:attrName>
                                        </p:attrNameLst>
                                      </p:cBhvr>
                                      <p:to>
                                        <p:strVal val="visible"/>
                                      </p:to>
                                    </p:set>
                                    <p:animEffect transition="in" filter="wipe(left)">
                                      <p:cBhvr>
                                        <p:cTn id="17" dur="500"/>
                                        <p:tgtEl>
                                          <p:spTgt spid="4986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98691">
                                            <p:txEl>
                                              <p:pRg st="2" end="2"/>
                                            </p:txEl>
                                          </p:spTgt>
                                        </p:tgtEl>
                                        <p:attrNameLst>
                                          <p:attrName>style.visibility</p:attrName>
                                        </p:attrNameLst>
                                      </p:cBhvr>
                                      <p:to>
                                        <p:strVal val="visible"/>
                                      </p:to>
                                    </p:set>
                                    <p:animEffect transition="in" filter="wipe(left)">
                                      <p:cBhvr>
                                        <p:cTn id="22" dur="500"/>
                                        <p:tgtEl>
                                          <p:spTgt spid="49869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498691">
                                            <p:txEl>
                                              <p:pRg st="3" end="3"/>
                                            </p:txEl>
                                          </p:spTgt>
                                        </p:tgtEl>
                                        <p:attrNameLst>
                                          <p:attrName>style.visibility</p:attrName>
                                        </p:attrNameLst>
                                      </p:cBhvr>
                                      <p:to>
                                        <p:strVal val="visible"/>
                                      </p:to>
                                    </p:set>
                                    <p:animEffect transition="in" filter="wipe(left)">
                                      <p:cBhvr>
                                        <p:cTn id="27" dur="500"/>
                                        <p:tgtEl>
                                          <p:spTgt spid="49869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98691">
                                            <p:txEl>
                                              <p:pRg st="4" end="4"/>
                                            </p:txEl>
                                          </p:spTgt>
                                        </p:tgtEl>
                                        <p:attrNameLst>
                                          <p:attrName>style.visibility</p:attrName>
                                        </p:attrNameLst>
                                      </p:cBhvr>
                                      <p:to>
                                        <p:strVal val="visible"/>
                                      </p:to>
                                    </p:set>
                                    <p:animEffect transition="in" filter="wipe(left)">
                                      <p:cBhvr>
                                        <p:cTn id="32" dur="500"/>
                                        <p:tgtEl>
                                          <p:spTgt spid="4986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8690" grpId="0"/>
      <p:bldP spid="498691"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3489" name="Rectangle 4"/>
          <p:cNvSpPr>
            <a:spLocks noGrp="1" noChangeArrowheads="1"/>
          </p:cNvSpPr>
          <p:nvPr>
            <p:ph type="title" idx="4294967295"/>
          </p:nvPr>
        </p:nvSpPr>
        <p:spPr>
          <a:xfrm>
            <a:off x="1466850" y="685800"/>
            <a:ext cx="6781800" cy="1295400"/>
          </a:xfrm>
        </p:spPr>
        <p:txBody>
          <a:bodyPr/>
          <a:lstStyle/>
          <a:p>
            <a:pPr eaLnBrk="1" hangingPunct="1"/>
            <a:r>
              <a:rPr lang="en-US"/>
              <a:t>Environmental Kuznets Curve</a:t>
            </a:r>
          </a:p>
        </p:txBody>
      </p:sp>
      <p:sp>
        <p:nvSpPr>
          <p:cNvPr id="63490"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8A52999F-DD1F-4A45-8359-E094A004D4CF}" type="slidenum">
              <a:rPr lang="en-US" sz="1200">
                <a:solidFill>
                  <a:schemeClr val="tx2"/>
                </a:solidFill>
              </a:rPr>
              <a:pPr algn="r"/>
              <a:t>7</a:t>
            </a:fld>
            <a:endParaRPr lang="en-US" sz="1200">
              <a:solidFill>
                <a:schemeClr val="tx2"/>
              </a:solidFill>
            </a:endParaRPr>
          </a:p>
        </p:txBody>
      </p:sp>
      <p:grpSp>
        <p:nvGrpSpPr>
          <p:cNvPr id="682002" name="Group 18"/>
          <p:cNvGrpSpPr>
            <a:grpSpLocks/>
          </p:cNvGrpSpPr>
          <p:nvPr/>
        </p:nvGrpSpPr>
        <p:grpSpPr bwMode="auto">
          <a:xfrm>
            <a:off x="1676400" y="2057400"/>
            <a:ext cx="6143625" cy="3581400"/>
            <a:chOff x="1408" y="1392"/>
            <a:chExt cx="3470" cy="2003"/>
          </a:xfrm>
        </p:grpSpPr>
        <p:sp>
          <p:nvSpPr>
            <p:cNvPr id="63492" name="Line 5"/>
            <p:cNvSpPr>
              <a:spLocks noChangeShapeType="1"/>
            </p:cNvSpPr>
            <p:nvPr/>
          </p:nvSpPr>
          <p:spPr bwMode="auto">
            <a:xfrm>
              <a:off x="1728" y="1392"/>
              <a:ext cx="0" cy="1656"/>
            </a:xfrm>
            <a:prstGeom prst="line">
              <a:avLst/>
            </a:prstGeom>
            <a:noFill/>
            <a:ln w="9525">
              <a:solidFill>
                <a:srgbClr val="000000"/>
              </a:solidFill>
              <a:round/>
              <a:headEnd/>
              <a:tailEnd/>
            </a:ln>
          </p:spPr>
          <p:txBody>
            <a:bodyPr/>
            <a:lstStyle/>
            <a:p>
              <a:endParaRPr lang="en-US"/>
            </a:p>
          </p:txBody>
        </p:sp>
        <p:sp>
          <p:nvSpPr>
            <p:cNvPr id="63493" name="Line 6"/>
            <p:cNvSpPr>
              <a:spLocks noChangeShapeType="1"/>
            </p:cNvSpPr>
            <p:nvPr/>
          </p:nvSpPr>
          <p:spPr bwMode="auto">
            <a:xfrm>
              <a:off x="1728" y="3048"/>
              <a:ext cx="2832" cy="1"/>
            </a:xfrm>
            <a:prstGeom prst="line">
              <a:avLst/>
            </a:prstGeom>
            <a:noFill/>
            <a:ln w="9525">
              <a:solidFill>
                <a:srgbClr val="000000"/>
              </a:solidFill>
              <a:round/>
              <a:headEnd/>
              <a:tailEnd/>
            </a:ln>
          </p:spPr>
          <p:txBody>
            <a:bodyPr/>
            <a:lstStyle/>
            <a:p>
              <a:endParaRPr lang="en-US"/>
            </a:p>
          </p:txBody>
        </p:sp>
        <p:sp>
          <p:nvSpPr>
            <p:cNvPr id="63494" name="Arc 7"/>
            <p:cNvSpPr>
              <a:spLocks/>
            </p:cNvSpPr>
            <p:nvPr/>
          </p:nvSpPr>
          <p:spPr bwMode="auto">
            <a:xfrm flipH="1">
              <a:off x="1728" y="2400"/>
              <a:ext cx="1008" cy="64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rgbClr val="660066"/>
              </a:solidFill>
              <a:round/>
              <a:headEnd/>
              <a:tailEnd/>
            </a:ln>
          </p:spPr>
          <p:txBody>
            <a:bodyPr/>
            <a:lstStyle/>
            <a:p>
              <a:pPr eaLnBrk="0" hangingPunct="0"/>
              <a:endParaRPr lang="en-US"/>
            </a:p>
          </p:txBody>
        </p:sp>
        <p:sp>
          <p:nvSpPr>
            <p:cNvPr id="63495" name="Freeform 8"/>
            <p:cNvSpPr>
              <a:spLocks/>
            </p:cNvSpPr>
            <p:nvPr/>
          </p:nvSpPr>
          <p:spPr bwMode="auto">
            <a:xfrm>
              <a:off x="2736" y="2400"/>
              <a:ext cx="720" cy="387"/>
            </a:xfrm>
            <a:custGeom>
              <a:avLst/>
              <a:gdLst>
                <a:gd name="T0" fmla="*/ 0 w 1800"/>
                <a:gd name="T1" fmla="*/ 0 h 969"/>
                <a:gd name="T2" fmla="*/ 3 w 1800"/>
                <a:gd name="T3" fmla="*/ 1 h 969"/>
                <a:gd name="T4" fmla="*/ 6 w 1800"/>
                <a:gd name="T5" fmla="*/ 2 h 969"/>
                <a:gd name="T6" fmla="*/ 7 w 1800"/>
                <a:gd name="T7" fmla="*/ 4 h 969"/>
                <a:gd name="T8" fmla="*/ 0 60000 65536"/>
                <a:gd name="T9" fmla="*/ 0 60000 65536"/>
                <a:gd name="T10" fmla="*/ 0 60000 65536"/>
                <a:gd name="T11" fmla="*/ 0 60000 65536"/>
                <a:gd name="T12" fmla="*/ 0 w 1800"/>
                <a:gd name="T13" fmla="*/ 0 h 969"/>
                <a:gd name="T14" fmla="*/ 1800 w 1800"/>
                <a:gd name="T15" fmla="*/ 969 h 969"/>
              </a:gdLst>
              <a:ahLst/>
              <a:cxnLst>
                <a:cxn ang="T8">
                  <a:pos x="T0" y="T1"/>
                </a:cxn>
                <a:cxn ang="T9">
                  <a:pos x="T2" y="T3"/>
                </a:cxn>
                <a:cxn ang="T10">
                  <a:pos x="T4" y="T5"/>
                </a:cxn>
                <a:cxn ang="T11">
                  <a:pos x="T6" y="T7"/>
                </a:cxn>
              </a:cxnLst>
              <a:rect l="T12" t="T13" r="T14" b="T15"/>
              <a:pathLst>
                <a:path w="1800" h="969">
                  <a:moveTo>
                    <a:pt x="0" y="0"/>
                  </a:moveTo>
                  <a:cubicBezTo>
                    <a:pt x="240" y="46"/>
                    <a:pt x="480" y="92"/>
                    <a:pt x="720" y="193"/>
                  </a:cubicBezTo>
                  <a:cubicBezTo>
                    <a:pt x="960" y="294"/>
                    <a:pt x="1260" y="480"/>
                    <a:pt x="1440" y="609"/>
                  </a:cubicBezTo>
                  <a:cubicBezTo>
                    <a:pt x="1620" y="738"/>
                    <a:pt x="1740" y="920"/>
                    <a:pt x="1800" y="969"/>
                  </a:cubicBezTo>
                </a:path>
              </a:pathLst>
            </a:custGeom>
            <a:noFill/>
            <a:ln w="28575">
              <a:solidFill>
                <a:srgbClr val="660066"/>
              </a:solidFill>
              <a:round/>
              <a:headEnd/>
              <a:tailEnd/>
            </a:ln>
          </p:spPr>
          <p:txBody>
            <a:bodyPr/>
            <a:lstStyle/>
            <a:p>
              <a:pPr eaLnBrk="0" hangingPunct="0"/>
              <a:endParaRPr lang="en-US"/>
            </a:p>
          </p:txBody>
        </p:sp>
        <p:sp>
          <p:nvSpPr>
            <p:cNvPr id="63496" name="Text Box 9"/>
            <p:cNvSpPr txBox="1">
              <a:spLocks noChangeArrowheads="1"/>
            </p:cNvSpPr>
            <p:nvPr/>
          </p:nvSpPr>
          <p:spPr bwMode="auto">
            <a:xfrm>
              <a:off x="3456" y="1872"/>
              <a:ext cx="984" cy="456"/>
            </a:xfrm>
            <a:prstGeom prst="rect">
              <a:avLst/>
            </a:prstGeom>
            <a:noFill/>
            <a:ln w="9525">
              <a:noFill/>
              <a:miter lim="800000"/>
              <a:headEnd/>
              <a:tailEnd/>
            </a:ln>
          </p:spPr>
          <p:txBody>
            <a:bodyPr/>
            <a:lstStyle/>
            <a:p>
              <a:pPr eaLnBrk="0" hangingPunct="0"/>
              <a:r>
                <a:rPr lang="en-US" sz="1400" b="1" i="1"/>
                <a:t>More advanced stages of development</a:t>
              </a:r>
            </a:p>
          </p:txBody>
        </p:sp>
        <p:sp>
          <p:nvSpPr>
            <p:cNvPr id="63497" name="Line 10"/>
            <p:cNvSpPr>
              <a:spLocks noChangeShapeType="1"/>
            </p:cNvSpPr>
            <p:nvPr/>
          </p:nvSpPr>
          <p:spPr bwMode="auto">
            <a:xfrm flipH="1">
              <a:off x="3168" y="2256"/>
              <a:ext cx="288" cy="288"/>
            </a:xfrm>
            <a:prstGeom prst="line">
              <a:avLst/>
            </a:prstGeom>
            <a:noFill/>
            <a:ln w="9525">
              <a:solidFill>
                <a:srgbClr val="000000"/>
              </a:solidFill>
              <a:round/>
              <a:headEnd/>
              <a:tailEnd type="triangle" w="med" len="med"/>
            </a:ln>
          </p:spPr>
          <p:txBody>
            <a:bodyPr/>
            <a:lstStyle/>
            <a:p>
              <a:endParaRPr lang="en-US"/>
            </a:p>
          </p:txBody>
        </p:sp>
        <p:sp>
          <p:nvSpPr>
            <p:cNvPr id="63498" name="Line 11"/>
            <p:cNvSpPr>
              <a:spLocks noChangeShapeType="1"/>
            </p:cNvSpPr>
            <p:nvPr/>
          </p:nvSpPr>
          <p:spPr bwMode="auto">
            <a:xfrm>
              <a:off x="2160" y="2112"/>
              <a:ext cx="216" cy="288"/>
            </a:xfrm>
            <a:prstGeom prst="line">
              <a:avLst/>
            </a:prstGeom>
            <a:noFill/>
            <a:ln w="9525">
              <a:solidFill>
                <a:srgbClr val="000000"/>
              </a:solidFill>
              <a:round/>
              <a:headEnd/>
              <a:tailEnd type="triangle" w="med" len="med"/>
            </a:ln>
          </p:spPr>
          <p:txBody>
            <a:bodyPr/>
            <a:lstStyle/>
            <a:p>
              <a:endParaRPr lang="en-US"/>
            </a:p>
          </p:txBody>
        </p:sp>
        <p:sp>
          <p:nvSpPr>
            <p:cNvPr id="63499" name="Text Box 12"/>
            <p:cNvSpPr txBox="1">
              <a:spLocks noChangeArrowheads="1"/>
            </p:cNvSpPr>
            <p:nvPr/>
          </p:nvSpPr>
          <p:spPr bwMode="auto">
            <a:xfrm>
              <a:off x="1824" y="1584"/>
              <a:ext cx="960" cy="480"/>
            </a:xfrm>
            <a:prstGeom prst="rect">
              <a:avLst/>
            </a:prstGeom>
            <a:noFill/>
            <a:ln w="9525">
              <a:noFill/>
              <a:miter lim="800000"/>
              <a:headEnd/>
              <a:tailEnd/>
            </a:ln>
          </p:spPr>
          <p:txBody>
            <a:bodyPr/>
            <a:lstStyle/>
            <a:p>
              <a:pPr eaLnBrk="0" hangingPunct="0"/>
              <a:r>
                <a:rPr lang="en-US" sz="1400" b="1" i="1"/>
                <a:t>Early stages of industrial development</a:t>
              </a:r>
            </a:p>
          </p:txBody>
        </p:sp>
        <p:sp>
          <p:nvSpPr>
            <p:cNvPr id="63500" name="Text Box 13"/>
            <p:cNvSpPr txBox="1">
              <a:spLocks noChangeArrowheads="1"/>
            </p:cNvSpPr>
            <p:nvPr/>
          </p:nvSpPr>
          <p:spPr bwMode="auto">
            <a:xfrm>
              <a:off x="3744" y="3183"/>
              <a:ext cx="1134" cy="212"/>
            </a:xfrm>
            <a:prstGeom prst="rect">
              <a:avLst/>
            </a:prstGeom>
            <a:noFill/>
            <a:ln w="9525">
              <a:noFill/>
              <a:miter lim="800000"/>
              <a:headEnd/>
              <a:tailEnd/>
            </a:ln>
          </p:spPr>
          <p:txBody>
            <a:bodyPr wrap="none">
              <a:spAutoFit/>
            </a:bodyPr>
            <a:lstStyle/>
            <a:p>
              <a:pPr eaLnBrk="0" hangingPunct="0"/>
              <a:r>
                <a:rPr lang="en-US" sz="1600"/>
                <a:t>Income per capita</a:t>
              </a:r>
            </a:p>
          </p:txBody>
        </p:sp>
        <p:sp>
          <p:nvSpPr>
            <p:cNvPr id="63501" name="Text Box 14"/>
            <p:cNvSpPr txBox="1">
              <a:spLocks noChangeArrowheads="1"/>
            </p:cNvSpPr>
            <p:nvPr/>
          </p:nvSpPr>
          <p:spPr bwMode="auto">
            <a:xfrm rot="-5400000">
              <a:off x="1211" y="1699"/>
              <a:ext cx="605" cy="212"/>
            </a:xfrm>
            <a:prstGeom prst="rect">
              <a:avLst/>
            </a:prstGeom>
            <a:noFill/>
            <a:ln w="9525">
              <a:noFill/>
              <a:miter lim="800000"/>
              <a:headEnd/>
              <a:tailEnd/>
            </a:ln>
          </p:spPr>
          <p:txBody>
            <a:bodyPr wrap="none">
              <a:spAutoFit/>
            </a:bodyPr>
            <a:lstStyle/>
            <a:p>
              <a:pPr eaLnBrk="0" hangingPunct="0"/>
              <a:r>
                <a:rPr lang="en-US" sz="1600"/>
                <a:t>Pollution</a:t>
              </a:r>
            </a:p>
          </p:txBody>
        </p:sp>
        <p:sp>
          <p:nvSpPr>
            <p:cNvPr id="63502" name="Text Box 16"/>
            <p:cNvSpPr txBox="1">
              <a:spLocks noChangeArrowheads="1"/>
            </p:cNvSpPr>
            <p:nvPr/>
          </p:nvSpPr>
          <p:spPr bwMode="auto">
            <a:xfrm>
              <a:off x="3494" y="2711"/>
              <a:ext cx="420" cy="231"/>
            </a:xfrm>
            <a:prstGeom prst="rect">
              <a:avLst/>
            </a:prstGeom>
            <a:noFill/>
            <a:ln w="9525">
              <a:noFill/>
              <a:miter lim="800000"/>
              <a:headEnd/>
              <a:tailEnd/>
            </a:ln>
          </p:spPr>
          <p:txBody>
            <a:bodyPr wrap="none">
              <a:spAutoFit/>
            </a:bodyPr>
            <a:lstStyle/>
            <a:p>
              <a:pPr eaLnBrk="0" hangingPunct="0"/>
              <a:r>
                <a:rPr lang="en-US" b="1">
                  <a:solidFill>
                    <a:srgbClr val="660066"/>
                  </a:solidFill>
                </a:rPr>
                <a:t>EKC</a:t>
              </a:r>
            </a:p>
          </p:txBody>
        </p:sp>
      </p:gr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82002"/>
                                        </p:tgtEl>
                                        <p:attrNameLst>
                                          <p:attrName>style.visibility</p:attrName>
                                        </p:attrNameLst>
                                      </p:cBhvr>
                                      <p:to>
                                        <p:strVal val="visible"/>
                                      </p:to>
                                    </p:set>
                                    <p:animEffect transition="in" filter="dissolve">
                                      <p:cBhvr>
                                        <p:cTn id="7" dur="500"/>
                                        <p:tgtEl>
                                          <p:spTgt spid="6820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7" name="Rectangle 2"/>
          <p:cNvSpPr>
            <a:spLocks noGrp="1" noChangeArrowheads="1"/>
          </p:cNvSpPr>
          <p:nvPr>
            <p:ph type="title" idx="4294967295"/>
          </p:nvPr>
        </p:nvSpPr>
        <p:spPr>
          <a:xfrm>
            <a:off x="1466850" y="561975"/>
            <a:ext cx="7086600" cy="1066800"/>
          </a:xfrm>
        </p:spPr>
        <p:txBody>
          <a:bodyPr/>
          <a:lstStyle/>
          <a:p>
            <a:pPr eaLnBrk="1" hangingPunct="1"/>
            <a:r>
              <a:rPr lang="en-US" sz="3400"/>
              <a:t>Framework for Sustainable Development</a:t>
            </a:r>
          </a:p>
        </p:txBody>
      </p:sp>
      <p:sp>
        <p:nvSpPr>
          <p:cNvPr id="499715" name="Rectangle 3"/>
          <p:cNvSpPr>
            <a:spLocks noGrp="1" noChangeArrowheads="1"/>
          </p:cNvSpPr>
          <p:nvPr>
            <p:ph idx="4294967295"/>
          </p:nvPr>
        </p:nvSpPr>
        <p:spPr>
          <a:xfrm>
            <a:off x="1133475" y="1828800"/>
            <a:ext cx="7772400" cy="4114800"/>
          </a:xfrm>
        </p:spPr>
        <p:txBody>
          <a:bodyPr/>
          <a:lstStyle/>
          <a:p>
            <a:pPr eaLnBrk="1" hangingPunct="1"/>
            <a:r>
              <a:rPr lang="en-US" sz="2400">
                <a:solidFill>
                  <a:srgbClr val="284F84"/>
                </a:solidFill>
              </a:rPr>
              <a:t>United Nations Conference on Environment and Development (UNCED) </a:t>
            </a:r>
            <a:r>
              <a:rPr lang="en-US" sz="2400"/>
              <a:t>– commonly known as the Rio Summit – was a forum held in 1992 to discuss issues relating to sustainable development</a:t>
            </a:r>
          </a:p>
          <a:p>
            <a:pPr eaLnBrk="1" hangingPunct="1"/>
            <a:r>
              <a:rPr lang="en-US" sz="2400"/>
              <a:t>Included in the summit’s key documents were:</a:t>
            </a:r>
          </a:p>
          <a:p>
            <a:pPr lvl="1" eaLnBrk="1" hangingPunct="1"/>
            <a:r>
              <a:rPr lang="en-US" sz="2100" b="1" i="1">
                <a:solidFill>
                  <a:srgbClr val="284F84"/>
                </a:solidFill>
              </a:rPr>
              <a:t>Agenda 21</a:t>
            </a:r>
            <a:r>
              <a:rPr lang="en-US" sz="2100" b="1">
                <a:solidFill>
                  <a:srgbClr val="284F84"/>
                </a:solidFill>
              </a:rPr>
              <a:t> </a:t>
            </a:r>
            <a:r>
              <a:rPr lang="en-US" sz="2100"/>
              <a:t>– a voluntary action plan outlining the course for worldwide progress toward sustainable development</a:t>
            </a:r>
          </a:p>
          <a:p>
            <a:pPr lvl="1" eaLnBrk="1" hangingPunct="1"/>
            <a:r>
              <a:rPr lang="en-US" sz="2100" b="1" i="1">
                <a:solidFill>
                  <a:srgbClr val="284F84"/>
                </a:solidFill>
              </a:rPr>
              <a:t>Rio Declaration </a:t>
            </a:r>
            <a:r>
              <a:rPr lang="en-US" sz="2100"/>
              <a:t>– a list of 27 principles to act as guidelines for achieving global environmental quality and economic development</a:t>
            </a:r>
          </a:p>
        </p:txBody>
      </p:sp>
      <p:sp>
        <p:nvSpPr>
          <p:cNvPr id="6553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DD08F6D-275A-4956-9865-5D12E07EB24E}" type="slidenum">
              <a:rPr lang="en-US" sz="1200">
                <a:solidFill>
                  <a:schemeClr val="tx2"/>
                </a:solidFill>
              </a:rPr>
              <a:pPr algn="r"/>
              <a:t>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99715">
                                            <p:txEl>
                                              <p:pRg st="0" end="0"/>
                                            </p:txEl>
                                          </p:spTgt>
                                        </p:tgtEl>
                                        <p:attrNameLst>
                                          <p:attrName>style.visibility</p:attrName>
                                        </p:attrNameLst>
                                      </p:cBhvr>
                                      <p:to>
                                        <p:strVal val="visible"/>
                                      </p:to>
                                    </p:set>
                                    <p:animEffect transition="in" filter="slide(fromBottom)">
                                      <p:cBhvr>
                                        <p:cTn id="7" dur="500"/>
                                        <p:tgtEl>
                                          <p:spTgt spid="4997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499715">
                                            <p:txEl>
                                              <p:pRg st="1" end="1"/>
                                            </p:txEl>
                                          </p:spTgt>
                                        </p:tgtEl>
                                        <p:attrNameLst>
                                          <p:attrName>style.visibility</p:attrName>
                                        </p:attrNameLst>
                                      </p:cBhvr>
                                      <p:to>
                                        <p:strVal val="visible"/>
                                      </p:to>
                                    </p:set>
                                    <p:animEffect transition="in" filter="slide(fromBottom)">
                                      <p:cBhvr>
                                        <p:cTn id="12" dur="500"/>
                                        <p:tgtEl>
                                          <p:spTgt spid="499715">
                                            <p:txEl>
                                              <p:pRg st="1" end="1"/>
                                            </p:txEl>
                                          </p:spTgt>
                                        </p:tgtEl>
                                      </p:cBhvr>
                                    </p:animEffect>
                                  </p:childTnLst>
                                </p:cTn>
                              </p:par>
                            </p:childTnLst>
                          </p:cTn>
                        </p:par>
                        <p:par>
                          <p:cTn id="13" fill="hold">
                            <p:stCondLst>
                              <p:cond delay="500"/>
                            </p:stCondLst>
                            <p:childTnLst>
                              <p:par>
                                <p:cTn id="14" presetID="12" presetClass="entr" presetSubtype="4" fill="hold" grpId="0" nodeType="afterEffect">
                                  <p:stCondLst>
                                    <p:cond delay="0"/>
                                  </p:stCondLst>
                                  <p:childTnLst>
                                    <p:set>
                                      <p:cBhvr>
                                        <p:cTn id="15" dur="1" fill="hold">
                                          <p:stCondLst>
                                            <p:cond delay="0"/>
                                          </p:stCondLst>
                                        </p:cTn>
                                        <p:tgtEl>
                                          <p:spTgt spid="499715">
                                            <p:txEl>
                                              <p:pRg st="2" end="2"/>
                                            </p:txEl>
                                          </p:spTgt>
                                        </p:tgtEl>
                                        <p:attrNameLst>
                                          <p:attrName>style.visibility</p:attrName>
                                        </p:attrNameLst>
                                      </p:cBhvr>
                                      <p:to>
                                        <p:strVal val="visible"/>
                                      </p:to>
                                    </p:set>
                                    <p:animEffect transition="in" filter="slide(fromBottom)">
                                      <p:cBhvr>
                                        <p:cTn id="16" dur="500"/>
                                        <p:tgtEl>
                                          <p:spTgt spid="499715">
                                            <p:txEl>
                                              <p:pRg st="2" end="2"/>
                                            </p:txEl>
                                          </p:spTgt>
                                        </p:tgtEl>
                                      </p:cBhvr>
                                    </p:animEffect>
                                  </p:childTnLst>
                                </p:cTn>
                              </p:par>
                            </p:childTnLst>
                          </p:cTn>
                        </p:par>
                        <p:par>
                          <p:cTn id="17" fill="hold">
                            <p:stCondLst>
                              <p:cond delay="1000"/>
                            </p:stCondLst>
                            <p:childTnLst>
                              <p:par>
                                <p:cTn id="18" presetID="12" presetClass="entr" presetSubtype="4" fill="hold" grpId="0" nodeType="afterEffect">
                                  <p:stCondLst>
                                    <p:cond delay="0"/>
                                  </p:stCondLst>
                                  <p:childTnLst>
                                    <p:set>
                                      <p:cBhvr>
                                        <p:cTn id="19" dur="1" fill="hold">
                                          <p:stCondLst>
                                            <p:cond delay="0"/>
                                          </p:stCondLst>
                                        </p:cTn>
                                        <p:tgtEl>
                                          <p:spTgt spid="499715">
                                            <p:txEl>
                                              <p:pRg st="3" end="3"/>
                                            </p:txEl>
                                          </p:spTgt>
                                        </p:tgtEl>
                                        <p:attrNameLst>
                                          <p:attrName>style.visibility</p:attrName>
                                        </p:attrNameLst>
                                      </p:cBhvr>
                                      <p:to>
                                        <p:strVal val="visible"/>
                                      </p:to>
                                    </p:set>
                                    <p:animEffect transition="in" filter="slide(fromBottom)">
                                      <p:cBhvr>
                                        <p:cTn id="20" dur="500"/>
                                        <p:tgtEl>
                                          <p:spTgt spid="4997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9715"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5" name="Rectangle 2"/>
          <p:cNvSpPr>
            <a:spLocks noGrp="1" noChangeArrowheads="1"/>
          </p:cNvSpPr>
          <p:nvPr>
            <p:ph type="title" idx="4294967295"/>
          </p:nvPr>
        </p:nvSpPr>
        <p:spPr>
          <a:xfrm>
            <a:off x="1466850" y="533400"/>
            <a:ext cx="6934200" cy="1143000"/>
          </a:xfrm>
        </p:spPr>
        <p:txBody>
          <a:bodyPr/>
          <a:lstStyle/>
          <a:p>
            <a:pPr eaLnBrk="1" hangingPunct="1"/>
            <a:r>
              <a:rPr lang="en-US" sz="3400"/>
              <a:t>Framework for Sustainable Development </a:t>
            </a:r>
            <a:r>
              <a:rPr lang="en-US" sz="2600"/>
              <a:t>(continued)</a:t>
            </a:r>
          </a:p>
        </p:txBody>
      </p:sp>
      <p:sp>
        <p:nvSpPr>
          <p:cNvPr id="500739" name="Rectangle 3"/>
          <p:cNvSpPr>
            <a:spLocks noGrp="1" noChangeArrowheads="1"/>
          </p:cNvSpPr>
          <p:nvPr>
            <p:ph idx="4294967295"/>
          </p:nvPr>
        </p:nvSpPr>
        <p:spPr>
          <a:xfrm>
            <a:off x="1152525" y="1905000"/>
            <a:ext cx="7381875" cy="4114800"/>
          </a:xfrm>
        </p:spPr>
        <p:txBody>
          <a:bodyPr/>
          <a:lstStyle/>
          <a:p>
            <a:pPr eaLnBrk="1" hangingPunct="1"/>
            <a:r>
              <a:rPr lang="en-US" sz="2400">
                <a:solidFill>
                  <a:srgbClr val="284F84"/>
                </a:solidFill>
              </a:rPr>
              <a:t>World Summit on Sustainable Development (WSSD)</a:t>
            </a:r>
            <a:r>
              <a:rPr lang="en-US" sz="2400">
                <a:solidFill>
                  <a:schemeClr val="tx1"/>
                </a:solidFill>
              </a:rPr>
              <a:t> was held</a:t>
            </a:r>
            <a:r>
              <a:rPr lang="en-US" sz="2400"/>
              <a:t> in Johannesburg in 2002 to renew interest in sustainable development and assess progress since the Rio Summit</a:t>
            </a:r>
          </a:p>
          <a:p>
            <a:pPr eaLnBrk="1" hangingPunct="1"/>
            <a:r>
              <a:rPr lang="en-US" sz="2400"/>
              <a:t>Among the summit’s accomplishments:</a:t>
            </a:r>
          </a:p>
          <a:p>
            <a:pPr lvl="1" eaLnBrk="1" hangingPunct="1"/>
            <a:r>
              <a:rPr lang="en-US" sz="2100"/>
              <a:t>Adopted a plan to fully implement </a:t>
            </a:r>
            <a:r>
              <a:rPr lang="en-US" sz="2100" i="1"/>
              <a:t>Agenda 21</a:t>
            </a:r>
            <a:r>
              <a:rPr lang="en-US" sz="2100"/>
              <a:t> </a:t>
            </a:r>
          </a:p>
          <a:p>
            <a:pPr lvl="1" eaLnBrk="1" hangingPunct="1"/>
            <a:r>
              <a:rPr lang="en-US" sz="2100"/>
              <a:t>Strengthened the notion of sustainable development </a:t>
            </a:r>
          </a:p>
          <a:p>
            <a:pPr lvl="1" eaLnBrk="1" hangingPunct="1"/>
            <a:r>
              <a:rPr lang="en-US" sz="2100"/>
              <a:t>Established over 300 partnership initiatives to complement government actions aimed at sustainable development</a:t>
            </a:r>
          </a:p>
        </p:txBody>
      </p:sp>
      <p:sp>
        <p:nvSpPr>
          <p:cNvPr id="6758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64B9FC2D-96E7-4DBC-A927-ADF0ECDF489A}" type="slidenum">
              <a:rPr lang="en-US" sz="1200">
                <a:solidFill>
                  <a:schemeClr val="tx2"/>
                </a:solidFill>
              </a:rPr>
              <a:pPr algn="r"/>
              <a:t>9</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00739">
                                            <p:txEl>
                                              <p:pRg st="0" end="0"/>
                                            </p:txEl>
                                          </p:spTgt>
                                        </p:tgtEl>
                                        <p:attrNameLst>
                                          <p:attrName>style.visibility</p:attrName>
                                        </p:attrNameLst>
                                      </p:cBhvr>
                                      <p:to>
                                        <p:strVal val="visible"/>
                                      </p:to>
                                    </p:set>
                                    <p:animEffect transition="in" filter="slide(fromBottom)">
                                      <p:cBhvr>
                                        <p:cTn id="7" dur="500"/>
                                        <p:tgtEl>
                                          <p:spTgt spid="5007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500739">
                                            <p:txEl>
                                              <p:pRg st="1" end="1"/>
                                            </p:txEl>
                                          </p:spTgt>
                                        </p:tgtEl>
                                        <p:attrNameLst>
                                          <p:attrName>style.visibility</p:attrName>
                                        </p:attrNameLst>
                                      </p:cBhvr>
                                      <p:to>
                                        <p:strVal val="visible"/>
                                      </p:to>
                                    </p:set>
                                    <p:animEffect transition="in" filter="slide(fromBottom)">
                                      <p:cBhvr>
                                        <p:cTn id="12" dur="500"/>
                                        <p:tgtEl>
                                          <p:spTgt spid="5007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500739">
                                            <p:txEl>
                                              <p:pRg st="2" end="2"/>
                                            </p:txEl>
                                          </p:spTgt>
                                        </p:tgtEl>
                                        <p:attrNameLst>
                                          <p:attrName>style.visibility</p:attrName>
                                        </p:attrNameLst>
                                      </p:cBhvr>
                                      <p:to>
                                        <p:strVal val="visible"/>
                                      </p:to>
                                    </p:set>
                                    <p:animEffect transition="in" filter="slide(fromBottom)">
                                      <p:cBhvr>
                                        <p:cTn id="17" dur="2000"/>
                                        <p:tgtEl>
                                          <p:spTgt spid="500739">
                                            <p:txEl>
                                              <p:pRg st="2" end="2"/>
                                            </p:txEl>
                                          </p:spTgt>
                                        </p:tgtEl>
                                      </p:cBhvr>
                                    </p:animEffect>
                                  </p:childTnLst>
                                </p:cTn>
                              </p:par>
                            </p:childTnLst>
                          </p:cTn>
                        </p:par>
                        <p:par>
                          <p:cTn id="18" fill="hold">
                            <p:stCondLst>
                              <p:cond delay="2000"/>
                            </p:stCondLst>
                            <p:childTnLst>
                              <p:par>
                                <p:cTn id="19" presetID="12" presetClass="entr" presetSubtype="4" fill="hold" grpId="0" nodeType="afterEffect">
                                  <p:stCondLst>
                                    <p:cond delay="0"/>
                                  </p:stCondLst>
                                  <p:childTnLst>
                                    <p:set>
                                      <p:cBhvr>
                                        <p:cTn id="20" dur="1" fill="hold">
                                          <p:stCondLst>
                                            <p:cond delay="0"/>
                                          </p:stCondLst>
                                        </p:cTn>
                                        <p:tgtEl>
                                          <p:spTgt spid="500739">
                                            <p:txEl>
                                              <p:pRg st="3" end="3"/>
                                            </p:txEl>
                                          </p:spTgt>
                                        </p:tgtEl>
                                        <p:attrNameLst>
                                          <p:attrName>style.visibility</p:attrName>
                                        </p:attrNameLst>
                                      </p:cBhvr>
                                      <p:to>
                                        <p:strVal val="visible"/>
                                      </p:to>
                                    </p:set>
                                    <p:animEffect transition="in" filter="slide(fromBottom)">
                                      <p:cBhvr>
                                        <p:cTn id="21" dur="2000"/>
                                        <p:tgtEl>
                                          <p:spTgt spid="500739">
                                            <p:txEl>
                                              <p:pRg st="3" end="3"/>
                                            </p:txEl>
                                          </p:spTgt>
                                        </p:tgtEl>
                                      </p:cBhvr>
                                    </p:animEffect>
                                  </p:childTnLst>
                                </p:cTn>
                              </p:par>
                            </p:childTnLst>
                          </p:cTn>
                        </p:par>
                        <p:par>
                          <p:cTn id="22" fill="hold">
                            <p:stCondLst>
                              <p:cond delay="4000"/>
                            </p:stCondLst>
                            <p:childTnLst>
                              <p:par>
                                <p:cTn id="23" presetID="12" presetClass="entr" presetSubtype="4" fill="hold" grpId="0" nodeType="afterEffect">
                                  <p:stCondLst>
                                    <p:cond delay="0"/>
                                  </p:stCondLst>
                                  <p:childTnLst>
                                    <p:set>
                                      <p:cBhvr>
                                        <p:cTn id="24" dur="1" fill="hold">
                                          <p:stCondLst>
                                            <p:cond delay="0"/>
                                          </p:stCondLst>
                                        </p:cTn>
                                        <p:tgtEl>
                                          <p:spTgt spid="500739">
                                            <p:txEl>
                                              <p:pRg st="4" end="4"/>
                                            </p:txEl>
                                          </p:spTgt>
                                        </p:tgtEl>
                                        <p:attrNameLst>
                                          <p:attrName>style.visibility</p:attrName>
                                        </p:attrNameLst>
                                      </p:cBhvr>
                                      <p:to>
                                        <p:strVal val="visible"/>
                                      </p:to>
                                    </p:set>
                                    <p:animEffect transition="in" filter="slide(fromBottom)">
                                      <p:cBhvr>
                                        <p:cTn id="25" dur="2000"/>
                                        <p:tgtEl>
                                          <p:spTgt spid="5007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0739"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1168400" y="457200"/>
            <a:ext cx="6781800" cy="1295400"/>
          </a:xfrm>
        </p:spPr>
        <p:txBody>
          <a:bodyPr wrap="square" anchor="ctr">
            <a:normAutofit/>
          </a:bodyPr>
          <a:lstStyle/>
          <a:p>
            <a:pPr eaLnBrk="1" hangingPunct="1"/>
            <a:r>
              <a:rPr lang="en-US" dirty="0"/>
              <a:t>Current Sustainable Development Agenda</a:t>
            </a:r>
          </a:p>
        </p:txBody>
      </p:sp>
      <p:sp>
        <p:nvSpPr>
          <p:cNvPr id="67587" name="Slide Number Placeholder 4" hidden="1"/>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64B9FC2D-96E7-4DBC-A927-ADF0ECDF489A}"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ts val="600"/>
                </a:spcAft>
                <a:buClrTx/>
                <a:buSzTx/>
                <a:buFontTx/>
                <a:buNone/>
                <a:tabLst/>
                <a:defRPr/>
              </a:pPr>
              <a:t>10</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sp>
        <p:nvSpPr>
          <p:cNvPr id="2" name="TextBox 1">
            <a:extLst>
              <a:ext uri="{FF2B5EF4-FFF2-40B4-BE49-F238E27FC236}">
                <a16:creationId xmlns:a16="http://schemas.microsoft.com/office/drawing/2014/main" id="{CAF20EC8-0637-4560-8B37-958C84E9CAD8}"/>
              </a:ext>
            </a:extLst>
          </p:cNvPr>
          <p:cNvSpPr txBox="1"/>
          <p:nvPr/>
        </p:nvSpPr>
        <p:spPr>
          <a:xfrm>
            <a:off x="1761904" y="6216134"/>
            <a:ext cx="2168222"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mn-cs"/>
                <a:hlinkClick r:id="rId3"/>
              </a:rPr>
              <a:t>Video link to watch</a:t>
            </a:r>
            <a:endParaRPr kumimoji="0" lang="en-GB" sz="1800" b="0" i="0" u="none" strike="noStrike" kern="1200" cap="none" spc="0" normalizeH="0" baseline="0" noProof="0" dirty="0">
              <a:ln>
                <a:noFill/>
              </a:ln>
              <a:solidFill>
                <a:srgbClr val="000000"/>
              </a:solidFill>
              <a:effectLst/>
              <a:uLnTx/>
              <a:uFillTx/>
              <a:latin typeface="Arial" charset="0"/>
              <a:ea typeface="+mn-ea"/>
              <a:cs typeface="+mn-cs"/>
            </a:endParaRPr>
          </a:p>
        </p:txBody>
      </p:sp>
      <p:pic>
        <p:nvPicPr>
          <p:cNvPr id="3" name="Picture 2"/>
          <p:cNvPicPr>
            <a:picLocks noChangeAspect="1" noChangeArrowheads="1"/>
          </p:cNvPicPr>
          <p:nvPr/>
        </p:nvPicPr>
        <p:blipFill>
          <a:blip r:embed="rId4" cstate="print"/>
          <a:srcRect/>
          <a:stretch>
            <a:fillRect/>
          </a:stretch>
        </p:blipFill>
        <p:spPr bwMode="auto">
          <a:xfrm>
            <a:off x="990599" y="2133600"/>
            <a:ext cx="7084857" cy="3476625"/>
          </a:xfrm>
          <a:prstGeom prst="rect">
            <a:avLst/>
          </a:prstGeom>
          <a:noFill/>
          <a:ln w="9525">
            <a:noFill/>
            <a:miter lim="800000"/>
            <a:headEnd/>
            <a:tailEnd/>
          </a:ln>
          <a:effectLst/>
        </p:spPr>
      </p:pic>
    </p:spTree>
    <p:extLst>
      <p:ext uri="{BB962C8B-B14F-4D97-AF65-F5344CB8AC3E}">
        <p14:creationId xmlns:p14="http://schemas.microsoft.com/office/powerpoint/2010/main" val="1292500634"/>
      </p:ext>
    </p:extLst>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3" name="Rectangle 4"/>
          <p:cNvSpPr>
            <a:spLocks noGrp="1" noChangeArrowheads="1"/>
          </p:cNvSpPr>
          <p:nvPr>
            <p:ph type="ctrTitle" idx="4294967295"/>
          </p:nvPr>
        </p:nvSpPr>
        <p:spPr>
          <a:xfrm>
            <a:off x="0" y="381000"/>
            <a:ext cx="9144000" cy="1981200"/>
          </a:xfrm>
        </p:spPr>
        <p:txBody>
          <a:bodyPr/>
          <a:lstStyle/>
          <a:p>
            <a:pPr algn="ctr" eaLnBrk="1" hangingPunct="1"/>
            <a:r>
              <a:rPr lang="en-US" sz="4100" dirty="0"/>
              <a:t>Controlling </a:t>
            </a:r>
            <a:br>
              <a:rPr lang="en-US" sz="4100" dirty="0"/>
            </a:br>
            <a:r>
              <a:rPr lang="en-US" sz="4100" dirty="0"/>
              <a:t>Transboundary Pollution</a:t>
            </a:r>
          </a:p>
        </p:txBody>
      </p:sp>
      <p:pic>
        <p:nvPicPr>
          <p:cNvPr id="3" name="Picture 2">
            <a:extLst>
              <a:ext uri="{FF2B5EF4-FFF2-40B4-BE49-F238E27FC236}">
                <a16:creationId xmlns:a16="http://schemas.microsoft.com/office/drawing/2014/main" id="{1D0629A6-53E8-44A4-8C91-D40833D48D05}"/>
              </a:ext>
            </a:extLst>
          </p:cNvPr>
          <p:cNvPicPr/>
          <p:nvPr/>
        </p:nvPicPr>
        <p:blipFill rotWithShape="1">
          <a:blip r:embed="rId3" cstate="print"/>
          <a:srcRect l="38809" t="44655" r="30290" b="25345"/>
          <a:stretch/>
        </p:blipFill>
        <p:spPr bwMode="auto">
          <a:xfrm>
            <a:off x="1447800" y="2209800"/>
            <a:ext cx="6477000" cy="4374515"/>
          </a:xfrm>
          <a:prstGeom prst="rect">
            <a:avLst/>
          </a:prstGeom>
          <a:ln>
            <a:noFill/>
          </a:ln>
          <a:extLst>
            <a:ext uri="{53640926-AAD7-44D8-BBD7-CCE9431645EC}">
              <a14:shadowObscured xmlns:a14="http://schemas.microsoft.com/office/drawing/2010/main"/>
            </a:ext>
          </a:extLst>
        </p:spPr>
      </p:pic>
    </p:spTree>
  </p:cSld>
  <p:clrMapOvr>
    <a:masterClrMapping/>
  </p:clrMapOvr>
  <p:transition>
    <p:random/>
  </p:transition>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1" name="Rectangle 2"/>
          <p:cNvSpPr>
            <a:spLocks noGrp="1" noChangeArrowheads="1"/>
          </p:cNvSpPr>
          <p:nvPr>
            <p:ph type="title" idx="4294967295"/>
          </p:nvPr>
        </p:nvSpPr>
        <p:spPr>
          <a:xfrm>
            <a:off x="1476375" y="609600"/>
            <a:ext cx="6400800" cy="914400"/>
          </a:xfrm>
        </p:spPr>
        <p:txBody>
          <a:bodyPr/>
          <a:lstStyle/>
          <a:p>
            <a:pPr eaLnBrk="1" hangingPunct="1"/>
            <a:r>
              <a:rPr lang="en-US" sz="3200"/>
              <a:t>International Agreements</a:t>
            </a:r>
          </a:p>
        </p:txBody>
      </p:sp>
      <p:sp>
        <p:nvSpPr>
          <p:cNvPr id="501763" name="Rectangle 3"/>
          <p:cNvSpPr>
            <a:spLocks noGrp="1" noChangeArrowheads="1"/>
          </p:cNvSpPr>
          <p:nvPr>
            <p:ph idx="4294967295"/>
          </p:nvPr>
        </p:nvSpPr>
        <p:spPr>
          <a:xfrm>
            <a:off x="361950" y="1828800"/>
            <a:ext cx="8458200" cy="4495800"/>
          </a:xfrm>
        </p:spPr>
        <p:txBody>
          <a:bodyPr/>
          <a:lstStyle/>
          <a:p>
            <a:pPr eaLnBrk="1" hangingPunct="1">
              <a:lnSpc>
                <a:spcPct val="90000"/>
              </a:lnSpc>
            </a:pPr>
            <a:r>
              <a:rPr lang="en-US" sz="2600" b="1" dirty="0">
                <a:solidFill>
                  <a:srgbClr val="284F84"/>
                </a:solidFill>
              </a:rPr>
              <a:t>Montreal Protocol and Amendments</a:t>
            </a:r>
          </a:p>
          <a:p>
            <a:pPr lvl="1" eaLnBrk="1" hangingPunct="1">
              <a:lnSpc>
                <a:spcPct val="90000"/>
              </a:lnSpc>
            </a:pPr>
            <a:r>
              <a:rPr lang="en-US" sz="2100" dirty="0"/>
              <a:t>Aimed at phasing out ozone-depleting substances</a:t>
            </a:r>
          </a:p>
          <a:p>
            <a:pPr lvl="1" eaLnBrk="1" hangingPunct="1">
              <a:lnSpc>
                <a:spcPct val="90000"/>
              </a:lnSpc>
            </a:pPr>
            <a:r>
              <a:rPr lang="en-US" sz="2100" dirty="0"/>
              <a:t>Established and made permanent a </a:t>
            </a:r>
            <a:r>
              <a:rPr lang="en-US" sz="2100" dirty="0">
                <a:solidFill>
                  <a:schemeClr val="tx1"/>
                </a:solidFill>
              </a:rPr>
              <a:t>Multilateral Fund</a:t>
            </a:r>
            <a:r>
              <a:rPr lang="en-US" sz="2100" dirty="0"/>
              <a:t> to help developing nations</a:t>
            </a:r>
          </a:p>
          <a:p>
            <a:pPr eaLnBrk="1" hangingPunct="1">
              <a:lnSpc>
                <a:spcPct val="90000"/>
              </a:lnSpc>
            </a:pPr>
            <a:r>
              <a:rPr lang="en-US" sz="2200" b="1" dirty="0">
                <a:solidFill>
                  <a:srgbClr val="284F84"/>
                </a:solidFill>
                <a:hlinkClick r:id="rId3"/>
              </a:rPr>
              <a:t>U.N. Framework Convention on Climate Change (UNFCCC) </a:t>
            </a:r>
            <a:endParaRPr lang="en-US" sz="2200" b="1" dirty="0">
              <a:solidFill>
                <a:srgbClr val="284F84"/>
              </a:solidFill>
            </a:endParaRPr>
          </a:p>
          <a:p>
            <a:pPr lvl="1" eaLnBrk="1" hangingPunct="1">
              <a:lnSpc>
                <a:spcPct val="90000"/>
              </a:lnSpc>
            </a:pPr>
            <a:r>
              <a:rPr lang="en-US" sz="2100" dirty="0"/>
              <a:t>Garnered a commitment by each signatory nation to launch a strategy limiting releases of </a:t>
            </a:r>
            <a:r>
              <a:rPr lang="en-US" sz="2100" dirty="0">
                <a:solidFill>
                  <a:schemeClr val="tx1"/>
                </a:solidFill>
              </a:rPr>
              <a:t>greenhouse gases (GHGs) </a:t>
            </a:r>
          </a:p>
          <a:p>
            <a:pPr lvl="1" eaLnBrk="1" hangingPunct="1">
              <a:lnSpc>
                <a:spcPct val="90000"/>
              </a:lnSpc>
            </a:pPr>
            <a:r>
              <a:rPr lang="en-US" sz="2100" dirty="0"/>
              <a:t>Kyoto Protocol to the UNFCCC</a:t>
            </a:r>
          </a:p>
          <a:p>
            <a:pPr lvl="2" eaLnBrk="1" hangingPunct="1">
              <a:lnSpc>
                <a:spcPct val="90000"/>
              </a:lnSpc>
            </a:pPr>
            <a:r>
              <a:rPr lang="en-US" sz="1900" dirty="0"/>
              <a:t>Called for 38 developed nations to reduce GHG emissions to </a:t>
            </a:r>
            <a:r>
              <a:rPr lang="en-US" sz="1900" b="1" dirty="0"/>
              <a:t>5.2%</a:t>
            </a:r>
            <a:r>
              <a:rPr lang="en-US" sz="1900" dirty="0"/>
              <a:t> below 1990 levels by 2012 with no targets on developing countries</a:t>
            </a:r>
          </a:p>
          <a:p>
            <a:pPr lvl="2" eaLnBrk="1" hangingPunct="1">
              <a:lnSpc>
                <a:spcPct val="90000"/>
              </a:lnSpc>
            </a:pPr>
            <a:r>
              <a:rPr lang="en-US" sz="1900" dirty="0"/>
              <a:t>Provides for the use of market-based instruments, called </a:t>
            </a:r>
            <a:r>
              <a:rPr lang="en-US" sz="1900" b="1" dirty="0">
                <a:solidFill>
                  <a:srgbClr val="284F84"/>
                </a:solidFill>
              </a:rPr>
              <a:t>flexible mechanisms</a:t>
            </a:r>
            <a:r>
              <a:rPr lang="en-US" sz="1900" b="1" dirty="0"/>
              <a:t> </a:t>
            </a:r>
            <a:r>
              <a:rPr lang="en-US" sz="1900" dirty="0"/>
              <a:t>to achieve emissions targets, including a trading system of GHG allowances</a:t>
            </a:r>
            <a:endParaRPr lang="en-US" sz="1900" dirty="0">
              <a:solidFill>
                <a:schemeClr val="tx1"/>
              </a:solidFill>
            </a:endParaRPr>
          </a:p>
        </p:txBody>
      </p:sp>
      <p:sp>
        <p:nvSpPr>
          <p:cNvPr id="7168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A4E04B12-A913-4945-BA7E-83FC467A4AAC}" type="slidenum">
              <a:rPr lang="en-US" sz="1200">
                <a:solidFill>
                  <a:schemeClr val="tx2"/>
                </a:solidFill>
              </a:rPr>
              <a:pPr algn="r"/>
              <a:t>12</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501763">
                                            <p:txEl>
                                              <p:pRg st="0" end="0"/>
                                            </p:txEl>
                                          </p:spTgt>
                                        </p:tgtEl>
                                        <p:attrNameLst>
                                          <p:attrName>style.visibility</p:attrName>
                                        </p:attrNameLst>
                                      </p:cBhvr>
                                      <p:to>
                                        <p:strVal val="visible"/>
                                      </p:to>
                                    </p:set>
                                    <p:animEffect transition="in" filter="barn(inHorizontal)">
                                      <p:cBhvr>
                                        <p:cTn id="7" dur="500"/>
                                        <p:tgtEl>
                                          <p:spTgt spid="5017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501763">
                                            <p:txEl>
                                              <p:pRg st="1" end="1"/>
                                            </p:txEl>
                                          </p:spTgt>
                                        </p:tgtEl>
                                        <p:attrNameLst>
                                          <p:attrName>style.visibility</p:attrName>
                                        </p:attrNameLst>
                                      </p:cBhvr>
                                      <p:to>
                                        <p:strVal val="visible"/>
                                      </p:to>
                                    </p:set>
                                    <p:animEffect transition="in" filter="barn(inHorizontal)">
                                      <p:cBhvr>
                                        <p:cTn id="12" dur="500"/>
                                        <p:tgtEl>
                                          <p:spTgt spid="5017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501763">
                                            <p:txEl>
                                              <p:pRg st="2" end="2"/>
                                            </p:txEl>
                                          </p:spTgt>
                                        </p:tgtEl>
                                        <p:attrNameLst>
                                          <p:attrName>style.visibility</p:attrName>
                                        </p:attrNameLst>
                                      </p:cBhvr>
                                      <p:to>
                                        <p:strVal val="visible"/>
                                      </p:to>
                                    </p:set>
                                    <p:animEffect transition="in" filter="barn(inHorizontal)">
                                      <p:cBhvr>
                                        <p:cTn id="17" dur="500"/>
                                        <p:tgtEl>
                                          <p:spTgt spid="5017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6" fill="hold" grpId="0" nodeType="clickEffect">
                                  <p:stCondLst>
                                    <p:cond delay="0"/>
                                  </p:stCondLst>
                                  <p:childTnLst>
                                    <p:set>
                                      <p:cBhvr>
                                        <p:cTn id="21" dur="1" fill="hold">
                                          <p:stCondLst>
                                            <p:cond delay="0"/>
                                          </p:stCondLst>
                                        </p:cTn>
                                        <p:tgtEl>
                                          <p:spTgt spid="501763">
                                            <p:txEl>
                                              <p:pRg st="3" end="3"/>
                                            </p:txEl>
                                          </p:spTgt>
                                        </p:tgtEl>
                                        <p:attrNameLst>
                                          <p:attrName>style.visibility</p:attrName>
                                        </p:attrNameLst>
                                      </p:cBhvr>
                                      <p:to>
                                        <p:strVal val="visible"/>
                                      </p:to>
                                    </p:set>
                                    <p:animEffect transition="in" filter="barn(inHorizontal)">
                                      <p:cBhvr>
                                        <p:cTn id="22" dur="500"/>
                                        <p:tgtEl>
                                          <p:spTgt spid="5017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6" fill="hold" grpId="0" nodeType="clickEffect">
                                  <p:stCondLst>
                                    <p:cond delay="0"/>
                                  </p:stCondLst>
                                  <p:childTnLst>
                                    <p:set>
                                      <p:cBhvr>
                                        <p:cTn id="26" dur="1" fill="hold">
                                          <p:stCondLst>
                                            <p:cond delay="0"/>
                                          </p:stCondLst>
                                        </p:cTn>
                                        <p:tgtEl>
                                          <p:spTgt spid="501763">
                                            <p:txEl>
                                              <p:pRg st="4" end="4"/>
                                            </p:txEl>
                                          </p:spTgt>
                                        </p:tgtEl>
                                        <p:attrNameLst>
                                          <p:attrName>style.visibility</p:attrName>
                                        </p:attrNameLst>
                                      </p:cBhvr>
                                      <p:to>
                                        <p:strVal val="visible"/>
                                      </p:to>
                                    </p:set>
                                    <p:animEffect transition="in" filter="barn(inHorizontal)">
                                      <p:cBhvr>
                                        <p:cTn id="27" dur="500"/>
                                        <p:tgtEl>
                                          <p:spTgt spid="50176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6" fill="hold" grpId="0" nodeType="clickEffect">
                                  <p:stCondLst>
                                    <p:cond delay="0"/>
                                  </p:stCondLst>
                                  <p:childTnLst>
                                    <p:set>
                                      <p:cBhvr>
                                        <p:cTn id="31" dur="1" fill="hold">
                                          <p:stCondLst>
                                            <p:cond delay="0"/>
                                          </p:stCondLst>
                                        </p:cTn>
                                        <p:tgtEl>
                                          <p:spTgt spid="501763">
                                            <p:txEl>
                                              <p:pRg st="5" end="5"/>
                                            </p:txEl>
                                          </p:spTgt>
                                        </p:tgtEl>
                                        <p:attrNameLst>
                                          <p:attrName>style.visibility</p:attrName>
                                        </p:attrNameLst>
                                      </p:cBhvr>
                                      <p:to>
                                        <p:strVal val="visible"/>
                                      </p:to>
                                    </p:set>
                                    <p:animEffect transition="in" filter="barn(inHorizontal)">
                                      <p:cBhvr>
                                        <p:cTn id="32" dur="500"/>
                                        <p:tgtEl>
                                          <p:spTgt spid="501763">
                                            <p:txEl>
                                              <p:pRg st="5" end="5"/>
                                            </p:txEl>
                                          </p:spTgt>
                                        </p:tgtEl>
                                      </p:cBhvr>
                                    </p:animEffect>
                                  </p:childTnLst>
                                </p:cTn>
                              </p:par>
                            </p:childTnLst>
                          </p:cTn>
                        </p:par>
                        <p:par>
                          <p:cTn id="33" fill="hold">
                            <p:stCondLst>
                              <p:cond delay="500"/>
                            </p:stCondLst>
                            <p:childTnLst>
                              <p:par>
                                <p:cTn id="34" presetID="16" presetClass="entr" presetSubtype="26" fill="hold" grpId="0" nodeType="afterEffect">
                                  <p:stCondLst>
                                    <p:cond delay="0"/>
                                  </p:stCondLst>
                                  <p:childTnLst>
                                    <p:set>
                                      <p:cBhvr>
                                        <p:cTn id="35" dur="1" fill="hold">
                                          <p:stCondLst>
                                            <p:cond delay="0"/>
                                          </p:stCondLst>
                                        </p:cTn>
                                        <p:tgtEl>
                                          <p:spTgt spid="501763">
                                            <p:txEl>
                                              <p:pRg st="6" end="6"/>
                                            </p:txEl>
                                          </p:spTgt>
                                        </p:tgtEl>
                                        <p:attrNameLst>
                                          <p:attrName>style.visibility</p:attrName>
                                        </p:attrNameLst>
                                      </p:cBhvr>
                                      <p:to>
                                        <p:strVal val="visible"/>
                                      </p:to>
                                    </p:set>
                                    <p:animEffect transition="in" filter="barn(inHorizontal)">
                                      <p:cBhvr>
                                        <p:cTn id="36" dur="500"/>
                                        <p:tgtEl>
                                          <p:spTgt spid="501763">
                                            <p:txEl>
                                              <p:pRg st="6" end="6"/>
                                            </p:txEl>
                                          </p:spTgt>
                                        </p:tgtEl>
                                      </p:cBhvr>
                                    </p:animEffect>
                                  </p:childTnLst>
                                </p:cTn>
                              </p:par>
                            </p:childTnLst>
                          </p:cTn>
                        </p:par>
                        <p:par>
                          <p:cTn id="37" fill="hold">
                            <p:stCondLst>
                              <p:cond delay="1000"/>
                            </p:stCondLst>
                            <p:childTnLst>
                              <p:par>
                                <p:cTn id="38" presetID="16" presetClass="entr" presetSubtype="26" fill="hold" grpId="0" nodeType="afterEffect">
                                  <p:stCondLst>
                                    <p:cond delay="0"/>
                                  </p:stCondLst>
                                  <p:childTnLst>
                                    <p:set>
                                      <p:cBhvr>
                                        <p:cTn id="39" dur="1" fill="hold">
                                          <p:stCondLst>
                                            <p:cond delay="0"/>
                                          </p:stCondLst>
                                        </p:cTn>
                                        <p:tgtEl>
                                          <p:spTgt spid="501763">
                                            <p:txEl>
                                              <p:pRg st="7" end="7"/>
                                            </p:txEl>
                                          </p:spTgt>
                                        </p:tgtEl>
                                        <p:attrNameLst>
                                          <p:attrName>style.visibility</p:attrName>
                                        </p:attrNameLst>
                                      </p:cBhvr>
                                      <p:to>
                                        <p:strVal val="visible"/>
                                      </p:to>
                                    </p:set>
                                    <p:animEffect transition="in" filter="barn(inHorizontal)">
                                      <p:cBhvr>
                                        <p:cTn id="40" dur="500"/>
                                        <p:tgtEl>
                                          <p:spTgt spid="5017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6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03810" name="Rectangle 2"/>
          <p:cNvSpPr>
            <a:spLocks noGrp="1" noChangeArrowheads="1"/>
          </p:cNvSpPr>
          <p:nvPr>
            <p:ph type="title" idx="4294967295"/>
          </p:nvPr>
        </p:nvSpPr>
        <p:spPr>
          <a:xfrm>
            <a:off x="1485900" y="533400"/>
            <a:ext cx="7010400" cy="1066800"/>
          </a:xfrm>
        </p:spPr>
        <p:txBody>
          <a:bodyPr/>
          <a:lstStyle/>
          <a:p>
            <a:pPr eaLnBrk="1" hangingPunct="1"/>
            <a:r>
              <a:rPr lang="en-US" sz="3200"/>
              <a:t>International Agreements </a:t>
            </a:r>
            <a:r>
              <a:rPr lang="en-US" sz="2400"/>
              <a:t>(continued)</a:t>
            </a:r>
          </a:p>
        </p:txBody>
      </p:sp>
      <p:sp>
        <p:nvSpPr>
          <p:cNvPr id="503811" name="Rectangle 3"/>
          <p:cNvSpPr>
            <a:spLocks noGrp="1" noChangeArrowheads="1"/>
          </p:cNvSpPr>
          <p:nvPr>
            <p:ph idx="4294967295"/>
          </p:nvPr>
        </p:nvSpPr>
        <p:spPr>
          <a:xfrm>
            <a:off x="742950" y="1676400"/>
            <a:ext cx="8486775" cy="4343400"/>
          </a:xfrm>
        </p:spPr>
        <p:txBody>
          <a:bodyPr/>
          <a:lstStyle/>
          <a:p>
            <a:pPr eaLnBrk="1" hangingPunct="1">
              <a:spcBef>
                <a:spcPts val="400"/>
              </a:spcBef>
            </a:pPr>
            <a:r>
              <a:rPr lang="en-US" sz="2400" b="1" dirty="0">
                <a:solidFill>
                  <a:srgbClr val="284F84"/>
                </a:solidFill>
              </a:rPr>
              <a:t>London Convention (LC72)</a:t>
            </a:r>
          </a:p>
          <a:p>
            <a:pPr lvl="1" eaLnBrk="1" hangingPunct="1">
              <a:spcBef>
                <a:spcPts val="400"/>
              </a:spcBef>
            </a:pPr>
            <a:r>
              <a:rPr lang="en-US" sz="1900" dirty="0"/>
              <a:t>Prohibits ocean dumping of certain wastes, including radioactive wastes</a:t>
            </a:r>
          </a:p>
          <a:p>
            <a:pPr lvl="1" eaLnBrk="1" hangingPunct="1">
              <a:spcBef>
                <a:spcPts val="400"/>
              </a:spcBef>
            </a:pPr>
            <a:r>
              <a:rPr lang="en-US" sz="1900" dirty="0"/>
              <a:t>Amended by the 1996 Protocol</a:t>
            </a:r>
          </a:p>
          <a:p>
            <a:pPr lvl="2" eaLnBrk="1" hangingPunct="1">
              <a:spcBef>
                <a:spcPts val="400"/>
              </a:spcBef>
            </a:pPr>
            <a:r>
              <a:rPr lang="en-US" sz="2000" dirty="0"/>
              <a:t>2006 Amendments to the Protocol add provisions for carbon sequestration under the seabed</a:t>
            </a:r>
          </a:p>
          <a:p>
            <a:pPr eaLnBrk="1" hangingPunct="1">
              <a:spcBef>
                <a:spcPts val="400"/>
              </a:spcBef>
            </a:pPr>
            <a:r>
              <a:rPr lang="en-US" sz="2400" b="1" dirty="0">
                <a:solidFill>
                  <a:srgbClr val="284F84"/>
                </a:solidFill>
              </a:rPr>
              <a:t>US-Canada Air Quality Agreement</a:t>
            </a:r>
          </a:p>
          <a:p>
            <a:pPr lvl="1" eaLnBrk="1" hangingPunct="1">
              <a:spcBef>
                <a:spcPts val="400"/>
              </a:spcBef>
            </a:pPr>
            <a:r>
              <a:rPr lang="en-US" sz="1900" dirty="0"/>
              <a:t>Aimed at combating acid rain and visibility impairment</a:t>
            </a:r>
          </a:p>
          <a:p>
            <a:pPr lvl="1" eaLnBrk="1" hangingPunct="1">
              <a:spcBef>
                <a:spcPts val="400"/>
              </a:spcBef>
            </a:pPr>
            <a:r>
              <a:rPr lang="en-US" sz="1900" dirty="0"/>
              <a:t>Implemented the Acid Rain Annex to set emissions caps on sulfur dioxide (SO</a:t>
            </a:r>
            <a:r>
              <a:rPr lang="en-US" sz="1900" baseline="-25000" dirty="0"/>
              <a:t>2</a:t>
            </a:r>
            <a:r>
              <a:rPr lang="en-US" sz="1900" dirty="0"/>
              <a:t>) and nitrogen oxides (NO</a:t>
            </a:r>
            <a:r>
              <a:rPr lang="en-US" sz="1900" baseline="-25000" dirty="0"/>
              <a:t>x</a:t>
            </a:r>
            <a:r>
              <a:rPr lang="en-US" sz="1900" dirty="0"/>
              <a:t>)</a:t>
            </a:r>
          </a:p>
          <a:p>
            <a:pPr lvl="1" eaLnBrk="1" hangingPunct="1">
              <a:spcBef>
                <a:spcPts val="400"/>
              </a:spcBef>
            </a:pPr>
            <a:r>
              <a:rPr lang="en-US" sz="1900" dirty="0"/>
              <a:t>Agreed to the Ozone Annex, committing to reducing transboundary ozone-forming pollutants, NO</a:t>
            </a:r>
            <a:r>
              <a:rPr lang="en-US" sz="1900" baseline="-25000" dirty="0"/>
              <a:t>X</a:t>
            </a:r>
            <a:r>
              <a:rPr lang="en-US" sz="1900" dirty="0"/>
              <a:t> and (VOCs)</a:t>
            </a:r>
          </a:p>
          <a:p>
            <a:pPr lvl="1" eaLnBrk="1" hangingPunct="1">
              <a:spcBef>
                <a:spcPts val="400"/>
              </a:spcBef>
            </a:pPr>
            <a:r>
              <a:rPr lang="en-US" sz="1900" dirty="0"/>
              <a:t>In negotiations for a Particulate Matter (PM) Annex</a:t>
            </a:r>
          </a:p>
        </p:txBody>
      </p:sp>
      <p:sp>
        <p:nvSpPr>
          <p:cNvPr id="73731" name="Slide Number Placeholder 4"/>
          <p:cNvSpPr>
            <a:spLocks noGrp="1"/>
          </p:cNvSpPr>
          <p:nvPr>
            <p:ph type="sldNum" sz="quarter" idx="4294967295"/>
          </p:nvPr>
        </p:nvSpPr>
        <p:spPr bwMode="auto">
          <a:xfrm>
            <a:off x="8305800" y="6324600"/>
            <a:ext cx="685800" cy="381000"/>
          </a:xfrm>
          <a:prstGeom prst="rect">
            <a:avLst/>
          </a:prstGeom>
          <a:noFill/>
          <a:ln>
            <a:miter lim="800000"/>
            <a:headEnd/>
            <a:tailEnd/>
          </a:ln>
        </p:spPr>
        <p:txBody>
          <a:bodyPr/>
          <a:lstStyle/>
          <a:p>
            <a:pPr algn="r"/>
            <a:fld id="{E10D67E4-41A8-42EE-846D-60DCD6D9524D}" type="slidenum">
              <a:rPr lang="en-US" sz="1200">
                <a:solidFill>
                  <a:schemeClr val="tx2"/>
                </a:solidFill>
              </a:rPr>
              <a:pPr algn="r"/>
              <a:t>13</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3810"/>
                                        </p:tgtEl>
                                        <p:attrNameLst>
                                          <p:attrName>style.visibility</p:attrName>
                                        </p:attrNameLst>
                                      </p:cBhvr>
                                      <p:to>
                                        <p:strVal val="visible"/>
                                      </p:to>
                                    </p:set>
                                    <p:animEffect transition="in" filter="fade">
                                      <p:cBhvr>
                                        <p:cTn id="7" dur="2000"/>
                                        <p:tgtEl>
                                          <p:spTgt spid="5038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03811">
                                            <p:txEl>
                                              <p:pRg st="0" end="0"/>
                                            </p:txEl>
                                          </p:spTgt>
                                        </p:tgtEl>
                                        <p:attrNameLst>
                                          <p:attrName>style.visibility</p:attrName>
                                        </p:attrNameLst>
                                      </p:cBhvr>
                                      <p:to>
                                        <p:strVal val="visible"/>
                                      </p:to>
                                    </p:set>
                                    <p:animEffect transition="in" filter="wipe(left)">
                                      <p:cBhvr>
                                        <p:cTn id="12" dur="500"/>
                                        <p:tgtEl>
                                          <p:spTgt spid="503811">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503811">
                                            <p:txEl>
                                              <p:pRg st="1" end="1"/>
                                            </p:txEl>
                                          </p:spTgt>
                                        </p:tgtEl>
                                        <p:attrNameLst>
                                          <p:attrName>style.visibility</p:attrName>
                                        </p:attrNameLst>
                                      </p:cBhvr>
                                      <p:to>
                                        <p:strVal val="visible"/>
                                      </p:to>
                                    </p:set>
                                    <p:animEffect transition="in" filter="wipe(left)">
                                      <p:cBhvr>
                                        <p:cTn id="15" dur="500"/>
                                        <p:tgtEl>
                                          <p:spTgt spid="503811">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503811">
                                            <p:txEl>
                                              <p:pRg st="2" end="2"/>
                                            </p:txEl>
                                          </p:spTgt>
                                        </p:tgtEl>
                                        <p:attrNameLst>
                                          <p:attrName>style.visibility</p:attrName>
                                        </p:attrNameLst>
                                      </p:cBhvr>
                                      <p:to>
                                        <p:strVal val="visible"/>
                                      </p:to>
                                    </p:set>
                                    <p:animEffect transition="in" filter="wipe(left)">
                                      <p:cBhvr>
                                        <p:cTn id="18" dur="500"/>
                                        <p:tgtEl>
                                          <p:spTgt spid="503811">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503811">
                                            <p:txEl>
                                              <p:pRg st="3" end="3"/>
                                            </p:txEl>
                                          </p:spTgt>
                                        </p:tgtEl>
                                        <p:attrNameLst>
                                          <p:attrName>style.visibility</p:attrName>
                                        </p:attrNameLst>
                                      </p:cBhvr>
                                      <p:to>
                                        <p:strVal val="visible"/>
                                      </p:to>
                                    </p:set>
                                    <p:animEffect transition="in" filter="wipe(left)">
                                      <p:cBhvr>
                                        <p:cTn id="21" dur="500"/>
                                        <p:tgtEl>
                                          <p:spTgt spid="503811">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503811">
                                            <p:txEl>
                                              <p:pRg st="4" end="4"/>
                                            </p:txEl>
                                          </p:spTgt>
                                        </p:tgtEl>
                                        <p:attrNameLst>
                                          <p:attrName>style.visibility</p:attrName>
                                        </p:attrNameLst>
                                      </p:cBhvr>
                                      <p:to>
                                        <p:strVal val="visible"/>
                                      </p:to>
                                    </p:set>
                                    <p:animEffect transition="in" filter="wipe(left)">
                                      <p:cBhvr>
                                        <p:cTn id="26" dur="500"/>
                                        <p:tgtEl>
                                          <p:spTgt spid="503811">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503811">
                                            <p:txEl>
                                              <p:pRg st="5" end="5"/>
                                            </p:txEl>
                                          </p:spTgt>
                                        </p:tgtEl>
                                        <p:attrNameLst>
                                          <p:attrName>style.visibility</p:attrName>
                                        </p:attrNameLst>
                                      </p:cBhvr>
                                      <p:to>
                                        <p:strVal val="visible"/>
                                      </p:to>
                                    </p:set>
                                    <p:animEffect transition="in" filter="wipe(left)">
                                      <p:cBhvr>
                                        <p:cTn id="29" dur="500"/>
                                        <p:tgtEl>
                                          <p:spTgt spid="503811">
                                            <p:txEl>
                                              <p:pRg st="5" end="5"/>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503811">
                                            <p:txEl>
                                              <p:pRg st="6" end="6"/>
                                            </p:txEl>
                                          </p:spTgt>
                                        </p:tgtEl>
                                        <p:attrNameLst>
                                          <p:attrName>style.visibility</p:attrName>
                                        </p:attrNameLst>
                                      </p:cBhvr>
                                      <p:to>
                                        <p:strVal val="visible"/>
                                      </p:to>
                                    </p:set>
                                    <p:animEffect transition="in" filter="wipe(left)">
                                      <p:cBhvr>
                                        <p:cTn id="32" dur="500"/>
                                        <p:tgtEl>
                                          <p:spTgt spid="503811">
                                            <p:txEl>
                                              <p:pRg st="6" end="6"/>
                                            </p:tx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503811">
                                            <p:txEl>
                                              <p:pRg st="7" end="7"/>
                                            </p:txEl>
                                          </p:spTgt>
                                        </p:tgtEl>
                                        <p:attrNameLst>
                                          <p:attrName>style.visibility</p:attrName>
                                        </p:attrNameLst>
                                      </p:cBhvr>
                                      <p:to>
                                        <p:strVal val="visible"/>
                                      </p:to>
                                    </p:set>
                                    <p:animEffect transition="in" filter="wipe(left)">
                                      <p:cBhvr>
                                        <p:cTn id="35" dur="500"/>
                                        <p:tgtEl>
                                          <p:spTgt spid="503811">
                                            <p:txEl>
                                              <p:pRg st="7" end="7"/>
                                            </p:txEl>
                                          </p:spTgt>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503811">
                                            <p:txEl>
                                              <p:pRg st="8" end="8"/>
                                            </p:txEl>
                                          </p:spTgt>
                                        </p:tgtEl>
                                        <p:attrNameLst>
                                          <p:attrName>style.visibility</p:attrName>
                                        </p:attrNameLst>
                                      </p:cBhvr>
                                      <p:to>
                                        <p:strVal val="visible"/>
                                      </p:to>
                                    </p:set>
                                    <p:animEffect transition="in" filter="wipe(left)">
                                      <p:cBhvr>
                                        <p:cTn id="38" dur="500"/>
                                        <p:tgtEl>
                                          <p:spTgt spid="5038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3810" grpId="0"/>
      <p:bldP spid="503811"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200150" y="1828800"/>
            <a:ext cx="8153400" cy="4267200"/>
          </a:xfrm>
        </p:spPr>
        <p:txBody>
          <a:bodyPr/>
          <a:lstStyle/>
          <a:p>
            <a:pPr eaLnBrk="1" hangingPunct="1"/>
            <a:r>
              <a:rPr lang="en-US" b="1">
                <a:solidFill>
                  <a:srgbClr val="284F84"/>
                </a:solidFill>
                <a:hlinkClick r:id="rId3"/>
              </a:rPr>
              <a:t>Border 2012 Program </a:t>
            </a:r>
            <a:endParaRPr lang="en-US" b="1">
              <a:solidFill>
                <a:srgbClr val="284F84"/>
              </a:solidFill>
            </a:endParaRPr>
          </a:p>
          <a:p>
            <a:pPr lvl="1" eaLnBrk="1" hangingPunct="1"/>
            <a:r>
              <a:rPr lang="en-US" sz="2000"/>
              <a:t>10-year plan between U.S. and Mexico to protect health and environment in the border region following sustainable development </a:t>
            </a:r>
          </a:p>
          <a:p>
            <a:pPr eaLnBrk="1" hangingPunct="1"/>
            <a:r>
              <a:rPr lang="en-US" sz="2400"/>
              <a:t>Over $8.1 million was spent between 2003 and 2005 on over 100 projects aimed at environmental problems</a:t>
            </a:r>
          </a:p>
        </p:txBody>
      </p:sp>
      <p:sp>
        <p:nvSpPr>
          <p:cNvPr id="75778"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EFA30BBE-C16C-433A-B40A-C7A61998F977}" type="slidenum">
              <a:rPr lang="en-US" sz="1200">
                <a:solidFill>
                  <a:schemeClr val="tx2"/>
                </a:solidFill>
              </a:rPr>
              <a:pPr algn="r"/>
              <a:t>14</a:t>
            </a:fld>
            <a:endParaRPr lang="en-US" sz="1200">
              <a:solidFill>
                <a:schemeClr val="tx2"/>
              </a:solidFill>
            </a:endParaRPr>
          </a:p>
        </p:txBody>
      </p:sp>
      <p:sp>
        <p:nvSpPr>
          <p:cNvPr id="503810" name="Rectangle 2"/>
          <p:cNvSpPr>
            <a:spLocks noChangeArrowheads="1"/>
          </p:cNvSpPr>
          <p:nvPr/>
        </p:nvSpPr>
        <p:spPr bwMode="auto">
          <a:xfrm>
            <a:off x="1485900" y="533400"/>
            <a:ext cx="7010400" cy="1066800"/>
          </a:xfrm>
          <a:prstGeom prst="rect">
            <a:avLst/>
          </a:prstGeom>
          <a:noFill/>
          <a:ln w="9525">
            <a:noFill/>
            <a:miter lim="800000"/>
            <a:headEnd/>
            <a:tailEnd/>
          </a:ln>
        </p:spPr>
        <p:txBody>
          <a:bodyPr anchor="ctr"/>
          <a:lstStyle/>
          <a:p>
            <a:r>
              <a:rPr lang="en-US" sz="3200">
                <a:solidFill>
                  <a:schemeClr val="tx2"/>
                </a:solidFill>
              </a:rPr>
              <a:t>International Agreements </a:t>
            </a:r>
            <a:r>
              <a:rPr lang="en-US" sz="2400">
                <a:solidFill>
                  <a:schemeClr val="tx2"/>
                </a:solidFill>
              </a:rPr>
              <a:t>(continued)</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left)">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03810"/>
                                        </p:tgtEl>
                                        <p:attrNameLst>
                                          <p:attrName>style.visibility</p:attrName>
                                        </p:attrNameLst>
                                      </p:cBhvr>
                                      <p:to>
                                        <p:strVal val="visible"/>
                                      </p:to>
                                    </p:set>
                                    <p:animEffect transition="in" filter="fade">
                                      <p:cBhvr>
                                        <p:cTn id="18" dur="2000"/>
                                        <p:tgtEl>
                                          <p:spTgt spid="5038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03810"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FA30BBE-C16C-433A-B40A-C7A61998F977}"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sp>
        <p:nvSpPr>
          <p:cNvPr id="503810" name="Rectangle 2"/>
          <p:cNvSpPr>
            <a:spLocks noChangeArrowheads="1"/>
          </p:cNvSpPr>
          <p:nvPr/>
        </p:nvSpPr>
        <p:spPr bwMode="auto">
          <a:xfrm>
            <a:off x="1485900" y="533400"/>
            <a:ext cx="7010400" cy="1066800"/>
          </a:xfrm>
          <a:prstGeom prst="rect">
            <a:avLst/>
          </a:prstGeom>
          <a:noFill/>
          <a:ln w="9525">
            <a:noFill/>
            <a:miter lim="800000"/>
            <a:headEnd/>
            <a:tailEnd/>
          </a:ln>
        </p:spPr>
        <p:txBody>
          <a:bodyPr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3200" b="0" i="0" u="none" strike="noStrike" kern="1200" cap="none" spc="0" normalizeH="0" baseline="0" noProof="0" dirty="0">
                <a:ln>
                  <a:noFill/>
                </a:ln>
                <a:solidFill>
                  <a:srgbClr val="1C1C34"/>
                </a:solidFill>
                <a:effectLst/>
                <a:uLnTx/>
                <a:uFillTx/>
                <a:latin typeface="Arial" charset="0"/>
                <a:ea typeface="+mn-ea"/>
                <a:cs typeface="+mn-cs"/>
              </a:rPr>
              <a:t>Paris Agreement</a:t>
            </a:r>
            <a:endParaRPr kumimoji="0" lang="en-US" sz="2400" b="0" i="0" u="none" strike="noStrike" kern="1200" cap="none" spc="0" normalizeH="0" baseline="0" noProof="0" dirty="0">
              <a:ln>
                <a:noFill/>
              </a:ln>
              <a:solidFill>
                <a:srgbClr val="1C1C34"/>
              </a:solidFill>
              <a:effectLst/>
              <a:uLnTx/>
              <a:uFillTx/>
              <a:latin typeface="Arial" charset="0"/>
              <a:ea typeface="+mn-ea"/>
              <a:cs typeface="+mn-cs"/>
            </a:endParaRPr>
          </a:p>
        </p:txBody>
      </p:sp>
      <p:pic>
        <p:nvPicPr>
          <p:cNvPr id="2050" name="Picture 2" descr="The Paris Agreement, a Refresher | EcoMatcher">
            <a:extLst>
              <a:ext uri="{FF2B5EF4-FFF2-40B4-BE49-F238E27FC236}">
                <a16:creationId xmlns:a16="http://schemas.microsoft.com/office/drawing/2014/main" id="{AF580F3B-8B69-4039-B823-2FDE534D5C3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3854" y="2619374"/>
            <a:ext cx="4742610" cy="2714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315641"/>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3810"/>
                                        </p:tgtEl>
                                        <p:attrNameLst>
                                          <p:attrName>style.visibility</p:attrName>
                                        </p:attrNameLst>
                                      </p:cBhvr>
                                      <p:to>
                                        <p:strVal val="visible"/>
                                      </p:to>
                                    </p:set>
                                    <p:animEffect transition="in" filter="fade">
                                      <p:cBhvr>
                                        <p:cTn id="7" dur="2000"/>
                                        <p:tgtEl>
                                          <p:spTgt spid="5038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3810"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825" name="Rectangle 4"/>
          <p:cNvSpPr>
            <a:spLocks noGrp="1" noChangeArrowheads="1"/>
          </p:cNvSpPr>
          <p:nvPr>
            <p:ph type="ctrTitle" idx="4294967295"/>
          </p:nvPr>
        </p:nvSpPr>
        <p:spPr>
          <a:xfrm>
            <a:off x="0" y="1905000"/>
            <a:ext cx="9144000" cy="2286000"/>
          </a:xfrm>
        </p:spPr>
        <p:txBody>
          <a:bodyPr/>
          <a:lstStyle/>
          <a:p>
            <a:pPr algn="ctr" eaLnBrk="1" hangingPunct="1"/>
            <a:r>
              <a:rPr lang="en-US" sz="4000" dirty="0"/>
              <a:t>International Trade and </a:t>
            </a:r>
            <a:br>
              <a:rPr lang="en-US" sz="4000" dirty="0"/>
            </a:br>
            <a:r>
              <a:rPr lang="en-US" sz="4000" dirty="0"/>
              <a:t>Environmental Protection</a:t>
            </a:r>
          </a:p>
        </p:txBody>
      </p:sp>
    </p:spTree>
  </p:cSld>
  <p:clrMapOvr>
    <a:masterClrMapping/>
  </p:clrMapOvr>
  <p:transition>
    <p:random/>
  </p:transition>
</p:sld>
</file>

<file path=ppt/slides/slide1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04834" name="Rectangle 2"/>
          <p:cNvSpPr>
            <a:spLocks noGrp="1" noChangeArrowheads="1"/>
          </p:cNvSpPr>
          <p:nvPr>
            <p:ph type="title" idx="4294967295"/>
          </p:nvPr>
        </p:nvSpPr>
        <p:spPr>
          <a:xfrm>
            <a:off x="1466850" y="876300"/>
            <a:ext cx="6934200" cy="914400"/>
          </a:xfrm>
        </p:spPr>
        <p:txBody>
          <a:bodyPr/>
          <a:lstStyle/>
          <a:p>
            <a:pPr eaLnBrk="1" hangingPunct="1"/>
            <a:r>
              <a:rPr lang="en-US" sz="3500"/>
              <a:t>Free Trade Versus Protectionism</a:t>
            </a:r>
          </a:p>
        </p:txBody>
      </p:sp>
      <p:sp>
        <p:nvSpPr>
          <p:cNvPr id="504835" name="Rectangle 3"/>
          <p:cNvSpPr>
            <a:spLocks noGrp="1" noChangeArrowheads="1"/>
          </p:cNvSpPr>
          <p:nvPr>
            <p:ph idx="4294967295"/>
          </p:nvPr>
        </p:nvSpPr>
        <p:spPr>
          <a:xfrm>
            <a:off x="1133475" y="1828800"/>
            <a:ext cx="7858125" cy="4267200"/>
          </a:xfrm>
        </p:spPr>
        <p:txBody>
          <a:bodyPr/>
          <a:lstStyle/>
          <a:p>
            <a:pPr eaLnBrk="1" hangingPunct="1">
              <a:lnSpc>
                <a:spcPct val="80000"/>
              </a:lnSpc>
            </a:pPr>
            <a:r>
              <a:rPr lang="en-US" sz="2400">
                <a:solidFill>
                  <a:schemeClr val="tx1"/>
                </a:solidFill>
              </a:rPr>
              <a:t>Proponents of </a:t>
            </a:r>
            <a:r>
              <a:rPr lang="en-US" sz="2400" b="1">
                <a:solidFill>
                  <a:srgbClr val="284F84"/>
                </a:solidFill>
              </a:rPr>
              <a:t>free trade </a:t>
            </a:r>
            <a:r>
              <a:rPr lang="en-US" sz="2400"/>
              <a:t>argue that nations should trade with one another because there are tangible gains, such as </a:t>
            </a:r>
          </a:p>
          <a:p>
            <a:pPr lvl="1" eaLnBrk="1" hangingPunct="1">
              <a:lnSpc>
                <a:spcPct val="80000"/>
              </a:lnSpc>
            </a:pPr>
            <a:r>
              <a:rPr lang="en-US" sz="2100"/>
              <a:t>Higher worldwide output</a:t>
            </a:r>
          </a:p>
          <a:p>
            <a:pPr lvl="1" eaLnBrk="1" hangingPunct="1">
              <a:lnSpc>
                <a:spcPct val="80000"/>
              </a:lnSpc>
            </a:pPr>
            <a:r>
              <a:rPr lang="en-US" sz="2100"/>
              <a:t>Efficiency gains from specialization</a:t>
            </a:r>
          </a:p>
          <a:p>
            <a:pPr lvl="1" eaLnBrk="1" hangingPunct="1">
              <a:lnSpc>
                <a:spcPct val="80000"/>
              </a:lnSpc>
            </a:pPr>
            <a:r>
              <a:rPr lang="en-US" sz="2100"/>
              <a:t>More competition and lower prices in global markets</a:t>
            </a:r>
          </a:p>
          <a:p>
            <a:pPr eaLnBrk="1" hangingPunct="1">
              <a:lnSpc>
                <a:spcPct val="80000"/>
              </a:lnSpc>
            </a:pPr>
            <a:r>
              <a:rPr lang="en-US" sz="2400" b="1">
                <a:solidFill>
                  <a:srgbClr val="284F84"/>
                </a:solidFill>
              </a:rPr>
              <a:t>Protectionism</a:t>
            </a:r>
            <a:r>
              <a:rPr lang="en-US" sz="2400"/>
              <a:t> supports using trade barriers to protect the domestic economy from foreign competition, because they believe trade can have negative consequences such as </a:t>
            </a:r>
          </a:p>
          <a:p>
            <a:pPr lvl="1" eaLnBrk="1" hangingPunct="1">
              <a:lnSpc>
                <a:spcPct val="80000"/>
              </a:lnSpc>
            </a:pPr>
            <a:r>
              <a:rPr lang="en-US" sz="2100"/>
              <a:t>Unfair competition</a:t>
            </a:r>
          </a:p>
          <a:p>
            <a:pPr lvl="1" eaLnBrk="1" hangingPunct="1">
              <a:lnSpc>
                <a:spcPct val="80000"/>
              </a:lnSpc>
            </a:pPr>
            <a:r>
              <a:rPr lang="en-US" sz="2100"/>
              <a:t>Job losses</a:t>
            </a:r>
          </a:p>
          <a:p>
            <a:pPr lvl="1" eaLnBrk="1" hangingPunct="1">
              <a:lnSpc>
                <a:spcPct val="80000"/>
              </a:lnSpc>
            </a:pPr>
            <a:r>
              <a:rPr lang="en-US" sz="2100"/>
              <a:t>Threats to environmental quality</a:t>
            </a:r>
          </a:p>
        </p:txBody>
      </p:sp>
      <p:sp>
        <p:nvSpPr>
          <p:cNvPr id="7987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26286A8B-1873-4A2E-B38A-7E098BFDC4D6}" type="slidenum">
              <a:rPr lang="en-US" sz="1200">
                <a:solidFill>
                  <a:schemeClr val="tx2"/>
                </a:solidFill>
              </a:rPr>
              <a:pPr algn="r"/>
              <a:t>17</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4834"/>
                                        </p:tgtEl>
                                        <p:attrNameLst>
                                          <p:attrName>style.visibility</p:attrName>
                                        </p:attrNameLst>
                                      </p:cBhvr>
                                      <p:to>
                                        <p:strVal val="visible"/>
                                      </p:to>
                                    </p:set>
                                    <p:animEffect transition="in" filter="fade">
                                      <p:cBhvr>
                                        <p:cTn id="7" dur="2000"/>
                                        <p:tgtEl>
                                          <p:spTgt spid="50483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04835">
                                            <p:txEl>
                                              <p:pRg st="0" end="0"/>
                                            </p:txEl>
                                          </p:spTgt>
                                        </p:tgtEl>
                                        <p:attrNameLst>
                                          <p:attrName>style.visibility</p:attrName>
                                        </p:attrNameLst>
                                      </p:cBhvr>
                                      <p:to>
                                        <p:strVal val="visible"/>
                                      </p:to>
                                    </p:set>
                                    <p:animEffect transition="in" filter="wipe(left)">
                                      <p:cBhvr>
                                        <p:cTn id="12" dur="500"/>
                                        <p:tgtEl>
                                          <p:spTgt spid="5048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04835">
                                            <p:txEl>
                                              <p:pRg st="1" end="1"/>
                                            </p:txEl>
                                          </p:spTgt>
                                        </p:tgtEl>
                                        <p:attrNameLst>
                                          <p:attrName>style.visibility</p:attrName>
                                        </p:attrNameLst>
                                      </p:cBhvr>
                                      <p:to>
                                        <p:strVal val="visible"/>
                                      </p:to>
                                    </p:set>
                                    <p:animEffect transition="in" filter="wipe(left)">
                                      <p:cBhvr>
                                        <p:cTn id="17" dur="2000"/>
                                        <p:tgtEl>
                                          <p:spTgt spid="504835">
                                            <p:txEl>
                                              <p:pRg st="1" end="1"/>
                                            </p:txEl>
                                          </p:spTgt>
                                        </p:tgtEl>
                                      </p:cBhvr>
                                    </p:animEffect>
                                  </p:childTnLst>
                                </p:cTn>
                              </p:par>
                            </p:childTnLst>
                          </p:cTn>
                        </p:par>
                        <p:par>
                          <p:cTn id="18" fill="hold">
                            <p:stCondLst>
                              <p:cond delay="2000"/>
                            </p:stCondLst>
                            <p:childTnLst>
                              <p:par>
                                <p:cTn id="19" presetID="22" presetClass="entr" presetSubtype="8" fill="hold" grpId="0" nodeType="afterEffect">
                                  <p:stCondLst>
                                    <p:cond delay="0"/>
                                  </p:stCondLst>
                                  <p:childTnLst>
                                    <p:set>
                                      <p:cBhvr>
                                        <p:cTn id="20" dur="1" fill="hold">
                                          <p:stCondLst>
                                            <p:cond delay="0"/>
                                          </p:stCondLst>
                                        </p:cTn>
                                        <p:tgtEl>
                                          <p:spTgt spid="504835">
                                            <p:txEl>
                                              <p:pRg st="2" end="2"/>
                                            </p:txEl>
                                          </p:spTgt>
                                        </p:tgtEl>
                                        <p:attrNameLst>
                                          <p:attrName>style.visibility</p:attrName>
                                        </p:attrNameLst>
                                      </p:cBhvr>
                                      <p:to>
                                        <p:strVal val="visible"/>
                                      </p:to>
                                    </p:set>
                                    <p:animEffect transition="in" filter="wipe(left)">
                                      <p:cBhvr>
                                        <p:cTn id="21" dur="2000"/>
                                        <p:tgtEl>
                                          <p:spTgt spid="504835">
                                            <p:txEl>
                                              <p:pRg st="2" end="2"/>
                                            </p:txEl>
                                          </p:spTgt>
                                        </p:tgtEl>
                                      </p:cBhvr>
                                    </p:animEffect>
                                  </p:childTnLst>
                                </p:cTn>
                              </p:par>
                            </p:childTnLst>
                          </p:cTn>
                        </p:par>
                        <p:par>
                          <p:cTn id="22" fill="hold">
                            <p:stCondLst>
                              <p:cond delay="4000"/>
                            </p:stCondLst>
                            <p:childTnLst>
                              <p:par>
                                <p:cTn id="23" presetID="22" presetClass="entr" presetSubtype="8" fill="hold" grpId="0" nodeType="afterEffect">
                                  <p:stCondLst>
                                    <p:cond delay="0"/>
                                  </p:stCondLst>
                                  <p:childTnLst>
                                    <p:set>
                                      <p:cBhvr>
                                        <p:cTn id="24" dur="1" fill="hold">
                                          <p:stCondLst>
                                            <p:cond delay="0"/>
                                          </p:stCondLst>
                                        </p:cTn>
                                        <p:tgtEl>
                                          <p:spTgt spid="504835">
                                            <p:txEl>
                                              <p:pRg st="3" end="3"/>
                                            </p:txEl>
                                          </p:spTgt>
                                        </p:tgtEl>
                                        <p:attrNameLst>
                                          <p:attrName>style.visibility</p:attrName>
                                        </p:attrNameLst>
                                      </p:cBhvr>
                                      <p:to>
                                        <p:strVal val="visible"/>
                                      </p:to>
                                    </p:set>
                                    <p:animEffect transition="in" filter="wipe(left)">
                                      <p:cBhvr>
                                        <p:cTn id="25" dur="2000"/>
                                        <p:tgtEl>
                                          <p:spTgt spid="50483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504835">
                                            <p:txEl>
                                              <p:pRg st="4" end="4"/>
                                            </p:txEl>
                                          </p:spTgt>
                                        </p:tgtEl>
                                        <p:attrNameLst>
                                          <p:attrName>style.visibility</p:attrName>
                                        </p:attrNameLst>
                                      </p:cBhvr>
                                      <p:to>
                                        <p:strVal val="visible"/>
                                      </p:to>
                                    </p:set>
                                    <p:animEffect transition="in" filter="wipe(left)">
                                      <p:cBhvr>
                                        <p:cTn id="30" dur="500"/>
                                        <p:tgtEl>
                                          <p:spTgt spid="504835">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504835">
                                            <p:txEl>
                                              <p:pRg st="5" end="5"/>
                                            </p:txEl>
                                          </p:spTgt>
                                        </p:tgtEl>
                                        <p:attrNameLst>
                                          <p:attrName>style.visibility</p:attrName>
                                        </p:attrNameLst>
                                      </p:cBhvr>
                                      <p:to>
                                        <p:strVal val="visible"/>
                                      </p:to>
                                    </p:set>
                                    <p:animEffect transition="in" filter="wipe(left)">
                                      <p:cBhvr>
                                        <p:cTn id="35" dur="2000"/>
                                        <p:tgtEl>
                                          <p:spTgt spid="504835">
                                            <p:txEl>
                                              <p:pRg st="5" end="5"/>
                                            </p:txEl>
                                          </p:spTgt>
                                        </p:tgtEl>
                                      </p:cBhvr>
                                    </p:animEffect>
                                  </p:childTnLst>
                                </p:cTn>
                              </p:par>
                            </p:childTnLst>
                          </p:cTn>
                        </p:par>
                        <p:par>
                          <p:cTn id="36" fill="hold">
                            <p:stCondLst>
                              <p:cond delay="2000"/>
                            </p:stCondLst>
                            <p:childTnLst>
                              <p:par>
                                <p:cTn id="37" presetID="22" presetClass="entr" presetSubtype="8" fill="hold" grpId="0" nodeType="afterEffect">
                                  <p:stCondLst>
                                    <p:cond delay="0"/>
                                  </p:stCondLst>
                                  <p:childTnLst>
                                    <p:set>
                                      <p:cBhvr>
                                        <p:cTn id="38" dur="1" fill="hold">
                                          <p:stCondLst>
                                            <p:cond delay="0"/>
                                          </p:stCondLst>
                                        </p:cTn>
                                        <p:tgtEl>
                                          <p:spTgt spid="504835">
                                            <p:txEl>
                                              <p:pRg st="6" end="6"/>
                                            </p:txEl>
                                          </p:spTgt>
                                        </p:tgtEl>
                                        <p:attrNameLst>
                                          <p:attrName>style.visibility</p:attrName>
                                        </p:attrNameLst>
                                      </p:cBhvr>
                                      <p:to>
                                        <p:strVal val="visible"/>
                                      </p:to>
                                    </p:set>
                                    <p:animEffect transition="in" filter="wipe(left)">
                                      <p:cBhvr>
                                        <p:cTn id="39" dur="2000"/>
                                        <p:tgtEl>
                                          <p:spTgt spid="504835">
                                            <p:txEl>
                                              <p:pRg st="6" end="6"/>
                                            </p:txEl>
                                          </p:spTgt>
                                        </p:tgtEl>
                                      </p:cBhvr>
                                    </p:animEffect>
                                  </p:childTnLst>
                                </p:cTn>
                              </p:par>
                            </p:childTnLst>
                          </p:cTn>
                        </p:par>
                        <p:par>
                          <p:cTn id="40" fill="hold">
                            <p:stCondLst>
                              <p:cond delay="4000"/>
                            </p:stCondLst>
                            <p:childTnLst>
                              <p:par>
                                <p:cTn id="41" presetID="22" presetClass="entr" presetSubtype="8" fill="hold" grpId="0" nodeType="afterEffect">
                                  <p:stCondLst>
                                    <p:cond delay="0"/>
                                  </p:stCondLst>
                                  <p:childTnLst>
                                    <p:set>
                                      <p:cBhvr>
                                        <p:cTn id="42" dur="1" fill="hold">
                                          <p:stCondLst>
                                            <p:cond delay="0"/>
                                          </p:stCondLst>
                                        </p:cTn>
                                        <p:tgtEl>
                                          <p:spTgt spid="504835">
                                            <p:txEl>
                                              <p:pRg st="7" end="7"/>
                                            </p:txEl>
                                          </p:spTgt>
                                        </p:tgtEl>
                                        <p:attrNameLst>
                                          <p:attrName>style.visibility</p:attrName>
                                        </p:attrNameLst>
                                      </p:cBhvr>
                                      <p:to>
                                        <p:strVal val="visible"/>
                                      </p:to>
                                    </p:set>
                                    <p:animEffect transition="in" filter="wipe(left)">
                                      <p:cBhvr>
                                        <p:cTn id="43" dur="2000"/>
                                        <p:tgtEl>
                                          <p:spTgt spid="5048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4834" grpId="0"/>
      <p:bldP spid="504835"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1" name="Rectangle 2"/>
          <p:cNvSpPr>
            <a:spLocks noGrp="1" noChangeArrowheads="1"/>
          </p:cNvSpPr>
          <p:nvPr>
            <p:ph type="title" idx="4294967295"/>
          </p:nvPr>
        </p:nvSpPr>
        <p:spPr>
          <a:xfrm>
            <a:off x="1495425" y="561975"/>
            <a:ext cx="6934200" cy="1066800"/>
          </a:xfrm>
        </p:spPr>
        <p:txBody>
          <a:bodyPr/>
          <a:lstStyle/>
          <a:p>
            <a:pPr eaLnBrk="1" hangingPunct="1"/>
            <a:r>
              <a:rPr lang="en-US" sz="3400"/>
              <a:t>Concerns about International Trade and Environmental Quality</a:t>
            </a:r>
          </a:p>
        </p:txBody>
      </p:sp>
      <p:sp>
        <p:nvSpPr>
          <p:cNvPr id="506883" name="Rectangle 3"/>
          <p:cNvSpPr>
            <a:spLocks noGrp="1" noChangeArrowheads="1"/>
          </p:cNvSpPr>
          <p:nvPr>
            <p:ph idx="4294967295"/>
          </p:nvPr>
        </p:nvSpPr>
        <p:spPr>
          <a:xfrm>
            <a:off x="1143000" y="2057400"/>
            <a:ext cx="7772400" cy="3810000"/>
          </a:xfrm>
        </p:spPr>
        <p:txBody>
          <a:bodyPr/>
          <a:lstStyle/>
          <a:p>
            <a:pPr eaLnBrk="1" hangingPunct="1">
              <a:lnSpc>
                <a:spcPct val="90000"/>
              </a:lnSpc>
            </a:pPr>
            <a:r>
              <a:rPr lang="en-US"/>
              <a:t>Production costs are lower in nations with more lenient environmental standards, giving their producers a competitive advantage, sometimes called the </a:t>
            </a:r>
            <a:r>
              <a:rPr lang="en-US" b="1">
                <a:solidFill>
                  <a:srgbClr val="284F84"/>
                </a:solidFill>
              </a:rPr>
              <a:t>pollution haven effect</a:t>
            </a:r>
            <a:r>
              <a:rPr lang="en-US">
                <a:solidFill>
                  <a:srgbClr val="284F84"/>
                </a:solidFill>
              </a:rPr>
              <a:t> </a:t>
            </a:r>
          </a:p>
          <a:p>
            <a:pPr eaLnBrk="1" hangingPunct="1">
              <a:lnSpc>
                <a:spcPct val="90000"/>
              </a:lnSpc>
            </a:pPr>
            <a:r>
              <a:rPr lang="en-US"/>
              <a:t>Quality of imports produced in nations with lax regulations on toxic chemical use, fuel efficiency, coal consumption, etc. may lead to </a:t>
            </a:r>
            <a:r>
              <a:rPr lang="en-US" b="1">
                <a:solidFill>
                  <a:srgbClr val="284F84"/>
                </a:solidFill>
              </a:rPr>
              <a:t>international externalities</a:t>
            </a:r>
          </a:p>
        </p:txBody>
      </p:sp>
      <p:sp>
        <p:nvSpPr>
          <p:cNvPr id="8192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5B00696-DC34-4DCF-8E0B-69A806798CF1}" type="slidenum">
              <a:rPr lang="en-US" sz="1200">
                <a:solidFill>
                  <a:schemeClr val="tx2"/>
                </a:solidFill>
              </a:rPr>
              <a:pPr algn="r"/>
              <a:t>18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06883">
                                            <p:txEl>
                                              <p:pRg st="0" end="0"/>
                                            </p:txEl>
                                          </p:spTgt>
                                        </p:tgtEl>
                                        <p:attrNameLst>
                                          <p:attrName>style.visibility</p:attrName>
                                        </p:attrNameLst>
                                      </p:cBhvr>
                                      <p:to>
                                        <p:strVal val="visible"/>
                                      </p:to>
                                    </p:set>
                                    <p:animEffect transition="in" filter="slide(fromBottom)">
                                      <p:cBhvr>
                                        <p:cTn id="7" dur="500"/>
                                        <p:tgtEl>
                                          <p:spTgt spid="5068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506883">
                                            <p:txEl>
                                              <p:pRg st="1" end="1"/>
                                            </p:txEl>
                                          </p:spTgt>
                                        </p:tgtEl>
                                        <p:attrNameLst>
                                          <p:attrName>style.visibility</p:attrName>
                                        </p:attrNameLst>
                                      </p:cBhvr>
                                      <p:to>
                                        <p:strVal val="visible"/>
                                      </p:to>
                                    </p:set>
                                    <p:animEffect transition="in" filter="slide(fromBottom)">
                                      <p:cBhvr>
                                        <p:cTn id="12" dur="500"/>
                                        <p:tgtEl>
                                          <p:spTgt spid="50688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688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3969" name="Rectangle 2"/>
          <p:cNvSpPr>
            <a:spLocks noGrp="1" noChangeArrowheads="1"/>
          </p:cNvSpPr>
          <p:nvPr>
            <p:ph type="title" idx="4294967295"/>
          </p:nvPr>
        </p:nvSpPr>
        <p:spPr>
          <a:xfrm>
            <a:off x="1485900" y="904875"/>
            <a:ext cx="6934200" cy="838200"/>
          </a:xfrm>
        </p:spPr>
        <p:txBody>
          <a:bodyPr/>
          <a:lstStyle/>
          <a:p>
            <a:pPr eaLnBrk="1" hangingPunct="1"/>
            <a:r>
              <a:rPr lang="en-US"/>
              <a:t>Counter Arguments</a:t>
            </a:r>
          </a:p>
        </p:txBody>
      </p:sp>
      <p:sp>
        <p:nvSpPr>
          <p:cNvPr id="695299" name="Rectangle 3"/>
          <p:cNvSpPr>
            <a:spLocks noGrp="1" noChangeArrowheads="1"/>
          </p:cNvSpPr>
          <p:nvPr>
            <p:ph idx="4294967295"/>
          </p:nvPr>
        </p:nvSpPr>
        <p:spPr>
          <a:xfrm>
            <a:off x="1133475" y="1981200"/>
            <a:ext cx="7553325" cy="4114800"/>
          </a:xfrm>
        </p:spPr>
        <p:txBody>
          <a:bodyPr/>
          <a:lstStyle/>
          <a:p>
            <a:pPr eaLnBrk="1" hangingPunct="1">
              <a:lnSpc>
                <a:spcPct val="90000"/>
              </a:lnSpc>
            </a:pPr>
            <a:r>
              <a:rPr lang="en-US" sz="2500"/>
              <a:t>Economic gains from trade will help poorer nations afford the costly cleanup of environmental pollution </a:t>
            </a:r>
          </a:p>
          <a:p>
            <a:pPr eaLnBrk="1" hangingPunct="1">
              <a:lnSpc>
                <a:spcPct val="90000"/>
              </a:lnSpc>
            </a:pPr>
            <a:r>
              <a:rPr lang="en-US" sz="2500"/>
              <a:t>An improved economy can provide means to implement better environmental policy, as implied by the </a:t>
            </a:r>
            <a:r>
              <a:rPr lang="en-US" sz="2500">
                <a:solidFill>
                  <a:srgbClr val="284F84"/>
                </a:solidFill>
              </a:rPr>
              <a:t>Environmental Kuznets Curve</a:t>
            </a:r>
          </a:p>
          <a:p>
            <a:pPr lvl="2" eaLnBrk="1" hangingPunct="1">
              <a:lnSpc>
                <a:spcPct val="90000"/>
              </a:lnSpc>
            </a:pPr>
            <a:r>
              <a:rPr lang="en-US" sz="2000"/>
              <a:t>This argument is consistent with sustainable development</a:t>
            </a:r>
          </a:p>
          <a:p>
            <a:pPr lvl="2" eaLnBrk="1" hangingPunct="1">
              <a:lnSpc>
                <a:spcPct val="90000"/>
              </a:lnSpc>
              <a:buFont typeface="Wingdings" pitchFamily="2" charset="2"/>
              <a:buNone/>
            </a:pPr>
            <a:endParaRPr lang="en-US" sz="2000"/>
          </a:p>
          <a:p>
            <a:pPr eaLnBrk="1" hangingPunct="1">
              <a:lnSpc>
                <a:spcPct val="90000"/>
              </a:lnSpc>
            </a:pPr>
            <a:r>
              <a:rPr lang="en-US" sz="2500"/>
              <a:t>Both sets of arguments were part of negotiations for major international trade agreements</a:t>
            </a:r>
          </a:p>
          <a:p>
            <a:pPr eaLnBrk="1" hangingPunct="1">
              <a:lnSpc>
                <a:spcPct val="90000"/>
              </a:lnSpc>
            </a:pPr>
            <a:endParaRPr lang="en-US" sz="2000"/>
          </a:p>
        </p:txBody>
      </p:sp>
      <p:sp>
        <p:nvSpPr>
          <p:cNvPr id="8397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E99A816E-1155-43D4-9B16-515367810385}" type="slidenum">
              <a:rPr lang="en-US" sz="1200">
                <a:solidFill>
                  <a:schemeClr val="tx2"/>
                </a:solidFill>
              </a:rPr>
              <a:pPr algn="r"/>
              <a:t>19</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95299">
                                            <p:txEl>
                                              <p:pRg st="0" end="0"/>
                                            </p:txEl>
                                          </p:spTgt>
                                        </p:tgtEl>
                                        <p:attrNameLst>
                                          <p:attrName>style.visibility</p:attrName>
                                        </p:attrNameLst>
                                      </p:cBhvr>
                                      <p:to>
                                        <p:strVal val="visible"/>
                                      </p:to>
                                    </p:set>
                                    <p:animEffect transition="in" filter="fade">
                                      <p:cBhvr>
                                        <p:cTn id="7" dur="1000"/>
                                        <p:tgtEl>
                                          <p:spTgt spid="695299">
                                            <p:txEl>
                                              <p:pRg st="0" end="0"/>
                                            </p:txEl>
                                          </p:spTgt>
                                        </p:tgtEl>
                                      </p:cBhvr>
                                    </p:animEffect>
                                    <p:anim calcmode="lin" valueType="num">
                                      <p:cBhvr>
                                        <p:cTn id="8" dur="1000" fill="hold"/>
                                        <p:tgtEl>
                                          <p:spTgt spid="69529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952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95299">
                                            <p:txEl>
                                              <p:pRg st="1" end="1"/>
                                            </p:txEl>
                                          </p:spTgt>
                                        </p:tgtEl>
                                        <p:attrNameLst>
                                          <p:attrName>style.visibility</p:attrName>
                                        </p:attrNameLst>
                                      </p:cBhvr>
                                      <p:to>
                                        <p:strVal val="visible"/>
                                      </p:to>
                                    </p:set>
                                    <p:animEffect transition="in" filter="fade">
                                      <p:cBhvr>
                                        <p:cTn id="14" dur="1000"/>
                                        <p:tgtEl>
                                          <p:spTgt spid="695299">
                                            <p:txEl>
                                              <p:pRg st="1" end="1"/>
                                            </p:txEl>
                                          </p:spTgt>
                                        </p:tgtEl>
                                      </p:cBhvr>
                                    </p:animEffect>
                                    <p:anim calcmode="lin" valueType="num">
                                      <p:cBhvr>
                                        <p:cTn id="15" dur="1000" fill="hold"/>
                                        <p:tgtEl>
                                          <p:spTgt spid="69529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95299">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695299">
                                            <p:txEl>
                                              <p:pRg st="2" end="2"/>
                                            </p:txEl>
                                          </p:spTgt>
                                        </p:tgtEl>
                                        <p:attrNameLst>
                                          <p:attrName>style.visibility</p:attrName>
                                        </p:attrNameLst>
                                      </p:cBhvr>
                                      <p:to>
                                        <p:strVal val="visible"/>
                                      </p:to>
                                    </p:set>
                                    <p:animEffect transition="in" filter="fade">
                                      <p:cBhvr>
                                        <p:cTn id="19" dur="1000"/>
                                        <p:tgtEl>
                                          <p:spTgt spid="695299">
                                            <p:txEl>
                                              <p:pRg st="2" end="2"/>
                                            </p:txEl>
                                          </p:spTgt>
                                        </p:tgtEl>
                                      </p:cBhvr>
                                    </p:animEffect>
                                    <p:anim calcmode="lin" valueType="num">
                                      <p:cBhvr>
                                        <p:cTn id="20" dur="1000" fill="hold"/>
                                        <p:tgtEl>
                                          <p:spTgt spid="695299">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9529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95299">
                                            <p:txEl>
                                              <p:pRg st="4" end="4"/>
                                            </p:txEl>
                                          </p:spTgt>
                                        </p:tgtEl>
                                        <p:attrNameLst>
                                          <p:attrName>style.visibility</p:attrName>
                                        </p:attrNameLst>
                                      </p:cBhvr>
                                      <p:to>
                                        <p:strVal val="visible"/>
                                      </p:to>
                                    </p:set>
                                    <p:animEffect transition="in" filter="fade">
                                      <p:cBhvr>
                                        <p:cTn id="26" dur="1000"/>
                                        <p:tgtEl>
                                          <p:spTgt spid="695299">
                                            <p:txEl>
                                              <p:pRg st="4" end="4"/>
                                            </p:txEl>
                                          </p:spTgt>
                                        </p:tgtEl>
                                      </p:cBhvr>
                                    </p:animEffect>
                                    <p:anim calcmode="lin" valueType="num">
                                      <p:cBhvr>
                                        <p:cTn id="27" dur="1000" fill="hold"/>
                                        <p:tgtEl>
                                          <p:spTgt spid="695299">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69529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5299"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6017" name="Rectangle 4"/>
          <p:cNvSpPr>
            <a:spLocks noGrp="1" noChangeArrowheads="1"/>
          </p:cNvSpPr>
          <p:nvPr>
            <p:ph type="ctrTitle" idx="4294967295"/>
          </p:nvPr>
        </p:nvSpPr>
        <p:spPr>
          <a:xfrm>
            <a:off x="0" y="2286000"/>
            <a:ext cx="9144000" cy="1905000"/>
          </a:xfrm>
        </p:spPr>
        <p:txBody>
          <a:bodyPr/>
          <a:lstStyle/>
          <a:p>
            <a:pPr algn="ctr" eaLnBrk="1" hangingPunct="1"/>
            <a:r>
              <a:rPr lang="en-US" sz="4000" dirty="0"/>
              <a:t>International Trade Agreements </a:t>
            </a:r>
            <a:br>
              <a:rPr lang="en-US" sz="4000" dirty="0"/>
            </a:br>
            <a:r>
              <a:rPr lang="en-US" sz="4000" dirty="0"/>
              <a:t>and Environmental Goals</a:t>
            </a:r>
          </a:p>
        </p:txBody>
      </p:sp>
    </p:spTree>
  </p:cSld>
  <p:clrMapOvr>
    <a:masterClrMapping/>
  </p:clrMapOvr>
  <p:transition>
    <p:random/>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8065" name="Rectangle 2"/>
          <p:cNvSpPr>
            <a:spLocks noGrp="1" noChangeArrowheads="1"/>
          </p:cNvSpPr>
          <p:nvPr>
            <p:ph type="title" idx="4294967295"/>
          </p:nvPr>
        </p:nvSpPr>
        <p:spPr>
          <a:xfrm>
            <a:off x="1495425" y="619125"/>
            <a:ext cx="7086600" cy="990600"/>
          </a:xfrm>
        </p:spPr>
        <p:txBody>
          <a:bodyPr/>
          <a:lstStyle/>
          <a:p>
            <a:pPr eaLnBrk="1" hangingPunct="1"/>
            <a:r>
              <a:rPr kumimoji="0" lang="en-US" sz="2400" b="0" i="0" u="none" strike="noStrike" kern="0" cap="none" spc="0" normalizeH="0" baseline="0" noProof="0" dirty="0">
                <a:ln>
                  <a:noFill/>
                </a:ln>
                <a:solidFill>
                  <a:srgbClr val="1C1C34"/>
                </a:solidFill>
                <a:effectLst/>
                <a:uLnTx/>
                <a:uFillTx/>
                <a:latin typeface="Arial"/>
                <a:ea typeface="+mj-ea"/>
                <a:cs typeface="+mj-cs"/>
              </a:rPr>
              <a:t>North American Free Trade Agreement (NAFTA) now United States–Mexico–Canada Agreement (USMCA) as of 2020</a:t>
            </a:r>
            <a:endParaRPr lang="en-US" sz="3200" dirty="0"/>
          </a:p>
        </p:txBody>
      </p:sp>
      <p:sp>
        <p:nvSpPr>
          <p:cNvPr id="668675" name="Rectangle 3"/>
          <p:cNvSpPr>
            <a:spLocks noGrp="1" noChangeArrowheads="1"/>
          </p:cNvSpPr>
          <p:nvPr>
            <p:ph idx="4294967295"/>
          </p:nvPr>
        </p:nvSpPr>
        <p:spPr>
          <a:xfrm>
            <a:off x="952500" y="1752600"/>
            <a:ext cx="8077200" cy="4343400"/>
          </a:xfrm>
        </p:spPr>
        <p:txBody>
          <a:bodyPr/>
          <a:lstStyle/>
          <a:p>
            <a:pPr marL="533400" indent="-533400" eaLnBrk="1" hangingPunct="1">
              <a:spcBef>
                <a:spcPts val="400"/>
              </a:spcBef>
              <a:defRPr/>
            </a:pPr>
            <a:r>
              <a:rPr lang="en-US" sz="2400" dirty="0"/>
              <a:t>Reached by U.S., Mexico, and Canada in 1992</a:t>
            </a:r>
          </a:p>
          <a:p>
            <a:pPr marL="533400" indent="-533400" eaLnBrk="1" hangingPunct="1">
              <a:spcBef>
                <a:spcPts val="400"/>
              </a:spcBef>
              <a:defRPr/>
            </a:pPr>
            <a:r>
              <a:rPr lang="en-US" sz="2400" dirty="0"/>
              <a:t>Environmental provisions include:</a:t>
            </a:r>
          </a:p>
          <a:p>
            <a:pPr marL="933450" lvl="1" indent="-476250" eaLnBrk="1" hangingPunct="1">
              <a:spcBef>
                <a:spcPts val="400"/>
              </a:spcBef>
              <a:defRPr/>
            </a:pPr>
            <a:r>
              <a:rPr lang="en-US" sz="2100" dirty="0"/>
              <a:t>To commitment to sustainable development</a:t>
            </a:r>
          </a:p>
          <a:p>
            <a:pPr marL="933450" lvl="1" indent="-476250" eaLnBrk="1" hangingPunct="1">
              <a:spcBef>
                <a:spcPts val="400"/>
              </a:spcBef>
              <a:defRPr/>
            </a:pPr>
            <a:r>
              <a:rPr lang="en-US" sz="2100" dirty="0"/>
              <a:t>To implement NAFTA in accordance with environmental protection, not lowering standards to attract investment </a:t>
            </a:r>
          </a:p>
          <a:p>
            <a:pPr marL="933450" lvl="1" indent="-476250" eaLnBrk="1" hangingPunct="1">
              <a:spcBef>
                <a:spcPts val="400"/>
              </a:spcBef>
              <a:defRPr/>
            </a:pPr>
            <a:r>
              <a:rPr lang="en-US" sz="2100" dirty="0"/>
              <a:t>To aim for congruence of each country's environmental regulations </a:t>
            </a:r>
          </a:p>
          <a:p>
            <a:pPr marL="933450" lvl="1" indent="-476250" eaLnBrk="1" hangingPunct="1">
              <a:spcBef>
                <a:spcPts val="400"/>
              </a:spcBef>
              <a:defRPr/>
            </a:pPr>
            <a:r>
              <a:rPr lang="en-US" sz="2100" dirty="0"/>
              <a:t>To solicit environmental experts as needed in NAFTA dispute settlement panels</a:t>
            </a:r>
          </a:p>
          <a:p>
            <a:pPr marL="533400" indent="-476250" eaLnBrk="1" hangingPunct="1">
              <a:spcBef>
                <a:spcPts val="400"/>
              </a:spcBef>
              <a:defRPr/>
            </a:pPr>
            <a:r>
              <a:rPr lang="en-US" sz="2400" dirty="0"/>
              <a:t>Formed the </a:t>
            </a:r>
            <a:r>
              <a:rPr lang="en-US" sz="2400" dirty="0">
                <a:hlinkClick r:id="rId3"/>
              </a:rPr>
              <a:t>North American Commission for Environmental Cooperation (CEC) </a:t>
            </a:r>
            <a:r>
              <a:rPr lang="en-US" sz="2400" dirty="0"/>
              <a:t>to address environmental impact of increased trade</a:t>
            </a:r>
          </a:p>
          <a:p>
            <a:pPr marL="533400" indent="-476250" eaLnBrk="1" hangingPunct="1">
              <a:spcBef>
                <a:spcPts val="400"/>
              </a:spcBef>
              <a:defRPr/>
            </a:pPr>
            <a:endParaRPr lang="en-US" sz="2400" dirty="0"/>
          </a:p>
        </p:txBody>
      </p:sp>
      <p:sp>
        <p:nvSpPr>
          <p:cNvPr id="8806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1848914-0D71-483C-9E50-386CFCD2AB75}" type="slidenum">
              <a:rPr lang="en-US" sz="1200">
                <a:solidFill>
                  <a:schemeClr val="tx2"/>
                </a:solidFill>
              </a:rPr>
              <a:pPr algn="r"/>
              <a:t>21</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668675">
                                            <p:txEl>
                                              <p:pRg st="0" end="0"/>
                                            </p:txEl>
                                          </p:spTgt>
                                        </p:tgtEl>
                                        <p:attrNameLst>
                                          <p:attrName>style.visibility</p:attrName>
                                        </p:attrNameLst>
                                      </p:cBhvr>
                                      <p:to>
                                        <p:strVal val="visible"/>
                                      </p:to>
                                    </p:set>
                                    <p:animEffect transition="in" filter="strips(downRight)">
                                      <p:cBhvr>
                                        <p:cTn id="7" dur="500"/>
                                        <p:tgtEl>
                                          <p:spTgt spid="6686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grpId="0" nodeType="clickEffect">
                                  <p:stCondLst>
                                    <p:cond delay="0"/>
                                  </p:stCondLst>
                                  <p:childTnLst>
                                    <p:set>
                                      <p:cBhvr>
                                        <p:cTn id="11" dur="1" fill="hold">
                                          <p:stCondLst>
                                            <p:cond delay="0"/>
                                          </p:stCondLst>
                                        </p:cTn>
                                        <p:tgtEl>
                                          <p:spTgt spid="668675">
                                            <p:txEl>
                                              <p:pRg st="1" end="1"/>
                                            </p:txEl>
                                          </p:spTgt>
                                        </p:tgtEl>
                                        <p:attrNameLst>
                                          <p:attrName>style.visibility</p:attrName>
                                        </p:attrNameLst>
                                      </p:cBhvr>
                                      <p:to>
                                        <p:strVal val="visible"/>
                                      </p:to>
                                    </p:set>
                                    <p:animEffect transition="in" filter="strips(downRight)">
                                      <p:cBhvr>
                                        <p:cTn id="12" dur="500"/>
                                        <p:tgtEl>
                                          <p:spTgt spid="6686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6" fill="hold" grpId="0" nodeType="clickEffect">
                                  <p:stCondLst>
                                    <p:cond delay="0"/>
                                  </p:stCondLst>
                                  <p:childTnLst>
                                    <p:set>
                                      <p:cBhvr>
                                        <p:cTn id="16" dur="1" fill="hold">
                                          <p:stCondLst>
                                            <p:cond delay="0"/>
                                          </p:stCondLst>
                                        </p:cTn>
                                        <p:tgtEl>
                                          <p:spTgt spid="668675">
                                            <p:txEl>
                                              <p:pRg st="2" end="2"/>
                                            </p:txEl>
                                          </p:spTgt>
                                        </p:tgtEl>
                                        <p:attrNameLst>
                                          <p:attrName>style.visibility</p:attrName>
                                        </p:attrNameLst>
                                      </p:cBhvr>
                                      <p:to>
                                        <p:strVal val="visible"/>
                                      </p:to>
                                    </p:set>
                                    <p:animEffect transition="in" filter="strips(downRight)">
                                      <p:cBhvr>
                                        <p:cTn id="17" dur="500"/>
                                        <p:tgtEl>
                                          <p:spTgt spid="6686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6" fill="hold" grpId="0" nodeType="clickEffect">
                                  <p:stCondLst>
                                    <p:cond delay="0"/>
                                  </p:stCondLst>
                                  <p:childTnLst>
                                    <p:set>
                                      <p:cBhvr>
                                        <p:cTn id="21" dur="1" fill="hold">
                                          <p:stCondLst>
                                            <p:cond delay="0"/>
                                          </p:stCondLst>
                                        </p:cTn>
                                        <p:tgtEl>
                                          <p:spTgt spid="668675">
                                            <p:txEl>
                                              <p:pRg st="3" end="3"/>
                                            </p:txEl>
                                          </p:spTgt>
                                        </p:tgtEl>
                                        <p:attrNameLst>
                                          <p:attrName>style.visibility</p:attrName>
                                        </p:attrNameLst>
                                      </p:cBhvr>
                                      <p:to>
                                        <p:strVal val="visible"/>
                                      </p:to>
                                    </p:set>
                                    <p:animEffect transition="in" filter="strips(downRight)">
                                      <p:cBhvr>
                                        <p:cTn id="22" dur="500"/>
                                        <p:tgtEl>
                                          <p:spTgt spid="6686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6" fill="hold" grpId="0" nodeType="clickEffect">
                                  <p:stCondLst>
                                    <p:cond delay="0"/>
                                  </p:stCondLst>
                                  <p:childTnLst>
                                    <p:set>
                                      <p:cBhvr>
                                        <p:cTn id="26" dur="1" fill="hold">
                                          <p:stCondLst>
                                            <p:cond delay="0"/>
                                          </p:stCondLst>
                                        </p:cTn>
                                        <p:tgtEl>
                                          <p:spTgt spid="668675">
                                            <p:txEl>
                                              <p:pRg st="4" end="4"/>
                                            </p:txEl>
                                          </p:spTgt>
                                        </p:tgtEl>
                                        <p:attrNameLst>
                                          <p:attrName>style.visibility</p:attrName>
                                        </p:attrNameLst>
                                      </p:cBhvr>
                                      <p:to>
                                        <p:strVal val="visible"/>
                                      </p:to>
                                    </p:set>
                                    <p:animEffect transition="in" filter="strips(downRight)">
                                      <p:cBhvr>
                                        <p:cTn id="27" dur="500"/>
                                        <p:tgtEl>
                                          <p:spTgt spid="66867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6" fill="hold" grpId="0" nodeType="clickEffect">
                                  <p:stCondLst>
                                    <p:cond delay="0"/>
                                  </p:stCondLst>
                                  <p:childTnLst>
                                    <p:set>
                                      <p:cBhvr>
                                        <p:cTn id="31" dur="1" fill="hold">
                                          <p:stCondLst>
                                            <p:cond delay="0"/>
                                          </p:stCondLst>
                                        </p:cTn>
                                        <p:tgtEl>
                                          <p:spTgt spid="668675">
                                            <p:txEl>
                                              <p:pRg st="5" end="5"/>
                                            </p:txEl>
                                          </p:spTgt>
                                        </p:tgtEl>
                                        <p:attrNameLst>
                                          <p:attrName>style.visibility</p:attrName>
                                        </p:attrNameLst>
                                      </p:cBhvr>
                                      <p:to>
                                        <p:strVal val="visible"/>
                                      </p:to>
                                    </p:set>
                                    <p:animEffect transition="in" filter="strips(downRight)">
                                      <p:cBhvr>
                                        <p:cTn id="32" dur="500"/>
                                        <p:tgtEl>
                                          <p:spTgt spid="66867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6" fill="hold" grpId="0" nodeType="clickEffect">
                                  <p:stCondLst>
                                    <p:cond delay="0"/>
                                  </p:stCondLst>
                                  <p:childTnLst>
                                    <p:set>
                                      <p:cBhvr>
                                        <p:cTn id="36" dur="1" fill="hold">
                                          <p:stCondLst>
                                            <p:cond delay="0"/>
                                          </p:stCondLst>
                                        </p:cTn>
                                        <p:tgtEl>
                                          <p:spTgt spid="668675">
                                            <p:txEl>
                                              <p:pRg st="6" end="6"/>
                                            </p:txEl>
                                          </p:spTgt>
                                        </p:tgtEl>
                                        <p:attrNameLst>
                                          <p:attrName>style.visibility</p:attrName>
                                        </p:attrNameLst>
                                      </p:cBhvr>
                                      <p:to>
                                        <p:strVal val="visible"/>
                                      </p:to>
                                    </p:set>
                                    <p:animEffect transition="in" filter="strips(downRight)">
                                      <p:cBhvr>
                                        <p:cTn id="37" dur="500"/>
                                        <p:tgtEl>
                                          <p:spTgt spid="6686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8675"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692226" name="Rectangle 2"/>
          <p:cNvSpPr>
            <a:spLocks noGrp="1" noChangeArrowheads="1"/>
          </p:cNvSpPr>
          <p:nvPr>
            <p:ph type="title" idx="4294967295"/>
          </p:nvPr>
        </p:nvSpPr>
        <p:spPr>
          <a:xfrm>
            <a:off x="1524000" y="504825"/>
            <a:ext cx="6934200" cy="1143000"/>
          </a:xfrm>
        </p:spPr>
        <p:txBody>
          <a:bodyPr/>
          <a:lstStyle/>
          <a:p>
            <a:pPr eaLnBrk="1" hangingPunct="1"/>
            <a:r>
              <a:rPr lang="en-US" sz="3600"/>
              <a:t>General Agreement on Tariffs and Trade (GATT)</a:t>
            </a:r>
          </a:p>
        </p:txBody>
      </p:sp>
      <p:sp>
        <p:nvSpPr>
          <p:cNvPr id="692227" name="Rectangle 3"/>
          <p:cNvSpPr>
            <a:spLocks noGrp="1" noChangeArrowheads="1"/>
          </p:cNvSpPr>
          <p:nvPr>
            <p:ph idx="4294967295"/>
          </p:nvPr>
        </p:nvSpPr>
        <p:spPr>
          <a:xfrm>
            <a:off x="1143000" y="1905000"/>
            <a:ext cx="7772400" cy="4114800"/>
          </a:xfrm>
        </p:spPr>
        <p:txBody>
          <a:bodyPr/>
          <a:lstStyle/>
          <a:p>
            <a:pPr eaLnBrk="1" hangingPunct="1">
              <a:lnSpc>
                <a:spcPct val="90000"/>
              </a:lnSpc>
            </a:pPr>
            <a:r>
              <a:rPr lang="en-US" sz="2400"/>
              <a:t>Executed in 1947, </a:t>
            </a:r>
            <a:r>
              <a:rPr lang="en-US" sz="2400" b="1">
                <a:solidFill>
                  <a:srgbClr val="284F84"/>
                </a:solidFill>
              </a:rPr>
              <a:t>GATT</a:t>
            </a:r>
            <a:r>
              <a:rPr lang="en-US" sz="2400"/>
              <a:t> was a major  international treaty aimed at reducing trade barriers</a:t>
            </a:r>
          </a:p>
          <a:p>
            <a:pPr eaLnBrk="1" hangingPunct="1">
              <a:lnSpc>
                <a:spcPct val="90000"/>
              </a:lnSpc>
            </a:pPr>
            <a:r>
              <a:rPr lang="en-US" sz="2400"/>
              <a:t>Environmentalists were concerned about how GATT rulings might run counter to environmental goals</a:t>
            </a:r>
          </a:p>
          <a:p>
            <a:pPr lvl="1" eaLnBrk="1" hangingPunct="1">
              <a:lnSpc>
                <a:spcPct val="90000"/>
              </a:lnSpc>
            </a:pPr>
            <a:r>
              <a:rPr lang="en-US" sz="2100"/>
              <a:t>e.g., under GATT, an import cannot be restricted solely on the basis of an exporter using a pollution-generating input or production method  </a:t>
            </a:r>
          </a:p>
          <a:p>
            <a:pPr eaLnBrk="1" hangingPunct="1">
              <a:lnSpc>
                <a:spcPct val="90000"/>
              </a:lnSpc>
            </a:pPr>
            <a:r>
              <a:rPr lang="en-US" sz="2400"/>
              <a:t>After negotiations called the Uruguay Round, countries had to use least trade restrictive measures to achieve environmental goals, and </a:t>
            </a:r>
            <a:r>
              <a:rPr lang="en-US" sz="2400" b="1">
                <a:solidFill>
                  <a:srgbClr val="284F84"/>
                </a:solidFill>
              </a:rPr>
              <a:t>World Trade Organization (WTO)</a:t>
            </a:r>
            <a:r>
              <a:rPr lang="en-US" sz="2400"/>
              <a:t> was formed as successor to GATT </a:t>
            </a:r>
          </a:p>
        </p:txBody>
      </p:sp>
      <p:sp>
        <p:nvSpPr>
          <p:cNvPr id="9011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F394B571-59AC-4F82-BC2E-68DAD16E8BA5}" type="slidenum">
              <a:rPr lang="en-US" sz="1200">
                <a:solidFill>
                  <a:schemeClr val="tx2"/>
                </a:solidFill>
              </a:rPr>
              <a:pPr algn="r"/>
              <a:t>22</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2226"/>
                                        </p:tgtEl>
                                        <p:attrNameLst>
                                          <p:attrName>style.visibility</p:attrName>
                                        </p:attrNameLst>
                                      </p:cBhvr>
                                      <p:to>
                                        <p:strVal val="visible"/>
                                      </p:to>
                                    </p:set>
                                    <p:animEffect transition="in" filter="fade">
                                      <p:cBhvr>
                                        <p:cTn id="7" dur="2000"/>
                                        <p:tgtEl>
                                          <p:spTgt spid="6922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2227">
                                            <p:txEl>
                                              <p:pRg st="0" end="0"/>
                                            </p:txEl>
                                          </p:spTgt>
                                        </p:tgtEl>
                                        <p:attrNameLst>
                                          <p:attrName>style.visibility</p:attrName>
                                        </p:attrNameLst>
                                      </p:cBhvr>
                                      <p:to>
                                        <p:strVal val="visible"/>
                                      </p:to>
                                    </p:set>
                                    <p:animEffect transition="in" filter="wipe(left)">
                                      <p:cBhvr>
                                        <p:cTn id="12" dur="500"/>
                                        <p:tgtEl>
                                          <p:spTgt spid="6922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2227">
                                            <p:txEl>
                                              <p:pRg st="1" end="1"/>
                                            </p:txEl>
                                          </p:spTgt>
                                        </p:tgtEl>
                                        <p:attrNameLst>
                                          <p:attrName>style.visibility</p:attrName>
                                        </p:attrNameLst>
                                      </p:cBhvr>
                                      <p:to>
                                        <p:strVal val="visible"/>
                                      </p:to>
                                    </p:set>
                                    <p:animEffect transition="in" filter="wipe(left)">
                                      <p:cBhvr>
                                        <p:cTn id="17" dur="500"/>
                                        <p:tgtEl>
                                          <p:spTgt spid="692227">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92227">
                                            <p:txEl>
                                              <p:pRg st="2" end="2"/>
                                            </p:txEl>
                                          </p:spTgt>
                                        </p:tgtEl>
                                        <p:attrNameLst>
                                          <p:attrName>style.visibility</p:attrName>
                                        </p:attrNameLst>
                                      </p:cBhvr>
                                      <p:to>
                                        <p:strVal val="visible"/>
                                      </p:to>
                                    </p:set>
                                    <p:animEffect transition="in" filter="wipe(left)">
                                      <p:cBhvr>
                                        <p:cTn id="20" dur="500"/>
                                        <p:tgtEl>
                                          <p:spTgt spid="69222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92227">
                                            <p:txEl>
                                              <p:pRg st="3" end="3"/>
                                            </p:txEl>
                                          </p:spTgt>
                                        </p:tgtEl>
                                        <p:attrNameLst>
                                          <p:attrName>style.visibility</p:attrName>
                                        </p:attrNameLst>
                                      </p:cBhvr>
                                      <p:to>
                                        <p:strVal val="visible"/>
                                      </p:to>
                                    </p:set>
                                    <p:animEffect transition="in" filter="wipe(left)">
                                      <p:cBhvr>
                                        <p:cTn id="25" dur="500"/>
                                        <p:tgtEl>
                                          <p:spTgt spid="6922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2226" grpId="0"/>
      <p:bldP spid="692227"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693250" name="Rectangle 2"/>
          <p:cNvSpPr>
            <a:spLocks noGrp="1" noChangeArrowheads="1"/>
          </p:cNvSpPr>
          <p:nvPr>
            <p:ph type="title" idx="4294967295"/>
          </p:nvPr>
        </p:nvSpPr>
        <p:spPr>
          <a:xfrm>
            <a:off x="1504950" y="895350"/>
            <a:ext cx="6934200" cy="914400"/>
          </a:xfrm>
        </p:spPr>
        <p:txBody>
          <a:bodyPr/>
          <a:lstStyle/>
          <a:p>
            <a:pPr eaLnBrk="1" hangingPunct="1"/>
            <a:r>
              <a:rPr lang="en-US" sz="3600"/>
              <a:t>World Trade Organization (WTO)</a:t>
            </a:r>
          </a:p>
        </p:txBody>
      </p:sp>
      <p:sp>
        <p:nvSpPr>
          <p:cNvPr id="693251" name="Rectangle 3"/>
          <p:cNvSpPr>
            <a:spLocks noGrp="1" noChangeArrowheads="1"/>
          </p:cNvSpPr>
          <p:nvPr>
            <p:ph idx="4294967295"/>
          </p:nvPr>
        </p:nvSpPr>
        <p:spPr>
          <a:xfrm>
            <a:off x="1143000" y="1981200"/>
            <a:ext cx="8001000" cy="4343400"/>
          </a:xfrm>
        </p:spPr>
        <p:txBody>
          <a:bodyPr/>
          <a:lstStyle/>
          <a:p>
            <a:pPr eaLnBrk="1" hangingPunct="1"/>
            <a:r>
              <a:rPr lang="en-US"/>
              <a:t>An international association aimed at facilitating trade and overseeing trade policy</a:t>
            </a:r>
          </a:p>
          <a:p>
            <a:pPr eaLnBrk="1" hangingPunct="1"/>
            <a:r>
              <a:rPr lang="en-US"/>
              <a:t>It established a </a:t>
            </a:r>
            <a:r>
              <a:rPr lang="en-US">
                <a:solidFill>
                  <a:srgbClr val="284F84"/>
                </a:solidFill>
              </a:rPr>
              <a:t>Committee on Trade and Environment (CTE), </a:t>
            </a:r>
            <a:r>
              <a:rPr lang="en-US"/>
              <a:t>whose directive is:</a:t>
            </a:r>
          </a:p>
          <a:p>
            <a:pPr lvl="1" eaLnBrk="1" hangingPunct="1"/>
            <a:r>
              <a:rPr lang="en-US"/>
              <a:t>To identify the relationship between trade measures and environmental measures to foster sustainable development</a:t>
            </a:r>
          </a:p>
          <a:p>
            <a:pPr lvl="1" eaLnBrk="1" hangingPunct="1"/>
            <a:r>
              <a:rPr lang="en-US"/>
              <a:t>To recommend any necessary changes to the multilateral trading system</a:t>
            </a:r>
          </a:p>
        </p:txBody>
      </p:sp>
      <p:sp>
        <p:nvSpPr>
          <p:cNvPr id="9216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27B5CEE-2EBB-4735-867C-99B608A6BD84}" type="slidenum">
              <a:rPr lang="en-US" sz="1200">
                <a:solidFill>
                  <a:schemeClr val="tx2"/>
                </a:solidFill>
              </a:rPr>
              <a:pPr algn="r"/>
              <a:t>23</a:t>
            </a:fld>
            <a:endParaRPr lang="en-US" sz="12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3250"/>
                                        </p:tgtEl>
                                        <p:attrNameLst>
                                          <p:attrName>style.visibility</p:attrName>
                                        </p:attrNameLst>
                                      </p:cBhvr>
                                      <p:to>
                                        <p:strVal val="visible"/>
                                      </p:to>
                                    </p:set>
                                    <p:animEffect transition="in" filter="fade">
                                      <p:cBhvr>
                                        <p:cTn id="7" dur="2000"/>
                                        <p:tgtEl>
                                          <p:spTgt spid="69325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3251">
                                            <p:txEl>
                                              <p:pRg st="0" end="0"/>
                                            </p:txEl>
                                          </p:spTgt>
                                        </p:tgtEl>
                                        <p:attrNameLst>
                                          <p:attrName>style.visibility</p:attrName>
                                        </p:attrNameLst>
                                      </p:cBhvr>
                                      <p:to>
                                        <p:strVal val="visible"/>
                                      </p:to>
                                    </p:set>
                                    <p:animEffect transition="in" filter="wipe(left)">
                                      <p:cBhvr>
                                        <p:cTn id="12" dur="500"/>
                                        <p:tgtEl>
                                          <p:spTgt spid="69325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3251">
                                            <p:txEl>
                                              <p:pRg st="1" end="1"/>
                                            </p:txEl>
                                          </p:spTgt>
                                        </p:tgtEl>
                                        <p:attrNameLst>
                                          <p:attrName>style.visibility</p:attrName>
                                        </p:attrNameLst>
                                      </p:cBhvr>
                                      <p:to>
                                        <p:strVal val="visible"/>
                                      </p:to>
                                    </p:set>
                                    <p:animEffect transition="in" filter="wipe(left)">
                                      <p:cBhvr>
                                        <p:cTn id="17" dur="500"/>
                                        <p:tgtEl>
                                          <p:spTgt spid="69325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93251">
                                            <p:txEl>
                                              <p:pRg st="2" end="2"/>
                                            </p:txEl>
                                          </p:spTgt>
                                        </p:tgtEl>
                                        <p:attrNameLst>
                                          <p:attrName>style.visibility</p:attrName>
                                        </p:attrNameLst>
                                      </p:cBhvr>
                                      <p:to>
                                        <p:strVal val="visible"/>
                                      </p:to>
                                    </p:set>
                                    <p:animEffect transition="in" filter="wipe(left)">
                                      <p:cBhvr>
                                        <p:cTn id="22" dur="500"/>
                                        <p:tgtEl>
                                          <p:spTgt spid="69325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93251">
                                            <p:txEl>
                                              <p:pRg st="3" end="3"/>
                                            </p:txEl>
                                          </p:spTgt>
                                        </p:tgtEl>
                                        <p:attrNameLst>
                                          <p:attrName>style.visibility</p:attrName>
                                        </p:attrNameLst>
                                      </p:cBhvr>
                                      <p:to>
                                        <p:strVal val="visible"/>
                                      </p:to>
                                    </p:set>
                                    <p:animEffect transition="in" filter="wipe(left)">
                                      <p:cBhvr>
                                        <p:cTn id="27" dur="500"/>
                                        <p:tgtEl>
                                          <p:spTgt spid="6932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3250" grpId="0"/>
      <p:bldP spid="693251"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4"/>
          <p:cNvSpPr>
            <a:spLocks noGrp="1" noChangeArrowheads="1"/>
          </p:cNvSpPr>
          <p:nvPr>
            <p:ph type="ctrTitle" idx="4294967295"/>
          </p:nvPr>
        </p:nvSpPr>
        <p:spPr>
          <a:xfrm>
            <a:off x="0" y="2133600"/>
            <a:ext cx="9144000" cy="1752600"/>
          </a:xfrm>
        </p:spPr>
        <p:txBody>
          <a:bodyPr/>
          <a:lstStyle/>
          <a:p>
            <a:pPr algn="ctr" eaLnBrk="1" hangingPunct="1"/>
            <a:r>
              <a:rPr lang="en-US" sz="3800" dirty="0"/>
              <a:t>Summary</a:t>
            </a:r>
            <a:br>
              <a:rPr lang="en-US" sz="3800" dirty="0"/>
            </a:br>
            <a:br>
              <a:rPr lang="en-US" sz="3800" dirty="0"/>
            </a:br>
            <a:r>
              <a:rPr lang="en-US" sz="1800" dirty="0"/>
              <a:t>Understanding </a:t>
            </a:r>
            <a:br>
              <a:rPr lang="en-US" sz="1800" dirty="0"/>
            </a:br>
            <a:r>
              <a:rPr lang="en-US" sz="1800" dirty="0"/>
              <a:t>Sustainable Development</a:t>
            </a:r>
            <a:br>
              <a:rPr lang="en-US" sz="1800" dirty="0"/>
            </a:br>
            <a:br>
              <a:rPr lang="en-US" sz="1800" dirty="0"/>
            </a:br>
            <a:r>
              <a:rPr lang="en-US" sz="1800" dirty="0"/>
              <a:t>International Trade and </a:t>
            </a:r>
            <a:br>
              <a:rPr lang="en-US" sz="1800" dirty="0"/>
            </a:br>
            <a:r>
              <a:rPr lang="en-US" sz="1800" dirty="0"/>
              <a:t>Environmental Protection</a:t>
            </a:r>
            <a:br>
              <a:rPr lang="en-US" sz="1800" dirty="0"/>
            </a:br>
            <a:br>
              <a:rPr lang="en-US" sz="1800" dirty="0"/>
            </a:br>
            <a:r>
              <a:rPr lang="en-US" sz="1800" dirty="0"/>
              <a:t>International Trade Agreements </a:t>
            </a:r>
            <a:br>
              <a:rPr lang="en-US" sz="1800" dirty="0"/>
            </a:br>
            <a:r>
              <a:rPr lang="en-US" sz="1800" dirty="0"/>
              <a:t>and Environmental Goals</a:t>
            </a:r>
            <a:br>
              <a:rPr lang="en-US" sz="3800" dirty="0"/>
            </a:br>
            <a:br>
              <a:rPr lang="en-US" sz="3800" dirty="0"/>
            </a:br>
            <a:endParaRPr lang="en-US" sz="3800" dirty="0"/>
          </a:p>
        </p:txBody>
      </p:sp>
    </p:spTree>
    <p:extLst>
      <p:ext uri="{BB962C8B-B14F-4D97-AF65-F5344CB8AC3E}">
        <p14:creationId xmlns:p14="http://schemas.microsoft.com/office/powerpoint/2010/main" val="4109470965"/>
      </p:ext>
    </p:extLst>
  </p:cSld>
  <p:clrMapOvr>
    <a:masterClrMapping/>
  </p:clrMapOvr>
  <p:transition>
    <p:random/>
  </p:transition>
</p:sld>
</file>

<file path=ppt/theme/theme1.xml><?xml version="1.0" encoding="utf-8"?>
<a:theme xmlns:a="http://schemas.openxmlformats.org/drawingml/2006/main" name="1_CallanThomas2">
  <a:themeElements>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1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1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1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1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1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1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1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1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CallanThomas2">
  <a:themeElements>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2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2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2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2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2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2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2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2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6_CallanThomas2">
  <a:themeElements>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6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6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6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6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6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6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6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6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6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CallanThomas2</Template>
  <TotalTime>0</TotalTime>
  <Words>1788</Words>
  <Application>Microsoft Office PowerPoint</Application>
  <PresentationFormat>On-screen Show (4:3)</PresentationFormat>
  <Paragraphs>156</Paragraphs>
  <Slides>24</Slides>
  <Notes>24</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24</vt:i4>
      </vt:variant>
    </vt:vector>
  </HeadingPairs>
  <TitlesOfParts>
    <vt:vector size="31" baseType="lpstr">
      <vt:lpstr>Arial</vt:lpstr>
      <vt:lpstr>Times New Roman</vt:lpstr>
      <vt:lpstr>Wingdings</vt:lpstr>
      <vt:lpstr>1_CallanThomas2</vt:lpstr>
      <vt:lpstr>2_CallanThomas2</vt:lpstr>
      <vt:lpstr>Custom Design</vt:lpstr>
      <vt:lpstr>6_CallanThomas2</vt:lpstr>
      <vt:lpstr>Sustainable Development International Environmental Agreements and International Trade</vt:lpstr>
      <vt:lpstr>Objectives  Understanding  Sustainable Development  International Trade and  Environmental Protection  International Trade Agreements  and Environmental Goals  </vt:lpstr>
      <vt:lpstr>Understanding  Sustainable Development</vt:lpstr>
      <vt:lpstr>Sustainable Development as a Global Objective</vt:lpstr>
      <vt:lpstr>Growth and the Environment</vt:lpstr>
      <vt:lpstr>Growth and the Environment Environmental Kuznets Curve (EKC)</vt:lpstr>
      <vt:lpstr>Environmental Kuznets Curve</vt:lpstr>
      <vt:lpstr>Framework for Sustainable Development</vt:lpstr>
      <vt:lpstr>Framework for Sustainable Development (continued)</vt:lpstr>
      <vt:lpstr>Current Sustainable Development Agenda</vt:lpstr>
      <vt:lpstr>Controlling  Transboundary Pollution</vt:lpstr>
      <vt:lpstr>International Agreements</vt:lpstr>
      <vt:lpstr>International Agreements (continued)</vt:lpstr>
      <vt:lpstr>PowerPoint Presentation</vt:lpstr>
      <vt:lpstr>PowerPoint Presentation</vt:lpstr>
      <vt:lpstr>International Trade and  Environmental Protection</vt:lpstr>
      <vt:lpstr>Free Trade Versus Protectionism</vt:lpstr>
      <vt:lpstr>Concerns about International Trade and Environmental Quality</vt:lpstr>
      <vt:lpstr>Counter Arguments</vt:lpstr>
      <vt:lpstr>International Trade Agreements  and Environmental Goals</vt:lpstr>
      <vt:lpstr>North American Free Trade Agreement (NAFTA) now United States–Mexico–Canada Agreement (USMCA) as of 2020</vt:lpstr>
      <vt:lpstr>General Agreement on Tariffs and Trade (GATT)</vt:lpstr>
      <vt:lpstr>World Trade Organization (WTO)</vt:lpstr>
      <vt:lpstr>Summary  Understanding  Sustainable Development  International Trade and  Environmental Protection  International Trade Agreements  and Environmental Goals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International Environmental Agreements and International Trade</dc:title>
  <dc:creator/>
  <cp:lastModifiedBy/>
  <cp:revision>10</cp:revision>
  <dcterms:created xsi:type="dcterms:W3CDTF">2009-08-24T14:57:04Z</dcterms:created>
  <dcterms:modified xsi:type="dcterms:W3CDTF">2024-04-17T10:08:07Z</dcterms:modified>
  <cp:contentStatus/>
</cp:coreProperties>
</file>