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61" r:id="rId2"/>
    <p:sldId id="262" r:id="rId3"/>
    <p:sldId id="332" r:id="rId4"/>
    <p:sldId id="351" r:id="rId5"/>
    <p:sldId id="349" r:id="rId6"/>
    <p:sldId id="350" r:id="rId7"/>
    <p:sldId id="335" r:id="rId8"/>
    <p:sldId id="336" r:id="rId9"/>
    <p:sldId id="338" r:id="rId10"/>
    <p:sldId id="341" r:id="rId11"/>
    <p:sldId id="342" r:id="rId12"/>
    <p:sldId id="344" r:id="rId13"/>
    <p:sldId id="345" r:id="rId14"/>
    <p:sldId id="368" r:id="rId15"/>
    <p:sldId id="357" r:id="rId16"/>
    <p:sldId id="352" r:id="rId17"/>
    <p:sldId id="353" r:id="rId18"/>
    <p:sldId id="347" r:id="rId19"/>
    <p:sldId id="354" r:id="rId20"/>
    <p:sldId id="355" r:id="rId21"/>
    <p:sldId id="358" r:id="rId22"/>
    <p:sldId id="360" r:id="rId23"/>
    <p:sldId id="361" r:id="rId24"/>
    <p:sldId id="364" r:id="rId25"/>
    <p:sldId id="366" r:id="rId26"/>
    <p:sldId id="356" r:id="rId27"/>
    <p:sldId id="369" r:id="rId28"/>
    <p:sldId id="331"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783" autoAdjust="0"/>
  </p:normalViewPr>
  <p:slideViewPr>
    <p:cSldViewPr>
      <p:cViewPr varScale="1">
        <p:scale>
          <a:sx n="100" d="100"/>
          <a:sy n="100" d="100"/>
        </p:scale>
        <p:origin x="130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58DA35-F5D4-439B-B512-6EDE71D32F62}" type="datetimeFigureOut">
              <a:rPr lang="en-GB" smtClean="0"/>
              <a:t>07/11/2017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8F0695-7EE1-44F4-89E4-ED5BD6A64B66}" type="slidenum">
              <a:rPr lang="en-GB" smtClean="0"/>
              <a:t>‹#›</a:t>
            </a:fld>
            <a:endParaRPr lang="en-GB"/>
          </a:p>
        </p:txBody>
      </p:sp>
    </p:spTree>
    <p:extLst>
      <p:ext uri="{BB962C8B-B14F-4D97-AF65-F5344CB8AC3E}">
        <p14:creationId xmlns:p14="http://schemas.microsoft.com/office/powerpoint/2010/main" val="684630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F20DAD-BD41-4083-894F-604272CE2613}" type="slidenum">
              <a:rPr lang="en-US" altLang="en-US"/>
              <a:pPr/>
              <a:t>7</a:t>
            </a:fld>
            <a:endParaRPr lang="en-US" altLang="en-US"/>
          </a:p>
        </p:txBody>
      </p:sp>
      <p:sp>
        <p:nvSpPr>
          <p:cNvPr id="5413890" name="Rectangle 2"/>
          <p:cNvSpPr>
            <a:spLocks noGrp="1" noRot="1" noChangeAspect="1" noChangeArrowheads="1" noTextEdit="1"/>
          </p:cNvSpPr>
          <p:nvPr>
            <p:ph type="sldImg"/>
          </p:nvPr>
        </p:nvSpPr>
        <p:spPr bwMode="auto">
          <a:xfrm>
            <a:off x="628650" y="687388"/>
            <a:ext cx="5602288" cy="4202112"/>
          </a:xfrm>
          <a:prstGeom prst="rect">
            <a:avLst/>
          </a:prstGeom>
          <a:solidFill>
            <a:srgbClr val="FFFFFF"/>
          </a:solidFill>
          <a:ln>
            <a:solidFill>
              <a:srgbClr val="000000"/>
            </a:solidFill>
            <a:miter lim="800000"/>
            <a:headEnd/>
            <a:tailEnd/>
          </a:ln>
        </p:spPr>
      </p:sp>
      <p:sp>
        <p:nvSpPr>
          <p:cNvPr id="5413891" name="Rectangle 3"/>
          <p:cNvSpPr>
            <a:spLocks noGrp="1" noChangeArrowheads="1"/>
          </p:cNvSpPr>
          <p:nvPr>
            <p:ph type="body" idx="1"/>
          </p:nvPr>
        </p:nvSpPr>
        <p:spPr bwMode="auto">
          <a:xfrm>
            <a:off x="685800" y="4889500"/>
            <a:ext cx="5486400" cy="3567113"/>
          </a:xfrm>
          <a:prstGeom prst="rect">
            <a:avLst/>
          </a:prstGeom>
          <a:solidFill>
            <a:srgbClr val="FFFFFF"/>
          </a:solidFill>
          <a:ln>
            <a:solidFill>
              <a:srgbClr val="000000"/>
            </a:solidFill>
            <a:miter lim="800000"/>
            <a:headEnd/>
            <a:tailEnd/>
          </a:ln>
        </p:spPr>
        <p:txBody>
          <a:bodyPr lIns="90434" tIns="45217" rIns="90434" bIns="45217"/>
          <a:lstStyle/>
          <a:p>
            <a:endParaRPr lang="fr-F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t>RFID technology generates mountains of new data about the products, their location, who is the manufacturer, supplier, and retailer. Ocean of information.  Imagine a truck carrying a container equipped with an RFID tag to a shipping terminal in China. The terminal has an RFID sensor network. Automatically information will send to the head company. They will know all necessary information about the container in real time. RFID has the potential to add a substantial amount of visibility into the extended supply chain. RFID will transform the supply chain as we know it today.</a:t>
            </a: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380AC24F-0324-4F76-AAE9-A12A7A02BEFD}" type="slidenum">
              <a:rPr lang="en-US" altLang="en-US">
                <a:latin typeface="Calibri" pitchFamily="34" charset="0"/>
              </a:rPr>
              <a:pPr eaLnBrk="1" hangingPunct="1"/>
              <a:t>15</a:t>
            </a:fld>
            <a:endParaRPr lang="en-US"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t>The biggest users of RFID are US Department of Defense (DOD); Wal-Mart for example, required that their 100 top suppliers place RFID tags on all shipments to improve supply chain management, Sam’s Club, Procter &amp; Gamble, Ford, and Motorola. UPS and FedEx are working in. </a:t>
            </a:r>
          </a:p>
          <a:p>
            <a:pPr eaLnBrk="1" hangingPunct="1">
              <a:spcBef>
                <a:spcPct val="0"/>
              </a:spcBef>
            </a:pPr>
            <a:endParaRPr lang="en-US" altLang="en-US"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92A4C83F-E9B3-4DBD-867E-D7971689FF68}" type="slidenum">
              <a:rPr lang="en-US" altLang="en-US">
                <a:latin typeface="Calibri" pitchFamily="34" charset="0"/>
              </a:rPr>
              <a:pPr eaLnBrk="1" hangingPunct="1"/>
              <a:t>21</a:t>
            </a:fld>
            <a:endParaRPr lang="en-US" alt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err="1" smtClean="0"/>
              <a:t>Dallmeier</a:t>
            </a:r>
            <a:r>
              <a:rPr lang="en-US" altLang="en-US" dirty="0" smtClean="0"/>
              <a:t> Company integrated RFID data into video images that provides higher visibility of supply chain. Data transmitted via RFID tags, such as date, time or serial number, can be integrated into any video image, using management software, allowing users to not only read the tag but view the product equipped with it in real time. The combination of RFID technology coupled with video images not only gives the location of the product, but the current condition as well, right up to the moment of delivery. Using video images also provides definitive information for recovering transport costs due to damages. </a:t>
            </a:r>
          </a:p>
          <a:p>
            <a:pPr eaLnBrk="1" hangingPunct="1">
              <a:spcBef>
                <a:spcPct val="0"/>
              </a:spcBef>
            </a:pPr>
            <a:endParaRPr lang="en-US" altLang="en-US" dirty="0" smtClean="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9AC39B87-97C0-4FF8-A5A8-1EBD5C2047EC}" type="slidenum">
              <a:rPr lang="en-US" altLang="en-US">
                <a:latin typeface="Calibri" pitchFamily="34" charset="0"/>
              </a:rPr>
              <a:pPr eaLnBrk="1" hangingPunct="1"/>
              <a:t>22</a:t>
            </a:fld>
            <a:endParaRPr lang="en-US" altLang="en-U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t>UPM &amp; Marnlen created an innovative durable RFID of metal and non-metal applications for inventory inspection and certification solution. Tags can be mounted to a wide variety of surfaces including polyester, nylon, rope, wire and steel. The metal application utilizes special materials to preserve the RFID tags readability. High-frequency RFID tags provide an efficient and accurate way to conduct inspection and certification processes. The durable tags are designed for construction and fire and rescue services to withstand harsh environments where there is a high-volume of physical abuse, shock, UV radiation, temperature variability and moisture.  </a:t>
            </a:r>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7818ADF1-C984-4839-A52A-5012A8D179F1}" type="slidenum">
              <a:rPr lang="en-US" altLang="en-US">
                <a:latin typeface="Calibri" pitchFamily="34" charset="0"/>
              </a:rPr>
              <a:pPr eaLnBrk="1" hangingPunct="1"/>
              <a:t>23</a:t>
            </a:fld>
            <a:endParaRPr lang="en-US" altLang="en-US">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smtClean="0"/>
              <a:t>Radio frequency identification (RFID) tags will change the way industry tracks, traces, and manages assets. RFID will have major impact on manufacturing, retail, distribution, transportation, healthcare and pharmaceutical industries. RFID will improve operations management, inventory control and production security. </a:t>
            </a:r>
          </a:p>
          <a:p>
            <a:pPr eaLnBrk="1" hangingPunct="1">
              <a:spcBef>
                <a:spcPct val="0"/>
              </a:spcBef>
            </a:pPr>
            <a:endParaRPr lang="en-US" altLang="en-US" smtClean="0"/>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1FCB1A5E-39EA-4516-A48C-2C84AC4BEA60}" type="slidenum">
              <a:rPr lang="en-US" altLang="en-US">
                <a:latin typeface="Calibri" pitchFamily="34" charset="0"/>
              </a:rPr>
              <a:pPr eaLnBrk="1" hangingPunct="1"/>
              <a:t>24</a:t>
            </a:fld>
            <a:endParaRPr lang="en-US" altLang="en-US">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en-US" dirty="0" smtClean="0"/>
              <a:t>“Read range of the tags in the working environment is often well below the actual specifications of the tags and readers, which are usually generated from tests conducted in ideal conditions. This reduction in read range is due to many environmental factors in the workplace that affect the signal. </a:t>
            </a:r>
          </a:p>
          <a:p>
            <a:pPr eaLnBrk="1" hangingPunct="1">
              <a:spcBef>
                <a:spcPct val="0"/>
              </a:spcBef>
            </a:pPr>
            <a:r>
              <a:rPr lang="en-US" altLang="en-US" dirty="0" smtClean="0"/>
              <a:t>“Interference in the reading of tags comes from metal objects either obstructing or contact the tag itself. It is possible to use </a:t>
            </a:r>
            <a:r>
              <a:rPr lang="en-US" altLang="en-US" dirty="0" err="1" smtClean="0"/>
              <a:t>specialised</a:t>
            </a:r>
            <a:r>
              <a:rPr lang="en-US" altLang="en-US" dirty="0" smtClean="0"/>
              <a:t> tags for attaching to metal objects however it is always best to evaluate the work environment prior to </a:t>
            </a:r>
            <a:r>
              <a:rPr lang="en-US" altLang="en-US" dirty="0" err="1" smtClean="0"/>
              <a:t>finalising</a:t>
            </a:r>
            <a:r>
              <a:rPr lang="en-US" altLang="en-US" dirty="0" smtClean="0"/>
              <a:t> tag type.” </a:t>
            </a:r>
          </a:p>
          <a:p>
            <a:pPr eaLnBrk="1" hangingPunct="1">
              <a:spcBef>
                <a:spcPct val="0"/>
              </a:spcBef>
            </a:pPr>
            <a:r>
              <a:rPr lang="en-US" altLang="en-US" dirty="0" smtClean="0"/>
              <a:t>The smart tag technology is </a:t>
            </a:r>
            <a:r>
              <a:rPr lang="en-US" altLang="en-US" b="1" i="1" dirty="0" smtClean="0"/>
              <a:t>yet to be perfected </a:t>
            </a:r>
            <a:r>
              <a:rPr lang="en-US" altLang="en-US" dirty="0" smtClean="0"/>
              <a:t>, today on an average 20% of the tags do not function properly </a:t>
            </a:r>
          </a:p>
          <a:p>
            <a:pPr eaLnBrk="1" hangingPunct="1">
              <a:spcBef>
                <a:spcPct val="0"/>
              </a:spcBef>
            </a:pPr>
            <a:r>
              <a:rPr lang="en-US" altLang="en-US" b="1" i="1" dirty="0" smtClean="0"/>
              <a:t>Physical limitations </a:t>
            </a:r>
            <a:r>
              <a:rPr lang="en-US" altLang="en-US" dirty="0" smtClean="0"/>
              <a:t>like reading through liquid or metals still exist </a:t>
            </a:r>
          </a:p>
          <a:p>
            <a:pPr eaLnBrk="1" hangingPunct="1">
              <a:spcBef>
                <a:spcPct val="0"/>
              </a:spcBef>
            </a:pPr>
            <a:r>
              <a:rPr lang="en-US" altLang="en-US" b="1" i="1" dirty="0" smtClean="0"/>
              <a:t>Accurate read rates </a:t>
            </a:r>
            <a:r>
              <a:rPr lang="en-US" altLang="en-US" dirty="0" smtClean="0"/>
              <a:t>on some items can be very </a:t>
            </a:r>
            <a:r>
              <a:rPr lang="en-US" altLang="en-US" b="1" i="1" dirty="0" smtClean="0"/>
              <a:t>low </a:t>
            </a:r>
            <a:endParaRPr lang="en-US" altLang="en-US" dirty="0" smtClean="0"/>
          </a:p>
          <a:p>
            <a:pPr eaLnBrk="1" hangingPunct="1">
              <a:spcBef>
                <a:spcPct val="0"/>
              </a:spcBef>
            </a:pPr>
            <a:r>
              <a:rPr lang="en-US" altLang="en-US" dirty="0" smtClean="0"/>
              <a:t>Nylon conveyor belts and </a:t>
            </a:r>
            <a:r>
              <a:rPr lang="en-US" altLang="en-US" b="1" i="1" dirty="0" smtClean="0"/>
              <a:t>other RFs can disrupt </a:t>
            </a:r>
            <a:r>
              <a:rPr lang="en-US" altLang="en-US" dirty="0" smtClean="0"/>
              <a:t>the tag transmissions in warehouses </a:t>
            </a:r>
          </a:p>
          <a:p>
            <a:pPr eaLnBrk="1" hangingPunct="1">
              <a:spcBef>
                <a:spcPct val="0"/>
              </a:spcBef>
            </a:pPr>
            <a:r>
              <a:rPr lang="en-US" altLang="en-US" b="1" i="1" dirty="0" smtClean="0"/>
              <a:t>Increase in expenses - </a:t>
            </a:r>
            <a:r>
              <a:rPr lang="en-US" altLang="en-US" dirty="0" smtClean="0"/>
              <a:t>the suppliers will have to equip their warehouses and transport vehicles with readers. These readers have to be connected to the computer networks for exchange of information</a:t>
            </a:r>
          </a:p>
          <a:p>
            <a:pPr eaLnBrk="1" hangingPunct="1">
              <a:spcBef>
                <a:spcPct val="0"/>
              </a:spcBef>
            </a:pPr>
            <a:endParaRPr lang="en-US" altLang="en-US" dirty="0" smtClean="0"/>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37" eaLnBrk="0" hangingPunct="0">
              <a:defRPr>
                <a:solidFill>
                  <a:schemeClr val="tx1"/>
                </a:solidFill>
                <a:latin typeface="Arial" charset="0"/>
              </a:defRPr>
            </a:lvl1pPr>
            <a:lvl2pPr marL="729057" indent="-280406" defTabSz="914437" eaLnBrk="0" hangingPunct="0">
              <a:defRPr>
                <a:solidFill>
                  <a:schemeClr val="tx1"/>
                </a:solidFill>
                <a:latin typeface="Arial" charset="0"/>
              </a:defRPr>
            </a:lvl2pPr>
            <a:lvl3pPr marL="1121626" indent="-224325" defTabSz="914437" eaLnBrk="0" hangingPunct="0">
              <a:defRPr>
                <a:solidFill>
                  <a:schemeClr val="tx1"/>
                </a:solidFill>
                <a:latin typeface="Arial" charset="0"/>
              </a:defRPr>
            </a:lvl3pPr>
            <a:lvl4pPr marL="1570276" indent="-224325" defTabSz="914437" eaLnBrk="0" hangingPunct="0">
              <a:defRPr>
                <a:solidFill>
                  <a:schemeClr val="tx1"/>
                </a:solidFill>
                <a:latin typeface="Arial" charset="0"/>
              </a:defRPr>
            </a:lvl4pPr>
            <a:lvl5pPr marL="2018927" indent="-224325" defTabSz="914437" eaLnBrk="0" hangingPunct="0">
              <a:defRPr>
                <a:solidFill>
                  <a:schemeClr val="tx1"/>
                </a:solidFill>
                <a:latin typeface="Arial" charset="0"/>
              </a:defRPr>
            </a:lvl5pPr>
            <a:lvl6pPr marL="2467577" indent="-224325" defTabSz="914437" eaLnBrk="0" fontAlgn="base" hangingPunct="0">
              <a:spcBef>
                <a:spcPct val="0"/>
              </a:spcBef>
              <a:spcAft>
                <a:spcPct val="0"/>
              </a:spcAft>
              <a:defRPr>
                <a:solidFill>
                  <a:schemeClr val="tx1"/>
                </a:solidFill>
                <a:latin typeface="Arial" charset="0"/>
              </a:defRPr>
            </a:lvl6pPr>
            <a:lvl7pPr marL="2916227" indent="-224325" defTabSz="914437" eaLnBrk="0" fontAlgn="base" hangingPunct="0">
              <a:spcBef>
                <a:spcPct val="0"/>
              </a:spcBef>
              <a:spcAft>
                <a:spcPct val="0"/>
              </a:spcAft>
              <a:defRPr>
                <a:solidFill>
                  <a:schemeClr val="tx1"/>
                </a:solidFill>
                <a:latin typeface="Arial" charset="0"/>
              </a:defRPr>
            </a:lvl7pPr>
            <a:lvl8pPr marL="3364878" indent="-224325" defTabSz="914437" eaLnBrk="0" fontAlgn="base" hangingPunct="0">
              <a:spcBef>
                <a:spcPct val="0"/>
              </a:spcBef>
              <a:spcAft>
                <a:spcPct val="0"/>
              </a:spcAft>
              <a:defRPr>
                <a:solidFill>
                  <a:schemeClr val="tx1"/>
                </a:solidFill>
                <a:latin typeface="Arial" charset="0"/>
              </a:defRPr>
            </a:lvl8pPr>
            <a:lvl9pPr marL="3813528" indent="-224325" defTabSz="914437" eaLnBrk="0" fontAlgn="base" hangingPunct="0">
              <a:spcBef>
                <a:spcPct val="0"/>
              </a:spcBef>
              <a:spcAft>
                <a:spcPct val="0"/>
              </a:spcAft>
              <a:defRPr>
                <a:solidFill>
                  <a:schemeClr val="tx1"/>
                </a:solidFill>
                <a:latin typeface="Arial" charset="0"/>
              </a:defRPr>
            </a:lvl9pPr>
          </a:lstStyle>
          <a:p>
            <a:pPr eaLnBrk="1" hangingPunct="1"/>
            <a:fld id="{6F0743DF-5D0F-4E58-B73B-926A6A1DA8F4}" type="slidenum">
              <a:rPr lang="en-US" altLang="en-US">
                <a:latin typeface="Calibri" pitchFamily="34" charset="0"/>
              </a:rPr>
              <a:pPr eaLnBrk="1" hangingPunct="1"/>
              <a:t>25</a:t>
            </a:fld>
            <a:endParaRPr lang="en-US" altLang="en-US">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3"/>
          <p:cNvSpPr>
            <a:spLocks noGrp="1" noChangeArrowheads="1"/>
          </p:cNvSpPr>
          <p:nvPr>
            <p:ph type="hdr" sz="quarter"/>
          </p:nvPr>
        </p:nvSpPr>
        <p:spPr>
          <a:noFill/>
        </p:spPr>
        <p:txBody>
          <a:bodyPr/>
          <a:lstStyle/>
          <a:p>
            <a:r>
              <a:rPr lang="en-US" dirty="0" smtClean="0"/>
              <a:t>Microsoft </a:t>
            </a:r>
            <a:r>
              <a:rPr lang="en-US" b="1" dirty="0" smtClean="0"/>
              <a:t>Engineering Excellence</a:t>
            </a:r>
            <a:endParaRPr lang="en-US" dirty="0" smtClean="0"/>
          </a:p>
        </p:txBody>
      </p:sp>
      <p:sp>
        <p:nvSpPr>
          <p:cNvPr id="41987" name="Rectangle 25"/>
          <p:cNvSpPr>
            <a:spLocks noGrp="1" noChangeArrowheads="1"/>
          </p:cNvSpPr>
          <p:nvPr>
            <p:ph type="ftr" sz="quarter" idx="4"/>
          </p:nvPr>
        </p:nvSpPr>
        <p:spPr>
          <a:noFill/>
        </p:spPr>
        <p:txBody>
          <a:bodyPr/>
          <a:lstStyle/>
          <a:p>
            <a:r>
              <a:rPr lang="en-US" dirty="0" smtClean="0"/>
              <a:t>Microsoft Confidential</a:t>
            </a:r>
          </a:p>
        </p:txBody>
      </p:sp>
      <p:sp>
        <p:nvSpPr>
          <p:cNvPr id="41988" name="Rectangle 26"/>
          <p:cNvSpPr>
            <a:spLocks noGrp="1" noChangeArrowheads="1"/>
          </p:cNvSpPr>
          <p:nvPr>
            <p:ph type="sldNum" sz="quarter" idx="5"/>
          </p:nvPr>
        </p:nvSpPr>
        <p:spPr>
          <a:noFill/>
        </p:spPr>
        <p:txBody>
          <a:bodyPr/>
          <a:lstStyle/>
          <a:p>
            <a:fld id="{B2B44A5F-6CE4-493C-A0D7-6834FF76660C}" type="slidenum">
              <a:rPr lang="en-US" smtClean="0"/>
              <a:pPr/>
              <a:t>28</a:t>
            </a:fld>
            <a:endParaRPr lang="en-US" dirty="0" smtClean="0"/>
          </a:p>
        </p:txBody>
      </p:sp>
      <p:sp>
        <p:nvSpPr>
          <p:cNvPr id="41989" name="Rectangle 2"/>
          <p:cNvSpPr>
            <a:spLocks noGrp="1" noRot="1" noChangeAspect="1" noChangeArrowheads="1" noTextEdit="1"/>
          </p:cNvSpPr>
          <p:nvPr>
            <p:ph type="sldImg"/>
          </p:nvPr>
        </p:nvSpPr>
        <p:spPr>
          <a:xfrm>
            <a:off x="1143000" y="450850"/>
            <a:ext cx="4572000" cy="3429000"/>
          </a:xfrm>
          <a:ln/>
        </p:spPr>
      </p:sp>
      <p:sp>
        <p:nvSpPr>
          <p:cNvPr id="41990" name="Rectangle 3"/>
          <p:cNvSpPr>
            <a:spLocks noGrp="1" noChangeArrowheads="1"/>
          </p:cNvSpPr>
          <p:nvPr>
            <p:ph type="body" idx="1"/>
          </p:nvPr>
        </p:nvSpPr>
        <p:spPr>
          <a:xfrm>
            <a:off x="307492" y="4130104"/>
            <a:ext cx="6261652" cy="4554823"/>
          </a:xfrm>
          <a:noFill/>
          <a:ln/>
        </p:spPr>
        <p:txBody>
          <a:bodyPr/>
          <a:lstStyle/>
          <a:p>
            <a:pPr>
              <a:buFontTx/>
              <a:buNone/>
            </a:pPr>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2"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3"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r>
              <a:rPr lang="en-US">
                <a:solidFill>
                  <a:srgbClr val="2DA2BF">
                    <a:tint val="20000"/>
                  </a:srgbClr>
                </a:solidFill>
              </a:rPr>
              <a:t>MAR707</a:t>
            </a:r>
          </a:p>
        </p:txBody>
      </p:sp>
      <p:sp>
        <p:nvSpPr>
          <p:cNvPr id="14" name="Slide Number Placeholder 26"/>
          <p:cNvSpPr>
            <a:spLocks noGrp="1"/>
          </p:cNvSpPr>
          <p:nvPr>
            <p:ph type="sldNum" sz="quarter" idx="12"/>
          </p:nvPr>
        </p:nvSpPr>
        <p:spPr/>
        <p:txBody>
          <a:bodyPr/>
          <a:lstStyle>
            <a:lvl1pPr>
              <a:defRPr>
                <a:solidFill>
                  <a:srgbClr val="FFFFFF"/>
                </a:solidFill>
              </a:defRPr>
            </a:lvl1pPr>
            <a:extLst/>
          </a:lstStyle>
          <a:p>
            <a:pPr>
              <a:defRPr/>
            </a:pPr>
            <a:fld id="{FA783EAB-F0E9-4D9C-A77E-E1EB65C1324C}" type="slidenum">
              <a:rPr lang="en-US"/>
              <a:pPr>
                <a:defRPr/>
              </a:pPr>
              <a:t>‹#›</a:t>
            </a:fld>
            <a:endParaRPr lang="en-US"/>
          </a:p>
        </p:txBody>
      </p:sp>
    </p:spTree>
    <p:extLst>
      <p:ext uri="{BB962C8B-B14F-4D97-AF65-F5344CB8AC3E}">
        <p14:creationId xmlns:p14="http://schemas.microsoft.com/office/powerpoint/2010/main" val="2063145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p>
            <a:r>
              <a:rPr lang="en-US" smtClean="0"/>
              <a:t>Click to edit Master title style</a:t>
            </a: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49DB110F-C1FE-4EFE-AEF3-D935BC86F1B2}" type="slidenum">
              <a:rPr lang="en-US">
                <a:solidFill>
                  <a:prstClr val="black"/>
                </a:solidFill>
              </a:rPr>
              <a:pPr>
                <a:defRPr/>
              </a:pPr>
              <a:t>‹#›</a:t>
            </a:fld>
            <a:endParaRPr lang="en-US" dirty="0">
              <a:solidFill>
                <a:prstClr val="black"/>
              </a:solidFill>
            </a:endParaRPr>
          </a:p>
        </p:txBody>
      </p:sp>
    </p:spTree>
    <p:extLst>
      <p:ext uri="{BB962C8B-B14F-4D97-AF65-F5344CB8AC3E}">
        <p14:creationId xmlns:p14="http://schemas.microsoft.com/office/powerpoint/2010/main" val="4169883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defRPr/>
            </a:pPr>
            <a:endParaRPr lang="en-US">
              <a:solidFill>
                <a:prstClr val="white"/>
              </a:solidFill>
            </a:endParaRPr>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defRPr/>
            </a:pPr>
            <a:endParaRPr lang="en-US">
              <a:solidFill>
                <a:prstClr val="white"/>
              </a:solidFill>
            </a:endParaRPr>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solidFill>
                <a:prstClr val="black"/>
              </a:solidFill>
            </a:endParaRPr>
          </a:p>
        </p:txBody>
      </p:sp>
      <p:sp>
        <p:nvSpPr>
          <p:cNvPr id="7" name="Footer Placeholder 4"/>
          <p:cNvSpPr>
            <a:spLocks noGrp="1"/>
          </p:cNvSpPr>
          <p:nvPr>
            <p:ph type="ftr" sz="quarter" idx="11"/>
          </p:nvPr>
        </p:nvSpPr>
        <p:spPr/>
        <p:txBody>
          <a:bodyPr/>
          <a:lstStyle>
            <a:lvl1pPr>
              <a:defRPr/>
            </a:lvl1pPr>
            <a:extLst/>
          </a:lstStyle>
          <a:p>
            <a:pPr>
              <a:defRPr/>
            </a:pPr>
            <a:r>
              <a:rPr lang="en-US">
                <a:solidFill>
                  <a:prstClr val="black"/>
                </a:solidFill>
              </a:rPr>
              <a:t>MAR707</a:t>
            </a:r>
          </a:p>
        </p:txBody>
      </p:sp>
      <p:sp>
        <p:nvSpPr>
          <p:cNvPr id="8" name="Slide Number Placeholder 5"/>
          <p:cNvSpPr>
            <a:spLocks noGrp="1"/>
          </p:cNvSpPr>
          <p:nvPr>
            <p:ph type="sldNum" sz="quarter" idx="12"/>
          </p:nvPr>
        </p:nvSpPr>
        <p:spPr/>
        <p:txBody>
          <a:bodyPr/>
          <a:lstStyle>
            <a:lvl1pPr>
              <a:defRPr/>
            </a:lvl1pPr>
            <a:extLst/>
          </a:lstStyle>
          <a:p>
            <a:pPr>
              <a:defRPr/>
            </a:pPr>
            <a:fld id="{F3885D21-0D3D-42CE-9776-BCD0AD63B314}"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018177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p>
            <a:r>
              <a:rPr lang="en-US" smtClean="0"/>
              <a:t>Click to edit Master title style</a:t>
            </a:r>
            <a:endParaRPr lang="en-US"/>
          </a:p>
        </p:txBody>
      </p:sp>
      <p:sp>
        <p:nvSpPr>
          <p:cNvPr id="9" name="Slide Number Placeholder 6"/>
          <p:cNvSpPr>
            <a:spLocks noGrp="1"/>
          </p:cNvSpPr>
          <p:nvPr>
            <p:ph type="sldNum" sz="quarter" idx="12"/>
          </p:nvPr>
        </p:nvSpPr>
        <p:spPr/>
        <p:txBody>
          <a:bodyPr/>
          <a:lstStyle>
            <a:lvl1pPr>
              <a:defRPr/>
            </a:lvl1pPr>
            <a:extLst/>
          </a:lstStyle>
          <a:p>
            <a:pPr>
              <a:defRPr/>
            </a:pPr>
            <a:fld id="{FE89EF74-7DA3-4563-AA14-115A1F7E5C74}"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11748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solidFill>
                <a:prstClr val="black"/>
              </a:solidFill>
            </a:endParaRPr>
          </a:p>
        </p:txBody>
      </p:sp>
      <p:sp>
        <p:nvSpPr>
          <p:cNvPr id="8" name="Footer Placeholder 7"/>
          <p:cNvSpPr>
            <a:spLocks noGrp="1"/>
          </p:cNvSpPr>
          <p:nvPr>
            <p:ph type="ftr" sz="quarter" idx="11"/>
          </p:nvPr>
        </p:nvSpPr>
        <p:spPr/>
        <p:txBody>
          <a:bodyPr/>
          <a:lstStyle>
            <a:lvl1pPr>
              <a:defRPr/>
            </a:lvl1pPr>
            <a:extLst/>
          </a:lstStyle>
          <a:p>
            <a:pPr>
              <a:defRPr/>
            </a:pPr>
            <a:r>
              <a:rPr lang="en-US">
                <a:solidFill>
                  <a:prstClr val="black"/>
                </a:solidFill>
              </a:rPr>
              <a:t>MAR707</a:t>
            </a:r>
          </a:p>
        </p:txBody>
      </p:sp>
      <p:sp>
        <p:nvSpPr>
          <p:cNvPr id="9" name="Slide Number Placeholder 8"/>
          <p:cNvSpPr>
            <a:spLocks noGrp="1"/>
          </p:cNvSpPr>
          <p:nvPr>
            <p:ph type="sldNum" sz="quarter" idx="12"/>
          </p:nvPr>
        </p:nvSpPr>
        <p:spPr/>
        <p:txBody>
          <a:bodyPr/>
          <a:lstStyle>
            <a:lvl1pPr>
              <a:defRPr/>
            </a:lvl1pPr>
            <a:extLst/>
          </a:lstStyle>
          <a:p>
            <a:pPr>
              <a:defRPr/>
            </a:pPr>
            <a:fld id="{F59C69D5-D6BB-40F8-BFEA-54D229BC03E2}"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066781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4" name="Footer Placeholder 21"/>
          <p:cNvSpPr>
            <a:spLocks noGrp="1"/>
          </p:cNvSpPr>
          <p:nvPr>
            <p:ph type="ftr" sz="quarter" idx="11"/>
          </p:nvPr>
        </p:nvSpPr>
        <p:spPr/>
        <p:txBody>
          <a:bodyPr/>
          <a:lstStyle>
            <a:lvl1pPr>
              <a:defRPr/>
            </a:lvl1pPr>
          </a:lstStyle>
          <a:p>
            <a:pPr>
              <a:defRPr/>
            </a:pPr>
            <a:r>
              <a:rPr lang="en-US">
                <a:solidFill>
                  <a:prstClr val="black"/>
                </a:solidFill>
              </a:rPr>
              <a:t>MAR707</a:t>
            </a:r>
          </a:p>
        </p:txBody>
      </p:sp>
      <p:sp>
        <p:nvSpPr>
          <p:cNvPr id="5" name="Slide Number Placeholder 17"/>
          <p:cNvSpPr>
            <a:spLocks noGrp="1"/>
          </p:cNvSpPr>
          <p:nvPr>
            <p:ph type="sldNum" sz="quarter" idx="12"/>
          </p:nvPr>
        </p:nvSpPr>
        <p:spPr/>
        <p:txBody>
          <a:bodyPr/>
          <a:lstStyle>
            <a:lvl1pPr>
              <a:defRPr/>
            </a:lvl1pPr>
          </a:lstStyle>
          <a:p>
            <a:pPr>
              <a:defRPr/>
            </a:pPr>
            <a:fld id="{F05F688B-3F8D-429E-9DE0-EA2AA0A6F760}"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2371172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3" name="Footer Placeholder 21"/>
          <p:cNvSpPr>
            <a:spLocks noGrp="1"/>
          </p:cNvSpPr>
          <p:nvPr>
            <p:ph type="ftr" sz="quarter" idx="11"/>
          </p:nvPr>
        </p:nvSpPr>
        <p:spPr/>
        <p:txBody>
          <a:bodyPr/>
          <a:lstStyle>
            <a:lvl1pPr>
              <a:defRPr/>
            </a:lvl1pPr>
          </a:lstStyle>
          <a:p>
            <a:pPr>
              <a:defRPr/>
            </a:pPr>
            <a:r>
              <a:rPr lang="en-US">
                <a:solidFill>
                  <a:prstClr val="black"/>
                </a:solidFill>
              </a:rPr>
              <a:t>MAR707</a:t>
            </a:r>
          </a:p>
        </p:txBody>
      </p:sp>
      <p:sp>
        <p:nvSpPr>
          <p:cNvPr id="4" name="Slide Number Placeholder 17"/>
          <p:cNvSpPr>
            <a:spLocks noGrp="1"/>
          </p:cNvSpPr>
          <p:nvPr>
            <p:ph type="sldNum" sz="quarter" idx="12"/>
          </p:nvPr>
        </p:nvSpPr>
        <p:spPr/>
        <p:txBody>
          <a:bodyPr/>
          <a:lstStyle>
            <a:lvl1pPr>
              <a:defRPr/>
            </a:lvl1pPr>
          </a:lstStyle>
          <a:p>
            <a:pPr>
              <a:defRPr/>
            </a:pPr>
            <a:fld id="{D4714437-A561-4AF3-B59A-A5967249F7FD}"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181647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solidFill>
                <a:prstClr val="black"/>
              </a:solidFill>
            </a:endParaRPr>
          </a:p>
        </p:txBody>
      </p:sp>
      <p:sp>
        <p:nvSpPr>
          <p:cNvPr id="6" name="Footer Placeholder 5"/>
          <p:cNvSpPr>
            <a:spLocks noGrp="1"/>
          </p:cNvSpPr>
          <p:nvPr>
            <p:ph type="ftr" sz="quarter" idx="11"/>
          </p:nvPr>
        </p:nvSpPr>
        <p:spPr/>
        <p:txBody>
          <a:bodyPr/>
          <a:lstStyle>
            <a:lvl1pPr>
              <a:defRPr/>
            </a:lvl1pPr>
            <a:extLst/>
          </a:lstStyle>
          <a:p>
            <a:pPr>
              <a:defRPr/>
            </a:pPr>
            <a:r>
              <a:rPr lang="en-US">
                <a:solidFill>
                  <a:prstClr val="black"/>
                </a:solidFill>
              </a:rPr>
              <a:t>MAR707</a:t>
            </a:r>
          </a:p>
        </p:txBody>
      </p:sp>
      <p:sp>
        <p:nvSpPr>
          <p:cNvPr id="7" name="Slide Number Placeholder 6"/>
          <p:cNvSpPr>
            <a:spLocks noGrp="1"/>
          </p:cNvSpPr>
          <p:nvPr>
            <p:ph type="sldNum" sz="quarter" idx="12"/>
          </p:nvPr>
        </p:nvSpPr>
        <p:spPr/>
        <p:txBody>
          <a:bodyPr/>
          <a:lstStyle>
            <a:lvl1pPr>
              <a:defRPr/>
            </a:lvl1pPr>
            <a:extLst/>
          </a:lstStyle>
          <a:p>
            <a:pPr>
              <a:defRPr/>
            </a:pPr>
            <a:fld id="{0025707A-DC49-4483-872A-8886EAC8CE8C}"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93422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0" fontAlgn="base" hangingPunct="0">
              <a:spcBef>
                <a:spcPct val="0"/>
              </a:spcBef>
              <a:spcAft>
                <a:spcPct val="0"/>
              </a:spcAft>
              <a:defRPr/>
            </a:pPr>
            <a:endParaRPr lang="en-US">
              <a:solidFill>
                <a:prstClr val="black"/>
              </a:solidFill>
              <a:latin typeface="Tahoma" pitchFamily="34" charset="0"/>
              <a:cs typeface="Arial" charset="0"/>
            </a:endParaRPr>
          </a:p>
        </p:txBody>
      </p:sp>
      <p:sp>
        <p:nvSpPr>
          <p:cNvPr id="6" name="Freeform 15"/>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eaLnBrk="0" fontAlgn="base" hangingPunct="0">
              <a:spcBef>
                <a:spcPct val="0"/>
              </a:spcBef>
              <a:spcAft>
                <a:spcPct val="0"/>
              </a:spcAft>
            </a:pPr>
            <a:endParaRPr lang="en-GB">
              <a:solidFill>
                <a:prstClr val="black"/>
              </a:solidFill>
              <a:latin typeface="Tahoma" pitchFamily="34" charset="0"/>
              <a:cs typeface="Arial" charset="0"/>
            </a:endParaRPr>
          </a:p>
        </p:txBody>
      </p:sp>
      <p:sp>
        <p:nvSpPr>
          <p:cNvPr id="7" name="Right Triangle 6"/>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defRPr/>
            </a:pPr>
            <a:endParaRPr lang="en-US">
              <a:solidFill>
                <a:prstClr val="white"/>
              </a:solidFill>
            </a:endParaRPr>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base">
              <a:spcBef>
                <a:spcPct val="0"/>
              </a:spcBef>
              <a:spcAft>
                <a:spcPct val="0"/>
              </a:spcAft>
              <a:defRPr/>
            </a:pPr>
            <a:endParaRPr lang="en-US">
              <a:solidFill>
                <a:prstClr val="white"/>
              </a:solidFill>
            </a:endParaRPr>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solidFill>
                <a:prstClr val="black"/>
              </a:solidFill>
            </a:endParaRPr>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r>
              <a:rPr lang="en-US">
                <a:solidFill>
                  <a:prstClr val="black"/>
                </a:solidFill>
              </a:rPr>
              <a:t>MAR707</a:t>
            </a:r>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5AA06442-F556-480A-899A-6967E60E6E69}"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1749630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r>
              <a:rPr lang="en-US">
                <a:solidFill>
                  <a:prstClr val="black"/>
                </a:solidFill>
              </a:rPr>
              <a:t>MAR707</a:t>
            </a:r>
          </a:p>
        </p:txBody>
      </p:sp>
      <p:sp>
        <p:nvSpPr>
          <p:cNvPr id="6" name="Slide Number Placeholder 17"/>
          <p:cNvSpPr>
            <a:spLocks noGrp="1"/>
          </p:cNvSpPr>
          <p:nvPr>
            <p:ph type="sldNum" sz="quarter" idx="12"/>
          </p:nvPr>
        </p:nvSpPr>
        <p:spPr/>
        <p:txBody>
          <a:bodyPr/>
          <a:lstStyle>
            <a:lvl1pPr>
              <a:defRPr/>
            </a:lvl1pPr>
          </a:lstStyle>
          <a:p>
            <a:pPr>
              <a:defRPr/>
            </a:pPr>
            <a:fld id="{D7DB8874-244A-4D6C-8633-470AA067C2EB}"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3463583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solidFill>
                <a:prstClr val="black"/>
              </a:solidFill>
            </a:endParaRPr>
          </a:p>
        </p:txBody>
      </p:sp>
      <p:sp>
        <p:nvSpPr>
          <p:cNvPr id="5" name="Footer Placeholder 21"/>
          <p:cNvSpPr>
            <a:spLocks noGrp="1"/>
          </p:cNvSpPr>
          <p:nvPr>
            <p:ph type="ftr" sz="quarter" idx="11"/>
          </p:nvPr>
        </p:nvSpPr>
        <p:spPr/>
        <p:txBody>
          <a:bodyPr/>
          <a:lstStyle>
            <a:lvl1pPr>
              <a:defRPr/>
            </a:lvl1pPr>
          </a:lstStyle>
          <a:p>
            <a:pPr>
              <a:defRPr/>
            </a:pPr>
            <a:r>
              <a:rPr lang="en-US">
                <a:solidFill>
                  <a:prstClr val="black"/>
                </a:solidFill>
              </a:rPr>
              <a:t>MAR707</a:t>
            </a:r>
          </a:p>
        </p:txBody>
      </p:sp>
      <p:sp>
        <p:nvSpPr>
          <p:cNvPr id="6" name="Slide Number Placeholder 17"/>
          <p:cNvSpPr>
            <a:spLocks noGrp="1"/>
          </p:cNvSpPr>
          <p:nvPr>
            <p:ph type="sldNum" sz="quarter" idx="12"/>
          </p:nvPr>
        </p:nvSpPr>
        <p:spPr/>
        <p:txBody>
          <a:bodyPr/>
          <a:lstStyle>
            <a:lvl1pPr>
              <a:defRPr/>
            </a:lvl1pPr>
          </a:lstStyle>
          <a:p>
            <a:pPr>
              <a:defRPr/>
            </a:pPr>
            <a:fld id="{C29E55C9-232E-4DFE-AE45-D2599023BA78}" type="slidenum">
              <a:rPr lang="en-US">
                <a:solidFill>
                  <a:prstClr val="black"/>
                </a:solidFill>
              </a:rPr>
              <a:pPr>
                <a:defRPr/>
              </a:pPr>
              <a:t>‹#›</a:t>
            </a:fld>
            <a:endParaRPr lang="en-US">
              <a:solidFill>
                <a:prstClr val="black"/>
              </a:solidFill>
            </a:endParaRPr>
          </a:p>
        </p:txBody>
      </p:sp>
    </p:spTree>
    <p:extLst>
      <p:ext uri="{BB962C8B-B14F-4D97-AF65-F5344CB8AC3E}">
        <p14:creationId xmlns:p14="http://schemas.microsoft.com/office/powerpoint/2010/main" val="4057144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Section Header">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3543" y="0"/>
            <a:ext cx="9100457" cy="6879771"/>
          </a:xfrm>
          <a:prstGeom prst="rect">
            <a:avLst/>
          </a:prstGeom>
        </p:spPr>
      </p:pic>
      <p:pic>
        <p:nvPicPr>
          <p:cNvPr id="8" name="Picture 7"/>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rot="5400000">
            <a:off x="3161049" y="-3176815"/>
            <a:ext cx="2819400" cy="9173031"/>
          </a:xfrm>
          <a:prstGeom prst="rect">
            <a:avLst/>
          </a:prstGeom>
        </p:spPr>
      </p:pic>
      <p:sp>
        <p:nvSpPr>
          <p:cNvPr id="2" name="Title 1"/>
          <p:cNvSpPr>
            <a:spLocks noGrp="1"/>
          </p:cNvSpPr>
          <p:nvPr>
            <p:ph type="title" hasCustomPrompt="1"/>
          </p:nvPr>
        </p:nvSpPr>
        <p:spPr>
          <a:xfrm>
            <a:off x="4572000" y="3048000"/>
            <a:ext cx="4343400" cy="1362075"/>
          </a:xfrm>
        </p:spPr>
        <p:txBody>
          <a:bodyPr anchor="b" anchorCtr="0"/>
          <a:lstStyle>
            <a:lvl1pPr algn="l">
              <a:defRPr sz="4000" b="1" cap="small" baseline="0">
                <a:solidFill>
                  <a:srgbClr val="003300"/>
                </a:solidFill>
              </a:defRPr>
            </a:lvl1pPr>
          </a:lstStyle>
          <a:p>
            <a:r>
              <a:rPr lang="en-US" dirty="0" smtClean="0"/>
              <a:t>Click to edit master title style</a:t>
            </a:r>
            <a:endParaRPr lang="en-US" dirty="0"/>
          </a:p>
        </p:txBody>
      </p:sp>
      <p:sp>
        <p:nvSpPr>
          <p:cNvPr id="4" name="Date Placeholder 3"/>
          <p:cNvSpPr>
            <a:spLocks noGrp="1"/>
          </p:cNvSpPr>
          <p:nvPr>
            <p:ph type="dt" sz="half" idx="10"/>
          </p:nvPr>
        </p:nvSpPr>
        <p:spPr/>
        <p:txBody>
          <a:bodyPr/>
          <a:lstStyle/>
          <a:p>
            <a:fld id="{757B281C-5159-4971-8228-52B9A72E9ED2}" type="datetimeFigureOut">
              <a:rPr lang="en-US" smtClean="0"/>
              <a:pPr/>
              <a:t>11/7/2017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D6E5A2-EC83-451F-A719-9AC1370DD5CF}" type="slidenum">
              <a:rPr lang="en-US" smtClean="0"/>
              <a:pPr/>
              <a:t>‹#›</a:t>
            </a:fld>
            <a:endParaRPr lang="en-US" dirty="0"/>
          </a:p>
        </p:txBody>
      </p:sp>
      <p:sp>
        <p:nvSpPr>
          <p:cNvPr id="10" name="Picture Placeholder 9"/>
          <p:cNvSpPr>
            <a:spLocks noGrp="1"/>
          </p:cNvSpPr>
          <p:nvPr>
            <p:ph type="pic" sz="quarter" idx="13" hasCustomPrompt="1"/>
          </p:nvPr>
        </p:nvSpPr>
        <p:spPr>
          <a:xfrm>
            <a:off x="6781800" y="5334000"/>
            <a:ext cx="2133600" cy="990600"/>
          </a:xfrm>
        </p:spPr>
        <p:txBody>
          <a:bodyPr>
            <a:normAutofit/>
          </a:bodyPr>
          <a:lstStyle>
            <a:lvl1pPr marL="0" indent="0" algn="ctr">
              <a:buNone/>
              <a:defRPr sz="1800"/>
            </a:lvl1pPr>
          </a:lstStyle>
          <a:p>
            <a:r>
              <a:rPr lang="en-US" dirty="0" smtClean="0"/>
              <a:t>Company Logo</a:t>
            </a:r>
            <a:endParaRPr lang="en-US" dirty="0"/>
          </a:p>
        </p:txBody>
      </p:sp>
    </p:spTree>
    <p:extLst>
      <p:ext uri="{BB962C8B-B14F-4D97-AF65-F5344CB8AC3E}">
        <p14:creationId xmlns:p14="http://schemas.microsoft.com/office/powerpoint/2010/main" val="4048372270"/>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eaLnBrk="0" fontAlgn="base" hangingPunct="0">
              <a:spcBef>
                <a:spcPct val="0"/>
              </a:spcBef>
              <a:spcAft>
                <a:spcPct val="0"/>
              </a:spcAft>
              <a:defRPr/>
            </a:pPr>
            <a:endParaRPr lang="en-US">
              <a:solidFill>
                <a:prstClr val="black"/>
              </a:solidFill>
              <a:latin typeface="Tahoma" pitchFamily="34" charset="0"/>
              <a:cs typeface="Arial" charset="0"/>
            </a:endParaRPr>
          </a:p>
        </p:txBody>
      </p:sp>
      <p:sp>
        <p:nvSpPr>
          <p:cNvPr id="1027" name="Freeform 11"/>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eaLnBrk="0" fontAlgn="base" hangingPunct="0">
              <a:spcBef>
                <a:spcPct val="0"/>
              </a:spcBef>
              <a:spcAft>
                <a:spcPct val="0"/>
              </a:spcAft>
            </a:pPr>
            <a:endParaRPr lang="en-GB">
              <a:solidFill>
                <a:prstClr val="black"/>
              </a:solidFill>
              <a:latin typeface="Tahoma" pitchFamily="34" charset="0"/>
              <a:cs typeface="Arial" charset="0"/>
            </a:endParaRPr>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smtClean="0"/>
              <a:t>Click to edit Master title style</a:t>
            </a:r>
            <a:endParaRPr lang="en-US"/>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defRPr>
            </a:lvl1pPr>
            <a:extLst/>
          </a:lstStyle>
          <a:p>
            <a:pPr fontAlgn="base">
              <a:spcBef>
                <a:spcPct val="0"/>
              </a:spcBef>
              <a:spcAft>
                <a:spcPct val="0"/>
              </a:spcAft>
              <a:defRPr/>
            </a:pPr>
            <a:endParaRPr lang="en-US">
              <a:solidFill>
                <a:prstClr val="black"/>
              </a:solidFill>
              <a:latin typeface="Tahoma" pitchFamily="34" charset="0"/>
              <a:cs typeface="Arial" charset="0"/>
            </a:endParaRPr>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defRPr>
            </a:lvl1pPr>
            <a:extLst/>
          </a:lstStyle>
          <a:p>
            <a:pPr fontAlgn="base">
              <a:spcBef>
                <a:spcPct val="0"/>
              </a:spcBef>
              <a:spcAft>
                <a:spcPct val="0"/>
              </a:spcAft>
              <a:defRPr/>
            </a:pPr>
            <a:r>
              <a:rPr lang="en-US">
                <a:solidFill>
                  <a:prstClr val="black"/>
                </a:solidFill>
                <a:latin typeface="Tahoma" pitchFamily="34" charset="0"/>
                <a:cs typeface="Arial" charset="0"/>
              </a:rPr>
              <a:t>MAR707</a:t>
            </a: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defRPr>
            </a:lvl1pPr>
            <a:extLst/>
          </a:lstStyle>
          <a:p>
            <a:pPr fontAlgn="base">
              <a:spcBef>
                <a:spcPct val="0"/>
              </a:spcBef>
              <a:spcAft>
                <a:spcPct val="0"/>
              </a:spcAft>
              <a:defRPr/>
            </a:pPr>
            <a:fld id="{0F362A74-F0F7-4C28-A837-1BA802730641}" type="slidenum">
              <a:rPr lang="en-US">
                <a:solidFill>
                  <a:prstClr val="black"/>
                </a:solidFill>
                <a:latin typeface="Tahoma" pitchFamily="34" charset="0"/>
                <a:cs typeface="Arial" charset="0"/>
              </a:rPr>
              <a:pPr fontAlgn="base">
                <a:spcBef>
                  <a:spcPct val="0"/>
                </a:spcBef>
                <a:spcAft>
                  <a:spcPct val="0"/>
                </a:spcAft>
                <a:defRPr/>
              </a:pPr>
              <a:t>‹#›</a:t>
            </a:fld>
            <a:endParaRPr lang="en-US">
              <a:solidFill>
                <a:prstClr val="black"/>
              </a:solidFill>
              <a:latin typeface="Tahoma" pitchFamily="34" charset="0"/>
              <a:cs typeface="Arial" charset="0"/>
            </a:endParaRPr>
          </a:p>
        </p:txBody>
      </p:sp>
    </p:spTree>
    <p:extLst>
      <p:ext uri="{BB962C8B-B14F-4D97-AF65-F5344CB8AC3E}">
        <p14:creationId xmlns:p14="http://schemas.microsoft.com/office/powerpoint/2010/main" val="32318119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6" r:id="rId12"/>
  </p:sldLayoutIdLst>
  <p:hf sldNum="0" hd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7atphSqrvAc"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oleObject" Target="../embeddings/oleObject6.bin"/><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6.png"/><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18.png"/><Relationship Id="rId4" Type="http://schemas.openxmlformats.org/officeDocument/2006/relationships/image" Target="../media/image15.png"/><Relationship Id="rId9" Type="http://schemas.openxmlformats.org/officeDocument/2006/relationships/oleObject" Target="../embeddings/oleObject4.bin"/><Relationship Id="rId1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5x1od3PAlQ"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www.dpdhl.com/content/dam/dpdhl/presse/pdf/2015/DHLTrendReport_Internet_of_things.pdf" TargetMode="External"/><Relationship Id="rId2" Type="http://schemas.openxmlformats.org/officeDocument/2006/relationships/hyperlink" Target="http://ieeexplore.ieee.org/stamp/stamp.jsp?tp=&amp;arnumber=6201508" TargetMode="External"/><Relationship Id="rId1" Type="http://schemas.openxmlformats.org/officeDocument/2006/relationships/slideLayout" Target="../slideLayouts/slideLayout2.xml"/><Relationship Id="rId4" Type="http://schemas.openxmlformats.org/officeDocument/2006/relationships/hyperlink" Target="http://www.aankhen.com/Articles/3MythsaboutIoTinLogistics_p.pdf" TargetMode="Externa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7" name="TextBox 1"/>
          <p:cNvSpPr txBox="1">
            <a:spLocks noChangeArrowheads="1"/>
          </p:cNvSpPr>
          <p:nvPr/>
        </p:nvSpPr>
        <p:spPr bwMode="auto">
          <a:xfrm>
            <a:off x="1403648" y="1916832"/>
            <a:ext cx="72008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C00000"/>
              </a:buClr>
              <a:buFont typeface="Arial" charset="0"/>
              <a:buChar char="•"/>
              <a:defRPr sz="3200">
                <a:solidFill>
                  <a:schemeClr val="tx1"/>
                </a:solidFill>
                <a:latin typeface="Calibri" pitchFamily="34" charset="0"/>
                <a:ea typeface="ＭＳ Ｐゴシック" pitchFamily="34" charset="-128"/>
              </a:defRPr>
            </a:lvl1pPr>
            <a:lvl2pPr marL="742950" indent="-285750" eaLnBrk="0" hangingPunct="0">
              <a:spcBef>
                <a:spcPct val="20000"/>
              </a:spcBef>
              <a:buClr>
                <a:srgbClr val="C00000"/>
              </a:buClr>
              <a:buFont typeface="Arial" charset="0"/>
              <a:buChar char="–"/>
              <a:defRPr sz="2800">
                <a:solidFill>
                  <a:schemeClr val="tx1"/>
                </a:solidFill>
                <a:latin typeface="Calibri" pitchFamily="34" charset="0"/>
                <a:ea typeface="ＭＳ Ｐゴシック" pitchFamily="34" charset="-128"/>
              </a:defRPr>
            </a:lvl2pPr>
            <a:lvl3pPr marL="1143000" indent="-228600" eaLnBrk="0" hangingPunct="0">
              <a:spcBef>
                <a:spcPct val="20000"/>
              </a:spcBef>
              <a:buClr>
                <a:srgbClr val="C00000"/>
              </a:buClr>
              <a:buFont typeface="Arial" charset="0"/>
              <a:buChar char="•"/>
              <a:defRPr sz="2400">
                <a:solidFill>
                  <a:schemeClr val="tx1"/>
                </a:solidFill>
                <a:latin typeface="Calibri" pitchFamily="34" charset="0"/>
                <a:ea typeface="ＭＳ Ｐゴシック" pitchFamily="34" charset="-128"/>
              </a:defRPr>
            </a:lvl3pPr>
            <a:lvl4pPr marL="1600200" indent="-228600" eaLnBrk="0" hangingPunct="0">
              <a:spcBef>
                <a:spcPct val="20000"/>
              </a:spcBef>
              <a:buClr>
                <a:srgbClr val="C00000"/>
              </a:buClr>
              <a:buFont typeface="Arial" charset="0"/>
              <a:buChar char="–"/>
              <a:defRPr sz="2000">
                <a:solidFill>
                  <a:schemeClr val="tx1"/>
                </a:solidFill>
                <a:latin typeface="Calibri" pitchFamily="34" charset="0"/>
                <a:ea typeface="ＭＳ Ｐゴシック" pitchFamily="34" charset="-128"/>
              </a:defRPr>
            </a:lvl4pPr>
            <a:lvl5pPr marL="2057400" indent="-228600" eaLnBrk="0" hangingPunct="0">
              <a:spcBef>
                <a:spcPct val="20000"/>
              </a:spcBef>
              <a:buClr>
                <a:srgbClr val="C00000"/>
              </a:buClr>
              <a:buFont typeface="Arial"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Clr>
                <a:srgbClr val="C00000"/>
              </a:buClr>
              <a:buFont typeface="Arial"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Clr>
                <a:srgbClr val="C00000"/>
              </a:buClr>
              <a:buFont typeface="Arial"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Clr>
                <a:srgbClr val="C00000"/>
              </a:buClr>
              <a:buFont typeface="Arial"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Clr>
                <a:srgbClr val="C00000"/>
              </a:buClr>
              <a:buFont typeface="Arial" charset="0"/>
              <a:buChar char="»"/>
              <a:defRPr sz="2000">
                <a:solidFill>
                  <a:schemeClr val="tx1"/>
                </a:solidFill>
                <a:latin typeface="Calibri" pitchFamily="34" charset="0"/>
                <a:ea typeface="ＭＳ Ｐゴシック" pitchFamily="34" charset="-128"/>
              </a:defRPr>
            </a:lvl9pPr>
          </a:lstStyle>
          <a:p>
            <a:pPr algn="ctr" eaLnBrk="1" fontAlgn="base" hangingPunct="1">
              <a:spcBef>
                <a:spcPct val="0"/>
              </a:spcBef>
              <a:spcAft>
                <a:spcPct val="0"/>
              </a:spcAft>
              <a:buClrTx/>
              <a:buFontTx/>
              <a:buNone/>
              <a:defRPr/>
            </a:pPr>
            <a:r>
              <a:rPr lang="en-GB" altLang="en-US" sz="3600" b="1" dirty="0" smtClean="0">
                <a:solidFill>
                  <a:prstClr val="black"/>
                </a:solidFill>
                <a:effectLst>
                  <a:outerShdw blurRad="38100" dist="38100" dir="2700000" algn="tl">
                    <a:srgbClr val="000000">
                      <a:alpha val="43137"/>
                    </a:srgbClr>
                  </a:outerShdw>
                </a:effectLst>
                <a:latin typeface="Arial" charset="0"/>
                <a:cs typeface="Arial" charset="0"/>
              </a:rPr>
              <a:t>Lecture 3</a:t>
            </a:r>
          </a:p>
          <a:p>
            <a:pPr algn="ctr" eaLnBrk="1" fontAlgn="base" hangingPunct="1">
              <a:spcBef>
                <a:spcPct val="0"/>
              </a:spcBef>
              <a:spcAft>
                <a:spcPct val="0"/>
              </a:spcAft>
              <a:buClrTx/>
              <a:buFontTx/>
              <a:buNone/>
              <a:defRPr/>
            </a:pPr>
            <a:r>
              <a:rPr lang="en-GB" altLang="en-US" sz="3600" b="1" dirty="0" smtClean="0">
                <a:solidFill>
                  <a:prstClr val="black"/>
                </a:solidFill>
                <a:effectLst>
                  <a:outerShdw blurRad="38100" dist="38100" dir="2700000" algn="tl">
                    <a:srgbClr val="000000">
                      <a:alpha val="43137"/>
                    </a:srgbClr>
                  </a:outerShdw>
                </a:effectLst>
                <a:latin typeface="Arial" charset="0"/>
                <a:cs typeface="Arial" charset="0"/>
              </a:rPr>
              <a:t>RFID in Logistics</a:t>
            </a:r>
          </a:p>
          <a:p>
            <a:pPr algn="ctr" eaLnBrk="1" fontAlgn="base" hangingPunct="1">
              <a:spcBef>
                <a:spcPct val="0"/>
              </a:spcBef>
              <a:spcAft>
                <a:spcPct val="0"/>
              </a:spcAft>
              <a:buClrTx/>
              <a:buFontTx/>
              <a:buNone/>
              <a:defRPr/>
            </a:pPr>
            <a:endParaRPr lang="en-GB" altLang="en-US" sz="3600" b="1" dirty="0" smtClean="0">
              <a:solidFill>
                <a:prstClr val="black"/>
              </a:solidFill>
              <a:effectLst>
                <a:outerShdw blurRad="38100" dist="38100" dir="2700000" algn="tl">
                  <a:srgbClr val="000000">
                    <a:alpha val="43137"/>
                  </a:srgbClr>
                </a:outerShdw>
              </a:effectLst>
              <a:latin typeface="Arial" charset="0"/>
              <a:cs typeface="Arial" charset="0"/>
            </a:endParaRPr>
          </a:p>
          <a:p>
            <a:pPr algn="ctr" eaLnBrk="1" fontAlgn="base" hangingPunct="1">
              <a:spcBef>
                <a:spcPct val="0"/>
              </a:spcBef>
              <a:spcAft>
                <a:spcPct val="0"/>
              </a:spcAft>
              <a:buClrTx/>
              <a:buFontTx/>
              <a:buNone/>
              <a:defRPr/>
            </a:pPr>
            <a:r>
              <a:rPr lang="en-GB" altLang="en-US" sz="2000" b="1" dirty="0" smtClean="0">
                <a:solidFill>
                  <a:prstClr val="black"/>
                </a:solidFill>
                <a:effectLst>
                  <a:outerShdw blurRad="38100" dist="38100" dir="2700000" algn="tl">
                    <a:srgbClr val="000000">
                      <a:alpha val="43137"/>
                    </a:srgbClr>
                  </a:outerShdw>
                </a:effectLst>
                <a:latin typeface="Arial" charset="0"/>
                <a:cs typeface="Arial" charset="0"/>
              </a:rPr>
              <a:t>By </a:t>
            </a:r>
          </a:p>
          <a:p>
            <a:pPr algn="ctr" eaLnBrk="1" fontAlgn="base" hangingPunct="1">
              <a:spcBef>
                <a:spcPct val="0"/>
              </a:spcBef>
              <a:spcAft>
                <a:spcPct val="0"/>
              </a:spcAft>
              <a:buClrTx/>
              <a:buFontTx/>
              <a:buNone/>
              <a:defRPr/>
            </a:pPr>
            <a:r>
              <a:rPr lang="en-GB" altLang="en-US" sz="2000" b="1" dirty="0" smtClean="0">
                <a:solidFill>
                  <a:prstClr val="black"/>
                </a:solidFill>
                <a:effectLst>
                  <a:outerShdw blurRad="38100" dist="38100" dir="2700000" algn="tl">
                    <a:srgbClr val="000000">
                      <a:alpha val="43137"/>
                    </a:srgbClr>
                  </a:outerShdw>
                </a:effectLst>
                <a:latin typeface="Arial" charset="0"/>
                <a:cs typeface="Arial" charset="0"/>
              </a:rPr>
              <a:t>Dr Irina Neaga</a:t>
            </a:r>
          </a:p>
          <a:p>
            <a:pPr algn="ctr" eaLnBrk="1" fontAlgn="base" hangingPunct="1">
              <a:spcBef>
                <a:spcPct val="0"/>
              </a:spcBef>
              <a:spcAft>
                <a:spcPct val="0"/>
              </a:spcAft>
              <a:buClrTx/>
              <a:buFontTx/>
              <a:buNone/>
              <a:defRPr/>
            </a:pPr>
            <a:r>
              <a:rPr lang="en-GB" altLang="en-US" sz="1800" b="1" dirty="0" smtClean="0">
                <a:solidFill>
                  <a:prstClr val="black"/>
                </a:solidFill>
                <a:effectLst>
                  <a:outerShdw blurRad="38100" dist="38100" dir="2700000" algn="tl">
                    <a:srgbClr val="000000">
                      <a:alpha val="43137"/>
                    </a:srgbClr>
                  </a:outerShdw>
                </a:effectLst>
                <a:latin typeface="Arial" charset="0"/>
                <a:cs typeface="Arial" charset="0"/>
              </a:rPr>
              <a:t>School of Engineering and Manufacturing</a:t>
            </a:r>
          </a:p>
          <a:p>
            <a:pPr algn="ctr" eaLnBrk="1" fontAlgn="base" hangingPunct="1">
              <a:spcBef>
                <a:spcPct val="0"/>
              </a:spcBef>
              <a:spcAft>
                <a:spcPct val="0"/>
              </a:spcAft>
              <a:buClrTx/>
              <a:buFontTx/>
              <a:buNone/>
              <a:defRPr/>
            </a:pPr>
            <a:r>
              <a:rPr lang="en-GB" altLang="en-US" sz="1800" b="1" dirty="0" smtClean="0">
                <a:solidFill>
                  <a:prstClr val="black"/>
                </a:solidFill>
                <a:effectLst>
                  <a:outerShdw blurRad="38100" dist="38100" dir="2700000" algn="tl">
                    <a:srgbClr val="000000">
                      <a:alpha val="43137"/>
                    </a:srgbClr>
                  </a:outerShdw>
                </a:effectLst>
                <a:latin typeface="Arial" charset="0"/>
                <a:cs typeface="Arial" charset="0"/>
              </a:rPr>
              <a:t>University of Wales Trinity St David</a:t>
            </a:r>
          </a:p>
          <a:p>
            <a:pPr algn="ctr" eaLnBrk="1" fontAlgn="base" hangingPunct="1">
              <a:spcBef>
                <a:spcPct val="0"/>
              </a:spcBef>
              <a:spcAft>
                <a:spcPct val="0"/>
              </a:spcAft>
              <a:buClrTx/>
              <a:buFontTx/>
              <a:buNone/>
              <a:defRPr/>
            </a:pPr>
            <a:r>
              <a:rPr lang="en-GB" altLang="en-US" sz="1800" b="1" dirty="0" err="1" smtClean="0">
                <a:solidFill>
                  <a:prstClr val="black"/>
                </a:solidFill>
                <a:effectLst>
                  <a:outerShdw blurRad="38100" dist="38100" dir="2700000" algn="tl">
                    <a:srgbClr val="000000">
                      <a:alpha val="43137"/>
                    </a:srgbClr>
                  </a:outerShdw>
                </a:effectLst>
                <a:latin typeface="Arial" charset="0"/>
                <a:cs typeface="Arial" charset="0"/>
              </a:rPr>
              <a:t>Cadogan</a:t>
            </a:r>
            <a:r>
              <a:rPr lang="en-GB" altLang="en-US" sz="1800" b="1" dirty="0" smtClean="0">
                <a:solidFill>
                  <a:prstClr val="black"/>
                </a:solidFill>
                <a:effectLst>
                  <a:outerShdw blurRad="38100" dist="38100" dir="2700000" algn="tl">
                    <a:srgbClr val="000000">
                      <a:alpha val="43137"/>
                    </a:srgbClr>
                  </a:outerShdw>
                </a:effectLst>
                <a:latin typeface="Arial" charset="0"/>
                <a:cs typeface="Arial" charset="0"/>
              </a:rPr>
              <a:t> Centre, Swansea, SA1 6ED</a:t>
            </a:r>
          </a:p>
          <a:p>
            <a:pPr algn="ctr" eaLnBrk="1" fontAlgn="base" hangingPunct="1">
              <a:spcBef>
                <a:spcPct val="0"/>
              </a:spcBef>
              <a:spcAft>
                <a:spcPct val="0"/>
              </a:spcAft>
              <a:buClrTx/>
              <a:buFontTx/>
              <a:buNone/>
              <a:defRPr/>
            </a:pPr>
            <a:r>
              <a:rPr lang="en-GB" altLang="en-US" sz="1800" b="1" dirty="0" smtClean="0">
                <a:solidFill>
                  <a:prstClr val="black"/>
                </a:solidFill>
                <a:effectLst>
                  <a:outerShdw blurRad="38100" dist="38100" dir="2700000" algn="tl">
                    <a:srgbClr val="000000">
                      <a:alpha val="43137"/>
                    </a:srgbClr>
                  </a:outerShdw>
                </a:effectLst>
                <a:latin typeface="Arial" charset="0"/>
                <a:cs typeface="Arial" charset="0"/>
              </a:rPr>
              <a:t>E-mail: irina.Neaga@uwtsd.ac.uk</a:t>
            </a:r>
          </a:p>
          <a:p>
            <a:pPr algn="ctr" eaLnBrk="1" fontAlgn="base" hangingPunct="1">
              <a:spcBef>
                <a:spcPct val="0"/>
              </a:spcBef>
              <a:spcAft>
                <a:spcPct val="0"/>
              </a:spcAft>
              <a:buClrTx/>
              <a:buFontTx/>
              <a:buNone/>
              <a:defRPr/>
            </a:pPr>
            <a:endParaRPr lang="en-GB" altLang="en-US" sz="3600" b="1" dirty="0" smtClean="0">
              <a:solidFill>
                <a:prstClr val="black"/>
              </a:solidFill>
              <a:effectLst>
                <a:outerShdw blurRad="38100" dist="38100" dir="2700000" algn="tl">
                  <a:srgbClr val="000000">
                    <a:alpha val="43137"/>
                  </a:srgbClr>
                </a:outerShdw>
              </a:effectLst>
              <a:latin typeface="Arial" charset="0"/>
              <a:cs typeface="Arial" charset="0"/>
            </a:endParaRPr>
          </a:p>
        </p:txBody>
      </p:sp>
      <p:sp>
        <p:nvSpPr>
          <p:cNvPr id="2" name="Footer Placeholder 1"/>
          <p:cNvSpPr>
            <a:spLocks noGrp="1"/>
          </p:cNvSpPr>
          <p:nvPr>
            <p:ph type="ftr" sz="quarter" idx="4294967295"/>
          </p:nvPr>
        </p:nvSpPr>
        <p:spPr>
          <a:xfrm>
            <a:off x="6792913" y="6408738"/>
            <a:ext cx="2351087" cy="365125"/>
          </a:xfrm>
        </p:spPr>
        <p:txBody>
          <a:bodyPr/>
          <a:lstStyle/>
          <a:p>
            <a:pPr>
              <a:defRPr/>
            </a:pPr>
            <a:r>
              <a:rPr lang="en-US" dirty="0">
                <a:solidFill>
                  <a:srgbClr val="2DA2BF">
                    <a:tint val="20000"/>
                  </a:srgbClr>
                </a:solidFill>
              </a:rPr>
              <a:t>MAR707</a:t>
            </a:r>
          </a:p>
        </p:txBody>
      </p:sp>
    </p:spTree>
    <p:extLst>
      <p:ext uri="{BB962C8B-B14F-4D97-AF65-F5344CB8AC3E}">
        <p14:creationId xmlns:p14="http://schemas.microsoft.com/office/powerpoint/2010/main" val="22103528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p:txBody>
          <a:bodyPr>
            <a:normAutofit/>
          </a:bodyPr>
          <a:lstStyle/>
          <a:p>
            <a:pPr eaLnBrk="1" fontAlgn="auto" hangingPunct="1">
              <a:spcAft>
                <a:spcPts val="0"/>
              </a:spcAft>
              <a:defRPr/>
            </a:pPr>
            <a:r>
              <a:rPr lang="en-US" altLang="en-US" sz="3600" dirty="0" smtClean="0">
                <a:effectLst>
                  <a:outerShdw blurRad="38100" dist="38100" dir="2700000" algn="tl">
                    <a:srgbClr val="000000">
                      <a:alpha val="43137"/>
                    </a:srgbClr>
                  </a:outerShdw>
                </a:effectLst>
                <a:ea typeface="ＭＳ Ｐゴシック" pitchFamily="34" charset="-128"/>
              </a:rPr>
              <a:t>Learning Objectives</a:t>
            </a:r>
          </a:p>
        </p:txBody>
      </p:sp>
      <p:sp>
        <p:nvSpPr>
          <p:cNvPr id="3" name="Content Placeholder 2"/>
          <p:cNvSpPr>
            <a:spLocks noGrp="1"/>
          </p:cNvSpPr>
          <p:nvPr>
            <p:ph idx="1"/>
          </p:nvPr>
        </p:nvSpPr>
        <p:spPr>
          <a:xfrm>
            <a:off x="467544" y="1700808"/>
            <a:ext cx="8229600" cy="3816424"/>
          </a:xfrm>
        </p:spPr>
        <p:txBody>
          <a:bodyPr/>
          <a:lstStyle/>
          <a:p>
            <a:r>
              <a:rPr lang="en-GB" sz="2400" dirty="0" smtClean="0"/>
              <a:t>Understand RFID definition, principles and systems</a:t>
            </a:r>
          </a:p>
          <a:p>
            <a:r>
              <a:rPr lang="en-GB" sz="2400" dirty="0" smtClean="0"/>
              <a:t>Acquire knowledge about the applications</a:t>
            </a:r>
          </a:p>
          <a:p>
            <a:r>
              <a:rPr lang="en-GB" sz="2400" dirty="0" smtClean="0"/>
              <a:t>Understand the applications of RFID </a:t>
            </a:r>
            <a:r>
              <a:rPr lang="en-GB" sz="2400" dirty="0"/>
              <a:t>in </a:t>
            </a:r>
            <a:r>
              <a:rPr lang="en-GB" sz="2400" dirty="0" smtClean="0"/>
              <a:t>logistics such as warehousing, inventory control  </a:t>
            </a:r>
          </a:p>
          <a:p>
            <a:r>
              <a:rPr lang="en-GB" sz="2400" dirty="0" smtClean="0"/>
              <a:t>Explain the role of RFID to support logistics performance and supply chain efficiency</a:t>
            </a:r>
          </a:p>
          <a:p>
            <a:r>
              <a:rPr lang="en-GB" sz="2400" dirty="0" smtClean="0"/>
              <a:t>Articulate and discuss the advantages, obstacles and issues</a:t>
            </a:r>
          </a:p>
          <a:p>
            <a:r>
              <a:rPr lang="en-GB" sz="2400" dirty="0" smtClean="0"/>
              <a:t>Challenges and opportunities</a:t>
            </a:r>
            <a:endParaRPr lang="en-GB" sz="2400" dirty="0"/>
          </a:p>
        </p:txBody>
      </p:sp>
    </p:spTree>
    <p:extLst>
      <p:ext uri="{BB962C8B-B14F-4D97-AF65-F5344CB8AC3E}">
        <p14:creationId xmlns:p14="http://schemas.microsoft.com/office/powerpoint/2010/main" val="685632493"/>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55576" y="908720"/>
            <a:ext cx="7344816" cy="792088"/>
          </a:xfrm>
        </p:spPr>
        <p:txBody>
          <a:bodyPr/>
          <a:lstStyle/>
          <a:p>
            <a:r>
              <a:rPr lang="en-GB" dirty="0" smtClean="0"/>
              <a:t>RFID</a:t>
            </a:r>
            <a:endParaRPr lang="en-GB" dirty="0"/>
          </a:p>
        </p:txBody>
      </p:sp>
      <p:pic>
        <p:nvPicPr>
          <p:cNvPr id="1026" name="Picture 2" descr="http://animalmigration.org/RFID/images/RFID_SYSTE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4405" y="2852936"/>
            <a:ext cx="3821906" cy="29146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jence.com/new/images/rfid-tag-in-han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263" y="1988840"/>
            <a:ext cx="4214813" cy="3724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2565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6D3B2F1C-FA53-4A2A-9679-6689AAC25FBF}" type="slidenum">
              <a:rPr lang="en-US" altLang="en-US"/>
              <a:pPr/>
              <a:t>4</a:t>
            </a:fld>
            <a:endParaRPr lang="en-US" altLang="en-US"/>
          </a:p>
        </p:txBody>
      </p:sp>
      <p:sp>
        <p:nvSpPr>
          <p:cNvPr id="5410818" name="Rectangle 2"/>
          <p:cNvSpPr>
            <a:spLocks noGrp="1" noChangeArrowheads="1"/>
          </p:cNvSpPr>
          <p:nvPr>
            <p:ph type="title"/>
          </p:nvPr>
        </p:nvSpPr>
        <p:spPr>
          <a:xfrm>
            <a:off x="755576" y="116632"/>
            <a:ext cx="6552728" cy="895350"/>
          </a:xfrm>
        </p:spPr>
        <p:txBody>
          <a:bodyPr>
            <a:normAutofit/>
          </a:bodyPr>
          <a:lstStyle/>
          <a:p>
            <a:r>
              <a:rPr lang="en-US" altLang="en-US" sz="3600" dirty="0" smtClean="0">
                <a:effectLst>
                  <a:outerShdw blurRad="38100" dist="38100" dir="2700000" algn="tl">
                    <a:srgbClr val="C0C0C0"/>
                  </a:outerShdw>
                </a:effectLst>
              </a:rPr>
              <a:t>RFID characteristics</a:t>
            </a:r>
            <a:endParaRPr lang="en-US" altLang="en-US" sz="3600" dirty="0">
              <a:effectLst>
                <a:outerShdw blurRad="38100" dist="38100" dir="2700000" algn="tl">
                  <a:srgbClr val="C0C0C0"/>
                </a:outerShdw>
              </a:effectLst>
            </a:endParaRPr>
          </a:p>
        </p:txBody>
      </p:sp>
      <p:sp>
        <p:nvSpPr>
          <p:cNvPr id="5410819" name="Rectangle 3"/>
          <p:cNvSpPr>
            <a:spLocks noGrp="1" noChangeArrowheads="1"/>
          </p:cNvSpPr>
          <p:nvPr>
            <p:ph type="body" idx="1"/>
          </p:nvPr>
        </p:nvSpPr>
        <p:spPr>
          <a:xfrm>
            <a:off x="395536" y="980728"/>
            <a:ext cx="8496944" cy="5562600"/>
          </a:xfrm>
          <a:noFill/>
          <a:ln/>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38100" cmpd="dbl">
                <a:solidFill>
                  <a:schemeClr val="hlink"/>
                </a:solidFill>
                <a:miter lim="800000"/>
                <a:headEnd/>
                <a:tailEnd/>
              </a14:hiddenLine>
            </a:ext>
            <a:ext uri="{AF507438-7753-43E0-B8FC-AC1667EBCBE1}">
              <a14:hiddenEffects xmlns:a14="http://schemas.microsoft.com/office/drawing/2010/main">
                <a:effectLst>
                  <a:outerShdw dist="35921" dir="2700000" algn="ctr" rotWithShape="0">
                    <a:srgbClr val="A50021"/>
                  </a:outerShdw>
                </a:effectLst>
              </a14:hiddenEffects>
            </a:ext>
          </a:extLst>
        </p:spPr>
        <p:txBody>
          <a:bodyPr/>
          <a:lstStyle/>
          <a:p>
            <a:pPr>
              <a:spcBef>
                <a:spcPct val="40000"/>
              </a:spcBef>
            </a:pPr>
            <a:r>
              <a:rPr lang="en-US" altLang="en-US" dirty="0" smtClean="0"/>
              <a:t>ADC </a:t>
            </a:r>
            <a:r>
              <a:rPr lang="en-US" altLang="en-US" dirty="0"/>
              <a:t>(Automated Data Collection) technology that:</a:t>
            </a:r>
          </a:p>
          <a:p>
            <a:pPr lvl="1">
              <a:spcBef>
                <a:spcPct val="40000"/>
              </a:spcBef>
              <a:buClr>
                <a:schemeClr val="bg2">
                  <a:lumMod val="10000"/>
                </a:schemeClr>
              </a:buClr>
            </a:pPr>
            <a:r>
              <a:rPr lang="en-US" altLang="en-US" dirty="0"/>
              <a:t>uses radio-frequency waves to transfer data between a reader and </a:t>
            </a:r>
            <a:r>
              <a:rPr lang="en-US" altLang="en-US" dirty="0" smtClean="0"/>
              <a:t>an item </a:t>
            </a:r>
            <a:r>
              <a:rPr lang="en-US" altLang="en-US" dirty="0"/>
              <a:t>to identify, categorize, </a:t>
            </a:r>
            <a:r>
              <a:rPr lang="en-US" altLang="en-US" dirty="0" smtClean="0"/>
              <a:t>track</a:t>
            </a:r>
            <a:r>
              <a:rPr lang="en-US" altLang="en-US" dirty="0"/>
              <a:t> </a:t>
            </a:r>
            <a:r>
              <a:rPr lang="en-US" altLang="en-US" dirty="0" smtClean="0"/>
              <a:t>etc.</a:t>
            </a:r>
            <a:endParaRPr lang="en-US" altLang="en-US" dirty="0"/>
          </a:p>
          <a:p>
            <a:pPr lvl="1">
              <a:spcBef>
                <a:spcPct val="40000"/>
              </a:spcBef>
              <a:buClr>
                <a:schemeClr val="bg2">
                  <a:lumMod val="10000"/>
                </a:schemeClr>
              </a:buClr>
            </a:pPr>
            <a:r>
              <a:rPr lang="en-US" altLang="en-US" dirty="0" smtClean="0"/>
              <a:t>It is fast </a:t>
            </a:r>
            <a:r>
              <a:rPr lang="en-US" altLang="en-US" dirty="0"/>
              <a:t>and does not require physical sight or contact between reader/scanner and the tagged item.</a:t>
            </a:r>
          </a:p>
          <a:p>
            <a:pPr lvl="1">
              <a:buClr>
                <a:schemeClr val="bg2">
                  <a:lumMod val="10000"/>
                </a:schemeClr>
              </a:buClr>
            </a:pPr>
            <a:r>
              <a:rPr lang="en-US" altLang="en-US" dirty="0"/>
              <a:t>Performs the operation using low cost components.</a:t>
            </a:r>
          </a:p>
          <a:p>
            <a:pPr lvl="1">
              <a:buClr>
                <a:schemeClr val="bg2">
                  <a:lumMod val="10000"/>
                </a:schemeClr>
              </a:buClr>
            </a:pPr>
            <a:r>
              <a:rPr lang="en-US" altLang="en-US" dirty="0"/>
              <a:t>Attempts to provide unique identification and backend integration that allows for wide range of applications.</a:t>
            </a:r>
          </a:p>
          <a:p>
            <a:r>
              <a:rPr lang="en-US" altLang="en-US" dirty="0"/>
              <a:t>Other </a:t>
            </a:r>
            <a:r>
              <a:rPr lang="en-US" altLang="en-US" dirty="0">
                <a:hlinkClick r:id="rId2"/>
              </a:rPr>
              <a:t>ADC technologies</a:t>
            </a:r>
            <a:r>
              <a:rPr lang="en-US" altLang="en-US" dirty="0"/>
              <a:t>: Bar codes, </a:t>
            </a:r>
            <a:r>
              <a:rPr lang="en-US" altLang="en-US" dirty="0" smtClean="0"/>
              <a:t>OCR, smartcards.</a:t>
            </a:r>
            <a:endParaRPr lang="en-US" altLang="en-US" dirty="0"/>
          </a:p>
        </p:txBody>
      </p:sp>
    </p:spTree>
    <p:extLst>
      <p:ext uri="{BB962C8B-B14F-4D97-AF65-F5344CB8AC3E}">
        <p14:creationId xmlns:p14="http://schemas.microsoft.com/office/powerpoint/2010/main" val="7090652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7813"/>
            <a:ext cx="8229600" cy="636587"/>
          </a:xfrm>
        </p:spPr>
        <p:txBody>
          <a:bodyPr/>
          <a:lstStyle/>
          <a:p>
            <a:r>
              <a:rPr lang="en-US" altLang="en-US" sz="3400" b="1" dirty="0"/>
              <a:t>RFID System Components</a:t>
            </a:r>
          </a:p>
        </p:txBody>
      </p:sp>
      <p:sp>
        <p:nvSpPr>
          <p:cNvPr id="13316" name="Rectangle 4"/>
          <p:cNvSpPr>
            <a:spLocks noGrp="1" noChangeArrowheads="1"/>
          </p:cNvSpPr>
          <p:nvPr>
            <p:ph type="body" idx="1"/>
          </p:nvPr>
        </p:nvSpPr>
        <p:spPr>
          <a:xfrm>
            <a:off x="457200" y="1066800"/>
            <a:ext cx="7239000" cy="5257800"/>
          </a:xfrm>
          <a:noFill/>
          <a:ln/>
        </p:spPr>
        <p:txBody>
          <a:bodyPr/>
          <a:lstStyle/>
          <a:p>
            <a:pPr marL="228600" indent="-228600">
              <a:tabLst>
                <a:tab pos="168275" algn="l"/>
                <a:tab pos="517525" algn="l"/>
                <a:tab pos="1146175" algn="l"/>
                <a:tab pos="1597025" algn="l"/>
                <a:tab pos="1652588" algn="l"/>
                <a:tab pos="1719263" algn="l"/>
                <a:tab pos="2346325" algn="l"/>
                <a:tab pos="2919413" algn="l"/>
                <a:tab pos="2974975" algn="l"/>
                <a:tab pos="3205163" algn="l"/>
              </a:tabLst>
            </a:pPr>
            <a:r>
              <a:rPr lang="en-US" altLang="en-US" sz="2400" b="1" dirty="0"/>
              <a:t>Tags (Transponders)</a:t>
            </a:r>
          </a:p>
          <a:p>
            <a:pPr marL="571500" lvl="1" indent="0">
              <a:buFont typeface="Wingdings" pitchFamily="2" charset="2"/>
              <a:buNone/>
              <a:tabLst>
                <a:tab pos="168275" algn="l"/>
                <a:tab pos="517525" algn="l"/>
                <a:tab pos="1146175" algn="l"/>
                <a:tab pos="1597025" algn="l"/>
                <a:tab pos="1652588" algn="l"/>
                <a:tab pos="1719263" algn="l"/>
                <a:tab pos="2346325" algn="l"/>
                <a:tab pos="2919413" algn="l"/>
                <a:tab pos="2974975" algn="l"/>
                <a:tab pos="3205163" algn="l"/>
              </a:tabLst>
            </a:pPr>
            <a:r>
              <a:rPr lang="en-US" altLang="en-US" sz="1600" dirty="0"/>
              <a:t>Attached to the object to be identified, stores information (unique code) about object and sends this information back to reader when receives appropriate frequency signals </a:t>
            </a:r>
          </a:p>
          <a:p>
            <a:pPr marL="228600" indent="-228600">
              <a:tabLst>
                <a:tab pos="168275" algn="l"/>
                <a:tab pos="517525" algn="l"/>
                <a:tab pos="1146175" algn="l"/>
                <a:tab pos="1597025" algn="l"/>
                <a:tab pos="1652588" algn="l"/>
                <a:tab pos="1719263" algn="l"/>
                <a:tab pos="2346325" algn="l"/>
                <a:tab pos="2919413" algn="l"/>
                <a:tab pos="2974975" algn="l"/>
                <a:tab pos="3205163" algn="l"/>
              </a:tabLst>
            </a:pPr>
            <a:r>
              <a:rPr lang="en-US" altLang="en-US" sz="2400" b="1" dirty="0"/>
              <a:t>Reader/Interrogator</a:t>
            </a:r>
          </a:p>
          <a:p>
            <a:pPr marL="228600" indent="-228600">
              <a:buFont typeface="Wingdings" pitchFamily="2" charset="2"/>
              <a:buNone/>
              <a:tabLst>
                <a:tab pos="168275" algn="l"/>
                <a:tab pos="517525" algn="l"/>
                <a:tab pos="1146175" algn="l"/>
                <a:tab pos="1597025" algn="l"/>
                <a:tab pos="1652588" algn="l"/>
                <a:tab pos="1719263" algn="l"/>
                <a:tab pos="2346325" algn="l"/>
                <a:tab pos="2919413" algn="l"/>
                <a:tab pos="2974975" algn="l"/>
                <a:tab pos="3205163" algn="l"/>
              </a:tabLst>
            </a:pPr>
            <a:r>
              <a:rPr lang="en-US" altLang="en-US" sz="1500" dirty="0"/>
              <a:t>			</a:t>
            </a:r>
            <a:r>
              <a:rPr lang="en-US" altLang="en-US" sz="1600" dirty="0"/>
              <a:t>Reader sends signals of appropriate frequency and 	  	facilitates data transfer</a:t>
            </a:r>
          </a:p>
          <a:p>
            <a:pPr marL="228600" indent="-228600">
              <a:tabLst>
                <a:tab pos="168275" algn="l"/>
                <a:tab pos="517525" algn="l"/>
                <a:tab pos="1146175" algn="l"/>
                <a:tab pos="1597025" algn="l"/>
                <a:tab pos="1652588" algn="l"/>
                <a:tab pos="1719263" algn="l"/>
                <a:tab pos="2346325" algn="l"/>
                <a:tab pos="2919413" algn="l"/>
                <a:tab pos="2974975" algn="l"/>
                <a:tab pos="3205163" algn="l"/>
              </a:tabLst>
            </a:pPr>
            <a:r>
              <a:rPr lang="en-US" altLang="en-US" sz="2400" b="1" dirty="0"/>
              <a:t>Antenna</a:t>
            </a:r>
          </a:p>
          <a:p>
            <a:pPr marL="228600" indent="-228600">
              <a:buFont typeface="Wingdings" pitchFamily="2" charset="2"/>
              <a:buNone/>
              <a:tabLst>
                <a:tab pos="168275" algn="l"/>
                <a:tab pos="517525" algn="l"/>
                <a:tab pos="1146175" algn="l"/>
                <a:tab pos="1597025" algn="l"/>
                <a:tab pos="1652588" algn="l"/>
                <a:tab pos="1719263" algn="l"/>
                <a:tab pos="2346325" algn="l"/>
                <a:tab pos="2919413" algn="l"/>
                <a:tab pos="2974975" algn="l"/>
                <a:tab pos="3205163" algn="l"/>
              </a:tabLst>
            </a:pPr>
            <a:r>
              <a:rPr lang="en-US" altLang="en-US" sz="1500" b="1" dirty="0"/>
              <a:t>			</a:t>
            </a:r>
            <a:r>
              <a:rPr lang="en-US" altLang="en-US" sz="1600" dirty="0"/>
              <a:t>Antenna radiates the RF signal to, and receives signal from the 	transponder</a:t>
            </a:r>
          </a:p>
          <a:p>
            <a:pPr marL="228600" indent="-228600">
              <a:tabLst>
                <a:tab pos="168275" algn="l"/>
                <a:tab pos="517525" algn="l"/>
                <a:tab pos="1146175" algn="l"/>
                <a:tab pos="1597025" algn="l"/>
                <a:tab pos="1652588" algn="l"/>
                <a:tab pos="1719263" algn="l"/>
                <a:tab pos="2346325" algn="l"/>
                <a:tab pos="2919413" algn="l"/>
                <a:tab pos="2974975" algn="l"/>
                <a:tab pos="3205163" algn="l"/>
              </a:tabLst>
            </a:pPr>
            <a:r>
              <a:rPr lang="en-US" altLang="en-US" sz="2400" b="1" dirty="0"/>
              <a:t>Interface</a:t>
            </a:r>
          </a:p>
          <a:p>
            <a:pPr marL="228600" indent="-228600">
              <a:buFont typeface="Wingdings" pitchFamily="2" charset="2"/>
              <a:buNone/>
              <a:tabLst>
                <a:tab pos="168275" algn="l"/>
                <a:tab pos="517525" algn="l"/>
                <a:tab pos="1146175" algn="l"/>
                <a:tab pos="1597025" algn="l"/>
                <a:tab pos="1652588" algn="l"/>
                <a:tab pos="1719263" algn="l"/>
                <a:tab pos="2346325" algn="l"/>
                <a:tab pos="2919413" algn="l"/>
                <a:tab pos="2974975" algn="l"/>
                <a:tab pos="3205163" algn="l"/>
              </a:tabLst>
            </a:pPr>
            <a:r>
              <a:rPr lang="en-US" altLang="en-US" sz="1500" b="1" dirty="0"/>
              <a:t>			</a:t>
            </a:r>
            <a:r>
              <a:rPr lang="en-US" altLang="en-US" sz="1600" dirty="0"/>
              <a:t>This</a:t>
            </a:r>
            <a:r>
              <a:rPr lang="en-US" altLang="en-US" sz="1600" b="1" dirty="0"/>
              <a:t> </a:t>
            </a:r>
            <a:r>
              <a:rPr lang="en-US" altLang="en-US" sz="1600" dirty="0"/>
              <a:t>unit interfaces the reader to an intelligent device / controller</a:t>
            </a:r>
            <a:endParaRPr lang="en-US" altLang="en-US" sz="1600" b="1" dirty="0"/>
          </a:p>
          <a:p>
            <a:pPr marL="228600" indent="-228600">
              <a:tabLst>
                <a:tab pos="168275" algn="l"/>
                <a:tab pos="517525" algn="l"/>
                <a:tab pos="1146175" algn="l"/>
                <a:tab pos="1597025" algn="l"/>
                <a:tab pos="1652588" algn="l"/>
                <a:tab pos="1719263" algn="l"/>
                <a:tab pos="2346325" algn="l"/>
                <a:tab pos="2919413" algn="l"/>
                <a:tab pos="2974975" algn="l"/>
                <a:tab pos="3205163" algn="l"/>
              </a:tabLst>
            </a:pPr>
            <a:r>
              <a:rPr lang="en-US" altLang="en-US" sz="2400" b="1" dirty="0"/>
              <a:t>Host/Controller (PC/Laptop)</a:t>
            </a:r>
          </a:p>
          <a:p>
            <a:pPr marL="228600" indent="-228600">
              <a:buFont typeface="Wingdings" pitchFamily="2" charset="2"/>
              <a:buNone/>
              <a:tabLst>
                <a:tab pos="168275" algn="l"/>
                <a:tab pos="517525" algn="l"/>
                <a:tab pos="1146175" algn="l"/>
                <a:tab pos="1597025" algn="l"/>
                <a:tab pos="1652588" algn="l"/>
                <a:tab pos="1719263" algn="l"/>
                <a:tab pos="2346325" algn="l"/>
                <a:tab pos="2919413" algn="l"/>
                <a:tab pos="2974975" algn="l"/>
                <a:tab pos="3205163" algn="l"/>
              </a:tabLst>
            </a:pPr>
            <a:r>
              <a:rPr lang="en-US" altLang="en-US" sz="1500" b="1" dirty="0"/>
              <a:t>			</a:t>
            </a:r>
            <a:r>
              <a:rPr lang="en-US" altLang="en-US" sz="1600" dirty="0"/>
              <a:t>Computer with suitable software controls RFID readers</a:t>
            </a:r>
            <a:r>
              <a:rPr lang="en-US" altLang="en-US" sz="1500" b="1" dirty="0"/>
              <a:t>	 </a:t>
            </a:r>
            <a:endParaRPr lang="en-US" altLang="en-US" sz="1900" dirty="0"/>
          </a:p>
        </p:txBody>
      </p:sp>
      <p:sp>
        <p:nvSpPr>
          <p:cNvPr id="13319" name="Rectangle 7" descr="Papyrus"/>
          <p:cNvSpPr>
            <a:spLocks noChangeArrowheads="1"/>
          </p:cNvSpPr>
          <p:nvPr/>
        </p:nvSpPr>
        <p:spPr bwMode="auto">
          <a:xfrm>
            <a:off x="7673233" y="1152525"/>
            <a:ext cx="1295400" cy="3581400"/>
          </a:xfrm>
          <a:prstGeom prst="rect">
            <a:avLst/>
          </a:prstGeom>
          <a:blipFill dpi="0" rotWithShape="1">
            <a:blip r:embed="rId2"/>
            <a:srcRect/>
            <a:tile tx="0" ty="0" sx="100000" sy="100000" flip="none" algn="tl"/>
          </a:blip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endParaRPr lang="en-GB"/>
          </a:p>
        </p:txBody>
      </p:sp>
      <p:pic>
        <p:nvPicPr>
          <p:cNvPr id="1332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1268760"/>
            <a:ext cx="1131887" cy="1143000"/>
          </a:xfrm>
          <a:prstGeom prst="rect">
            <a:avLst/>
          </a:prstGeom>
          <a:noFill/>
          <a:extLst>
            <a:ext uri="{909E8E84-426E-40DD-AFC4-6F175D3DCCD1}">
              <a14:hiddenFill xmlns:a14="http://schemas.microsoft.com/office/drawing/2010/main">
                <a:solidFill>
                  <a:srgbClr val="FFFFFF"/>
                </a:solidFill>
              </a14:hiddenFill>
            </a:ext>
          </a:extLst>
        </p:spPr>
      </p:pic>
      <p:pic>
        <p:nvPicPr>
          <p:cNvPr id="1331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914400"/>
            <a:ext cx="2333625" cy="476250"/>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332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2380779"/>
            <a:ext cx="1135063" cy="990600"/>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Feig Long Range Anten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45464" y="3590925"/>
            <a:ext cx="1150938" cy="114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5870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23528" y="-9331"/>
            <a:ext cx="8229600" cy="1143000"/>
          </a:xfrm>
        </p:spPr>
        <p:txBody>
          <a:bodyPr/>
          <a:lstStyle/>
          <a:p>
            <a:r>
              <a:rPr lang="en-US" altLang="en-US" sz="3600" b="1" dirty="0"/>
              <a:t>How </a:t>
            </a:r>
            <a:r>
              <a:rPr lang="en-US" altLang="en-US" sz="3600" b="1" dirty="0" smtClean="0"/>
              <a:t>RFID system </a:t>
            </a:r>
            <a:r>
              <a:rPr lang="en-US" altLang="en-US" sz="3600" b="1" dirty="0"/>
              <a:t>works?</a:t>
            </a:r>
          </a:p>
        </p:txBody>
      </p:sp>
      <p:sp>
        <p:nvSpPr>
          <p:cNvPr id="14340" name="Text Box 4" descr="Bouquet"/>
          <p:cNvSpPr txBox="1">
            <a:spLocks noGrp="1" noChangeArrowheads="1"/>
          </p:cNvSpPr>
          <p:nvPr>
            <p:ph type="body" idx="1"/>
          </p:nvPr>
        </p:nvSpPr>
        <p:spPr>
          <a:xfrm>
            <a:off x="1187624" y="4725144"/>
            <a:ext cx="7543800" cy="1600200"/>
          </a:xfrm>
          <a:noFill/>
          <a:ln/>
          <a:extLst>
            <a:ext uri="{909E8E84-426E-40DD-AFC4-6F175D3DCCD1}">
              <a14:hiddenFill xmlns:a14="http://schemas.microsoft.com/office/drawing/2010/main">
                <a:blipFill dpi="0" rotWithShape="1">
                  <a:blip/>
                  <a:srcRect/>
                  <a:tile tx="0" ty="0" sx="100000" sy="100000" flip="none" algn="tl"/>
                </a:blipFill>
              </a14:hiddenFill>
            </a:ext>
          </a:extLst>
        </p:spPr>
        <p:txBody>
          <a:bodyPr/>
          <a:lstStyle/>
          <a:p>
            <a:pPr marL="231775" indent="-231775">
              <a:lnSpc>
                <a:spcPct val="80000"/>
              </a:lnSpc>
            </a:pPr>
            <a:r>
              <a:rPr lang="en-US" altLang="en-US" sz="1700" dirty="0"/>
              <a:t>Controller activates RFID reader to send RF signals</a:t>
            </a:r>
          </a:p>
          <a:p>
            <a:pPr marL="231775" indent="-231775">
              <a:lnSpc>
                <a:spcPct val="80000"/>
              </a:lnSpc>
            </a:pPr>
            <a:r>
              <a:rPr lang="en-US" altLang="en-US" sz="1700" dirty="0"/>
              <a:t>Reader sends the signal of appropriate frequency (LF,HF,UHF,MW)</a:t>
            </a:r>
          </a:p>
          <a:p>
            <a:pPr marL="231775" indent="-231775">
              <a:lnSpc>
                <a:spcPct val="80000"/>
              </a:lnSpc>
            </a:pPr>
            <a:r>
              <a:rPr lang="en-US" altLang="en-US" sz="1700" dirty="0"/>
              <a:t>Tag receives and modifies the signal</a:t>
            </a:r>
          </a:p>
          <a:p>
            <a:pPr marL="231775" indent="-231775">
              <a:lnSpc>
                <a:spcPct val="80000"/>
              </a:lnSpc>
            </a:pPr>
            <a:r>
              <a:rPr lang="en-US" altLang="en-US" sz="1700" dirty="0"/>
              <a:t>Tag sends modified signals back through tag antenna</a:t>
            </a:r>
          </a:p>
          <a:p>
            <a:pPr marL="231775" indent="-231775">
              <a:lnSpc>
                <a:spcPct val="80000"/>
              </a:lnSpc>
            </a:pPr>
            <a:r>
              <a:rPr lang="en-US" altLang="en-US" sz="1700" dirty="0"/>
              <a:t>Reader antenna receives the modified signal and reader decodes it</a:t>
            </a:r>
          </a:p>
          <a:p>
            <a:pPr marL="231775" indent="-231775">
              <a:lnSpc>
                <a:spcPct val="80000"/>
              </a:lnSpc>
            </a:pPr>
            <a:r>
              <a:rPr lang="en-US" altLang="en-US" sz="1700" dirty="0"/>
              <a:t>Controller analyzes the results</a:t>
            </a:r>
          </a:p>
        </p:txBody>
      </p:sp>
      <p:grpSp>
        <p:nvGrpSpPr>
          <p:cNvPr id="14341" name="Group 5"/>
          <p:cNvGrpSpPr>
            <a:grpSpLocks/>
          </p:cNvGrpSpPr>
          <p:nvPr/>
        </p:nvGrpSpPr>
        <p:grpSpPr bwMode="auto">
          <a:xfrm>
            <a:off x="1524000" y="914400"/>
            <a:ext cx="6172200" cy="3581400"/>
            <a:chOff x="864" y="1104"/>
            <a:chExt cx="3888" cy="2352"/>
          </a:xfrm>
        </p:grpSpPr>
        <p:sp>
          <p:nvSpPr>
            <p:cNvPr id="14342" name="Rectangle 6" descr="Stationery"/>
            <p:cNvSpPr>
              <a:spLocks noChangeArrowheads="1"/>
            </p:cNvSpPr>
            <p:nvPr/>
          </p:nvSpPr>
          <p:spPr bwMode="auto">
            <a:xfrm>
              <a:off x="864" y="1104"/>
              <a:ext cx="3888" cy="2352"/>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14343" name="Picture 7" descr="Station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 y="1248"/>
              <a:ext cx="3600" cy="2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1456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lide Number Placeholder 53"/>
          <p:cNvSpPr>
            <a:spLocks noGrp="1"/>
          </p:cNvSpPr>
          <p:nvPr>
            <p:ph type="sldNum" sz="quarter" idx="12"/>
          </p:nvPr>
        </p:nvSpPr>
        <p:spPr/>
        <p:txBody>
          <a:bodyPr/>
          <a:lstStyle/>
          <a:p>
            <a:fld id="{181E0C8D-78E1-498D-B2B8-9CE5C967BE0A}" type="slidenum">
              <a:rPr lang="en-US" altLang="en-US"/>
              <a:pPr/>
              <a:t>7</a:t>
            </a:fld>
            <a:endParaRPr lang="en-US" altLang="en-US"/>
          </a:p>
        </p:txBody>
      </p:sp>
      <p:sp>
        <p:nvSpPr>
          <p:cNvPr id="5412866" name="Rectangle 2"/>
          <p:cNvSpPr>
            <a:spLocks noGrp="1" noChangeArrowheads="1"/>
          </p:cNvSpPr>
          <p:nvPr>
            <p:ph type="title"/>
          </p:nvPr>
        </p:nvSpPr>
        <p:spPr>
          <a:xfrm>
            <a:off x="304800" y="188640"/>
            <a:ext cx="7772400" cy="728662"/>
          </a:xfrm>
        </p:spPr>
        <p:txBody>
          <a:bodyPr>
            <a:normAutofit/>
          </a:bodyPr>
          <a:lstStyle/>
          <a:p>
            <a:r>
              <a:rPr lang="en-US" altLang="en-US" sz="3200" dirty="0" smtClean="0">
                <a:latin typeface="Lucida Sans Unicode" panose="020B0602030504020204" pitchFamily="34" charset="0"/>
                <a:cs typeface="Lucida Sans Unicode" panose="020B0602030504020204" pitchFamily="34" charset="0"/>
              </a:rPr>
              <a:t>RFID System Diagram</a:t>
            </a:r>
            <a:endParaRPr lang="en-GB" altLang="en-US" sz="3200" dirty="0">
              <a:latin typeface="Lucida Sans Unicode" panose="020B0602030504020204" pitchFamily="34" charset="0"/>
              <a:cs typeface="Lucida Sans Unicode" panose="020B0602030504020204" pitchFamily="34" charset="0"/>
            </a:endParaRPr>
          </a:p>
        </p:txBody>
      </p:sp>
      <p:grpSp>
        <p:nvGrpSpPr>
          <p:cNvPr id="5412867" name="Group 3"/>
          <p:cNvGrpSpPr>
            <a:grpSpLocks/>
          </p:cNvGrpSpPr>
          <p:nvPr/>
        </p:nvGrpSpPr>
        <p:grpSpPr bwMode="auto">
          <a:xfrm>
            <a:off x="280988" y="1066800"/>
            <a:ext cx="8610600" cy="4591050"/>
            <a:chOff x="240" y="798"/>
            <a:chExt cx="5424" cy="1218"/>
          </a:xfrm>
        </p:grpSpPr>
        <p:sp>
          <p:nvSpPr>
            <p:cNvPr id="5412868" name="Rectangle 4"/>
            <p:cNvSpPr>
              <a:spLocks noChangeArrowheads="1"/>
            </p:cNvSpPr>
            <p:nvPr/>
          </p:nvSpPr>
          <p:spPr bwMode="gray">
            <a:xfrm>
              <a:off x="240" y="798"/>
              <a:ext cx="5424" cy="1218"/>
            </a:xfrm>
            <a:prstGeom prst="rect">
              <a:avLst/>
            </a:prstGeom>
            <a:solidFill>
              <a:schemeClr val="accent1">
                <a:lumMod val="75000"/>
              </a:scheme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pPr algn="ctr" eaLnBrk="0" hangingPunct="0">
                <a:spcBef>
                  <a:spcPct val="50000"/>
                </a:spcBef>
                <a:buClr>
                  <a:srgbClr val="FF3300"/>
                </a:buClr>
              </a:pPr>
              <a:endParaRPr lang="fr-FR" altLang="en-US" sz="2000" b="1">
                <a:solidFill>
                  <a:srgbClr val="0066CC"/>
                </a:solidFill>
                <a:latin typeface="Arial" charset="0"/>
                <a:cs typeface="Times New Roman" pitchFamily="18" charset="0"/>
              </a:endParaRPr>
            </a:p>
          </p:txBody>
        </p:sp>
        <p:sp>
          <p:nvSpPr>
            <p:cNvPr id="5412869" name="Text Box 5"/>
            <p:cNvSpPr txBox="1">
              <a:spLocks noChangeArrowheads="1"/>
            </p:cNvSpPr>
            <p:nvPr/>
          </p:nvSpPr>
          <p:spPr bwMode="blackWhite">
            <a:xfrm>
              <a:off x="2120"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3</a:t>
              </a:r>
              <a:endParaRPr lang="en-GB" altLang="en-US" sz="1800" b="1">
                <a:solidFill>
                  <a:srgbClr val="800000"/>
                </a:solidFill>
                <a:latin typeface="Arial" charset="0"/>
                <a:cs typeface="Times New Roman" pitchFamily="18" charset="0"/>
              </a:endParaRPr>
            </a:p>
          </p:txBody>
        </p:sp>
        <p:sp>
          <p:nvSpPr>
            <p:cNvPr id="5412870" name="Text Box 6"/>
            <p:cNvSpPr txBox="1">
              <a:spLocks noChangeArrowheads="1"/>
            </p:cNvSpPr>
            <p:nvPr/>
          </p:nvSpPr>
          <p:spPr bwMode="blackWhite">
            <a:xfrm>
              <a:off x="1200"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2</a:t>
              </a:r>
              <a:endParaRPr lang="en-GB" altLang="en-US" sz="1800" b="1">
                <a:solidFill>
                  <a:srgbClr val="800000"/>
                </a:solidFill>
                <a:latin typeface="Arial" charset="0"/>
                <a:cs typeface="Times New Roman" pitchFamily="18" charset="0"/>
              </a:endParaRPr>
            </a:p>
          </p:txBody>
        </p:sp>
        <p:sp>
          <p:nvSpPr>
            <p:cNvPr id="5412871" name="Text Box 7"/>
            <p:cNvSpPr txBox="1">
              <a:spLocks noChangeArrowheads="1"/>
            </p:cNvSpPr>
            <p:nvPr/>
          </p:nvSpPr>
          <p:spPr bwMode="blackWhite">
            <a:xfrm>
              <a:off x="2640"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4</a:t>
              </a:r>
              <a:endParaRPr lang="en-GB" altLang="en-US" sz="1800" b="1">
                <a:solidFill>
                  <a:srgbClr val="800000"/>
                </a:solidFill>
                <a:latin typeface="Arial" charset="0"/>
                <a:cs typeface="Times New Roman" pitchFamily="18" charset="0"/>
              </a:endParaRPr>
            </a:p>
          </p:txBody>
        </p:sp>
        <p:sp>
          <p:nvSpPr>
            <p:cNvPr id="5412872" name="Text Box 8"/>
            <p:cNvSpPr txBox="1">
              <a:spLocks noChangeArrowheads="1"/>
            </p:cNvSpPr>
            <p:nvPr/>
          </p:nvSpPr>
          <p:spPr bwMode="blackWhite">
            <a:xfrm>
              <a:off x="2928"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5</a:t>
              </a:r>
              <a:endParaRPr lang="en-GB" altLang="en-US" sz="1800" b="1">
                <a:solidFill>
                  <a:srgbClr val="800000"/>
                </a:solidFill>
                <a:latin typeface="Arial" charset="0"/>
                <a:cs typeface="Times New Roman" pitchFamily="18" charset="0"/>
              </a:endParaRPr>
            </a:p>
          </p:txBody>
        </p:sp>
        <p:sp>
          <p:nvSpPr>
            <p:cNvPr id="5412873" name="Text Box 9"/>
            <p:cNvSpPr txBox="1">
              <a:spLocks noChangeArrowheads="1"/>
            </p:cNvSpPr>
            <p:nvPr/>
          </p:nvSpPr>
          <p:spPr bwMode="blackWhite">
            <a:xfrm>
              <a:off x="3216"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6</a:t>
              </a:r>
              <a:endParaRPr lang="en-GB" altLang="en-US" sz="1800" b="1">
                <a:solidFill>
                  <a:srgbClr val="800000"/>
                </a:solidFill>
                <a:latin typeface="Arial" charset="0"/>
                <a:cs typeface="Times New Roman" pitchFamily="18" charset="0"/>
              </a:endParaRPr>
            </a:p>
          </p:txBody>
        </p:sp>
        <p:sp>
          <p:nvSpPr>
            <p:cNvPr id="5412874" name="Text Box 10"/>
            <p:cNvSpPr txBox="1">
              <a:spLocks noChangeArrowheads="1"/>
            </p:cNvSpPr>
            <p:nvPr/>
          </p:nvSpPr>
          <p:spPr bwMode="blackWhite">
            <a:xfrm>
              <a:off x="3466"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7</a:t>
              </a:r>
              <a:endParaRPr lang="en-GB" altLang="en-US" sz="1800" b="1">
                <a:solidFill>
                  <a:srgbClr val="800000"/>
                </a:solidFill>
                <a:latin typeface="Arial" charset="0"/>
                <a:cs typeface="Times New Roman" pitchFamily="18" charset="0"/>
              </a:endParaRPr>
            </a:p>
          </p:txBody>
        </p:sp>
        <p:sp>
          <p:nvSpPr>
            <p:cNvPr id="5412875" name="Text Box 11"/>
            <p:cNvSpPr txBox="1">
              <a:spLocks noChangeArrowheads="1"/>
            </p:cNvSpPr>
            <p:nvPr/>
          </p:nvSpPr>
          <p:spPr bwMode="blackWhite">
            <a:xfrm>
              <a:off x="4248" y="1571"/>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8</a:t>
              </a:r>
              <a:endParaRPr lang="en-GB" altLang="en-US" sz="1800" b="1">
                <a:solidFill>
                  <a:srgbClr val="800000"/>
                </a:solidFill>
                <a:latin typeface="Arial" charset="0"/>
                <a:cs typeface="Times New Roman" pitchFamily="18" charset="0"/>
              </a:endParaRPr>
            </a:p>
          </p:txBody>
        </p:sp>
        <p:sp>
          <p:nvSpPr>
            <p:cNvPr id="5412876" name="Rectangle 12"/>
            <p:cNvSpPr>
              <a:spLocks noChangeArrowheads="1"/>
            </p:cNvSpPr>
            <p:nvPr/>
          </p:nvSpPr>
          <p:spPr bwMode="auto">
            <a:xfrm>
              <a:off x="3897" y="1269"/>
              <a:ext cx="567" cy="274"/>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0099CB"/>
                    </a:outerShdw>
                  </a:effectLst>
                </a14:hiddenEffects>
              </a:ext>
            </a:extLst>
          </p:spPr>
          <p:txBody>
            <a:bodyPr lIns="91431" tIns="45715" rIns="91431" bIns="45715" anchor="ctr" anchorCtr="1"/>
            <a:lstStyle/>
            <a:p>
              <a:pPr algn="ctr" eaLnBrk="0" hangingPunct="0"/>
              <a:r>
                <a:rPr lang="en-US" altLang="en-US" sz="1000" b="1">
                  <a:latin typeface="Arial" charset="0"/>
                  <a:cs typeface="Times New Roman" pitchFamily="18" charset="0"/>
                </a:rPr>
                <a:t>Application Systems</a:t>
              </a:r>
            </a:p>
          </p:txBody>
        </p:sp>
        <p:sp>
          <p:nvSpPr>
            <p:cNvPr id="5412877" name="Line 13"/>
            <p:cNvSpPr>
              <a:spLocks noChangeShapeType="1"/>
            </p:cNvSpPr>
            <p:nvPr/>
          </p:nvSpPr>
          <p:spPr bwMode="auto">
            <a:xfrm>
              <a:off x="1440" y="1285"/>
              <a:ext cx="240" cy="0"/>
            </a:xfrm>
            <a:prstGeom prst="line">
              <a:avLst/>
            </a:prstGeom>
            <a:noFill/>
            <a:ln w="19050" cap="rnd">
              <a:solidFill>
                <a:schemeClr val="tx1"/>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99CB"/>
                    </a:outerShdw>
                  </a:effectLst>
                </a14:hiddenEffects>
              </a:ext>
            </a:extLst>
          </p:spPr>
          <p:txBody>
            <a:bodyPr anchor="ctr"/>
            <a:lstStyle/>
            <a:p>
              <a:endParaRPr lang="en-GB"/>
            </a:p>
          </p:txBody>
        </p:sp>
        <p:sp>
          <p:nvSpPr>
            <p:cNvPr id="5412878" name="Line 14"/>
            <p:cNvSpPr>
              <a:spLocks noChangeShapeType="1"/>
            </p:cNvSpPr>
            <p:nvPr/>
          </p:nvSpPr>
          <p:spPr bwMode="auto">
            <a:xfrm>
              <a:off x="1440" y="1477"/>
              <a:ext cx="240" cy="0"/>
            </a:xfrm>
            <a:prstGeom prst="line">
              <a:avLst/>
            </a:prstGeom>
            <a:noFill/>
            <a:ln w="19050">
              <a:solidFill>
                <a:schemeClr val="tx1"/>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99CB"/>
                    </a:outerShdw>
                  </a:effectLst>
                </a14:hiddenEffects>
              </a:ext>
            </a:extLst>
          </p:spPr>
          <p:txBody>
            <a:bodyPr anchor="ctr"/>
            <a:lstStyle/>
            <a:p>
              <a:endParaRPr lang="en-GB"/>
            </a:p>
          </p:txBody>
        </p:sp>
        <p:sp>
          <p:nvSpPr>
            <p:cNvPr id="5412879" name="Text Box 15"/>
            <p:cNvSpPr txBox="1">
              <a:spLocks noChangeArrowheads="1"/>
            </p:cNvSpPr>
            <p:nvPr/>
          </p:nvSpPr>
          <p:spPr bwMode="auto">
            <a:xfrm>
              <a:off x="1392" y="1315"/>
              <a:ext cx="344" cy="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0099CB"/>
                    </a:outerShdw>
                  </a:effectLst>
                </a14:hiddenEffects>
              </a:ext>
            </a:extLst>
          </p:spPr>
          <p:txBody>
            <a:bodyPr lIns="91431" tIns="45715" rIns="91431" bIns="45715">
              <a:spAutoFit/>
            </a:bodyPr>
            <a:lstStyle/>
            <a:p>
              <a:pPr algn="ctr" eaLnBrk="0" hangingPunct="0"/>
              <a:r>
                <a:rPr lang="en-US" altLang="en-US" sz="1000" b="1">
                  <a:latin typeface="Arial" charset="0"/>
                  <a:cs typeface="Times New Roman" pitchFamily="18" charset="0"/>
                </a:rPr>
                <a:t>RF </a:t>
              </a:r>
            </a:p>
          </p:txBody>
        </p:sp>
        <p:sp>
          <p:nvSpPr>
            <p:cNvPr id="5412880" name="Rectangle 16"/>
            <p:cNvSpPr>
              <a:spLocks noChangeArrowheads="1"/>
            </p:cNvSpPr>
            <p:nvPr/>
          </p:nvSpPr>
          <p:spPr bwMode="auto">
            <a:xfrm>
              <a:off x="336" y="1231"/>
              <a:ext cx="528" cy="34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0099CB"/>
                    </a:outerShdw>
                  </a:effectLst>
                </a14:hiddenEffects>
              </a:ext>
            </a:extLst>
          </p:spPr>
          <p:txBody>
            <a:bodyPr lIns="91431" tIns="45715" rIns="91431" bIns="45715" anchor="ctr" anchorCtr="1"/>
            <a:lstStyle/>
            <a:p>
              <a:pPr algn="ctr" eaLnBrk="0" hangingPunct="0"/>
              <a:r>
                <a:rPr lang="en-US" altLang="en-US" sz="1000" b="1">
                  <a:latin typeface="Arial" charset="0"/>
                  <a:cs typeface="Times New Roman" pitchFamily="18" charset="0"/>
                </a:rPr>
                <a:t>Write data to RF tags</a:t>
              </a:r>
            </a:p>
          </p:txBody>
        </p:sp>
        <p:sp>
          <p:nvSpPr>
            <p:cNvPr id="5412881" name="Rectangle 17"/>
            <p:cNvSpPr>
              <a:spLocks noChangeArrowheads="1"/>
            </p:cNvSpPr>
            <p:nvPr/>
          </p:nvSpPr>
          <p:spPr bwMode="auto">
            <a:xfrm>
              <a:off x="4800" y="1392"/>
              <a:ext cx="576" cy="30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0099CB"/>
                    </a:outerShdw>
                  </a:effectLst>
                </a14:hiddenEffects>
              </a:ext>
            </a:extLst>
          </p:spPr>
          <p:txBody>
            <a:bodyPr lIns="91431" tIns="45715" rIns="91431" bIns="45715" anchor="ctr" anchorCtr="1"/>
            <a:lstStyle/>
            <a:p>
              <a:pPr algn="ctr" eaLnBrk="0" hangingPunct="0"/>
              <a:r>
                <a:rPr lang="en-US" altLang="en-US" sz="1000" b="1">
                  <a:latin typeface="Arial" charset="0"/>
                  <a:cs typeface="Times New Roman" pitchFamily="18" charset="0"/>
                </a:rPr>
                <a:t>Trading Partner Systems</a:t>
              </a:r>
            </a:p>
          </p:txBody>
        </p:sp>
        <p:sp>
          <p:nvSpPr>
            <p:cNvPr id="5412882" name="AutoShape 18"/>
            <p:cNvSpPr>
              <a:spLocks noChangeArrowheads="1"/>
            </p:cNvSpPr>
            <p:nvPr/>
          </p:nvSpPr>
          <p:spPr bwMode="gray">
            <a:xfrm>
              <a:off x="2728" y="1197"/>
              <a:ext cx="480" cy="416"/>
            </a:xfrm>
            <a:prstGeom prst="diamond">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pPr algn="ctr" eaLnBrk="0" hangingPunct="0">
                <a:buClr>
                  <a:srgbClr val="FF3300"/>
                </a:buClr>
              </a:pPr>
              <a:r>
                <a:rPr lang="en-US" altLang="en-US" sz="1000" b="1">
                  <a:latin typeface="Arial" charset="0"/>
                  <a:cs typeface="Times New Roman" pitchFamily="18" charset="0"/>
                </a:rPr>
                <a:t>Read</a:t>
              </a:r>
            </a:p>
            <a:p>
              <a:pPr algn="ctr" eaLnBrk="0" hangingPunct="0">
                <a:buClr>
                  <a:srgbClr val="FF3300"/>
                </a:buClr>
              </a:pPr>
              <a:r>
                <a:rPr lang="en-US" altLang="en-US" sz="1000" b="1">
                  <a:latin typeface="Arial" charset="0"/>
                  <a:cs typeface="Times New Roman" pitchFamily="18" charset="0"/>
                </a:rPr>
                <a:t>Manager</a:t>
              </a:r>
              <a:endParaRPr lang="en-GB" altLang="en-US" sz="1000" b="1">
                <a:latin typeface="Arial" charset="0"/>
                <a:cs typeface="Times New Roman" pitchFamily="18" charset="0"/>
              </a:endParaRPr>
            </a:p>
          </p:txBody>
        </p:sp>
        <p:sp>
          <p:nvSpPr>
            <p:cNvPr id="5412883" name="AutoShape 19"/>
            <p:cNvSpPr>
              <a:spLocks noChangeArrowheads="1"/>
            </p:cNvSpPr>
            <p:nvPr/>
          </p:nvSpPr>
          <p:spPr bwMode="gray">
            <a:xfrm>
              <a:off x="3312" y="1229"/>
              <a:ext cx="465" cy="352"/>
            </a:xfrm>
            <a:prstGeom prst="can">
              <a:avLst>
                <a:gd name="adj" fmla="val 25000"/>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algn="ctr" eaLnBrk="0" hangingPunct="0"/>
              <a:r>
                <a:rPr lang="en-US" altLang="en-US" sz="1000" b="1">
                  <a:latin typeface="Arial" charset="0"/>
                  <a:cs typeface="Times New Roman" pitchFamily="18" charset="0"/>
                </a:rPr>
                <a:t>Transaction</a:t>
              </a:r>
            </a:p>
            <a:p>
              <a:pPr algn="ctr" eaLnBrk="0" hangingPunct="0"/>
              <a:r>
                <a:rPr lang="en-US" altLang="en-US" sz="1000" b="1">
                  <a:latin typeface="Arial" charset="0"/>
                  <a:cs typeface="Times New Roman" pitchFamily="18" charset="0"/>
                </a:rPr>
                <a:t>Data Store</a:t>
              </a:r>
              <a:endParaRPr lang="en-GB" altLang="en-US" sz="1000" b="1">
                <a:latin typeface="Arial" charset="0"/>
                <a:cs typeface="Times New Roman" pitchFamily="18" charset="0"/>
              </a:endParaRPr>
            </a:p>
          </p:txBody>
        </p:sp>
        <p:cxnSp>
          <p:nvCxnSpPr>
            <p:cNvPr id="5412884" name="AutoShape 20"/>
            <p:cNvCxnSpPr>
              <a:cxnSpLocks noChangeShapeType="1"/>
              <a:stCxn id="5412888" idx="3"/>
              <a:endCxn id="5412882" idx="1"/>
            </p:cNvCxnSpPr>
            <p:nvPr/>
          </p:nvCxnSpPr>
          <p:spPr bwMode="auto">
            <a:xfrm>
              <a:off x="2616" y="1401"/>
              <a:ext cx="112" cy="4"/>
            </a:xfrm>
            <a:prstGeom prst="straightConnector1">
              <a:avLst/>
            </a:prstGeom>
            <a:noFill/>
            <a:ln w="63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12885" name="AutoShape 21"/>
            <p:cNvCxnSpPr>
              <a:cxnSpLocks noChangeShapeType="1"/>
              <a:stCxn id="5412882" idx="3"/>
              <a:endCxn id="5412883" idx="2"/>
            </p:cNvCxnSpPr>
            <p:nvPr/>
          </p:nvCxnSpPr>
          <p:spPr bwMode="auto">
            <a:xfrm>
              <a:off x="3208" y="1405"/>
              <a:ext cx="104" cy="0"/>
            </a:xfrm>
            <a:prstGeom prst="straightConnector1">
              <a:avLst/>
            </a:prstGeom>
            <a:noFill/>
            <a:ln w="63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12886" name="AutoShape 22"/>
            <p:cNvCxnSpPr>
              <a:cxnSpLocks noChangeShapeType="1"/>
              <a:stCxn id="5412880" idx="3"/>
              <a:endCxn id="5412887" idx="1"/>
            </p:cNvCxnSpPr>
            <p:nvPr/>
          </p:nvCxnSpPr>
          <p:spPr bwMode="auto">
            <a:xfrm>
              <a:off x="864" y="1404"/>
              <a:ext cx="144" cy="0"/>
            </a:xfrm>
            <a:prstGeom prst="straightConnector1">
              <a:avLst/>
            </a:prstGeom>
            <a:noFill/>
            <a:ln w="63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412887" name="Rectangle 23"/>
            <p:cNvSpPr>
              <a:spLocks noChangeArrowheads="1"/>
            </p:cNvSpPr>
            <p:nvPr/>
          </p:nvSpPr>
          <p:spPr bwMode="gray">
            <a:xfrm>
              <a:off x="1008" y="1231"/>
              <a:ext cx="432" cy="345"/>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algn="ctr" eaLnBrk="0" hangingPunct="0">
                <a:buClr>
                  <a:srgbClr val="FF3300"/>
                </a:buClr>
              </a:pPr>
              <a:r>
                <a:rPr lang="en-US" altLang="en-US" sz="1000" b="1">
                  <a:latin typeface="Arial" charset="0"/>
                  <a:cs typeface="Times New Roman" pitchFamily="18" charset="0"/>
                </a:rPr>
                <a:t>Items with RF Tags</a:t>
              </a:r>
              <a:endParaRPr lang="en-GB" altLang="en-US" sz="1000" b="1">
                <a:latin typeface="Arial" charset="0"/>
                <a:cs typeface="Times New Roman" pitchFamily="18" charset="0"/>
              </a:endParaRPr>
            </a:p>
          </p:txBody>
        </p:sp>
        <p:sp>
          <p:nvSpPr>
            <p:cNvPr id="5412888" name="Rectangle 24"/>
            <p:cNvSpPr>
              <a:spLocks noChangeArrowheads="1"/>
            </p:cNvSpPr>
            <p:nvPr/>
          </p:nvSpPr>
          <p:spPr bwMode="gray">
            <a:xfrm>
              <a:off x="2232" y="1300"/>
              <a:ext cx="384" cy="201"/>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algn="ctr" eaLnBrk="0" hangingPunct="0">
                <a:lnSpc>
                  <a:spcPct val="95000"/>
                </a:lnSpc>
                <a:buClr>
                  <a:srgbClr val="FF3300"/>
                </a:buClr>
              </a:pPr>
              <a:r>
                <a:rPr lang="en-US" altLang="en-US" sz="1000" b="1">
                  <a:latin typeface="Arial" charset="0"/>
                  <a:cs typeface="Times New Roman" pitchFamily="18" charset="0"/>
                </a:rPr>
                <a:t>Reader</a:t>
              </a:r>
              <a:endParaRPr lang="en-GB" altLang="en-US" sz="1000" b="1">
                <a:latin typeface="Arial" charset="0"/>
                <a:cs typeface="Times New Roman" pitchFamily="18" charset="0"/>
              </a:endParaRPr>
            </a:p>
          </p:txBody>
        </p:sp>
        <p:sp>
          <p:nvSpPr>
            <p:cNvPr id="5412889" name="Rectangle 25"/>
            <p:cNvSpPr>
              <a:spLocks noChangeArrowheads="1"/>
            </p:cNvSpPr>
            <p:nvPr/>
          </p:nvSpPr>
          <p:spPr bwMode="gray">
            <a:xfrm>
              <a:off x="1672" y="1207"/>
              <a:ext cx="432" cy="153"/>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pPr algn="ctr" eaLnBrk="0" hangingPunct="0">
                <a:spcBef>
                  <a:spcPct val="50000"/>
                </a:spcBef>
                <a:buClr>
                  <a:srgbClr val="FF3300"/>
                </a:buClr>
              </a:pPr>
              <a:r>
                <a:rPr lang="en-US" altLang="en-US" sz="1000" b="1">
                  <a:latin typeface="Arial" charset="0"/>
                  <a:cs typeface="Times New Roman" pitchFamily="18" charset="0"/>
                </a:rPr>
                <a:t>Antenna</a:t>
              </a:r>
              <a:endParaRPr lang="en-GB" altLang="en-US" sz="1000" b="1">
                <a:latin typeface="Arial" charset="0"/>
                <a:cs typeface="Times New Roman" pitchFamily="18" charset="0"/>
              </a:endParaRPr>
            </a:p>
          </p:txBody>
        </p:sp>
        <p:sp>
          <p:nvSpPr>
            <p:cNvPr id="5412890" name="Rectangle 26"/>
            <p:cNvSpPr>
              <a:spLocks noChangeArrowheads="1"/>
            </p:cNvSpPr>
            <p:nvPr/>
          </p:nvSpPr>
          <p:spPr bwMode="gray">
            <a:xfrm>
              <a:off x="1672" y="1405"/>
              <a:ext cx="432" cy="153"/>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pPr algn="ctr" eaLnBrk="0" hangingPunct="0">
                <a:spcBef>
                  <a:spcPct val="50000"/>
                </a:spcBef>
                <a:buClr>
                  <a:srgbClr val="FF3300"/>
                </a:buClr>
              </a:pPr>
              <a:r>
                <a:rPr lang="en-US" altLang="en-US" sz="1000" b="1">
                  <a:latin typeface="Arial" charset="0"/>
                  <a:cs typeface="Times New Roman" pitchFamily="18" charset="0"/>
                </a:rPr>
                <a:t>Antenna</a:t>
              </a:r>
              <a:endParaRPr lang="en-GB" altLang="en-US" sz="1000" b="1">
                <a:latin typeface="Arial" charset="0"/>
                <a:cs typeface="Times New Roman" pitchFamily="18" charset="0"/>
              </a:endParaRPr>
            </a:p>
          </p:txBody>
        </p:sp>
        <p:cxnSp>
          <p:nvCxnSpPr>
            <p:cNvPr id="5412891" name="AutoShape 27"/>
            <p:cNvCxnSpPr>
              <a:cxnSpLocks noChangeShapeType="1"/>
              <a:stCxn id="5412889" idx="3"/>
              <a:endCxn id="5412888" idx="1"/>
            </p:cNvCxnSpPr>
            <p:nvPr/>
          </p:nvCxnSpPr>
          <p:spPr bwMode="auto">
            <a:xfrm>
              <a:off x="2104" y="1284"/>
              <a:ext cx="128" cy="117"/>
            </a:xfrm>
            <a:prstGeom prst="straightConnector1">
              <a:avLst/>
            </a:prstGeom>
            <a:noFill/>
            <a:ln w="635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12892" name="AutoShape 28"/>
            <p:cNvCxnSpPr>
              <a:cxnSpLocks noChangeShapeType="1"/>
              <a:stCxn id="5412890" idx="3"/>
              <a:endCxn id="5412888" idx="1"/>
            </p:cNvCxnSpPr>
            <p:nvPr/>
          </p:nvCxnSpPr>
          <p:spPr bwMode="auto">
            <a:xfrm flipV="1">
              <a:off x="2104" y="1401"/>
              <a:ext cx="128" cy="81"/>
            </a:xfrm>
            <a:prstGeom prst="straightConnector1">
              <a:avLst/>
            </a:prstGeom>
            <a:noFill/>
            <a:ln w="635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12893" name="AutoShape 29"/>
            <p:cNvCxnSpPr>
              <a:cxnSpLocks noChangeShapeType="1"/>
              <a:stCxn id="5412883" idx="4"/>
              <a:endCxn id="5412876" idx="1"/>
            </p:cNvCxnSpPr>
            <p:nvPr/>
          </p:nvCxnSpPr>
          <p:spPr bwMode="auto">
            <a:xfrm>
              <a:off x="3777" y="1405"/>
              <a:ext cx="120" cy="1"/>
            </a:xfrm>
            <a:prstGeom prst="straightConnector1">
              <a:avLst/>
            </a:prstGeom>
            <a:noFill/>
            <a:ln w="63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412894" name="Line 30"/>
            <p:cNvSpPr>
              <a:spLocks noChangeShapeType="1"/>
            </p:cNvSpPr>
            <p:nvPr/>
          </p:nvSpPr>
          <p:spPr bwMode="auto">
            <a:xfrm>
              <a:off x="4464" y="1465"/>
              <a:ext cx="240" cy="0"/>
            </a:xfrm>
            <a:prstGeom prst="line">
              <a:avLst/>
            </a:prstGeom>
            <a:noFill/>
            <a:ln w="1905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99CB"/>
                    </a:outerShdw>
                  </a:effectLst>
                </a14:hiddenEffects>
              </a:ext>
            </a:extLst>
          </p:spPr>
          <p:txBody>
            <a:bodyPr anchor="ctr"/>
            <a:lstStyle/>
            <a:p>
              <a:endParaRPr lang="en-GB"/>
            </a:p>
          </p:txBody>
        </p:sp>
        <p:sp>
          <p:nvSpPr>
            <p:cNvPr id="5412895" name="Line 31"/>
            <p:cNvSpPr>
              <a:spLocks noChangeShapeType="1"/>
            </p:cNvSpPr>
            <p:nvPr/>
          </p:nvSpPr>
          <p:spPr bwMode="auto">
            <a:xfrm flipH="1">
              <a:off x="4560" y="1465"/>
              <a:ext cx="144" cy="9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99CB"/>
                    </a:outerShdw>
                  </a:effectLst>
                </a14:hiddenEffects>
              </a:ext>
            </a:extLst>
          </p:spPr>
          <p:txBody>
            <a:bodyPr anchor="ctr"/>
            <a:lstStyle/>
            <a:p>
              <a:endParaRPr lang="en-GB"/>
            </a:p>
          </p:txBody>
        </p:sp>
        <p:sp>
          <p:nvSpPr>
            <p:cNvPr id="5412896" name="Line 32"/>
            <p:cNvSpPr>
              <a:spLocks noChangeShapeType="1"/>
            </p:cNvSpPr>
            <p:nvPr/>
          </p:nvSpPr>
          <p:spPr bwMode="auto">
            <a:xfrm>
              <a:off x="4560" y="1561"/>
              <a:ext cx="24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0099CB"/>
                    </a:outerShdw>
                  </a:effectLst>
                </a14:hiddenEffects>
              </a:ext>
            </a:extLst>
          </p:spPr>
          <p:txBody>
            <a:bodyPr anchor="ctr"/>
            <a:lstStyle/>
            <a:p>
              <a:endParaRPr lang="en-GB"/>
            </a:p>
          </p:txBody>
        </p:sp>
        <p:sp>
          <p:nvSpPr>
            <p:cNvPr id="5412897" name="Text Box 33"/>
            <p:cNvSpPr txBox="1">
              <a:spLocks noChangeArrowheads="1"/>
            </p:cNvSpPr>
            <p:nvPr/>
          </p:nvSpPr>
          <p:spPr bwMode="auto">
            <a:xfrm>
              <a:off x="4464" y="1551"/>
              <a:ext cx="344" cy="1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0099CB"/>
                    </a:outerShdw>
                  </a:effectLst>
                </a14:hiddenEffects>
              </a:ext>
            </a:extLst>
          </p:spPr>
          <p:txBody>
            <a:bodyPr lIns="91431" tIns="45715" rIns="91431" bIns="45715">
              <a:spAutoFit/>
            </a:bodyPr>
            <a:lstStyle/>
            <a:p>
              <a:pPr algn="ctr" eaLnBrk="0" hangingPunct="0"/>
              <a:r>
                <a:rPr lang="en-US" altLang="en-US" sz="1000" b="1">
                  <a:latin typeface="Arial" charset="0"/>
                  <a:cs typeface="Times New Roman" pitchFamily="18" charset="0"/>
                </a:rPr>
                <a:t>EDI /</a:t>
              </a:r>
            </a:p>
            <a:p>
              <a:pPr algn="ctr" eaLnBrk="0" hangingPunct="0"/>
              <a:r>
                <a:rPr lang="en-US" altLang="en-US" sz="1000" b="1">
                  <a:latin typeface="Arial" charset="0"/>
                  <a:cs typeface="Times New Roman" pitchFamily="18" charset="0"/>
                </a:rPr>
                <a:t>XML </a:t>
              </a:r>
            </a:p>
          </p:txBody>
        </p:sp>
        <p:sp>
          <p:nvSpPr>
            <p:cNvPr id="5412898" name="Text Box 34"/>
            <p:cNvSpPr txBox="1">
              <a:spLocks noChangeArrowheads="1"/>
            </p:cNvSpPr>
            <p:nvPr/>
          </p:nvSpPr>
          <p:spPr bwMode="blackWhite">
            <a:xfrm>
              <a:off x="4544" y="1743"/>
              <a:ext cx="16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10</a:t>
              </a:r>
              <a:endParaRPr lang="en-GB" altLang="en-US" sz="1800" b="1">
                <a:solidFill>
                  <a:srgbClr val="800000"/>
                </a:solidFill>
                <a:latin typeface="Arial" charset="0"/>
                <a:cs typeface="Times New Roman" pitchFamily="18" charset="0"/>
              </a:endParaRPr>
            </a:p>
          </p:txBody>
        </p:sp>
        <p:sp>
          <p:nvSpPr>
            <p:cNvPr id="5412899" name="Text Box 35"/>
            <p:cNvSpPr txBox="1">
              <a:spLocks noChangeArrowheads="1"/>
            </p:cNvSpPr>
            <p:nvPr/>
          </p:nvSpPr>
          <p:spPr bwMode="blackWhite">
            <a:xfrm>
              <a:off x="680" y="1587"/>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1</a:t>
              </a:r>
              <a:endParaRPr lang="en-GB" altLang="en-US" sz="1800" b="1">
                <a:solidFill>
                  <a:srgbClr val="800000"/>
                </a:solidFill>
                <a:latin typeface="Arial" charset="0"/>
                <a:cs typeface="Times New Roman" pitchFamily="18" charset="0"/>
              </a:endParaRPr>
            </a:p>
          </p:txBody>
        </p:sp>
        <p:sp>
          <p:nvSpPr>
            <p:cNvPr id="5412900" name="AutoShape 36"/>
            <p:cNvSpPr>
              <a:spLocks noChangeArrowheads="1"/>
            </p:cNvSpPr>
            <p:nvPr/>
          </p:nvSpPr>
          <p:spPr bwMode="gray">
            <a:xfrm>
              <a:off x="3592" y="1653"/>
              <a:ext cx="505" cy="352"/>
            </a:xfrm>
            <a:prstGeom prst="can">
              <a:avLst>
                <a:gd name="adj" fmla="val 25000"/>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algn="ctr" eaLnBrk="0" hangingPunct="0"/>
              <a:r>
                <a:rPr lang="en-US" altLang="en-US" sz="1000" b="1">
                  <a:latin typeface="Arial" charset="0"/>
                  <a:cs typeface="Times New Roman" pitchFamily="18" charset="0"/>
                </a:rPr>
                <a:t>Tag/Item Relationship Database</a:t>
              </a:r>
              <a:endParaRPr lang="en-GB" altLang="en-US" sz="1000" b="1">
                <a:latin typeface="Arial" charset="0"/>
                <a:cs typeface="Times New Roman" pitchFamily="18" charset="0"/>
              </a:endParaRPr>
            </a:p>
          </p:txBody>
        </p:sp>
        <p:cxnSp>
          <p:nvCxnSpPr>
            <p:cNvPr id="5412901" name="AutoShape 37"/>
            <p:cNvCxnSpPr>
              <a:cxnSpLocks noChangeShapeType="1"/>
              <a:stCxn id="5412880" idx="2"/>
              <a:endCxn id="5412900" idx="2"/>
            </p:cNvCxnSpPr>
            <p:nvPr/>
          </p:nvCxnSpPr>
          <p:spPr bwMode="auto">
            <a:xfrm rot="16200000" flipH="1">
              <a:off x="1969" y="207"/>
              <a:ext cx="253" cy="2992"/>
            </a:xfrm>
            <a:prstGeom prst="bentConnector2">
              <a:avLst/>
            </a:prstGeom>
            <a:noFill/>
            <a:ln w="635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12902" name="AutoShape 38"/>
            <p:cNvCxnSpPr>
              <a:cxnSpLocks noChangeShapeType="1"/>
              <a:stCxn id="5412900" idx="4"/>
              <a:endCxn id="5412876" idx="2"/>
            </p:cNvCxnSpPr>
            <p:nvPr/>
          </p:nvCxnSpPr>
          <p:spPr bwMode="auto">
            <a:xfrm flipV="1">
              <a:off x="4097" y="1543"/>
              <a:ext cx="84" cy="286"/>
            </a:xfrm>
            <a:prstGeom prst="bentConnector2">
              <a:avLst/>
            </a:prstGeom>
            <a:noFill/>
            <a:ln w="6350">
              <a:solidFill>
                <a:schemeClr val="tx1"/>
              </a:solidFill>
              <a:miter lim="800000"/>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412903" name="Text Box 39"/>
            <p:cNvSpPr txBox="1">
              <a:spLocks noChangeArrowheads="1"/>
            </p:cNvSpPr>
            <p:nvPr/>
          </p:nvSpPr>
          <p:spPr bwMode="blackWhite">
            <a:xfrm>
              <a:off x="4136" y="1843"/>
              <a:ext cx="8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9</a:t>
              </a:r>
              <a:endParaRPr lang="en-GB" altLang="en-US" sz="1800" b="1">
                <a:solidFill>
                  <a:srgbClr val="800000"/>
                </a:solidFill>
                <a:latin typeface="Arial" charset="0"/>
                <a:cs typeface="Times New Roman" pitchFamily="18" charset="0"/>
              </a:endParaRPr>
            </a:p>
          </p:txBody>
        </p:sp>
        <p:sp>
          <p:nvSpPr>
            <p:cNvPr id="5412904" name="Text Box 40"/>
            <p:cNvSpPr txBox="1">
              <a:spLocks noChangeArrowheads="1"/>
            </p:cNvSpPr>
            <p:nvPr/>
          </p:nvSpPr>
          <p:spPr bwMode="auto">
            <a:xfrm>
              <a:off x="4329" y="997"/>
              <a:ext cx="528" cy="14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336799"/>
                  </a:solidFill>
                  <a:miter lim="800000"/>
                  <a:headEnd/>
                  <a:tailEnd/>
                </a14:hiddenLine>
              </a:ext>
              <a:ext uri="{AF507438-7753-43E0-B8FC-AC1667EBCBE1}">
                <a14:hiddenEffects xmlns:a14="http://schemas.microsoft.com/office/drawing/2010/main">
                  <a:effectLst>
                    <a:outerShdw dist="35921" dir="2700000" algn="ctr" rotWithShape="0">
                      <a:srgbClr val="0099CB"/>
                    </a:outerShdw>
                  </a:effectLst>
                </a14:hiddenEffects>
              </a:ext>
            </a:extLst>
          </p:spPr>
          <p:txBody>
            <a:bodyPr lIns="91294" tIns="45647" rIns="91294" bIns="45647"/>
            <a:lstStyle>
              <a:lvl1pPr defTabSz="912813" eaLnBrk="0" hangingPunct="0">
                <a:defRPr sz="2400">
                  <a:solidFill>
                    <a:schemeClr val="tx1"/>
                  </a:solidFill>
                  <a:latin typeface="Times New Roman" pitchFamily="18" charset="0"/>
                </a:defRPr>
              </a:lvl1pPr>
              <a:lvl2pPr defTabSz="912813" eaLnBrk="0" hangingPunct="0">
                <a:defRPr sz="2400">
                  <a:solidFill>
                    <a:schemeClr val="tx1"/>
                  </a:solidFill>
                  <a:latin typeface="Times New Roman" pitchFamily="18" charset="0"/>
                </a:defRPr>
              </a:lvl2pPr>
              <a:lvl3pPr marL="912813" defTabSz="912813" eaLnBrk="0" hangingPunct="0">
                <a:defRPr sz="2400">
                  <a:solidFill>
                    <a:schemeClr val="tx1"/>
                  </a:solidFill>
                  <a:latin typeface="Times New Roman" pitchFamily="18" charset="0"/>
                </a:defRPr>
              </a:lvl3pPr>
              <a:lvl4pPr marL="1370013" defTabSz="912813" eaLnBrk="0" hangingPunct="0">
                <a:defRPr sz="2400">
                  <a:solidFill>
                    <a:schemeClr val="tx1"/>
                  </a:solidFill>
                  <a:latin typeface="Times New Roman" pitchFamily="18" charset="0"/>
                </a:defRPr>
              </a:lvl4pPr>
              <a:lvl5pPr marL="1825625" defTabSz="912813" eaLnBrk="0" hangingPunct="0">
                <a:defRPr sz="2400">
                  <a:solidFill>
                    <a:schemeClr val="tx1"/>
                  </a:solidFill>
                  <a:latin typeface="Times New Roman" pitchFamily="18" charset="0"/>
                </a:defRPr>
              </a:lvl5pPr>
              <a:lvl6pPr marL="2282825" defTabSz="912813" eaLnBrk="0" fontAlgn="base" hangingPunct="0">
                <a:spcBef>
                  <a:spcPct val="0"/>
                </a:spcBef>
                <a:spcAft>
                  <a:spcPct val="0"/>
                </a:spcAft>
                <a:defRPr sz="2400">
                  <a:solidFill>
                    <a:schemeClr val="tx1"/>
                  </a:solidFill>
                  <a:latin typeface="Times New Roman" pitchFamily="18" charset="0"/>
                </a:defRPr>
              </a:lvl6pPr>
              <a:lvl7pPr marL="2740025" defTabSz="912813" eaLnBrk="0" fontAlgn="base" hangingPunct="0">
                <a:spcBef>
                  <a:spcPct val="0"/>
                </a:spcBef>
                <a:spcAft>
                  <a:spcPct val="0"/>
                </a:spcAft>
                <a:defRPr sz="2400">
                  <a:solidFill>
                    <a:schemeClr val="tx1"/>
                  </a:solidFill>
                  <a:latin typeface="Times New Roman" pitchFamily="18" charset="0"/>
                </a:defRPr>
              </a:lvl7pPr>
              <a:lvl8pPr marL="3197225" defTabSz="912813" eaLnBrk="0" fontAlgn="base" hangingPunct="0">
                <a:spcBef>
                  <a:spcPct val="0"/>
                </a:spcBef>
                <a:spcAft>
                  <a:spcPct val="0"/>
                </a:spcAft>
                <a:defRPr sz="2400">
                  <a:solidFill>
                    <a:schemeClr val="tx1"/>
                  </a:solidFill>
                  <a:latin typeface="Times New Roman" pitchFamily="18" charset="0"/>
                </a:defRPr>
              </a:lvl8pPr>
              <a:lvl9pPr marL="3654425" defTabSz="912813" eaLnBrk="0" fontAlgn="base" hangingPunct="0">
                <a:spcBef>
                  <a:spcPct val="0"/>
                </a:spcBef>
                <a:spcAft>
                  <a:spcPct val="0"/>
                </a:spcAft>
                <a:defRPr sz="2400">
                  <a:solidFill>
                    <a:schemeClr val="tx1"/>
                  </a:solidFill>
                  <a:latin typeface="Times New Roman" pitchFamily="18" charset="0"/>
                </a:defRPr>
              </a:lvl9pPr>
            </a:lstStyle>
            <a:p>
              <a:pPr algn="ctr"/>
              <a:r>
                <a:rPr lang="en-US" altLang="en-US" sz="1000">
                  <a:latin typeface="Arial" charset="0"/>
                  <a:cs typeface="Times New Roman" pitchFamily="18" charset="0"/>
                </a:rPr>
                <a:t>Internet</a:t>
              </a:r>
            </a:p>
          </p:txBody>
        </p:sp>
        <p:sp>
          <p:nvSpPr>
            <p:cNvPr id="5412905" name="Rectangle 41"/>
            <p:cNvSpPr>
              <a:spLocks noChangeArrowheads="1"/>
            </p:cNvSpPr>
            <p:nvPr/>
          </p:nvSpPr>
          <p:spPr bwMode="auto">
            <a:xfrm>
              <a:off x="4024" y="864"/>
              <a:ext cx="392" cy="329"/>
            </a:xfrm>
            <a:prstGeom prst="rect">
              <a:avLst/>
            </a:prstGeom>
            <a:solidFill>
              <a:srgbClr val="FFFFFF"/>
            </a:solidFill>
            <a:ln w="19050">
              <a:solidFill>
                <a:srgbClr val="336799"/>
              </a:solidFill>
              <a:miter lim="800000"/>
              <a:headEnd/>
              <a:tailEnd/>
            </a:ln>
            <a:effectLst/>
            <a:extLst>
              <a:ext uri="{AF507438-7753-43E0-B8FC-AC1667EBCBE1}">
                <a14:hiddenEffects xmlns:a14="http://schemas.microsoft.com/office/drawing/2010/main">
                  <a:effectLst>
                    <a:outerShdw dist="35921" dir="2700000" algn="ctr" rotWithShape="0">
                      <a:srgbClr val="0099CB"/>
                    </a:outerShdw>
                  </a:effectLst>
                </a14:hiddenEffects>
              </a:ext>
            </a:extLst>
          </p:spPr>
          <p:txBody>
            <a:bodyPr lIns="91294" tIns="45647" rIns="91294" bIns="45647" anchor="ctr" anchorCtr="1"/>
            <a:lstStyle>
              <a:lvl1pPr defTabSz="912813" eaLnBrk="0" hangingPunct="0">
                <a:defRPr sz="2400">
                  <a:solidFill>
                    <a:schemeClr val="tx1"/>
                  </a:solidFill>
                  <a:latin typeface="Times New Roman" pitchFamily="18" charset="0"/>
                </a:defRPr>
              </a:lvl1pPr>
              <a:lvl2pPr defTabSz="912813" eaLnBrk="0" hangingPunct="0">
                <a:defRPr sz="2400">
                  <a:solidFill>
                    <a:schemeClr val="tx1"/>
                  </a:solidFill>
                  <a:latin typeface="Times New Roman" pitchFamily="18" charset="0"/>
                </a:defRPr>
              </a:lvl2pPr>
              <a:lvl3pPr marL="912813" defTabSz="912813" eaLnBrk="0" hangingPunct="0">
                <a:defRPr sz="2400">
                  <a:solidFill>
                    <a:schemeClr val="tx1"/>
                  </a:solidFill>
                  <a:latin typeface="Times New Roman" pitchFamily="18" charset="0"/>
                </a:defRPr>
              </a:lvl3pPr>
              <a:lvl4pPr marL="1370013" defTabSz="912813" eaLnBrk="0" hangingPunct="0">
                <a:defRPr sz="2400">
                  <a:solidFill>
                    <a:schemeClr val="tx1"/>
                  </a:solidFill>
                  <a:latin typeface="Times New Roman" pitchFamily="18" charset="0"/>
                </a:defRPr>
              </a:lvl4pPr>
              <a:lvl5pPr marL="1825625" defTabSz="912813" eaLnBrk="0" hangingPunct="0">
                <a:defRPr sz="2400">
                  <a:solidFill>
                    <a:schemeClr val="tx1"/>
                  </a:solidFill>
                  <a:latin typeface="Times New Roman" pitchFamily="18" charset="0"/>
                </a:defRPr>
              </a:lvl5pPr>
              <a:lvl6pPr marL="2282825" defTabSz="912813" eaLnBrk="0" fontAlgn="base" hangingPunct="0">
                <a:spcBef>
                  <a:spcPct val="0"/>
                </a:spcBef>
                <a:spcAft>
                  <a:spcPct val="0"/>
                </a:spcAft>
                <a:defRPr sz="2400">
                  <a:solidFill>
                    <a:schemeClr val="tx1"/>
                  </a:solidFill>
                  <a:latin typeface="Times New Roman" pitchFamily="18" charset="0"/>
                </a:defRPr>
              </a:lvl6pPr>
              <a:lvl7pPr marL="2740025" defTabSz="912813" eaLnBrk="0" fontAlgn="base" hangingPunct="0">
                <a:spcBef>
                  <a:spcPct val="0"/>
                </a:spcBef>
                <a:spcAft>
                  <a:spcPct val="0"/>
                </a:spcAft>
                <a:defRPr sz="2400">
                  <a:solidFill>
                    <a:schemeClr val="tx1"/>
                  </a:solidFill>
                  <a:latin typeface="Times New Roman" pitchFamily="18" charset="0"/>
                </a:defRPr>
              </a:lvl7pPr>
              <a:lvl8pPr marL="3197225" defTabSz="912813" eaLnBrk="0" fontAlgn="base" hangingPunct="0">
                <a:spcBef>
                  <a:spcPct val="0"/>
                </a:spcBef>
                <a:spcAft>
                  <a:spcPct val="0"/>
                </a:spcAft>
                <a:defRPr sz="2400">
                  <a:solidFill>
                    <a:schemeClr val="tx1"/>
                  </a:solidFill>
                  <a:latin typeface="Times New Roman" pitchFamily="18" charset="0"/>
                </a:defRPr>
              </a:lvl8pPr>
              <a:lvl9pPr marL="3654425" defTabSz="912813" eaLnBrk="0" fontAlgn="base" hangingPunct="0">
                <a:spcBef>
                  <a:spcPct val="0"/>
                </a:spcBef>
                <a:spcAft>
                  <a:spcPct val="0"/>
                </a:spcAft>
                <a:defRPr sz="2400">
                  <a:solidFill>
                    <a:schemeClr val="tx1"/>
                  </a:solidFill>
                  <a:latin typeface="Times New Roman" pitchFamily="18" charset="0"/>
                </a:defRPr>
              </a:lvl9pPr>
            </a:lstStyle>
            <a:p>
              <a:pPr algn="ctr"/>
              <a:r>
                <a:rPr lang="en-US" altLang="en-US" sz="1000" b="1" dirty="0">
                  <a:solidFill>
                    <a:srgbClr val="336799"/>
                  </a:solidFill>
                  <a:latin typeface="Arial" charset="0"/>
                  <a:cs typeface="Times New Roman" pitchFamily="18" charset="0"/>
                </a:rPr>
                <a:t>ONS Server</a:t>
              </a:r>
            </a:p>
          </p:txBody>
        </p:sp>
        <p:sp>
          <p:nvSpPr>
            <p:cNvPr id="5412906" name="Rectangle 42"/>
            <p:cNvSpPr>
              <a:spLocks noChangeArrowheads="1"/>
            </p:cNvSpPr>
            <p:nvPr/>
          </p:nvSpPr>
          <p:spPr bwMode="auto">
            <a:xfrm>
              <a:off x="4752" y="840"/>
              <a:ext cx="689" cy="335"/>
            </a:xfrm>
            <a:prstGeom prst="rect">
              <a:avLst/>
            </a:prstGeom>
            <a:solidFill>
              <a:srgbClr val="FFFFFF"/>
            </a:solidFill>
            <a:ln w="19050">
              <a:solidFill>
                <a:srgbClr val="336799"/>
              </a:solidFill>
              <a:miter lim="800000"/>
              <a:headEnd/>
              <a:tailEnd/>
            </a:ln>
            <a:effectLst/>
            <a:extLst>
              <a:ext uri="{AF507438-7753-43E0-B8FC-AC1667EBCBE1}">
                <a14:hiddenEffects xmlns:a14="http://schemas.microsoft.com/office/drawing/2010/main">
                  <a:effectLst>
                    <a:outerShdw dist="35921" dir="2700000" algn="ctr" rotWithShape="0">
                      <a:srgbClr val="0099CB"/>
                    </a:outerShdw>
                  </a:effectLst>
                </a14:hiddenEffects>
              </a:ext>
            </a:extLst>
          </p:spPr>
          <p:txBody>
            <a:bodyPr lIns="91294" tIns="45647" rIns="91294" bIns="45647" anchor="ctr" anchorCtr="1"/>
            <a:lstStyle>
              <a:lvl1pPr defTabSz="912813" eaLnBrk="0" hangingPunct="0">
                <a:defRPr sz="2400">
                  <a:solidFill>
                    <a:schemeClr val="tx1"/>
                  </a:solidFill>
                  <a:latin typeface="Times New Roman" pitchFamily="18" charset="0"/>
                </a:defRPr>
              </a:lvl1pPr>
              <a:lvl2pPr defTabSz="912813" eaLnBrk="0" hangingPunct="0">
                <a:defRPr sz="2400">
                  <a:solidFill>
                    <a:schemeClr val="tx1"/>
                  </a:solidFill>
                  <a:latin typeface="Times New Roman" pitchFamily="18" charset="0"/>
                </a:defRPr>
              </a:lvl2pPr>
              <a:lvl3pPr marL="912813" defTabSz="912813" eaLnBrk="0" hangingPunct="0">
                <a:defRPr sz="2400">
                  <a:solidFill>
                    <a:schemeClr val="tx1"/>
                  </a:solidFill>
                  <a:latin typeface="Times New Roman" pitchFamily="18" charset="0"/>
                </a:defRPr>
              </a:lvl3pPr>
              <a:lvl4pPr marL="1370013" defTabSz="912813" eaLnBrk="0" hangingPunct="0">
                <a:defRPr sz="2400">
                  <a:solidFill>
                    <a:schemeClr val="tx1"/>
                  </a:solidFill>
                  <a:latin typeface="Times New Roman" pitchFamily="18" charset="0"/>
                </a:defRPr>
              </a:lvl4pPr>
              <a:lvl5pPr marL="1825625" defTabSz="912813" eaLnBrk="0" hangingPunct="0">
                <a:defRPr sz="2400">
                  <a:solidFill>
                    <a:schemeClr val="tx1"/>
                  </a:solidFill>
                  <a:latin typeface="Times New Roman" pitchFamily="18" charset="0"/>
                </a:defRPr>
              </a:lvl5pPr>
              <a:lvl6pPr marL="2282825" defTabSz="912813" eaLnBrk="0" fontAlgn="base" hangingPunct="0">
                <a:spcBef>
                  <a:spcPct val="0"/>
                </a:spcBef>
                <a:spcAft>
                  <a:spcPct val="0"/>
                </a:spcAft>
                <a:defRPr sz="2400">
                  <a:solidFill>
                    <a:schemeClr val="tx1"/>
                  </a:solidFill>
                  <a:latin typeface="Times New Roman" pitchFamily="18" charset="0"/>
                </a:defRPr>
              </a:lvl6pPr>
              <a:lvl7pPr marL="2740025" defTabSz="912813" eaLnBrk="0" fontAlgn="base" hangingPunct="0">
                <a:spcBef>
                  <a:spcPct val="0"/>
                </a:spcBef>
                <a:spcAft>
                  <a:spcPct val="0"/>
                </a:spcAft>
                <a:defRPr sz="2400">
                  <a:solidFill>
                    <a:schemeClr val="tx1"/>
                  </a:solidFill>
                  <a:latin typeface="Times New Roman" pitchFamily="18" charset="0"/>
                </a:defRPr>
              </a:lvl7pPr>
              <a:lvl8pPr marL="3197225" defTabSz="912813" eaLnBrk="0" fontAlgn="base" hangingPunct="0">
                <a:spcBef>
                  <a:spcPct val="0"/>
                </a:spcBef>
                <a:spcAft>
                  <a:spcPct val="0"/>
                </a:spcAft>
                <a:defRPr sz="2400">
                  <a:solidFill>
                    <a:schemeClr val="tx1"/>
                  </a:solidFill>
                  <a:latin typeface="Times New Roman" pitchFamily="18" charset="0"/>
                </a:defRPr>
              </a:lvl8pPr>
              <a:lvl9pPr marL="3654425" defTabSz="912813" eaLnBrk="0" fontAlgn="base" hangingPunct="0">
                <a:spcBef>
                  <a:spcPct val="0"/>
                </a:spcBef>
                <a:spcAft>
                  <a:spcPct val="0"/>
                </a:spcAft>
                <a:defRPr sz="2400">
                  <a:solidFill>
                    <a:schemeClr val="tx1"/>
                  </a:solidFill>
                  <a:latin typeface="Times New Roman" pitchFamily="18" charset="0"/>
                </a:defRPr>
              </a:lvl9pPr>
            </a:lstStyle>
            <a:p>
              <a:pPr algn="ctr"/>
              <a:r>
                <a:rPr lang="en-US" altLang="en-US" sz="1000" b="1" dirty="0">
                  <a:solidFill>
                    <a:srgbClr val="336799"/>
                  </a:solidFill>
                  <a:latin typeface="Arial" charset="0"/>
                  <a:cs typeface="Times New Roman" pitchFamily="18" charset="0"/>
                </a:rPr>
                <a:t>Product Information (PML Format)</a:t>
              </a:r>
            </a:p>
          </p:txBody>
        </p:sp>
        <p:sp>
          <p:nvSpPr>
            <p:cNvPr id="5412907" name="Text Box 43"/>
            <p:cNvSpPr txBox="1">
              <a:spLocks noChangeArrowheads="1"/>
            </p:cNvSpPr>
            <p:nvPr/>
          </p:nvSpPr>
          <p:spPr bwMode="auto">
            <a:xfrm rot="-2306855">
              <a:off x="3525" y="987"/>
              <a:ext cx="528" cy="143"/>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19050">
                  <a:solidFill>
                    <a:srgbClr val="336799"/>
                  </a:solidFill>
                  <a:miter lim="800000"/>
                  <a:headEnd/>
                  <a:tailEnd/>
                </a14:hiddenLine>
              </a:ext>
              <a:ext uri="{AF507438-7753-43E0-B8FC-AC1667EBCBE1}">
                <a14:hiddenEffects xmlns:a14="http://schemas.microsoft.com/office/drawing/2010/main">
                  <a:effectLst>
                    <a:outerShdw dist="35921" dir="2700000" algn="ctr" rotWithShape="0">
                      <a:srgbClr val="0099CB"/>
                    </a:outerShdw>
                  </a:effectLst>
                </a14:hiddenEffects>
              </a:ext>
            </a:extLst>
          </p:spPr>
          <p:txBody>
            <a:bodyPr lIns="91294" tIns="45647" rIns="91294" bIns="45647"/>
            <a:lstStyle>
              <a:lvl1pPr defTabSz="912813" eaLnBrk="0" hangingPunct="0">
                <a:defRPr sz="2400">
                  <a:solidFill>
                    <a:schemeClr val="tx1"/>
                  </a:solidFill>
                  <a:latin typeface="Times New Roman" pitchFamily="18" charset="0"/>
                </a:defRPr>
              </a:lvl1pPr>
              <a:lvl2pPr defTabSz="912813" eaLnBrk="0" hangingPunct="0">
                <a:defRPr sz="2400">
                  <a:solidFill>
                    <a:schemeClr val="tx1"/>
                  </a:solidFill>
                  <a:latin typeface="Times New Roman" pitchFamily="18" charset="0"/>
                </a:defRPr>
              </a:lvl2pPr>
              <a:lvl3pPr marL="912813" defTabSz="912813" eaLnBrk="0" hangingPunct="0">
                <a:defRPr sz="2400">
                  <a:solidFill>
                    <a:schemeClr val="tx1"/>
                  </a:solidFill>
                  <a:latin typeface="Times New Roman" pitchFamily="18" charset="0"/>
                </a:defRPr>
              </a:lvl3pPr>
              <a:lvl4pPr marL="1370013" defTabSz="912813" eaLnBrk="0" hangingPunct="0">
                <a:defRPr sz="2400">
                  <a:solidFill>
                    <a:schemeClr val="tx1"/>
                  </a:solidFill>
                  <a:latin typeface="Times New Roman" pitchFamily="18" charset="0"/>
                </a:defRPr>
              </a:lvl4pPr>
              <a:lvl5pPr marL="1825625" defTabSz="912813" eaLnBrk="0" hangingPunct="0">
                <a:defRPr sz="2400">
                  <a:solidFill>
                    <a:schemeClr val="tx1"/>
                  </a:solidFill>
                  <a:latin typeface="Times New Roman" pitchFamily="18" charset="0"/>
                </a:defRPr>
              </a:lvl5pPr>
              <a:lvl6pPr marL="2282825" defTabSz="912813" eaLnBrk="0" fontAlgn="base" hangingPunct="0">
                <a:spcBef>
                  <a:spcPct val="0"/>
                </a:spcBef>
                <a:spcAft>
                  <a:spcPct val="0"/>
                </a:spcAft>
                <a:defRPr sz="2400">
                  <a:solidFill>
                    <a:schemeClr val="tx1"/>
                  </a:solidFill>
                  <a:latin typeface="Times New Roman" pitchFamily="18" charset="0"/>
                </a:defRPr>
              </a:lvl6pPr>
              <a:lvl7pPr marL="2740025" defTabSz="912813" eaLnBrk="0" fontAlgn="base" hangingPunct="0">
                <a:spcBef>
                  <a:spcPct val="0"/>
                </a:spcBef>
                <a:spcAft>
                  <a:spcPct val="0"/>
                </a:spcAft>
                <a:defRPr sz="2400">
                  <a:solidFill>
                    <a:schemeClr val="tx1"/>
                  </a:solidFill>
                  <a:latin typeface="Times New Roman" pitchFamily="18" charset="0"/>
                </a:defRPr>
              </a:lvl7pPr>
              <a:lvl8pPr marL="3197225" defTabSz="912813" eaLnBrk="0" fontAlgn="base" hangingPunct="0">
                <a:spcBef>
                  <a:spcPct val="0"/>
                </a:spcBef>
                <a:spcAft>
                  <a:spcPct val="0"/>
                </a:spcAft>
                <a:defRPr sz="2400">
                  <a:solidFill>
                    <a:schemeClr val="tx1"/>
                  </a:solidFill>
                  <a:latin typeface="Times New Roman" pitchFamily="18" charset="0"/>
                </a:defRPr>
              </a:lvl8pPr>
              <a:lvl9pPr marL="3654425" defTabSz="912813" eaLnBrk="0" fontAlgn="base" hangingPunct="0">
                <a:spcBef>
                  <a:spcPct val="0"/>
                </a:spcBef>
                <a:spcAft>
                  <a:spcPct val="0"/>
                </a:spcAft>
                <a:defRPr sz="2400">
                  <a:solidFill>
                    <a:schemeClr val="tx1"/>
                  </a:solidFill>
                  <a:latin typeface="Times New Roman" pitchFamily="18" charset="0"/>
                </a:defRPr>
              </a:lvl9pPr>
            </a:lstStyle>
            <a:p>
              <a:pPr algn="ctr"/>
              <a:r>
                <a:rPr lang="en-US" altLang="en-US" sz="1000">
                  <a:latin typeface="Arial" charset="0"/>
                  <a:cs typeface="Times New Roman" pitchFamily="18" charset="0"/>
                </a:rPr>
                <a:t>Internet</a:t>
              </a:r>
            </a:p>
          </p:txBody>
        </p:sp>
        <p:sp>
          <p:nvSpPr>
            <p:cNvPr id="5412908" name="Text Box 44"/>
            <p:cNvSpPr txBox="1">
              <a:spLocks noChangeArrowheads="1"/>
            </p:cNvSpPr>
            <p:nvPr/>
          </p:nvSpPr>
          <p:spPr bwMode="blackWhite">
            <a:xfrm>
              <a:off x="3861" y="807"/>
              <a:ext cx="16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dirty="0">
                  <a:solidFill>
                    <a:srgbClr val="800000"/>
                  </a:solidFill>
                  <a:latin typeface="Arial" charset="0"/>
                  <a:cs typeface="Times New Roman" pitchFamily="18" charset="0"/>
                </a:rPr>
                <a:t>11</a:t>
              </a:r>
              <a:endParaRPr lang="en-GB" altLang="en-US" sz="1800" b="1" dirty="0">
                <a:solidFill>
                  <a:srgbClr val="800000"/>
                </a:solidFill>
                <a:latin typeface="Arial" charset="0"/>
                <a:cs typeface="Times New Roman" pitchFamily="18" charset="0"/>
              </a:endParaRPr>
            </a:p>
          </p:txBody>
        </p:sp>
        <p:sp>
          <p:nvSpPr>
            <p:cNvPr id="5412909" name="Text Box 45"/>
            <p:cNvSpPr txBox="1">
              <a:spLocks noChangeArrowheads="1"/>
            </p:cNvSpPr>
            <p:nvPr/>
          </p:nvSpPr>
          <p:spPr bwMode="blackWhite">
            <a:xfrm>
              <a:off x="5474" y="873"/>
              <a:ext cx="160" cy="73"/>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hangingPunct="0">
                <a:spcBef>
                  <a:spcPct val="50000"/>
                </a:spcBef>
                <a:buClr>
                  <a:srgbClr val="FF3300"/>
                </a:buClr>
              </a:pPr>
              <a:r>
                <a:rPr lang="en-US" altLang="en-US" sz="1800" b="1">
                  <a:solidFill>
                    <a:srgbClr val="800000"/>
                  </a:solidFill>
                  <a:latin typeface="Arial" charset="0"/>
                  <a:cs typeface="Times New Roman" pitchFamily="18" charset="0"/>
                </a:rPr>
                <a:t>12</a:t>
              </a:r>
              <a:endParaRPr lang="en-GB" altLang="en-US" sz="1800" b="1">
                <a:solidFill>
                  <a:srgbClr val="800000"/>
                </a:solidFill>
                <a:latin typeface="Arial" charset="0"/>
                <a:cs typeface="Times New Roman" pitchFamily="18" charset="0"/>
              </a:endParaRPr>
            </a:p>
          </p:txBody>
        </p:sp>
        <p:sp>
          <p:nvSpPr>
            <p:cNvPr id="5412910" name="Line 46"/>
            <p:cNvSpPr>
              <a:spLocks noChangeShapeType="1"/>
            </p:cNvSpPr>
            <p:nvPr/>
          </p:nvSpPr>
          <p:spPr bwMode="auto">
            <a:xfrm flipV="1">
              <a:off x="3696" y="1007"/>
              <a:ext cx="336" cy="240"/>
            </a:xfrm>
            <a:prstGeom prst="line">
              <a:avLst/>
            </a:prstGeom>
            <a:noFill/>
            <a:ln w="25400">
              <a:solidFill>
                <a:schemeClr val="tx1"/>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spAutoFit/>
            </a:bodyPr>
            <a:lstStyle/>
            <a:p>
              <a:endParaRPr lang="en-GB"/>
            </a:p>
          </p:txBody>
        </p:sp>
        <p:sp>
          <p:nvSpPr>
            <p:cNvPr id="5412911" name="Line 47"/>
            <p:cNvSpPr>
              <a:spLocks noChangeShapeType="1"/>
            </p:cNvSpPr>
            <p:nvPr/>
          </p:nvSpPr>
          <p:spPr bwMode="auto">
            <a:xfrm flipV="1">
              <a:off x="4416" y="1008"/>
              <a:ext cx="336" cy="0"/>
            </a:xfrm>
            <a:prstGeom prst="line">
              <a:avLst/>
            </a:prstGeom>
            <a:noFill/>
            <a:ln w="25400">
              <a:solidFill>
                <a:schemeClr val="tx1"/>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endParaRPr lang="en-GB"/>
            </a:p>
          </p:txBody>
        </p:sp>
        <p:sp>
          <p:nvSpPr>
            <p:cNvPr id="5412912" name="Line 48"/>
            <p:cNvSpPr>
              <a:spLocks noChangeShapeType="1"/>
            </p:cNvSpPr>
            <p:nvPr/>
          </p:nvSpPr>
          <p:spPr bwMode="auto">
            <a:xfrm>
              <a:off x="4416" y="1152"/>
              <a:ext cx="480" cy="240"/>
            </a:xfrm>
            <a:prstGeom prst="line">
              <a:avLst/>
            </a:prstGeom>
            <a:noFill/>
            <a:ln w="25400">
              <a:solidFill>
                <a:schemeClr val="tx1"/>
              </a:solidFill>
              <a:prstDash val="sysDot"/>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rIns="45720">
              <a:spAutoFit/>
            </a:bodyPr>
            <a:lstStyle/>
            <a:p>
              <a:endParaRPr lang="en-GB"/>
            </a:p>
          </p:txBody>
        </p:sp>
      </p:grpSp>
      <p:sp>
        <p:nvSpPr>
          <p:cNvPr id="5412913" name="AutoShape 49"/>
          <p:cNvSpPr>
            <a:spLocks noChangeArrowheads="1"/>
          </p:cNvSpPr>
          <p:nvPr/>
        </p:nvSpPr>
        <p:spPr bwMode="auto">
          <a:xfrm>
            <a:off x="6618372" y="5537388"/>
            <a:ext cx="2286000" cy="914400"/>
          </a:xfrm>
          <a:prstGeom prst="roundRect">
            <a:avLst>
              <a:gd name="adj" fmla="val 16667"/>
            </a:avLst>
          </a:prstGeom>
          <a:gradFill rotWithShape="0">
            <a:gsLst>
              <a:gs pos="0">
                <a:schemeClr val="bg2"/>
              </a:gs>
              <a:gs pos="50000">
                <a:srgbClr val="FFFFFF"/>
              </a:gs>
              <a:gs pos="100000">
                <a:schemeClr val="bg2"/>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buFont typeface="Wingdings" pitchFamily="2" charset="2"/>
              <a:buNone/>
            </a:pPr>
            <a:r>
              <a:rPr lang="en-US" altLang="en-US" sz="2000" b="1">
                <a:solidFill>
                  <a:schemeClr val="tx2"/>
                </a:solidFill>
                <a:latin typeface="Arial Narrow" pitchFamily="34" charset="0"/>
              </a:rPr>
              <a:t>Other Systems</a:t>
            </a:r>
          </a:p>
        </p:txBody>
      </p:sp>
      <p:sp>
        <p:nvSpPr>
          <p:cNvPr id="5412914" name="AutoShape 50"/>
          <p:cNvSpPr>
            <a:spLocks noChangeArrowheads="1"/>
          </p:cNvSpPr>
          <p:nvPr/>
        </p:nvSpPr>
        <p:spPr bwMode="auto">
          <a:xfrm>
            <a:off x="3608388" y="5531164"/>
            <a:ext cx="3048000" cy="914400"/>
          </a:xfrm>
          <a:prstGeom prst="roundRect">
            <a:avLst>
              <a:gd name="adj" fmla="val 16667"/>
            </a:avLst>
          </a:prstGeom>
          <a:gradFill rotWithShape="0">
            <a:gsLst>
              <a:gs pos="0">
                <a:schemeClr val="bg2"/>
              </a:gs>
              <a:gs pos="50000">
                <a:srgbClr val="FFFFFF"/>
              </a:gs>
              <a:gs pos="100000">
                <a:schemeClr val="bg2"/>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buFont typeface="Wingdings" pitchFamily="2" charset="2"/>
              <a:buNone/>
            </a:pPr>
            <a:r>
              <a:rPr lang="en-US" altLang="en-US" sz="2000" b="1">
                <a:solidFill>
                  <a:schemeClr val="tx2"/>
                </a:solidFill>
                <a:latin typeface="Arial Narrow" pitchFamily="34" charset="0"/>
              </a:rPr>
              <a:t>RFID</a:t>
            </a:r>
            <a:r>
              <a:rPr lang="en-US" altLang="en-US" sz="2000" b="1">
                <a:solidFill>
                  <a:srgbClr val="FFFF00"/>
                </a:solidFill>
                <a:latin typeface="Arial Narrow" pitchFamily="34" charset="0"/>
              </a:rPr>
              <a:t> </a:t>
            </a:r>
            <a:r>
              <a:rPr lang="en-US" altLang="en-US" sz="2000" b="1">
                <a:solidFill>
                  <a:schemeClr val="tx2"/>
                </a:solidFill>
                <a:latin typeface="Arial Narrow" pitchFamily="34" charset="0"/>
              </a:rPr>
              <a:t>Middleware</a:t>
            </a:r>
          </a:p>
        </p:txBody>
      </p:sp>
      <p:sp>
        <p:nvSpPr>
          <p:cNvPr id="5412915" name="AutoShape 51"/>
          <p:cNvSpPr>
            <a:spLocks noChangeArrowheads="1"/>
          </p:cNvSpPr>
          <p:nvPr/>
        </p:nvSpPr>
        <p:spPr bwMode="auto">
          <a:xfrm>
            <a:off x="304800" y="5552219"/>
            <a:ext cx="3276600" cy="914400"/>
          </a:xfrm>
          <a:prstGeom prst="roundRect">
            <a:avLst>
              <a:gd name="adj" fmla="val 16667"/>
            </a:avLst>
          </a:prstGeom>
          <a:gradFill rotWithShape="0">
            <a:gsLst>
              <a:gs pos="0">
                <a:schemeClr val="bg2"/>
              </a:gs>
              <a:gs pos="50000">
                <a:srgbClr val="FFFFFF"/>
              </a:gs>
              <a:gs pos="100000">
                <a:schemeClr val="bg2"/>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buFont typeface="Wingdings" pitchFamily="2" charset="2"/>
              <a:buNone/>
            </a:pPr>
            <a:r>
              <a:rPr lang="en-US" altLang="en-US" sz="2000" b="1">
                <a:solidFill>
                  <a:schemeClr val="tx2"/>
                </a:solidFill>
                <a:latin typeface="Arial Narrow" pitchFamily="34" charset="0"/>
              </a:rPr>
              <a:t>Tag Interfaces</a:t>
            </a:r>
          </a:p>
        </p:txBody>
      </p:sp>
    </p:spTree>
    <p:extLst>
      <p:ext uri="{BB962C8B-B14F-4D97-AF65-F5344CB8AC3E}">
        <p14:creationId xmlns:p14="http://schemas.microsoft.com/office/powerpoint/2010/main" val="9287318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13"/>
          <p:cNvSpPr>
            <a:spLocks noGrp="1"/>
          </p:cNvSpPr>
          <p:nvPr>
            <p:ph type="sldNum" sz="quarter" idx="12"/>
          </p:nvPr>
        </p:nvSpPr>
        <p:spPr/>
        <p:txBody>
          <a:bodyPr/>
          <a:lstStyle/>
          <a:p>
            <a:fld id="{C126537A-4E49-40B5-BA4B-56DE042B420B}" type="slidenum">
              <a:rPr lang="en-US" altLang="en-US"/>
              <a:pPr/>
              <a:t>8</a:t>
            </a:fld>
            <a:endParaRPr lang="en-US" altLang="en-US"/>
          </a:p>
        </p:txBody>
      </p:sp>
      <p:sp>
        <p:nvSpPr>
          <p:cNvPr id="5414914" name="Rectangle 2"/>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1"/>
                  </a:outerShdw>
                </a:effectLst>
              </a14:hiddenEffects>
            </a:ext>
          </a:extLst>
        </p:spPr>
        <p:txBody>
          <a:bodyPr wrap="none" anchor="ctr"/>
          <a:lstStyle/>
          <a:p>
            <a:endParaRPr lang="en-GB"/>
          </a:p>
        </p:txBody>
      </p:sp>
      <p:sp>
        <p:nvSpPr>
          <p:cNvPr id="5414915" name="Rectangle 3"/>
          <p:cNvSpPr>
            <a:spLocks noChangeArrowheads="1"/>
          </p:cNvSpPr>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2700000" algn="ctr" rotWithShape="0">
                    <a:schemeClr val="bg1"/>
                  </a:outerShdw>
                </a:effectLst>
              </a14:hiddenEffects>
            </a:ext>
          </a:extLst>
        </p:spPr>
        <p:txBody>
          <a:bodyPr wrap="none" anchor="ctr"/>
          <a:lstStyle/>
          <a:p>
            <a:endParaRPr lang="en-GB"/>
          </a:p>
        </p:txBody>
      </p:sp>
      <p:sp>
        <p:nvSpPr>
          <p:cNvPr id="5414916" name="Rectangle 4"/>
          <p:cNvSpPr>
            <a:spLocks noChangeArrowheads="1"/>
          </p:cNvSpPr>
          <p:nvPr/>
        </p:nvSpPr>
        <p:spPr bwMode="auto">
          <a:xfrm>
            <a:off x="-169863" y="2959100"/>
            <a:ext cx="8618538"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a:defRPr sz="3600">
                <a:solidFill>
                  <a:schemeClr val="accent2"/>
                </a:solidFill>
                <a:latin typeface="Arial" charset="0"/>
              </a:defRPr>
            </a:lvl1pPr>
            <a:lvl2pPr>
              <a:defRPr sz="3600">
                <a:solidFill>
                  <a:schemeClr val="accent2"/>
                </a:solidFill>
                <a:latin typeface="Arial" charset="0"/>
              </a:defRPr>
            </a:lvl2pPr>
            <a:lvl3pPr>
              <a:defRPr sz="3600">
                <a:solidFill>
                  <a:schemeClr val="accent2"/>
                </a:solidFill>
                <a:latin typeface="Arial" charset="0"/>
              </a:defRPr>
            </a:lvl3pPr>
            <a:lvl4pPr>
              <a:defRPr sz="3600">
                <a:solidFill>
                  <a:schemeClr val="accent2"/>
                </a:solidFill>
                <a:latin typeface="Arial" charset="0"/>
              </a:defRPr>
            </a:lvl4pPr>
            <a:lvl5pPr>
              <a:defRPr sz="3600">
                <a:solidFill>
                  <a:schemeClr val="accent2"/>
                </a:solidFill>
                <a:latin typeface="Arial" charset="0"/>
              </a:defRPr>
            </a:lvl5pPr>
            <a:lvl6pPr marL="457200" fontAlgn="base">
              <a:spcBef>
                <a:spcPct val="0"/>
              </a:spcBef>
              <a:spcAft>
                <a:spcPct val="0"/>
              </a:spcAft>
              <a:defRPr sz="3600">
                <a:solidFill>
                  <a:schemeClr val="accent2"/>
                </a:solidFill>
                <a:latin typeface="Arial" charset="0"/>
              </a:defRPr>
            </a:lvl6pPr>
            <a:lvl7pPr marL="914400" fontAlgn="base">
              <a:spcBef>
                <a:spcPct val="0"/>
              </a:spcBef>
              <a:spcAft>
                <a:spcPct val="0"/>
              </a:spcAft>
              <a:defRPr sz="3600">
                <a:solidFill>
                  <a:schemeClr val="accent2"/>
                </a:solidFill>
                <a:latin typeface="Arial" charset="0"/>
              </a:defRPr>
            </a:lvl7pPr>
            <a:lvl8pPr marL="1371600" fontAlgn="base">
              <a:spcBef>
                <a:spcPct val="0"/>
              </a:spcBef>
              <a:spcAft>
                <a:spcPct val="0"/>
              </a:spcAft>
              <a:defRPr sz="3600">
                <a:solidFill>
                  <a:schemeClr val="accent2"/>
                </a:solidFill>
                <a:latin typeface="Arial" charset="0"/>
              </a:defRPr>
            </a:lvl8pPr>
            <a:lvl9pPr marL="1828800" fontAlgn="base">
              <a:spcBef>
                <a:spcPct val="0"/>
              </a:spcBef>
              <a:spcAft>
                <a:spcPct val="0"/>
              </a:spcAft>
              <a:defRPr sz="3600">
                <a:solidFill>
                  <a:schemeClr val="accent2"/>
                </a:solidFill>
                <a:latin typeface="Arial" charset="0"/>
              </a:defRPr>
            </a:lvl9pPr>
          </a:lstStyle>
          <a:p>
            <a:endParaRPr lang="de-DE" altLang="en-US"/>
          </a:p>
        </p:txBody>
      </p:sp>
      <p:pic>
        <p:nvPicPr>
          <p:cNvPr id="5414917" name="Picture 5" descr="Scan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1100" y="1206500"/>
            <a:ext cx="6819900" cy="4364038"/>
          </a:xfrm>
          <a:prstGeom prst="rect">
            <a:avLst/>
          </a:prstGeom>
          <a:noFill/>
          <a:extLst>
            <a:ext uri="{909E8E84-426E-40DD-AFC4-6F175D3DCCD1}">
              <a14:hiddenFill xmlns:a14="http://schemas.microsoft.com/office/drawing/2010/main">
                <a:solidFill>
                  <a:srgbClr val="FFFFFF"/>
                </a:solidFill>
              </a14:hiddenFill>
            </a:ext>
          </a:extLst>
        </p:spPr>
      </p:pic>
      <p:sp>
        <p:nvSpPr>
          <p:cNvPr id="5414918" name="Rectangle 6"/>
          <p:cNvSpPr>
            <a:spLocks noGrp="1" noChangeArrowheads="1"/>
          </p:cNvSpPr>
          <p:nvPr>
            <p:ph type="title"/>
          </p:nvPr>
        </p:nvSpPr>
        <p:spPr>
          <a:xfrm>
            <a:off x="152400" y="152400"/>
            <a:ext cx="8081963" cy="800100"/>
          </a:xfrm>
          <a:noFill/>
          <a:ln/>
          <a:effectLst>
            <a:outerShdw dist="35921" dir="2700000" algn="ctr" rotWithShape="0">
              <a:schemeClr val="bg1"/>
            </a:outerShdw>
          </a:effectLst>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a:t>RFID tags: Smart labels</a:t>
            </a:r>
            <a:endParaRPr lang="de-DE" altLang="en-US" sz="2800">
              <a:solidFill>
                <a:srgbClr val="114FFB"/>
              </a:solidFill>
            </a:endParaRPr>
          </a:p>
        </p:txBody>
      </p:sp>
      <p:sp>
        <p:nvSpPr>
          <p:cNvPr id="5414919" name="AutoShape 7"/>
          <p:cNvSpPr>
            <a:spLocks noChangeArrowheads="1"/>
          </p:cNvSpPr>
          <p:nvPr/>
        </p:nvSpPr>
        <p:spPr bwMode="auto">
          <a:xfrm>
            <a:off x="1308100" y="4394200"/>
            <a:ext cx="2159000" cy="990600"/>
          </a:xfrm>
          <a:prstGeom prst="wedgeRoundRectCallout">
            <a:avLst>
              <a:gd name="adj1" fmla="val 70366"/>
              <a:gd name="adj2" fmla="val -113782"/>
              <a:gd name="adj3"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GB" altLang="en-US" sz="2000">
                <a:latin typeface="Gill Sans MT" pitchFamily="34" charset="0"/>
              </a:rPr>
              <a:t>… and a chip </a:t>
            </a:r>
            <a:br>
              <a:rPr lang="en-GB" altLang="en-US" sz="2000">
                <a:latin typeface="Gill Sans MT" pitchFamily="34" charset="0"/>
              </a:rPr>
            </a:br>
            <a:r>
              <a:rPr lang="en-GB" altLang="en-US" sz="2000">
                <a:latin typeface="Gill Sans MT" pitchFamily="34" charset="0"/>
              </a:rPr>
              <a:t>attached to it</a:t>
            </a:r>
            <a:endParaRPr lang="de-DE" altLang="en-US" sz="2000">
              <a:latin typeface="Gill Sans MT" pitchFamily="34" charset="0"/>
            </a:endParaRPr>
          </a:p>
        </p:txBody>
      </p:sp>
      <p:sp>
        <p:nvSpPr>
          <p:cNvPr id="5414920" name="AutoShape 8"/>
          <p:cNvSpPr>
            <a:spLocks noChangeArrowheads="1"/>
          </p:cNvSpPr>
          <p:nvPr/>
        </p:nvSpPr>
        <p:spPr bwMode="auto">
          <a:xfrm>
            <a:off x="5067300" y="4483100"/>
            <a:ext cx="2159000" cy="990600"/>
          </a:xfrm>
          <a:prstGeom prst="wedgeRoundRectCallout">
            <a:avLst>
              <a:gd name="adj1" fmla="val -68972"/>
              <a:gd name="adj2" fmla="val -74037"/>
              <a:gd name="adj3"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GB" altLang="en-US" sz="2000">
                <a:latin typeface="Gill Sans MT" pitchFamily="34" charset="0"/>
              </a:rPr>
              <a:t>… on a substrate</a:t>
            </a:r>
          </a:p>
          <a:p>
            <a:pPr algn="ctr" eaLnBrk="0" hangingPunct="0"/>
            <a:r>
              <a:rPr lang="en-GB" altLang="en-US" sz="2000">
                <a:latin typeface="Gill Sans MT" pitchFamily="34" charset="0"/>
              </a:rPr>
              <a:t> e.g. a plastic </a:t>
            </a:r>
          </a:p>
          <a:p>
            <a:pPr algn="ctr" eaLnBrk="0" hangingPunct="0"/>
            <a:r>
              <a:rPr lang="en-GB" altLang="en-US" sz="2000">
                <a:latin typeface="Gill Sans MT" pitchFamily="34" charset="0"/>
              </a:rPr>
              <a:t>foil ...</a:t>
            </a:r>
            <a:endParaRPr lang="de-DE" altLang="en-US" sz="2000">
              <a:latin typeface="Gill Sans MT" pitchFamily="34" charset="0"/>
            </a:endParaRPr>
          </a:p>
        </p:txBody>
      </p:sp>
      <p:sp>
        <p:nvSpPr>
          <p:cNvPr id="5414921" name="AutoShape 9"/>
          <p:cNvSpPr>
            <a:spLocks noChangeArrowheads="1"/>
          </p:cNvSpPr>
          <p:nvPr/>
        </p:nvSpPr>
        <p:spPr bwMode="auto">
          <a:xfrm>
            <a:off x="6362700" y="3111500"/>
            <a:ext cx="2159000" cy="989013"/>
          </a:xfrm>
          <a:prstGeom prst="wedgeRoundRectCallout">
            <a:avLst>
              <a:gd name="adj1" fmla="val -84560"/>
              <a:gd name="adj2" fmla="val 18056"/>
              <a:gd name="adj3"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GB" altLang="en-US" sz="2000">
                <a:latin typeface="Gill Sans MT" pitchFamily="34" charset="0"/>
              </a:rPr>
              <a:t>an antenna,</a:t>
            </a:r>
            <a:br>
              <a:rPr lang="en-GB" altLang="en-US" sz="2000">
                <a:latin typeface="Gill Sans MT" pitchFamily="34" charset="0"/>
              </a:rPr>
            </a:br>
            <a:r>
              <a:rPr lang="en-GB" altLang="en-US" sz="2000">
                <a:latin typeface="Gill Sans MT" pitchFamily="34" charset="0"/>
              </a:rPr>
              <a:t> printed, etched </a:t>
            </a:r>
            <a:br>
              <a:rPr lang="en-GB" altLang="en-US" sz="2000">
                <a:latin typeface="Gill Sans MT" pitchFamily="34" charset="0"/>
              </a:rPr>
            </a:br>
            <a:r>
              <a:rPr lang="en-GB" altLang="en-US" sz="2000">
                <a:latin typeface="Gill Sans MT" pitchFamily="34" charset="0"/>
              </a:rPr>
              <a:t>or stamped ...</a:t>
            </a:r>
            <a:endParaRPr lang="de-DE" altLang="en-US" sz="2000">
              <a:latin typeface="Gill Sans MT" pitchFamily="34" charset="0"/>
            </a:endParaRPr>
          </a:p>
        </p:txBody>
      </p:sp>
      <p:sp>
        <p:nvSpPr>
          <p:cNvPr id="5414922" name="AutoShape 10"/>
          <p:cNvSpPr>
            <a:spLocks noChangeArrowheads="1"/>
          </p:cNvSpPr>
          <p:nvPr/>
        </p:nvSpPr>
        <p:spPr bwMode="auto">
          <a:xfrm>
            <a:off x="6565900" y="812800"/>
            <a:ext cx="2159000" cy="990600"/>
          </a:xfrm>
          <a:prstGeom prst="wedgeRoundRectCallout">
            <a:avLst>
              <a:gd name="adj1" fmla="val -55222"/>
              <a:gd name="adj2" fmla="val 123236"/>
              <a:gd name="adj3" fmla="val 16667"/>
            </a:avLst>
          </a:prstGeom>
          <a:solidFill>
            <a:srgbClr val="99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US" altLang="en-US" sz="2000">
                <a:latin typeface="Gill Sans MT" pitchFamily="34" charset="0"/>
              </a:rPr>
              <a:t>A paper label</a:t>
            </a:r>
            <a:br>
              <a:rPr lang="en-US" altLang="en-US" sz="2000">
                <a:latin typeface="Gill Sans MT" pitchFamily="34" charset="0"/>
              </a:rPr>
            </a:br>
            <a:r>
              <a:rPr lang="en-US" altLang="en-US" sz="2000">
                <a:latin typeface="Gill Sans MT" pitchFamily="34" charset="0"/>
              </a:rPr>
              <a:t>with RFID inside</a:t>
            </a:r>
            <a:endParaRPr lang="de-DE" altLang="en-US">
              <a:latin typeface="Gill Sans MT" pitchFamily="34" charset="0"/>
            </a:endParaRPr>
          </a:p>
        </p:txBody>
      </p:sp>
    </p:spTree>
    <p:extLst>
      <p:ext uri="{BB962C8B-B14F-4D97-AF65-F5344CB8AC3E}">
        <p14:creationId xmlns:p14="http://schemas.microsoft.com/office/powerpoint/2010/main" val="1820641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414922"/>
                                        </p:tgtEl>
                                        <p:attrNameLst>
                                          <p:attrName>style.visibility</p:attrName>
                                        </p:attrNameLst>
                                      </p:cBhvr>
                                      <p:to>
                                        <p:strVal val="visible"/>
                                      </p:to>
                                    </p:set>
                                  </p:childTnLst>
                                </p:cTn>
                              </p:par>
                            </p:childTnLst>
                          </p:cTn>
                        </p:par>
                        <p:par>
                          <p:cTn id="7" fill="hold" nodeType="afterGroup">
                            <p:stCondLst>
                              <p:cond delay="1500"/>
                            </p:stCondLst>
                            <p:childTnLst>
                              <p:par>
                                <p:cTn id="8" presetID="1" presetClass="entr" presetSubtype="0" fill="hold" grpId="0" nodeType="afterEffect">
                                  <p:stCondLst>
                                    <p:cond delay="3000"/>
                                  </p:stCondLst>
                                  <p:childTnLst>
                                    <p:set>
                                      <p:cBhvr>
                                        <p:cTn id="9" dur="1" fill="hold">
                                          <p:stCondLst>
                                            <p:cond delay="499"/>
                                          </p:stCondLst>
                                        </p:cTn>
                                        <p:tgtEl>
                                          <p:spTgt spid="5414921"/>
                                        </p:tgtEl>
                                        <p:attrNameLst>
                                          <p:attrName>style.visibility</p:attrName>
                                        </p:attrNameLst>
                                      </p:cBhvr>
                                      <p:to>
                                        <p:strVal val="visible"/>
                                      </p:to>
                                    </p:set>
                                  </p:childTnLst>
                                </p:cTn>
                              </p:par>
                            </p:childTnLst>
                          </p:cTn>
                        </p:par>
                        <p:par>
                          <p:cTn id="10" fill="hold" nodeType="afterGroup">
                            <p:stCondLst>
                              <p:cond delay="5000"/>
                            </p:stCondLst>
                            <p:childTnLst>
                              <p:par>
                                <p:cTn id="11" presetID="1" presetClass="entr" presetSubtype="0" fill="hold" grpId="0" nodeType="afterEffect">
                                  <p:stCondLst>
                                    <p:cond delay="3000"/>
                                  </p:stCondLst>
                                  <p:childTnLst>
                                    <p:set>
                                      <p:cBhvr>
                                        <p:cTn id="12" dur="1" fill="hold">
                                          <p:stCondLst>
                                            <p:cond delay="499"/>
                                          </p:stCondLst>
                                        </p:cTn>
                                        <p:tgtEl>
                                          <p:spTgt spid="5414920"/>
                                        </p:tgtEl>
                                        <p:attrNameLst>
                                          <p:attrName>style.visibility</p:attrName>
                                        </p:attrNameLst>
                                      </p:cBhvr>
                                      <p:to>
                                        <p:strVal val="visible"/>
                                      </p:to>
                                    </p:set>
                                  </p:childTnLst>
                                </p:cTn>
                              </p:par>
                            </p:childTnLst>
                          </p:cTn>
                        </p:par>
                        <p:par>
                          <p:cTn id="13" fill="hold" nodeType="afterGroup">
                            <p:stCondLst>
                              <p:cond delay="8500"/>
                            </p:stCondLst>
                            <p:childTnLst>
                              <p:par>
                                <p:cTn id="14" presetID="1" presetClass="entr" presetSubtype="0" fill="hold" grpId="0" nodeType="afterEffect">
                                  <p:stCondLst>
                                    <p:cond delay="3000"/>
                                  </p:stCondLst>
                                  <p:childTnLst>
                                    <p:set>
                                      <p:cBhvr>
                                        <p:cTn id="15" dur="1" fill="hold">
                                          <p:stCondLst>
                                            <p:cond delay="499"/>
                                          </p:stCondLst>
                                        </p:cTn>
                                        <p:tgtEl>
                                          <p:spTgt spid="54149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14919" grpId="0" animBg="1" autoUpdateAnimBg="0"/>
      <p:bldP spid="5414920" grpId="0" animBg="1" autoUpdateAnimBg="0"/>
      <p:bldP spid="5414921" grpId="0" animBg="1" autoUpdateAnimBg="0"/>
      <p:bldP spid="5414922"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Date Placeholder 3"/>
          <p:cNvSpPr>
            <a:spLocks noGrp="1"/>
          </p:cNvSpPr>
          <p:nvPr>
            <p:ph type="dt" sz="half" idx="4294967295"/>
          </p:nvPr>
        </p:nvSpPr>
        <p:spPr>
          <a:xfrm>
            <a:off x="6727825" y="6408738"/>
            <a:ext cx="1919288" cy="365125"/>
          </a:xfrm>
        </p:spPr>
        <p:txBody>
          <a:bodyPr/>
          <a:lstStyle/>
          <a:p>
            <a:r>
              <a:rPr lang="en-US" altLang="en-US"/>
              <a:t>RFID 2005</a:t>
            </a:r>
          </a:p>
        </p:txBody>
      </p:sp>
      <p:sp>
        <p:nvSpPr>
          <p:cNvPr id="5" name="Footer Placeholder 4"/>
          <p:cNvSpPr>
            <a:spLocks noGrp="1"/>
          </p:cNvSpPr>
          <p:nvPr>
            <p:ph type="ftr" sz="quarter" idx="4294967295"/>
          </p:nvPr>
        </p:nvSpPr>
        <p:spPr>
          <a:xfrm>
            <a:off x="4379913" y="6408738"/>
            <a:ext cx="2351087" cy="365125"/>
          </a:xfrm>
        </p:spPr>
        <p:txBody>
          <a:bodyPr/>
          <a:lstStyle/>
          <a:p>
            <a:r>
              <a:rPr lang="en-US" altLang="en-US"/>
              <a:t>IIT Bombay</a:t>
            </a:r>
          </a:p>
        </p:txBody>
      </p:sp>
      <p:sp>
        <p:nvSpPr>
          <p:cNvPr id="6" name="Slide Number Placeholder 5"/>
          <p:cNvSpPr>
            <a:spLocks noGrp="1"/>
          </p:cNvSpPr>
          <p:nvPr>
            <p:ph type="sldNum" sz="quarter" idx="12"/>
          </p:nvPr>
        </p:nvSpPr>
        <p:spPr/>
        <p:txBody>
          <a:bodyPr/>
          <a:lstStyle/>
          <a:p>
            <a:fld id="{79AB028D-05B0-45D9-A1DA-A6B4DC52C445}" type="slidenum">
              <a:rPr lang="en-US" altLang="en-US"/>
              <a:pPr/>
              <a:t>9</a:t>
            </a:fld>
            <a:endParaRPr lang="en-US" altLang="en-US"/>
          </a:p>
        </p:txBody>
      </p:sp>
      <p:sp>
        <p:nvSpPr>
          <p:cNvPr id="5416962" name="Rectangle 2"/>
          <p:cNvSpPr>
            <a:spLocks noGrp="1" noChangeArrowheads="1"/>
          </p:cNvSpPr>
          <p:nvPr>
            <p:ph type="body" idx="1"/>
          </p:nvPr>
        </p:nvSpPr>
        <p:spPr>
          <a:xfrm>
            <a:off x="381000" y="1143000"/>
            <a:ext cx="8077200" cy="5334000"/>
          </a:xfrm>
        </p:spPr>
        <p:txBody>
          <a:bodyPr/>
          <a:lstStyle/>
          <a:p>
            <a:pPr marL="0" indent="0">
              <a:lnSpc>
                <a:spcPct val="90000"/>
              </a:lnSpc>
            </a:pPr>
            <a:r>
              <a:rPr lang="en-US" altLang="en-US" sz="2400"/>
              <a:t>Tags can be attached to almost anything:</a:t>
            </a:r>
          </a:p>
          <a:p>
            <a:pPr lvl="1">
              <a:lnSpc>
                <a:spcPct val="90000"/>
              </a:lnSpc>
            </a:pPr>
            <a:r>
              <a:rPr lang="en-US" altLang="en-US" sz="2000"/>
              <a:t>Items, cases or pallets of products, high value goods</a:t>
            </a:r>
          </a:p>
          <a:p>
            <a:pPr lvl="1">
              <a:lnSpc>
                <a:spcPct val="90000"/>
              </a:lnSpc>
            </a:pPr>
            <a:r>
              <a:rPr lang="en-US" altLang="en-US" sz="2000"/>
              <a:t>vehicles, assets, livestock or personnel</a:t>
            </a:r>
          </a:p>
          <a:p>
            <a:pPr marL="0" indent="0">
              <a:lnSpc>
                <a:spcPct val="90000"/>
              </a:lnSpc>
            </a:pPr>
            <a:r>
              <a:rPr lang="en-US" altLang="en-US" sz="2400" b="1"/>
              <a:t>Passive Tags</a:t>
            </a:r>
          </a:p>
          <a:p>
            <a:pPr lvl="1">
              <a:lnSpc>
                <a:spcPct val="90000"/>
              </a:lnSpc>
            </a:pPr>
            <a:r>
              <a:rPr lang="en-US" altLang="en-US" sz="2000"/>
              <a:t>Do not require power – Draws from Interrogator Field</a:t>
            </a:r>
          </a:p>
          <a:p>
            <a:pPr lvl="1">
              <a:lnSpc>
                <a:spcPct val="90000"/>
              </a:lnSpc>
            </a:pPr>
            <a:r>
              <a:rPr lang="en-US" altLang="en-US" sz="2000"/>
              <a:t>Lower storage capacities (few bits to 1 KB)</a:t>
            </a:r>
          </a:p>
          <a:p>
            <a:pPr lvl="1">
              <a:lnSpc>
                <a:spcPct val="90000"/>
              </a:lnSpc>
            </a:pPr>
            <a:r>
              <a:rPr lang="en-US" altLang="en-US" sz="2000"/>
              <a:t>Shorter read ranges (4 inches to 15 feet)</a:t>
            </a:r>
          </a:p>
          <a:p>
            <a:pPr lvl="1">
              <a:lnSpc>
                <a:spcPct val="90000"/>
              </a:lnSpc>
            </a:pPr>
            <a:r>
              <a:rPr lang="en-US" altLang="en-US" sz="2000"/>
              <a:t>Usually Write-Once-Read-Many/Read-Only tags</a:t>
            </a:r>
          </a:p>
          <a:p>
            <a:pPr lvl="1">
              <a:lnSpc>
                <a:spcPct val="90000"/>
              </a:lnSpc>
            </a:pPr>
            <a:r>
              <a:rPr lang="en-US" altLang="en-US" sz="2000"/>
              <a:t>Cost around 25 cents to few dollars</a:t>
            </a:r>
          </a:p>
          <a:p>
            <a:pPr marL="0" indent="0">
              <a:lnSpc>
                <a:spcPct val="90000"/>
              </a:lnSpc>
            </a:pPr>
            <a:r>
              <a:rPr lang="en-US" altLang="en-US" sz="2400" b="1"/>
              <a:t>Active Tags </a:t>
            </a:r>
          </a:p>
          <a:p>
            <a:pPr lvl="1">
              <a:lnSpc>
                <a:spcPct val="90000"/>
              </a:lnSpc>
            </a:pPr>
            <a:r>
              <a:rPr lang="en-US" altLang="en-US" sz="2000"/>
              <a:t>Battery powered</a:t>
            </a:r>
          </a:p>
          <a:p>
            <a:pPr lvl="1">
              <a:lnSpc>
                <a:spcPct val="90000"/>
              </a:lnSpc>
            </a:pPr>
            <a:r>
              <a:rPr lang="en-US" altLang="en-US" sz="2000"/>
              <a:t>Higher storage capacities (512 KB)</a:t>
            </a:r>
          </a:p>
          <a:p>
            <a:pPr lvl="1">
              <a:lnSpc>
                <a:spcPct val="90000"/>
              </a:lnSpc>
            </a:pPr>
            <a:r>
              <a:rPr lang="en-US" altLang="en-US" sz="2000"/>
              <a:t>Longer read range (300 feet)</a:t>
            </a:r>
          </a:p>
          <a:p>
            <a:pPr lvl="1">
              <a:lnSpc>
                <a:spcPct val="90000"/>
              </a:lnSpc>
            </a:pPr>
            <a:r>
              <a:rPr lang="en-US" altLang="en-US" sz="2000"/>
              <a:t>Typically can be re-written by RF Interrogators</a:t>
            </a:r>
          </a:p>
          <a:p>
            <a:pPr lvl="1">
              <a:lnSpc>
                <a:spcPct val="90000"/>
              </a:lnSpc>
            </a:pPr>
            <a:r>
              <a:rPr lang="en-US" altLang="en-US" sz="2000"/>
              <a:t>Cost around 50 to 250 dollars</a:t>
            </a:r>
          </a:p>
        </p:txBody>
      </p:sp>
      <p:sp>
        <p:nvSpPr>
          <p:cNvPr id="5416963" name="Rectangle 3"/>
          <p:cNvSpPr>
            <a:spLocks noGrp="1" noChangeArrowheads="1"/>
          </p:cNvSpPr>
          <p:nvPr>
            <p:ph type="title"/>
          </p:nvPr>
        </p:nvSpPr>
        <p:spPr>
          <a:xfrm>
            <a:off x="568226" y="260648"/>
            <a:ext cx="7142163" cy="690563"/>
          </a:xfrm>
          <a:noFill/>
          <a:ln/>
        </p:spPr>
        <p:txBody>
          <a:bodyPr>
            <a:normAutofit fontScale="90000"/>
          </a:bodyPr>
          <a:lstStyle/>
          <a:p>
            <a:r>
              <a:rPr lang="en-US" altLang="en-US" sz="3200" dirty="0">
                <a:effectLst>
                  <a:outerShdw blurRad="38100" dist="38100" dir="2700000" algn="tl">
                    <a:srgbClr val="C0C0C0"/>
                  </a:outerShdw>
                </a:effectLst>
              </a:rPr>
              <a:t>RFID </a:t>
            </a:r>
            <a:r>
              <a:rPr lang="en-US" altLang="en-US" dirty="0">
                <a:effectLst>
                  <a:outerShdw blurRad="38100" dist="38100" dir="2700000" algn="tl">
                    <a:srgbClr val="C0C0C0"/>
                  </a:outerShdw>
                </a:effectLst>
              </a:rPr>
              <a:t>tags</a:t>
            </a:r>
          </a:p>
        </p:txBody>
      </p:sp>
    </p:spTree>
    <p:extLst>
      <p:ext uri="{BB962C8B-B14F-4D97-AF65-F5344CB8AC3E}">
        <p14:creationId xmlns:p14="http://schemas.microsoft.com/office/powerpoint/2010/main" val="2446641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1696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541696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541696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16962">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5416962">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5416962">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5416962">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41696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416962">
                                            <p:txEl>
                                              <p:pRg st="8" end="8"/>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5416962">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499"/>
                                          </p:stCondLst>
                                        </p:cTn>
                                        <p:tgtEl>
                                          <p:spTgt spid="5416962">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5416962">
                                            <p:txEl>
                                              <p:pRg st="11" end="1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5416962">
                                            <p:txEl>
                                              <p:pRg st="12" end="1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499"/>
                                          </p:stCondLst>
                                        </p:cTn>
                                        <p:tgtEl>
                                          <p:spTgt spid="5416962">
                                            <p:txEl>
                                              <p:pRg st="13" end="1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499"/>
                                          </p:stCondLst>
                                        </p:cTn>
                                        <p:tgtEl>
                                          <p:spTgt spid="5416962">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16962"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4294967295"/>
          </p:nvPr>
        </p:nvSpPr>
        <p:spPr>
          <a:xfrm>
            <a:off x="6727825" y="6408738"/>
            <a:ext cx="1919288" cy="365125"/>
          </a:xfrm>
        </p:spPr>
        <p:txBody>
          <a:bodyPr/>
          <a:lstStyle/>
          <a:p>
            <a:r>
              <a:rPr lang="en-US" altLang="en-US"/>
              <a:t>RFID 2005</a:t>
            </a:r>
          </a:p>
        </p:txBody>
      </p:sp>
      <p:sp>
        <p:nvSpPr>
          <p:cNvPr id="6" name="Footer Placeholder 5"/>
          <p:cNvSpPr>
            <a:spLocks noGrp="1"/>
          </p:cNvSpPr>
          <p:nvPr>
            <p:ph type="ftr" sz="quarter" idx="4294967295"/>
          </p:nvPr>
        </p:nvSpPr>
        <p:spPr>
          <a:xfrm>
            <a:off x="4379913" y="6408738"/>
            <a:ext cx="2351087" cy="365125"/>
          </a:xfrm>
        </p:spPr>
        <p:txBody>
          <a:bodyPr/>
          <a:lstStyle/>
          <a:p>
            <a:r>
              <a:rPr lang="en-US" altLang="en-US"/>
              <a:t>IIT Bombay</a:t>
            </a:r>
          </a:p>
        </p:txBody>
      </p:sp>
      <p:sp>
        <p:nvSpPr>
          <p:cNvPr id="7" name="Slide Number Placeholder 6"/>
          <p:cNvSpPr>
            <a:spLocks noGrp="1"/>
          </p:cNvSpPr>
          <p:nvPr>
            <p:ph type="sldNum" sz="quarter" idx="12"/>
          </p:nvPr>
        </p:nvSpPr>
        <p:spPr/>
        <p:txBody>
          <a:bodyPr/>
          <a:lstStyle/>
          <a:p>
            <a:fld id="{E36ADA3B-DF2A-4ADE-BF55-B7118A69150B}" type="slidenum">
              <a:rPr lang="en-US" altLang="en-US"/>
              <a:pPr/>
              <a:t>10</a:t>
            </a:fld>
            <a:endParaRPr lang="en-US" altLang="en-US"/>
          </a:p>
        </p:txBody>
      </p:sp>
      <p:sp>
        <p:nvSpPr>
          <p:cNvPr id="5419010" name="Rectangle 2"/>
          <p:cNvSpPr>
            <a:spLocks noGrp="1" noChangeArrowheads="1"/>
          </p:cNvSpPr>
          <p:nvPr>
            <p:ph type="title"/>
          </p:nvPr>
        </p:nvSpPr>
        <p:spPr/>
        <p:txBody>
          <a:bodyPr/>
          <a:lstStyle/>
          <a:p>
            <a:r>
              <a:rPr lang="en-US" altLang="en-US" dirty="0"/>
              <a:t>RFID readers</a:t>
            </a:r>
          </a:p>
        </p:txBody>
      </p:sp>
      <p:sp>
        <p:nvSpPr>
          <p:cNvPr id="5419011" name="Rectangle 3"/>
          <p:cNvSpPr>
            <a:spLocks noGrp="1" noChangeArrowheads="1"/>
          </p:cNvSpPr>
          <p:nvPr>
            <p:ph type="body" idx="1"/>
          </p:nvPr>
        </p:nvSpPr>
        <p:spPr>
          <a:xfrm>
            <a:off x="457200" y="1295400"/>
            <a:ext cx="8153400" cy="4114800"/>
          </a:xfrm>
        </p:spPr>
        <p:txBody>
          <a:bodyPr/>
          <a:lstStyle/>
          <a:p>
            <a:r>
              <a:rPr lang="en-US" altLang="en-US" sz="2400"/>
              <a:t>Reader functions:</a:t>
            </a:r>
          </a:p>
          <a:p>
            <a:pPr lvl="1"/>
            <a:r>
              <a:rPr lang="en-US" altLang="en-US" sz="2000"/>
              <a:t>Remotely power tags</a:t>
            </a:r>
          </a:p>
          <a:p>
            <a:pPr lvl="1"/>
            <a:r>
              <a:rPr lang="en-US" altLang="en-US" sz="2000"/>
              <a:t>Establish a bidirectional data link</a:t>
            </a:r>
          </a:p>
          <a:p>
            <a:pPr lvl="1"/>
            <a:r>
              <a:rPr lang="en-US" altLang="en-US" sz="2000"/>
              <a:t>Inventory tags, filter results</a:t>
            </a:r>
          </a:p>
          <a:p>
            <a:pPr lvl="1"/>
            <a:r>
              <a:rPr lang="en-US" altLang="en-US" sz="2000"/>
              <a:t>Communicate with networked server(s)</a:t>
            </a:r>
          </a:p>
          <a:p>
            <a:pPr lvl="1"/>
            <a:r>
              <a:rPr lang="en-US" altLang="en-US" sz="2000"/>
              <a:t>Can read 100-300 tags per second</a:t>
            </a:r>
          </a:p>
          <a:p>
            <a:r>
              <a:rPr lang="en-US" altLang="en-US" sz="2400"/>
              <a:t>Readers (interrogators) can be at a fixed point such as</a:t>
            </a:r>
          </a:p>
          <a:p>
            <a:pPr lvl="1">
              <a:lnSpc>
                <a:spcPct val="95000"/>
              </a:lnSpc>
            </a:pPr>
            <a:r>
              <a:rPr lang="en-US" altLang="en-US" sz="2000"/>
              <a:t>Entrance/exit</a:t>
            </a:r>
          </a:p>
          <a:p>
            <a:pPr lvl="1">
              <a:lnSpc>
                <a:spcPct val="95000"/>
              </a:lnSpc>
            </a:pPr>
            <a:r>
              <a:rPr lang="en-US" altLang="en-US" sz="2000"/>
              <a:t>Point of sale</a:t>
            </a:r>
          </a:p>
          <a:p>
            <a:pPr>
              <a:lnSpc>
                <a:spcPct val="95000"/>
              </a:lnSpc>
            </a:pPr>
            <a:r>
              <a:rPr lang="en-US" altLang="en-US" sz="2400"/>
              <a:t>Readers can also be mobile/hand-held</a:t>
            </a:r>
          </a:p>
          <a:p>
            <a:pPr lvl="1">
              <a:lnSpc>
                <a:spcPct val="95000"/>
              </a:lnSpc>
            </a:pPr>
            <a:endParaRPr lang="en-US" altLang="en-US" sz="2000"/>
          </a:p>
        </p:txBody>
      </p:sp>
      <p:pic>
        <p:nvPicPr>
          <p:cNvPr id="5419012" name="Picture 4" descr="Agile2RFIDReader.jpg                                           000E1BCDMacintosh HD                   B74677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447800"/>
            <a:ext cx="2159000" cy="186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793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0034" name="Rectangle 2"/>
          <p:cNvSpPr>
            <a:spLocks noGrp="1" noChangeArrowheads="1"/>
          </p:cNvSpPr>
          <p:nvPr>
            <p:ph type="title"/>
          </p:nvPr>
        </p:nvSpPr>
        <p:spPr/>
        <p:txBody>
          <a:bodyPr/>
          <a:lstStyle/>
          <a:p>
            <a:r>
              <a:rPr lang="en-US" altLang="en-US"/>
              <a:t>Some RFID readers</a:t>
            </a:r>
          </a:p>
        </p:txBody>
      </p:sp>
      <p:graphicFrame>
        <p:nvGraphicFramePr>
          <p:cNvPr id="5420035" name="Object 3"/>
          <p:cNvGraphicFramePr>
            <a:graphicFrameLocks noChangeAspect="1"/>
          </p:cNvGraphicFramePr>
          <p:nvPr/>
        </p:nvGraphicFramePr>
        <p:xfrm>
          <a:off x="609600" y="4191000"/>
          <a:ext cx="2320925" cy="2362200"/>
        </p:xfrm>
        <a:graphic>
          <a:graphicData uri="http://schemas.openxmlformats.org/presentationml/2006/ole">
            <mc:AlternateContent xmlns:mc="http://schemas.openxmlformats.org/markup-compatibility/2006">
              <mc:Choice xmlns:v="urn:schemas-microsoft-com:vml" Requires="v">
                <p:oleObj spid="_x0000_s2422" name="Photo Editor Photo" r:id="rId3" imgW="2695951" imgH="2752381" progId="MSPhotoEd.3">
                  <p:embed/>
                </p:oleObj>
              </mc:Choice>
              <mc:Fallback>
                <p:oleObj name="Photo Editor Photo" r:id="rId3" imgW="2695951" imgH="2752381"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4191000"/>
                        <a:ext cx="2320925"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420036" name="Object 4"/>
          <p:cNvGraphicFramePr>
            <a:graphicFrameLocks noChangeAspect="1"/>
          </p:cNvGraphicFramePr>
          <p:nvPr/>
        </p:nvGraphicFramePr>
        <p:xfrm>
          <a:off x="457200" y="1295400"/>
          <a:ext cx="2386013" cy="1793875"/>
        </p:xfrm>
        <a:graphic>
          <a:graphicData uri="http://schemas.openxmlformats.org/presentationml/2006/ole">
            <mc:AlternateContent xmlns:mc="http://schemas.openxmlformats.org/markup-compatibility/2006">
              <mc:Choice xmlns:v="urn:schemas-microsoft-com:vml" Requires="v">
                <p:oleObj spid="_x0000_s2423" name="Photo Editor Photo" r:id="rId5" imgW="1267002" imgH="952633" progId="MSPhotoEd.3">
                  <p:embed/>
                </p:oleObj>
              </mc:Choice>
              <mc:Fallback>
                <p:oleObj name="Photo Editor Photo" r:id="rId5" imgW="1267002" imgH="952633" progId="MSPhotoEd.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1295400"/>
                        <a:ext cx="2386013"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420037" name="Object 5"/>
          <p:cNvGraphicFramePr>
            <a:graphicFrameLocks noChangeAspect="1"/>
          </p:cNvGraphicFramePr>
          <p:nvPr/>
        </p:nvGraphicFramePr>
        <p:xfrm>
          <a:off x="6172200" y="4727575"/>
          <a:ext cx="2667000" cy="1654175"/>
        </p:xfrm>
        <a:graphic>
          <a:graphicData uri="http://schemas.openxmlformats.org/presentationml/2006/ole">
            <mc:AlternateContent xmlns:mc="http://schemas.openxmlformats.org/markup-compatibility/2006">
              <mc:Choice xmlns:v="urn:schemas-microsoft-com:vml" Requires="v">
                <p:oleObj spid="_x0000_s2424" name="Photo Editor Photo" r:id="rId7" imgW="3801006" imgH="1886213" progId="MSPhotoEd.3">
                  <p:embed/>
                </p:oleObj>
              </mc:Choice>
              <mc:Fallback>
                <p:oleObj name="Photo Editor Photo" r:id="rId7" imgW="3801006" imgH="1886213" progId="MSPhotoEd.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72200" y="4727575"/>
                        <a:ext cx="2667000"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420038" name="Object 6"/>
          <p:cNvGraphicFramePr>
            <a:graphicFrameLocks noChangeAspect="1"/>
          </p:cNvGraphicFramePr>
          <p:nvPr/>
        </p:nvGraphicFramePr>
        <p:xfrm>
          <a:off x="3276600" y="4981575"/>
          <a:ext cx="2371725" cy="1266825"/>
        </p:xfrm>
        <a:graphic>
          <a:graphicData uri="http://schemas.openxmlformats.org/presentationml/2006/ole">
            <mc:AlternateContent xmlns:mc="http://schemas.openxmlformats.org/markup-compatibility/2006">
              <mc:Choice xmlns:v="urn:schemas-microsoft-com:vml" Requires="v">
                <p:oleObj spid="_x0000_s2425" name="Photo Editor Photo" r:id="rId9" imgW="2371429" imgH="1267002" progId="MSPhotoEd.3">
                  <p:embed/>
                </p:oleObj>
              </mc:Choice>
              <mc:Fallback>
                <p:oleObj name="Photo Editor Photo" r:id="rId9" imgW="2371429" imgH="1267002" progId="MSPhotoEd.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276600" y="4981575"/>
                        <a:ext cx="2371725" cy="126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420039" name="Object 7"/>
          <p:cNvGraphicFramePr>
            <a:graphicFrameLocks noChangeAspect="1"/>
          </p:cNvGraphicFramePr>
          <p:nvPr/>
        </p:nvGraphicFramePr>
        <p:xfrm>
          <a:off x="5865813" y="762000"/>
          <a:ext cx="2820987" cy="3352800"/>
        </p:xfrm>
        <a:graphic>
          <a:graphicData uri="http://schemas.openxmlformats.org/presentationml/2006/ole">
            <mc:AlternateContent xmlns:mc="http://schemas.openxmlformats.org/markup-compatibility/2006">
              <mc:Choice xmlns:v="urn:schemas-microsoft-com:vml" Requires="v">
                <p:oleObj spid="_x0000_s2426" name="Photo Editor Photo" r:id="rId11" imgW="3580952" imgH="4258269" progId="MSPhotoEd.3">
                  <p:embed/>
                </p:oleObj>
              </mc:Choice>
              <mc:Fallback>
                <p:oleObj name="Photo Editor Photo" r:id="rId11" imgW="3580952" imgH="4258269" progId="MSPhotoEd.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865813" y="762000"/>
                        <a:ext cx="2820987" cy="335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420040" name="Object 8"/>
          <p:cNvGraphicFramePr>
            <a:graphicFrameLocks noChangeAspect="1"/>
          </p:cNvGraphicFramePr>
          <p:nvPr/>
        </p:nvGraphicFramePr>
        <p:xfrm>
          <a:off x="3298825" y="1143000"/>
          <a:ext cx="2159000" cy="2819400"/>
        </p:xfrm>
        <a:graphic>
          <a:graphicData uri="http://schemas.openxmlformats.org/presentationml/2006/ole">
            <mc:AlternateContent xmlns:mc="http://schemas.openxmlformats.org/markup-compatibility/2006">
              <mc:Choice xmlns:v="urn:schemas-microsoft-com:vml" Requires="v">
                <p:oleObj spid="_x0000_s2427" name="Photo Editor Photo" r:id="rId13" imgW="2333333" imgH="3333333" progId="MSPhotoEd.3">
                  <p:embed/>
                </p:oleObj>
              </mc:Choice>
              <mc:Fallback>
                <p:oleObj name="Photo Editor Photo" r:id="rId13" imgW="2333333" imgH="3333333" progId="MSPhotoEd.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298825" y="1143000"/>
                        <a:ext cx="2159000"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6532576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Slide Number Placeholder 211"/>
          <p:cNvSpPr>
            <a:spLocks noGrp="1"/>
          </p:cNvSpPr>
          <p:nvPr>
            <p:ph type="sldNum" sz="quarter" idx="12"/>
          </p:nvPr>
        </p:nvSpPr>
        <p:spPr/>
        <p:txBody>
          <a:bodyPr/>
          <a:lstStyle/>
          <a:p>
            <a:fld id="{876D362B-9558-4DAA-BF0B-F087ADF72C5D}" type="slidenum">
              <a:rPr lang="en-US" altLang="en-US"/>
              <a:pPr/>
              <a:t>12</a:t>
            </a:fld>
            <a:endParaRPr lang="en-US" altLang="en-US"/>
          </a:p>
        </p:txBody>
      </p:sp>
      <p:sp>
        <p:nvSpPr>
          <p:cNvPr id="5433346" name="Rectangle 2"/>
          <p:cNvSpPr>
            <a:spLocks noGrp="1" noChangeArrowheads="1"/>
          </p:cNvSpPr>
          <p:nvPr>
            <p:ph type="title"/>
          </p:nvPr>
        </p:nvSpPr>
        <p:spPr>
          <a:xfrm>
            <a:off x="260476" y="192050"/>
            <a:ext cx="8229600" cy="1143000"/>
          </a:xfrm>
        </p:spPr>
        <p:txBody>
          <a:bodyPr/>
          <a:lstStyle/>
          <a:p>
            <a:r>
              <a:rPr lang="en-US" altLang="en-US" dirty="0">
                <a:hlinkClick r:id="rId2"/>
              </a:rPr>
              <a:t>RFID </a:t>
            </a:r>
            <a:r>
              <a:rPr lang="en-US" altLang="en-US" dirty="0" smtClean="0">
                <a:hlinkClick r:id="rId2"/>
              </a:rPr>
              <a:t>application configuration</a:t>
            </a:r>
            <a:endParaRPr lang="en-US" altLang="en-US" dirty="0"/>
          </a:p>
        </p:txBody>
      </p:sp>
      <p:sp>
        <p:nvSpPr>
          <p:cNvPr id="5433347" name="Rectangle 3"/>
          <p:cNvSpPr>
            <a:spLocks noGrp="1" noChangeArrowheads="1"/>
          </p:cNvSpPr>
          <p:nvPr>
            <p:ph type="body" idx="1"/>
          </p:nvPr>
        </p:nvSpPr>
        <p:spPr>
          <a:xfrm>
            <a:off x="1066800" y="2667000"/>
            <a:ext cx="4038600" cy="685800"/>
          </a:xfrm>
        </p:spPr>
        <p:txBody>
          <a:bodyPr/>
          <a:lstStyle/>
          <a:p>
            <a:r>
              <a:rPr lang="en-US" altLang="en-US" dirty="0"/>
              <a:t>Assembly Line</a:t>
            </a:r>
          </a:p>
        </p:txBody>
      </p:sp>
      <p:sp>
        <p:nvSpPr>
          <p:cNvPr id="5433348" name="Rectangle 4"/>
          <p:cNvSpPr>
            <a:spLocks noChangeArrowheads="1"/>
          </p:cNvSpPr>
          <p:nvPr/>
        </p:nvSpPr>
        <p:spPr bwMode="auto">
          <a:xfrm>
            <a:off x="1900990" y="5949280"/>
            <a:ext cx="3009694"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eaLnBrk="1" hangingPunct="1">
              <a:spcBef>
                <a:spcPct val="20000"/>
              </a:spcBef>
              <a:buClr>
                <a:srgbClr val="FF0000"/>
              </a:buClr>
            </a:pPr>
            <a:r>
              <a:rPr lang="en-US" altLang="en-US" sz="2800" dirty="0">
                <a:latin typeface="Arial" charset="0"/>
              </a:rPr>
              <a:t>Shipping Portals</a:t>
            </a:r>
          </a:p>
        </p:txBody>
      </p:sp>
      <p:sp>
        <p:nvSpPr>
          <p:cNvPr id="5433349" name="Rectangle 5"/>
          <p:cNvSpPr>
            <a:spLocks noChangeArrowheads="1"/>
          </p:cNvSpPr>
          <p:nvPr/>
        </p:nvSpPr>
        <p:spPr bwMode="auto">
          <a:xfrm>
            <a:off x="5642506" y="3942360"/>
            <a:ext cx="3340533"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eaLnBrk="1" hangingPunct="1">
              <a:spcBef>
                <a:spcPct val="20000"/>
              </a:spcBef>
              <a:buClr>
                <a:srgbClr val="FF0000"/>
              </a:buClr>
            </a:pPr>
            <a:r>
              <a:rPr lang="en-US" altLang="en-US" dirty="0" smtClean="0">
                <a:latin typeface="Arial" charset="0"/>
              </a:rPr>
              <a:t> Scanning Applications</a:t>
            </a:r>
            <a:endParaRPr lang="en-US" altLang="en-US" dirty="0">
              <a:latin typeface="Arial" charset="0"/>
            </a:endParaRPr>
          </a:p>
        </p:txBody>
      </p:sp>
      <p:grpSp>
        <p:nvGrpSpPr>
          <p:cNvPr id="5433350" name="Group 6"/>
          <p:cNvGrpSpPr>
            <a:grpSpLocks/>
          </p:cNvGrpSpPr>
          <p:nvPr/>
        </p:nvGrpSpPr>
        <p:grpSpPr bwMode="auto">
          <a:xfrm>
            <a:off x="730250" y="3276600"/>
            <a:ext cx="4286532" cy="2722629"/>
            <a:chOff x="1041" y="890"/>
            <a:chExt cx="3407" cy="2903"/>
          </a:xfrm>
        </p:grpSpPr>
        <p:sp>
          <p:nvSpPr>
            <p:cNvPr id="5433351" name="Line 7"/>
            <p:cNvSpPr>
              <a:spLocks noChangeAspect="1" noChangeShapeType="1"/>
            </p:cNvSpPr>
            <p:nvPr/>
          </p:nvSpPr>
          <p:spPr bwMode="auto">
            <a:xfrm rot="220069">
              <a:off x="3818" y="2885"/>
              <a:ext cx="53" cy="1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52" name="Line 8"/>
            <p:cNvSpPr>
              <a:spLocks noChangeAspect="1" noChangeShapeType="1"/>
            </p:cNvSpPr>
            <p:nvPr/>
          </p:nvSpPr>
          <p:spPr bwMode="auto">
            <a:xfrm flipH="1" flipV="1">
              <a:off x="1537" y="2288"/>
              <a:ext cx="2684" cy="97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53" name="Freeform 9"/>
            <p:cNvSpPr>
              <a:spLocks noChangeAspect="1"/>
            </p:cNvSpPr>
            <p:nvPr/>
          </p:nvSpPr>
          <p:spPr bwMode="auto">
            <a:xfrm flipH="1">
              <a:off x="2397" y="1316"/>
              <a:ext cx="992" cy="1284"/>
            </a:xfrm>
            <a:custGeom>
              <a:avLst/>
              <a:gdLst>
                <a:gd name="T0" fmla="*/ 3 w 685"/>
                <a:gd name="T1" fmla="*/ 230 h 886"/>
                <a:gd name="T2" fmla="*/ 685 w 685"/>
                <a:gd name="T3" fmla="*/ 0 h 886"/>
                <a:gd name="T4" fmla="*/ 685 w 685"/>
                <a:gd name="T5" fmla="*/ 886 h 886"/>
                <a:gd name="T6" fmla="*/ 0 w 685"/>
                <a:gd name="T7" fmla="*/ 646 h 886"/>
                <a:gd name="T8" fmla="*/ 3 w 685"/>
                <a:gd name="T9" fmla="*/ 230 h 886"/>
              </a:gdLst>
              <a:ahLst/>
              <a:cxnLst>
                <a:cxn ang="0">
                  <a:pos x="T0" y="T1"/>
                </a:cxn>
                <a:cxn ang="0">
                  <a:pos x="T2" y="T3"/>
                </a:cxn>
                <a:cxn ang="0">
                  <a:pos x="T4" y="T5"/>
                </a:cxn>
                <a:cxn ang="0">
                  <a:pos x="T6" y="T7"/>
                </a:cxn>
                <a:cxn ang="0">
                  <a:pos x="T8" y="T9"/>
                </a:cxn>
              </a:cxnLst>
              <a:rect l="0" t="0" r="r" b="b"/>
              <a:pathLst>
                <a:path w="685" h="886">
                  <a:moveTo>
                    <a:pt x="3" y="230"/>
                  </a:moveTo>
                  <a:lnTo>
                    <a:pt x="685" y="0"/>
                  </a:lnTo>
                  <a:lnTo>
                    <a:pt x="685" y="886"/>
                  </a:lnTo>
                  <a:lnTo>
                    <a:pt x="0" y="646"/>
                  </a:lnTo>
                  <a:lnTo>
                    <a:pt x="3" y="230"/>
                  </a:lnTo>
                  <a:close/>
                </a:path>
              </a:pathLst>
            </a:custGeom>
            <a:solidFill>
              <a:srgbClr val="919191"/>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54" name="Freeform 10"/>
            <p:cNvSpPr>
              <a:spLocks noChangeAspect="1"/>
            </p:cNvSpPr>
            <p:nvPr/>
          </p:nvSpPr>
          <p:spPr bwMode="auto">
            <a:xfrm flipH="1">
              <a:off x="2397" y="2260"/>
              <a:ext cx="983" cy="696"/>
            </a:xfrm>
            <a:custGeom>
              <a:avLst/>
              <a:gdLst>
                <a:gd name="T0" fmla="*/ 680 w 680"/>
                <a:gd name="T1" fmla="*/ 237 h 482"/>
                <a:gd name="T2" fmla="*/ 0 w 680"/>
                <a:gd name="T3" fmla="*/ 482 h 482"/>
                <a:gd name="T4" fmla="*/ 0 w 680"/>
                <a:gd name="T5" fmla="*/ 0 h 482"/>
                <a:gd name="T6" fmla="*/ 680 w 680"/>
                <a:gd name="T7" fmla="*/ 237 h 482"/>
              </a:gdLst>
              <a:ahLst/>
              <a:cxnLst>
                <a:cxn ang="0">
                  <a:pos x="T0" y="T1"/>
                </a:cxn>
                <a:cxn ang="0">
                  <a:pos x="T2" y="T3"/>
                </a:cxn>
                <a:cxn ang="0">
                  <a:pos x="T4" y="T5"/>
                </a:cxn>
                <a:cxn ang="0">
                  <a:pos x="T6" y="T7"/>
                </a:cxn>
              </a:cxnLst>
              <a:rect l="0" t="0" r="r" b="b"/>
              <a:pathLst>
                <a:path w="680" h="482">
                  <a:moveTo>
                    <a:pt x="680" y="237"/>
                  </a:moveTo>
                  <a:lnTo>
                    <a:pt x="0" y="482"/>
                  </a:lnTo>
                  <a:lnTo>
                    <a:pt x="0" y="0"/>
                  </a:lnTo>
                  <a:lnTo>
                    <a:pt x="680" y="237"/>
                  </a:lnTo>
                  <a:close/>
                </a:path>
              </a:pathLst>
            </a:custGeom>
            <a:solidFill>
              <a:srgbClr val="B2B2B2"/>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55" name="Freeform 11"/>
            <p:cNvSpPr>
              <a:spLocks noChangeAspect="1"/>
            </p:cNvSpPr>
            <p:nvPr/>
          </p:nvSpPr>
          <p:spPr bwMode="auto">
            <a:xfrm flipH="1">
              <a:off x="3422" y="2714"/>
              <a:ext cx="732" cy="298"/>
            </a:xfrm>
            <a:custGeom>
              <a:avLst/>
              <a:gdLst>
                <a:gd name="T0" fmla="*/ 439 w 507"/>
                <a:gd name="T1" fmla="*/ 207 h 207"/>
                <a:gd name="T2" fmla="*/ 0 w 507"/>
                <a:gd name="T3" fmla="*/ 53 h 207"/>
                <a:gd name="T4" fmla="*/ 0 w 507"/>
                <a:gd name="T5" fmla="*/ 0 h 207"/>
                <a:gd name="T6" fmla="*/ 507 w 507"/>
                <a:gd name="T7" fmla="*/ 180 h 207"/>
                <a:gd name="T8" fmla="*/ 439 w 507"/>
                <a:gd name="T9" fmla="*/ 207 h 207"/>
              </a:gdLst>
              <a:ahLst/>
              <a:cxnLst>
                <a:cxn ang="0">
                  <a:pos x="T0" y="T1"/>
                </a:cxn>
                <a:cxn ang="0">
                  <a:pos x="T2" y="T3"/>
                </a:cxn>
                <a:cxn ang="0">
                  <a:pos x="T4" y="T5"/>
                </a:cxn>
                <a:cxn ang="0">
                  <a:pos x="T6" y="T7"/>
                </a:cxn>
                <a:cxn ang="0">
                  <a:pos x="T8" y="T9"/>
                </a:cxn>
              </a:cxnLst>
              <a:rect l="0" t="0" r="r" b="b"/>
              <a:pathLst>
                <a:path w="507" h="207">
                  <a:moveTo>
                    <a:pt x="439" y="207"/>
                  </a:moveTo>
                  <a:lnTo>
                    <a:pt x="0" y="53"/>
                  </a:lnTo>
                  <a:lnTo>
                    <a:pt x="0" y="0"/>
                  </a:lnTo>
                  <a:lnTo>
                    <a:pt x="507" y="180"/>
                  </a:lnTo>
                  <a:lnTo>
                    <a:pt x="439" y="207"/>
                  </a:lnTo>
                  <a:close/>
                </a:path>
              </a:pathLst>
            </a:custGeom>
            <a:solidFill>
              <a:srgbClr val="5F5F5F"/>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grpSp>
          <p:nvGrpSpPr>
            <p:cNvPr id="5433356" name="Group 12"/>
            <p:cNvGrpSpPr>
              <a:grpSpLocks noChangeAspect="1"/>
            </p:cNvGrpSpPr>
            <p:nvPr/>
          </p:nvGrpSpPr>
          <p:grpSpPr bwMode="auto">
            <a:xfrm flipH="1">
              <a:off x="3539" y="2897"/>
              <a:ext cx="582" cy="337"/>
              <a:chOff x="259" y="2606"/>
              <a:chExt cx="401" cy="233"/>
            </a:xfrm>
          </p:grpSpPr>
          <p:sp>
            <p:nvSpPr>
              <p:cNvPr id="5433357" name="Freeform 13"/>
              <p:cNvSpPr>
                <a:spLocks noChangeAspect="1"/>
              </p:cNvSpPr>
              <p:nvPr/>
            </p:nvSpPr>
            <p:spPr bwMode="auto">
              <a:xfrm>
                <a:off x="259" y="2606"/>
                <a:ext cx="401" cy="233"/>
              </a:xfrm>
              <a:custGeom>
                <a:avLst/>
                <a:gdLst>
                  <a:gd name="T0" fmla="*/ 401 w 401"/>
                  <a:gd name="T1" fmla="*/ 82 h 233"/>
                  <a:gd name="T2" fmla="*/ 204 w 401"/>
                  <a:gd name="T3" fmla="*/ 154 h 233"/>
                  <a:gd name="T4" fmla="*/ 171 w 401"/>
                  <a:gd name="T5" fmla="*/ 135 h 233"/>
                  <a:gd name="T6" fmla="*/ 127 w 401"/>
                  <a:gd name="T7" fmla="*/ 130 h 233"/>
                  <a:gd name="T8" fmla="*/ 89 w 401"/>
                  <a:gd name="T9" fmla="*/ 144 h 233"/>
                  <a:gd name="T10" fmla="*/ 65 w 401"/>
                  <a:gd name="T11" fmla="*/ 176 h 233"/>
                  <a:gd name="T12" fmla="*/ 58 w 401"/>
                  <a:gd name="T13" fmla="*/ 209 h 233"/>
                  <a:gd name="T14" fmla="*/ 0 w 401"/>
                  <a:gd name="T15" fmla="*/ 233 h 233"/>
                  <a:gd name="T16" fmla="*/ 5 w 401"/>
                  <a:gd name="T17" fmla="*/ 159 h 233"/>
                  <a:gd name="T18" fmla="*/ 22 w 401"/>
                  <a:gd name="T19" fmla="*/ 113 h 233"/>
                  <a:gd name="T20" fmla="*/ 58 w 401"/>
                  <a:gd name="T21" fmla="*/ 72 h 233"/>
                  <a:gd name="T22" fmla="*/ 82 w 401"/>
                  <a:gd name="T23" fmla="*/ 56 h 233"/>
                  <a:gd name="T24" fmla="*/ 161 w 401"/>
                  <a:gd name="T25" fmla="*/ 24 h 233"/>
                  <a:gd name="T26" fmla="*/ 231 w 401"/>
                  <a:gd name="T27" fmla="*/ 0 h 233"/>
                  <a:gd name="T28" fmla="*/ 276 w 401"/>
                  <a:gd name="T29" fmla="*/ 0 h 233"/>
                  <a:gd name="T30" fmla="*/ 339 w 401"/>
                  <a:gd name="T31" fmla="*/ 17 h 233"/>
                  <a:gd name="T32" fmla="*/ 382 w 401"/>
                  <a:gd name="T33" fmla="*/ 48 h 233"/>
                  <a:gd name="T34" fmla="*/ 401 w 401"/>
                  <a:gd name="T35" fmla="*/ 82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1" h="233">
                    <a:moveTo>
                      <a:pt x="401" y="82"/>
                    </a:moveTo>
                    <a:lnTo>
                      <a:pt x="204" y="154"/>
                    </a:lnTo>
                    <a:lnTo>
                      <a:pt x="171" y="135"/>
                    </a:lnTo>
                    <a:lnTo>
                      <a:pt x="127" y="130"/>
                    </a:lnTo>
                    <a:lnTo>
                      <a:pt x="89" y="144"/>
                    </a:lnTo>
                    <a:lnTo>
                      <a:pt x="65" y="176"/>
                    </a:lnTo>
                    <a:lnTo>
                      <a:pt x="58" y="209"/>
                    </a:lnTo>
                    <a:lnTo>
                      <a:pt x="0" y="233"/>
                    </a:lnTo>
                    <a:lnTo>
                      <a:pt x="5" y="159"/>
                    </a:lnTo>
                    <a:lnTo>
                      <a:pt x="22" y="113"/>
                    </a:lnTo>
                    <a:lnTo>
                      <a:pt x="58" y="72"/>
                    </a:lnTo>
                    <a:lnTo>
                      <a:pt x="82" y="56"/>
                    </a:lnTo>
                    <a:lnTo>
                      <a:pt x="161" y="24"/>
                    </a:lnTo>
                    <a:lnTo>
                      <a:pt x="231" y="0"/>
                    </a:lnTo>
                    <a:lnTo>
                      <a:pt x="276" y="0"/>
                    </a:lnTo>
                    <a:lnTo>
                      <a:pt x="339" y="17"/>
                    </a:lnTo>
                    <a:lnTo>
                      <a:pt x="382" y="48"/>
                    </a:lnTo>
                    <a:lnTo>
                      <a:pt x="401" y="82"/>
                    </a:lnTo>
                    <a:close/>
                  </a:path>
                </a:pathLst>
              </a:custGeom>
              <a:solidFill>
                <a:srgbClr val="5F5F5F"/>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58" name="Freeform 14"/>
              <p:cNvSpPr>
                <a:spLocks noChangeAspect="1"/>
              </p:cNvSpPr>
              <p:nvPr/>
            </p:nvSpPr>
            <p:spPr bwMode="auto">
              <a:xfrm>
                <a:off x="336" y="2652"/>
                <a:ext cx="206" cy="82"/>
              </a:xfrm>
              <a:custGeom>
                <a:avLst/>
                <a:gdLst>
                  <a:gd name="T0" fmla="*/ 0 w 206"/>
                  <a:gd name="T1" fmla="*/ 14 h 82"/>
                  <a:gd name="T2" fmla="*/ 58 w 206"/>
                  <a:gd name="T3" fmla="*/ 0 h 82"/>
                  <a:gd name="T4" fmla="*/ 91 w 206"/>
                  <a:gd name="T5" fmla="*/ 5 h 82"/>
                  <a:gd name="T6" fmla="*/ 120 w 206"/>
                  <a:gd name="T7" fmla="*/ 14 h 82"/>
                  <a:gd name="T8" fmla="*/ 163 w 206"/>
                  <a:gd name="T9" fmla="*/ 36 h 82"/>
                  <a:gd name="T10" fmla="*/ 185 w 206"/>
                  <a:gd name="T11" fmla="*/ 58 h 82"/>
                  <a:gd name="T12" fmla="*/ 206 w 206"/>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206" h="82">
                    <a:moveTo>
                      <a:pt x="0" y="14"/>
                    </a:moveTo>
                    <a:lnTo>
                      <a:pt x="58" y="0"/>
                    </a:lnTo>
                    <a:lnTo>
                      <a:pt x="91" y="5"/>
                    </a:lnTo>
                    <a:lnTo>
                      <a:pt x="120" y="14"/>
                    </a:lnTo>
                    <a:lnTo>
                      <a:pt x="163" y="36"/>
                    </a:lnTo>
                    <a:lnTo>
                      <a:pt x="185" y="58"/>
                    </a:lnTo>
                    <a:lnTo>
                      <a:pt x="206" y="82"/>
                    </a:lnTo>
                  </a:path>
                </a:pathLst>
              </a:custGeom>
              <a:noFill/>
              <a:ln w="635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59" name="Freeform 15"/>
              <p:cNvSpPr>
                <a:spLocks noChangeAspect="1"/>
              </p:cNvSpPr>
              <p:nvPr/>
            </p:nvSpPr>
            <p:spPr bwMode="auto">
              <a:xfrm>
                <a:off x="396" y="2624"/>
                <a:ext cx="206" cy="82"/>
              </a:xfrm>
              <a:custGeom>
                <a:avLst/>
                <a:gdLst>
                  <a:gd name="T0" fmla="*/ 0 w 206"/>
                  <a:gd name="T1" fmla="*/ 14 h 82"/>
                  <a:gd name="T2" fmla="*/ 58 w 206"/>
                  <a:gd name="T3" fmla="*/ 0 h 82"/>
                  <a:gd name="T4" fmla="*/ 91 w 206"/>
                  <a:gd name="T5" fmla="*/ 5 h 82"/>
                  <a:gd name="T6" fmla="*/ 120 w 206"/>
                  <a:gd name="T7" fmla="*/ 14 h 82"/>
                  <a:gd name="T8" fmla="*/ 163 w 206"/>
                  <a:gd name="T9" fmla="*/ 36 h 82"/>
                  <a:gd name="T10" fmla="*/ 185 w 206"/>
                  <a:gd name="T11" fmla="*/ 58 h 82"/>
                  <a:gd name="T12" fmla="*/ 206 w 206"/>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206" h="82">
                    <a:moveTo>
                      <a:pt x="0" y="14"/>
                    </a:moveTo>
                    <a:lnTo>
                      <a:pt x="58" y="0"/>
                    </a:lnTo>
                    <a:lnTo>
                      <a:pt x="91" y="5"/>
                    </a:lnTo>
                    <a:lnTo>
                      <a:pt x="120" y="14"/>
                    </a:lnTo>
                    <a:lnTo>
                      <a:pt x="163" y="36"/>
                    </a:lnTo>
                    <a:lnTo>
                      <a:pt x="185" y="58"/>
                    </a:lnTo>
                    <a:lnTo>
                      <a:pt x="206" y="82"/>
                    </a:lnTo>
                  </a:path>
                </a:pathLst>
              </a:custGeom>
              <a:noFill/>
              <a:ln w="635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grpSp>
        <p:grpSp>
          <p:nvGrpSpPr>
            <p:cNvPr id="5433360" name="Group 16"/>
            <p:cNvGrpSpPr>
              <a:grpSpLocks noChangeAspect="1"/>
            </p:cNvGrpSpPr>
            <p:nvPr/>
          </p:nvGrpSpPr>
          <p:grpSpPr bwMode="auto">
            <a:xfrm flipH="1">
              <a:off x="3828" y="3088"/>
              <a:ext cx="213" cy="111"/>
              <a:chOff x="314" y="2738"/>
              <a:chExt cx="147" cy="77"/>
            </a:xfrm>
          </p:grpSpPr>
          <p:sp>
            <p:nvSpPr>
              <p:cNvPr id="5433361" name="Freeform 17"/>
              <p:cNvSpPr>
                <a:spLocks noChangeAspect="1"/>
              </p:cNvSpPr>
              <p:nvPr/>
            </p:nvSpPr>
            <p:spPr bwMode="auto">
              <a:xfrm>
                <a:off x="314" y="2738"/>
                <a:ext cx="147" cy="77"/>
              </a:xfrm>
              <a:custGeom>
                <a:avLst/>
                <a:gdLst>
                  <a:gd name="T0" fmla="*/ 147 w 147"/>
                  <a:gd name="T1" fmla="*/ 24 h 77"/>
                  <a:gd name="T2" fmla="*/ 0 w 147"/>
                  <a:gd name="T3" fmla="*/ 77 h 77"/>
                  <a:gd name="T4" fmla="*/ 12 w 147"/>
                  <a:gd name="T5" fmla="*/ 34 h 77"/>
                  <a:gd name="T6" fmla="*/ 32 w 147"/>
                  <a:gd name="T7" fmla="*/ 12 h 77"/>
                  <a:gd name="T8" fmla="*/ 70 w 147"/>
                  <a:gd name="T9" fmla="*/ 0 h 77"/>
                  <a:gd name="T10" fmla="*/ 113 w 147"/>
                  <a:gd name="T11" fmla="*/ 3 h 77"/>
                  <a:gd name="T12" fmla="*/ 147 w 147"/>
                  <a:gd name="T13" fmla="*/ 24 h 77"/>
                </a:gdLst>
                <a:ahLst/>
                <a:cxnLst>
                  <a:cxn ang="0">
                    <a:pos x="T0" y="T1"/>
                  </a:cxn>
                  <a:cxn ang="0">
                    <a:pos x="T2" y="T3"/>
                  </a:cxn>
                  <a:cxn ang="0">
                    <a:pos x="T4" y="T5"/>
                  </a:cxn>
                  <a:cxn ang="0">
                    <a:pos x="T6" y="T7"/>
                  </a:cxn>
                  <a:cxn ang="0">
                    <a:pos x="T8" y="T9"/>
                  </a:cxn>
                  <a:cxn ang="0">
                    <a:pos x="T10" y="T11"/>
                  </a:cxn>
                  <a:cxn ang="0">
                    <a:pos x="T12" y="T13"/>
                  </a:cxn>
                </a:cxnLst>
                <a:rect l="0" t="0" r="r" b="b"/>
                <a:pathLst>
                  <a:path w="147" h="77">
                    <a:moveTo>
                      <a:pt x="147" y="24"/>
                    </a:moveTo>
                    <a:lnTo>
                      <a:pt x="0" y="77"/>
                    </a:lnTo>
                    <a:lnTo>
                      <a:pt x="12" y="34"/>
                    </a:lnTo>
                    <a:lnTo>
                      <a:pt x="32" y="12"/>
                    </a:lnTo>
                    <a:lnTo>
                      <a:pt x="70" y="0"/>
                    </a:lnTo>
                    <a:lnTo>
                      <a:pt x="113" y="3"/>
                    </a:lnTo>
                    <a:lnTo>
                      <a:pt x="147" y="24"/>
                    </a:lnTo>
                    <a:close/>
                  </a:path>
                </a:pathLst>
              </a:custGeom>
              <a:solidFill>
                <a:schemeClr val="folHlink"/>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62" name="Freeform 18"/>
              <p:cNvSpPr>
                <a:spLocks noChangeAspect="1"/>
              </p:cNvSpPr>
              <p:nvPr/>
            </p:nvSpPr>
            <p:spPr bwMode="auto">
              <a:xfrm>
                <a:off x="367" y="2738"/>
                <a:ext cx="36" cy="58"/>
              </a:xfrm>
              <a:custGeom>
                <a:avLst/>
                <a:gdLst>
                  <a:gd name="T0" fmla="*/ 0 w 36"/>
                  <a:gd name="T1" fmla="*/ 58 h 58"/>
                  <a:gd name="T2" fmla="*/ 3 w 36"/>
                  <a:gd name="T3" fmla="*/ 34 h 58"/>
                  <a:gd name="T4" fmla="*/ 12 w 36"/>
                  <a:gd name="T5" fmla="*/ 17 h 58"/>
                  <a:gd name="T6" fmla="*/ 36 w 36"/>
                  <a:gd name="T7" fmla="*/ 0 h 58"/>
                </a:gdLst>
                <a:ahLst/>
                <a:cxnLst>
                  <a:cxn ang="0">
                    <a:pos x="T0" y="T1"/>
                  </a:cxn>
                  <a:cxn ang="0">
                    <a:pos x="T2" y="T3"/>
                  </a:cxn>
                  <a:cxn ang="0">
                    <a:pos x="T4" y="T5"/>
                  </a:cxn>
                  <a:cxn ang="0">
                    <a:pos x="T6" y="T7"/>
                  </a:cxn>
                </a:cxnLst>
                <a:rect l="0" t="0" r="r" b="b"/>
                <a:pathLst>
                  <a:path w="36" h="58">
                    <a:moveTo>
                      <a:pt x="0" y="58"/>
                    </a:moveTo>
                    <a:lnTo>
                      <a:pt x="3" y="34"/>
                    </a:lnTo>
                    <a:lnTo>
                      <a:pt x="12" y="17"/>
                    </a:lnTo>
                    <a:lnTo>
                      <a:pt x="36" y="0"/>
                    </a:lnTo>
                  </a:path>
                </a:pathLst>
              </a:custGeom>
              <a:noFill/>
              <a:ln w="635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grpSp>
        <p:sp>
          <p:nvSpPr>
            <p:cNvPr id="5433363" name="Freeform 19"/>
            <p:cNvSpPr>
              <a:spLocks noChangeAspect="1"/>
            </p:cNvSpPr>
            <p:nvPr/>
          </p:nvSpPr>
          <p:spPr bwMode="auto">
            <a:xfrm flipH="1">
              <a:off x="2361" y="1202"/>
              <a:ext cx="1072" cy="1768"/>
            </a:xfrm>
            <a:custGeom>
              <a:avLst/>
              <a:gdLst>
                <a:gd name="T0" fmla="*/ 0 w 742"/>
                <a:gd name="T1" fmla="*/ 1222 h 1222"/>
                <a:gd name="T2" fmla="*/ 0 w 742"/>
                <a:gd name="T3" fmla="*/ 249 h 1222"/>
                <a:gd name="T4" fmla="*/ 742 w 742"/>
                <a:gd name="T5" fmla="*/ 0 h 1222"/>
                <a:gd name="T6" fmla="*/ 742 w 742"/>
                <a:gd name="T7" fmla="*/ 956 h 1222"/>
                <a:gd name="T8" fmla="*/ 717 w 742"/>
                <a:gd name="T9" fmla="*/ 969 h 1222"/>
                <a:gd name="T10" fmla="*/ 717 w 742"/>
                <a:gd name="T11" fmla="*/ 80 h 1222"/>
                <a:gd name="T12" fmla="*/ 35 w 742"/>
                <a:gd name="T13" fmla="*/ 310 h 1222"/>
                <a:gd name="T14" fmla="*/ 35 w 742"/>
                <a:gd name="T15" fmla="*/ 1212 h 1222"/>
                <a:gd name="T16" fmla="*/ 0 w 742"/>
                <a:gd name="T17" fmla="*/ 1222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2" h="1222">
                  <a:moveTo>
                    <a:pt x="0" y="1222"/>
                  </a:moveTo>
                  <a:lnTo>
                    <a:pt x="0" y="249"/>
                  </a:lnTo>
                  <a:lnTo>
                    <a:pt x="742" y="0"/>
                  </a:lnTo>
                  <a:lnTo>
                    <a:pt x="742" y="956"/>
                  </a:lnTo>
                  <a:lnTo>
                    <a:pt x="717" y="969"/>
                  </a:lnTo>
                  <a:lnTo>
                    <a:pt x="717" y="80"/>
                  </a:lnTo>
                  <a:lnTo>
                    <a:pt x="35" y="310"/>
                  </a:lnTo>
                  <a:lnTo>
                    <a:pt x="35" y="1212"/>
                  </a:lnTo>
                  <a:cubicBezTo>
                    <a:pt x="23" y="1215"/>
                    <a:pt x="0" y="1222"/>
                    <a:pt x="0" y="1222"/>
                  </a:cubicBezTo>
                  <a:close/>
                </a:path>
              </a:pathLst>
            </a:custGeom>
            <a:solidFill>
              <a:srgbClr val="DDDDDD"/>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64" name="Freeform 20"/>
            <p:cNvSpPr>
              <a:spLocks noChangeAspect="1"/>
            </p:cNvSpPr>
            <p:nvPr/>
          </p:nvSpPr>
          <p:spPr bwMode="auto">
            <a:xfrm flipH="1">
              <a:off x="2356" y="890"/>
              <a:ext cx="2007" cy="2077"/>
            </a:xfrm>
            <a:custGeom>
              <a:avLst/>
              <a:gdLst>
                <a:gd name="T0" fmla="*/ 43 w 1387"/>
                <a:gd name="T1" fmla="*/ 1227 h 1435"/>
                <a:gd name="T2" fmla="*/ 0 w 1387"/>
                <a:gd name="T3" fmla="*/ 958 h 1435"/>
                <a:gd name="T4" fmla="*/ 79 w 1387"/>
                <a:gd name="T5" fmla="*/ 651 h 1435"/>
                <a:gd name="T6" fmla="*/ 10 w 1387"/>
                <a:gd name="T7" fmla="*/ 406 h 1435"/>
                <a:gd name="T8" fmla="*/ 48 w 1387"/>
                <a:gd name="T9" fmla="*/ 245 h 1435"/>
                <a:gd name="T10" fmla="*/ 279 w 1387"/>
                <a:gd name="T11" fmla="*/ 163 h 1435"/>
                <a:gd name="T12" fmla="*/ 463 w 1387"/>
                <a:gd name="T13" fmla="*/ 142 h 1435"/>
                <a:gd name="T14" fmla="*/ 595 w 1387"/>
                <a:gd name="T15" fmla="*/ 34 h 1435"/>
                <a:gd name="T16" fmla="*/ 778 w 1387"/>
                <a:gd name="T17" fmla="*/ 0 h 1435"/>
                <a:gd name="T18" fmla="*/ 1387 w 1387"/>
                <a:gd name="T19" fmla="*/ 216 h 1435"/>
                <a:gd name="T20" fmla="*/ 646 w 1387"/>
                <a:gd name="T21" fmla="*/ 461 h 1435"/>
                <a:gd name="T22" fmla="*/ 646 w 1387"/>
                <a:gd name="T23" fmla="*/ 1435 h 1435"/>
                <a:gd name="T24" fmla="*/ 43 w 1387"/>
                <a:gd name="T25" fmla="*/ 1227 h 1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7" h="1435">
                  <a:moveTo>
                    <a:pt x="43" y="1227"/>
                  </a:moveTo>
                  <a:lnTo>
                    <a:pt x="0" y="958"/>
                  </a:lnTo>
                  <a:lnTo>
                    <a:pt x="79" y="651"/>
                  </a:lnTo>
                  <a:lnTo>
                    <a:pt x="10" y="406"/>
                  </a:lnTo>
                  <a:lnTo>
                    <a:pt x="48" y="245"/>
                  </a:lnTo>
                  <a:lnTo>
                    <a:pt x="279" y="163"/>
                  </a:lnTo>
                  <a:lnTo>
                    <a:pt x="463" y="142"/>
                  </a:lnTo>
                  <a:lnTo>
                    <a:pt x="595" y="34"/>
                  </a:lnTo>
                  <a:lnTo>
                    <a:pt x="778" y="0"/>
                  </a:lnTo>
                  <a:lnTo>
                    <a:pt x="1387" y="216"/>
                  </a:lnTo>
                  <a:lnTo>
                    <a:pt x="646" y="461"/>
                  </a:lnTo>
                  <a:lnTo>
                    <a:pt x="646" y="1435"/>
                  </a:lnTo>
                  <a:lnTo>
                    <a:pt x="43" y="1227"/>
                  </a:lnTo>
                  <a:close/>
                </a:path>
              </a:pathLst>
            </a:custGeom>
            <a:solidFill>
              <a:srgbClr val="DDDDDD"/>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65" name="Line 21"/>
            <p:cNvSpPr>
              <a:spLocks noChangeAspect="1" noChangeShapeType="1"/>
            </p:cNvSpPr>
            <p:nvPr/>
          </p:nvSpPr>
          <p:spPr bwMode="auto">
            <a:xfrm flipH="1">
              <a:off x="3427" y="1252"/>
              <a:ext cx="869" cy="306"/>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GB"/>
            </a:p>
          </p:txBody>
        </p:sp>
        <p:sp>
          <p:nvSpPr>
            <p:cNvPr id="5433366" name="Freeform 22"/>
            <p:cNvSpPr>
              <a:spLocks noChangeAspect="1"/>
            </p:cNvSpPr>
            <p:nvPr/>
          </p:nvSpPr>
          <p:spPr bwMode="auto">
            <a:xfrm>
              <a:off x="2172" y="1268"/>
              <a:ext cx="115" cy="1340"/>
            </a:xfrm>
            <a:custGeom>
              <a:avLst/>
              <a:gdLst>
                <a:gd name="T0" fmla="*/ 32 w 73"/>
                <a:gd name="T1" fmla="*/ 848 h 849"/>
                <a:gd name="T2" fmla="*/ 0 w 73"/>
                <a:gd name="T3" fmla="*/ 836 h 849"/>
                <a:gd name="T4" fmla="*/ 0 w 73"/>
                <a:gd name="T5" fmla="*/ 18 h 849"/>
                <a:gd name="T6" fmla="*/ 44 w 73"/>
                <a:gd name="T7" fmla="*/ 0 h 849"/>
                <a:gd name="T8" fmla="*/ 72 w 73"/>
                <a:gd name="T9" fmla="*/ 12 h 849"/>
                <a:gd name="T10" fmla="*/ 72 w 73"/>
                <a:gd name="T11" fmla="*/ 834 h 849"/>
                <a:gd name="T12" fmla="*/ 32 w 73"/>
                <a:gd name="T13" fmla="*/ 848 h 849"/>
              </a:gdLst>
              <a:ahLst/>
              <a:cxnLst>
                <a:cxn ang="0">
                  <a:pos x="T0" y="T1"/>
                </a:cxn>
                <a:cxn ang="0">
                  <a:pos x="T2" y="T3"/>
                </a:cxn>
                <a:cxn ang="0">
                  <a:pos x="T4" y="T5"/>
                </a:cxn>
                <a:cxn ang="0">
                  <a:pos x="T6" y="T7"/>
                </a:cxn>
                <a:cxn ang="0">
                  <a:pos x="T8" y="T9"/>
                </a:cxn>
                <a:cxn ang="0">
                  <a:pos x="T10" y="T11"/>
                </a:cxn>
                <a:cxn ang="0">
                  <a:pos x="T12" y="T13"/>
                </a:cxn>
              </a:cxnLst>
              <a:rect l="0" t="0" r="r" b="b"/>
              <a:pathLst>
                <a:path w="73" h="849">
                  <a:moveTo>
                    <a:pt x="32" y="848"/>
                  </a:moveTo>
                  <a:lnTo>
                    <a:pt x="0" y="836"/>
                  </a:lnTo>
                  <a:lnTo>
                    <a:pt x="0" y="18"/>
                  </a:lnTo>
                  <a:lnTo>
                    <a:pt x="44" y="0"/>
                  </a:lnTo>
                  <a:lnTo>
                    <a:pt x="72" y="12"/>
                  </a:lnTo>
                  <a:lnTo>
                    <a:pt x="72" y="834"/>
                  </a:lnTo>
                  <a:lnTo>
                    <a:pt x="32" y="848"/>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367" name="Line 23"/>
            <p:cNvSpPr>
              <a:spLocks noChangeAspect="1" noChangeShapeType="1"/>
            </p:cNvSpPr>
            <p:nvPr/>
          </p:nvSpPr>
          <p:spPr bwMode="auto">
            <a:xfrm>
              <a:off x="2178" y="1306"/>
              <a:ext cx="38" cy="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68" name="Line 24"/>
            <p:cNvSpPr>
              <a:spLocks noChangeAspect="1" noChangeShapeType="1"/>
            </p:cNvSpPr>
            <p:nvPr/>
          </p:nvSpPr>
          <p:spPr bwMode="auto">
            <a:xfrm flipV="1">
              <a:off x="2226" y="1281"/>
              <a:ext cx="47" cy="38"/>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69" name="Line 25"/>
            <p:cNvSpPr>
              <a:spLocks noChangeAspect="1" noChangeShapeType="1"/>
            </p:cNvSpPr>
            <p:nvPr/>
          </p:nvSpPr>
          <p:spPr bwMode="auto">
            <a:xfrm>
              <a:off x="2219" y="1322"/>
              <a:ext cx="0" cy="1272"/>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70" name="Freeform 26"/>
            <p:cNvSpPr>
              <a:spLocks noChangeAspect="1"/>
            </p:cNvSpPr>
            <p:nvPr/>
          </p:nvSpPr>
          <p:spPr bwMode="auto">
            <a:xfrm>
              <a:off x="1894" y="1421"/>
              <a:ext cx="340" cy="216"/>
            </a:xfrm>
            <a:custGeom>
              <a:avLst/>
              <a:gdLst>
                <a:gd name="T0" fmla="*/ 224 w 227"/>
                <a:gd name="T1" fmla="*/ 144 h 145"/>
                <a:gd name="T2" fmla="*/ 0 w 227"/>
                <a:gd name="T3" fmla="*/ 14 h 145"/>
                <a:gd name="T4" fmla="*/ 44 w 227"/>
                <a:gd name="T5" fmla="*/ 0 h 145"/>
                <a:gd name="T6" fmla="*/ 226 w 227"/>
                <a:gd name="T7" fmla="*/ 110 h 145"/>
                <a:gd name="T8" fmla="*/ 224 w 227"/>
                <a:gd name="T9" fmla="*/ 144 h 145"/>
              </a:gdLst>
              <a:ahLst/>
              <a:cxnLst>
                <a:cxn ang="0">
                  <a:pos x="T0" y="T1"/>
                </a:cxn>
                <a:cxn ang="0">
                  <a:pos x="T2" y="T3"/>
                </a:cxn>
                <a:cxn ang="0">
                  <a:pos x="T4" y="T5"/>
                </a:cxn>
                <a:cxn ang="0">
                  <a:pos x="T6" y="T7"/>
                </a:cxn>
                <a:cxn ang="0">
                  <a:pos x="T8" y="T9"/>
                </a:cxn>
              </a:cxnLst>
              <a:rect l="0" t="0" r="r" b="b"/>
              <a:pathLst>
                <a:path w="227" h="145">
                  <a:moveTo>
                    <a:pt x="224" y="144"/>
                  </a:moveTo>
                  <a:lnTo>
                    <a:pt x="0" y="14"/>
                  </a:lnTo>
                  <a:lnTo>
                    <a:pt x="44" y="0"/>
                  </a:lnTo>
                  <a:lnTo>
                    <a:pt x="226" y="110"/>
                  </a:lnTo>
                  <a:lnTo>
                    <a:pt x="224" y="144"/>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371" name="Freeform 27"/>
            <p:cNvSpPr>
              <a:spLocks noChangeAspect="1"/>
            </p:cNvSpPr>
            <p:nvPr/>
          </p:nvSpPr>
          <p:spPr bwMode="auto">
            <a:xfrm>
              <a:off x="1592" y="1204"/>
              <a:ext cx="697" cy="326"/>
            </a:xfrm>
            <a:custGeom>
              <a:avLst/>
              <a:gdLst>
                <a:gd name="T0" fmla="*/ 43 w 449"/>
                <a:gd name="T1" fmla="*/ 210 h 210"/>
                <a:gd name="T2" fmla="*/ 0 w 449"/>
                <a:gd name="T3" fmla="*/ 192 h 210"/>
                <a:gd name="T4" fmla="*/ 0 w 449"/>
                <a:gd name="T5" fmla="*/ 155 h 210"/>
                <a:gd name="T6" fmla="*/ 403 w 449"/>
                <a:gd name="T7" fmla="*/ 0 h 210"/>
                <a:gd name="T8" fmla="*/ 449 w 449"/>
                <a:gd name="T9" fmla="*/ 18 h 210"/>
                <a:gd name="T10" fmla="*/ 449 w 449"/>
                <a:gd name="T11" fmla="*/ 54 h 210"/>
                <a:gd name="T12" fmla="*/ 43 w 449"/>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449" h="210">
                  <a:moveTo>
                    <a:pt x="43" y="210"/>
                  </a:moveTo>
                  <a:lnTo>
                    <a:pt x="0" y="192"/>
                  </a:lnTo>
                  <a:lnTo>
                    <a:pt x="0" y="155"/>
                  </a:lnTo>
                  <a:lnTo>
                    <a:pt x="403" y="0"/>
                  </a:lnTo>
                  <a:lnTo>
                    <a:pt x="449" y="18"/>
                  </a:lnTo>
                  <a:lnTo>
                    <a:pt x="449" y="54"/>
                  </a:lnTo>
                  <a:lnTo>
                    <a:pt x="43" y="210"/>
                  </a:lnTo>
                  <a:close/>
                </a:path>
              </a:pathLst>
            </a:custGeom>
            <a:solidFill>
              <a:srgbClr val="99FF99"/>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372" name="Line 28"/>
            <p:cNvSpPr>
              <a:spLocks noChangeAspect="1" noChangeShapeType="1"/>
            </p:cNvSpPr>
            <p:nvPr/>
          </p:nvSpPr>
          <p:spPr bwMode="auto">
            <a:xfrm>
              <a:off x="1597" y="1445"/>
              <a:ext cx="60" cy="26"/>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373" name="Line 29"/>
            <p:cNvSpPr>
              <a:spLocks noChangeAspect="1" noChangeShapeType="1"/>
            </p:cNvSpPr>
            <p:nvPr/>
          </p:nvSpPr>
          <p:spPr bwMode="auto">
            <a:xfrm>
              <a:off x="1657" y="1473"/>
              <a:ext cx="0" cy="57"/>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374" name="Line 30"/>
            <p:cNvSpPr>
              <a:spLocks noChangeAspect="1" noChangeShapeType="1"/>
            </p:cNvSpPr>
            <p:nvPr/>
          </p:nvSpPr>
          <p:spPr bwMode="auto">
            <a:xfrm flipV="1">
              <a:off x="1657" y="1232"/>
              <a:ext cx="629" cy="241"/>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5433375" name="Group 31"/>
            <p:cNvGrpSpPr>
              <a:grpSpLocks noChangeAspect="1"/>
            </p:cNvGrpSpPr>
            <p:nvPr/>
          </p:nvGrpSpPr>
          <p:grpSpPr bwMode="auto">
            <a:xfrm flipH="1">
              <a:off x="2334" y="2702"/>
              <a:ext cx="842" cy="395"/>
              <a:chOff x="1721" y="3511"/>
              <a:chExt cx="290" cy="136"/>
            </a:xfrm>
          </p:grpSpPr>
          <p:sp>
            <p:nvSpPr>
              <p:cNvPr id="5433376" name="Freeform 32"/>
              <p:cNvSpPr>
                <a:spLocks noChangeAspect="1"/>
              </p:cNvSpPr>
              <p:nvPr/>
            </p:nvSpPr>
            <p:spPr bwMode="auto">
              <a:xfrm>
                <a:off x="1721" y="3511"/>
                <a:ext cx="290" cy="135"/>
              </a:xfrm>
              <a:custGeom>
                <a:avLst/>
                <a:gdLst>
                  <a:gd name="T0" fmla="*/ 149 w 290"/>
                  <a:gd name="T1" fmla="*/ 135 h 135"/>
                  <a:gd name="T2" fmla="*/ 0 w 290"/>
                  <a:gd name="T3" fmla="*/ 81 h 135"/>
                  <a:gd name="T4" fmla="*/ 0 w 290"/>
                  <a:gd name="T5" fmla="*/ 53 h 135"/>
                  <a:gd name="T6" fmla="*/ 149 w 290"/>
                  <a:gd name="T7" fmla="*/ 0 h 135"/>
                  <a:gd name="T8" fmla="*/ 290 w 290"/>
                  <a:gd name="T9" fmla="*/ 57 h 135"/>
                  <a:gd name="T10" fmla="*/ 290 w 290"/>
                  <a:gd name="T11" fmla="*/ 87 h 135"/>
                  <a:gd name="T12" fmla="*/ 149 w 2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290" h="135">
                    <a:moveTo>
                      <a:pt x="149" y="135"/>
                    </a:moveTo>
                    <a:lnTo>
                      <a:pt x="0" y="81"/>
                    </a:lnTo>
                    <a:lnTo>
                      <a:pt x="0" y="53"/>
                    </a:lnTo>
                    <a:lnTo>
                      <a:pt x="149" y="0"/>
                    </a:lnTo>
                    <a:lnTo>
                      <a:pt x="290" y="57"/>
                    </a:lnTo>
                    <a:lnTo>
                      <a:pt x="290" y="87"/>
                    </a:lnTo>
                    <a:lnTo>
                      <a:pt x="149" y="135"/>
                    </a:lnTo>
                    <a:close/>
                  </a:path>
                </a:pathLst>
              </a:custGeom>
              <a:solidFill>
                <a:srgbClr val="FF9966"/>
              </a:solidFill>
              <a:ln w="6350"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77" name="Line 33"/>
              <p:cNvSpPr>
                <a:spLocks noChangeAspect="1" noChangeShapeType="1"/>
              </p:cNvSpPr>
              <p:nvPr/>
            </p:nvSpPr>
            <p:spPr bwMode="auto">
              <a:xfrm>
                <a:off x="1722" y="3566"/>
                <a:ext cx="146" cy="53"/>
              </a:xfrm>
              <a:prstGeom prst="line">
                <a:avLst/>
              </a:prstGeom>
              <a:no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78" name="Line 34"/>
              <p:cNvSpPr>
                <a:spLocks noChangeAspect="1" noChangeShapeType="1"/>
              </p:cNvSpPr>
              <p:nvPr/>
            </p:nvSpPr>
            <p:spPr bwMode="auto">
              <a:xfrm flipH="1">
                <a:off x="1868" y="3569"/>
                <a:ext cx="143" cy="50"/>
              </a:xfrm>
              <a:prstGeom prst="line">
                <a:avLst/>
              </a:prstGeom>
              <a:no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79" name="Line 35"/>
              <p:cNvSpPr>
                <a:spLocks noChangeAspect="1" noChangeShapeType="1"/>
              </p:cNvSpPr>
              <p:nvPr/>
            </p:nvSpPr>
            <p:spPr bwMode="auto">
              <a:xfrm>
                <a:off x="1870" y="3619"/>
                <a:ext cx="0" cy="28"/>
              </a:xfrm>
              <a:prstGeom prst="line">
                <a:avLst/>
              </a:prstGeom>
              <a:no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5433380" name="Freeform 36"/>
            <p:cNvSpPr>
              <a:spLocks noChangeAspect="1"/>
            </p:cNvSpPr>
            <p:nvPr/>
          </p:nvSpPr>
          <p:spPr bwMode="auto">
            <a:xfrm flipH="1">
              <a:off x="2836" y="3007"/>
              <a:ext cx="67" cy="55"/>
            </a:xfrm>
            <a:custGeom>
              <a:avLst/>
              <a:gdLst>
                <a:gd name="T0" fmla="*/ 23 w 23"/>
                <a:gd name="T1" fmla="*/ 19 h 19"/>
                <a:gd name="T2" fmla="*/ 23 w 23"/>
                <a:gd name="T3" fmla="*/ 7 h 19"/>
                <a:gd name="T4" fmla="*/ 0 w 23"/>
                <a:gd name="T5" fmla="*/ 0 h 19"/>
                <a:gd name="T6" fmla="*/ 0 w 23"/>
                <a:gd name="T7" fmla="*/ 8 h 19"/>
                <a:gd name="T8" fmla="*/ 23 w 23"/>
                <a:gd name="T9" fmla="*/ 19 h 19"/>
              </a:gdLst>
              <a:ahLst/>
              <a:cxnLst>
                <a:cxn ang="0">
                  <a:pos x="T0" y="T1"/>
                </a:cxn>
                <a:cxn ang="0">
                  <a:pos x="T2" y="T3"/>
                </a:cxn>
                <a:cxn ang="0">
                  <a:pos x="T4" y="T5"/>
                </a:cxn>
                <a:cxn ang="0">
                  <a:pos x="T6" y="T7"/>
                </a:cxn>
                <a:cxn ang="0">
                  <a:pos x="T8" y="T9"/>
                </a:cxn>
              </a:cxnLst>
              <a:rect l="0" t="0" r="r" b="b"/>
              <a:pathLst>
                <a:path w="23" h="19">
                  <a:moveTo>
                    <a:pt x="23" y="19"/>
                  </a:moveTo>
                  <a:lnTo>
                    <a:pt x="23" y="7"/>
                  </a:lnTo>
                  <a:lnTo>
                    <a:pt x="0" y="0"/>
                  </a:lnTo>
                  <a:lnTo>
                    <a:pt x="0" y="8"/>
                  </a:lnTo>
                  <a:lnTo>
                    <a:pt x="23" y="19"/>
                  </a:lnTo>
                  <a:close/>
                </a:path>
              </a:pathLst>
            </a:custGeom>
            <a:solidFill>
              <a:srgbClr val="FF9966"/>
            </a:solidFill>
            <a:ln w="6350"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1" name="Freeform 37"/>
            <p:cNvSpPr>
              <a:spLocks noChangeAspect="1"/>
            </p:cNvSpPr>
            <p:nvPr/>
          </p:nvSpPr>
          <p:spPr bwMode="auto">
            <a:xfrm flipH="1">
              <a:off x="3042" y="2929"/>
              <a:ext cx="67" cy="55"/>
            </a:xfrm>
            <a:custGeom>
              <a:avLst/>
              <a:gdLst>
                <a:gd name="T0" fmla="*/ 23 w 23"/>
                <a:gd name="T1" fmla="*/ 19 h 19"/>
                <a:gd name="T2" fmla="*/ 23 w 23"/>
                <a:gd name="T3" fmla="*/ 7 h 19"/>
                <a:gd name="T4" fmla="*/ 0 w 23"/>
                <a:gd name="T5" fmla="*/ 0 h 19"/>
                <a:gd name="T6" fmla="*/ 0 w 23"/>
                <a:gd name="T7" fmla="*/ 8 h 19"/>
                <a:gd name="T8" fmla="*/ 23 w 23"/>
                <a:gd name="T9" fmla="*/ 19 h 19"/>
              </a:gdLst>
              <a:ahLst/>
              <a:cxnLst>
                <a:cxn ang="0">
                  <a:pos x="T0" y="T1"/>
                </a:cxn>
                <a:cxn ang="0">
                  <a:pos x="T2" y="T3"/>
                </a:cxn>
                <a:cxn ang="0">
                  <a:pos x="T4" y="T5"/>
                </a:cxn>
                <a:cxn ang="0">
                  <a:pos x="T6" y="T7"/>
                </a:cxn>
                <a:cxn ang="0">
                  <a:pos x="T8" y="T9"/>
                </a:cxn>
              </a:cxnLst>
              <a:rect l="0" t="0" r="r" b="b"/>
              <a:pathLst>
                <a:path w="23" h="19">
                  <a:moveTo>
                    <a:pt x="23" y="19"/>
                  </a:moveTo>
                  <a:lnTo>
                    <a:pt x="23" y="7"/>
                  </a:lnTo>
                  <a:lnTo>
                    <a:pt x="0" y="0"/>
                  </a:lnTo>
                  <a:lnTo>
                    <a:pt x="0" y="8"/>
                  </a:lnTo>
                  <a:lnTo>
                    <a:pt x="23" y="19"/>
                  </a:lnTo>
                  <a:close/>
                </a:path>
              </a:pathLst>
            </a:custGeom>
            <a:solidFill>
              <a:srgbClr val="FF9966"/>
            </a:solidFill>
            <a:ln w="6350"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2" name="Freeform 38"/>
            <p:cNvSpPr>
              <a:spLocks noChangeAspect="1"/>
            </p:cNvSpPr>
            <p:nvPr/>
          </p:nvSpPr>
          <p:spPr bwMode="auto">
            <a:xfrm flipH="1">
              <a:off x="2592" y="2998"/>
              <a:ext cx="105" cy="79"/>
            </a:xfrm>
            <a:custGeom>
              <a:avLst/>
              <a:gdLst>
                <a:gd name="T0" fmla="*/ 0 w 36"/>
                <a:gd name="T1" fmla="*/ 27 h 27"/>
                <a:gd name="T2" fmla="*/ 0 w 36"/>
                <a:gd name="T3" fmla="*/ 11 h 27"/>
                <a:gd name="T4" fmla="*/ 36 w 36"/>
                <a:gd name="T5" fmla="*/ 0 h 27"/>
                <a:gd name="T6" fmla="*/ 36 w 36"/>
                <a:gd name="T7" fmla="*/ 15 h 27"/>
              </a:gdLst>
              <a:ahLst/>
              <a:cxnLst>
                <a:cxn ang="0">
                  <a:pos x="T0" y="T1"/>
                </a:cxn>
                <a:cxn ang="0">
                  <a:pos x="T2" y="T3"/>
                </a:cxn>
                <a:cxn ang="0">
                  <a:pos x="T4" y="T5"/>
                </a:cxn>
                <a:cxn ang="0">
                  <a:pos x="T6" y="T7"/>
                </a:cxn>
              </a:cxnLst>
              <a:rect l="0" t="0" r="r" b="b"/>
              <a:pathLst>
                <a:path w="36" h="27">
                  <a:moveTo>
                    <a:pt x="0" y="27"/>
                  </a:moveTo>
                  <a:lnTo>
                    <a:pt x="0" y="11"/>
                  </a:lnTo>
                  <a:lnTo>
                    <a:pt x="36" y="0"/>
                  </a:lnTo>
                  <a:lnTo>
                    <a:pt x="36" y="15"/>
                  </a:lnTo>
                </a:path>
              </a:pathLst>
            </a:custGeom>
            <a:solidFill>
              <a:srgbClr val="FF9966"/>
            </a:solidFill>
            <a:ln w="6350"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3" name="Freeform 39"/>
            <p:cNvSpPr>
              <a:spLocks noChangeAspect="1"/>
            </p:cNvSpPr>
            <p:nvPr/>
          </p:nvSpPr>
          <p:spPr bwMode="auto">
            <a:xfrm flipH="1">
              <a:off x="2386" y="2926"/>
              <a:ext cx="105" cy="78"/>
            </a:xfrm>
            <a:custGeom>
              <a:avLst/>
              <a:gdLst>
                <a:gd name="T0" fmla="*/ 0 w 36"/>
                <a:gd name="T1" fmla="*/ 27 h 27"/>
                <a:gd name="T2" fmla="*/ 0 w 36"/>
                <a:gd name="T3" fmla="*/ 11 h 27"/>
                <a:gd name="T4" fmla="*/ 36 w 36"/>
                <a:gd name="T5" fmla="*/ 0 h 27"/>
                <a:gd name="T6" fmla="*/ 36 w 36"/>
                <a:gd name="T7" fmla="*/ 15 h 27"/>
              </a:gdLst>
              <a:ahLst/>
              <a:cxnLst>
                <a:cxn ang="0">
                  <a:pos x="T0" y="T1"/>
                </a:cxn>
                <a:cxn ang="0">
                  <a:pos x="T2" y="T3"/>
                </a:cxn>
                <a:cxn ang="0">
                  <a:pos x="T4" y="T5"/>
                </a:cxn>
                <a:cxn ang="0">
                  <a:pos x="T6" y="T7"/>
                </a:cxn>
              </a:cxnLst>
              <a:rect l="0" t="0" r="r" b="b"/>
              <a:pathLst>
                <a:path w="36" h="27">
                  <a:moveTo>
                    <a:pt x="0" y="27"/>
                  </a:moveTo>
                  <a:lnTo>
                    <a:pt x="0" y="11"/>
                  </a:lnTo>
                  <a:lnTo>
                    <a:pt x="36" y="0"/>
                  </a:lnTo>
                  <a:lnTo>
                    <a:pt x="36" y="15"/>
                  </a:lnTo>
                </a:path>
              </a:pathLst>
            </a:custGeom>
            <a:solidFill>
              <a:srgbClr val="FF9966"/>
            </a:solidFill>
            <a:ln w="6350"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4" name="Freeform 40"/>
            <p:cNvSpPr>
              <a:spLocks noChangeAspect="1"/>
            </p:cNvSpPr>
            <p:nvPr/>
          </p:nvSpPr>
          <p:spPr bwMode="auto">
            <a:xfrm>
              <a:off x="2360" y="2374"/>
              <a:ext cx="778" cy="614"/>
            </a:xfrm>
            <a:custGeom>
              <a:avLst/>
              <a:gdLst>
                <a:gd name="T0" fmla="*/ 162 w 327"/>
                <a:gd name="T1" fmla="*/ 258 h 258"/>
                <a:gd name="T2" fmla="*/ 0 w 327"/>
                <a:gd name="T3" fmla="*/ 202 h 258"/>
                <a:gd name="T4" fmla="*/ 0 w 327"/>
                <a:gd name="T5" fmla="*/ 58 h 258"/>
                <a:gd name="T6" fmla="*/ 152 w 327"/>
                <a:gd name="T7" fmla="*/ 0 h 258"/>
                <a:gd name="T8" fmla="*/ 327 w 327"/>
                <a:gd name="T9" fmla="*/ 61 h 258"/>
                <a:gd name="T10" fmla="*/ 327 w 327"/>
                <a:gd name="T11" fmla="*/ 200 h 258"/>
                <a:gd name="T12" fmla="*/ 162 w 327"/>
                <a:gd name="T13" fmla="*/ 258 h 258"/>
              </a:gdLst>
              <a:ahLst/>
              <a:cxnLst>
                <a:cxn ang="0">
                  <a:pos x="T0" y="T1"/>
                </a:cxn>
                <a:cxn ang="0">
                  <a:pos x="T2" y="T3"/>
                </a:cxn>
                <a:cxn ang="0">
                  <a:pos x="T4" y="T5"/>
                </a:cxn>
                <a:cxn ang="0">
                  <a:pos x="T6" y="T7"/>
                </a:cxn>
                <a:cxn ang="0">
                  <a:pos x="T8" y="T9"/>
                </a:cxn>
                <a:cxn ang="0">
                  <a:pos x="T10" y="T11"/>
                </a:cxn>
                <a:cxn ang="0">
                  <a:pos x="T12" y="T13"/>
                </a:cxn>
              </a:cxnLst>
              <a:rect l="0" t="0" r="r" b="b"/>
              <a:pathLst>
                <a:path w="327" h="258">
                  <a:moveTo>
                    <a:pt x="162" y="258"/>
                  </a:moveTo>
                  <a:lnTo>
                    <a:pt x="0" y="202"/>
                  </a:lnTo>
                  <a:lnTo>
                    <a:pt x="0" y="58"/>
                  </a:lnTo>
                  <a:lnTo>
                    <a:pt x="152" y="0"/>
                  </a:lnTo>
                  <a:lnTo>
                    <a:pt x="327" y="61"/>
                  </a:lnTo>
                  <a:lnTo>
                    <a:pt x="327" y="200"/>
                  </a:lnTo>
                  <a:lnTo>
                    <a:pt x="162" y="258"/>
                  </a:lnTo>
                  <a:close/>
                </a:path>
              </a:pathLst>
            </a:custGeom>
            <a:solidFill>
              <a:srgbClr val="FFCC99"/>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5" name="Line 41"/>
            <p:cNvSpPr>
              <a:spLocks noChangeAspect="1" noChangeShapeType="1"/>
            </p:cNvSpPr>
            <p:nvPr/>
          </p:nvSpPr>
          <p:spPr bwMode="auto">
            <a:xfrm flipV="1">
              <a:off x="2750" y="2669"/>
              <a:ext cx="0" cy="326"/>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6" name="Line 42"/>
            <p:cNvSpPr>
              <a:spLocks noChangeAspect="1" noChangeShapeType="1"/>
            </p:cNvSpPr>
            <p:nvPr/>
          </p:nvSpPr>
          <p:spPr bwMode="auto">
            <a:xfrm>
              <a:off x="2360" y="2531"/>
              <a:ext cx="385" cy="138"/>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7" name="Line 43"/>
            <p:cNvSpPr>
              <a:spLocks noChangeAspect="1" noChangeShapeType="1"/>
            </p:cNvSpPr>
            <p:nvPr/>
          </p:nvSpPr>
          <p:spPr bwMode="auto">
            <a:xfrm flipV="1">
              <a:off x="2750" y="2524"/>
              <a:ext cx="390" cy="145"/>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8" name="Oval 44"/>
            <p:cNvSpPr>
              <a:spLocks noChangeAspect="1" noChangeArrowheads="1"/>
            </p:cNvSpPr>
            <p:nvPr/>
          </p:nvSpPr>
          <p:spPr bwMode="auto">
            <a:xfrm rot="720000" flipH="1">
              <a:off x="2402" y="3076"/>
              <a:ext cx="150" cy="201"/>
            </a:xfrm>
            <a:prstGeom prst="ellipse">
              <a:avLst/>
            </a:prstGeom>
            <a:solidFill>
              <a:srgbClr val="919191"/>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89" name="Oval 45"/>
            <p:cNvSpPr>
              <a:spLocks noChangeAspect="1" noChangeArrowheads="1"/>
            </p:cNvSpPr>
            <p:nvPr/>
          </p:nvSpPr>
          <p:spPr bwMode="auto">
            <a:xfrm rot="720000" flipH="1">
              <a:off x="2455" y="3086"/>
              <a:ext cx="150" cy="202"/>
            </a:xfrm>
            <a:prstGeom prst="ellipse">
              <a:avLst/>
            </a:prstGeom>
            <a:solidFill>
              <a:srgbClr val="919191"/>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0" name="Oval 46"/>
            <p:cNvSpPr>
              <a:spLocks noChangeAspect="1" noChangeArrowheads="1"/>
            </p:cNvSpPr>
            <p:nvPr/>
          </p:nvSpPr>
          <p:spPr bwMode="auto">
            <a:xfrm rot="720000" flipH="1">
              <a:off x="2487" y="3134"/>
              <a:ext cx="87" cy="118"/>
            </a:xfrm>
            <a:prstGeom prst="ellipse">
              <a:avLst/>
            </a:prstGeom>
            <a:solidFill>
              <a:schemeClr val="folHlink"/>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1" name="Oval 47"/>
            <p:cNvSpPr>
              <a:spLocks noChangeAspect="1" noChangeArrowheads="1"/>
            </p:cNvSpPr>
            <p:nvPr/>
          </p:nvSpPr>
          <p:spPr bwMode="auto">
            <a:xfrm rot="720000" flipH="1">
              <a:off x="2508" y="3164"/>
              <a:ext cx="44" cy="60"/>
            </a:xfrm>
            <a:prstGeom prst="ellipse">
              <a:avLst/>
            </a:prstGeom>
            <a:solidFill>
              <a:schemeClr val="folHlink"/>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2" name="Line 48"/>
            <p:cNvSpPr>
              <a:spLocks noChangeAspect="1" noChangeShapeType="1"/>
            </p:cNvSpPr>
            <p:nvPr/>
          </p:nvSpPr>
          <p:spPr bwMode="auto">
            <a:xfrm flipH="1" flipV="1">
              <a:off x="2489" y="3076"/>
              <a:ext cx="66" cy="1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3" name="Line 49"/>
            <p:cNvSpPr>
              <a:spLocks noChangeAspect="1" noChangeShapeType="1"/>
            </p:cNvSpPr>
            <p:nvPr/>
          </p:nvSpPr>
          <p:spPr bwMode="auto">
            <a:xfrm flipH="1" flipV="1">
              <a:off x="2441" y="3269"/>
              <a:ext cx="74" cy="1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4" name="Freeform 50"/>
            <p:cNvSpPr>
              <a:spLocks noChangeAspect="1"/>
            </p:cNvSpPr>
            <p:nvPr/>
          </p:nvSpPr>
          <p:spPr bwMode="auto">
            <a:xfrm>
              <a:off x="1812" y="2477"/>
              <a:ext cx="379" cy="637"/>
            </a:xfrm>
            <a:custGeom>
              <a:avLst/>
              <a:gdLst>
                <a:gd name="T0" fmla="*/ 22 w 241"/>
                <a:gd name="T1" fmla="*/ 402 h 409"/>
                <a:gd name="T2" fmla="*/ 58 w 241"/>
                <a:gd name="T3" fmla="*/ 62 h 409"/>
                <a:gd name="T4" fmla="*/ 156 w 241"/>
                <a:gd name="T5" fmla="*/ 28 h 409"/>
                <a:gd name="T6" fmla="*/ 212 w 241"/>
                <a:gd name="T7" fmla="*/ 212 h 409"/>
                <a:gd name="T8" fmla="*/ 228 w 241"/>
                <a:gd name="T9" fmla="*/ 222 h 409"/>
                <a:gd name="T10" fmla="*/ 240 w 241"/>
                <a:gd name="T11" fmla="*/ 214 h 409"/>
                <a:gd name="T12" fmla="*/ 176 w 241"/>
                <a:gd name="T13" fmla="*/ 0 h 409"/>
                <a:gd name="T14" fmla="*/ 38 w 241"/>
                <a:gd name="T15" fmla="*/ 50 h 409"/>
                <a:gd name="T16" fmla="*/ 0 w 241"/>
                <a:gd name="T17" fmla="*/ 408 h 409"/>
                <a:gd name="T18" fmla="*/ 22 w 241"/>
                <a:gd name="T19" fmla="*/ 40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409">
                  <a:moveTo>
                    <a:pt x="22" y="402"/>
                  </a:moveTo>
                  <a:lnTo>
                    <a:pt x="58" y="62"/>
                  </a:lnTo>
                  <a:lnTo>
                    <a:pt x="156" y="28"/>
                  </a:lnTo>
                  <a:lnTo>
                    <a:pt x="212" y="212"/>
                  </a:lnTo>
                  <a:lnTo>
                    <a:pt x="228" y="222"/>
                  </a:lnTo>
                  <a:lnTo>
                    <a:pt x="240" y="214"/>
                  </a:lnTo>
                  <a:lnTo>
                    <a:pt x="176" y="0"/>
                  </a:lnTo>
                  <a:lnTo>
                    <a:pt x="38" y="50"/>
                  </a:lnTo>
                  <a:lnTo>
                    <a:pt x="0" y="408"/>
                  </a:lnTo>
                  <a:lnTo>
                    <a:pt x="22" y="402"/>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395" name="Line 51"/>
            <p:cNvSpPr>
              <a:spLocks noChangeAspect="1" noChangeShapeType="1"/>
            </p:cNvSpPr>
            <p:nvPr/>
          </p:nvSpPr>
          <p:spPr bwMode="auto">
            <a:xfrm>
              <a:off x="2086" y="2521"/>
              <a:ext cx="78" cy="28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6" name="Line 52"/>
            <p:cNvSpPr>
              <a:spLocks noChangeAspect="1" noChangeShapeType="1"/>
            </p:cNvSpPr>
            <p:nvPr/>
          </p:nvSpPr>
          <p:spPr bwMode="auto">
            <a:xfrm flipH="1">
              <a:off x="2038" y="2514"/>
              <a:ext cx="51" cy="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7" name="Freeform 53"/>
            <p:cNvSpPr>
              <a:spLocks noChangeAspect="1"/>
            </p:cNvSpPr>
            <p:nvPr/>
          </p:nvSpPr>
          <p:spPr bwMode="auto">
            <a:xfrm>
              <a:off x="2200" y="2891"/>
              <a:ext cx="483" cy="204"/>
            </a:xfrm>
            <a:custGeom>
              <a:avLst/>
              <a:gdLst>
                <a:gd name="T0" fmla="*/ 278 w 309"/>
                <a:gd name="T1" fmla="*/ 132 h 133"/>
                <a:gd name="T2" fmla="*/ 308 w 309"/>
                <a:gd name="T3" fmla="*/ 124 h 133"/>
                <a:gd name="T4" fmla="*/ 308 w 309"/>
                <a:gd name="T5" fmla="*/ 98 h 133"/>
                <a:gd name="T6" fmla="*/ 34 w 309"/>
                <a:gd name="T7" fmla="*/ 0 h 133"/>
                <a:gd name="T8" fmla="*/ 0 w 309"/>
                <a:gd name="T9" fmla="*/ 12 h 133"/>
                <a:gd name="T10" fmla="*/ 4 w 309"/>
                <a:gd name="T11" fmla="*/ 38 h 133"/>
                <a:gd name="T12" fmla="*/ 278 w 309"/>
                <a:gd name="T13" fmla="*/ 132 h 133"/>
              </a:gdLst>
              <a:ahLst/>
              <a:cxnLst>
                <a:cxn ang="0">
                  <a:pos x="T0" y="T1"/>
                </a:cxn>
                <a:cxn ang="0">
                  <a:pos x="T2" y="T3"/>
                </a:cxn>
                <a:cxn ang="0">
                  <a:pos x="T4" y="T5"/>
                </a:cxn>
                <a:cxn ang="0">
                  <a:pos x="T6" y="T7"/>
                </a:cxn>
                <a:cxn ang="0">
                  <a:pos x="T8" y="T9"/>
                </a:cxn>
                <a:cxn ang="0">
                  <a:pos x="T10" y="T11"/>
                </a:cxn>
                <a:cxn ang="0">
                  <a:pos x="T12" y="T13"/>
                </a:cxn>
              </a:cxnLst>
              <a:rect l="0" t="0" r="r" b="b"/>
              <a:pathLst>
                <a:path w="309" h="133">
                  <a:moveTo>
                    <a:pt x="278" y="132"/>
                  </a:moveTo>
                  <a:lnTo>
                    <a:pt x="308" y="124"/>
                  </a:lnTo>
                  <a:lnTo>
                    <a:pt x="308" y="98"/>
                  </a:lnTo>
                  <a:lnTo>
                    <a:pt x="34" y="0"/>
                  </a:lnTo>
                  <a:lnTo>
                    <a:pt x="0" y="12"/>
                  </a:lnTo>
                  <a:lnTo>
                    <a:pt x="4" y="38"/>
                  </a:lnTo>
                  <a:lnTo>
                    <a:pt x="278" y="132"/>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398" name="Line 54"/>
            <p:cNvSpPr>
              <a:spLocks noChangeAspect="1" noChangeShapeType="1"/>
            </p:cNvSpPr>
            <p:nvPr/>
          </p:nvSpPr>
          <p:spPr bwMode="auto">
            <a:xfrm flipH="1">
              <a:off x="2635" y="3048"/>
              <a:ext cx="43" cy="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399" name="Line 55"/>
            <p:cNvSpPr>
              <a:spLocks noChangeAspect="1" noChangeShapeType="1"/>
            </p:cNvSpPr>
            <p:nvPr/>
          </p:nvSpPr>
          <p:spPr bwMode="auto">
            <a:xfrm>
              <a:off x="2635" y="3055"/>
              <a:ext cx="0" cy="38"/>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0" name="Line 56"/>
            <p:cNvSpPr>
              <a:spLocks noChangeAspect="1" noChangeShapeType="1"/>
            </p:cNvSpPr>
            <p:nvPr/>
          </p:nvSpPr>
          <p:spPr bwMode="auto">
            <a:xfrm flipH="1" flipV="1">
              <a:off x="2191" y="2900"/>
              <a:ext cx="452" cy="162"/>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1" name="Freeform 57"/>
            <p:cNvSpPr>
              <a:spLocks noChangeAspect="1"/>
            </p:cNvSpPr>
            <p:nvPr/>
          </p:nvSpPr>
          <p:spPr bwMode="auto">
            <a:xfrm>
              <a:off x="2252" y="2384"/>
              <a:ext cx="353" cy="640"/>
            </a:xfrm>
            <a:custGeom>
              <a:avLst/>
              <a:gdLst>
                <a:gd name="T0" fmla="*/ 188 w 225"/>
                <a:gd name="T1" fmla="*/ 410 h 411"/>
                <a:gd name="T2" fmla="*/ 224 w 225"/>
                <a:gd name="T3" fmla="*/ 400 h 411"/>
                <a:gd name="T4" fmla="*/ 192 w 225"/>
                <a:gd name="T5" fmla="*/ 60 h 411"/>
                <a:gd name="T6" fmla="*/ 32 w 225"/>
                <a:gd name="T7" fmla="*/ 0 h 411"/>
                <a:gd name="T8" fmla="*/ 0 w 225"/>
                <a:gd name="T9" fmla="*/ 10 h 411"/>
                <a:gd name="T10" fmla="*/ 32 w 225"/>
                <a:gd name="T11" fmla="*/ 360 h 411"/>
                <a:gd name="T12" fmla="*/ 64 w 225"/>
                <a:gd name="T13" fmla="*/ 372 h 411"/>
                <a:gd name="T14" fmla="*/ 98 w 225"/>
                <a:gd name="T15" fmla="*/ 360 h 411"/>
                <a:gd name="T16" fmla="*/ 68 w 225"/>
                <a:gd name="T17" fmla="*/ 68 h 411"/>
                <a:gd name="T18" fmla="*/ 136 w 225"/>
                <a:gd name="T19" fmla="*/ 94 h 411"/>
                <a:gd name="T20" fmla="*/ 164 w 225"/>
                <a:gd name="T21" fmla="*/ 400 h 411"/>
                <a:gd name="T22" fmla="*/ 188 w 225"/>
                <a:gd name="T23" fmla="*/ 41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411">
                  <a:moveTo>
                    <a:pt x="188" y="410"/>
                  </a:moveTo>
                  <a:lnTo>
                    <a:pt x="224" y="400"/>
                  </a:lnTo>
                  <a:lnTo>
                    <a:pt x="192" y="60"/>
                  </a:lnTo>
                  <a:lnTo>
                    <a:pt x="32" y="0"/>
                  </a:lnTo>
                  <a:lnTo>
                    <a:pt x="0" y="10"/>
                  </a:lnTo>
                  <a:lnTo>
                    <a:pt x="32" y="360"/>
                  </a:lnTo>
                  <a:lnTo>
                    <a:pt x="64" y="372"/>
                  </a:lnTo>
                  <a:lnTo>
                    <a:pt x="98" y="360"/>
                  </a:lnTo>
                  <a:lnTo>
                    <a:pt x="68" y="68"/>
                  </a:lnTo>
                  <a:lnTo>
                    <a:pt x="136" y="94"/>
                  </a:lnTo>
                  <a:lnTo>
                    <a:pt x="164" y="400"/>
                  </a:lnTo>
                  <a:lnTo>
                    <a:pt x="188" y="410"/>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02" name="Line 58"/>
            <p:cNvSpPr>
              <a:spLocks noChangeAspect="1" noChangeShapeType="1"/>
            </p:cNvSpPr>
            <p:nvPr/>
          </p:nvSpPr>
          <p:spPr bwMode="auto">
            <a:xfrm flipH="1" flipV="1">
              <a:off x="2252" y="2394"/>
              <a:ext cx="260" cy="9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3" name="Line 59"/>
            <p:cNvSpPr>
              <a:spLocks noChangeAspect="1" noChangeShapeType="1"/>
            </p:cNvSpPr>
            <p:nvPr/>
          </p:nvSpPr>
          <p:spPr bwMode="auto">
            <a:xfrm>
              <a:off x="2507" y="2491"/>
              <a:ext cx="45" cy="526"/>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4" name="Line 60"/>
            <p:cNvSpPr>
              <a:spLocks noChangeAspect="1" noChangeShapeType="1"/>
            </p:cNvSpPr>
            <p:nvPr/>
          </p:nvSpPr>
          <p:spPr bwMode="auto">
            <a:xfrm>
              <a:off x="2321" y="2477"/>
              <a:ext cx="36" cy="47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5" name="Line 61"/>
            <p:cNvSpPr>
              <a:spLocks noChangeAspect="1" noChangeShapeType="1"/>
            </p:cNvSpPr>
            <p:nvPr/>
          </p:nvSpPr>
          <p:spPr bwMode="auto">
            <a:xfrm flipH="1" flipV="1">
              <a:off x="2321" y="2472"/>
              <a:ext cx="41" cy="14"/>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6" name="Line 62"/>
            <p:cNvSpPr>
              <a:spLocks noChangeAspect="1" noChangeShapeType="1"/>
            </p:cNvSpPr>
            <p:nvPr/>
          </p:nvSpPr>
          <p:spPr bwMode="auto">
            <a:xfrm flipH="1">
              <a:off x="2507" y="2479"/>
              <a:ext cx="48" cy="12"/>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7" name="Freeform 63"/>
            <p:cNvSpPr>
              <a:spLocks noChangeAspect="1"/>
            </p:cNvSpPr>
            <p:nvPr/>
          </p:nvSpPr>
          <p:spPr bwMode="auto">
            <a:xfrm>
              <a:off x="1665" y="2822"/>
              <a:ext cx="909" cy="575"/>
            </a:xfrm>
            <a:custGeom>
              <a:avLst/>
              <a:gdLst>
                <a:gd name="T0" fmla="*/ 338 w 583"/>
                <a:gd name="T1" fmla="*/ 318 h 369"/>
                <a:gd name="T2" fmla="*/ 466 w 583"/>
                <a:gd name="T3" fmla="*/ 282 h 369"/>
                <a:gd name="T4" fmla="*/ 476 w 583"/>
                <a:gd name="T5" fmla="*/ 208 h 369"/>
                <a:gd name="T6" fmla="*/ 526 w 583"/>
                <a:gd name="T7" fmla="*/ 144 h 369"/>
                <a:gd name="T8" fmla="*/ 582 w 583"/>
                <a:gd name="T9" fmla="*/ 138 h 369"/>
                <a:gd name="T10" fmla="*/ 568 w 583"/>
                <a:gd name="T11" fmla="*/ 122 h 369"/>
                <a:gd name="T12" fmla="*/ 534 w 583"/>
                <a:gd name="T13" fmla="*/ 126 h 369"/>
                <a:gd name="T14" fmla="*/ 514 w 583"/>
                <a:gd name="T15" fmla="*/ 52 h 369"/>
                <a:gd name="T16" fmla="*/ 350 w 583"/>
                <a:gd name="T17" fmla="*/ 0 h 369"/>
                <a:gd name="T18" fmla="*/ 322 w 583"/>
                <a:gd name="T19" fmla="*/ 18 h 369"/>
                <a:gd name="T20" fmla="*/ 314 w 583"/>
                <a:gd name="T21" fmla="*/ 70 h 369"/>
                <a:gd name="T22" fmla="*/ 210 w 583"/>
                <a:gd name="T23" fmla="*/ 34 h 369"/>
                <a:gd name="T24" fmla="*/ 58 w 583"/>
                <a:gd name="T25" fmla="*/ 54 h 369"/>
                <a:gd name="T26" fmla="*/ 38 w 583"/>
                <a:gd name="T27" fmla="*/ 60 h 369"/>
                <a:gd name="T28" fmla="*/ 28 w 583"/>
                <a:gd name="T29" fmla="*/ 72 h 369"/>
                <a:gd name="T30" fmla="*/ 0 w 583"/>
                <a:gd name="T31" fmla="*/ 196 h 369"/>
                <a:gd name="T32" fmla="*/ 0 w 583"/>
                <a:gd name="T33" fmla="*/ 218 h 369"/>
                <a:gd name="T34" fmla="*/ 20 w 583"/>
                <a:gd name="T35" fmla="*/ 326 h 369"/>
                <a:gd name="T36" fmla="*/ 42 w 583"/>
                <a:gd name="T37" fmla="*/ 348 h 369"/>
                <a:gd name="T38" fmla="*/ 76 w 583"/>
                <a:gd name="T39" fmla="*/ 358 h 369"/>
                <a:gd name="T40" fmla="*/ 120 w 583"/>
                <a:gd name="T41" fmla="*/ 368 h 369"/>
                <a:gd name="T42" fmla="*/ 146 w 583"/>
                <a:gd name="T43" fmla="*/ 362 h 369"/>
                <a:gd name="T44" fmla="*/ 178 w 583"/>
                <a:gd name="T45" fmla="*/ 348 h 369"/>
                <a:gd name="T46" fmla="*/ 204 w 583"/>
                <a:gd name="T47" fmla="*/ 332 h 369"/>
                <a:gd name="T48" fmla="*/ 238 w 583"/>
                <a:gd name="T49" fmla="*/ 316 h 369"/>
                <a:gd name="T50" fmla="*/ 272 w 583"/>
                <a:gd name="T51" fmla="*/ 308 h 369"/>
                <a:gd name="T52" fmla="*/ 294 w 583"/>
                <a:gd name="T53" fmla="*/ 306 h 369"/>
                <a:gd name="T54" fmla="*/ 338 w 583"/>
                <a:gd name="T55" fmla="*/ 318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3" h="369">
                  <a:moveTo>
                    <a:pt x="338" y="318"/>
                  </a:moveTo>
                  <a:lnTo>
                    <a:pt x="466" y="282"/>
                  </a:lnTo>
                  <a:lnTo>
                    <a:pt x="476" y="208"/>
                  </a:lnTo>
                  <a:lnTo>
                    <a:pt x="526" y="144"/>
                  </a:lnTo>
                  <a:lnTo>
                    <a:pt x="582" y="138"/>
                  </a:lnTo>
                  <a:lnTo>
                    <a:pt x="568" y="122"/>
                  </a:lnTo>
                  <a:lnTo>
                    <a:pt x="534" y="126"/>
                  </a:lnTo>
                  <a:lnTo>
                    <a:pt x="514" y="52"/>
                  </a:lnTo>
                  <a:lnTo>
                    <a:pt x="350" y="0"/>
                  </a:lnTo>
                  <a:lnTo>
                    <a:pt x="322" y="18"/>
                  </a:lnTo>
                  <a:lnTo>
                    <a:pt x="314" y="70"/>
                  </a:lnTo>
                  <a:lnTo>
                    <a:pt x="210" y="34"/>
                  </a:lnTo>
                  <a:lnTo>
                    <a:pt x="58" y="54"/>
                  </a:lnTo>
                  <a:lnTo>
                    <a:pt x="38" y="60"/>
                  </a:lnTo>
                  <a:lnTo>
                    <a:pt x="28" y="72"/>
                  </a:lnTo>
                  <a:lnTo>
                    <a:pt x="0" y="196"/>
                  </a:lnTo>
                  <a:lnTo>
                    <a:pt x="0" y="218"/>
                  </a:lnTo>
                  <a:lnTo>
                    <a:pt x="20" y="326"/>
                  </a:lnTo>
                  <a:lnTo>
                    <a:pt x="42" y="348"/>
                  </a:lnTo>
                  <a:lnTo>
                    <a:pt x="76" y="358"/>
                  </a:lnTo>
                  <a:lnTo>
                    <a:pt x="120" y="368"/>
                  </a:lnTo>
                  <a:lnTo>
                    <a:pt x="146" y="362"/>
                  </a:lnTo>
                  <a:lnTo>
                    <a:pt x="178" y="348"/>
                  </a:lnTo>
                  <a:lnTo>
                    <a:pt x="204" y="332"/>
                  </a:lnTo>
                  <a:lnTo>
                    <a:pt x="238" y="316"/>
                  </a:lnTo>
                  <a:lnTo>
                    <a:pt x="272" y="308"/>
                  </a:lnTo>
                  <a:lnTo>
                    <a:pt x="294" y="306"/>
                  </a:lnTo>
                  <a:lnTo>
                    <a:pt x="338" y="318"/>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08" name="Line 64"/>
            <p:cNvSpPr>
              <a:spLocks noChangeAspect="1" noChangeShapeType="1"/>
            </p:cNvSpPr>
            <p:nvPr/>
          </p:nvSpPr>
          <p:spPr bwMode="auto">
            <a:xfrm flipH="1">
              <a:off x="2426" y="2910"/>
              <a:ext cx="41" cy="3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09" name="Line 65"/>
            <p:cNvSpPr>
              <a:spLocks noChangeAspect="1" noChangeShapeType="1"/>
            </p:cNvSpPr>
            <p:nvPr/>
          </p:nvSpPr>
          <p:spPr bwMode="auto">
            <a:xfrm flipH="1" flipV="1">
              <a:off x="2176" y="2848"/>
              <a:ext cx="257" cy="9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0" name="Line 66"/>
            <p:cNvSpPr>
              <a:spLocks noChangeAspect="1" noChangeShapeType="1"/>
            </p:cNvSpPr>
            <p:nvPr/>
          </p:nvSpPr>
          <p:spPr bwMode="auto">
            <a:xfrm>
              <a:off x="2429" y="2943"/>
              <a:ext cx="0" cy="121"/>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1" name="Line 67"/>
            <p:cNvSpPr>
              <a:spLocks noChangeAspect="1" noChangeShapeType="1"/>
            </p:cNvSpPr>
            <p:nvPr/>
          </p:nvSpPr>
          <p:spPr bwMode="auto">
            <a:xfrm>
              <a:off x="2298" y="2979"/>
              <a:ext cx="45" cy="161"/>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2" name="Line 68"/>
            <p:cNvSpPr>
              <a:spLocks noChangeAspect="1" noChangeShapeType="1"/>
            </p:cNvSpPr>
            <p:nvPr/>
          </p:nvSpPr>
          <p:spPr bwMode="auto">
            <a:xfrm flipV="1">
              <a:off x="2343" y="3126"/>
              <a:ext cx="55" cy="1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3" name="Freeform 69"/>
            <p:cNvSpPr>
              <a:spLocks noChangeAspect="1"/>
            </p:cNvSpPr>
            <p:nvPr/>
          </p:nvSpPr>
          <p:spPr bwMode="auto">
            <a:xfrm>
              <a:off x="1717" y="2922"/>
              <a:ext cx="576" cy="90"/>
            </a:xfrm>
            <a:custGeom>
              <a:avLst/>
              <a:gdLst>
                <a:gd name="T0" fmla="*/ 368 w 369"/>
                <a:gd name="T1" fmla="*/ 34 h 57"/>
                <a:gd name="T2" fmla="*/ 188 w 369"/>
                <a:gd name="T3" fmla="*/ 56 h 57"/>
                <a:gd name="T4" fmla="*/ 106 w 369"/>
                <a:gd name="T5" fmla="*/ 52 h 57"/>
                <a:gd name="T6" fmla="*/ 52 w 369"/>
                <a:gd name="T7" fmla="*/ 42 h 57"/>
                <a:gd name="T8" fmla="*/ 16 w 369"/>
                <a:gd name="T9" fmla="*/ 28 h 57"/>
                <a:gd name="T10" fmla="*/ 8 w 369"/>
                <a:gd name="T11" fmla="*/ 14 h 57"/>
                <a:gd name="T12" fmla="*/ 0 w 369"/>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69" h="57">
                  <a:moveTo>
                    <a:pt x="368" y="34"/>
                  </a:moveTo>
                  <a:lnTo>
                    <a:pt x="188" y="56"/>
                  </a:lnTo>
                  <a:lnTo>
                    <a:pt x="106" y="52"/>
                  </a:lnTo>
                  <a:lnTo>
                    <a:pt x="52" y="42"/>
                  </a:lnTo>
                  <a:lnTo>
                    <a:pt x="16" y="28"/>
                  </a:lnTo>
                  <a:lnTo>
                    <a:pt x="8" y="14"/>
                  </a:lnTo>
                  <a:lnTo>
                    <a:pt x="0" y="0"/>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14" name="Freeform 70"/>
            <p:cNvSpPr>
              <a:spLocks noChangeAspect="1"/>
            </p:cNvSpPr>
            <p:nvPr/>
          </p:nvSpPr>
          <p:spPr bwMode="auto">
            <a:xfrm>
              <a:off x="1879" y="3010"/>
              <a:ext cx="131" cy="383"/>
            </a:xfrm>
            <a:custGeom>
              <a:avLst/>
              <a:gdLst>
                <a:gd name="T0" fmla="*/ 84 w 85"/>
                <a:gd name="T1" fmla="*/ 0 h 247"/>
                <a:gd name="T2" fmla="*/ 62 w 85"/>
                <a:gd name="T3" fmla="*/ 144 h 247"/>
                <a:gd name="T4" fmla="*/ 44 w 85"/>
                <a:gd name="T5" fmla="*/ 174 h 247"/>
                <a:gd name="T6" fmla="*/ 20 w 85"/>
                <a:gd name="T7" fmla="*/ 204 h 247"/>
                <a:gd name="T8" fmla="*/ 10 w 85"/>
                <a:gd name="T9" fmla="*/ 232 h 247"/>
                <a:gd name="T10" fmla="*/ 0 w 85"/>
                <a:gd name="T11" fmla="*/ 246 h 247"/>
              </a:gdLst>
              <a:ahLst/>
              <a:cxnLst>
                <a:cxn ang="0">
                  <a:pos x="T0" y="T1"/>
                </a:cxn>
                <a:cxn ang="0">
                  <a:pos x="T2" y="T3"/>
                </a:cxn>
                <a:cxn ang="0">
                  <a:pos x="T4" y="T5"/>
                </a:cxn>
                <a:cxn ang="0">
                  <a:pos x="T6" y="T7"/>
                </a:cxn>
                <a:cxn ang="0">
                  <a:pos x="T8" y="T9"/>
                </a:cxn>
                <a:cxn ang="0">
                  <a:pos x="T10" y="T11"/>
                </a:cxn>
              </a:cxnLst>
              <a:rect l="0" t="0" r="r" b="b"/>
              <a:pathLst>
                <a:path w="85" h="247">
                  <a:moveTo>
                    <a:pt x="84" y="0"/>
                  </a:moveTo>
                  <a:lnTo>
                    <a:pt x="62" y="144"/>
                  </a:lnTo>
                  <a:lnTo>
                    <a:pt x="44" y="174"/>
                  </a:lnTo>
                  <a:lnTo>
                    <a:pt x="20" y="204"/>
                  </a:lnTo>
                  <a:lnTo>
                    <a:pt x="10" y="232"/>
                  </a:lnTo>
                  <a:lnTo>
                    <a:pt x="0" y="246"/>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15" name="Freeform 71"/>
            <p:cNvSpPr>
              <a:spLocks noChangeAspect="1"/>
            </p:cNvSpPr>
            <p:nvPr/>
          </p:nvSpPr>
          <p:spPr bwMode="auto">
            <a:xfrm>
              <a:off x="1665" y="3119"/>
              <a:ext cx="744" cy="114"/>
            </a:xfrm>
            <a:custGeom>
              <a:avLst/>
              <a:gdLst>
                <a:gd name="T0" fmla="*/ 476 w 477"/>
                <a:gd name="T1" fmla="*/ 16 h 71"/>
                <a:gd name="T2" fmla="*/ 212 w 477"/>
                <a:gd name="T3" fmla="*/ 68 h 71"/>
                <a:gd name="T4" fmla="*/ 132 w 477"/>
                <a:gd name="T5" fmla="*/ 70 h 71"/>
                <a:gd name="T6" fmla="*/ 98 w 477"/>
                <a:gd name="T7" fmla="*/ 58 h 71"/>
                <a:gd name="T8" fmla="*/ 46 w 477"/>
                <a:gd name="T9" fmla="*/ 40 h 71"/>
                <a:gd name="T10" fmla="*/ 16 w 477"/>
                <a:gd name="T11" fmla="*/ 20 h 71"/>
                <a:gd name="T12" fmla="*/ 0 w 477"/>
                <a:gd name="T13" fmla="*/ 0 h 71"/>
              </a:gdLst>
              <a:ahLst/>
              <a:cxnLst>
                <a:cxn ang="0">
                  <a:pos x="T0" y="T1"/>
                </a:cxn>
                <a:cxn ang="0">
                  <a:pos x="T2" y="T3"/>
                </a:cxn>
                <a:cxn ang="0">
                  <a:pos x="T4" y="T5"/>
                </a:cxn>
                <a:cxn ang="0">
                  <a:pos x="T6" y="T7"/>
                </a:cxn>
                <a:cxn ang="0">
                  <a:pos x="T8" y="T9"/>
                </a:cxn>
                <a:cxn ang="0">
                  <a:pos x="T10" y="T11"/>
                </a:cxn>
                <a:cxn ang="0">
                  <a:pos x="T12" y="T13"/>
                </a:cxn>
              </a:cxnLst>
              <a:rect l="0" t="0" r="r" b="b"/>
              <a:pathLst>
                <a:path w="477" h="71">
                  <a:moveTo>
                    <a:pt x="476" y="16"/>
                  </a:moveTo>
                  <a:lnTo>
                    <a:pt x="212" y="68"/>
                  </a:lnTo>
                  <a:lnTo>
                    <a:pt x="132" y="70"/>
                  </a:lnTo>
                  <a:lnTo>
                    <a:pt x="98" y="58"/>
                  </a:lnTo>
                  <a:lnTo>
                    <a:pt x="46" y="40"/>
                  </a:lnTo>
                  <a:lnTo>
                    <a:pt x="16" y="20"/>
                  </a:lnTo>
                  <a:lnTo>
                    <a:pt x="0" y="0"/>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16" name="Line 72"/>
            <p:cNvSpPr>
              <a:spLocks noChangeAspect="1" noChangeShapeType="1"/>
            </p:cNvSpPr>
            <p:nvPr/>
          </p:nvSpPr>
          <p:spPr bwMode="auto">
            <a:xfrm>
              <a:off x="2148" y="3195"/>
              <a:ext cx="43" cy="12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7" name="Line 73"/>
            <p:cNvSpPr>
              <a:spLocks noChangeAspect="1" noChangeShapeType="1"/>
            </p:cNvSpPr>
            <p:nvPr/>
          </p:nvSpPr>
          <p:spPr bwMode="auto">
            <a:xfrm flipV="1">
              <a:off x="2429" y="3029"/>
              <a:ext cx="33" cy="35"/>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8" name="Line 74"/>
            <p:cNvSpPr>
              <a:spLocks noChangeAspect="1" noChangeShapeType="1"/>
            </p:cNvSpPr>
            <p:nvPr/>
          </p:nvSpPr>
          <p:spPr bwMode="auto">
            <a:xfrm flipV="1">
              <a:off x="2398" y="3062"/>
              <a:ext cx="35" cy="5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19" name="Line 75"/>
            <p:cNvSpPr>
              <a:spLocks noChangeAspect="1" noChangeShapeType="1"/>
            </p:cNvSpPr>
            <p:nvPr/>
          </p:nvSpPr>
          <p:spPr bwMode="auto">
            <a:xfrm flipH="1" flipV="1">
              <a:off x="2141" y="2919"/>
              <a:ext cx="152" cy="5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0" name="Line 76"/>
            <p:cNvSpPr>
              <a:spLocks noChangeAspect="1" noChangeShapeType="1"/>
            </p:cNvSpPr>
            <p:nvPr/>
          </p:nvSpPr>
          <p:spPr bwMode="auto">
            <a:xfrm flipH="1" flipV="1">
              <a:off x="2298" y="3012"/>
              <a:ext cx="135" cy="5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1" name="Oval 77"/>
            <p:cNvSpPr>
              <a:spLocks noChangeAspect="1" noChangeArrowheads="1"/>
            </p:cNvSpPr>
            <p:nvPr/>
          </p:nvSpPr>
          <p:spPr bwMode="auto">
            <a:xfrm rot="20340000" flipH="1">
              <a:off x="2115" y="2779"/>
              <a:ext cx="171" cy="94"/>
            </a:xfrm>
            <a:prstGeom prst="ellipse">
              <a:avLst/>
            </a:prstGeom>
            <a:noFill/>
            <a:ln w="63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2" name="Line 78"/>
            <p:cNvSpPr>
              <a:spLocks noChangeAspect="1" noChangeShapeType="1"/>
            </p:cNvSpPr>
            <p:nvPr/>
          </p:nvSpPr>
          <p:spPr bwMode="auto">
            <a:xfrm flipH="1">
              <a:off x="2127" y="2820"/>
              <a:ext cx="150" cy="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3" name="Line 79"/>
            <p:cNvSpPr>
              <a:spLocks noChangeAspect="1" noChangeShapeType="1"/>
            </p:cNvSpPr>
            <p:nvPr/>
          </p:nvSpPr>
          <p:spPr bwMode="auto">
            <a:xfrm>
              <a:off x="2196" y="2823"/>
              <a:ext cx="78" cy="72"/>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4" name="Freeform 80"/>
            <p:cNvSpPr>
              <a:spLocks noChangeAspect="1"/>
            </p:cNvSpPr>
            <p:nvPr/>
          </p:nvSpPr>
          <p:spPr bwMode="auto">
            <a:xfrm>
              <a:off x="1917" y="2596"/>
              <a:ext cx="473" cy="468"/>
            </a:xfrm>
            <a:custGeom>
              <a:avLst/>
              <a:gdLst>
                <a:gd name="T0" fmla="*/ 86 w 303"/>
                <a:gd name="T1" fmla="*/ 230 h 301"/>
                <a:gd name="T2" fmla="*/ 170 w 303"/>
                <a:gd name="T3" fmla="*/ 224 h 301"/>
                <a:gd name="T4" fmla="*/ 194 w 303"/>
                <a:gd name="T5" fmla="*/ 218 h 301"/>
                <a:gd name="T6" fmla="*/ 242 w 303"/>
                <a:gd name="T7" fmla="*/ 242 h 301"/>
                <a:gd name="T8" fmla="*/ 258 w 303"/>
                <a:gd name="T9" fmla="*/ 300 h 301"/>
                <a:gd name="T10" fmla="*/ 278 w 303"/>
                <a:gd name="T11" fmla="*/ 294 h 301"/>
                <a:gd name="T12" fmla="*/ 292 w 303"/>
                <a:gd name="T13" fmla="*/ 282 h 301"/>
                <a:gd name="T14" fmla="*/ 302 w 303"/>
                <a:gd name="T15" fmla="*/ 264 h 301"/>
                <a:gd name="T16" fmla="*/ 288 w 303"/>
                <a:gd name="T17" fmla="*/ 258 h 301"/>
                <a:gd name="T18" fmla="*/ 256 w 303"/>
                <a:gd name="T19" fmla="*/ 268 h 301"/>
                <a:gd name="T20" fmla="*/ 234 w 303"/>
                <a:gd name="T21" fmla="*/ 218 h 301"/>
                <a:gd name="T22" fmla="*/ 196 w 303"/>
                <a:gd name="T23" fmla="*/ 176 h 301"/>
                <a:gd name="T24" fmla="*/ 152 w 303"/>
                <a:gd name="T25" fmla="*/ 174 h 301"/>
                <a:gd name="T26" fmla="*/ 186 w 303"/>
                <a:gd name="T27" fmla="*/ 164 h 301"/>
                <a:gd name="T28" fmla="*/ 220 w 303"/>
                <a:gd name="T29" fmla="*/ 156 h 301"/>
                <a:gd name="T30" fmla="*/ 224 w 303"/>
                <a:gd name="T31" fmla="*/ 142 h 301"/>
                <a:gd name="T32" fmla="*/ 168 w 303"/>
                <a:gd name="T33" fmla="*/ 144 h 301"/>
                <a:gd name="T34" fmla="*/ 126 w 303"/>
                <a:gd name="T35" fmla="*/ 142 h 301"/>
                <a:gd name="T36" fmla="*/ 116 w 303"/>
                <a:gd name="T37" fmla="*/ 114 h 301"/>
                <a:gd name="T38" fmla="*/ 112 w 303"/>
                <a:gd name="T39" fmla="*/ 84 h 301"/>
                <a:gd name="T40" fmla="*/ 92 w 303"/>
                <a:gd name="T41" fmla="*/ 64 h 301"/>
                <a:gd name="T42" fmla="*/ 124 w 303"/>
                <a:gd name="T43" fmla="*/ 50 h 301"/>
                <a:gd name="T44" fmla="*/ 130 w 303"/>
                <a:gd name="T45" fmla="*/ 32 h 301"/>
                <a:gd name="T46" fmla="*/ 114 w 303"/>
                <a:gd name="T47" fmla="*/ 6 h 301"/>
                <a:gd name="T48" fmla="*/ 94 w 303"/>
                <a:gd name="T49" fmla="*/ 0 h 301"/>
                <a:gd name="T50" fmla="*/ 66 w 303"/>
                <a:gd name="T51" fmla="*/ 12 h 301"/>
                <a:gd name="T52" fmla="*/ 50 w 303"/>
                <a:gd name="T53" fmla="*/ 42 h 301"/>
                <a:gd name="T54" fmla="*/ 64 w 303"/>
                <a:gd name="T55" fmla="*/ 68 h 301"/>
                <a:gd name="T56" fmla="*/ 36 w 303"/>
                <a:gd name="T57" fmla="*/ 94 h 301"/>
                <a:gd name="T58" fmla="*/ 32 w 303"/>
                <a:gd name="T59" fmla="*/ 122 h 301"/>
                <a:gd name="T60" fmla="*/ 0 w 303"/>
                <a:gd name="T61" fmla="*/ 110 h 301"/>
                <a:gd name="T62" fmla="*/ 2 w 303"/>
                <a:gd name="T63" fmla="*/ 200 h 301"/>
                <a:gd name="T64" fmla="*/ 86 w 303"/>
                <a:gd name="T65" fmla="*/ 23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3" h="301">
                  <a:moveTo>
                    <a:pt x="86" y="230"/>
                  </a:moveTo>
                  <a:lnTo>
                    <a:pt x="170" y="224"/>
                  </a:lnTo>
                  <a:lnTo>
                    <a:pt x="194" y="218"/>
                  </a:lnTo>
                  <a:lnTo>
                    <a:pt x="242" y="242"/>
                  </a:lnTo>
                  <a:lnTo>
                    <a:pt x="258" y="300"/>
                  </a:lnTo>
                  <a:lnTo>
                    <a:pt x="278" y="294"/>
                  </a:lnTo>
                  <a:lnTo>
                    <a:pt x="292" y="282"/>
                  </a:lnTo>
                  <a:lnTo>
                    <a:pt x="302" y="264"/>
                  </a:lnTo>
                  <a:lnTo>
                    <a:pt x="288" y="258"/>
                  </a:lnTo>
                  <a:lnTo>
                    <a:pt x="256" y="268"/>
                  </a:lnTo>
                  <a:lnTo>
                    <a:pt x="234" y="218"/>
                  </a:lnTo>
                  <a:lnTo>
                    <a:pt x="196" y="176"/>
                  </a:lnTo>
                  <a:lnTo>
                    <a:pt x="152" y="174"/>
                  </a:lnTo>
                  <a:lnTo>
                    <a:pt x="186" y="164"/>
                  </a:lnTo>
                  <a:lnTo>
                    <a:pt x="220" y="156"/>
                  </a:lnTo>
                  <a:lnTo>
                    <a:pt x="224" y="142"/>
                  </a:lnTo>
                  <a:lnTo>
                    <a:pt x="168" y="144"/>
                  </a:lnTo>
                  <a:lnTo>
                    <a:pt x="126" y="142"/>
                  </a:lnTo>
                  <a:lnTo>
                    <a:pt x="116" y="114"/>
                  </a:lnTo>
                  <a:lnTo>
                    <a:pt x="112" y="84"/>
                  </a:lnTo>
                  <a:lnTo>
                    <a:pt x="92" y="64"/>
                  </a:lnTo>
                  <a:lnTo>
                    <a:pt x="124" y="50"/>
                  </a:lnTo>
                  <a:lnTo>
                    <a:pt x="130" y="32"/>
                  </a:lnTo>
                  <a:lnTo>
                    <a:pt x="114" y="6"/>
                  </a:lnTo>
                  <a:lnTo>
                    <a:pt x="94" y="0"/>
                  </a:lnTo>
                  <a:lnTo>
                    <a:pt x="66" y="12"/>
                  </a:lnTo>
                  <a:lnTo>
                    <a:pt x="50" y="42"/>
                  </a:lnTo>
                  <a:lnTo>
                    <a:pt x="64" y="68"/>
                  </a:lnTo>
                  <a:lnTo>
                    <a:pt x="36" y="94"/>
                  </a:lnTo>
                  <a:lnTo>
                    <a:pt x="32" y="122"/>
                  </a:lnTo>
                  <a:lnTo>
                    <a:pt x="0" y="110"/>
                  </a:lnTo>
                  <a:lnTo>
                    <a:pt x="2" y="200"/>
                  </a:lnTo>
                  <a:lnTo>
                    <a:pt x="86" y="230"/>
                  </a:lnTo>
                </a:path>
              </a:pathLst>
            </a:custGeom>
            <a:solidFill>
              <a:srgbClr val="FFA27C"/>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25" name="Line 81"/>
            <p:cNvSpPr>
              <a:spLocks noChangeAspect="1" noChangeShapeType="1"/>
            </p:cNvSpPr>
            <p:nvPr/>
          </p:nvSpPr>
          <p:spPr bwMode="auto">
            <a:xfrm>
              <a:off x="1970" y="2792"/>
              <a:ext cx="72" cy="1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6" name="Line 82"/>
            <p:cNvSpPr>
              <a:spLocks noChangeAspect="1" noChangeShapeType="1"/>
            </p:cNvSpPr>
            <p:nvPr/>
          </p:nvSpPr>
          <p:spPr bwMode="auto">
            <a:xfrm>
              <a:off x="2054" y="2820"/>
              <a:ext cx="3" cy="9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7" name="Line 83"/>
            <p:cNvSpPr>
              <a:spLocks noChangeAspect="1" noChangeShapeType="1"/>
            </p:cNvSpPr>
            <p:nvPr/>
          </p:nvSpPr>
          <p:spPr bwMode="auto">
            <a:xfrm flipV="1">
              <a:off x="2082" y="2904"/>
              <a:ext cx="122" cy="25"/>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8" name="Line 84"/>
            <p:cNvSpPr>
              <a:spLocks noChangeAspect="1" noChangeShapeType="1"/>
            </p:cNvSpPr>
            <p:nvPr/>
          </p:nvSpPr>
          <p:spPr bwMode="auto">
            <a:xfrm flipH="1">
              <a:off x="2076" y="2863"/>
              <a:ext cx="78" cy="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29" name="Freeform 85"/>
            <p:cNvSpPr>
              <a:spLocks noChangeAspect="1"/>
            </p:cNvSpPr>
            <p:nvPr/>
          </p:nvSpPr>
          <p:spPr bwMode="auto">
            <a:xfrm>
              <a:off x="2088" y="2572"/>
              <a:ext cx="376" cy="640"/>
            </a:xfrm>
            <a:custGeom>
              <a:avLst/>
              <a:gdLst>
                <a:gd name="T0" fmla="*/ 22 w 241"/>
                <a:gd name="T1" fmla="*/ 402 h 409"/>
                <a:gd name="T2" fmla="*/ 58 w 241"/>
                <a:gd name="T3" fmla="*/ 62 h 409"/>
                <a:gd name="T4" fmla="*/ 156 w 241"/>
                <a:gd name="T5" fmla="*/ 28 h 409"/>
                <a:gd name="T6" fmla="*/ 212 w 241"/>
                <a:gd name="T7" fmla="*/ 212 h 409"/>
                <a:gd name="T8" fmla="*/ 228 w 241"/>
                <a:gd name="T9" fmla="*/ 222 h 409"/>
                <a:gd name="T10" fmla="*/ 240 w 241"/>
                <a:gd name="T11" fmla="*/ 214 h 409"/>
                <a:gd name="T12" fmla="*/ 176 w 241"/>
                <a:gd name="T13" fmla="*/ 0 h 409"/>
                <a:gd name="T14" fmla="*/ 38 w 241"/>
                <a:gd name="T15" fmla="*/ 50 h 409"/>
                <a:gd name="T16" fmla="*/ 0 w 241"/>
                <a:gd name="T17" fmla="*/ 408 h 409"/>
                <a:gd name="T18" fmla="*/ 22 w 241"/>
                <a:gd name="T19" fmla="*/ 40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1" h="409">
                  <a:moveTo>
                    <a:pt x="22" y="402"/>
                  </a:moveTo>
                  <a:lnTo>
                    <a:pt x="58" y="62"/>
                  </a:lnTo>
                  <a:lnTo>
                    <a:pt x="156" y="28"/>
                  </a:lnTo>
                  <a:lnTo>
                    <a:pt x="212" y="212"/>
                  </a:lnTo>
                  <a:lnTo>
                    <a:pt x="228" y="222"/>
                  </a:lnTo>
                  <a:lnTo>
                    <a:pt x="240" y="214"/>
                  </a:lnTo>
                  <a:lnTo>
                    <a:pt x="176" y="0"/>
                  </a:lnTo>
                  <a:lnTo>
                    <a:pt x="38" y="50"/>
                  </a:lnTo>
                  <a:lnTo>
                    <a:pt x="0" y="408"/>
                  </a:lnTo>
                  <a:lnTo>
                    <a:pt x="22" y="402"/>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0" name="Line 86"/>
            <p:cNvSpPr>
              <a:spLocks noChangeAspect="1" noChangeShapeType="1"/>
            </p:cNvSpPr>
            <p:nvPr/>
          </p:nvSpPr>
          <p:spPr bwMode="auto">
            <a:xfrm>
              <a:off x="2360" y="2617"/>
              <a:ext cx="78" cy="290"/>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31" name="Line 87"/>
            <p:cNvSpPr>
              <a:spLocks noChangeAspect="1" noChangeShapeType="1"/>
            </p:cNvSpPr>
            <p:nvPr/>
          </p:nvSpPr>
          <p:spPr bwMode="auto">
            <a:xfrm flipH="1">
              <a:off x="2329" y="2610"/>
              <a:ext cx="35" cy="9"/>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32" name="Freeform 88"/>
            <p:cNvSpPr>
              <a:spLocks noChangeAspect="1"/>
            </p:cNvSpPr>
            <p:nvPr/>
          </p:nvSpPr>
          <p:spPr bwMode="auto">
            <a:xfrm>
              <a:off x="1820" y="2558"/>
              <a:ext cx="330" cy="437"/>
            </a:xfrm>
            <a:custGeom>
              <a:avLst/>
              <a:gdLst>
                <a:gd name="T0" fmla="*/ 192 w 213"/>
                <a:gd name="T1" fmla="*/ 278 h 279"/>
                <a:gd name="T2" fmla="*/ 212 w 213"/>
                <a:gd name="T3" fmla="*/ 60 h 279"/>
                <a:gd name="T4" fmla="*/ 24 w 213"/>
                <a:gd name="T5" fmla="*/ 0 h 279"/>
                <a:gd name="T6" fmla="*/ 0 w 213"/>
                <a:gd name="T7" fmla="*/ 214 h 279"/>
                <a:gd name="T8" fmla="*/ 38 w 213"/>
                <a:gd name="T9" fmla="*/ 228 h 279"/>
                <a:gd name="T10" fmla="*/ 56 w 213"/>
                <a:gd name="T11" fmla="*/ 32 h 279"/>
                <a:gd name="T12" fmla="*/ 194 w 213"/>
                <a:gd name="T13" fmla="*/ 74 h 279"/>
                <a:gd name="T14" fmla="*/ 176 w 213"/>
                <a:gd name="T15" fmla="*/ 274 h 279"/>
                <a:gd name="T16" fmla="*/ 192 w 213"/>
                <a:gd name="T17" fmla="*/ 278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279">
                  <a:moveTo>
                    <a:pt x="192" y="278"/>
                  </a:moveTo>
                  <a:lnTo>
                    <a:pt x="212" y="60"/>
                  </a:lnTo>
                  <a:lnTo>
                    <a:pt x="24" y="0"/>
                  </a:lnTo>
                  <a:lnTo>
                    <a:pt x="0" y="214"/>
                  </a:lnTo>
                  <a:lnTo>
                    <a:pt x="38" y="228"/>
                  </a:lnTo>
                  <a:lnTo>
                    <a:pt x="56" y="32"/>
                  </a:lnTo>
                  <a:lnTo>
                    <a:pt x="194" y="74"/>
                  </a:lnTo>
                  <a:lnTo>
                    <a:pt x="176" y="274"/>
                  </a:lnTo>
                  <a:lnTo>
                    <a:pt x="192" y="278"/>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3" name="Freeform 89"/>
            <p:cNvSpPr>
              <a:spLocks noChangeAspect="1"/>
            </p:cNvSpPr>
            <p:nvPr/>
          </p:nvSpPr>
          <p:spPr bwMode="auto">
            <a:xfrm>
              <a:off x="1858" y="2477"/>
              <a:ext cx="516" cy="171"/>
            </a:xfrm>
            <a:custGeom>
              <a:avLst/>
              <a:gdLst>
                <a:gd name="T0" fmla="*/ 190 w 331"/>
                <a:gd name="T1" fmla="*/ 110 h 111"/>
                <a:gd name="T2" fmla="*/ 330 w 331"/>
                <a:gd name="T3" fmla="*/ 62 h 111"/>
                <a:gd name="T4" fmla="*/ 146 w 331"/>
                <a:gd name="T5" fmla="*/ 0 h 111"/>
                <a:gd name="T6" fmla="*/ 0 w 331"/>
                <a:gd name="T7" fmla="*/ 52 h 111"/>
                <a:gd name="T8" fmla="*/ 34 w 331"/>
                <a:gd name="T9" fmla="*/ 62 h 111"/>
                <a:gd name="T10" fmla="*/ 150 w 331"/>
                <a:gd name="T11" fmla="*/ 18 h 111"/>
                <a:gd name="T12" fmla="*/ 286 w 331"/>
                <a:gd name="T13" fmla="*/ 62 h 111"/>
                <a:gd name="T14" fmla="*/ 162 w 331"/>
                <a:gd name="T15" fmla="*/ 106 h 111"/>
                <a:gd name="T16" fmla="*/ 190 w 331"/>
                <a:gd name="T17" fmla="*/ 11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1" h="111">
                  <a:moveTo>
                    <a:pt x="190" y="110"/>
                  </a:moveTo>
                  <a:lnTo>
                    <a:pt x="330" y="62"/>
                  </a:lnTo>
                  <a:lnTo>
                    <a:pt x="146" y="0"/>
                  </a:lnTo>
                  <a:lnTo>
                    <a:pt x="0" y="52"/>
                  </a:lnTo>
                  <a:lnTo>
                    <a:pt x="34" y="62"/>
                  </a:lnTo>
                  <a:lnTo>
                    <a:pt x="150" y="18"/>
                  </a:lnTo>
                  <a:lnTo>
                    <a:pt x="286" y="62"/>
                  </a:lnTo>
                  <a:lnTo>
                    <a:pt x="162" y="106"/>
                  </a:lnTo>
                  <a:lnTo>
                    <a:pt x="190" y="110"/>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4" name="Freeform 90"/>
            <p:cNvSpPr>
              <a:spLocks noChangeAspect="1"/>
            </p:cNvSpPr>
            <p:nvPr/>
          </p:nvSpPr>
          <p:spPr bwMode="auto">
            <a:xfrm>
              <a:off x="1896" y="2558"/>
              <a:ext cx="261" cy="85"/>
            </a:xfrm>
            <a:custGeom>
              <a:avLst/>
              <a:gdLst>
                <a:gd name="T0" fmla="*/ 138 w 167"/>
                <a:gd name="T1" fmla="*/ 54 h 55"/>
                <a:gd name="T2" fmla="*/ 166 w 167"/>
                <a:gd name="T3" fmla="*/ 46 h 55"/>
                <a:gd name="T4" fmla="*/ 28 w 167"/>
                <a:gd name="T5" fmla="*/ 0 h 55"/>
                <a:gd name="T6" fmla="*/ 0 w 167"/>
                <a:gd name="T7" fmla="*/ 8 h 55"/>
                <a:gd name="T8" fmla="*/ 138 w 167"/>
                <a:gd name="T9" fmla="*/ 54 h 55"/>
              </a:gdLst>
              <a:ahLst/>
              <a:cxnLst>
                <a:cxn ang="0">
                  <a:pos x="T0" y="T1"/>
                </a:cxn>
                <a:cxn ang="0">
                  <a:pos x="T2" y="T3"/>
                </a:cxn>
                <a:cxn ang="0">
                  <a:pos x="T4" y="T5"/>
                </a:cxn>
                <a:cxn ang="0">
                  <a:pos x="T6" y="T7"/>
                </a:cxn>
                <a:cxn ang="0">
                  <a:pos x="T8" y="T9"/>
                </a:cxn>
              </a:cxnLst>
              <a:rect l="0" t="0" r="r" b="b"/>
              <a:pathLst>
                <a:path w="167" h="55">
                  <a:moveTo>
                    <a:pt x="138" y="54"/>
                  </a:moveTo>
                  <a:lnTo>
                    <a:pt x="166" y="46"/>
                  </a:lnTo>
                  <a:lnTo>
                    <a:pt x="28" y="0"/>
                  </a:lnTo>
                  <a:lnTo>
                    <a:pt x="0" y="8"/>
                  </a:lnTo>
                  <a:lnTo>
                    <a:pt x="138" y="54"/>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5" name="Freeform 91"/>
            <p:cNvSpPr>
              <a:spLocks noChangeAspect="1"/>
            </p:cNvSpPr>
            <p:nvPr/>
          </p:nvSpPr>
          <p:spPr bwMode="auto">
            <a:xfrm>
              <a:off x="1679" y="3000"/>
              <a:ext cx="224" cy="152"/>
            </a:xfrm>
            <a:custGeom>
              <a:avLst/>
              <a:gdLst>
                <a:gd name="T0" fmla="*/ 142 w 143"/>
                <a:gd name="T1" fmla="*/ 44 h 97"/>
                <a:gd name="T2" fmla="*/ 92 w 143"/>
                <a:gd name="T3" fmla="*/ 38 h 97"/>
                <a:gd name="T4" fmla="*/ 58 w 143"/>
                <a:gd name="T5" fmla="*/ 30 h 97"/>
                <a:gd name="T6" fmla="*/ 28 w 143"/>
                <a:gd name="T7" fmla="*/ 16 h 97"/>
                <a:gd name="T8" fmla="*/ 10 w 143"/>
                <a:gd name="T9" fmla="*/ 0 h 97"/>
                <a:gd name="T10" fmla="*/ 0 w 143"/>
                <a:gd name="T11" fmla="*/ 48 h 97"/>
                <a:gd name="T12" fmla="*/ 28 w 143"/>
                <a:gd name="T13" fmla="*/ 72 h 97"/>
                <a:gd name="T14" fmla="*/ 76 w 143"/>
                <a:gd name="T15" fmla="*/ 88 h 97"/>
                <a:gd name="T16" fmla="*/ 118 w 143"/>
                <a:gd name="T17" fmla="*/ 96 h 97"/>
                <a:gd name="T18" fmla="*/ 136 w 143"/>
                <a:gd name="T19" fmla="*/ 96 h 97"/>
                <a:gd name="T20" fmla="*/ 142 w 143"/>
                <a:gd name="T21" fmla="*/ 4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97">
                  <a:moveTo>
                    <a:pt x="142" y="44"/>
                  </a:moveTo>
                  <a:lnTo>
                    <a:pt x="92" y="38"/>
                  </a:lnTo>
                  <a:lnTo>
                    <a:pt x="58" y="30"/>
                  </a:lnTo>
                  <a:lnTo>
                    <a:pt x="28" y="16"/>
                  </a:lnTo>
                  <a:lnTo>
                    <a:pt x="10" y="0"/>
                  </a:lnTo>
                  <a:lnTo>
                    <a:pt x="0" y="48"/>
                  </a:lnTo>
                  <a:lnTo>
                    <a:pt x="28" y="72"/>
                  </a:lnTo>
                  <a:lnTo>
                    <a:pt x="76" y="88"/>
                  </a:lnTo>
                  <a:lnTo>
                    <a:pt x="118" y="96"/>
                  </a:lnTo>
                  <a:lnTo>
                    <a:pt x="136" y="96"/>
                  </a:lnTo>
                  <a:lnTo>
                    <a:pt x="142" y="44"/>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6" name="Freeform 92"/>
            <p:cNvSpPr>
              <a:spLocks noChangeAspect="1"/>
            </p:cNvSpPr>
            <p:nvPr/>
          </p:nvSpPr>
          <p:spPr bwMode="auto">
            <a:xfrm>
              <a:off x="1793" y="3062"/>
              <a:ext cx="43" cy="78"/>
            </a:xfrm>
            <a:custGeom>
              <a:avLst/>
              <a:gdLst>
                <a:gd name="T0" fmla="*/ 26 w 27"/>
                <a:gd name="T1" fmla="*/ 2 h 51"/>
                <a:gd name="T2" fmla="*/ 16 w 27"/>
                <a:gd name="T3" fmla="*/ 50 h 51"/>
                <a:gd name="T4" fmla="*/ 0 w 27"/>
                <a:gd name="T5" fmla="*/ 46 h 51"/>
                <a:gd name="T6" fmla="*/ 12 w 27"/>
                <a:gd name="T7" fmla="*/ 0 h 51"/>
                <a:gd name="T8" fmla="*/ 26 w 27"/>
                <a:gd name="T9" fmla="*/ 2 h 51"/>
              </a:gdLst>
              <a:ahLst/>
              <a:cxnLst>
                <a:cxn ang="0">
                  <a:pos x="T0" y="T1"/>
                </a:cxn>
                <a:cxn ang="0">
                  <a:pos x="T2" y="T3"/>
                </a:cxn>
                <a:cxn ang="0">
                  <a:pos x="T4" y="T5"/>
                </a:cxn>
                <a:cxn ang="0">
                  <a:pos x="T6" y="T7"/>
                </a:cxn>
                <a:cxn ang="0">
                  <a:pos x="T8" y="T9"/>
                </a:cxn>
              </a:cxnLst>
              <a:rect l="0" t="0" r="r" b="b"/>
              <a:pathLst>
                <a:path w="27" h="51">
                  <a:moveTo>
                    <a:pt x="26" y="2"/>
                  </a:moveTo>
                  <a:lnTo>
                    <a:pt x="16" y="50"/>
                  </a:lnTo>
                  <a:lnTo>
                    <a:pt x="0" y="46"/>
                  </a:lnTo>
                  <a:lnTo>
                    <a:pt x="12" y="0"/>
                  </a:lnTo>
                  <a:lnTo>
                    <a:pt x="26" y="2"/>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7" name="Freeform 93"/>
            <p:cNvSpPr>
              <a:spLocks noChangeAspect="1"/>
            </p:cNvSpPr>
            <p:nvPr/>
          </p:nvSpPr>
          <p:spPr bwMode="auto">
            <a:xfrm>
              <a:off x="1720" y="3207"/>
              <a:ext cx="45" cy="95"/>
            </a:xfrm>
            <a:custGeom>
              <a:avLst/>
              <a:gdLst>
                <a:gd name="T0" fmla="*/ 26 w 27"/>
                <a:gd name="T1" fmla="*/ 14 h 61"/>
                <a:gd name="T2" fmla="*/ 26 w 27"/>
                <a:gd name="T3" fmla="*/ 60 h 61"/>
                <a:gd name="T4" fmla="*/ 4 w 27"/>
                <a:gd name="T5" fmla="*/ 50 h 61"/>
                <a:gd name="T6" fmla="*/ 0 w 27"/>
                <a:gd name="T7" fmla="*/ 0 h 61"/>
                <a:gd name="T8" fmla="*/ 26 w 27"/>
                <a:gd name="T9" fmla="*/ 14 h 61"/>
              </a:gdLst>
              <a:ahLst/>
              <a:cxnLst>
                <a:cxn ang="0">
                  <a:pos x="T0" y="T1"/>
                </a:cxn>
                <a:cxn ang="0">
                  <a:pos x="T2" y="T3"/>
                </a:cxn>
                <a:cxn ang="0">
                  <a:pos x="T4" y="T5"/>
                </a:cxn>
                <a:cxn ang="0">
                  <a:pos x="T6" y="T7"/>
                </a:cxn>
                <a:cxn ang="0">
                  <a:pos x="T8" y="T9"/>
                </a:cxn>
              </a:cxnLst>
              <a:rect l="0" t="0" r="r" b="b"/>
              <a:pathLst>
                <a:path w="27" h="61">
                  <a:moveTo>
                    <a:pt x="26" y="14"/>
                  </a:moveTo>
                  <a:lnTo>
                    <a:pt x="26" y="60"/>
                  </a:lnTo>
                  <a:lnTo>
                    <a:pt x="4" y="50"/>
                  </a:lnTo>
                  <a:lnTo>
                    <a:pt x="0" y="0"/>
                  </a:lnTo>
                  <a:lnTo>
                    <a:pt x="26" y="14"/>
                  </a:lnTo>
                </a:path>
              </a:pathLst>
            </a:custGeom>
            <a:solidFill>
              <a:srgbClr val="919191"/>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38" name="Line 94"/>
            <p:cNvSpPr>
              <a:spLocks noChangeAspect="1" noChangeShapeType="1"/>
            </p:cNvSpPr>
            <p:nvPr/>
          </p:nvSpPr>
          <p:spPr bwMode="auto">
            <a:xfrm flipH="1">
              <a:off x="1846" y="2603"/>
              <a:ext cx="33" cy="29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39" name="Oval 95"/>
            <p:cNvSpPr>
              <a:spLocks noChangeAspect="1" noChangeArrowheads="1"/>
            </p:cNvSpPr>
            <p:nvPr/>
          </p:nvSpPr>
          <p:spPr bwMode="auto">
            <a:xfrm rot="720000" flipH="1">
              <a:off x="1996" y="3263"/>
              <a:ext cx="123" cy="161"/>
            </a:xfrm>
            <a:prstGeom prst="ellipse">
              <a:avLst/>
            </a:prstGeom>
            <a:solidFill>
              <a:srgbClr val="919191"/>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0" name="Oval 96"/>
            <p:cNvSpPr>
              <a:spLocks noChangeAspect="1" noChangeArrowheads="1"/>
            </p:cNvSpPr>
            <p:nvPr/>
          </p:nvSpPr>
          <p:spPr bwMode="auto">
            <a:xfrm rot="720000" flipH="1">
              <a:off x="2039" y="3272"/>
              <a:ext cx="123" cy="161"/>
            </a:xfrm>
            <a:prstGeom prst="ellipse">
              <a:avLst/>
            </a:prstGeom>
            <a:solidFill>
              <a:srgbClr val="919191"/>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1" name="Oval 97"/>
            <p:cNvSpPr>
              <a:spLocks noChangeAspect="1" noChangeArrowheads="1"/>
            </p:cNvSpPr>
            <p:nvPr/>
          </p:nvSpPr>
          <p:spPr bwMode="auto">
            <a:xfrm rot="720000" flipH="1">
              <a:off x="2066" y="3311"/>
              <a:ext cx="69" cy="93"/>
            </a:xfrm>
            <a:prstGeom prst="ellipse">
              <a:avLst/>
            </a:prstGeom>
            <a:solidFill>
              <a:schemeClr val="folHlink"/>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2" name="Oval 98"/>
            <p:cNvSpPr>
              <a:spLocks noChangeAspect="1" noChangeArrowheads="1"/>
            </p:cNvSpPr>
            <p:nvPr/>
          </p:nvSpPr>
          <p:spPr bwMode="auto">
            <a:xfrm rot="720000" flipH="1">
              <a:off x="2084" y="3334"/>
              <a:ext cx="35" cy="46"/>
            </a:xfrm>
            <a:prstGeom prst="ellipse">
              <a:avLst/>
            </a:prstGeom>
            <a:solidFill>
              <a:schemeClr val="folHlink"/>
            </a:solidFill>
            <a:ln w="63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3" name="Line 99"/>
            <p:cNvSpPr>
              <a:spLocks noChangeAspect="1" noChangeShapeType="1"/>
            </p:cNvSpPr>
            <p:nvPr/>
          </p:nvSpPr>
          <p:spPr bwMode="auto">
            <a:xfrm flipH="1" flipV="1">
              <a:off x="2064" y="3262"/>
              <a:ext cx="55" cy="11"/>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4" name="Line 100"/>
            <p:cNvSpPr>
              <a:spLocks noChangeAspect="1" noChangeShapeType="1"/>
            </p:cNvSpPr>
            <p:nvPr/>
          </p:nvSpPr>
          <p:spPr bwMode="auto">
            <a:xfrm flipH="1" flipV="1">
              <a:off x="2033" y="3420"/>
              <a:ext cx="54" cy="1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5" name="Freeform 101"/>
            <p:cNvSpPr>
              <a:spLocks noChangeAspect="1"/>
            </p:cNvSpPr>
            <p:nvPr/>
          </p:nvSpPr>
          <p:spPr bwMode="auto">
            <a:xfrm>
              <a:off x="2407" y="2681"/>
              <a:ext cx="103" cy="316"/>
            </a:xfrm>
            <a:custGeom>
              <a:avLst/>
              <a:gdLst>
                <a:gd name="T0" fmla="*/ 66 w 67"/>
                <a:gd name="T1" fmla="*/ 190 h 201"/>
                <a:gd name="T2" fmla="*/ 48 w 67"/>
                <a:gd name="T3" fmla="*/ 20 h 201"/>
                <a:gd name="T4" fmla="*/ 0 w 67"/>
                <a:gd name="T5" fmla="*/ 0 h 201"/>
                <a:gd name="T6" fmla="*/ 56 w 67"/>
                <a:gd name="T7" fmla="*/ 200 h 201"/>
                <a:gd name="T8" fmla="*/ 66 w 67"/>
                <a:gd name="T9" fmla="*/ 190 h 201"/>
              </a:gdLst>
              <a:ahLst/>
              <a:cxnLst>
                <a:cxn ang="0">
                  <a:pos x="T0" y="T1"/>
                </a:cxn>
                <a:cxn ang="0">
                  <a:pos x="T2" y="T3"/>
                </a:cxn>
                <a:cxn ang="0">
                  <a:pos x="T4" y="T5"/>
                </a:cxn>
                <a:cxn ang="0">
                  <a:pos x="T6" y="T7"/>
                </a:cxn>
                <a:cxn ang="0">
                  <a:pos x="T8" y="T9"/>
                </a:cxn>
              </a:cxnLst>
              <a:rect l="0" t="0" r="r" b="b"/>
              <a:pathLst>
                <a:path w="67" h="201">
                  <a:moveTo>
                    <a:pt x="66" y="190"/>
                  </a:moveTo>
                  <a:lnTo>
                    <a:pt x="48" y="20"/>
                  </a:lnTo>
                  <a:lnTo>
                    <a:pt x="0" y="0"/>
                  </a:lnTo>
                  <a:lnTo>
                    <a:pt x="56" y="200"/>
                  </a:lnTo>
                  <a:lnTo>
                    <a:pt x="66" y="190"/>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46" name="Line 102"/>
            <p:cNvSpPr>
              <a:spLocks noChangeAspect="1" noChangeShapeType="1"/>
            </p:cNvSpPr>
            <p:nvPr/>
          </p:nvSpPr>
          <p:spPr bwMode="auto">
            <a:xfrm flipH="1" flipV="1">
              <a:off x="2420" y="2725"/>
              <a:ext cx="66" cy="27"/>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7" name="Freeform 103"/>
            <p:cNvSpPr>
              <a:spLocks noChangeAspect="1"/>
            </p:cNvSpPr>
            <p:nvPr/>
          </p:nvSpPr>
          <p:spPr bwMode="auto">
            <a:xfrm>
              <a:off x="2586" y="2751"/>
              <a:ext cx="76" cy="259"/>
            </a:xfrm>
            <a:custGeom>
              <a:avLst/>
              <a:gdLst>
                <a:gd name="T0" fmla="*/ 16 w 49"/>
                <a:gd name="T1" fmla="*/ 164 h 165"/>
                <a:gd name="T2" fmla="*/ 48 w 49"/>
                <a:gd name="T3" fmla="*/ 160 h 165"/>
                <a:gd name="T4" fmla="*/ 32 w 49"/>
                <a:gd name="T5" fmla="*/ 12 h 165"/>
                <a:gd name="T6" fmla="*/ 0 w 49"/>
                <a:gd name="T7" fmla="*/ 0 h 165"/>
                <a:gd name="T8" fmla="*/ 16 w 49"/>
                <a:gd name="T9" fmla="*/ 164 h 165"/>
              </a:gdLst>
              <a:ahLst/>
              <a:cxnLst>
                <a:cxn ang="0">
                  <a:pos x="T0" y="T1"/>
                </a:cxn>
                <a:cxn ang="0">
                  <a:pos x="T2" y="T3"/>
                </a:cxn>
                <a:cxn ang="0">
                  <a:pos x="T4" y="T5"/>
                </a:cxn>
                <a:cxn ang="0">
                  <a:pos x="T6" y="T7"/>
                </a:cxn>
                <a:cxn ang="0">
                  <a:pos x="T8" y="T9"/>
                </a:cxn>
              </a:cxnLst>
              <a:rect l="0" t="0" r="r" b="b"/>
              <a:pathLst>
                <a:path w="49" h="165">
                  <a:moveTo>
                    <a:pt x="16" y="164"/>
                  </a:moveTo>
                  <a:lnTo>
                    <a:pt x="48" y="160"/>
                  </a:lnTo>
                  <a:lnTo>
                    <a:pt x="32" y="12"/>
                  </a:lnTo>
                  <a:lnTo>
                    <a:pt x="0" y="0"/>
                  </a:lnTo>
                  <a:lnTo>
                    <a:pt x="16" y="164"/>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48" name="Line 104"/>
            <p:cNvSpPr>
              <a:spLocks noChangeAspect="1" noChangeShapeType="1"/>
            </p:cNvSpPr>
            <p:nvPr/>
          </p:nvSpPr>
          <p:spPr bwMode="auto">
            <a:xfrm flipH="1">
              <a:off x="2589" y="2778"/>
              <a:ext cx="56" cy="1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49" name="Line 105"/>
            <p:cNvSpPr>
              <a:spLocks noChangeAspect="1" noChangeShapeType="1"/>
            </p:cNvSpPr>
            <p:nvPr/>
          </p:nvSpPr>
          <p:spPr bwMode="auto">
            <a:xfrm flipV="1">
              <a:off x="2464" y="3021"/>
              <a:ext cx="43" cy="5"/>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0" name="Freeform 106"/>
            <p:cNvSpPr>
              <a:spLocks noChangeAspect="1"/>
            </p:cNvSpPr>
            <p:nvPr/>
          </p:nvSpPr>
          <p:spPr bwMode="auto">
            <a:xfrm>
              <a:off x="2039" y="2518"/>
              <a:ext cx="202" cy="69"/>
            </a:xfrm>
            <a:custGeom>
              <a:avLst/>
              <a:gdLst>
                <a:gd name="T0" fmla="*/ 120 w 204"/>
                <a:gd name="T1" fmla="*/ 70 h 70"/>
                <a:gd name="T2" fmla="*/ 0 w 204"/>
                <a:gd name="T3" fmla="*/ 29 h 70"/>
                <a:gd name="T4" fmla="*/ 86 w 204"/>
                <a:gd name="T5" fmla="*/ 0 h 70"/>
                <a:gd name="T6" fmla="*/ 204 w 204"/>
                <a:gd name="T7" fmla="*/ 41 h 70"/>
                <a:gd name="T8" fmla="*/ 120 w 204"/>
                <a:gd name="T9" fmla="*/ 70 h 70"/>
              </a:gdLst>
              <a:ahLst/>
              <a:cxnLst>
                <a:cxn ang="0">
                  <a:pos x="T0" y="T1"/>
                </a:cxn>
                <a:cxn ang="0">
                  <a:pos x="T2" y="T3"/>
                </a:cxn>
                <a:cxn ang="0">
                  <a:pos x="T4" y="T5"/>
                </a:cxn>
                <a:cxn ang="0">
                  <a:pos x="T6" y="T7"/>
                </a:cxn>
                <a:cxn ang="0">
                  <a:pos x="T8" y="T9"/>
                </a:cxn>
              </a:cxnLst>
              <a:rect l="0" t="0" r="r" b="b"/>
              <a:pathLst>
                <a:path w="204" h="70">
                  <a:moveTo>
                    <a:pt x="120" y="70"/>
                  </a:moveTo>
                  <a:lnTo>
                    <a:pt x="0" y="29"/>
                  </a:lnTo>
                  <a:lnTo>
                    <a:pt x="86" y="0"/>
                  </a:lnTo>
                  <a:lnTo>
                    <a:pt x="204" y="41"/>
                  </a:lnTo>
                  <a:lnTo>
                    <a:pt x="120" y="70"/>
                  </a:lnTo>
                  <a:close/>
                </a:path>
              </a:pathLst>
            </a:custGeom>
            <a:solidFill>
              <a:srgbClr val="FF3300"/>
            </a:solidFill>
            <a:ln w="635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1" name="Freeform 107"/>
            <p:cNvSpPr>
              <a:spLocks noChangeAspect="1"/>
            </p:cNvSpPr>
            <p:nvPr/>
          </p:nvSpPr>
          <p:spPr bwMode="auto">
            <a:xfrm flipV="1">
              <a:off x="1041" y="3430"/>
              <a:ext cx="695" cy="202"/>
            </a:xfrm>
            <a:custGeom>
              <a:avLst/>
              <a:gdLst>
                <a:gd name="T0" fmla="*/ 480 w 513"/>
                <a:gd name="T1" fmla="*/ 148 h 149"/>
                <a:gd name="T2" fmla="*/ 68 w 513"/>
                <a:gd name="T3" fmla="*/ 140 h 149"/>
                <a:gd name="T4" fmla="*/ 188 w 513"/>
                <a:gd name="T5" fmla="*/ 108 h 149"/>
                <a:gd name="T6" fmla="*/ 0 w 513"/>
                <a:gd name="T7" fmla="*/ 52 h 149"/>
                <a:gd name="T8" fmla="*/ 224 w 513"/>
                <a:gd name="T9" fmla="*/ 0 h 149"/>
                <a:gd name="T10" fmla="*/ 400 w 513"/>
                <a:gd name="T11" fmla="*/ 64 h 149"/>
                <a:gd name="T12" fmla="*/ 512 w 513"/>
                <a:gd name="T13" fmla="*/ 32 h 149"/>
                <a:gd name="T14" fmla="*/ 480 w 513"/>
                <a:gd name="T15" fmla="*/ 148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149">
                  <a:moveTo>
                    <a:pt x="480" y="148"/>
                  </a:moveTo>
                  <a:lnTo>
                    <a:pt x="68" y="140"/>
                  </a:lnTo>
                  <a:lnTo>
                    <a:pt x="188" y="108"/>
                  </a:lnTo>
                  <a:lnTo>
                    <a:pt x="0" y="52"/>
                  </a:lnTo>
                  <a:lnTo>
                    <a:pt x="224" y="0"/>
                  </a:lnTo>
                  <a:lnTo>
                    <a:pt x="400" y="64"/>
                  </a:lnTo>
                  <a:lnTo>
                    <a:pt x="512" y="32"/>
                  </a:lnTo>
                  <a:lnTo>
                    <a:pt x="480" y="148"/>
                  </a:lnTo>
                </a:path>
              </a:pathLst>
            </a:custGeom>
            <a:solidFill>
              <a:schemeClr val="folHlink"/>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52" name="AutoShape 108"/>
            <p:cNvSpPr>
              <a:spLocks noChangeArrowheads="1"/>
            </p:cNvSpPr>
            <p:nvPr/>
          </p:nvSpPr>
          <p:spPr bwMode="auto">
            <a:xfrm rot="-1368607">
              <a:off x="2936" y="1808"/>
              <a:ext cx="336" cy="192"/>
            </a:xfrm>
            <a:prstGeom prst="parallelogram">
              <a:avLst>
                <a:gd name="adj"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3" name="AutoShape 109"/>
            <p:cNvSpPr>
              <a:spLocks noChangeArrowheads="1"/>
            </p:cNvSpPr>
            <p:nvPr/>
          </p:nvSpPr>
          <p:spPr bwMode="auto">
            <a:xfrm rot="-1368607">
              <a:off x="1736" y="1328"/>
              <a:ext cx="336" cy="192"/>
            </a:xfrm>
            <a:prstGeom prst="parallelogram">
              <a:avLst>
                <a:gd name="adj"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4" name="Freeform 110"/>
            <p:cNvSpPr>
              <a:spLocks noChangeAspect="1"/>
            </p:cNvSpPr>
            <p:nvPr/>
          </p:nvSpPr>
          <p:spPr bwMode="auto">
            <a:xfrm>
              <a:off x="3468" y="1764"/>
              <a:ext cx="115" cy="1340"/>
            </a:xfrm>
            <a:custGeom>
              <a:avLst/>
              <a:gdLst>
                <a:gd name="T0" fmla="*/ 32 w 73"/>
                <a:gd name="T1" fmla="*/ 848 h 849"/>
                <a:gd name="T2" fmla="*/ 0 w 73"/>
                <a:gd name="T3" fmla="*/ 836 h 849"/>
                <a:gd name="T4" fmla="*/ 0 w 73"/>
                <a:gd name="T5" fmla="*/ 18 h 849"/>
                <a:gd name="T6" fmla="*/ 44 w 73"/>
                <a:gd name="T7" fmla="*/ 0 h 849"/>
                <a:gd name="T8" fmla="*/ 72 w 73"/>
                <a:gd name="T9" fmla="*/ 12 h 849"/>
                <a:gd name="T10" fmla="*/ 72 w 73"/>
                <a:gd name="T11" fmla="*/ 834 h 849"/>
                <a:gd name="T12" fmla="*/ 32 w 73"/>
                <a:gd name="T13" fmla="*/ 848 h 849"/>
              </a:gdLst>
              <a:ahLst/>
              <a:cxnLst>
                <a:cxn ang="0">
                  <a:pos x="T0" y="T1"/>
                </a:cxn>
                <a:cxn ang="0">
                  <a:pos x="T2" y="T3"/>
                </a:cxn>
                <a:cxn ang="0">
                  <a:pos x="T4" y="T5"/>
                </a:cxn>
                <a:cxn ang="0">
                  <a:pos x="T6" y="T7"/>
                </a:cxn>
                <a:cxn ang="0">
                  <a:pos x="T8" y="T9"/>
                </a:cxn>
                <a:cxn ang="0">
                  <a:pos x="T10" y="T11"/>
                </a:cxn>
                <a:cxn ang="0">
                  <a:pos x="T12" y="T13"/>
                </a:cxn>
              </a:cxnLst>
              <a:rect l="0" t="0" r="r" b="b"/>
              <a:pathLst>
                <a:path w="73" h="849">
                  <a:moveTo>
                    <a:pt x="32" y="848"/>
                  </a:moveTo>
                  <a:lnTo>
                    <a:pt x="0" y="836"/>
                  </a:lnTo>
                  <a:lnTo>
                    <a:pt x="0" y="18"/>
                  </a:lnTo>
                  <a:lnTo>
                    <a:pt x="44" y="0"/>
                  </a:lnTo>
                  <a:lnTo>
                    <a:pt x="72" y="12"/>
                  </a:lnTo>
                  <a:lnTo>
                    <a:pt x="72" y="834"/>
                  </a:lnTo>
                  <a:lnTo>
                    <a:pt x="32" y="848"/>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55" name="Line 111"/>
            <p:cNvSpPr>
              <a:spLocks noChangeAspect="1" noChangeShapeType="1"/>
            </p:cNvSpPr>
            <p:nvPr/>
          </p:nvSpPr>
          <p:spPr bwMode="auto">
            <a:xfrm>
              <a:off x="3474" y="1802"/>
              <a:ext cx="38" cy="3"/>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6" name="Line 112"/>
            <p:cNvSpPr>
              <a:spLocks noChangeAspect="1" noChangeShapeType="1"/>
            </p:cNvSpPr>
            <p:nvPr/>
          </p:nvSpPr>
          <p:spPr bwMode="auto">
            <a:xfrm flipV="1">
              <a:off x="3522" y="1777"/>
              <a:ext cx="47" cy="38"/>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7" name="Line 113"/>
            <p:cNvSpPr>
              <a:spLocks noChangeAspect="1" noChangeShapeType="1"/>
            </p:cNvSpPr>
            <p:nvPr/>
          </p:nvSpPr>
          <p:spPr bwMode="auto">
            <a:xfrm>
              <a:off x="3515" y="1818"/>
              <a:ext cx="0" cy="1272"/>
            </a:xfrm>
            <a:prstGeom prst="line">
              <a:avLst/>
            </a:prstGeom>
            <a:noFill/>
            <a:ln w="63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58" name="Freeform 114"/>
            <p:cNvSpPr>
              <a:spLocks noChangeAspect="1"/>
            </p:cNvSpPr>
            <p:nvPr/>
          </p:nvSpPr>
          <p:spPr bwMode="auto">
            <a:xfrm>
              <a:off x="3190" y="1917"/>
              <a:ext cx="340" cy="216"/>
            </a:xfrm>
            <a:custGeom>
              <a:avLst/>
              <a:gdLst>
                <a:gd name="T0" fmla="*/ 224 w 227"/>
                <a:gd name="T1" fmla="*/ 144 h 145"/>
                <a:gd name="T2" fmla="*/ 0 w 227"/>
                <a:gd name="T3" fmla="*/ 14 h 145"/>
                <a:gd name="T4" fmla="*/ 44 w 227"/>
                <a:gd name="T5" fmla="*/ 0 h 145"/>
                <a:gd name="T6" fmla="*/ 226 w 227"/>
                <a:gd name="T7" fmla="*/ 110 h 145"/>
                <a:gd name="T8" fmla="*/ 224 w 227"/>
                <a:gd name="T9" fmla="*/ 144 h 145"/>
              </a:gdLst>
              <a:ahLst/>
              <a:cxnLst>
                <a:cxn ang="0">
                  <a:pos x="T0" y="T1"/>
                </a:cxn>
                <a:cxn ang="0">
                  <a:pos x="T2" y="T3"/>
                </a:cxn>
                <a:cxn ang="0">
                  <a:pos x="T4" y="T5"/>
                </a:cxn>
                <a:cxn ang="0">
                  <a:pos x="T6" y="T7"/>
                </a:cxn>
                <a:cxn ang="0">
                  <a:pos x="T8" y="T9"/>
                </a:cxn>
              </a:cxnLst>
              <a:rect l="0" t="0" r="r" b="b"/>
              <a:pathLst>
                <a:path w="227" h="145">
                  <a:moveTo>
                    <a:pt x="224" y="144"/>
                  </a:moveTo>
                  <a:lnTo>
                    <a:pt x="0" y="14"/>
                  </a:lnTo>
                  <a:lnTo>
                    <a:pt x="44" y="0"/>
                  </a:lnTo>
                  <a:lnTo>
                    <a:pt x="226" y="110"/>
                  </a:lnTo>
                  <a:lnTo>
                    <a:pt x="224" y="144"/>
                  </a:lnTo>
                </a:path>
              </a:pathLst>
            </a:custGeom>
            <a:solidFill>
              <a:srgbClr val="99FF99"/>
            </a:solidFill>
            <a:ln w="6350" cap="rnd"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5433459" name="Freeform 115"/>
            <p:cNvSpPr>
              <a:spLocks noChangeAspect="1"/>
            </p:cNvSpPr>
            <p:nvPr/>
          </p:nvSpPr>
          <p:spPr bwMode="auto">
            <a:xfrm>
              <a:off x="2888" y="1700"/>
              <a:ext cx="697" cy="326"/>
            </a:xfrm>
            <a:custGeom>
              <a:avLst/>
              <a:gdLst>
                <a:gd name="T0" fmla="*/ 43 w 449"/>
                <a:gd name="T1" fmla="*/ 210 h 210"/>
                <a:gd name="T2" fmla="*/ 0 w 449"/>
                <a:gd name="T3" fmla="*/ 192 h 210"/>
                <a:gd name="T4" fmla="*/ 0 w 449"/>
                <a:gd name="T5" fmla="*/ 155 h 210"/>
                <a:gd name="T6" fmla="*/ 403 w 449"/>
                <a:gd name="T7" fmla="*/ 0 h 210"/>
                <a:gd name="T8" fmla="*/ 449 w 449"/>
                <a:gd name="T9" fmla="*/ 18 h 210"/>
                <a:gd name="T10" fmla="*/ 449 w 449"/>
                <a:gd name="T11" fmla="*/ 54 h 210"/>
                <a:gd name="T12" fmla="*/ 43 w 449"/>
                <a:gd name="T13" fmla="*/ 210 h 210"/>
              </a:gdLst>
              <a:ahLst/>
              <a:cxnLst>
                <a:cxn ang="0">
                  <a:pos x="T0" y="T1"/>
                </a:cxn>
                <a:cxn ang="0">
                  <a:pos x="T2" y="T3"/>
                </a:cxn>
                <a:cxn ang="0">
                  <a:pos x="T4" y="T5"/>
                </a:cxn>
                <a:cxn ang="0">
                  <a:pos x="T6" y="T7"/>
                </a:cxn>
                <a:cxn ang="0">
                  <a:pos x="T8" y="T9"/>
                </a:cxn>
                <a:cxn ang="0">
                  <a:pos x="T10" y="T11"/>
                </a:cxn>
                <a:cxn ang="0">
                  <a:pos x="T12" y="T13"/>
                </a:cxn>
              </a:cxnLst>
              <a:rect l="0" t="0" r="r" b="b"/>
              <a:pathLst>
                <a:path w="449" h="210">
                  <a:moveTo>
                    <a:pt x="43" y="210"/>
                  </a:moveTo>
                  <a:lnTo>
                    <a:pt x="0" y="192"/>
                  </a:lnTo>
                  <a:lnTo>
                    <a:pt x="0" y="155"/>
                  </a:lnTo>
                  <a:lnTo>
                    <a:pt x="403" y="0"/>
                  </a:lnTo>
                  <a:lnTo>
                    <a:pt x="449" y="18"/>
                  </a:lnTo>
                  <a:lnTo>
                    <a:pt x="449" y="54"/>
                  </a:lnTo>
                  <a:lnTo>
                    <a:pt x="43" y="210"/>
                  </a:lnTo>
                  <a:close/>
                </a:path>
              </a:pathLst>
            </a:custGeom>
            <a:solidFill>
              <a:srgbClr val="99FF99"/>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60" name="Line 116"/>
            <p:cNvSpPr>
              <a:spLocks noChangeAspect="1" noChangeShapeType="1"/>
            </p:cNvSpPr>
            <p:nvPr/>
          </p:nvSpPr>
          <p:spPr bwMode="auto">
            <a:xfrm>
              <a:off x="2893" y="1941"/>
              <a:ext cx="60" cy="26"/>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61" name="Line 117"/>
            <p:cNvSpPr>
              <a:spLocks noChangeAspect="1" noChangeShapeType="1"/>
            </p:cNvSpPr>
            <p:nvPr/>
          </p:nvSpPr>
          <p:spPr bwMode="auto">
            <a:xfrm>
              <a:off x="2953" y="1969"/>
              <a:ext cx="0" cy="57"/>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62" name="Line 118"/>
            <p:cNvSpPr>
              <a:spLocks noChangeAspect="1" noChangeShapeType="1"/>
            </p:cNvSpPr>
            <p:nvPr/>
          </p:nvSpPr>
          <p:spPr bwMode="auto">
            <a:xfrm flipV="1">
              <a:off x="2953" y="1728"/>
              <a:ext cx="629" cy="241"/>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63" name="Freeform 119"/>
            <p:cNvSpPr>
              <a:spLocks noChangeAspect="1"/>
            </p:cNvSpPr>
            <p:nvPr/>
          </p:nvSpPr>
          <p:spPr bwMode="auto">
            <a:xfrm rot="2088517">
              <a:off x="1640" y="1792"/>
              <a:ext cx="1488" cy="385"/>
            </a:xfrm>
            <a:custGeom>
              <a:avLst/>
              <a:gdLst>
                <a:gd name="T0" fmla="*/ 0 w 289"/>
                <a:gd name="T1" fmla="*/ 0 h 239"/>
                <a:gd name="T2" fmla="*/ 289 w 289"/>
                <a:gd name="T3" fmla="*/ 218 h 239"/>
                <a:gd name="T4" fmla="*/ 238 w 289"/>
                <a:gd name="T5" fmla="*/ 239 h 239"/>
                <a:gd name="T6" fmla="*/ 0 w 289"/>
                <a:gd name="T7" fmla="*/ 0 h 239"/>
              </a:gdLst>
              <a:ahLst/>
              <a:cxnLst>
                <a:cxn ang="0">
                  <a:pos x="T0" y="T1"/>
                </a:cxn>
                <a:cxn ang="0">
                  <a:pos x="T2" y="T3"/>
                </a:cxn>
                <a:cxn ang="0">
                  <a:pos x="T4" y="T5"/>
                </a:cxn>
                <a:cxn ang="0">
                  <a:pos x="T6" y="T7"/>
                </a:cxn>
              </a:cxnLst>
              <a:rect l="0" t="0" r="r" b="b"/>
              <a:pathLst>
                <a:path w="289" h="239">
                  <a:moveTo>
                    <a:pt x="0" y="0"/>
                  </a:moveTo>
                  <a:lnTo>
                    <a:pt x="289" y="218"/>
                  </a:lnTo>
                  <a:lnTo>
                    <a:pt x="238" y="239"/>
                  </a:lnTo>
                  <a:lnTo>
                    <a:pt x="0" y="0"/>
                  </a:lnTo>
                  <a:close/>
                </a:path>
              </a:pathLst>
            </a:custGeom>
            <a:solidFill>
              <a:srgbClr val="FFFFCC"/>
            </a:solidFill>
            <a:ln w="6350" cap="flat" cmpd="sng">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64" name="Text Box 120"/>
            <p:cNvSpPr txBox="1">
              <a:spLocks noChangeArrowheads="1"/>
            </p:cNvSpPr>
            <p:nvPr/>
          </p:nvSpPr>
          <p:spPr bwMode="auto">
            <a:xfrm>
              <a:off x="2799" y="3104"/>
              <a:ext cx="1649" cy="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altLang="en-US" dirty="0">
                  <a:latin typeface="Arial" charset="0"/>
                </a:rPr>
                <a:t>Bill of </a:t>
              </a:r>
              <a:r>
                <a:rPr lang="en-US" altLang="en-US" dirty="0" smtClean="0">
                  <a:latin typeface="Arial" charset="0"/>
                </a:rPr>
                <a:t>Landing</a:t>
              </a:r>
              <a:endParaRPr lang="en-US" altLang="en-US" dirty="0">
                <a:latin typeface="Arial" charset="0"/>
              </a:endParaRPr>
            </a:p>
            <a:p>
              <a:pPr algn="ctr" eaLnBrk="0" hangingPunct="0"/>
              <a:r>
                <a:rPr lang="en-US" altLang="en-US" dirty="0">
                  <a:latin typeface="Arial" charset="0"/>
                </a:rPr>
                <a:t>Material Tracking</a:t>
              </a:r>
            </a:p>
          </p:txBody>
        </p:sp>
      </p:grpSp>
      <p:grpSp>
        <p:nvGrpSpPr>
          <p:cNvPr id="5433465" name="Group 121"/>
          <p:cNvGrpSpPr>
            <a:grpSpLocks noChangeAspect="1"/>
          </p:cNvGrpSpPr>
          <p:nvPr/>
        </p:nvGrpSpPr>
        <p:grpSpPr bwMode="auto">
          <a:xfrm>
            <a:off x="628650" y="762000"/>
            <a:ext cx="4476750" cy="2074863"/>
            <a:chOff x="1362" y="1488"/>
            <a:chExt cx="2862" cy="1327"/>
          </a:xfrm>
        </p:grpSpPr>
        <p:sp>
          <p:nvSpPr>
            <p:cNvPr id="5433466" name="Rectangle 122"/>
            <p:cNvSpPr>
              <a:spLocks noChangeAspect="1" noChangeArrowheads="1"/>
            </p:cNvSpPr>
            <p:nvPr/>
          </p:nvSpPr>
          <p:spPr bwMode="auto">
            <a:xfrm>
              <a:off x="3865" y="1488"/>
              <a:ext cx="74" cy="132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67" name="AutoShape 123"/>
            <p:cNvSpPr>
              <a:spLocks noChangeAspect="1" noChangeArrowheads="1"/>
            </p:cNvSpPr>
            <p:nvPr/>
          </p:nvSpPr>
          <p:spPr bwMode="auto">
            <a:xfrm rot="1368607" flipH="1">
              <a:off x="3643" y="1746"/>
              <a:ext cx="394" cy="217"/>
            </a:xfrm>
            <a:prstGeom prst="parallelogram">
              <a:avLst>
                <a:gd name="adj" fmla="val 4539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68" name="Line 124"/>
            <p:cNvSpPr>
              <a:spLocks noChangeAspect="1" noChangeShapeType="1"/>
            </p:cNvSpPr>
            <p:nvPr/>
          </p:nvSpPr>
          <p:spPr bwMode="auto">
            <a:xfrm>
              <a:off x="1428" y="2472"/>
              <a:ext cx="271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69" name="Line 125"/>
            <p:cNvSpPr>
              <a:spLocks noChangeAspect="1" noChangeShapeType="1"/>
            </p:cNvSpPr>
            <p:nvPr/>
          </p:nvSpPr>
          <p:spPr bwMode="auto">
            <a:xfrm>
              <a:off x="1440" y="2646"/>
              <a:ext cx="271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5433470" name="Group 126"/>
            <p:cNvGrpSpPr>
              <a:grpSpLocks noChangeAspect="1"/>
            </p:cNvGrpSpPr>
            <p:nvPr/>
          </p:nvGrpSpPr>
          <p:grpSpPr bwMode="auto">
            <a:xfrm>
              <a:off x="1362" y="2472"/>
              <a:ext cx="2862" cy="174"/>
              <a:chOff x="1158" y="2826"/>
              <a:chExt cx="2862" cy="174"/>
            </a:xfrm>
          </p:grpSpPr>
          <p:sp>
            <p:nvSpPr>
              <p:cNvPr id="5433471" name="Oval 127"/>
              <p:cNvSpPr>
                <a:spLocks noChangeAspect="1" noChangeArrowheads="1"/>
              </p:cNvSpPr>
              <p:nvPr/>
            </p:nvSpPr>
            <p:spPr bwMode="auto">
              <a:xfrm>
                <a:off x="1158" y="2826"/>
                <a:ext cx="174" cy="174"/>
              </a:xfrm>
              <a:prstGeom prst="ellipse">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2" name="Oval 128"/>
              <p:cNvSpPr>
                <a:spLocks noChangeAspect="1" noChangeArrowheads="1"/>
              </p:cNvSpPr>
              <p:nvPr/>
            </p:nvSpPr>
            <p:spPr bwMode="auto">
              <a:xfrm>
                <a:off x="1830" y="2826"/>
                <a:ext cx="174" cy="174"/>
              </a:xfrm>
              <a:prstGeom prst="ellipse">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3" name="Oval 129"/>
              <p:cNvSpPr>
                <a:spLocks noChangeAspect="1" noChangeArrowheads="1"/>
              </p:cNvSpPr>
              <p:nvPr/>
            </p:nvSpPr>
            <p:spPr bwMode="auto">
              <a:xfrm>
                <a:off x="2502" y="2826"/>
                <a:ext cx="174" cy="174"/>
              </a:xfrm>
              <a:prstGeom prst="ellipse">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4" name="Oval 130"/>
              <p:cNvSpPr>
                <a:spLocks noChangeAspect="1" noChangeArrowheads="1"/>
              </p:cNvSpPr>
              <p:nvPr/>
            </p:nvSpPr>
            <p:spPr bwMode="auto">
              <a:xfrm>
                <a:off x="3174" y="2826"/>
                <a:ext cx="174" cy="174"/>
              </a:xfrm>
              <a:prstGeom prst="ellipse">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5" name="Oval 131"/>
              <p:cNvSpPr>
                <a:spLocks noChangeAspect="1" noChangeArrowheads="1"/>
              </p:cNvSpPr>
              <p:nvPr/>
            </p:nvSpPr>
            <p:spPr bwMode="auto">
              <a:xfrm>
                <a:off x="3846" y="2826"/>
                <a:ext cx="174" cy="174"/>
              </a:xfrm>
              <a:prstGeom prst="ellipse">
                <a:avLst/>
              </a:prstGeom>
              <a:solidFill>
                <a:srgbClr val="FFCC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5433476" name="Rectangle 132"/>
            <p:cNvSpPr>
              <a:spLocks noChangeAspect="1" noChangeArrowheads="1"/>
            </p:cNvSpPr>
            <p:nvPr/>
          </p:nvSpPr>
          <p:spPr bwMode="auto">
            <a:xfrm>
              <a:off x="1824" y="2238"/>
              <a:ext cx="204" cy="22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7" name="Rectangle 133"/>
            <p:cNvSpPr>
              <a:spLocks noChangeAspect="1" noChangeArrowheads="1"/>
            </p:cNvSpPr>
            <p:nvPr/>
          </p:nvSpPr>
          <p:spPr bwMode="auto">
            <a:xfrm>
              <a:off x="2208" y="2238"/>
              <a:ext cx="204" cy="222"/>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8" name="Rectangle 134"/>
            <p:cNvSpPr>
              <a:spLocks noChangeAspect="1" noChangeArrowheads="1"/>
            </p:cNvSpPr>
            <p:nvPr/>
          </p:nvSpPr>
          <p:spPr bwMode="auto">
            <a:xfrm>
              <a:off x="2574" y="2238"/>
              <a:ext cx="204" cy="222"/>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79" name="Rectangle 135"/>
            <p:cNvSpPr>
              <a:spLocks noChangeAspect="1" noChangeArrowheads="1"/>
            </p:cNvSpPr>
            <p:nvPr/>
          </p:nvSpPr>
          <p:spPr bwMode="auto">
            <a:xfrm>
              <a:off x="2952" y="2238"/>
              <a:ext cx="204" cy="222"/>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480" name="Freeform 136"/>
            <p:cNvSpPr>
              <a:spLocks noChangeAspect="1"/>
            </p:cNvSpPr>
            <p:nvPr/>
          </p:nvSpPr>
          <p:spPr bwMode="auto">
            <a:xfrm rot="9002562" flipH="1">
              <a:off x="2783" y="2102"/>
              <a:ext cx="1209" cy="316"/>
            </a:xfrm>
            <a:custGeom>
              <a:avLst/>
              <a:gdLst>
                <a:gd name="T0" fmla="*/ 0 w 97"/>
                <a:gd name="T1" fmla="*/ 23 h 23"/>
                <a:gd name="T2" fmla="*/ 39 w 97"/>
                <a:gd name="T3" fmla="*/ 0 h 23"/>
                <a:gd name="T4" fmla="*/ 97 w 97"/>
                <a:gd name="T5" fmla="*/ 20 h 23"/>
                <a:gd name="T6" fmla="*/ 0 w 97"/>
                <a:gd name="T7" fmla="*/ 23 h 23"/>
              </a:gdLst>
              <a:ahLst/>
              <a:cxnLst>
                <a:cxn ang="0">
                  <a:pos x="T0" y="T1"/>
                </a:cxn>
                <a:cxn ang="0">
                  <a:pos x="T2" y="T3"/>
                </a:cxn>
                <a:cxn ang="0">
                  <a:pos x="T4" y="T5"/>
                </a:cxn>
                <a:cxn ang="0">
                  <a:pos x="T6" y="T7"/>
                </a:cxn>
              </a:cxnLst>
              <a:rect l="0" t="0" r="r" b="b"/>
              <a:pathLst>
                <a:path w="97" h="23">
                  <a:moveTo>
                    <a:pt x="0" y="23"/>
                  </a:moveTo>
                  <a:lnTo>
                    <a:pt x="39" y="0"/>
                  </a:lnTo>
                  <a:lnTo>
                    <a:pt x="97" y="20"/>
                  </a:lnTo>
                  <a:lnTo>
                    <a:pt x="0" y="23"/>
                  </a:lnTo>
                  <a:close/>
                </a:path>
              </a:pathLst>
            </a:custGeom>
            <a:solidFill>
              <a:srgbClr val="FFFFCC">
                <a:alpha val="50000"/>
              </a:srgbClr>
            </a:solidFill>
            <a:ln w="9525" cap="flat" cmpd="sng">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5433481" name="Group 137"/>
          <p:cNvGrpSpPr>
            <a:grpSpLocks/>
          </p:cNvGrpSpPr>
          <p:nvPr/>
        </p:nvGrpSpPr>
        <p:grpSpPr bwMode="auto">
          <a:xfrm>
            <a:off x="5576888" y="2203450"/>
            <a:ext cx="2860675" cy="1911350"/>
            <a:chOff x="819" y="1181"/>
            <a:chExt cx="1802" cy="1204"/>
          </a:xfrm>
        </p:grpSpPr>
        <p:grpSp>
          <p:nvGrpSpPr>
            <p:cNvPr id="5433482" name="Group 138"/>
            <p:cNvGrpSpPr>
              <a:grpSpLocks noChangeAspect="1"/>
            </p:cNvGrpSpPr>
            <p:nvPr/>
          </p:nvGrpSpPr>
          <p:grpSpPr bwMode="auto">
            <a:xfrm rot="220069" flipH="1">
              <a:off x="1811" y="1181"/>
              <a:ext cx="810" cy="726"/>
              <a:chOff x="3940" y="3050"/>
              <a:chExt cx="605" cy="572"/>
            </a:xfrm>
          </p:grpSpPr>
          <p:grpSp>
            <p:nvGrpSpPr>
              <p:cNvPr id="5433483" name="Group 139"/>
              <p:cNvGrpSpPr>
                <a:grpSpLocks noChangeAspect="1"/>
              </p:cNvGrpSpPr>
              <p:nvPr/>
            </p:nvGrpSpPr>
            <p:grpSpPr bwMode="auto">
              <a:xfrm>
                <a:off x="3941" y="3304"/>
                <a:ext cx="602" cy="318"/>
                <a:chOff x="3697" y="3871"/>
                <a:chExt cx="602" cy="318"/>
              </a:xfrm>
            </p:grpSpPr>
            <p:grpSp>
              <p:nvGrpSpPr>
                <p:cNvPr id="5433484" name="Group 140"/>
                <p:cNvGrpSpPr>
                  <a:grpSpLocks noChangeAspect="1"/>
                </p:cNvGrpSpPr>
                <p:nvPr/>
              </p:nvGrpSpPr>
              <p:grpSpPr bwMode="auto">
                <a:xfrm>
                  <a:off x="3697" y="4036"/>
                  <a:ext cx="365" cy="153"/>
                  <a:chOff x="3030" y="3887"/>
                  <a:chExt cx="365" cy="153"/>
                </a:xfrm>
              </p:grpSpPr>
              <p:sp>
                <p:nvSpPr>
                  <p:cNvPr id="5433485" name="Freeform 141"/>
                  <p:cNvSpPr>
                    <a:spLocks noChangeAspect="1"/>
                  </p:cNvSpPr>
                  <p:nvPr/>
                </p:nvSpPr>
                <p:spPr bwMode="auto">
                  <a:xfrm>
                    <a:off x="3030" y="3887"/>
                    <a:ext cx="364" cy="153"/>
                  </a:xfrm>
                  <a:custGeom>
                    <a:avLst/>
                    <a:gdLst>
                      <a:gd name="T0" fmla="*/ 324 w 364"/>
                      <a:gd name="T1" fmla="*/ 153 h 153"/>
                      <a:gd name="T2" fmla="*/ 0 w 364"/>
                      <a:gd name="T3" fmla="*/ 30 h 153"/>
                      <a:gd name="T4" fmla="*/ 0 w 364"/>
                      <a:gd name="T5" fmla="*/ 15 h 153"/>
                      <a:gd name="T6" fmla="*/ 44 w 364"/>
                      <a:gd name="T7" fmla="*/ 0 h 153"/>
                      <a:gd name="T8" fmla="*/ 364 w 364"/>
                      <a:gd name="T9" fmla="*/ 120 h 153"/>
                      <a:gd name="T10" fmla="*/ 364 w 364"/>
                      <a:gd name="T11" fmla="*/ 139 h 153"/>
                      <a:gd name="T12" fmla="*/ 324 w 364"/>
                      <a:gd name="T13" fmla="*/ 153 h 153"/>
                    </a:gdLst>
                    <a:ahLst/>
                    <a:cxnLst>
                      <a:cxn ang="0">
                        <a:pos x="T0" y="T1"/>
                      </a:cxn>
                      <a:cxn ang="0">
                        <a:pos x="T2" y="T3"/>
                      </a:cxn>
                      <a:cxn ang="0">
                        <a:pos x="T4" y="T5"/>
                      </a:cxn>
                      <a:cxn ang="0">
                        <a:pos x="T6" y="T7"/>
                      </a:cxn>
                      <a:cxn ang="0">
                        <a:pos x="T8" y="T9"/>
                      </a:cxn>
                      <a:cxn ang="0">
                        <a:pos x="T10" y="T11"/>
                      </a:cxn>
                      <a:cxn ang="0">
                        <a:pos x="T12" y="T13"/>
                      </a:cxn>
                    </a:cxnLst>
                    <a:rect l="0" t="0" r="r" b="b"/>
                    <a:pathLst>
                      <a:path w="364" h="153">
                        <a:moveTo>
                          <a:pt x="324" y="153"/>
                        </a:moveTo>
                        <a:lnTo>
                          <a:pt x="0" y="30"/>
                        </a:lnTo>
                        <a:lnTo>
                          <a:pt x="0" y="15"/>
                        </a:lnTo>
                        <a:lnTo>
                          <a:pt x="44" y="0"/>
                        </a:lnTo>
                        <a:lnTo>
                          <a:pt x="364" y="120"/>
                        </a:lnTo>
                        <a:lnTo>
                          <a:pt x="364" y="139"/>
                        </a:lnTo>
                        <a:lnTo>
                          <a:pt x="324" y="153"/>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86" name="Line 142"/>
                  <p:cNvSpPr>
                    <a:spLocks noChangeAspect="1" noChangeShapeType="1"/>
                  </p:cNvSpPr>
                  <p:nvPr/>
                </p:nvSpPr>
                <p:spPr bwMode="auto">
                  <a:xfrm>
                    <a:off x="3030" y="3904"/>
                    <a:ext cx="324" cy="12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87" name="Line 143"/>
                  <p:cNvSpPr>
                    <a:spLocks noChangeAspect="1" noChangeShapeType="1"/>
                  </p:cNvSpPr>
                  <p:nvPr/>
                </p:nvSpPr>
                <p:spPr bwMode="auto">
                  <a:xfrm flipV="1">
                    <a:off x="3353" y="4008"/>
                    <a:ext cx="42" cy="1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88" name="Line 144"/>
                  <p:cNvSpPr>
                    <a:spLocks noChangeAspect="1" noChangeShapeType="1"/>
                  </p:cNvSpPr>
                  <p:nvPr/>
                </p:nvSpPr>
                <p:spPr bwMode="auto">
                  <a:xfrm>
                    <a:off x="3354" y="4022"/>
                    <a:ext cx="0" cy="1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5433489" name="Group 145"/>
                <p:cNvGrpSpPr>
                  <a:grpSpLocks noChangeAspect="1"/>
                </p:cNvGrpSpPr>
                <p:nvPr/>
              </p:nvGrpSpPr>
              <p:grpSpPr bwMode="auto">
                <a:xfrm>
                  <a:off x="3825" y="3990"/>
                  <a:ext cx="365" cy="153"/>
                  <a:chOff x="3030" y="3887"/>
                  <a:chExt cx="365" cy="153"/>
                </a:xfrm>
              </p:grpSpPr>
              <p:sp>
                <p:nvSpPr>
                  <p:cNvPr id="5433490" name="Freeform 146"/>
                  <p:cNvSpPr>
                    <a:spLocks noChangeAspect="1"/>
                  </p:cNvSpPr>
                  <p:nvPr/>
                </p:nvSpPr>
                <p:spPr bwMode="auto">
                  <a:xfrm>
                    <a:off x="3030" y="3887"/>
                    <a:ext cx="364" cy="153"/>
                  </a:xfrm>
                  <a:custGeom>
                    <a:avLst/>
                    <a:gdLst>
                      <a:gd name="T0" fmla="*/ 324 w 364"/>
                      <a:gd name="T1" fmla="*/ 153 h 153"/>
                      <a:gd name="T2" fmla="*/ 0 w 364"/>
                      <a:gd name="T3" fmla="*/ 30 h 153"/>
                      <a:gd name="T4" fmla="*/ 0 w 364"/>
                      <a:gd name="T5" fmla="*/ 15 h 153"/>
                      <a:gd name="T6" fmla="*/ 44 w 364"/>
                      <a:gd name="T7" fmla="*/ 0 h 153"/>
                      <a:gd name="T8" fmla="*/ 364 w 364"/>
                      <a:gd name="T9" fmla="*/ 120 h 153"/>
                      <a:gd name="T10" fmla="*/ 364 w 364"/>
                      <a:gd name="T11" fmla="*/ 139 h 153"/>
                      <a:gd name="T12" fmla="*/ 324 w 364"/>
                      <a:gd name="T13" fmla="*/ 153 h 153"/>
                    </a:gdLst>
                    <a:ahLst/>
                    <a:cxnLst>
                      <a:cxn ang="0">
                        <a:pos x="T0" y="T1"/>
                      </a:cxn>
                      <a:cxn ang="0">
                        <a:pos x="T2" y="T3"/>
                      </a:cxn>
                      <a:cxn ang="0">
                        <a:pos x="T4" y="T5"/>
                      </a:cxn>
                      <a:cxn ang="0">
                        <a:pos x="T6" y="T7"/>
                      </a:cxn>
                      <a:cxn ang="0">
                        <a:pos x="T8" y="T9"/>
                      </a:cxn>
                      <a:cxn ang="0">
                        <a:pos x="T10" y="T11"/>
                      </a:cxn>
                      <a:cxn ang="0">
                        <a:pos x="T12" y="T13"/>
                      </a:cxn>
                    </a:cxnLst>
                    <a:rect l="0" t="0" r="r" b="b"/>
                    <a:pathLst>
                      <a:path w="364" h="153">
                        <a:moveTo>
                          <a:pt x="324" y="153"/>
                        </a:moveTo>
                        <a:lnTo>
                          <a:pt x="0" y="30"/>
                        </a:lnTo>
                        <a:lnTo>
                          <a:pt x="0" y="15"/>
                        </a:lnTo>
                        <a:lnTo>
                          <a:pt x="44" y="0"/>
                        </a:lnTo>
                        <a:lnTo>
                          <a:pt x="364" y="120"/>
                        </a:lnTo>
                        <a:lnTo>
                          <a:pt x="364" y="139"/>
                        </a:lnTo>
                        <a:lnTo>
                          <a:pt x="324" y="153"/>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1" name="Line 147"/>
                  <p:cNvSpPr>
                    <a:spLocks noChangeAspect="1" noChangeShapeType="1"/>
                  </p:cNvSpPr>
                  <p:nvPr/>
                </p:nvSpPr>
                <p:spPr bwMode="auto">
                  <a:xfrm>
                    <a:off x="3030" y="3904"/>
                    <a:ext cx="324" cy="12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2" name="Line 148"/>
                  <p:cNvSpPr>
                    <a:spLocks noChangeAspect="1" noChangeShapeType="1"/>
                  </p:cNvSpPr>
                  <p:nvPr/>
                </p:nvSpPr>
                <p:spPr bwMode="auto">
                  <a:xfrm flipV="1">
                    <a:off x="3353" y="4008"/>
                    <a:ext cx="42" cy="1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3" name="Line 149"/>
                  <p:cNvSpPr>
                    <a:spLocks noChangeAspect="1" noChangeShapeType="1"/>
                  </p:cNvSpPr>
                  <p:nvPr/>
                </p:nvSpPr>
                <p:spPr bwMode="auto">
                  <a:xfrm>
                    <a:off x="3354" y="4022"/>
                    <a:ext cx="0" cy="1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5433494" name="Group 150"/>
                <p:cNvGrpSpPr>
                  <a:grpSpLocks noChangeAspect="1"/>
                </p:cNvGrpSpPr>
                <p:nvPr/>
              </p:nvGrpSpPr>
              <p:grpSpPr bwMode="auto">
                <a:xfrm>
                  <a:off x="3934" y="3951"/>
                  <a:ext cx="365" cy="153"/>
                  <a:chOff x="3030" y="3887"/>
                  <a:chExt cx="365" cy="153"/>
                </a:xfrm>
              </p:grpSpPr>
              <p:sp>
                <p:nvSpPr>
                  <p:cNvPr id="5433495" name="Freeform 151"/>
                  <p:cNvSpPr>
                    <a:spLocks noChangeAspect="1"/>
                  </p:cNvSpPr>
                  <p:nvPr/>
                </p:nvSpPr>
                <p:spPr bwMode="auto">
                  <a:xfrm>
                    <a:off x="3030" y="3887"/>
                    <a:ext cx="364" cy="153"/>
                  </a:xfrm>
                  <a:custGeom>
                    <a:avLst/>
                    <a:gdLst>
                      <a:gd name="T0" fmla="*/ 324 w 364"/>
                      <a:gd name="T1" fmla="*/ 153 h 153"/>
                      <a:gd name="T2" fmla="*/ 0 w 364"/>
                      <a:gd name="T3" fmla="*/ 30 h 153"/>
                      <a:gd name="T4" fmla="*/ 0 w 364"/>
                      <a:gd name="T5" fmla="*/ 15 h 153"/>
                      <a:gd name="T6" fmla="*/ 44 w 364"/>
                      <a:gd name="T7" fmla="*/ 0 h 153"/>
                      <a:gd name="T8" fmla="*/ 364 w 364"/>
                      <a:gd name="T9" fmla="*/ 120 h 153"/>
                      <a:gd name="T10" fmla="*/ 364 w 364"/>
                      <a:gd name="T11" fmla="*/ 139 h 153"/>
                      <a:gd name="T12" fmla="*/ 324 w 364"/>
                      <a:gd name="T13" fmla="*/ 153 h 153"/>
                    </a:gdLst>
                    <a:ahLst/>
                    <a:cxnLst>
                      <a:cxn ang="0">
                        <a:pos x="T0" y="T1"/>
                      </a:cxn>
                      <a:cxn ang="0">
                        <a:pos x="T2" y="T3"/>
                      </a:cxn>
                      <a:cxn ang="0">
                        <a:pos x="T4" y="T5"/>
                      </a:cxn>
                      <a:cxn ang="0">
                        <a:pos x="T6" y="T7"/>
                      </a:cxn>
                      <a:cxn ang="0">
                        <a:pos x="T8" y="T9"/>
                      </a:cxn>
                      <a:cxn ang="0">
                        <a:pos x="T10" y="T11"/>
                      </a:cxn>
                      <a:cxn ang="0">
                        <a:pos x="T12" y="T13"/>
                      </a:cxn>
                    </a:cxnLst>
                    <a:rect l="0" t="0" r="r" b="b"/>
                    <a:pathLst>
                      <a:path w="364" h="153">
                        <a:moveTo>
                          <a:pt x="324" y="153"/>
                        </a:moveTo>
                        <a:lnTo>
                          <a:pt x="0" y="30"/>
                        </a:lnTo>
                        <a:lnTo>
                          <a:pt x="0" y="15"/>
                        </a:lnTo>
                        <a:lnTo>
                          <a:pt x="44" y="0"/>
                        </a:lnTo>
                        <a:lnTo>
                          <a:pt x="364" y="120"/>
                        </a:lnTo>
                        <a:lnTo>
                          <a:pt x="364" y="139"/>
                        </a:lnTo>
                        <a:lnTo>
                          <a:pt x="324" y="153"/>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6" name="Line 152"/>
                  <p:cNvSpPr>
                    <a:spLocks noChangeAspect="1" noChangeShapeType="1"/>
                  </p:cNvSpPr>
                  <p:nvPr/>
                </p:nvSpPr>
                <p:spPr bwMode="auto">
                  <a:xfrm>
                    <a:off x="3030" y="3904"/>
                    <a:ext cx="324" cy="12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7" name="Line 153"/>
                  <p:cNvSpPr>
                    <a:spLocks noChangeAspect="1" noChangeShapeType="1"/>
                  </p:cNvSpPr>
                  <p:nvPr/>
                </p:nvSpPr>
                <p:spPr bwMode="auto">
                  <a:xfrm flipV="1">
                    <a:off x="3353" y="4008"/>
                    <a:ext cx="42" cy="1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498" name="Line 154"/>
                  <p:cNvSpPr>
                    <a:spLocks noChangeAspect="1" noChangeShapeType="1"/>
                  </p:cNvSpPr>
                  <p:nvPr/>
                </p:nvSpPr>
                <p:spPr bwMode="auto">
                  <a:xfrm>
                    <a:off x="3354" y="4022"/>
                    <a:ext cx="0" cy="1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5433499" name="Freeform 155"/>
                <p:cNvSpPr>
                  <a:spLocks noChangeAspect="1"/>
                </p:cNvSpPr>
                <p:nvPr/>
              </p:nvSpPr>
              <p:spPr bwMode="auto">
                <a:xfrm>
                  <a:off x="3699" y="3871"/>
                  <a:ext cx="597" cy="300"/>
                </a:xfrm>
                <a:custGeom>
                  <a:avLst/>
                  <a:gdLst>
                    <a:gd name="T0" fmla="*/ 324 w 597"/>
                    <a:gd name="T1" fmla="*/ 300 h 300"/>
                    <a:gd name="T2" fmla="*/ 300 w 597"/>
                    <a:gd name="T3" fmla="*/ 293 h 300"/>
                    <a:gd name="T4" fmla="*/ 300 w 597"/>
                    <a:gd name="T5" fmla="*/ 238 h 300"/>
                    <a:gd name="T6" fmla="*/ 204 w 597"/>
                    <a:gd name="T7" fmla="*/ 202 h 300"/>
                    <a:gd name="T8" fmla="*/ 204 w 597"/>
                    <a:gd name="T9" fmla="*/ 228 h 300"/>
                    <a:gd name="T10" fmla="*/ 168 w 597"/>
                    <a:gd name="T11" fmla="*/ 243 h 300"/>
                    <a:gd name="T12" fmla="*/ 150 w 597"/>
                    <a:gd name="T13" fmla="*/ 237 h 300"/>
                    <a:gd name="T14" fmla="*/ 150 w 597"/>
                    <a:gd name="T15" fmla="*/ 179 h 300"/>
                    <a:gd name="T16" fmla="*/ 59 w 597"/>
                    <a:gd name="T17" fmla="*/ 144 h 300"/>
                    <a:gd name="T18" fmla="*/ 60 w 597"/>
                    <a:gd name="T19" fmla="*/ 173 h 300"/>
                    <a:gd name="T20" fmla="*/ 21 w 597"/>
                    <a:gd name="T21" fmla="*/ 186 h 300"/>
                    <a:gd name="T22" fmla="*/ 0 w 597"/>
                    <a:gd name="T23" fmla="*/ 180 h 300"/>
                    <a:gd name="T24" fmla="*/ 0 w 597"/>
                    <a:gd name="T25" fmla="*/ 102 h 300"/>
                    <a:gd name="T26" fmla="*/ 276 w 597"/>
                    <a:gd name="T27" fmla="*/ 0 h 300"/>
                    <a:gd name="T28" fmla="*/ 597 w 597"/>
                    <a:gd name="T29" fmla="*/ 122 h 300"/>
                    <a:gd name="T30" fmla="*/ 597 w 597"/>
                    <a:gd name="T31" fmla="*/ 198 h 300"/>
                    <a:gd name="T32" fmla="*/ 559 w 597"/>
                    <a:gd name="T33" fmla="*/ 213 h 300"/>
                    <a:gd name="T34" fmla="*/ 555 w 597"/>
                    <a:gd name="T35" fmla="*/ 199 h 300"/>
                    <a:gd name="T36" fmla="*/ 558 w 597"/>
                    <a:gd name="T37" fmla="*/ 186 h 300"/>
                    <a:gd name="T38" fmla="*/ 501 w 597"/>
                    <a:gd name="T39" fmla="*/ 208 h 300"/>
                    <a:gd name="T40" fmla="*/ 501 w 597"/>
                    <a:gd name="T41" fmla="*/ 233 h 300"/>
                    <a:gd name="T42" fmla="*/ 421 w 597"/>
                    <a:gd name="T43" fmla="*/ 262 h 300"/>
                    <a:gd name="T44" fmla="*/ 421 w 597"/>
                    <a:gd name="T45" fmla="*/ 240 h 300"/>
                    <a:gd name="T46" fmla="*/ 365 w 597"/>
                    <a:gd name="T47" fmla="*/ 262 h 300"/>
                    <a:gd name="T48" fmla="*/ 365 w 597"/>
                    <a:gd name="T49" fmla="*/ 286 h 300"/>
                    <a:gd name="T50" fmla="*/ 324 w 597"/>
                    <a:gd name="T51" fmla="*/ 30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300">
                      <a:moveTo>
                        <a:pt x="324" y="300"/>
                      </a:moveTo>
                      <a:lnTo>
                        <a:pt x="300" y="293"/>
                      </a:lnTo>
                      <a:lnTo>
                        <a:pt x="300" y="238"/>
                      </a:lnTo>
                      <a:lnTo>
                        <a:pt x="204" y="202"/>
                      </a:lnTo>
                      <a:lnTo>
                        <a:pt x="204" y="228"/>
                      </a:lnTo>
                      <a:lnTo>
                        <a:pt x="168" y="243"/>
                      </a:lnTo>
                      <a:lnTo>
                        <a:pt x="150" y="237"/>
                      </a:lnTo>
                      <a:lnTo>
                        <a:pt x="150" y="179"/>
                      </a:lnTo>
                      <a:lnTo>
                        <a:pt x="59" y="144"/>
                      </a:lnTo>
                      <a:lnTo>
                        <a:pt x="60" y="173"/>
                      </a:lnTo>
                      <a:lnTo>
                        <a:pt x="21" y="186"/>
                      </a:lnTo>
                      <a:lnTo>
                        <a:pt x="0" y="180"/>
                      </a:lnTo>
                      <a:lnTo>
                        <a:pt x="0" y="102"/>
                      </a:lnTo>
                      <a:lnTo>
                        <a:pt x="276" y="0"/>
                      </a:lnTo>
                      <a:lnTo>
                        <a:pt x="597" y="122"/>
                      </a:lnTo>
                      <a:lnTo>
                        <a:pt x="597" y="198"/>
                      </a:lnTo>
                      <a:lnTo>
                        <a:pt x="559" y="213"/>
                      </a:lnTo>
                      <a:lnTo>
                        <a:pt x="555" y="199"/>
                      </a:lnTo>
                      <a:lnTo>
                        <a:pt x="558" y="186"/>
                      </a:lnTo>
                      <a:lnTo>
                        <a:pt x="501" y="208"/>
                      </a:lnTo>
                      <a:lnTo>
                        <a:pt x="501" y="233"/>
                      </a:lnTo>
                      <a:lnTo>
                        <a:pt x="421" y="262"/>
                      </a:lnTo>
                      <a:lnTo>
                        <a:pt x="421" y="240"/>
                      </a:lnTo>
                      <a:lnTo>
                        <a:pt x="365" y="262"/>
                      </a:lnTo>
                      <a:lnTo>
                        <a:pt x="365" y="286"/>
                      </a:lnTo>
                      <a:lnTo>
                        <a:pt x="324" y="300"/>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0" name="Line 156"/>
                <p:cNvSpPr>
                  <a:spLocks noChangeAspect="1" noChangeShapeType="1"/>
                </p:cNvSpPr>
                <p:nvPr/>
              </p:nvSpPr>
              <p:spPr bwMode="auto">
                <a:xfrm>
                  <a:off x="3699" y="3975"/>
                  <a:ext cx="325" cy="12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1" name="Line 157"/>
                <p:cNvSpPr>
                  <a:spLocks noChangeAspect="1" noChangeShapeType="1"/>
                </p:cNvSpPr>
                <p:nvPr/>
              </p:nvSpPr>
              <p:spPr bwMode="auto">
                <a:xfrm flipV="1">
                  <a:off x="4025" y="3994"/>
                  <a:ext cx="273" cy="10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2" name="Line 158"/>
                <p:cNvSpPr>
                  <a:spLocks noChangeAspect="1" noChangeShapeType="1"/>
                </p:cNvSpPr>
                <p:nvPr/>
              </p:nvSpPr>
              <p:spPr bwMode="auto">
                <a:xfrm flipV="1">
                  <a:off x="4022" y="4010"/>
                  <a:ext cx="273" cy="10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3" name="Line 159"/>
                <p:cNvSpPr>
                  <a:spLocks noChangeAspect="1" noChangeShapeType="1"/>
                </p:cNvSpPr>
                <p:nvPr/>
              </p:nvSpPr>
              <p:spPr bwMode="auto">
                <a:xfrm>
                  <a:off x="4023" y="4097"/>
                  <a:ext cx="0" cy="71"/>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4" name="Line 160"/>
                <p:cNvSpPr>
                  <a:spLocks noChangeAspect="1" noChangeShapeType="1"/>
                </p:cNvSpPr>
                <p:nvPr/>
              </p:nvSpPr>
              <p:spPr bwMode="auto">
                <a:xfrm>
                  <a:off x="3703" y="3993"/>
                  <a:ext cx="325" cy="12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5" name="Line 161"/>
                <p:cNvSpPr>
                  <a:spLocks noChangeAspect="1" noChangeShapeType="1"/>
                </p:cNvSpPr>
                <p:nvPr/>
              </p:nvSpPr>
              <p:spPr bwMode="auto">
                <a:xfrm>
                  <a:off x="3870" y="4060"/>
                  <a:ext cx="0" cy="5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6" name="Line 162"/>
                <p:cNvSpPr>
                  <a:spLocks noChangeAspect="1" noChangeShapeType="1"/>
                </p:cNvSpPr>
                <p:nvPr/>
              </p:nvSpPr>
              <p:spPr bwMode="auto">
                <a:xfrm>
                  <a:off x="3718" y="3999"/>
                  <a:ext cx="0" cy="58"/>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7" name="Line 163"/>
                <p:cNvSpPr>
                  <a:spLocks noChangeAspect="1" noChangeShapeType="1"/>
                </p:cNvSpPr>
                <p:nvPr/>
              </p:nvSpPr>
              <p:spPr bwMode="auto">
                <a:xfrm>
                  <a:off x="4070" y="4080"/>
                  <a:ext cx="0" cy="1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8" name="Line 164"/>
                <p:cNvSpPr>
                  <a:spLocks noChangeAspect="1" noChangeShapeType="1"/>
                </p:cNvSpPr>
                <p:nvPr/>
              </p:nvSpPr>
              <p:spPr bwMode="auto">
                <a:xfrm>
                  <a:off x="4115" y="4063"/>
                  <a:ext cx="0" cy="17"/>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09" name="Line 165"/>
                <p:cNvSpPr>
                  <a:spLocks noChangeAspect="1" noChangeShapeType="1"/>
                </p:cNvSpPr>
                <p:nvPr/>
              </p:nvSpPr>
              <p:spPr bwMode="auto">
                <a:xfrm>
                  <a:off x="4160" y="4046"/>
                  <a:ext cx="0" cy="18"/>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0" name="Line 166"/>
                <p:cNvSpPr>
                  <a:spLocks noChangeAspect="1" noChangeShapeType="1"/>
                </p:cNvSpPr>
                <p:nvPr/>
              </p:nvSpPr>
              <p:spPr bwMode="auto">
                <a:xfrm>
                  <a:off x="4206" y="4030"/>
                  <a:ext cx="0" cy="1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1" name="Line 167"/>
                <p:cNvSpPr>
                  <a:spLocks noChangeAspect="1" noChangeShapeType="1"/>
                </p:cNvSpPr>
                <p:nvPr/>
              </p:nvSpPr>
              <p:spPr bwMode="auto">
                <a:xfrm>
                  <a:off x="4250" y="4012"/>
                  <a:ext cx="0" cy="16"/>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nvGrpSpPr>
              <p:cNvPr id="5433512" name="Group 168"/>
              <p:cNvGrpSpPr>
                <a:grpSpLocks noChangeAspect="1"/>
              </p:cNvGrpSpPr>
              <p:nvPr/>
            </p:nvGrpSpPr>
            <p:grpSpPr bwMode="auto">
              <a:xfrm>
                <a:off x="3940" y="3050"/>
                <a:ext cx="605" cy="482"/>
                <a:chOff x="3940" y="3050"/>
                <a:chExt cx="605" cy="482"/>
              </a:xfrm>
            </p:grpSpPr>
            <p:sp>
              <p:nvSpPr>
                <p:cNvPr id="5433513" name="Freeform 169"/>
                <p:cNvSpPr>
                  <a:spLocks noChangeAspect="1"/>
                </p:cNvSpPr>
                <p:nvPr/>
              </p:nvSpPr>
              <p:spPr bwMode="auto">
                <a:xfrm>
                  <a:off x="3941" y="3050"/>
                  <a:ext cx="601" cy="482"/>
                </a:xfrm>
                <a:custGeom>
                  <a:avLst/>
                  <a:gdLst>
                    <a:gd name="T0" fmla="*/ 326 w 601"/>
                    <a:gd name="T1" fmla="*/ 482 h 482"/>
                    <a:gd name="T2" fmla="*/ 0 w 601"/>
                    <a:gd name="T3" fmla="*/ 358 h 482"/>
                    <a:gd name="T4" fmla="*/ 0 w 601"/>
                    <a:gd name="T5" fmla="*/ 107 h 482"/>
                    <a:gd name="T6" fmla="*/ 281 w 601"/>
                    <a:gd name="T7" fmla="*/ 0 h 482"/>
                    <a:gd name="T8" fmla="*/ 601 w 601"/>
                    <a:gd name="T9" fmla="*/ 125 h 482"/>
                    <a:gd name="T10" fmla="*/ 601 w 601"/>
                    <a:gd name="T11" fmla="*/ 378 h 482"/>
                    <a:gd name="T12" fmla="*/ 326 w 601"/>
                    <a:gd name="T13" fmla="*/ 482 h 482"/>
                  </a:gdLst>
                  <a:ahLst/>
                  <a:cxnLst>
                    <a:cxn ang="0">
                      <a:pos x="T0" y="T1"/>
                    </a:cxn>
                    <a:cxn ang="0">
                      <a:pos x="T2" y="T3"/>
                    </a:cxn>
                    <a:cxn ang="0">
                      <a:pos x="T4" y="T5"/>
                    </a:cxn>
                    <a:cxn ang="0">
                      <a:pos x="T6" y="T7"/>
                    </a:cxn>
                    <a:cxn ang="0">
                      <a:pos x="T8" y="T9"/>
                    </a:cxn>
                    <a:cxn ang="0">
                      <a:pos x="T10" y="T11"/>
                    </a:cxn>
                    <a:cxn ang="0">
                      <a:pos x="T12" y="T13"/>
                    </a:cxn>
                  </a:cxnLst>
                  <a:rect l="0" t="0" r="r" b="b"/>
                  <a:pathLst>
                    <a:path w="601" h="482">
                      <a:moveTo>
                        <a:pt x="326" y="482"/>
                      </a:moveTo>
                      <a:lnTo>
                        <a:pt x="0" y="358"/>
                      </a:lnTo>
                      <a:lnTo>
                        <a:pt x="0" y="107"/>
                      </a:lnTo>
                      <a:lnTo>
                        <a:pt x="281" y="0"/>
                      </a:lnTo>
                      <a:lnTo>
                        <a:pt x="601" y="125"/>
                      </a:lnTo>
                      <a:lnTo>
                        <a:pt x="601" y="378"/>
                      </a:lnTo>
                      <a:lnTo>
                        <a:pt x="326" y="482"/>
                      </a:lnTo>
                      <a:close/>
                    </a:path>
                  </a:pathLst>
                </a:custGeom>
                <a:solidFill>
                  <a:srgbClr val="FFCC99"/>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4" name="Line 170"/>
                <p:cNvSpPr>
                  <a:spLocks noChangeAspect="1" noChangeShapeType="1"/>
                </p:cNvSpPr>
                <p:nvPr/>
              </p:nvSpPr>
              <p:spPr bwMode="auto">
                <a:xfrm>
                  <a:off x="3940" y="3158"/>
                  <a:ext cx="327" cy="123"/>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5" name="Line 171"/>
                <p:cNvSpPr>
                  <a:spLocks noChangeAspect="1" noChangeShapeType="1"/>
                </p:cNvSpPr>
                <p:nvPr/>
              </p:nvSpPr>
              <p:spPr bwMode="auto">
                <a:xfrm flipV="1">
                  <a:off x="4267" y="3176"/>
                  <a:ext cx="276" cy="10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6" name="Line 172"/>
                <p:cNvSpPr>
                  <a:spLocks noChangeAspect="1" noChangeShapeType="1"/>
                </p:cNvSpPr>
                <p:nvPr/>
              </p:nvSpPr>
              <p:spPr bwMode="auto">
                <a:xfrm>
                  <a:off x="4268" y="3281"/>
                  <a:ext cx="0" cy="248"/>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7" name="Line 173"/>
                <p:cNvSpPr>
                  <a:spLocks noChangeAspect="1" noChangeShapeType="1"/>
                </p:cNvSpPr>
                <p:nvPr/>
              </p:nvSpPr>
              <p:spPr bwMode="auto">
                <a:xfrm flipV="1">
                  <a:off x="4269" y="3239"/>
                  <a:ext cx="276" cy="105"/>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8" name="Line 174"/>
                <p:cNvSpPr>
                  <a:spLocks noChangeAspect="1" noChangeShapeType="1"/>
                </p:cNvSpPr>
                <p:nvPr/>
              </p:nvSpPr>
              <p:spPr bwMode="auto">
                <a:xfrm flipV="1">
                  <a:off x="4267" y="3301"/>
                  <a:ext cx="276" cy="105"/>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19" name="Line 175"/>
                <p:cNvSpPr>
                  <a:spLocks noChangeAspect="1" noChangeShapeType="1"/>
                </p:cNvSpPr>
                <p:nvPr/>
              </p:nvSpPr>
              <p:spPr bwMode="auto">
                <a:xfrm flipV="1">
                  <a:off x="4266" y="3365"/>
                  <a:ext cx="276" cy="105"/>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0" name="Line 176"/>
                <p:cNvSpPr>
                  <a:spLocks noChangeAspect="1" noChangeShapeType="1"/>
                </p:cNvSpPr>
                <p:nvPr/>
              </p:nvSpPr>
              <p:spPr bwMode="auto">
                <a:xfrm>
                  <a:off x="3940" y="3221"/>
                  <a:ext cx="327" cy="12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1" name="Line 177"/>
                <p:cNvSpPr>
                  <a:spLocks noChangeAspect="1" noChangeShapeType="1"/>
                </p:cNvSpPr>
                <p:nvPr/>
              </p:nvSpPr>
              <p:spPr bwMode="auto">
                <a:xfrm>
                  <a:off x="3944" y="3284"/>
                  <a:ext cx="327" cy="12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2" name="Line 178"/>
                <p:cNvSpPr>
                  <a:spLocks noChangeAspect="1" noChangeShapeType="1"/>
                </p:cNvSpPr>
                <p:nvPr/>
              </p:nvSpPr>
              <p:spPr bwMode="auto">
                <a:xfrm>
                  <a:off x="3941" y="3346"/>
                  <a:ext cx="327" cy="12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3" name="Line 179"/>
                <p:cNvSpPr>
                  <a:spLocks noChangeAspect="1" noChangeShapeType="1"/>
                </p:cNvSpPr>
                <p:nvPr/>
              </p:nvSpPr>
              <p:spPr bwMode="auto">
                <a:xfrm>
                  <a:off x="4124" y="3085"/>
                  <a:ext cx="327" cy="12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4" name="Line 180"/>
                <p:cNvSpPr>
                  <a:spLocks noChangeAspect="1" noChangeShapeType="1"/>
                </p:cNvSpPr>
                <p:nvPr/>
              </p:nvSpPr>
              <p:spPr bwMode="auto">
                <a:xfrm>
                  <a:off x="4035" y="3123"/>
                  <a:ext cx="327" cy="12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5433525" name="Group 181"/>
                <p:cNvGrpSpPr>
                  <a:grpSpLocks noChangeAspect="1"/>
                </p:cNvGrpSpPr>
                <p:nvPr/>
              </p:nvGrpSpPr>
              <p:grpSpPr bwMode="auto">
                <a:xfrm>
                  <a:off x="4359" y="3209"/>
                  <a:ext cx="90" cy="225"/>
                  <a:chOff x="4359" y="3209"/>
                  <a:chExt cx="90" cy="225"/>
                </a:xfrm>
              </p:grpSpPr>
              <p:sp>
                <p:nvSpPr>
                  <p:cNvPr id="5433526" name="Line 182"/>
                  <p:cNvSpPr>
                    <a:spLocks noChangeAspect="1" noChangeShapeType="1"/>
                  </p:cNvSpPr>
                  <p:nvPr/>
                </p:nvSpPr>
                <p:spPr bwMode="auto">
                  <a:xfrm flipV="1">
                    <a:off x="4361" y="3371"/>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7" name="Line 183"/>
                  <p:cNvSpPr>
                    <a:spLocks noChangeAspect="1" noChangeShapeType="1"/>
                  </p:cNvSpPr>
                  <p:nvPr/>
                </p:nvSpPr>
                <p:spPr bwMode="auto">
                  <a:xfrm flipV="1">
                    <a:off x="4449" y="3335"/>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8" name="Line 184"/>
                  <p:cNvSpPr>
                    <a:spLocks noChangeAspect="1" noChangeShapeType="1"/>
                  </p:cNvSpPr>
                  <p:nvPr/>
                </p:nvSpPr>
                <p:spPr bwMode="auto">
                  <a:xfrm flipV="1">
                    <a:off x="4359" y="3245"/>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29" name="Line 185"/>
                  <p:cNvSpPr>
                    <a:spLocks noChangeAspect="1" noChangeShapeType="1"/>
                  </p:cNvSpPr>
                  <p:nvPr/>
                </p:nvSpPr>
                <p:spPr bwMode="auto">
                  <a:xfrm flipV="1">
                    <a:off x="4447" y="3209"/>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5433530" name="Line 186"/>
                <p:cNvSpPr>
                  <a:spLocks noChangeAspect="1" noChangeShapeType="1"/>
                </p:cNvSpPr>
                <p:nvPr/>
              </p:nvSpPr>
              <p:spPr bwMode="auto">
                <a:xfrm flipH="1" flipV="1">
                  <a:off x="4159" y="3428"/>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31" name="Line 187"/>
                <p:cNvSpPr>
                  <a:spLocks noChangeAspect="1" noChangeShapeType="1"/>
                </p:cNvSpPr>
                <p:nvPr/>
              </p:nvSpPr>
              <p:spPr bwMode="auto">
                <a:xfrm flipH="1" flipV="1">
                  <a:off x="4048" y="3388"/>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32" name="Line 188"/>
                <p:cNvSpPr>
                  <a:spLocks noChangeAspect="1" noChangeShapeType="1"/>
                </p:cNvSpPr>
                <p:nvPr/>
              </p:nvSpPr>
              <p:spPr bwMode="auto">
                <a:xfrm flipH="1" flipV="1">
                  <a:off x="4158" y="3303"/>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33" name="Line 189"/>
                <p:cNvSpPr>
                  <a:spLocks noChangeAspect="1" noChangeShapeType="1"/>
                </p:cNvSpPr>
                <p:nvPr/>
              </p:nvSpPr>
              <p:spPr bwMode="auto">
                <a:xfrm flipH="1" flipV="1">
                  <a:off x="4050" y="3262"/>
                  <a:ext cx="0" cy="63"/>
                </a:xfrm>
                <a:prstGeom prst="line">
                  <a:avLst/>
                </a:prstGeom>
                <a:noFill/>
                <a:ln w="9525">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grpSp>
          <p:nvGrpSpPr>
            <p:cNvPr id="5433534" name="Group 190"/>
            <p:cNvGrpSpPr>
              <a:grpSpLocks/>
            </p:cNvGrpSpPr>
            <p:nvPr/>
          </p:nvGrpSpPr>
          <p:grpSpPr bwMode="auto">
            <a:xfrm>
              <a:off x="823" y="1286"/>
              <a:ext cx="1429" cy="1099"/>
              <a:chOff x="1077" y="2501"/>
              <a:chExt cx="1429" cy="1099"/>
            </a:xfrm>
          </p:grpSpPr>
          <p:grpSp>
            <p:nvGrpSpPr>
              <p:cNvPr id="5433535" name="Group 191"/>
              <p:cNvGrpSpPr>
                <a:grpSpLocks/>
              </p:cNvGrpSpPr>
              <p:nvPr/>
            </p:nvGrpSpPr>
            <p:grpSpPr bwMode="auto">
              <a:xfrm>
                <a:off x="1134" y="2666"/>
                <a:ext cx="307" cy="471"/>
                <a:chOff x="1134" y="2666"/>
                <a:chExt cx="307" cy="471"/>
              </a:xfrm>
            </p:grpSpPr>
            <p:sp>
              <p:nvSpPr>
                <p:cNvPr id="5433536" name="Freeform 192"/>
                <p:cNvSpPr>
                  <a:spLocks noChangeAspect="1"/>
                </p:cNvSpPr>
                <p:nvPr/>
              </p:nvSpPr>
              <p:spPr bwMode="auto">
                <a:xfrm rot="5046464">
                  <a:off x="1156" y="2852"/>
                  <a:ext cx="471" cy="99"/>
                </a:xfrm>
                <a:custGeom>
                  <a:avLst/>
                  <a:gdLst>
                    <a:gd name="T0" fmla="*/ 20 w 285"/>
                    <a:gd name="T1" fmla="*/ 14 h 59"/>
                    <a:gd name="T2" fmla="*/ 111 w 285"/>
                    <a:gd name="T3" fmla="*/ 22 h 59"/>
                    <a:gd name="T4" fmla="*/ 268 w 285"/>
                    <a:gd name="T5" fmla="*/ 0 h 59"/>
                    <a:gd name="T6" fmla="*/ 285 w 285"/>
                    <a:gd name="T7" fmla="*/ 8 h 59"/>
                    <a:gd name="T8" fmla="*/ 268 w 285"/>
                    <a:gd name="T9" fmla="*/ 24 h 59"/>
                    <a:gd name="T10" fmla="*/ 132 w 285"/>
                    <a:gd name="T11" fmla="*/ 54 h 59"/>
                    <a:gd name="T12" fmla="*/ 58 w 285"/>
                    <a:gd name="T13" fmla="*/ 59 h 59"/>
                    <a:gd name="T14" fmla="*/ 16 w 285"/>
                    <a:gd name="T15" fmla="*/ 48 h 59"/>
                    <a:gd name="T16" fmla="*/ 0 w 285"/>
                    <a:gd name="T17" fmla="*/ 32 h 59"/>
                    <a:gd name="T18" fmla="*/ 7 w 285"/>
                    <a:gd name="T19" fmla="*/ 16 h 59"/>
                    <a:gd name="T20" fmla="*/ 20 w 285"/>
                    <a:gd name="T21" fmla="*/ 1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59">
                      <a:moveTo>
                        <a:pt x="20" y="14"/>
                      </a:moveTo>
                      <a:lnTo>
                        <a:pt x="111" y="22"/>
                      </a:lnTo>
                      <a:lnTo>
                        <a:pt x="268" y="0"/>
                      </a:lnTo>
                      <a:lnTo>
                        <a:pt x="285" y="8"/>
                      </a:lnTo>
                      <a:lnTo>
                        <a:pt x="268" y="24"/>
                      </a:lnTo>
                      <a:lnTo>
                        <a:pt x="132" y="54"/>
                      </a:lnTo>
                      <a:lnTo>
                        <a:pt x="58" y="59"/>
                      </a:lnTo>
                      <a:lnTo>
                        <a:pt x="16" y="48"/>
                      </a:lnTo>
                      <a:lnTo>
                        <a:pt x="0" y="32"/>
                      </a:lnTo>
                      <a:lnTo>
                        <a:pt x="7" y="16"/>
                      </a:lnTo>
                      <a:lnTo>
                        <a:pt x="20" y="14"/>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37" name="Freeform 193"/>
                <p:cNvSpPr>
                  <a:spLocks noChangeAspect="1"/>
                </p:cNvSpPr>
                <p:nvPr/>
              </p:nvSpPr>
              <p:spPr bwMode="auto">
                <a:xfrm>
                  <a:off x="1134" y="2666"/>
                  <a:ext cx="254" cy="364"/>
                </a:xfrm>
                <a:custGeom>
                  <a:avLst/>
                  <a:gdLst>
                    <a:gd name="T0" fmla="*/ 18 w 153"/>
                    <a:gd name="T1" fmla="*/ 215 h 220"/>
                    <a:gd name="T2" fmla="*/ 0 w 153"/>
                    <a:gd name="T3" fmla="*/ 167 h 220"/>
                    <a:gd name="T4" fmla="*/ 0 w 153"/>
                    <a:gd name="T5" fmla="*/ 123 h 220"/>
                    <a:gd name="T6" fmla="*/ 1 w 153"/>
                    <a:gd name="T7" fmla="*/ 87 h 220"/>
                    <a:gd name="T8" fmla="*/ 8 w 153"/>
                    <a:gd name="T9" fmla="*/ 57 h 220"/>
                    <a:gd name="T10" fmla="*/ 23 w 153"/>
                    <a:gd name="T11" fmla="*/ 23 h 220"/>
                    <a:gd name="T12" fmla="*/ 45 w 153"/>
                    <a:gd name="T13" fmla="*/ 9 h 220"/>
                    <a:gd name="T14" fmla="*/ 86 w 153"/>
                    <a:gd name="T15" fmla="*/ 0 h 220"/>
                    <a:gd name="T16" fmla="*/ 104 w 153"/>
                    <a:gd name="T17" fmla="*/ 1 h 220"/>
                    <a:gd name="T18" fmla="*/ 135 w 153"/>
                    <a:gd name="T19" fmla="*/ 5 h 220"/>
                    <a:gd name="T20" fmla="*/ 145 w 153"/>
                    <a:gd name="T21" fmla="*/ 18 h 220"/>
                    <a:gd name="T22" fmla="*/ 153 w 153"/>
                    <a:gd name="T23" fmla="*/ 40 h 220"/>
                    <a:gd name="T24" fmla="*/ 151 w 153"/>
                    <a:gd name="T25" fmla="*/ 94 h 220"/>
                    <a:gd name="T26" fmla="*/ 144 w 153"/>
                    <a:gd name="T27" fmla="*/ 132 h 220"/>
                    <a:gd name="T28" fmla="*/ 131 w 153"/>
                    <a:gd name="T29" fmla="*/ 171 h 220"/>
                    <a:gd name="T30" fmla="*/ 104 w 153"/>
                    <a:gd name="T31" fmla="*/ 209 h 220"/>
                    <a:gd name="T32" fmla="*/ 69 w 153"/>
                    <a:gd name="T33" fmla="*/ 220 h 220"/>
                    <a:gd name="T34" fmla="*/ 49 w 153"/>
                    <a:gd name="T35" fmla="*/ 219 h 220"/>
                    <a:gd name="T36" fmla="*/ 18 w 153"/>
                    <a:gd name="T37" fmla="*/ 21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 h="220">
                      <a:moveTo>
                        <a:pt x="18" y="215"/>
                      </a:moveTo>
                      <a:lnTo>
                        <a:pt x="0" y="167"/>
                      </a:lnTo>
                      <a:lnTo>
                        <a:pt x="0" y="123"/>
                      </a:lnTo>
                      <a:lnTo>
                        <a:pt x="1" y="87"/>
                      </a:lnTo>
                      <a:lnTo>
                        <a:pt x="8" y="57"/>
                      </a:lnTo>
                      <a:lnTo>
                        <a:pt x="23" y="23"/>
                      </a:lnTo>
                      <a:lnTo>
                        <a:pt x="45" y="9"/>
                      </a:lnTo>
                      <a:lnTo>
                        <a:pt x="86" y="0"/>
                      </a:lnTo>
                      <a:lnTo>
                        <a:pt x="104" y="1"/>
                      </a:lnTo>
                      <a:lnTo>
                        <a:pt x="135" y="5"/>
                      </a:lnTo>
                      <a:lnTo>
                        <a:pt x="145" y="18"/>
                      </a:lnTo>
                      <a:lnTo>
                        <a:pt x="153" y="40"/>
                      </a:lnTo>
                      <a:lnTo>
                        <a:pt x="151" y="94"/>
                      </a:lnTo>
                      <a:lnTo>
                        <a:pt x="144" y="132"/>
                      </a:lnTo>
                      <a:lnTo>
                        <a:pt x="131" y="171"/>
                      </a:lnTo>
                      <a:lnTo>
                        <a:pt x="104" y="209"/>
                      </a:lnTo>
                      <a:lnTo>
                        <a:pt x="69" y="220"/>
                      </a:lnTo>
                      <a:lnTo>
                        <a:pt x="49" y="219"/>
                      </a:lnTo>
                      <a:lnTo>
                        <a:pt x="18" y="215"/>
                      </a:lnTo>
                      <a:close/>
                    </a:path>
                  </a:pathLst>
                </a:custGeom>
                <a:solidFill>
                  <a:srgbClr val="FF9966"/>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grpSp>
            <p:nvGrpSpPr>
              <p:cNvPr id="5433538" name="Group 194"/>
              <p:cNvGrpSpPr>
                <a:grpSpLocks/>
              </p:cNvGrpSpPr>
              <p:nvPr/>
            </p:nvGrpSpPr>
            <p:grpSpPr bwMode="auto">
              <a:xfrm>
                <a:off x="1077" y="2501"/>
                <a:ext cx="1429" cy="1099"/>
                <a:chOff x="1077" y="2501"/>
                <a:chExt cx="1429" cy="1099"/>
              </a:xfrm>
            </p:grpSpPr>
            <p:sp>
              <p:nvSpPr>
                <p:cNvPr id="5433539" name="Freeform 195"/>
                <p:cNvSpPr>
                  <a:spLocks noChangeAspect="1"/>
                </p:cNvSpPr>
                <p:nvPr/>
              </p:nvSpPr>
              <p:spPr bwMode="auto">
                <a:xfrm>
                  <a:off x="1077" y="3012"/>
                  <a:ext cx="379" cy="588"/>
                </a:xfrm>
                <a:custGeom>
                  <a:avLst/>
                  <a:gdLst>
                    <a:gd name="T0" fmla="*/ 48 w 228"/>
                    <a:gd name="T1" fmla="*/ 5 h 355"/>
                    <a:gd name="T2" fmla="*/ 29 w 228"/>
                    <a:gd name="T3" fmla="*/ 51 h 355"/>
                    <a:gd name="T4" fmla="*/ 17 w 228"/>
                    <a:gd name="T5" fmla="*/ 107 h 355"/>
                    <a:gd name="T6" fmla="*/ 13 w 228"/>
                    <a:gd name="T7" fmla="*/ 174 h 355"/>
                    <a:gd name="T8" fmla="*/ 4 w 228"/>
                    <a:gd name="T9" fmla="*/ 238 h 355"/>
                    <a:gd name="T10" fmla="*/ 0 w 228"/>
                    <a:gd name="T11" fmla="*/ 277 h 355"/>
                    <a:gd name="T12" fmla="*/ 1 w 228"/>
                    <a:gd name="T13" fmla="*/ 297 h 355"/>
                    <a:gd name="T14" fmla="*/ 19 w 228"/>
                    <a:gd name="T15" fmla="*/ 300 h 355"/>
                    <a:gd name="T16" fmla="*/ 18 w 228"/>
                    <a:gd name="T17" fmla="*/ 324 h 355"/>
                    <a:gd name="T18" fmla="*/ 55 w 228"/>
                    <a:gd name="T19" fmla="*/ 348 h 355"/>
                    <a:gd name="T20" fmla="*/ 85 w 228"/>
                    <a:gd name="T21" fmla="*/ 355 h 355"/>
                    <a:gd name="T22" fmla="*/ 110 w 228"/>
                    <a:gd name="T23" fmla="*/ 347 h 355"/>
                    <a:gd name="T24" fmla="*/ 95 w 228"/>
                    <a:gd name="T25" fmla="*/ 330 h 355"/>
                    <a:gd name="T26" fmla="*/ 66 w 228"/>
                    <a:gd name="T27" fmla="*/ 309 h 355"/>
                    <a:gd name="T28" fmla="*/ 56 w 228"/>
                    <a:gd name="T29" fmla="*/ 294 h 355"/>
                    <a:gd name="T30" fmla="*/ 76 w 228"/>
                    <a:gd name="T31" fmla="*/ 287 h 355"/>
                    <a:gd name="T32" fmla="*/ 78 w 228"/>
                    <a:gd name="T33" fmla="*/ 225 h 355"/>
                    <a:gd name="T34" fmla="*/ 79 w 228"/>
                    <a:gd name="T35" fmla="*/ 157 h 355"/>
                    <a:gd name="T36" fmla="*/ 85 w 228"/>
                    <a:gd name="T37" fmla="*/ 117 h 355"/>
                    <a:gd name="T38" fmla="*/ 96 w 228"/>
                    <a:gd name="T39" fmla="*/ 159 h 355"/>
                    <a:gd name="T40" fmla="*/ 107 w 228"/>
                    <a:gd name="T41" fmla="*/ 237 h 355"/>
                    <a:gd name="T42" fmla="*/ 106 w 228"/>
                    <a:gd name="T43" fmla="*/ 288 h 355"/>
                    <a:gd name="T44" fmla="*/ 118 w 228"/>
                    <a:gd name="T45" fmla="*/ 292 h 355"/>
                    <a:gd name="T46" fmla="*/ 118 w 228"/>
                    <a:gd name="T47" fmla="*/ 309 h 355"/>
                    <a:gd name="T48" fmla="*/ 126 w 228"/>
                    <a:gd name="T49" fmla="*/ 324 h 355"/>
                    <a:gd name="T50" fmla="*/ 151 w 228"/>
                    <a:gd name="T51" fmla="*/ 334 h 355"/>
                    <a:gd name="T52" fmla="*/ 210 w 228"/>
                    <a:gd name="T53" fmla="*/ 336 h 355"/>
                    <a:gd name="T54" fmla="*/ 228 w 228"/>
                    <a:gd name="T55" fmla="*/ 325 h 355"/>
                    <a:gd name="T56" fmla="*/ 212 w 228"/>
                    <a:gd name="T57" fmla="*/ 309 h 355"/>
                    <a:gd name="T58" fmla="*/ 180 w 228"/>
                    <a:gd name="T59" fmla="*/ 301 h 355"/>
                    <a:gd name="T60" fmla="*/ 163 w 228"/>
                    <a:gd name="T61" fmla="*/ 294 h 355"/>
                    <a:gd name="T62" fmla="*/ 158 w 228"/>
                    <a:gd name="T63" fmla="*/ 285 h 355"/>
                    <a:gd name="T64" fmla="*/ 176 w 228"/>
                    <a:gd name="T65" fmla="*/ 282 h 355"/>
                    <a:gd name="T66" fmla="*/ 172 w 228"/>
                    <a:gd name="T67" fmla="*/ 220 h 355"/>
                    <a:gd name="T68" fmla="*/ 174 w 228"/>
                    <a:gd name="T69" fmla="*/ 148 h 355"/>
                    <a:gd name="T70" fmla="*/ 158 w 228"/>
                    <a:gd name="T71" fmla="*/ 97 h 355"/>
                    <a:gd name="T72" fmla="*/ 152 w 228"/>
                    <a:gd name="T73" fmla="*/ 34 h 355"/>
                    <a:gd name="T74" fmla="*/ 137 w 228"/>
                    <a:gd name="T75" fmla="*/ 0 h 355"/>
                    <a:gd name="T76" fmla="*/ 100 w 228"/>
                    <a:gd name="T77" fmla="*/ 6 h 355"/>
                    <a:gd name="T78" fmla="*/ 73 w 228"/>
                    <a:gd name="T79" fmla="*/ 7 h 355"/>
                    <a:gd name="T80" fmla="*/ 48 w 228"/>
                    <a:gd name="T81" fmla="*/ 5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28" h="355">
                      <a:moveTo>
                        <a:pt x="48" y="5"/>
                      </a:moveTo>
                      <a:lnTo>
                        <a:pt x="29" y="51"/>
                      </a:lnTo>
                      <a:lnTo>
                        <a:pt x="17" y="107"/>
                      </a:lnTo>
                      <a:lnTo>
                        <a:pt x="13" y="174"/>
                      </a:lnTo>
                      <a:lnTo>
                        <a:pt x="4" y="238"/>
                      </a:lnTo>
                      <a:lnTo>
                        <a:pt x="0" y="277"/>
                      </a:lnTo>
                      <a:lnTo>
                        <a:pt x="1" y="297"/>
                      </a:lnTo>
                      <a:lnTo>
                        <a:pt x="19" y="300"/>
                      </a:lnTo>
                      <a:lnTo>
                        <a:pt x="18" y="324"/>
                      </a:lnTo>
                      <a:lnTo>
                        <a:pt x="55" y="348"/>
                      </a:lnTo>
                      <a:lnTo>
                        <a:pt x="85" y="355"/>
                      </a:lnTo>
                      <a:lnTo>
                        <a:pt x="110" y="347"/>
                      </a:lnTo>
                      <a:lnTo>
                        <a:pt x="95" y="330"/>
                      </a:lnTo>
                      <a:lnTo>
                        <a:pt x="66" y="309"/>
                      </a:lnTo>
                      <a:lnTo>
                        <a:pt x="56" y="294"/>
                      </a:lnTo>
                      <a:lnTo>
                        <a:pt x="76" y="287"/>
                      </a:lnTo>
                      <a:lnTo>
                        <a:pt x="78" y="225"/>
                      </a:lnTo>
                      <a:lnTo>
                        <a:pt x="79" y="157"/>
                      </a:lnTo>
                      <a:lnTo>
                        <a:pt x="85" y="117"/>
                      </a:lnTo>
                      <a:lnTo>
                        <a:pt x="96" y="159"/>
                      </a:lnTo>
                      <a:lnTo>
                        <a:pt x="107" y="237"/>
                      </a:lnTo>
                      <a:lnTo>
                        <a:pt x="106" y="288"/>
                      </a:lnTo>
                      <a:lnTo>
                        <a:pt x="118" y="292"/>
                      </a:lnTo>
                      <a:lnTo>
                        <a:pt x="118" y="309"/>
                      </a:lnTo>
                      <a:lnTo>
                        <a:pt x="126" y="324"/>
                      </a:lnTo>
                      <a:lnTo>
                        <a:pt x="151" y="334"/>
                      </a:lnTo>
                      <a:lnTo>
                        <a:pt x="210" y="336"/>
                      </a:lnTo>
                      <a:lnTo>
                        <a:pt x="228" y="325"/>
                      </a:lnTo>
                      <a:lnTo>
                        <a:pt x="212" y="309"/>
                      </a:lnTo>
                      <a:lnTo>
                        <a:pt x="180" y="301"/>
                      </a:lnTo>
                      <a:lnTo>
                        <a:pt x="163" y="294"/>
                      </a:lnTo>
                      <a:lnTo>
                        <a:pt x="158" y="285"/>
                      </a:lnTo>
                      <a:lnTo>
                        <a:pt x="176" y="282"/>
                      </a:lnTo>
                      <a:lnTo>
                        <a:pt x="172" y="220"/>
                      </a:lnTo>
                      <a:lnTo>
                        <a:pt x="174" y="148"/>
                      </a:lnTo>
                      <a:lnTo>
                        <a:pt x="158" y="97"/>
                      </a:lnTo>
                      <a:lnTo>
                        <a:pt x="152" y="34"/>
                      </a:lnTo>
                      <a:lnTo>
                        <a:pt x="137" y="0"/>
                      </a:lnTo>
                      <a:lnTo>
                        <a:pt x="100" y="6"/>
                      </a:lnTo>
                      <a:lnTo>
                        <a:pt x="73" y="7"/>
                      </a:lnTo>
                      <a:lnTo>
                        <a:pt x="48" y="5"/>
                      </a:lnTo>
                      <a:close/>
                    </a:path>
                  </a:pathLst>
                </a:custGeom>
                <a:solidFill>
                  <a:srgbClr val="FF9966"/>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40" name="Freeform 196"/>
                <p:cNvSpPr>
                  <a:spLocks noChangeAspect="1"/>
                </p:cNvSpPr>
                <p:nvPr/>
              </p:nvSpPr>
              <p:spPr bwMode="auto">
                <a:xfrm>
                  <a:off x="1239" y="2501"/>
                  <a:ext cx="155" cy="195"/>
                </a:xfrm>
                <a:custGeom>
                  <a:avLst/>
                  <a:gdLst>
                    <a:gd name="T0" fmla="*/ 5 w 94"/>
                    <a:gd name="T1" fmla="*/ 104 h 118"/>
                    <a:gd name="T2" fmla="*/ 5 w 94"/>
                    <a:gd name="T3" fmla="*/ 82 h 118"/>
                    <a:gd name="T4" fmla="*/ 0 w 94"/>
                    <a:gd name="T5" fmla="*/ 56 h 118"/>
                    <a:gd name="T6" fmla="*/ 4 w 94"/>
                    <a:gd name="T7" fmla="*/ 20 h 118"/>
                    <a:gd name="T8" fmla="*/ 28 w 94"/>
                    <a:gd name="T9" fmla="*/ 3 h 118"/>
                    <a:gd name="T10" fmla="*/ 57 w 94"/>
                    <a:gd name="T11" fmla="*/ 0 h 118"/>
                    <a:gd name="T12" fmla="*/ 84 w 94"/>
                    <a:gd name="T13" fmla="*/ 10 h 118"/>
                    <a:gd name="T14" fmla="*/ 92 w 94"/>
                    <a:gd name="T15" fmla="*/ 31 h 118"/>
                    <a:gd name="T16" fmla="*/ 94 w 94"/>
                    <a:gd name="T17" fmla="*/ 54 h 118"/>
                    <a:gd name="T18" fmla="*/ 89 w 94"/>
                    <a:gd name="T19" fmla="*/ 68 h 118"/>
                    <a:gd name="T20" fmla="*/ 78 w 94"/>
                    <a:gd name="T21" fmla="*/ 86 h 118"/>
                    <a:gd name="T22" fmla="*/ 64 w 94"/>
                    <a:gd name="T23" fmla="*/ 91 h 118"/>
                    <a:gd name="T24" fmla="*/ 36 w 94"/>
                    <a:gd name="T25" fmla="*/ 85 h 118"/>
                    <a:gd name="T26" fmla="*/ 59 w 94"/>
                    <a:gd name="T27" fmla="*/ 92 h 118"/>
                    <a:gd name="T28" fmla="*/ 54 w 94"/>
                    <a:gd name="T29" fmla="*/ 108 h 118"/>
                    <a:gd name="T30" fmla="*/ 45 w 94"/>
                    <a:gd name="T31" fmla="*/ 118 h 118"/>
                    <a:gd name="T32" fmla="*/ 18 w 94"/>
                    <a:gd name="T33" fmla="*/ 116 h 118"/>
                    <a:gd name="T34" fmla="*/ 5 w 94"/>
                    <a:gd name="T3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4" h="118">
                      <a:moveTo>
                        <a:pt x="5" y="104"/>
                      </a:moveTo>
                      <a:lnTo>
                        <a:pt x="5" y="82"/>
                      </a:lnTo>
                      <a:lnTo>
                        <a:pt x="0" y="56"/>
                      </a:lnTo>
                      <a:lnTo>
                        <a:pt x="4" y="20"/>
                      </a:lnTo>
                      <a:lnTo>
                        <a:pt x="28" y="3"/>
                      </a:lnTo>
                      <a:lnTo>
                        <a:pt x="57" y="0"/>
                      </a:lnTo>
                      <a:lnTo>
                        <a:pt x="84" y="10"/>
                      </a:lnTo>
                      <a:lnTo>
                        <a:pt x="92" y="31"/>
                      </a:lnTo>
                      <a:lnTo>
                        <a:pt x="94" y="54"/>
                      </a:lnTo>
                      <a:lnTo>
                        <a:pt x="89" y="68"/>
                      </a:lnTo>
                      <a:lnTo>
                        <a:pt x="78" y="86"/>
                      </a:lnTo>
                      <a:lnTo>
                        <a:pt x="64" y="91"/>
                      </a:lnTo>
                      <a:lnTo>
                        <a:pt x="36" y="85"/>
                      </a:lnTo>
                      <a:lnTo>
                        <a:pt x="59" y="92"/>
                      </a:lnTo>
                      <a:lnTo>
                        <a:pt x="54" y="108"/>
                      </a:lnTo>
                      <a:lnTo>
                        <a:pt x="45" y="118"/>
                      </a:lnTo>
                      <a:lnTo>
                        <a:pt x="18" y="116"/>
                      </a:lnTo>
                      <a:lnTo>
                        <a:pt x="5" y="104"/>
                      </a:lnTo>
                      <a:close/>
                    </a:path>
                  </a:pathLst>
                </a:custGeom>
                <a:solidFill>
                  <a:srgbClr val="FF9966"/>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41" name="Freeform 197"/>
                <p:cNvSpPr>
                  <a:spLocks noChangeAspect="1"/>
                </p:cNvSpPr>
                <p:nvPr/>
              </p:nvSpPr>
              <p:spPr bwMode="auto">
                <a:xfrm>
                  <a:off x="1663" y="2671"/>
                  <a:ext cx="843" cy="199"/>
                </a:xfrm>
                <a:custGeom>
                  <a:avLst/>
                  <a:gdLst>
                    <a:gd name="T0" fmla="*/ 0 w 97"/>
                    <a:gd name="T1" fmla="*/ 23 h 23"/>
                    <a:gd name="T2" fmla="*/ 39 w 97"/>
                    <a:gd name="T3" fmla="*/ 0 h 23"/>
                    <a:gd name="T4" fmla="*/ 97 w 97"/>
                    <a:gd name="T5" fmla="*/ 20 h 23"/>
                    <a:gd name="T6" fmla="*/ 0 w 97"/>
                    <a:gd name="T7" fmla="*/ 23 h 23"/>
                  </a:gdLst>
                  <a:ahLst/>
                  <a:cxnLst>
                    <a:cxn ang="0">
                      <a:pos x="T0" y="T1"/>
                    </a:cxn>
                    <a:cxn ang="0">
                      <a:pos x="T2" y="T3"/>
                    </a:cxn>
                    <a:cxn ang="0">
                      <a:pos x="T4" y="T5"/>
                    </a:cxn>
                    <a:cxn ang="0">
                      <a:pos x="T6" y="T7"/>
                    </a:cxn>
                  </a:cxnLst>
                  <a:rect l="0" t="0" r="r" b="b"/>
                  <a:pathLst>
                    <a:path w="97" h="23">
                      <a:moveTo>
                        <a:pt x="0" y="23"/>
                      </a:moveTo>
                      <a:lnTo>
                        <a:pt x="39" y="0"/>
                      </a:lnTo>
                      <a:lnTo>
                        <a:pt x="97" y="20"/>
                      </a:lnTo>
                      <a:lnTo>
                        <a:pt x="0" y="23"/>
                      </a:lnTo>
                      <a:close/>
                    </a:path>
                  </a:pathLst>
                </a:custGeom>
                <a:solidFill>
                  <a:srgbClr val="FFFFCC">
                    <a:alpha val="50000"/>
                  </a:srgbClr>
                </a:solidFill>
                <a:ln w="9525" cap="flat" cmpd="sng">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nvGrpSpPr>
                <p:cNvPr id="5433542" name="Group 198"/>
                <p:cNvGrpSpPr>
                  <a:grpSpLocks noChangeAspect="1"/>
                </p:cNvGrpSpPr>
                <p:nvPr/>
              </p:nvGrpSpPr>
              <p:grpSpPr bwMode="auto">
                <a:xfrm>
                  <a:off x="1538" y="2858"/>
                  <a:ext cx="149" cy="117"/>
                  <a:chOff x="4624" y="2467"/>
                  <a:chExt cx="100" cy="79"/>
                </a:xfrm>
              </p:grpSpPr>
              <p:sp>
                <p:nvSpPr>
                  <p:cNvPr id="5433543" name="Freeform 199"/>
                  <p:cNvSpPr>
                    <a:spLocks noChangeAspect="1"/>
                  </p:cNvSpPr>
                  <p:nvPr/>
                </p:nvSpPr>
                <p:spPr bwMode="auto">
                  <a:xfrm>
                    <a:off x="4624" y="2467"/>
                    <a:ext cx="100" cy="79"/>
                  </a:xfrm>
                  <a:custGeom>
                    <a:avLst/>
                    <a:gdLst>
                      <a:gd name="T0" fmla="*/ 74 w 100"/>
                      <a:gd name="T1" fmla="*/ 0 h 79"/>
                      <a:gd name="T2" fmla="*/ 20 w 100"/>
                      <a:gd name="T3" fmla="*/ 17 h 79"/>
                      <a:gd name="T4" fmla="*/ 0 w 100"/>
                      <a:gd name="T5" fmla="*/ 77 h 79"/>
                      <a:gd name="T6" fmla="*/ 19 w 100"/>
                      <a:gd name="T7" fmla="*/ 79 h 79"/>
                      <a:gd name="T8" fmla="*/ 34 w 100"/>
                      <a:gd name="T9" fmla="*/ 52 h 79"/>
                      <a:gd name="T10" fmla="*/ 97 w 100"/>
                      <a:gd name="T11" fmla="*/ 33 h 79"/>
                      <a:gd name="T12" fmla="*/ 100 w 100"/>
                      <a:gd name="T13" fmla="*/ 11 h 79"/>
                      <a:gd name="T14" fmla="*/ 74 w 100"/>
                      <a:gd name="T15" fmla="*/ 0 h 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79">
                        <a:moveTo>
                          <a:pt x="74" y="0"/>
                        </a:moveTo>
                        <a:lnTo>
                          <a:pt x="20" y="17"/>
                        </a:lnTo>
                        <a:lnTo>
                          <a:pt x="0" y="77"/>
                        </a:lnTo>
                        <a:lnTo>
                          <a:pt x="19" y="79"/>
                        </a:lnTo>
                        <a:lnTo>
                          <a:pt x="34" y="52"/>
                        </a:lnTo>
                        <a:lnTo>
                          <a:pt x="97" y="33"/>
                        </a:lnTo>
                        <a:lnTo>
                          <a:pt x="100" y="11"/>
                        </a:lnTo>
                        <a:lnTo>
                          <a:pt x="74" y="0"/>
                        </a:lnTo>
                        <a:close/>
                      </a:path>
                    </a:pathLst>
                  </a:custGeom>
                  <a:solidFill>
                    <a:srgbClr val="99FF99"/>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44" name="Line 200"/>
                  <p:cNvSpPr>
                    <a:spLocks noChangeAspect="1" noChangeShapeType="1"/>
                  </p:cNvSpPr>
                  <p:nvPr/>
                </p:nvSpPr>
                <p:spPr bwMode="auto">
                  <a:xfrm>
                    <a:off x="4644" y="2485"/>
                    <a:ext cx="22" cy="11"/>
                  </a:xfrm>
                  <a:prstGeom prst="line">
                    <a:avLst/>
                  </a:prstGeom>
                  <a:no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5433545" name="Line 201"/>
                  <p:cNvSpPr>
                    <a:spLocks noChangeAspect="1" noChangeShapeType="1"/>
                  </p:cNvSpPr>
                  <p:nvPr/>
                </p:nvSpPr>
                <p:spPr bwMode="auto">
                  <a:xfrm flipV="1">
                    <a:off x="4668" y="2480"/>
                    <a:ext cx="55" cy="18"/>
                  </a:xfrm>
                  <a:prstGeom prst="line">
                    <a:avLst/>
                  </a:prstGeom>
                  <a:no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5433546" name="Freeform 202"/>
                <p:cNvSpPr>
                  <a:spLocks noChangeAspect="1"/>
                </p:cNvSpPr>
                <p:nvPr/>
              </p:nvSpPr>
              <p:spPr bwMode="auto">
                <a:xfrm>
                  <a:off x="1179" y="2707"/>
                  <a:ext cx="437" cy="250"/>
                </a:xfrm>
                <a:custGeom>
                  <a:avLst/>
                  <a:gdLst>
                    <a:gd name="T0" fmla="*/ 16 w 263"/>
                    <a:gd name="T1" fmla="*/ 0 h 151"/>
                    <a:gd name="T2" fmla="*/ 40 w 263"/>
                    <a:gd name="T3" fmla="*/ 8 h 151"/>
                    <a:gd name="T4" fmla="*/ 87 w 263"/>
                    <a:gd name="T5" fmla="*/ 68 h 151"/>
                    <a:gd name="T6" fmla="*/ 127 w 263"/>
                    <a:gd name="T7" fmla="*/ 116 h 151"/>
                    <a:gd name="T8" fmla="*/ 197 w 263"/>
                    <a:gd name="T9" fmla="*/ 119 h 151"/>
                    <a:gd name="T10" fmla="*/ 255 w 263"/>
                    <a:gd name="T11" fmla="*/ 127 h 151"/>
                    <a:gd name="T12" fmla="*/ 263 w 263"/>
                    <a:gd name="T13" fmla="*/ 141 h 151"/>
                    <a:gd name="T14" fmla="*/ 255 w 263"/>
                    <a:gd name="T15" fmla="*/ 149 h 151"/>
                    <a:gd name="T16" fmla="*/ 152 w 263"/>
                    <a:gd name="T17" fmla="*/ 151 h 151"/>
                    <a:gd name="T18" fmla="*/ 99 w 263"/>
                    <a:gd name="T19" fmla="*/ 146 h 151"/>
                    <a:gd name="T20" fmla="*/ 63 w 263"/>
                    <a:gd name="T21" fmla="*/ 119 h 151"/>
                    <a:gd name="T22" fmla="*/ 19 w 263"/>
                    <a:gd name="T23" fmla="*/ 68 h 151"/>
                    <a:gd name="T24" fmla="*/ 0 w 263"/>
                    <a:gd name="T25" fmla="*/ 32 h 151"/>
                    <a:gd name="T26" fmla="*/ 2 w 263"/>
                    <a:gd name="T27" fmla="*/ 8 h 151"/>
                    <a:gd name="T28" fmla="*/ 16 w 263"/>
                    <a:gd name="T29"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3" h="151">
                      <a:moveTo>
                        <a:pt x="16" y="0"/>
                      </a:moveTo>
                      <a:lnTo>
                        <a:pt x="40" y="8"/>
                      </a:lnTo>
                      <a:lnTo>
                        <a:pt x="87" y="68"/>
                      </a:lnTo>
                      <a:lnTo>
                        <a:pt x="127" y="116"/>
                      </a:lnTo>
                      <a:lnTo>
                        <a:pt x="197" y="119"/>
                      </a:lnTo>
                      <a:lnTo>
                        <a:pt x="255" y="127"/>
                      </a:lnTo>
                      <a:lnTo>
                        <a:pt x="263" y="141"/>
                      </a:lnTo>
                      <a:lnTo>
                        <a:pt x="255" y="149"/>
                      </a:lnTo>
                      <a:lnTo>
                        <a:pt x="152" y="151"/>
                      </a:lnTo>
                      <a:lnTo>
                        <a:pt x="99" y="146"/>
                      </a:lnTo>
                      <a:lnTo>
                        <a:pt x="63" y="119"/>
                      </a:lnTo>
                      <a:lnTo>
                        <a:pt x="19" y="68"/>
                      </a:lnTo>
                      <a:lnTo>
                        <a:pt x="0" y="32"/>
                      </a:lnTo>
                      <a:lnTo>
                        <a:pt x="2" y="8"/>
                      </a:lnTo>
                      <a:lnTo>
                        <a:pt x="16" y="0"/>
                      </a:lnTo>
                      <a:close/>
                    </a:path>
                  </a:pathLst>
                </a:custGeom>
                <a:solidFill>
                  <a:srgbClr val="FF9966"/>
                </a:solidFill>
                <a:ln w="9525"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grpSp>
        <p:grpSp>
          <p:nvGrpSpPr>
            <p:cNvPr id="5433547" name="Group 203"/>
            <p:cNvGrpSpPr>
              <a:grpSpLocks noChangeAspect="1"/>
            </p:cNvGrpSpPr>
            <p:nvPr/>
          </p:nvGrpSpPr>
          <p:grpSpPr bwMode="auto">
            <a:xfrm>
              <a:off x="819" y="1754"/>
              <a:ext cx="118" cy="179"/>
              <a:chOff x="424" y="2323"/>
              <a:chExt cx="190" cy="231"/>
            </a:xfrm>
          </p:grpSpPr>
          <p:sp>
            <p:nvSpPr>
              <p:cNvPr id="5433548" name="Freeform 204"/>
              <p:cNvSpPr>
                <a:spLocks noChangeAspect="1"/>
              </p:cNvSpPr>
              <p:nvPr/>
            </p:nvSpPr>
            <p:spPr bwMode="auto">
              <a:xfrm>
                <a:off x="424" y="2323"/>
                <a:ext cx="188" cy="231"/>
              </a:xfrm>
              <a:custGeom>
                <a:avLst/>
                <a:gdLst>
                  <a:gd name="T0" fmla="*/ 137 w 198"/>
                  <a:gd name="T1" fmla="*/ 243 h 243"/>
                  <a:gd name="T2" fmla="*/ 0 w 198"/>
                  <a:gd name="T3" fmla="*/ 196 h 243"/>
                  <a:gd name="T4" fmla="*/ 0 w 198"/>
                  <a:gd name="T5" fmla="*/ 26 h 243"/>
                  <a:gd name="T6" fmla="*/ 68 w 198"/>
                  <a:gd name="T7" fmla="*/ 0 h 243"/>
                  <a:gd name="T8" fmla="*/ 198 w 198"/>
                  <a:gd name="T9" fmla="*/ 46 h 243"/>
                  <a:gd name="T10" fmla="*/ 198 w 198"/>
                  <a:gd name="T11" fmla="*/ 221 h 243"/>
                  <a:gd name="T12" fmla="*/ 137 w 198"/>
                  <a:gd name="T13" fmla="*/ 243 h 243"/>
                </a:gdLst>
                <a:ahLst/>
                <a:cxnLst>
                  <a:cxn ang="0">
                    <a:pos x="T0" y="T1"/>
                  </a:cxn>
                  <a:cxn ang="0">
                    <a:pos x="T2" y="T3"/>
                  </a:cxn>
                  <a:cxn ang="0">
                    <a:pos x="T4" y="T5"/>
                  </a:cxn>
                  <a:cxn ang="0">
                    <a:pos x="T6" y="T7"/>
                  </a:cxn>
                  <a:cxn ang="0">
                    <a:pos x="T8" y="T9"/>
                  </a:cxn>
                  <a:cxn ang="0">
                    <a:pos x="T10" y="T11"/>
                  </a:cxn>
                  <a:cxn ang="0">
                    <a:pos x="T12" y="T13"/>
                  </a:cxn>
                </a:cxnLst>
                <a:rect l="0" t="0" r="r" b="b"/>
                <a:pathLst>
                  <a:path w="198" h="243">
                    <a:moveTo>
                      <a:pt x="137" y="243"/>
                    </a:moveTo>
                    <a:lnTo>
                      <a:pt x="0" y="196"/>
                    </a:lnTo>
                    <a:lnTo>
                      <a:pt x="0" y="26"/>
                    </a:lnTo>
                    <a:lnTo>
                      <a:pt x="68" y="0"/>
                    </a:lnTo>
                    <a:lnTo>
                      <a:pt x="198" y="46"/>
                    </a:lnTo>
                    <a:lnTo>
                      <a:pt x="198" y="221"/>
                    </a:lnTo>
                    <a:lnTo>
                      <a:pt x="137" y="243"/>
                    </a:lnTo>
                    <a:close/>
                  </a:path>
                </a:pathLst>
              </a:custGeom>
              <a:solidFill>
                <a:srgbClr val="99FF99"/>
              </a:solidFill>
              <a:ln w="9525"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49" name="Line 205"/>
              <p:cNvSpPr>
                <a:spLocks noChangeAspect="1" noChangeShapeType="1"/>
              </p:cNvSpPr>
              <p:nvPr/>
            </p:nvSpPr>
            <p:spPr bwMode="auto">
              <a:xfrm>
                <a:off x="424" y="2346"/>
                <a:ext cx="128" cy="4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50" name="Line 206"/>
              <p:cNvSpPr>
                <a:spLocks noChangeAspect="1" noChangeShapeType="1"/>
              </p:cNvSpPr>
              <p:nvPr/>
            </p:nvSpPr>
            <p:spPr bwMode="auto">
              <a:xfrm>
                <a:off x="552" y="2390"/>
                <a:ext cx="0" cy="164"/>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51" name="Line 207"/>
              <p:cNvSpPr>
                <a:spLocks noChangeAspect="1" noChangeShapeType="1"/>
              </p:cNvSpPr>
              <p:nvPr/>
            </p:nvSpPr>
            <p:spPr bwMode="auto">
              <a:xfrm flipV="1">
                <a:off x="555" y="2369"/>
                <a:ext cx="59" cy="21"/>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5433552" name="Freeform 208"/>
            <p:cNvSpPr>
              <a:spLocks noChangeAspect="1"/>
            </p:cNvSpPr>
            <p:nvPr/>
          </p:nvSpPr>
          <p:spPr bwMode="auto">
            <a:xfrm>
              <a:off x="921" y="1752"/>
              <a:ext cx="377" cy="162"/>
            </a:xfrm>
            <a:custGeom>
              <a:avLst/>
              <a:gdLst>
                <a:gd name="T0" fmla="*/ 0 w 386"/>
                <a:gd name="T1" fmla="*/ 148 h 166"/>
                <a:gd name="T2" fmla="*/ 14 w 386"/>
                <a:gd name="T3" fmla="*/ 162 h 166"/>
                <a:gd name="T4" fmla="*/ 34 w 386"/>
                <a:gd name="T5" fmla="*/ 156 h 166"/>
                <a:gd name="T6" fmla="*/ 24 w 386"/>
                <a:gd name="T7" fmla="*/ 154 h 166"/>
                <a:gd name="T8" fmla="*/ 36 w 386"/>
                <a:gd name="T9" fmla="*/ 162 h 166"/>
                <a:gd name="T10" fmla="*/ 48 w 386"/>
                <a:gd name="T11" fmla="*/ 166 h 166"/>
                <a:gd name="T12" fmla="*/ 118 w 386"/>
                <a:gd name="T13" fmla="*/ 150 h 166"/>
                <a:gd name="T14" fmla="*/ 112 w 386"/>
                <a:gd name="T15" fmla="*/ 136 h 166"/>
                <a:gd name="T16" fmla="*/ 104 w 386"/>
                <a:gd name="T17" fmla="*/ 148 h 166"/>
                <a:gd name="T18" fmla="*/ 196 w 386"/>
                <a:gd name="T19" fmla="*/ 94 h 166"/>
                <a:gd name="T20" fmla="*/ 188 w 386"/>
                <a:gd name="T21" fmla="*/ 100 h 166"/>
                <a:gd name="T22" fmla="*/ 208 w 386"/>
                <a:gd name="T23" fmla="*/ 110 h 166"/>
                <a:gd name="T24" fmla="*/ 244 w 386"/>
                <a:gd name="T25" fmla="*/ 90 h 166"/>
                <a:gd name="T26" fmla="*/ 256 w 386"/>
                <a:gd name="T27" fmla="*/ 82 h 166"/>
                <a:gd name="T28" fmla="*/ 262 w 386"/>
                <a:gd name="T29" fmla="*/ 68 h 166"/>
                <a:gd name="T30" fmla="*/ 254 w 386"/>
                <a:gd name="T31" fmla="*/ 58 h 166"/>
                <a:gd name="T32" fmla="*/ 284 w 386"/>
                <a:gd name="T33" fmla="*/ 82 h 166"/>
                <a:gd name="T34" fmla="*/ 310 w 386"/>
                <a:gd name="T35" fmla="*/ 80 h 166"/>
                <a:gd name="T36" fmla="*/ 322 w 386"/>
                <a:gd name="T37" fmla="*/ 72 h 166"/>
                <a:gd name="T38" fmla="*/ 344 w 386"/>
                <a:gd name="T39" fmla="*/ 52 h 166"/>
                <a:gd name="T40" fmla="*/ 372 w 386"/>
                <a:gd name="T41" fmla="*/ 18 h 166"/>
                <a:gd name="T42" fmla="*/ 386 w 386"/>
                <a:gd name="T4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86" h="166">
                  <a:moveTo>
                    <a:pt x="0" y="148"/>
                  </a:moveTo>
                  <a:cubicBezTo>
                    <a:pt x="3" y="156"/>
                    <a:pt x="6" y="159"/>
                    <a:pt x="14" y="162"/>
                  </a:cubicBezTo>
                  <a:cubicBezTo>
                    <a:pt x="21" y="160"/>
                    <a:pt x="34" y="156"/>
                    <a:pt x="34" y="156"/>
                  </a:cubicBezTo>
                  <a:cubicBezTo>
                    <a:pt x="31" y="148"/>
                    <a:pt x="27" y="144"/>
                    <a:pt x="24" y="154"/>
                  </a:cubicBezTo>
                  <a:cubicBezTo>
                    <a:pt x="28" y="157"/>
                    <a:pt x="32" y="159"/>
                    <a:pt x="36" y="162"/>
                  </a:cubicBezTo>
                  <a:cubicBezTo>
                    <a:pt x="40" y="164"/>
                    <a:pt x="48" y="166"/>
                    <a:pt x="48" y="166"/>
                  </a:cubicBezTo>
                  <a:cubicBezTo>
                    <a:pt x="71" y="164"/>
                    <a:pt x="98" y="163"/>
                    <a:pt x="118" y="150"/>
                  </a:cubicBezTo>
                  <a:cubicBezTo>
                    <a:pt x="117" y="145"/>
                    <a:pt x="117" y="134"/>
                    <a:pt x="112" y="136"/>
                  </a:cubicBezTo>
                  <a:cubicBezTo>
                    <a:pt x="108" y="138"/>
                    <a:pt x="104" y="148"/>
                    <a:pt x="104" y="148"/>
                  </a:cubicBezTo>
                  <a:cubicBezTo>
                    <a:pt x="132" y="166"/>
                    <a:pt x="187" y="121"/>
                    <a:pt x="196" y="94"/>
                  </a:cubicBezTo>
                  <a:cubicBezTo>
                    <a:pt x="192" y="82"/>
                    <a:pt x="190" y="94"/>
                    <a:pt x="188" y="100"/>
                  </a:cubicBezTo>
                  <a:cubicBezTo>
                    <a:pt x="194" y="104"/>
                    <a:pt x="201" y="108"/>
                    <a:pt x="208" y="110"/>
                  </a:cubicBezTo>
                  <a:cubicBezTo>
                    <a:pt x="224" y="107"/>
                    <a:pt x="232" y="99"/>
                    <a:pt x="244" y="90"/>
                  </a:cubicBezTo>
                  <a:cubicBezTo>
                    <a:pt x="248" y="87"/>
                    <a:pt x="256" y="82"/>
                    <a:pt x="256" y="82"/>
                  </a:cubicBezTo>
                  <a:cubicBezTo>
                    <a:pt x="262" y="63"/>
                    <a:pt x="252" y="93"/>
                    <a:pt x="262" y="68"/>
                  </a:cubicBezTo>
                  <a:cubicBezTo>
                    <a:pt x="268" y="52"/>
                    <a:pt x="269" y="55"/>
                    <a:pt x="254" y="58"/>
                  </a:cubicBezTo>
                  <a:cubicBezTo>
                    <a:pt x="248" y="75"/>
                    <a:pt x="272" y="80"/>
                    <a:pt x="284" y="82"/>
                  </a:cubicBezTo>
                  <a:cubicBezTo>
                    <a:pt x="293" y="81"/>
                    <a:pt x="302" y="82"/>
                    <a:pt x="310" y="80"/>
                  </a:cubicBezTo>
                  <a:cubicBezTo>
                    <a:pt x="315" y="79"/>
                    <a:pt x="322" y="72"/>
                    <a:pt x="322" y="72"/>
                  </a:cubicBezTo>
                  <a:cubicBezTo>
                    <a:pt x="327" y="64"/>
                    <a:pt x="336" y="57"/>
                    <a:pt x="344" y="52"/>
                  </a:cubicBezTo>
                  <a:cubicBezTo>
                    <a:pt x="353" y="38"/>
                    <a:pt x="360" y="28"/>
                    <a:pt x="372" y="18"/>
                  </a:cubicBezTo>
                  <a:cubicBezTo>
                    <a:pt x="378" y="13"/>
                    <a:pt x="386" y="0"/>
                    <a:pt x="386" y="0"/>
                  </a:cubicBezTo>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433553" name="Text Box 209"/>
            <p:cNvSpPr txBox="1">
              <a:spLocks noChangeArrowheads="1"/>
            </p:cNvSpPr>
            <p:nvPr/>
          </p:nvSpPr>
          <p:spPr bwMode="auto">
            <a:xfrm>
              <a:off x="1316" y="1975"/>
              <a:ext cx="95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solidFill>
                    <a:srgbClr val="FFFFFF"/>
                  </a:solidFill>
                  <a:latin typeface="Arial" charset="0"/>
                </a:rPr>
                <a:t>Wireless</a:t>
              </a:r>
              <a:r>
                <a:rPr lang="en-US" altLang="en-US">
                  <a:latin typeface="Arial" charset="0"/>
                </a:rPr>
                <a:t>  </a:t>
              </a:r>
            </a:p>
          </p:txBody>
        </p:sp>
      </p:grpSp>
    </p:spTree>
    <p:extLst>
      <p:ext uri="{BB962C8B-B14F-4D97-AF65-F5344CB8AC3E}">
        <p14:creationId xmlns:p14="http://schemas.microsoft.com/office/powerpoint/2010/main" val="3049064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6776C38-D178-4010-8414-D0693EFA7DE4}" type="slidenum">
              <a:rPr lang="en-US" altLang="en-US"/>
              <a:pPr/>
              <a:t>13</a:t>
            </a:fld>
            <a:endParaRPr lang="en-US" altLang="en-US"/>
          </a:p>
        </p:txBody>
      </p:sp>
      <p:sp>
        <p:nvSpPr>
          <p:cNvPr id="5432322" name="Rectangle 2"/>
          <p:cNvSpPr>
            <a:spLocks noGrp="1" noChangeArrowheads="1"/>
          </p:cNvSpPr>
          <p:nvPr>
            <p:ph type="title"/>
          </p:nvPr>
        </p:nvSpPr>
        <p:spPr>
          <a:xfrm>
            <a:off x="395536" y="188640"/>
            <a:ext cx="8229600" cy="922114"/>
          </a:xfrm>
        </p:spPr>
        <p:txBody>
          <a:bodyPr>
            <a:normAutofit/>
          </a:bodyPr>
          <a:lstStyle/>
          <a:p>
            <a:r>
              <a:rPr lang="en-US" altLang="en-US" sz="3600" dirty="0"/>
              <a:t>RFID applications</a:t>
            </a:r>
          </a:p>
        </p:txBody>
      </p:sp>
      <p:sp>
        <p:nvSpPr>
          <p:cNvPr id="5432323" name="Rectangle 3"/>
          <p:cNvSpPr>
            <a:spLocks noGrp="1" noChangeArrowheads="1"/>
          </p:cNvSpPr>
          <p:nvPr>
            <p:ph type="body" idx="1"/>
          </p:nvPr>
        </p:nvSpPr>
        <p:spPr>
          <a:xfrm>
            <a:off x="533400" y="1066800"/>
            <a:ext cx="8305800" cy="5242520"/>
          </a:xfrm>
        </p:spPr>
        <p:txBody>
          <a:bodyPr/>
          <a:lstStyle/>
          <a:p>
            <a:pPr>
              <a:lnSpc>
                <a:spcPct val="90000"/>
              </a:lnSpc>
            </a:pPr>
            <a:r>
              <a:rPr lang="en-US" altLang="en-US" sz="2400" dirty="0"/>
              <a:t>Manufacturing and Processing</a:t>
            </a:r>
          </a:p>
          <a:p>
            <a:pPr lvl="1">
              <a:lnSpc>
                <a:spcPct val="90000"/>
              </a:lnSpc>
            </a:pPr>
            <a:r>
              <a:rPr lang="en-US" altLang="en-US" sz="2000" dirty="0"/>
              <a:t>Inventory and production process monitoring</a:t>
            </a:r>
          </a:p>
          <a:p>
            <a:pPr lvl="1">
              <a:lnSpc>
                <a:spcPct val="90000"/>
              </a:lnSpc>
            </a:pPr>
            <a:r>
              <a:rPr lang="en-US" altLang="en-US" sz="2000" dirty="0"/>
              <a:t>Warehouse order fulfillment</a:t>
            </a:r>
          </a:p>
          <a:p>
            <a:pPr>
              <a:lnSpc>
                <a:spcPct val="90000"/>
              </a:lnSpc>
            </a:pPr>
            <a:r>
              <a:rPr lang="en-US" altLang="en-US" sz="2400" dirty="0"/>
              <a:t>Supply Chain Management</a:t>
            </a:r>
          </a:p>
          <a:p>
            <a:pPr lvl="1">
              <a:lnSpc>
                <a:spcPct val="90000"/>
              </a:lnSpc>
            </a:pPr>
            <a:r>
              <a:rPr lang="en-US" altLang="en-US" sz="2000" dirty="0"/>
              <a:t>Inventory tracking systems</a:t>
            </a:r>
          </a:p>
          <a:p>
            <a:pPr lvl="1">
              <a:lnSpc>
                <a:spcPct val="90000"/>
              </a:lnSpc>
            </a:pPr>
            <a:r>
              <a:rPr lang="en-US" altLang="en-US" sz="2000" dirty="0"/>
              <a:t>Logistics management</a:t>
            </a:r>
          </a:p>
          <a:p>
            <a:pPr>
              <a:lnSpc>
                <a:spcPct val="90000"/>
              </a:lnSpc>
            </a:pPr>
            <a:r>
              <a:rPr lang="en-US" altLang="en-US" sz="2400" dirty="0"/>
              <a:t>Retail</a:t>
            </a:r>
          </a:p>
          <a:p>
            <a:pPr lvl="1">
              <a:lnSpc>
                <a:spcPct val="90000"/>
              </a:lnSpc>
            </a:pPr>
            <a:r>
              <a:rPr lang="en-US" altLang="en-US" sz="2000" dirty="0"/>
              <a:t>Inventory control and customer insight</a:t>
            </a:r>
            <a:endParaRPr lang="en-US" altLang="en-US" sz="1700" dirty="0"/>
          </a:p>
          <a:p>
            <a:pPr lvl="1">
              <a:lnSpc>
                <a:spcPct val="90000"/>
              </a:lnSpc>
            </a:pPr>
            <a:r>
              <a:rPr lang="en-US" altLang="en-US" sz="2000" dirty="0"/>
              <a:t>Auto checkout with reverse logistics</a:t>
            </a:r>
          </a:p>
          <a:p>
            <a:pPr>
              <a:lnSpc>
                <a:spcPct val="90000"/>
              </a:lnSpc>
            </a:pPr>
            <a:r>
              <a:rPr lang="en-US" altLang="en-US" sz="2400" dirty="0"/>
              <a:t>Security</a:t>
            </a:r>
          </a:p>
          <a:p>
            <a:pPr lvl="1">
              <a:lnSpc>
                <a:spcPct val="90000"/>
              </a:lnSpc>
            </a:pPr>
            <a:r>
              <a:rPr lang="en-US" altLang="en-US" sz="2000" dirty="0"/>
              <a:t>Access control</a:t>
            </a:r>
          </a:p>
          <a:p>
            <a:pPr lvl="1">
              <a:lnSpc>
                <a:spcPct val="90000"/>
              </a:lnSpc>
            </a:pPr>
            <a:r>
              <a:rPr lang="en-US" altLang="en-US" sz="2000" dirty="0"/>
              <a:t>Counterfeiting and Theft control/prevention</a:t>
            </a:r>
          </a:p>
          <a:p>
            <a:pPr>
              <a:lnSpc>
                <a:spcPct val="90000"/>
              </a:lnSpc>
            </a:pPr>
            <a:r>
              <a:rPr lang="en-US" altLang="en-US" sz="2400" dirty="0"/>
              <a:t>Location Tracking</a:t>
            </a:r>
          </a:p>
          <a:p>
            <a:pPr lvl="1">
              <a:lnSpc>
                <a:spcPct val="90000"/>
              </a:lnSpc>
            </a:pPr>
            <a:r>
              <a:rPr lang="en-US" altLang="en-US" sz="2000" dirty="0"/>
              <a:t>Traffic movement control and parking management</a:t>
            </a:r>
          </a:p>
          <a:p>
            <a:pPr lvl="1">
              <a:lnSpc>
                <a:spcPct val="90000"/>
              </a:lnSpc>
            </a:pPr>
            <a:r>
              <a:rPr lang="en-US" altLang="en-US" sz="2000" dirty="0"/>
              <a:t>Wildlife/Livestock monitoring and tracking</a:t>
            </a:r>
          </a:p>
        </p:txBody>
      </p:sp>
    </p:spTree>
    <p:extLst>
      <p:ext uri="{BB962C8B-B14F-4D97-AF65-F5344CB8AC3E}">
        <p14:creationId xmlns:p14="http://schemas.microsoft.com/office/powerpoint/2010/main" val="2591350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3"/>
          <p:cNvSpPr>
            <a:spLocks noGrp="1" noChangeAspect="1" noChangeArrowheads="1"/>
          </p:cNvSpPr>
          <p:nvPr>
            <p:ph type="body" idx="1"/>
          </p:nvPr>
        </p:nvSpPr>
        <p:spPr>
          <a:xfrm>
            <a:off x="467544" y="1268760"/>
            <a:ext cx="8229600" cy="4968552"/>
          </a:xfrm>
        </p:spPr>
        <p:txBody>
          <a:bodyPr/>
          <a:lstStyle/>
          <a:p>
            <a:r>
              <a:rPr lang="en-GB" altLang="en-US" sz="2800" dirty="0" smtClean="0">
                <a:ea typeface="ＭＳ Ｐゴシック" pitchFamily="34" charset="-128"/>
              </a:rPr>
              <a:t>RFID provides real-time visibility of point-of-sale data across the supply chain to trigger production and/or movement of freight for automatic replenishment.</a:t>
            </a:r>
          </a:p>
          <a:p>
            <a:endParaRPr lang="en-GB" altLang="en-US" sz="2800" dirty="0" smtClean="0">
              <a:ea typeface="ＭＳ Ｐゴシック" pitchFamily="34" charset="-128"/>
            </a:endParaRPr>
          </a:p>
          <a:p>
            <a:r>
              <a:rPr lang="en-GB" altLang="en-US" sz="2800" dirty="0" smtClean="0">
                <a:ea typeface="ＭＳ Ｐゴシック" pitchFamily="34" charset="-128"/>
              </a:rPr>
              <a:t>RFID primary applications up to point of sale: </a:t>
            </a:r>
          </a:p>
          <a:p>
            <a:pPr lvl="1"/>
            <a:r>
              <a:rPr lang="en-GB" altLang="en-US" dirty="0" smtClean="0">
                <a:ea typeface="ＭＳ Ｐゴシック" pitchFamily="34" charset="-128"/>
              </a:rPr>
              <a:t>Asset tracking and management</a:t>
            </a:r>
          </a:p>
          <a:p>
            <a:pPr lvl="1"/>
            <a:r>
              <a:rPr lang="en-GB" altLang="en-US" dirty="0" smtClean="0">
                <a:ea typeface="ＭＳ Ｐゴシック" pitchFamily="34" charset="-128"/>
              </a:rPr>
              <a:t>Increased security of freight</a:t>
            </a:r>
          </a:p>
          <a:p>
            <a:pPr lvl="1"/>
            <a:r>
              <a:rPr lang="en-GB" altLang="en-US" dirty="0" smtClean="0">
                <a:ea typeface="ＭＳ Ｐゴシック" pitchFamily="34" charset="-128"/>
              </a:rPr>
              <a:t>Improved stock management and availability</a:t>
            </a:r>
          </a:p>
          <a:p>
            <a:pPr lvl="1"/>
            <a:r>
              <a:rPr lang="en-GB" altLang="en-US" dirty="0" smtClean="0">
                <a:ea typeface="ＭＳ Ｐゴシック" pitchFamily="34" charset="-128"/>
              </a:rPr>
              <a:t>Reduced errors in product data handling</a:t>
            </a:r>
          </a:p>
        </p:txBody>
      </p:sp>
    </p:spTree>
    <p:extLst>
      <p:ext uri="{BB962C8B-B14F-4D97-AF65-F5344CB8AC3E}">
        <p14:creationId xmlns:p14="http://schemas.microsoft.com/office/powerpoint/2010/main" val="1484434471"/>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395536" y="274638"/>
            <a:ext cx="7620000" cy="792162"/>
          </a:xfrm>
        </p:spPr>
        <p:txBody>
          <a:bodyPr>
            <a:normAutofit fontScale="90000"/>
          </a:bodyPr>
          <a:lstStyle/>
          <a:p>
            <a:pPr eaLnBrk="1" hangingPunct="1"/>
            <a:r>
              <a:rPr lang="en-US" altLang="en-US" sz="3600" dirty="0" smtClean="0"/>
              <a:t>Data / Information provided with RFID Tags  </a:t>
            </a:r>
          </a:p>
        </p:txBody>
      </p:sp>
      <p:sp>
        <p:nvSpPr>
          <p:cNvPr id="3" name="Content Placeholder 2"/>
          <p:cNvSpPr>
            <a:spLocks noGrp="1"/>
          </p:cNvSpPr>
          <p:nvPr>
            <p:ph idx="1"/>
          </p:nvPr>
        </p:nvSpPr>
        <p:spPr>
          <a:xfrm>
            <a:off x="251520" y="1412776"/>
            <a:ext cx="5554960" cy="4906963"/>
          </a:xfrm>
        </p:spPr>
        <p:txBody>
          <a:bodyPr>
            <a:normAutofit/>
          </a:bodyPr>
          <a:lstStyle/>
          <a:p>
            <a:pPr eaLnBrk="1" hangingPunct="1">
              <a:lnSpc>
                <a:spcPct val="80000"/>
              </a:lnSpc>
            </a:pPr>
            <a:r>
              <a:rPr lang="en-US" altLang="en-US" sz="2400" dirty="0" smtClean="0">
                <a:latin typeface="Arial" panose="020B0604020202020204" pitchFamily="34" charset="0"/>
                <a:cs typeface="Arial" panose="020B0604020202020204" pitchFamily="34" charset="0"/>
              </a:rPr>
              <a:t>What the product is</a:t>
            </a:r>
          </a:p>
          <a:p>
            <a:pPr eaLnBrk="1" hangingPunct="1">
              <a:lnSpc>
                <a:spcPct val="80000"/>
              </a:lnSpc>
            </a:pPr>
            <a:r>
              <a:rPr lang="en-US" altLang="en-US" sz="2400" dirty="0" smtClean="0">
                <a:latin typeface="Arial" panose="020B0604020202020204" pitchFamily="34" charset="0"/>
                <a:cs typeface="Arial" panose="020B0604020202020204" pitchFamily="34" charset="0"/>
              </a:rPr>
              <a:t>Where it has been</a:t>
            </a:r>
          </a:p>
          <a:p>
            <a:pPr eaLnBrk="1" hangingPunct="1">
              <a:lnSpc>
                <a:spcPct val="80000"/>
              </a:lnSpc>
            </a:pPr>
            <a:r>
              <a:rPr lang="en-US" altLang="en-US" sz="2400" dirty="0" smtClean="0">
                <a:latin typeface="Arial" panose="020B0604020202020204" pitchFamily="34" charset="0"/>
                <a:cs typeface="Arial" panose="020B0604020202020204" pitchFamily="34" charset="0"/>
              </a:rPr>
              <a:t>When it expires</a:t>
            </a:r>
          </a:p>
          <a:p>
            <a:pPr eaLnBrk="1" hangingPunct="1">
              <a:lnSpc>
                <a:spcPct val="80000"/>
              </a:lnSpc>
            </a:pPr>
            <a:r>
              <a:rPr lang="en-US" altLang="en-US" sz="2400" dirty="0" smtClean="0">
                <a:latin typeface="Arial" panose="020B0604020202020204" pitchFamily="34" charset="0"/>
                <a:cs typeface="Arial" panose="020B0604020202020204" pitchFamily="34" charset="0"/>
              </a:rPr>
              <a:t>When and where merchandise is manufactured, picked, packed and shipped</a:t>
            </a:r>
          </a:p>
          <a:p>
            <a:pPr eaLnBrk="1" hangingPunct="1">
              <a:lnSpc>
                <a:spcPct val="80000"/>
              </a:lnSpc>
            </a:pPr>
            <a:r>
              <a:rPr lang="en-US" altLang="en-US" sz="2400" dirty="0" smtClean="0">
                <a:latin typeface="Arial" panose="020B0604020202020204" pitchFamily="34" charset="0"/>
                <a:cs typeface="Arial" panose="020B0604020202020204" pitchFamily="34" charset="0"/>
              </a:rPr>
              <a:t>Expiration dates </a:t>
            </a:r>
          </a:p>
          <a:p>
            <a:pPr eaLnBrk="1" hangingPunct="1">
              <a:lnSpc>
                <a:spcPct val="80000"/>
              </a:lnSpc>
            </a:pPr>
            <a:r>
              <a:rPr lang="en-US" altLang="en-US" sz="2400" dirty="0" smtClean="0">
                <a:latin typeface="Arial" panose="020B0604020202020204" pitchFamily="34" charset="0"/>
                <a:cs typeface="Arial" panose="020B0604020202020204" pitchFamily="34" charset="0"/>
              </a:rPr>
              <a:t>Numbers that will have to be stored, transmitted in real-time and shared with warehouse management, inventory management, financial and other enterprise systems</a:t>
            </a:r>
          </a:p>
          <a:p>
            <a:pPr eaLnBrk="1" hangingPunct="1">
              <a:lnSpc>
                <a:spcPct val="80000"/>
              </a:lnSpc>
            </a:pPr>
            <a:r>
              <a:rPr lang="en-US" altLang="en-US" sz="2400" dirty="0" smtClean="0">
                <a:latin typeface="Arial" panose="020B0604020202020204" pitchFamily="34" charset="0"/>
                <a:cs typeface="Arial" panose="020B0604020202020204" pitchFamily="34" charset="0"/>
              </a:rPr>
              <a:t>RFID tags can be read automatically by electronic readers</a:t>
            </a:r>
          </a:p>
          <a:p>
            <a:pPr eaLnBrk="1" hangingPunct="1">
              <a:lnSpc>
                <a:spcPct val="80000"/>
              </a:lnSpc>
              <a:buFont typeface="Arial" charset="0"/>
              <a:buNone/>
            </a:pPr>
            <a:endParaRPr lang="en-US" altLang="en-US" sz="2200" dirty="0" smtClean="0"/>
          </a:p>
        </p:txBody>
      </p:sp>
      <p:pic>
        <p:nvPicPr>
          <p:cNvPr id="174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4038600"/>
            <a:ext cx="2873375" cy="212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2600" y="1066800"/>
            <a:ext cx="338296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76457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8458"/>
          <a:stretch/>
        </p:blipFill>
        <p:spPr bwMode="auto">
          <a:xfrm>
            <a:off x="503141" y="548680"/>
            <a:ext cx="8208912"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54417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56" t="1805" r="3419" b="2097"/>
          <a:stretch/>
        </p:blipFill>
        <p:spPr bwMode="auto">
          <a:xfrm>
            <a:off x="323528" y="675085"/>
            <a:ext cx="8243320" cy="526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445188" y="6089053"/>
            <a:ext cx="4104456" cy="307777"/>
          </a:xfrm>
          <a:prstGeom prst="rect">
            <a:avLst/>
          </a:prstGeom>
          <a:noFill/>
        </p:spPr>
        <p:txBody>
          <a:bodyPr wrap="square" rtlCol="0">
            <a:spAutoFit/>
          </a:bodyPr>
          <a:lstStyle/>
          <a:p>
            <a:r>
              <a:rPr lang="en-GB" sz="1400" dirty="0" smtClean="0"/>
              <a:t>Source: Lim et al. (2013) RFID in Warehouse</a:t>
            </a:r>
            <a:endParaRPr lang="en-GB" sz="1400" dirty="0"/>
          </a:p>
        </p:txBody>
      </p:sp>
    </p:spTree>
    <p:extLst>
      <p:ext uri="{BB962C8B-B14F-4D97-AF65-F5344CB8AC3E}">
        <p14:creationId xmlns:p14="http://schemas.microsoft.com/office/powerpoint/2010/main" val="4456589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6EBA4D2D-EFAF-4024-AC69-87E6A1D5C785}" type="slidenum">
              <a:rPr lang="en-US" altLang="en-US"/>
              <a:pPr/>
              <a:t>18</a:t>
            </a:fld>
            <a:endParaRPr lang="en-US" altLang="en-US"/>
          </a:p>
        </p:txBody>
      </p:sp>
      <p:sp>
        <p:nvSpPr>
          <p:cNvPr id="4909058" name="Rectangle 2"/>
          <p:cNvSpPr>
            <a:spLocks noGrp="1" noChangeArrowheads="1"/>
          </p:cNvSpPr>
          <p:nvPr>
            <p:ph type="title"/>
          </p:nvPr>
        </p:nvSpPr>
        <p:spPr/>
        <p:txBody>
          <a:bodyPr/>
          <a:lstStyle/>
          <a:p>
            <a:r>
              <a:rPr lang="en-US" altLang="en-US" sz="3200" dirty="0"/>
              <a:t>RFID </a:t>
            </a:r>
            <a:r>
              <a:rPr lang="en-US" altLang="en-US" sz="3200" dirty="0" smtClean="0"/>
              <a:t>general advantages</a:t>
            </a:r>
            <a:endParaRPr lang="en-US" altLang="en-US" sz="3200" dirty="0"/>
          </a:p>
        </p:txBody>
      </p:sp>
      <p:sp>
        <p:nvSpPr>
          <p:cNvPr id="4909059" name="Rectangle 3"/>
          <p:cNvSpPr>
            <a:spLocks noGrp="1" noChangeArrowheads="1"/>
          </p:cNvSpPr>
          <p:nvPr>
            <p:ph type="body" idx="1"/>
          </p:nvPr>
        </p:nvSpPr>
        <p:spPr>
          <a:xfrm>
            <a:off x="323528" y="1524000"/>
            <a:ext cx="8363272" cy="4281264"/>
          </a:xfrm>
        </p:spPr>
        <p:txBody>
          <a:bodyPr/>
          <a:lstStyle/>
          <a:p>
            <a:r>
              <a:rPr lang="en-US" altLang="en-US" sz="2400" dirty="0"/>
              <a:t>No line of sight required for reading</a:t>
            </a:r>
          </a:p>
          <a:p>
            <a:r>
              <a:rPr lang="en-US" altLang="en-US" sz="2400" dirty="0"/>
              <a:t>Multiple items can be read with a single scan</a:t>
            </a:r>
          </a:p>
          <a:p>
            <a:r>
              <a:rPr lang="en-US" altLang="en-US" sz="2400" dirty="0" smtClean="0"/>
              <a:t>Each </a:t>
            </a:r>
            <a:r>
              <a:rPr lang="en-US" altLang="en-US" sz="2400" dirty="0"/>
              <a:t>tag can carry </a:t>
            </a:r>
            <a:r>
              <a:rPr lang="en-US" altLang="en-US" sz="2400" dirty="0" smtClean="0"/>
              <a:t>large amounts of </a:t>
            </a:r>
            <a:r>
              <a:rPr lang="en-US" altLang="en-US" sz="2400" dirty="0"/>
              <a:t>data (read/write)</a:t>
            </a:r>
          </a:p>
          <a:p>
            <a:r>
              <a:rPr lang="en-US" altLang="en-US" sz="2400" dirty="0"/>
              <a:t>Individual items </a:t>
            </a:r>
            <a:r>
              <a:rPr lang="en-US" altLang="en-US" sz="2400" dirty="0" smtClean="0"/>
              <a:t>can be identified </a:t>
            </a:r>
            <a:r>
              <a:rPr lang="en-US" altLang="en-US" sz="2400" dirty="0"/>
              <a:t>and not just the category</a:t>
            </a:r>
          </a:p>
          <a:p>
            <a:r>
              <a:rPr lang="en-US" altLang="en-US" sz="2400" dirty="0" smtClean="0"/>
              <a:t>Passive </a:t>
            </a:r>
            <a:r>
              <a:rPr lang="en-US" altLang="en-US" sz="2400" dirty="0"/>
              <a:t>tags have a virtually unlimited lifetime</a:t>
            </a:r>
          </a:p>
          <a:p>
            <a:r>
              <a:rPr lang="en-US" altLang="en-US" sz="2400" dirty="0"/>
              <a:t>Active tags can be read from </a:t>
            </a:r>
            <a:r>
              <a:rPr lang="en-US" altLang="en-US" sz="2400" dirty="0" smtClean="0"/>
              <a:t>distances</a:t>
            </a:r>
            <a:endParaRPr lang="en-US" altLang="en-US" sz="2400" dirty="0"/>
          </a:p>
          <a:p>
            <a:r>
              <a:rPr lang="en-US" altLang="en-US" sz="2400" dirty="0" smtClean="0"/>
              <a:t>Can </a:t>
            </a:r>
            <a:r>
              <a:rPr lang="en-US" altLang="en-US" sz="2400" dirty="0"/>
              <a:t>be combined with barcode technology</a:t>
            </a:r>
          </a:p>
        </p:txBody>
      </p:sp>
    </p:spTree>
    <p:extLst>
      <p:ext uri="{BB962C8B-B14F-4D97-AF65-F5344CB8AC3E}">
        <p14:creationId xmlns:p14="http://schemas.microsoft.com/office/powerpoint/2010/main" val="3216538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dirty="0" smtClean="0">
                <a:solidFill>
                  <a:prstClr val="black"/>
                </a:solidFill>
              </a:rPr>
              <a:t>MAR707</a:t>
            </a:r>
            <a:endParaRPr lang="en-US" dirty="0">
              <a:solidFill>
                <a:prstClr val="black"/>
              </a:solidFill>
            </a:endParaRPr>
          </a:p>
        </p:txBody>
      </p:sp>
      <p:pic>
        <p:nvPicPr>
          <p:cNvPr id="4098" name="Picture 2"/>
          <p:cNvPicPr>
            <a:picLocks noGrp="1" noChangeAspect="1" noChangeArrowheads="1"/>
          </p:cNvPicPr>
          <p:nvPr>
            <p:ph idx="4294967295"/>
          </p:nvPr>
        </p:nvPicPr>
        <p:blipFill rotWithShape="1">
          <a:blip r:embed="rId2">
            <a:extLst>
              <a:ext uri="{28A0092B-C50C-407E-A947-70E740481C1C}">
                <a14:useLocalDpi xmlns:a14="http://schemas.microsoft.com/office/drawing/2010/main" val="0"/>
              </a:ext>
            </a:extLst>
          </a:blip>
          <a:srcRect t="14705"/>
          <a:stretch/>
        </p:blipFill>
        <p:spPr bwMode="auto">
          <a:xfrm>
            <a:off x="899592" y="620688"/>
            <a:ext cx="7350125"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907704" y="5737273"/>
            <a:ext cx="7128792" cy="307777"/>
          </a:xfrm>
          <a:prstGeom prst="rect">
            <a:avLst/>
          </a:prstGeom>
          <a:noFill/>
        </p:spPr>
        <p:txBody>
          <a:bodyPr wrap="square" rtlCol="0">
            <a:spAutoFit/>
          </a:bodyPr>
          <a:lstStyle/>
          <a:p>
            <a:r>
              <a:rPr lang="en-GB" sz="1400" dirty="0" smtClean="0"/>
              <a:t>Source: Tajima, M.(2006) Strategic value of </a:t>
            </a:r>
            <a:r>
              <a:rPr lang="en-GB" sz="1400" dirty="0"/>
              <a:t>RFID in supply chain management</a:t>
            </a:r>
          </a:p>
        </p:txBody>
      </p:sp>
    </p:spTree>
    <p:extLst>
      <p:ext uri="{BB962C8B-B14F-4D97-AF65-F5344CB8AC3E}">
        <p14:creationId xmlns:p14="http://schemas.microsoft.com/office/powerpoint/2010/main" val="23660603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solidFill>
                  <a:prstClr val="black"/>
                </a:solidFill>
              </a:rPr>
              <a:t>MAR707</a:t>
            </a:r>
            <a:endParaRPr lang="en-US">
              <a:solidFill>
                <a:prstClr val="black"/>
              </a:solidFill>
            </a:endParaRP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855" r="1501"/>
          <a:stretch/>
        </p:blipFill>
        <p:spPr bwMode="auto">
          <a:xfrm>
            <a:off x="611560" y="644843"/>
            <a:ext cx="7872928" cy="508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907704" y="6093296"/>
            <a:ext cx="7128792" cy="307777"/>
          </a:xfrm>
          <a:prstGeom prst="rect">
            <a:avLst/>
          </a:prstGeom>
          <a:noFill/>
        </p:spPr>
        <p:txBody>
          <a:bodyPr wrap="square" rtlCol="0">
            <a:spAutoFit/>
          </a:bodyPr>
          <a:lstStyle/>
          <a:p>
            <a:r>
              <a:rPr lang="en-GB" sz="1400" dirty="0" smtClean="0"/>
              <a:t>Source: Tajima, M.(2006) Strategic value of </a:t>
            </a:r>
            <a:r>
              <a:rPr lang="en-GB" sz="1400" dirty="0"/>
              <a:t>RFID in supply chain management</a:t>
            </a:r>
          </a:p>
        </p:txBody>
      </p:sp>
      <p:sp>
        <p:nvSpPr>
          <p:cNvPr id="3" name="TextBox 2"/>
          <p:cNvSpPr txBox="1"/>
          <p:nvPr/>
        </p:nvSpPr>
        <p:spPr>
          <a:xfrm>
            <a:off x="1643728" y="5548540"/>
            <a:ext cx="6840760" cy="461665"/>
          </a:xfrm>
          <a:prstGeom prst="rect">
            <a:avLst/>
          </a:prstGeom>
          <a:solidFill>
            <a:schemeClr val="tx2">
              <a:lumMod val="60000"/>
              <a:lumOff val="40000"/>
            </a:schemeClr>
          </a:solidFill>
        </p:spPr>
        <p:txBody>
          <a:bodyPr wrap="square" rtlCol="0">
            <a:spAutoFit/>
          </a:bodyPr>
          <a:lstStyle/>
          <a:p>
            <a:pPr algn="ctr"/>
            <a:r>
              <a:rPr lang="en-GB" sz="2400" b="1" dirty="0" smtClean="0">
                <a:effectLst>
                  <a:outerShdw blurRad="38100" dist="38100" dir="2700000" algn="tl">
                    <a:srgbClr val="000000">
                      <a:alpha val="43137"/>
                    </a:srgbClr>
                  </a:outerShdw>
                </a:effectLst>
              </a:rPr>
              <a:t>Creating competitive advantages</a:t>
            </a:r>
            <a:endParaRPr lang="en-GB"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41872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rtlCol="0">
            <a:normAutofit fontScale="90000"/>
          </a:bodyPr>
          <a:lstStyle/>
          <a:p>
            <a:pPr eaLnBrk="1" fontAlgn="auto" hangingPunct="1">
              <a:spcAft>
                <a:spcPts val="0"/>
              </a:spcAft>
              <a:defRPr/>
            </a:pPr>
            <a:r>
              <a:rPr lang="en-US" dirty="0" smtClean="0"/>
              <a:t>RFID Users</a:t>
            </a:r>
            <a:endParaRPr lang="en-US" dirty="0"/>
          </a:p>
        </p:txBody>
      </p:sp>
      <p:sp>
        <p:nvSpPr>
          <p:cNvPr id="3" name="Content Placeholder 2"/>
          <p:cNvSpPr>
            <a:spLocks noGrp="1"/>
          </p:cNvSpPr>
          <p:nvPr>
            <p:ph idx="1"/>
          </p:nvPr>
        </p:nvSpPr>
        <p:spPr>
          <a:xfrm>
            <a:off x="251520" y="980728"/>
            <a:ext cx="4896544" cy="5486400"/>
          </a:xfrm>
        </p:spPr>
        <p:txBody>
          <a:bodyPr>
            <a:normAutofit lnSpcReduction="10000"/>
          </a:bodyPr>
          <a:lstStyle/>
          <a:p>
            <a:pPr eaLnBrk="1" hangingPunct="1">
              <a:lnSpc>
                <a:spcPct val="80000"/>
              </a:lnSpc>
            </a:pPr>
            <a:r>
              <a:rPr lang="en-US" altLang="en-US" sz="2500" dirty="0" smtClean="0"/>
              <a:t>The </a:t>
            </a:r>
            <a:r>
              <a:rPr lang="en-US" altLang="en-US" sz="2500" dirty="0" smtClean="0">
                <a:solidFill>
                  <a:schemeClr val="accent1"/>
                </a:solidFill>
              </a:rPr>
              <a:t>U.S.A. Air Force </a:t>
            </a:r>
            <a:r>
              <a:rPr lang="en-US" altLang="en-US" sz="2500" dirty="0" smtClean="0"/>
              <a:t>use RFID to improve business process ranging from tracking hazardous material to receiving goods from suppliers.</a:t>
            </a:r>
          </a:p>
          <a:p>
            <a:pPr eaLnBrk="1" hangingPunct="1">
              <a:lnSpc>
                <a:spcPct val="80000"/>
              </a:lnSpc>
            </a:pPr>
            <a:r>
              <a:rPr lang="en-US" altLang="en-US" sz="2500" dirty="0" smtClean="0">
                <a:solidFill>
                  <a:schemeClr val="accent1"/>
                </a:solidFill>
                <a:latin typeface="Verdana" pitchFamily="34" charset="0"/>
                <a:ea typeface="Verdana" pitchFamily="34" charset="0"/>
                <a:cs typeface="Verdana" pitchFamily="34" charset="0"/>
              </a:rPr>
              <a:t>W</a:t>
            </a:r>
            <a:r>
              <a:rPr lang="en-US" altLang="en-US" sz="2500" dirty="0" smtClean="0">
                <a:solidFill>
                  <a:schemeClr val="accent1"/>
                </a:solidFill>
              </a:rPr>
              <a:t>al-Mart </a:t>
            </a:r>
            <a:r>
              <a:rPr lang="en-US" altLang="en-US" sz="2500" dirty="0" smtClean="0"/>
              <a:t>uses RFID for automatic inventory counting and locating goods in warehouse facilities. </a:t>
            </a:r>
          </a:p>
          <a:p>
            <a:pPr eaLnBrk="1" hangingPunct="1">
              <a:lnSpc>
                <a:spcPct val="80000"/>
              </a:lnSpc>
            </a:pPr>
            <a:r>
              <a:rPr lang="en-US" altLang="en-US" sz="2500" dirty="0" smtClean="0">
                <a:solidFill>
                  <a:schemeClr val="accent1"/>
                </a:solidFill>
              </a:rPr>
              <a:t>Ford </a:t>
            </a:r>
            <a:r>
              <a:rPr lang="en-US" altLang="en-US" sz="2500" dirty="0" smtClean="0"/>
              <a:t>will equip Ford F-150, F-Series Super Duty pickups and E-Series vans with an embedded RFID asset tracking system .</a:t>
            </a:r>
          </a:p>
          <a:p>
            <a:pPr eaLnBrk="1" hangingPunct="1">
              <a:lnSpc>
                <a:spcPct val="80000"/>
              </a:lnSpc>
            </a:pPr>
            <a:r>
              <a:rPr lang="en-US" altLang="en-US" sz="2500" dirty="0" smtClean="0">
                <a:solidFill>
                  <a:schemeClr val="accent1"/>
                </a:solidFill>
              </a:rPr>
              <a:t>Motorola </a:t>
            </a:r>
            <a:r>
              <a:rPr lang="en-US" altLang="en-US" sz="2500" dirty="0" smtClean="0"/>
              <a:t>embeds RFID tags in its handheld computers.</a:t>
            </a:r>
          </a:p>
          <a:p>
            <a:pPr eaLnBrk="1" hangingPunct="1">
              <a:lnSpc>
                <a:spcPct val="80000"/>
              </a:lnSpc>
            </a:pPr>
            <a:endParaRPr lang="en-US" altLang="en-US" sz="2500" dirty="0" smtClean="0"/>
          </a:p>
          <a:p>
            <a:pPr eaLnBrk="1" hangingPunct="1">
              <a:lnSpc>
                <a:spcPct val="80000"/>
              </a:lnSpc>
            </a:pPr>
            <a:endParaRPr lang="en-US" altLang="en-US" sz="2500" dirty="0" smtClean="0"/>
          </a:p>
          <a:p>
            <a:pPr eaLnBrk="1" hangingPunct="1">
              <a:lnSpc>
                <a:spcPct val="80000"/>
              </a:lnSpc>
            </a:pPr>
            <a:endParaRPr lang="en-US" altLang="en-US" sz="2500" dirty="0" smtClean="0"/>
          </a:p>
        </p:txBody>
      </p:sp>
      <p:pic>
        <p:nvPicPr>
          <p:cNvPr id="1946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1700808"/>
            <a:ext cx="3832225" cy="35052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9344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15962"/>
          </a:xfrm>
        </p:spPr>
        <p:txBody>
          <a:bodyPr/>
          <a:lstStyle/>
          <a:p>
            <a:pPr eaLnBrk="1" hangingPunct="1"/>
            <a:r>
              <a:rPr lang="en-US" altLang="en-US" sz="3600" dirty="0" smtClean="0"/>
              <a:t>RFID Provides Visibility</a:t>
            </a:r>
          </a:p>
        </p:txBody>
      </p:sp>
      <p:sp>
        <p:nvSpPr>
          <p:cNvPr id="3" name="Content Placeholder 2"/>
          <p:cNvSpPr>
            <a:spLocks noGrp="1"/>
          </p:cNvSpPr>
          <p:nvPr>
            <p:ph idx="1"/>
          </p:nvPr>
        </p:nvSpPr>
        <p:spPr>
          <a:xfrm>
            <a:off x="13370" y="1010444"/>
            <a:ext cx="5486400" cy="4938836"/>
          </a:xfrm>
        </p:spPr>
        <p:txBody>
          <a:bodyPr>
            <a:normAutofit lnSpcReduction="10000"/>
          </a:bodyPr>
          <a:lstStyle/>
          <a:p>
            <a:pPr eaLnBrk="1" hangingPunct="1">
              <a:lnSpc>
                <a:spcPct val="80000"/>
              </a:lnSpc>
            </a:pPr>
            <a:r>
              <a:rPr lang="en-US" altLang="en-US" sz="2200" dirty="0" smtClean="0">
                <a:latin typeface="Arial" panose="020B0604020202020204" pitchFamily="34" charset="0"/>
                <a:cs typeface="Arial" panose="020B0604020202020204" pitchFamily="34" charset="0"/>
              </a:rPr>
              <a:t>Integrating RFID data into video images to provide higher visibility of supply chan.</a:t>
            </a:r>
          </a:p>
          <a:p>
            <a:pPr eaLnBrk="1" hangingPunct="1">
              <a:lnSpc>
                <a:spcPct val="80000"/>
              </a:lnSpc>
            </a:pPr>
            <a:r>
              <a:rPr lang="en-US" altLang="en-US" sz="2200" dirty="0" smtClean="0">
                <a:latin typeface="Arial" panose="020B0604020202020204" pitchFamily="34" charset="0"/>
                <a:cs typeface="Arial" panose="020B0604020202020204" pitchFamily="34" charset="0"/>
              </a:rPr>
              <a:t>Users not only read the tag but view video images of the products in real time.</a:t>
            </a:r>
          </a:p>
          <a:p>
            <a:pPr eaLnBrk="1" hangingPunct="1">
              <a:lnSpc>
                <a:spcPct val="80000"/>
              </a:lnSpc>
            </a:pPr>
            <a:r>
              <a:rPr lang="en-US" altLang="en-US" sz="2200" dirty="0" smtClean="0">
                <a:latin typeface="Arial" panose="020B0604020202020204" pitchFamily="34" charset="0"/>
                <a:cs typeface="Arial" panose="020B0604020202020204" pitchFamily="34" charset="0"/>
              </a:rPr>
              <a:t>Video images provides information for recovering transport costs due to damages.</a:t>
            </a:r>
          </a:p>
          <a:p>
            <a:pPr eaLnBrk="1" hangingPunct="1">
              <a:lnSpc>
                <a:spcPct val="80000"/>
              </a:lnSpc>
            </a:pPr>
            <a:r>
              <a:rPr lang="en-US" altLang="en-US" sz="2200" dirty="0" smtClean="0">
                <a:latin typeface="Arial" panose="020B0604020202020204" pitchFamily="34" charset="0"/>
                <a:cs typeface="Arial" panose="020B0604020202020204" pitchFamily="34" charset="0"/>
              </a:rPr>
              <a:t>RFID and associated technologies provide the location of the product and current condition at the moment of delivery.</a:t>
            </a:r>
          </a:p>
          <a:p>
            <a:pPr eaLnBrk="1" hangingPunct="1">
              <a:lnSpc>
                <a:spcPct val="80000"/>
              </a:lnSpc>
            </a:pPr>
            <a:r>
              <a:rPr lang="en-US" altLang="en-US" sz="2200" dirty="0" smtClean="0">
                <a:latin typeface="Arial" panose="020B0604020202020204" pitchFamily="34" charset="0"/>
                <a:cs typeface="Arial" panose="020B0604020202020204" pitchFamily="34" charset="0"/>
              </a:rPr>
              <a:t>Facilitates the claims for transport damages or losses.</a:t>
            </a:r>
          </a:p>
          <a:p>
            <a:pPr eaLnBrk="1" hangingPunct="1">
              <a:lnSpc>
                <a:spcPct val="80000"/>
              </a:lnSpc>
            </a:pPr>
            <a:r>
              <a:rPr lang="en-US" altLang="en-US" sz="2200" dirty="0" smtClean="0">
                <a:latin typeface="Arial" panose="020B0604020202020204" pitchFamily="34" charset="0"/>
                <a:cs typeface="Arial" panose="020B0604020202020204" pitchFamily="34" charset="0"/>
              </a:rPr>
              <a:t>The flow of goods is completely documented throughout the logistics </a:t>
            </a:r>
            <a:r>
              <a:rPr lang="en-US" altLang="en-US" sz="2200" dirty="0" err="1" smtClean="0">
                <a:latin typeface="Arial" panose="020B0604020202020204" pitchFamily="34" charset="0"/>
                <a:cs typeface="Arial" panose="020B0604020202020204" pitchFamily="34" charset="0"/>
              </a:rPr>
              <a:t>centre</a:t>
            </a:r>
            <a:r>
              <a:rPr lang="en-US" altLang="en-US" sz="2200" dirty="0" smtClean="0">
                <a:latin typeface="Arial" panose="020B0604020202020204" pitchFamily="34" charset="0"/>
                <a:cs typeface="Arial" panose="020B0604020202020204" pitchFamily="34" charset="0"/>
              </a:rPr>
              <a:t>.</a:t>
            </a:r>
            <a:endParaRPr lang="en-US" altLang="en-US" sz="2200" dirty="0" smtClean="0"/>
          </a:p>
        </p:txBody>
      </p:sp>
      <p:pic>
        <p:nvPicPr>
          <p:cNvPr id="2150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1752600"/>
            <a:ext cx="36576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4825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RFID for Inventory Inspection and Certification Solution</a:t>
            </a:r>
            <a:endParaRPr lang="en-US" dirty="0"/>
          </a:p>
        </p:txBody>
      </p:sp>
      <p:sp>
        <p:nvSpPr>
          <p:cNvPr id="3" name="Content Placeholder 2"/>
          <p:cNvSpPr>
            <a:spLocks noGrp="1"/>
          </p:cNvSpPr>
          <p:nvPr>
            <p:ph idx="1"/>
          </p:nvPr>
        </p:nvSpPr>
        <p:spPr>
          <a:xfrm>
            <a:off x="457200" y="1600200"/>
            <a:ext cx="8003232" cy="4724400"/>
          </a:xfrm>
        </p:spPr>
        <p:txBody>
          <a:bodyPr>
            <a:normAutofit/>
          </a:bodyPr>
          <a:lstStyle/>
          <a:p>
            <a:pPr eaLnBrk="1" hangingPunct="1">
              <a:lnSpc>
                <a:spcPct val="80000"/>
              </a:lnSpc>
            </a:pPr>
            <a:r>
              <a:rPr lang="en-US" altLang="en-US" sz="2500" dirty="0" smtClean="0"/>
              <a:t>UPM &amp; </a:t>
            </a:r>
            <a:r>
              <a:rPr lang="en-US" altLang="en-US" sz="2500" dirty="0" err="1" smtClean="0"/>
              <a:t>Marnlen</a:t>
            </a:r>
            <a:r>
              <a:rPr lang="en-US" altLang="en-US" sz="2500" dirty="0" smtClean="0"/>
              <a:t>, </a:t>
            </a:r>
            <a:r>
              <a:rPr lang="en-US" altLang="en-US" sz="2500" dirty="0" err="1" smtClean="0"/>
              <a:t>Inc</a:t>
            </a:r>
            <a:r>
              <a:rPr lang="en-US" altLang="en-US" sz="2500" dirty="0" smtClean="0"/>
              <a:t> supplies two new durable RFID options for both metal and non-metal applications.</a:t>
            </a:r>
          </a:p>
          <a:p>
            <a:pPr eaLnBrk="1" hangingPunct="1">
              <a:lnSpc>
                <a:spcPct val="80000"/>
              </a:lnSpc>
            </a:pPr>
            <a:r>
              <a:rPr lang="en-US" altLang="en-US" sz="2500" dirty="0" smtClean="0"/>
              <a:t>The metal application utilizes special materials to preserve the RFID tags readability.</a:t>
            </a:r>
          </a:p>
          <a:p>
            <a:pPr eaLnBrk="1" hangingPunct="1">
              <a:lnSpc>
                <a:spcPct val="80000"/>
              </a:lnSpc>
            </a:pPr>
            <a:r>
              <a:rPr lang="en-US" altLang="en-US" sz="2500" dirty="0" smtClean="0"/>
              <a:t>Provides an efficient &amp; accurate way to conduct inspection and certification processes.</a:t>
            </a:r>
          </a:p>
          <a:p>
            <a:pPr eaLnBrk="1" hangingPunct="1">
              <a:lnSpc>
                <a:spcPct val="80000"/>
              </a:lnSpc>
            </a:pPr>
            <a:r>
              <a:rPr lang="en-US" altLang="en-US" sz="2500" dirty="0" smtClean="0"/>
              <a:t>Eliminates the physical paperwork and human error associated with manual processes. </a:t>
            </a:r>
          </a:p>
          <a:p>
            <a:pPr eaLnBrk="1" hangingPunct="1">
              <a:lnSpc>
                <a:spcPct val="80000"/>
              </a:lnSpc>
            </a:pPr>
            <a:r>
              <a:rPr lang="en-US" altLang="en-US" sz="2500" dirty="0" smtClean="0"/>
              <a:t>Designed to resists harsh as a high-volume of physical abuse, shock, UV radiation, temperature variability and moisture.</a:t>
            </a:r>
          </a:p>
          <a:p>
            <a:pPr eaLnBrk="1" hangingPunct="1">
              <a:lnSpc>
                <a:spcPct val="80000"/>
              </a:lnSpc>
            </a:pPr>
            <a:r>
              <a:rPr lang="en-US" altLang="en-US" sz="2500" dirty="0" smtClean="0"/>
              <a:t>Serving numerous industries including construction and fire and rescue services.</a:t>
            </a:r>
          </a:p>
          <a:p>
            <a:pPr eaLnBrk="1" hangingPunct="1">
              <a:lnSpc>
                <a:spcPct val="80000"/>
              </a:lnSpc>
            </a:pPr>
            <a:endParaRPr lang="en-US" altLang="en-US" sz="2500" dirty="0" smtClean="0"/>
          </a:p>
          <a:p>
            <a:pPr eaLnBrk="1" hangingPunct="1">
              <a:lnSpc>
                <a:spcPct val="80000"/>
              </a:lnSpc>
            </a:pPr>
            <a:endParaRPr lang="en-US" altLang="en-US" sz="2500" dirty="0" smtClean="0"/>
          </a:p>
        </p:txBody>
      </p:sp>
    </p:spTree>
    <p:extLst>
      <p:ext uri="{BB962C8B-B14F-4D97-AF65-F5344CB8AC3E}">
        <p14:creationId xmlns:p14="http://schemas.microsoft.com/office/powerpoint/2010/main" val="32214132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altLang="en-US" dirty="0" smtClean="0"/>
              <a:t>Impact of using RFID </a:t>
            </a:r>
          </a:p>
        </p:txBody>
      </p:sp>
      <p:sp>
        <p:nvSpPr>
          <p:cNvPr id="3" name="Content Placeholder 2"/>
          <p:cNvSpPr>
            <a:spLocks noGrp="1"/>
          </p:cNvSpPr>
          <p:nvPr>
            <p:ph idx="1"/>
          </p:nvPr>
        </p:nvSpPr>
        <p:spPr>
          <a:xfrm>
            <a:off x="251520" y="1484784"/>
            <a:ext cx="8229600" cy="4525962"/>
          </a:xfrm>
        </p:spPr>
        <p:txBody>
          <a:bodyPr rtlCol="0">
            <a:normAutofit/>
          </a:bodyPr>
          <a:lstStyle/>
          <a:p>
            <a:pPr eaLnBrk="1" fontAlgn="auto" hangingPunct="1">
              <a:spcAft>
                <a:spcPts val="0"/>
              </a:spcAft>
              <a:buFont typeface="Arial" pitchFamily="34" charset="0"/>
              <a:buChar char="•"/>
              <a:defRPr/>
            </a:pPr>
            <a:r>
              <a:rPr lang="en-US" dirty="0" smtClean="0"/>
              <a:t>Radio frequency identification (RFID) tags have changed the way industry tracks, traces, and manages assets.  </a:t>
            </a:r>
          </a:p>
          <a:p>
            <a:pPr eaLnBrk="1" fontAlgn="auto" hangingPunct="1">
              <a:spcAft>
                <a:spcPts val="0"/>
              </a:spcAft>
              <a:buFont typeface="Arial" pitchFamily="34" charset="0"/>
              <a:buChar char="•"/>
              <a:defRPr/>
            </a:pPr>
            <a:r>
              <a:rPr lang="en-US" dirty="0" smtClean="0"/>
              <a:t>RFID have major impact on manufacturing, retail, distribution, transportation, healthcare and pharmaceutical industries.</a:t>
            </a:r>
          </a:p>
          <a:p>
            <a:pPr eaLnBrk="1" fontAlgn="auto" hangingPunct="1">
              <a:spcAft>
                <a:spcPts val="0"/>
              </a:spcAft>
              <a:buFont typeface="Arial" pitchFamily="34" charset="0"/>
              <a:buChar char="•"/>
              <a:defRPr/>
            </a:pPr>
            <a:r>
              <a:rPr lang="en-US" dirty="0" smtClean="0"/>
              <a:t> RFID improves operations management, inventory control and production security.</a:t>
            </a:r>
            <a:endParaRPr lang="en-US" dirty="0"/>
          </a:p>
        </p:txBody>
      </p:sp>
      <p:pic>
        <p:nvPicPr>
          <p:cNvPr id="2560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9749" y="5013176"/>
            <a:ext cx="2352675"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923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a:xfrm>
            <a:off x="323528" y="332656"/>
            <a:ext cx="8229600" cy="1143000"/>
          </a:xfrm>
        </p:spPr>
        <p:txBody>
          <a:bodyPr>
            <a:normAutofit/>
          </a:bodyPr>
          <a:lstStyle/>
          <a:p>
            <a:pPr eaLnBrk="1" hangingPunct="1"/>
            <a:r>
              <a:rPr lang="en-US" altLang="en-US" sz="3600" dirty="0" smtClean="0"/>
              <a:t>Limitations of RFID Technology</a:t>
            </a:r>
          </a:p>
        </p:txBody>
      </p:sp>
      <p:sp>
        <p:nvSpPr>
          <p:cNvPr id="5" name="Content Placeholder 4"/>
          <p:cNvSpPr>
            <a:spLocks noGrp="1"/>
          </p:cNvSpPr>
          <p:nvPr>
            <p:ph idx="1"/>
          </p:nvPr>
        </p:nvSpPr>
        <p:spPr>
          <a:xfrm>
            <a:off x="179512" y="1412776"/>
            <a:ext cx="8568952" cy="4176464"/>
          </a:xfrm>
        </p:spPr>
        <p:txBody>
          <a:bodyPr/>
          <a:lstStyle/>
          <a:p>
            <a:pPr eaLnBrk="1" hangingPunct="1">
              <a:lnSpc>
                <a:spcPct val="90000"/>
              </a:lnSpc>
            </a:pPr>
            <a:r>
              <a:rPr lang="en-US" altLang="en-US" dirty="0" smtClean="0">
                <a:latin typeface="Arial" panose="020B0604020202020204" pitchFamily="34" charset="0"/>
                <a:cs typeface="Arial" panose="020B0604020202020204" pitchFamily="34" charset="0"/>
              </a:rPr>
              <a:t>Item must be within range of sensor and with no interference (metal, liquid, walkie-talkies or nylon conveyors)</a:t>
            </a:r>
          </a:p>
          <a:p>
            <a:pPr eaLnBrk="1" hangingPunct="1">
              <a:lnSpc>
                <a:spcPct val="90000"/>
              </a:lnSpc>
            </a:pPr>
            <a:r>
              <a:rPr lang="en-US" altLang="en-US" dirty="0" smtClean="0">
                <a:latin typeface="Arial" panose="020B0604020202020204" pitchFamily="34" charset="0"/>
                <a:cs typeface="Arial" panose="020B0604020202020204" pitchFamily="34" charset="0"/>
              </a:rPr>
              <a:t>Sensors must be provided and located throughout supply chain</a:t>
            </a:r>
          </a:p>
          <a:p>
            <a:pPr eaLnBrk="1" hangingPunct="1">
              <a:lnSpc>
                <a:spcPct val="90000"/>
              </a:lnSpc>
            </a:pPr>
            <a:r>
              <a:rPr lang="en-US" altLang="en-US" dirty="0" smtClean="0">
                <a:latin typeface="Arial" panose="020B0604020202020204" pitchFamily="34" charset="0"/>
                <a:cs typeface="Arial" panose="020B0604020202020204" pitchFamily="34" charset="0"/>
              </a:rPr>
              <a:t>Only communicates data programmed in the chip and only those  items that have passed through a location</a:t>
            </a:r>
          </a:p>
          <a:p>
            <a:pPr eaLnBrk="1" hangingPunct="1">
              <a:lnSpc>
                <a:spcPct val="90000"/>
              </a:lnSpc>
            </a:pPr>
            <a:r>
              <a:rPr lang="en-US" altLang="en-US" dirty="0" smtClean="0">
                <a:latin typeface="Arial" panose="020B0604020202020204" pitchFamily="34" charset="0"/>
                <a:cs typeface="Arial" panose="020B0604020202020204" pitchFamily="34" charset="0"/>
              </a:rPr>
              <a:t>Imperfect (Estimated that 20% of tags don’t function properly)</a:t>
            </a:r>
          </a:p>
        </p:txBody>
      </p:sp>
    </p:spTree>
    <p:extLst>
      <p:ext uri="{BB962C8B-B14F-4D97-AF65-F5344CB8AC3E}">
        <p14:creationId xmlns:p14="http://schemas.microsoft.com/office/powerpoint/2010/main" val="33096580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p:cTn id="14"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5">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p:cTn id="21"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5">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 calcmode="lin" valueType="num">
                                      <p:cBhvr>
                                        <p:cTn id="28"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67544" y="1556792"/>
            <a:ext cx="8229600" cy="3816424"/>
          </a:xfrm>
        </p:spPr>
        <p:txBody>
          <a:bodyPr/>
          <a:lstStyle/>
          <a:p>
            <a:r>
              <a:rPr lang="en-GB" dirty="0" smtClean="0"/>
              <a:t>Security and privacy issues;</a:t>
            </a:r>
          </a:p>
          <a:p>
            <a:r>
              <a:rPr lang="en-GB" dirty="0" smtClean="0"/>
              <a:t>Popularity of barcodes</a:t>
            </a:r>
          </a:p>
          <a:p>
            <a:r>
              <a:rPr lang="en-GB" dirty="0" smtClean="0"/>
              <a:t>Technical risks (i.e. defective tags, false reads, and collision of the signal from multiple tags or readers)</a:t>
            </a:r>
          </a:p>
          <a:p>
            <a:r>
              <a:rPr lang="en-GB" dirty="0" smtClean="0"/>
              <a:t>IT security breaches (i.e. computer viruses)</a:t>
            </a:r>
          </a:p>
          <a:p>
            <a:r>
              <a:rPr lang="en-GB" dirty="0" smtClean="0"/>
              <a:t>Integration aspects with companies software systems (i.e. legacy systems)</a:t>
            </a:r>
          </a:p>
          <a:p>
            <a:endParaRPr lang="en-GB" dirty="0" smtClean="0"/>
          </a:p>
          <a:p>
            <a:endParaRPr lang="en-GB" dirty="0" smtClean="0"/>
          </a:p>
          <a:p>
            <a:endParaRPr lang="en-GB" dirty="0"/>
          </a:p>
        </p:txBody>
      </p:sp>
      <p:sp>
        <p:nvSpPr>
          <p:cNvPr id="3" name="Title 2"/>
          <p:cNvSpPr>
            <a:spLocks noGrp="1"/>
          </p:cNvSpPr>
          <p:nvPr>
            <p:ph type="title"/>
          </p:nvPr>
        </p:nvSpPr>
        <p:spPr/>
        <p:txBody>
          <a:bodyPr>
            <a:normAutofit/>
          </a:bodyPr>
          <a:lstStyle/>
          <a:p>
            <a:r>
              <a:rPr lang="en-GB" sz="3600" dirty="0" smtClean="0"/>
              <a:t>Barriers of RFID adoption</a:t>
            </a:r>
            <a:endParaRPr lang="en-GB" sz="3600" dirty="0"/>
          </a:p>
        </p:txBody>
      </p:sp>
      <p:sp>
        <p:nvSpPr>
          <p:cNvPr id="2" name="Footer Placeholder 1"/>
          <p:cNvSpPr>
            <a:spLocks noGrp="1"/>
          </p:cNvSpPr>
          <p:nvPr>
            <p:ph type="ftr" sz="quarter" idx="4294967295"/>
          </p:nvPr>
        </p:nvSpPr>
        <p:spPr>
          <a:xfrm>
            <a:off x="6516216" y="6381328"/>
            <a:ext cx="2351087" cy="365125"/>
          </a:xfrm>
        </p:spPr>
        <p:txBody>
          <a:bodyPr/>
          <a:lstStyle/>
          <a:p>
            <a:pPr>
              <a:defRPr/>
            </a:pPr>
            <a:r>
              <a:rPr lang="en-US" dirty="0" smtClean="0">
                <a:solidFill>
                  <a:prstClr val="black"/>
                </a:solidFill>
              </a:rPr>
              <a:t>MAR707</a:t>
            </a:r>
            <a:endParaRPr lang="en-US" dirty="0">
              <a:solidFill>
                <a:prstClr val="black"/>
              </a:solidFill>
            </a:endParaRPr>
          </a:p>
        </p:txBody>
      </p:sp>
    </p:spTree>
    <p:extLst>
      <p:ext uri="{BB962C8B-B14F-4D97-AF65-F5344CB8AC3E}">
        <p14:creationId xmlns:p14="http://schemas.microsoft.com/office/powerpoint/2010/main" val="16225244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700808"/>
            <a:ext cx="7704856" cy="3168352"/>
          </a:xfrm>
        </p:spPr>
        <p:txBody>
          <a:bodyPr/>
          <a:lstStyle/>
          <a:p>
            <a:r>
              <a:rPr lang="en-GB" dirty="0" smtClean="0">
                <a:hlinkClick r:id="rId2"/>
              </a:rPr>
              <a:t>From RFID to Internet of things</a:t>
            </a:r>
            <a:endParaRPr lang="en-GB" dirty="0" smtClean="0"/>
          </a:p>
          <a:p>
            <a:endParaRPr lang="en-GB" dirty="0" smtClean="0"/>
          </a:p>
          <a:p>
            <a:r>
              <a:rPr lang="en-GB" dirty="0" smtClean="0">
                <a:hlinkClick r:id="rId3"/>
              </a:rPr>
              <a:t>Internet of things in Logistics</a:t>
            </a:r>
            <a:endParaRPr lang="en-GB" dirty="0" smtClean="0"/>
          </a:p>
          <a:p>
            <a:endParaRPr lang="en-GB" dirty="0" smtClean="0"/>
          </a:p>
          <a:p>
            <a:r>
              <a:rPr lang="en-GB" dirty="0" err="1" smtClean="0">
                <a:hlinkClick r:id="rId4"/>
              </a:rPr>
              <a:t>IoT</a:t>
            </a:r>
            <a:r>
              <a:rPr lang="en-GB" dirty="0" smtClean="0">
                <a:hlinkClick r:id="rId4"/>
              </a:rPr>
              <a:t> in Logistics</a:t>
            </a:r>
            <a:endParaRPr lang="en-GB" dirty="0"/>
          </a:p>
        </p:txBody>
      </p:sp>
      <p:sp>
        <p:nvSpPr>
          <p:cNvPr id="3" name="Title 2"/>
          <p:cNvSpPr>
            <a:spLocks noGrp="1"/>
          </p:cNvSpPr>
          <p:nvPr>
            <p:ph type="title"/>
          </p:nvPr>
        </p:nvSpPr>
        <p:spPr/>
        <p:txBody>
          <a:bodyPr>
            <a:normAutofit/>
          </a:bodyPr>
          <a:lstStyle/>
          <a:p>
            <a:r>
              <a:rPr lang="en-GB" sz="3600" dirty="0" smtClean="0"/>
              <a:t>Challenges and Opportunities</a:t>
            </a:r>
            <a:endParaRPr lang="en-GB" sz="3600" dirty="0"/>
          </a:p>
        </p:txBody>
      </p:sp>
      <p:sp>
        <p:nvSpPr>
          <p:cNvPr id="4" name="Footer Placeholder 3"/>
          <p:cNvSpPr>
            <a:spLocks noGrp="1"/>
          </p:cNvSpPr>
          <p:nvPr>
            <p:ph type="ftr" sz="quarter" idx="4294967295"/>
          </p:nvPr>
        </p:nvSpPr>
        <p:spPr>
          <a:xfrm>
            <a:off x="4379913" y="6408738"/>
            <a:ext cx="2351087" cy="365125"/>
          </a:xfrm>
        </p:spPr>
        <p:txBody>
          <a:bodyPr/>
          <a:lstStyle/>
          <a:p>
            <a:pPr>
              <a:defRPr/>
            </a:pPr>
            <a:r>
              <a:rPr lang="en-US" smtClean="0">
                <a:solidFill>
                  <a:prstClr val="black"/>
                </a:solidFill>
              </a:rPr>
              <a:t>MAR707</a:t>
            </a:r>
            <a:endParaRPr lang="en-US">
              <a:solidFill>
                <a:prstClr val="black"/>
              </a:solidFill>
            </a:endParaRPr>
          </a:p>
        </p:txBody>
      </p:sp>
    </p:spTree>
    <p:extLst>
      <p:ext uri="{BB962C8B-B14F-4D97-AF65-F5344CB8AC3E}">
        <p14:creationId xmlns:p14="http://schemas.microsoft.com/office/powerpoint/2010/main" val="19556683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Grp="1" noChangeArrowheads="1"/>
          </p:cNvSpPr>
          <p:nvPr>
            <p:ph type="title"/>
            <p:custDataLst>
              <p:tags r:id="rId2"/>
            </p:custDataLst>
          </p:nvPr>
        </p:nvSpPr>
        <p:spPr>
          <a:xfrm>
            <a:off x="683568" y="3501008"/>
            <a:ext cx="7992888" cy="930027"/>
          </a:xfrm>
        </p:spPr>
        <p:txBody>
          <a:bodyPr>
            <a:normAutofit/>
          </a:bodyPr>
          <a:lstStyle/>
          <a:p>
            <a:pPr algn="ctr">
              <a:defRPr/>
            </a:pPr>
            <a:r>
              <a:rPr lang="en-US" dirty="0" smtClean="0"/>
              <a:t>Discussion &amp; Questions?</a:t>
            </a:r>
          </a:p>
        </p:txBody>
      </p:sp>
    </p:spTree>
    <p:custDataLst>
      <p:tags r:id="rId1"/>
    </p:custDataLst>
    <p:extLst>
      <p:ext uri="{BB962C8B-B14F-4D97-AF65-F5344CB8AC3E}">
        <p14:creationId xmlns:p14="http://schemas.microsoft.com/office/powerpoint/2010/main" val="3222173231"/>
      </p:ext>
    </p:extLst>
  </p:cSld>
  <p:clrMapOvr>
    <a:masterClrMapping/>
  </p:clrMapOvr>
  <p:transition>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ECTIONID" val="ezdaKHeWyBnZyZ2cDqRSoa"/>
</p:tagLst>
</file>

<file path=ppt/tags/tag2.xml><?xml version="1.0" encoding="utf-8"?>
<p:tagLst xmlns:a="http://schemas.openxmlformats.org/drawingml/2006/main" xmlns:r="http://schemas.openxmlformats.org/officeDocument/2006/relationships" xmlns:p="http://schemas.openxmlformats.org/presentationml/2006/main">
  <p:tag name="DVSHAPEID" val="LRMR96J2MVd0CGe2e5htjk"/>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566</TotalTime>
  <Words>1872</Words>
  <Application>Microsoft Office PowerPoint</Application>
  <PresentationFormat>On-screen Show (4:3)</PresentationFormat>
  <Paragraphs>244</Paragraphs>
  <Slides>28</Slides>
  <Notes>8</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42" baseType="lpstr">
      <vt:lpstr>ＭＳ Ｐゴシック</vt:lpstr>
      <vt:lpstr>Arial</vt:lpstr>
      <vt:lpstr>Arial Narrow</vt:lpstr>
      <vt:lpstr>Calibri</vt:lpstr>
      <vt:lpstr>Gill Sans MT</vt:lpstr>
      <vt:lpstr>Lucida Sans Unicode</vt:lpstr>
      <vt:lpstr>Tahoma</vt:lpstr>
      <vt:lpstr>Times New Roman</vt:lpstr>
      <vt:lpstr>Verdana</vt:lpstr>
      <vt:lpstr>Wingdings</vt:lpstr>
      <vt:lpstr>Wingdings 2</vt:lpstr>
      <vt:lpstr>Wingdings 3</vt:lpstr>
      <vt:lpstr>Concourse</vt:lpstr>
      <vt:lpstr>Photo Editor Photo</vt:lpstr>
      <vt:lpstr>PowerPoint Presentation</vt:lpstr>
      <vt:lpstr>Learning Objectives</vt:lpstr>
      <vt:lpstr>RFID</vt:lpstr>
      <vt:lpstr>RFID characteristics</vt:lpstr>
      <vt:lpstr>RFID System Components</vt:lpstr>
      <vt:lpstr>How RFID system works?</vt:lpstr>
      <vt:lpstr>RFID System Diagram</vt:lpstr>
      <vt:lpstr>RFID tags: Smart labels</vt:lpstr>
      <vt:lpstr>RFID tags</vt:lpstr>
      <vt:lpstr>RFID readers</vt:lpstr>
      <vt:lpstr>Some RFID readers</vt:lpstr>
      <vt:lpstr>RFID application configuration</vt:lpstr>
      <vt:lpstr>RFID applications</vt:lpstr>
      <vt:lpstr>PowerPoint Presentation</vt:lpstr>
      <vt:lpstr>Data / Information provided with RFID Tags  </vt:lpstr>
      <vt:lpstr>PowerPoint Presentation</vt:lpstr>
      <vt:lpstr>PowerPoint Presentation</vt:lpstr>
      <vt:lpstr>RFID general advantages</vt:lpstr>
      <vt:lpstr>PowerPoint Presentation</vt:lpstr>
      <vt:lpstr>PowerPoint Presentation</vt:lpstr>
      <vt:lpstr>RFID Users</vt:lpstr>
      <vt:lpstr>RFID Provides Visibility</vt:lpstr>
      <vt:lpstr>RFID for Inventory Inspection and Certification Solution</vt:lpstr>
      <vt:lpstr>Impact of using RFID </vt:lpstr>
      <vt:lpstr>Limitations of RFID Technology</vt:lpstr>
      <vt:lpstr>Barriers of RFID adoption</vt:lpstr>
      <vt:lpstr>Challenges and Opportunities</vt:lpstr>
      <vt:lpstr>Discussion &amp; Questions?</vt:lpstr>
    </vt:vector>
  </TitlesOfParts>
  <Company>University of Plymouth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Support for International Supply Chain Systems</dc:title>
  <dc:creator>Irina Neaga</dc:creator>
  <cp:lastModifiedBy>Irina Neaga</cp:lastModifiedBy>
  <cp:revision>92</cp:revision>
  <dcterms:created xsi:type="dcterms:W3CDTF">2016-02-01T17:23:53Z</dcterms:created>
  <dcterms:modified xsi:type="dcterms:W3CDTF">2017-11-07T11:56:15Z</dcterms:modified>
</cp:coreProperties>
</file>